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1" r:id="rId19"/>
  </p:sldIdLst>
  <p:sldSz cx="9144000" cy="5143500" type="screen16x9"/>
  <p:notesSz cx="6858000" cy="9144000"/>
  <p:embeddedFontLst>
    <p:embeddedFont>
      <p:font typeface="Amatic SC" charset="-79"/>
      <p:regular r:id="rId21"/>
      <p:bold r:id="rId22"/>
    </p:embeddedFont>
    <p:embeddedFont>
      <p:font typeface="Source Code Pro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11F55B7-7D6D-4B1B-8C1E-F34FEF82A0B3}">
  <a:tblStyle styleId="{511F55B7-7D6D-4B1B-8C1E-F34FEF82A0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" y="-1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976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1e3308c3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b1e3308c3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098a757b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098a757b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1e3308c3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1e3308c3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098a757b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098a757b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098a757b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098a757b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098a757b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098a757b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91b54245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91b54245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098a757b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098a757b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91b5424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91b5424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098a757b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b098a757b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1e3308c3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1e3308c3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098a757b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098a757b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90b7994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90b7994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1e3308c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1e3308c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098a757b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098a757b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098a757b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098a757b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098a757b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098a757b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098a757b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098a757b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CFAB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/>
              <a:t>Нормативно-правовий акт.</a:t>
            </a:r>
            <a:endParaRPr sz="7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/>
              <a:t>Юридична техніка.</a:t>
            </a:r>
            <a:endParaRPr sz="7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286900" y="185900"/>
            <a:ext cx="3294900" cy="6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Види законів</a:t>
            </a:r>
            <a:endParaRPr sz="3700"/>
          </a:p>
        </p:txBody>
      </p:sp>
      <p:graphicFrame>
        <p:nvGraphicFramePr>
          <p:cNvPr id="134" name="Google Shape;134;p22"/>
          <p:cNvGraphicFramePr/>
          <p:nvPr/>
        </p:nvGraphicFramePr>
        <p:xfrm>
          <a:off x="902900" y="1214750"/>
          <a:ext cx="7809150" cy="334098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2590825"/>
                <a:gridCol w="5218325"/>
              </a:tblGrid>
              <a:tr h="902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юридичною силою: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Конституція;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Конституційні закони («реформуючі» та органічні);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Звичайні (ординарні).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часом дії</a:t>
                      </a:r>
                      <a:r>
                        <a:rPr lang="ru" sz="1700"/>
                        <a:t>: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постійні;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тимчасові;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надзвичайні (як різновид тимчасових).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ступенем впорядкованості</a:t>
                      </a:r>
                      <a:r>
                        <a:rPr lang="ru" sz="1700"/>
                        <a:t>: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кодифіковані;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поточні (тематичні);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1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обсягом дії</a:t>
                      </a:r>
                      <a:r>
                        <a:rPr lang="ru" sz="1700"/>
                        <a:t>: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закони загальної дії;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закони спеціальної дії;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закони виняткової дії.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23"/>
          <p:cNvGraphicFramePr/>
          <p:nvPr/>
        </p:nvGraphicFramePr>
        <p:xfrm>
          <a:off x="394775" y="707038"/>
          <a:ext cx="6526375" cy="3948340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1968000"/>
                <a:gridCol w="4558375"/>
              </a:tblGrid>
              <a:tr h="145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ru" sz="1700" i="1"/>
                        <a:t>За суб'єктом прийняття</a:t>
                      </a:r>
                      <a:r>
                        <a:rPr lang="ru" sz="1700"/>
                        <a:t>:</a:t>
                      </a:r>
                      <a:endParaRPr sz="1700" i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прийняті народом у результаті референдуму;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прийняті законодавчим органом держави;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прийняті у порядку делегованої законотворчості.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34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значенням в механізмі правового регулювання</a:t>
                      </a:r>
                      <a:r>
                        <a:rPr lang="ru" sz="1700"/>
                        <a:t>: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основні;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допоміжні (оперативно — забезпечувальні):</a:t>
                      </a:r>
                      <a:endParaRPr sz="1500"/>
                    </a:p>
                    <a:p>
                      <a:pPr marL="914400" lvl="1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○"/>
                      </a:pPr>
                      <a:r>
                        <a:rPr lang="ru" sz="1500"/>
                        <a:t>імплементаційні;</a:t>
                      </a:r>
                      <a:endParaRPr sz="1500"/>
                    </a:p>
                    <a:p>
                      <a:pPr marL="914400" lvl="1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○"/>
                      </a:pPr>
                      <a:r>
                        <a:rPr lang="ru" sz="1500"/>
                        <a:t>ратифікаційні;</a:t>
                      </a:r>
                      <a:endParaRPr sz="1500"/>
                    </a:p>
                    <a:p>
                      <a:pPr marL="914400" lvl="1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○"/>
                      </a:pPr>
                      <a:r>
                        <a:rPr lang="ru" sz="1500"/>
                        <a:t>скасувальні.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9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i="1"/>
                        <a:t>За територіальним масштабом дії</a:t>
                      </a:r>
                      <a:r>
                        <a:rPr lang="ru" sz="1700"/>
                        <a:t>: </a:t>
                      </a:r>
                      <a:endParaRPr sz="17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загальнодержавні закони;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законодавчі акти регіону.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l="5953"/>
          <a:stretch/>
        </p:blipFill>
        <p:spPr>
          <a:xfrm>
            <a:off x="7029900" y="1030525"/>
            <a:ext cx="21141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322250"/>
            <a:ext cx="8116200" cy="7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Основні джерела та порядок оприлюднення НПА в Україні</a:t>
            </a:r>
            <a:endParaRPr sz="3700"/>
          </a:p>
        </p:txBody>
      </p:sp>
      <p:sp>
        <p:nvSpPr>
          <p:cNvPr id="146" name="Google Shape;146;p24"/>
          <p:cNvSpPr/>
          <p:nvPr/>
        </p:nvSpPr>
        <p:spPr>
          <a:xfrm>
            <a:off x="311700" y="1251850"/>
            <a:ext cx="4335900" cy="2268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/>
              <a:t>Порядок, терміни та умови оприлюднення і набрання чинності нормативно-правових актів регулюються</a:t>
            </a:r>
            <a:r>
              <a:rPr lang="ru" sz="1500"/>
              <a:t> Конституцією України та відповідним Указом Президента України. </a:t>
            </a:r>
            <a:endParaRPr sz="15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Вказано, що закони, інші акти Верховної Ради, Президента, Кабміну мають бути опубліковані в офіційних друкованих виданнях не пізніше, ніж через 15 днів після їх прийняття. </a:t>
            </a:r>
            <a:endParaRPr sz="1500"/>
          </a:p>
        </p:txBody>
      </p:sp>
      <p:sp>
        <p:nvSpPr>
          <p:cNvPr id="147" name="Google Shape;147;p24"/>
          <p:cNvSpPr/>
          <p:nvPr/>
        </p:nvSpPr>
        <p:spPr>
          <a:xfrm>
            <a:off x="4808875" y="2007800"/>
            <a:ext cx="4113000" cy="2268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/>
              <a:t>До офіційних видань належать: </a:t>
            </a:r>
            <a:r>
              <a:rPr lang="ru" sz="1500"/>
              <a:t>Офіційний вісник України, газета “Урядовий кур'єр”, газета “Голос України”, Відомості Верховної Ради України, </a:t>
            </a:r>
            <a:r>
              <a:rPr lang="ru" sz="1500">
                <a:solidFill>
                  <a:srgbClr val="212529"/>
                </a:solidFill>
              </a:rPr>
              <a:t>інформаційний бюлетень “</a:t>
            </a:r>
            <a:r>
              <a:rPr lang="ru" sz="1500"/>
              <a:t>Офіційний вісник Президента України”. В інших ЗМІ акти можуть бути надруковані лише після офіційного їх оприлюднення у вказаних вище виданнях.</a:t>
            </a:r>
            <a:endParaRPr sz="1500"/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 amt="90000"/>
          </a:blip>
          <a:srcRect b="13859"/>
          <a:stretch/>
        </p:blipFill>
        <p:spPr>
          <a:xfrm>
            <a:off x="2960750" y="3639923"/>
            <a:ext cx="1611250" cy="1503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322250"/>
            <a:ext cx="4422900" cy="6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/>
              <a:t>Конституція України</a:t>
            </a:r>
            <a:endParaRPr sz="3900"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1512075"/>
            <a:ext cx="3377100" cy="2801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нормативно-правовий акт держави (</a:t>
            </a:r>
            <a:r>
              <a:rPr lang="ru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Основний закон</a:t>
            </a: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який закріплює основи суспільного ладу, державний устрій, систему, порядок утворення, принципи організації і діяльності державних органів, права та обов'язки громадян.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200" y="3023650"/>
            <a:ext cx="3104850" cy="206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4065225" y="1512075"/>
            <a:ext cx="4684800" cy="143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28 червня 1996 року Верховною Радою України нової Конституції України.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Конституція України складається з Преамбули, 15 розділів: 161 стаття й 11 пунктів Перехідних положень.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57" name="Google Shape;157;p25"/>
          <p:cNvCxnSpPr/>
          <p:nvPr/>
        </p:nvCxnSpPr>
        <p:spPr>
          <a:xfrm flipH="1">
            <a:off x="1673100" y="917225"/>
            <a:ext cx="24900" cy="5328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00" y="210700"/>
            <a:ext cx="8116200" cy="6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Підзаконний нормативно-правовий акт</a:t>
            </a:r>
            <a:endParaRPr sz="3700"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86075" y="1476350"/>
            <a:ext cx="2808000" cy="3179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це </a:t>
            </a:r>
            <a:r>
              <a:rPr lang="ru" sz="17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нормативно-правові акти уповноважених органів держави (їх посадових осіб) та інших суб'єктів, що приймаються у відповідності до законів і розвивають чи деталізують їх положення.</a:t>
            </a:r>
            <a:endParaRPr sz="17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5893175" y="2945450"/>
            <a:ext cx="2808000" cy="1710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/>
              <a:t>Підзаконність нормативно-правового акта означає його відповідність не лише законам, а й іншим актам, що мають більш високу юридичну силу.</a:t>
            </a:r>
            <a:endParaRPr sz="1500"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325" y="2791750"/>
            <a:ext cx="22479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/>
          <p:nvPr/>
        </p:nvSpPr>
        <p:spPr>
          <a:xfrm>
            <a:off x="4622950" y="1536850"/>
            <a:ext cx="4375200" cy="1115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/>
              <a:t>Слово "підзаконний" не означає меншу юридичну обов'язковість цього акта порівняно з нормативно-правовим актом. Підзаконний акт володіє необхідною юридичною силою. </a:t>
            </a:r>
            <a:endParaRPr sz="1200"/>
          </a:p>
        </p:txBody>
      </p:sp>
      <p:cxnSp>
        <p:nvCxnSpPr>
          <p:cNvPr id="167" name="Google Shape;167;p26"/>
          <p:cNvCxnSpPr/>
          <p:nvPr/>
        </p:nvCxnSpPr>
        <p:spPr>
          <a:xfrm>
            <a:off x="1685575" y="756025"/>
            <a:ext cx="4500" cy="6603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418800" cy="23163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це підзаконний нормативний акт, дія якого обмежується територією відповідної адміністративно-територіальної одиниці (нормативні акти голів місцевих державних адміністрацій).</a:t>
            </a:r>
            <a:endParaRPr sz="1700"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311700" y="371975"/>
            <a:ext cx="755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Підзаконний нормативно акт місцевого значення</a:t>
            </a:r>
            <a:endParaRPr sz="3700"/>
          </a:p>
        </p:txBody>
      </p:sp>
      <p:sp>
        <p:nvSpPr>
          <p:cNvPr id="174" name="Google Shape;174;p27"/>
          <p:cNvSpPr txBox="1"/>
          <p:nvPr/>
        </p:nvSpPr>
        <p:spPr>
          <a:xfrm>
            <a:off x="3916500" y="1389600"/>
            <a:ext cx="4982400" cy="231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Особливістю актів місцевого значення є їх територіальна обмеженість і самостійність в ухваленні рішень, які стосуються питань 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управління комунальною власністю;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формування;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затвердження і виконання місцевого бюджету;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встановлення місцевих податків і зборів;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здійснення охорони суспільного порядку та ін.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 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756025" y="3804950"/>
            <a:ext cx="7436400" cy="114030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Їхні рішення обов'язкові для розташованих на відповідній території підприємств, установ і організацій незалежно від відомчої підлеглості, а також для посадових осіб і громадян цієї території.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311700" y="173525"/>
            <a:ext cx="5984400" cy="7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Корпоративний нормативний акт</a:t>
            </a:r>
            <a:endParaRPr sz="3700"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311699" y="1614500"/>
            <a:ext cx="3004800" cy="3179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акт-документ органу управління — підприємства, установи, організації, який містить корпоративні норми, спрямовані на саморегулювання відносин, що складаються в ній, шляхом конкретизації розпоряджень нормативно-правових актів, виданих законодавцем.</a:t>
            </a:r>
            <a:endParaRPr sz="1600">
              <a:solidFill>
                <a:srgbClr val="000000"/>
              </a:solidFill>
            </a:endParaRPr>
          </a:p>
        </p:txBody>
      </p:sp>
      <p:graphicFrame>
        <p:nvGraphicFramePr>
          <p:cNvPr id="182" name="Google Shape;182;p28"/>
          <p:cNvGraphicFramePr/>
          <p:nvPr/>
        </p:nvGraphicFramePr>
        <p:xfrm>
          <a:off x="3565800" y="1454525"/>
          <a:ext cx="5491450" cy="3383190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1388600"/>
                <a:gridCol w="4102850"/>
              </a:tblGrid>
              <a:tr h="3475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i="1"/>
                        <a:t>Види</a:t>
                      </a:r>
                      <a:endParaRPr sz="18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За суб'єктами:</a:t>
                      </a:r>
                      <a:endParaRPr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акти колективів підприємств, акціонерів у вигляді актів корпоративних референдумів;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акти виконавчих органів корпорацій — акти рад директорів, правлінь, рад підприємств та ін.;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акти керівників корпорацій, ухвалених у порядку єдиноначальності.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За галузевою ознакою:</a:t>
                      </a:r>
                      <a:endParaRPr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фінансові корпоративні акти;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адміністративні корпоративні акти;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трудові корпоративні акти;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ru"/>
                        <a:t>цивільно-правові нормативні акти.</a:t>
                      </a:r>
                      <a:endParaRPr b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183" name="Google Shape;183;p28"/>
          <p:cNvCxnSpPr/>
          <p:nvPr/>
        </p:nvCxnSpPr>
        <p:spPr>
          <a:xfrm>
            <a:off x="1698000" y="917225"/>
            <a:ext cx="4500" cy="6603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2768700" y="468825"/>
            <a:ext cx="360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/>
              <a:t>Висновок</a:t>
            </a:r>
            <a:endParaRPr sz="3800"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818000" y="1288975"/>
            <a:ext cx="7671900" cy="33957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Нормативний акт як джерело права має свої переваги і недоліки.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Однак за допомогою писаного права досить зручно регулювати суспільні відносини. Тому в наш час</a:t>
            </a:r>
            <a:r>
              <a:rPr lang="ru" sz="16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офіційні документи, що видаються державою, є основним або одним з основних джерел права практично у всіх правових системах світу. У разі відсутності внутрішніх регулюючих норм права, правовідносини вирішується на підставі міжнародних угод.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Закони, інші нормативні акти мають особливий, юридичний стиль викладу: вони повинні бути офіційно і термінологічно суворі, в них не повинно бути художньої красивості, текст нормативного акта не можна навантажувати гаслами і закликами. Мова закону - загальнолітературний мову, проте він має особливості, що дозволяє умовно говорити про «юридичною мовою».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2602725" y="1016300"/>
            <a:ext cx="5502900" cy="18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600"/>
              <a:t>Дякую за увагу!</a:t>
            </a:r>
            <a:endParaRPr sz="7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71825" y="1212300"/>
            <a:ext cx="8378400" cy="3497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ru" sz="1400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Поняття нормативно-правового акта. Ознаки та види, </a:t>
            </a:r>
            <a:r>
              <a:rPr lang="ru" sz="1400" dirty="0" smtClean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дії.</a:t>
            </a:r>
            <a:endParaRPr lang="ru" sz="1400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uk-UA" sz="1400" dirty="0" smtClean="0">
                <a:solidFill>
                  <a:schemeClr val="accent1"/>
                </a:solidFill>
                <a:latin typeface="+mn-lt"/>
              </a:rPr>
              <a:t>Поняття </a:t>
            </a:r>
            <a:r>
              <a:rPr lang="uk-UA" sz="1400" dirty="0">
                <a:solidFill>
                  <a:schemeClr val="accent1"/>
                </a:solidFill>
                <a:latin typeface="+mn-lt"/>
              </a:rPr>
              <a:t>підзаконного нормативно-правового акта. Підзаконний нормативний акт центральних органів держави. Інститут контрасигнації. </a:t>
            </a:r>
            <a:endParaRPr lang="ru-RU" sz="1400" dirty="0">
              <a:solidFill>
                <a:schemeClr val="accent1"/>
              </a:solidFill>
              <a:latin typeface="+mn-lt"/>
            </a:endParaRPr>
          </a:p>
          <a:p>
            <a:pPr marL="457200" lvl="0" indent="-3492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uk-UA" sz="1400" dirty="0" smtClean="0">
                <a:solidFill>
                  <a:schemeClr val="accent1"/>
                </a:solidFill>
                <a:latin typeface="+mn-lt"/>
              </a:rPr>
              <a:t>Відомчий </a:t>
            </a:r>
            <a:r>
              <a:rPr lang="uk-UA" sz="1400" dirty="0">
                <a:solidFill>
                  <a:schemeClr val="accent1"/>
                </a:solidFill>
                <a:latin typeface="+mn-lt"/>
              </a:rPr>
              <a:t>акт. </a:t>
            </a:r>
            <a:endParaRPr lang="ru-RU" sz="1400" dirty="0">
              <a:solidFill>
                <a:schemeClr val="accent1"/>
              </a:solidFill>
              <a:latin typeface="+mn-lt"/>
            </a:endParaRPr>
          </a:p>
          <a:p>
            <a:pPr marL="457200" lvl="0" indent="-3492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uk-UA" sz="1400" dirty="0" smtClean="0">
                <a:solidFill>
                  <a:schemeClr val="accent1"/>
                </a:solidFill>
                <a:latin typeface="+mn-lt"/>
              </a:rPr>
              <a:t>Підзаконний </a:t>
            </a:r>
            <a:r>
              <a:rPr lang="uk-UA" sz="1400" dirty="0">
                <a:solidFill>
                  <a:schemeClr val="accent1"/>
                </a:solidFill>
                <a:latin typeface="+mn-lt"/>
              </a:rPr>
              <a:t>нормативний акт органу місцевого самоврядування. Підзаконні нормативні акти органів виконавчої влади, державного підприємства, установи, організації. </a:t>
            </a:r>
            <a:endParaRPr lang="ru-RU" sz="1400" dirty="0">
              <a:solidFill>
                <a:schemeClr val="accent1"/>
              </a:solidFill>
              <a:latin typeface="+mn-lt"/>
            </a:endParaRPr>
          </a:p>
          <a:p>
            <a:pPr marL="457200" lvl="0" indent="-3492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rabicPeriod"/>
            </a:pPr>
            <a:r>
              <a:rPr lang="uk-UA" sz="1400" dirty="0" smtClean="0">
                <a:solidFill>
                  <a:schemeClr val="accent1"/>
                </a:solidFill>
                <a:latin typeface="+mn-lt"/>
              </a:rPr>
              <a:t>Нормативно-правові </a:t>
            </a:r>
            <a:r>
              <a:rPr lang="uk-UA" sz="1400" dirty="0">
                <a:solidFill>
                  <a:schemeClr val="accent1"/>
                </a:solidFill>
                <a:latin typeface="+mn-lt"/>
              </a:rPr>
              <a:t>акти у сучасній Україні (загальна характеристика).</a:t>
            </a:r>
            <a:r>
              <a:rPr lang="ru" sz="1400" dirty="0" smtClean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Поняття </a:t>
            </a:r>
            <a:r>
              <a:rPr lang="ru" sz="1400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закон.Конституція України основний закон держави. Офіційні джерела та порядок оприлюднення законів в Україні</a:t>
            </a:r>
            <a:r>
              <a:rPr lang="ru" sz="1400" dirty="0" smtClean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  <a:endParaRPr sz="1400" dirty="0">
              <a:solidFill>
                <a:schemeClr val="accen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164600" y="198300"/>
            <a:ext cx="6814800" cy="1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/>
              <a:t>ПЛАН</a:t>
            </a:r>
            <a:endParaRPr sz="5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658725" y="3325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Правовий акт</a:t>
            </a:r>
            <a:endParaRPr sz="370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328500" cy="3107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акт-волевиявлення уповноваженого суб'єкта права, що регулює суспільні відносини за допомогою встановлення правових норм. Він оформляється у встановлених законом випадках у вигляді письмового документа (акта-документа).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5595200" y="3325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Нормативний акт</a:t>
            </a:r>
            <a:endParaRPr sz="3700"/>
          </a:p>
        </p:txBody>
      </p:sp>
      <p:sp>
        <p:nvSpPr>
          <p:cNvPr id="71" name="Google Shape;71;p15"/>
          <p:cNvSpPr txBox="1"/>
          <p:nvPr/>
        </p:nvSpPr>
        <p:spPr>
          <a:xfrm>
            <a:off x="5458725" y="1389475"/>
            <a:ext cx="3328500" cy="3107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це прийнятий уповноваженим державним чи іншим органом у межах його компетенції офіційний письмовий документ, який встановлює, змінює чи скасовує норми права, носить загальний чи локальний характер та застосовується неодноразово.</a:t>
            </a:r>
            <a:endParaRPr sz="1700"/>
          </a:p>
        </p:txBody>
      </p:sp>
      <p:sp>
        <p:nvSpPr>
          <p:cNvPr id="72" name="Google Shape;72;p15"/>
          <p:cNvSpPr/>
          <p:nvPr/>
        </p:nvSpPr>
        <p:spPr>
          <a:xfrm>
            <a:off x="3640250" y="2181325"/>
            <a:ext cx="1818600" cy="1165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5CFA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1973700" y="1006075"/>
            <a:ext cx="4500" cy="3753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15"/>
          <p:cNvCxnSpPr/>
          <p:nvPr/>
        </p:nvCxnSpPr>
        <p:spPr>
          <a:xfrm>
            <a:off x="6996950" y="1006075"/>
            <a:ext cx="4500" cy="3753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313825"/>
            <a:ext cx="3593100" cy="18840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офіційний письмовий документ, прийнятий у визначеному порядку компетентним органом публічної влади, спрямований на встановлення, зміну або скасування норми права.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00625"/>
            <a:ext cx="4271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Нормативно-правовий акт</a:t>
            </a:r>
            <a:endParaRPr sz="3700"/>
          </a:p>
        </p:txBody>
      </p:sp>
      <p:sp>
        <p:nvSpPr>
          <p:cNvPr id="81" name="Google Shape;81;p16"/>
          <p:cNvSpPr txBox="1"/>
          <p:nvPr/>
        </p:nvSpPr>
        <p:spPr>
          <a:xfrm>
            <a:off x="4158350" y="1313825"/>
            <a:ext cx="4666200" cy="2974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У правовій системі України нормативно-правовий акт є основним джерелом права.</a:t>
            </a:r>
            <a:endParaRPr sz="1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В Україні є закон про нормативно-правові акти. створюється в результаті правотворчої діяльності компетентних органів держави або референдуму. У нормативно-правових актах містяться тільки норми права, тобто правила загального характеру, наділені державною обов’язковістю.</a:t>
            </a:r>
            <a:endParaRPr sz="1600"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t="6612" b="9579"/>
          <a:stretch/>
        </p:blipFill>
        <p:spPr>
          <a:xfrm>
            <a:off x="928200" y="3259625"/>
            <a:ext cx="2247900" cy="188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 flipH="1">
            <a:off x="1690200" y="926025"/>
            <a:ext cx="7800" cy="3258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2209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ознаки</a:t>
            </a:r>
            <a:endParaRPr sz="37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00600"/>
            <a:ext cx="8227800" cy="34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➔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приймається або санкціонується уповноваженими органами держави (правотворчими органами) або народом (через референдум);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➔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завжди містить нові норми права або змінює (скасовує) чинні, чітко формулює зміст юридичних прав і обов'язків;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➔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приймається з дотриманням певної процедури;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➔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має форму письмового акта-документа і точно визначені реквізити;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➔"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публікується в офіційних спеціальних виданнях з обов'язковою відповідністю автентичності тексту офіційного зразка.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23100" y="173525"/>
            <a:ext cx="7868400" cy="8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Види нормативно-правових актів</a:t>
            </a:r>
            <a:endParaRPr sz="3700"/>
          </a:p>
        </p:txBody>
      </p:sp>
      <p:graphicFrame>
        <p:nvGraphicFramePr>
          <p:cNvPr id="95" name="Google Shape;95;p18"/>
          <p:cNvGraphicFramePr/>
          <p:nvPr/>
        </p:nvGraphicFramePr>
        <p:xfrm>
          <a:off x="323088" y="1194700"/>
          <a:ext cx="4023550" cy="369344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1365925"/>
                <a:gridCol w="2657625"/>
              </a:tblGrid>
              <a:tr h="662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i="1"/>
                        <a:t>За юридичною чинністю:</a:t>
                      </a:r>
                      <a:endParaRPr sz="15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закони;</a:t>
                      </a:r>
                      <a:endParaRPr sz="1500"/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підзаконні нормативні акти.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i="1"/>
                        <a:t>За сферою дії:</a:t>
                      </a:r>
                      <a:endParaRPr sz="15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загальні; 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спеціальні;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локальні.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5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i="1"/>
                        <a:t>За характером волевиявлення:</a:t>
                      </a:r>
                      <a:endParaRPr sz="15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акти встановлення норм права; 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акти заміни норм права; 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акти скасування норм права.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18"/>
          <p:cNvGraphicFramePr/>
          <p:nvPr/>
        </p:nvGraphicFramePr>
        <p:xfrm>
          <a:off x="4485225" y="1194700"/>
          <a:ext cx="4388400" cy="370487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1413400"/>
                <a:gridCol w="2975000"/>
              </a:tblGrid>
              <a:tr h="169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i="1"/>
                        <a:t>За галузями законодавства</a:t>
                      </a:r>
                      <a:r>
                        <a:rPr lang="ru" sz="1500"/>
                        <a:t>: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цивільні; 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кримінальні; 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адміністративні;</a:t>
                      </a:r>
                      <a:endParaRPr sz="1500"/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ru" sz="1500"/>
                        <a:t>кримінально-</a:t>
                      </a:r>
                      <a:endParaRPr sz="15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процесуальні; адміністративно-проце-</a:t>
                      </a:r>
                      <a:endParaRPr sz="15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суальні та ін.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2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i="1"/>
                        <a:t>За галузями законодавства іменуються галузевими кодексами</a:t>
                      </a:r>
                      <a:endParaRPr sz="15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Цивільний кодекс, Кримінальний кодекс, Адміністративно-процесуаль-</a:t>
                      </a:r>
                      <a:endParaRPr sz="15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ний кодекс Адміністративний кодекс, Кримінально- процесуальний кодекс, та ін.</a:t>
                      </a:r>
                      <a:endParaRPr sz="15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40350" y="198300"/>
            <a:ext cx="8463300" cy="8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Дія НПА в часі, просторі і за колом осіб</a:t>
            </a:r>
            <a:endParaRPr sz="370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00450"/>
            <a:ext cx="6765300" cy="1799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Дія нормативно-правового акту в трьох "вимірах":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часі, тобто обмежений періодом дії, коли закон має юридичну чинність;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просторі, на який поширюється дія закону;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колом осіб, які підпадають під вплив закону: на основі закону у них виникають юридичні права і обов'язки.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100" y="0"/>
            <a:ext cx="22479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3464100" y="3145000"/>
            <a:ext cx="2330100" cy="14625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Дія у часі передбачає: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момент вступу НПА в дію;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момент припинення дії НПА;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зворотна дія НПА.</a:t>
            </a:r>
            <a:endParaRPr sz="1300"/>
          </a:p>
        </p:txBody>
      </p:sp>
      <p:sp>
        <p:nvSpPr>
          <p:cNvPr id="105" name="Google Shape;105;p19"/>
          <p:cNvSpPr/>
          <p:nvPr/>
        </p:nvSpPr>
        <p:spPr>
          <a:xfrm>
            <a:off x="228800" y="3145000"/>
            <a:ext cx="2955900" cy="1728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Дія на певну територію: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державу в цілому;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відповідний регіон;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адміністративно-територіальну одиницю;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 відповідне підприємство, установу, організацію.</a:t>
            </a:r>
            <a:endParaRPr sz="1300"/>
          </a:p>
        </p:txBody>
      </p:sp>
      <p:sp>
        <p:nvSpPr>
          <p:cNvPr id="106" name="Google Shape;106;p19"/>
          <p:cNvSpPr/>
          <p:nvPr/>
        </p:nvSpPr>
        <p:spPr>
          <a:xfrm>
            <a:off x="6073600" y="3145000"/>
            <a:ext cx="2800500" cy="16620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Дія за колом осіб НПА діють на: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-громадян України;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-осіб без громадянства;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-іноземних громадян;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-на всі внутрішньодержавні, спільні, іноземні, міжнародні організації.</a:t>
            </a:r>
            <a:endParaRPr sz="1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86900" y="235475"/>
            <a:ext cx="8079000" cy="7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Нормативно-правові акти у сучасній Україні</a:t>
            </a:r>
            <a:endParaRPr sz="3700"/>
          </a:p>
        </p:txBody>
      </p:sp>
      <p:graphicFrame>
        <p:nvGraphicFramePr>
          <p:cNvPr id="112" name="Google Shape;112;p20"/>
          <p:cNvGraphicFramePr/>
          <p:nvPr/>
        </p:nvGraphicFramePr>
        <p:xfrm>
          <a:off x="570125" y="1188475"/>
          <a:ext cx="3492325" cy="3542475"/>
        </p:xfrm>
        <a:graphic>
          <a:graphicData uri="http://schemas.openxmlformats.org/drawingml/2006/table">
            <a:tbl>
              <a:tblPr>
                <a:noFill/>
                <a:tableStyleId>{511F55B7-7D6D-4B1B-8C1E-F34FEF82A0B3}</a:tableStyleId>
              </a:tblPr>
              <a:tblGrid>
                <a:gridCol w="1473550"/>
                <a:gridCol w="2018775"/>
              </a:tblGrid>
              <a:tr h="7383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i="1"/>
                        <a:t>Нормативно-правові акти за юридичною чинністю</a:t>
                      </a:r>
                      <a:endParaRPr sz="16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i="1"/>
                        <a:t>Закони:</a:t>
                      </a:r>
                      <a:endParaRPr sz="16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Конституція України, 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конституційні закони, 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звичайні закони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i="1"/>
                        <a:t>Підзаконні нормативно-правові акти:</a:t>
                      </a:r>
                      <a:endParaRPr sz="1600" i="1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постанови,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укази,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рішення,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розпорядження,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/>
                        <a:t>накази</a:t>
                      </a:r>
                      <a:endParaRPr sz="16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l="25667" r="28408" b="65059"/>
          <a:stretch/>
        </p:blipFill>
        <p:spPr>
          <a:xfrm>
            <a:off x="4633950" y="1476500"/>
            <a:ext cx="2310890" cy="11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425" y="1001374"/>
            <a:ext cx="1761536" cy="25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2" y="3151550"/>
            <a:ext cx="2628425" cy="16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6">
            <a:alphaModFix/>
          </a:blip>
          <a:srcRect l="20061" r="28338" b="76670"/>
          <a:stretch/>
        </p:blipFill>
        <p:spPr>
          <a:xfrm>
            <a:off x="7301738" y="3662425"/>
            <a:ext cx="1710350" cy="11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073850" y="289200"/>
            <a:ext cx="1491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/>
              <a:t>Закон</a:t>
            </a:r>
            <a:endParaRPr sz="390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270000" cy="3179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нормативно-правовий акт, що приймається вищим представницьким органом держави в особливому законодавчому порядку, наділений вищою юридичною силою і регулює найбільш важливі суспільні відносини з точки зору інтересів і потреб населення країни.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5623500" y="371825"/>
            <a:ext cx="3201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/>
              <a:t>Законодавчий процес</a:t>
            </a:r>
            <a:endParaRPr sz="3700"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t="8753" b="7962"/>
          <a:stretch/>
        </p:blipFill>
        <p:spPr>
          <a:xfrm>
            <a:off x="5995275" y="3346525"/>
            <a:ext cx="2457450" cy="15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5623500" y="1389600"/>
            <a:ext cx="3201000" cy="1788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це процедура прийняття закону, яка складається з певних стадій – самостійних, логічно завершених етапів та організаційно-технічних дій.</a:t>
            </a: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3581700" y="2181325"/>
            <a:ext cx="2041800" cy="1165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5CFA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" name="Google Shape;127;p21"/>
          <p:cNvCxnSpPr/>
          <p:nvPr/>
        </p:nvCxnSpPr>
        <p:spPr>
          <a:xfrm>
            <a:off x="1735175" y="971400"/>
            <a:ext cx="24600" cy="4182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21"/>
          <p:cNvCxnSpPr/>
          <p:nvPr/>
        </p:nvCxnSpPr>
        <p:spPr>
          <a:xfrm flipH="1">
            <a:off x="6668050" y="1090675"/>
            <a:ext cx="12300" cy="305700"/>
          </a:xfrm>
          <a:prstGeom prst="straightConnector1">
            <a:avLst/>
          </a:prstGeom>
          <a:noFill/>
          <a:ln w="19050" cap="flat" cmpd="sng">
            <a:solidFill>
              <a:srgbClr val="14CBAC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1285</Words>
  <Application>Microsoft Office PowerPoint</Application>
  <PresentationFormat>Экран (16:9)</PresentationFormat>
  <Paragraphs>148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Amatic SC</vt:lpstr>
      <vt:lpstr>Source Code Pro</vt:lpstr>
      <vt:lpstr>Beach Day</vt:lpstr>
      <vt:lpstr>Нормативно-правовий акт. Юридична техніка.</vt:lpstr>
      <vt:lpstr>ПЛАН</vt:lpstr>
      <vt:lpstr>Правовий акт</vt:lpstr>
      <vt:lpstr>Нормативно-правовий акт</vt:lpstr>
      <vt:lpstr>ознаки</vt:lpstr>
      <vt:lpstr>Види нормативно-правових актів</vt:lpstr>
      <vt:lpstr>Дія НПА в часі, просторі і за колом осіб</vt:lpstr>
      <vt:lpstr>Нормативно-правові акти у сучасній Україні</vt:lpstr>
      <vt:lpstr>Закон</vt:lpstr>
      <vt:lpstr>Види законів</vt:lpstr>
      <vt:lpstr>Презентация PowerPoint</vt:lpstr>
      <vt:lpstr>Основні джерела та порядок оприлюднення НПА в Україні</vt:lpstr>
      <vt:lpstr>Конституція України</vt:lpstr>
      <vt:lpstr>Підзаконний нормативно-правовий акт</vt:lpstr>
      <vt:lpstr>Підзаконний нормативно акт місцевого значення</vt:lpstr>
      <vt:lpstr>Корпоративний нормативний акт</vt:lpstr>
      <vt:lpstr>Висновок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Нормативно-правовий акт. Юридична техніка.</dc:title>
  <dc:creator>Администратор</dc:creator>
  <cp:lastModifiedBy>Пользователь</cp:lastModifiedBy>
  <cp:revision>3</cp:revision>
  <dcterms:modified xsi:type="dcterms:W3CDTF">2026-03-16T10:21:15Z</dcterms:modified>
</cp:coreProperties>
</file>