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61" r:id="rId3"/>
    <p:sldId id="293" r:id="rId4"/>
    <p:sldId id="294" r:id="rId5"/>
    <p:sldId id="295" r:id="rId6"/>
    <p:sldId id="296" r:id="rId7"/>
    <p:sldId id="297" r:id="rId8"/>
    <p:sldId id="298" r:id="rId9"/>
    <p:sldId id="299" r:id="rId10"/>
    <p:sldId id="300" r:id="rId11"/>
    <p:sldId id="263" r:id="rId12"/>
    <p:sldId id="301" r:id="rId13"/>
    <p:sldId id="302" r:id="rId14"/>
    <p:sldId id="303" r:id="rId15"/>
    <p:sldId id="283" r:id="rId16"/>
    <p:sldId id="288" r:id="rId17"/>
    <p:sldId id="289" r:id="rId18"/>
    <p:sldId id="292" r:id="rId19"/>
    <p:sldId id="291" r:id="rId20"/>
    <p:sldId id="287"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2" d="100"/>
          <a:sy n="82" d="100"/>
        </p:scale>
        <p:origin x="-78" y="-6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1FFD53-213C-41BF-906A-BCAE1361331B}"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RU"/>
        </a:p>
      </dgm:t>
    </dgm:pt>
    <dgm:pt modelId="{8A24841D-CC95-4C31-A839-68C1DFD6A9A2}">
      <dgm:prSet custT="1"/>
      <dgm:spPr/>
      <dgm:t>
        <a:bodyPr/>
        <a:lstStyle/>
        <a:p>
          <a:r>
            <a:rPr lang="uk-UA" sz="4400" b="0" dirty="0" smtClean="0">
              <a:solidFill>
                <a:schemeClr val="tx1"/>
              </a:solidFill>
            </a:rPr>
            <a:t>ІНСТИТУЦІЙНИЙ</a:t>
          </a:r>
          <a:endParaRPr lang="ru-RU" sz="4400" b="0" dirty="0">
            <a:solidFill>
              <a:schemeClr val="tx1"/>
            </a:solidFill>
          </a:endParaRPr>
        </a:p>
      </dgm:t>
    </dgm:pt>
    <dgm:pt modelId="{74B15DAB-DC64-417E-B37B-DAE388306D21}" type="parTrans" cxnId="{9FE8F149-C7C2-489B-A908-37A513EFA368}">
      <dgm:prSet/>
      <dgm:spPr/>
      <dgm:t>
        <a:bodyPr/>
        <a:lstStyle/>
        <a:p>
          <a:endParaRPr lang="ru-RU"/>
        </a:p>
      </dgm:t>
    </dgm:pt>
    <dgm:pt modelId="{79D34B26-8CB1-4484-A9FF-667701DA0C6A}" type="sibTrans" cxnId="{9FE8F149-C7C2-489B-A908-37A513EFA368}">
      <dgm:prSet/>
      <dgm:spPr/>
      <dgm:t>
        <a:bodyPr/>
        <a:lstStyle/>
        <a:p>
          <a:endParaRPr lang="ru-RU"/>
        </a:p>
      </dgm:t>
    </dgm:pt>
    <dgm:pt modelId="{81FFE479-D7B6-44F4-8BE3-D2BE8BC35045}">
      <dgm:prSet custT="1"/>
      <dgm:spPr/>
      <dgm:t>
        <a:bodyPr/>
        <a:lstStyle/>
        <a:p>
          <a:r>
            <a:rPr lang="uk-UA" sz="4400" b="0" dirty="0" smtClean="0">
              <a:solidFill>
                <a:schemeClr val="tx1"/>
              </a:solidFill>
            </a:rPr>
            <a:t>ФУНКЦІОНАЛЬНИЙ</a:t>
          </a:r>
          <a:endParaRPr lang="ru-RU" sz="4400" b="0" dirty="0">
            <a:solidFill>
              <a:schemeClr val="tx1"/>
            </a:solidFill>
          </a:endParaRPr>
        </a:p>
      </dgm:t>
    </dgm:pt>
    <dgm:pt modelId="{EBF41772-B957-4D79-9611-ECC341B6B024}" type="parTrans" cxnId="{48DCA1A7-2FAC-4337-BD58-DAB273C54256}">
      <dgm:prSet/>
      <dgm:spPr/>
      <dgm:t>
        <a:bodyPr/>
        <a:lstStyle/>
        <a:p>
          <a:endParaRPr lang="ru-RU"/>
        </a:p>
      </dgm:t>
    </dgm:pt>
    <dgm:pt modelId="{60A3819B-3A27-4D86-8A92-2D742FB65D40}" type="sibTrans" cxnId="{48DCA1A7-2FAC-4337-BD58-DAB273C54256}">
      <dgm:prSet/>
      <dgm:spPr/>
      <dgm:t>
        <a:bodyPr/>
        <a:lstStyle/>
        <a:p>
          <a:endParaRPr lang="ru-RU"/>
        </a:p>
      </dgm:t>
    </dgm:pt>
    <dgm:pt modelId="{7D2AB824-B791-45DF-8035-2864A1E53BC4}">
      <dgm:prSet custT="1"/>
      <dgm:spPr/>
      <dgm:t>
        <a:bodyPr/>
        <a:lstStyle/>
        <a:p>
          <a:r>
            <a:rPr lang="uk-UA" sz="4400" dirty="0" smtClean="0">
              <a:solidFill>
                <a:schemeClr val="tx1"/>
              </a:solidFill>
            </a:rPr>
            <a:t>ОСОБИСТІСНИЙ</a:t>
          </a:r>
          <a:endParaRPr lang="ru-RU" sz="4400" dirty="0">
            <a:solidFill>
              <a:schemeClr val="tx1"/>
            </a:solidFill>
          </a:endParaRPr>
        </a:p>
      </dgm:t>
    </dgm:pt>
    <dgm:pt modelId="{1A1F3106-829E-47C7-88B8-9B273C9202E0}" type="parTrans" cxnId="{8047645D-CBD9-4F23-81E8-0C86E63B8BB9}">
      <dgm:prSet/>
      <dgm:spPr/>
      <dgm:t>
        <a:bodyPr/>
        <a:lstStyle/>
        <a:p>
          <a:endParaRPr lang="ru-RU"/>
        </a:p>
      </dgm:t>
    </dgm:pt>
    <dgm:pt modelId="{81718615-9F8D-495D-9039-CA74B1C1853E}" type="sibTrans" cxnId="{8047645D-CBD9-4F23-81E8-0C86E63B8BB9}">
      <dgm:prSet/>
      <dgm:spPr/>
      <dgm:t>
        <a:bodyPr/>
        <a:lstStyle/>
        <a:p>
          <a:endParaRPr lang="ru-RU"/>
        </a:p>
      </dgm:t>
    </dgm:pt>
    <dgm:pt modelId="{62F43053-5627-4D09-B8E9-7A1F8A48CA25}" type="pres">
      <dgm:prSet presAssocID="{311FFD53-213C-41BF-906A-BCAE1361331B}" presName="outerComposite" presStyleCnt="0">
        <dgm:presLayoutVars>
          <dgm:chMax val="5"/>
          <dgm:dir/>
          <dgm:resizeHandles val="exact"/>
        </dgm:presLayoutVars>
      </dgm:prSet>
      <dgm:spPr/>
      <dgm:t>
        <a:bodyPr/>
        <a:lstStyle/>
        <a:p>
          <a:endParaRPr lang="ru-RU"/>
        </a:p>
      </dgm:t>
    </dgm:pt>
    <dgm:pt modelId="{E8AA2E1D-03CE-4124-BC42-F74F4062F862}" type="pres">
      <dgm:prSet presAssocID="{311FFD53-213C-41BF-906A-BCAE1361331B}" presName="dummyMaxCanvas" presStyleCnt="0">
        <dgm:presLayoutVars/>
      </dgm:prSet>
      <dgm:spPr/>
    </dgm:pt>
    <dgm:pt modelId="{237E4081-6027-4253-8FC3-54B23BF306F0}" type="pres">
      <dgm:prSet presAssocID="{311FFD53-213C-41BF-906A-BCAE1361331B}" presName="ThreeNodes_1" presStyleLbl="node1" presStyleIdx="0" presStyleCnt="3" custScaleX="112296" custLinFactNeighborX="4442" custLinFactNeighborY="3800">
        <dgm:presLayoutVars>
          <dgm:bulletEnabled val="1"/>
        </dgm:presLayoutVars>
      </dgm:prSet>
      <dgm:spPr/>
      <dgm:t>
        <a:bodyPr/>
        <a:lstStyle/>
        <a:p>
          <a:endParaRPr lang="ru-RU"/>
        </a:p>
      </dgm:t>
    </dgm:pt>
    <dgm:pt modelId="{90276C4B-BD8F-48DF-AFE9-5A28F66EDF46}" type="pres">
      <dgm:prSet presAssocID="{311FFD53-213C-41BF-906A-BCAE1361331B}" presName="ThreeNodes_2" presStyleLbl="node1" presStyleIdx="1" presStyleCnt="3">
        <dgm:presLayoutVars>
          <dgm:bulletEnabled val="1"/>
        </dgm:presLayoutVars>
      </dgm:prSet>
      <dgm:spPr/>
      <dgm:t>
        <a:bodyPr/>
        <a:lstStyle/>
        <a:p>
          <a:endParaRPr lang="ru-RU"/>
        </a:p>
      </dgm:t>
    </dgm:pt>
    <dgm:pt modelId="{EAD9F32F-3F29-48BC-8D31-FE178FCF2FA3}" type="pres">
      <dgm:prSet presAssocID="{311FFD53-213C-41BF-906A-BCAE1361331B}" presName="ThreeNodes_3" presStyleLbl="node1" presStyleIdx="2" presStyleCnt="3" custScaleX="105474" custScaleY="123620">
        <dgm:presLayoutVars>
          <dgm:bulletEnabled val="1"/>
        </dgm:presLayoutVars>
      </dgm:prSet>
      <dgm:spPr/>
      <dgm:t>
        <a:bodyPr/>
        <a:lstStyle/>
        <a:p>
          <a:endParaRPr lang="ru-RU"/>
        </a:p>
      </dgm:t>
    </dgm:pt>
    <dgm:pt modelId="{096B7DE1-CB0C-4A62-B7BA-A609379FDACB}" type="pres">
      <dgm:prSet presAssocID="{311FFD53-213C-41BF-906A-BCAE1361331B}" presName="ThreeConn_1-2" presStyleLbl="fgAccFollowNode1" presStyleIdx="0" presStyleCnt="2">
        <dgm:presLayoutVars>
          <dgm:bulletEnabled val="1"/>
        </dgm:presLayoutVars>
      </dgm:prSet>
      <dgm:spPr/>
      <dgm:t>
        <a:bodyPr/>
        <a:lstStyle/>
        <a:p>
          <a:endParaRPr lang="ru-RU"/>
        </a:p>
      </dgm:t>
    </dgm:pt>
    <dgm:pt modelId="{483FE004-133A-4C57-9186-5E37EA4C5308}" type="pres">
      <dgm:prSet presAssocID="{311FFD53-213C-41BF-906A-BCAE1361331B}" presName="ThreeConn_2-3" presStyleLbl="fgAccFollowNode1" presStyleIdx="1" presStyleCnt="2">
        <dgm:presLayoutVars>
          <dgm:bulletEnabled val="1"/>
        </dgm:presLayoutVars>
      </dgm:prSet>
      <dgm:spPr/>
      <dgm:t>
        <a:bodyPr/>
        <a:lstStyle/>
        <a:p>
          <a:endParaRPr lang="ru-RU"/>
        </a:p>
      </dgm:t>
    </dgm:pt>
    <dgm:pt modelId="{E61EC4FE-31BD-42B8-B473-1158299FC9DB}" type="pres">
      <dgm:prSet presAssocID="{311FFD53-213C-41BF-906A-BCAE1361331B}" presName="ThreeNodes_1_text" presStyleLbl="node1" presStyleIdx="2" presStyleCnt="3">
        <dgm:presLayoutVars>
          <dgm:bulletEnabled val="1"/>
        </dgm:presLayoutVars>
      </dgm:prSet>
      <dgm:spPr/>
      <dgm:t>
        <a:bodyPr/>
        <a:lstStyle/>
        <a:p>
          <a:endParaRPr lang="ru-RU"/>
        </a:p>
      </dgm:t>
    </dgm:pt>
    <dgm:pt modelId="{21C0C837-8710-4BFD-81CB-F7210EDB6373}" type="pres">
      <dgm:prSet presAssocID="{311FFD53-213C-41BF-906A-BCAE1361331B}" presName="ThreeNodes_2_text" presStyleLbl="node1" presStyleIdx="2" presStyleCnt="3">
        <dgm:presLayoutVars>
          <dgm:bulletEnabled val="1"/>
        </dgm:presLayoutVars>
      </dgm:prSet>
      <dgm:spPr/>
      <dgm:t>
        <a:bodyPr/>
        <a:lstStyle/>
        <a:p>
          <a:endParaRPr lang="ru-RU"/>
        </a:p>
      </dgm:t>
    </dgm:pt>
    <dgm:pt modelId="{F91387D9-53F1-448E-801B-0896807066B1}" type="pres">
      <dgm:prSet presAssocID="{311FFD53-213C-41BF-906A-BCAE1361331B}" presName="ThreeNodes_3_text" presStyleLbl="node1" presStyleIdx="2" presStyleCnt="3">
        <dgm:presLayoutVars>
          <dgm:bulletEnabled val="1"/>
        </dgm:presLayoutVars>
      </dgm:prSet>
      <dgm:spPr/>
      <dgm:t>
        <a:bodyPr/>
        <a:lstStyle/>
        <a:p>
          <a:endParaRPr lang="ru-RU"/>
        </a:p>
      </dgm:t>
    </dgm:pt>
  </dgm:ptLst>
  <dgm:cxnLst>
    <dgm:cxn modelId="{4ED635AF-EA1B-422F-B569-89A2304123E7}" type="presOf" srcId="{81FFE479-D7B6-44F4-8BE3-D2BE8BC35045}" destId="{90276C4B-BD8F-48DF-AFE9-5A28F66EDF46}" srcOrd="0" destOrd="0" presId="urn:microsoft.com/office/officeart/2005/8/layout/vProcess5"/>
    <dgm:cxn modelId="{7527D0CF-2E6A-4085-B873-8843EF32C520}" type="presOf" srcId="{7D2AB824-B791-45DF-8035-2864A1E53BC4}" destId="{EAD9F32F-3F29-48BC-8D31-FE178FCF2FA3}" srcOrd="0" destOrd="0" presId="urn:microsoft.com/office/officeart/2005/8/layout/vProcess5"/>
    <dgm:cxn modelId="{4B0EF530-E19E-423C-927D-9B5C6388DB45}" type="presOf" srcId="{7D2AB824-B791-45DF-8035-2864A1E53BC4}" destId="{F91387D9-53F1-448E-801B-0896807066B1}" srcOrd="1" destOrd="0" presId="urn:microsoft.com/office/officeart/2005/8/layout/vProcess5"/>
    <dgm:cxn modelId="{8047645D-CBD9-4F23-81E8-0C86E63B8BB9}" srcId="{311FFD53-213C-41BF-906A-BCAE1361331B}" destId="{7D2AB824-B791-45DF-8035-2864A1E53BC4}" srcOrd="2" destOrd="0" parTransId="{1A1F3106-829E-47C7-88B8-9B273C9202E0}" sibTransId="{81718615-9F8D-495D-9039-CA74B1C1853E}"/>
    <dgm:cxn modelId="{35344AA4-2BC5-4F3E-9E1F-6D0F18CF2C3D}" type="presOf" srcId="{79D34B26-8CB1-4484-A9FF-667701DA0C6A}" destId="{096B7DE1-CB0C-4A62-B7BA-A609379FDACB}" srcOrd="0" destOrd="0" presId="urn:microsoft.com/office/officeart/2005/8/layout/vProcess5"/>
    <dgm:cxn modelId="{48DCA1A7-2FAC-4337-BD58-DAB273C54256}" srcId="{311FFD53-213C-41BF-906A-BCAE1361331B}" destId="{81FFE479-D7B6-44F4-8BE3-D2BE8BC35045}" srcOrd="1" destOrd="0" parTransId="{EBF41772-B957-4D79-9611-ECC341B6B024}" sibTransId="{60A3819B-3A27-4D86-8A92-2D742FB65D40}"/>
    <dgm:cxn modelId="{9FE8F149-C7C2-489B-A908-37A513EFA368}" srcId="{311FFD53-213C-41BF-906A-BCAE1361331B}" destId="{8A24841D-CC95-4C31-A839-68C1DFD6A9A2}" srcOrd="0" destOrd="0" parTransId="{74B15DAB-DC64-417E-B37B-DAE388306D21}" sibTransId="{79D34B26-8CB1-4484-A9FF-667701DA0C6A}"/>
    <dgm:cxn modelId="{90BE154C-9073-4036-95BC-04B0B714BB77}" type="presOf" srcId="{81FFE479-D7B6-44F4-8BE3-D2BE8BC35045}" destId="{21C0C837-8710-4BFD-81CB-F7210EDB6373}" srcOrd="1" destOrd="0" presId="urn:microsoft.com/office/officeart/2005/8/layout/vProcess5"/>
    <dgm:cxn modelId="{7C619D58-863A-43D2-9849-704AF0853526}" type="presOf" srcId="{8A24841D-CC95-4C31-A839-68C1DFD6A9A2}" destId="{237E4081-6027-4253-8FC3-54B23BF306F0}" srcOrd="0" destOrd="0" presId="urn:microsoft.com/office/officeart/2005/8/layout/vProcess5"/>
    <dgm:cxn modelId="{06EF283E-3E93-42B8-9A24-DDFAF219BD93}" type="presOf" srcId="{60A3819B-3A27-4D86-8A92-2D742FB65D40}" destId="{483FE004-133A-4C57-9186-5E37EA4C5308}" srcOrd="0" destOrd="0" presId="urn:microsoft.com/office/officeart/2005/8/layout/vProcess5"/>
    <dgm:cxn modelId="{B57AB060-AFDF-42C3-AC48-76C1BEA9D21A}" type="presOf" srcId="{311FFD53-213C-41BF-906A-BCAE1361331B}" destId="{62F43053-5627-4D09-B8E9-7A1F8A48CA25}" srcOrd="0" destOrd="0" presId="urn:microsoft.com/office/officeart/2005/8/layout/vProcess5"/>
    <dgm:cxn modelId="{D74D10E5-2DE7-40A2-AC17-95819B4BCA3A}" type="presOf" srcId="{8A24841D-CC95-4C31-A839-68C1DFD6A9A2}" destId="{E61EC4FE-31BD-42B8-B473-1158299FC9DB}" srcOrd="1" destOrd="0" presId="urn:microsoft.com/office/officeart/2005/8/layout/vProcess5"/>
    <dgm:cxn modelId="{2897C6FD-3DF0-4906-A3C6-57BEFF8A9619}" type="presParOf" srcId="{62F43053-5627-4D09-B8E9-7A1F8A48CA25}" destId="{E8AA2E1D-03CE-4124-BC42-F74F4062F862}" srcOrd="0" destOrd="0" presId="urn:microsoft.com/office/officeart/2005/8/layout/vProcess5"/>
    <dgm:cxn modelId="{3C3476D5-441B-48A6-A6E8-E5D536C26C2E}" type="presParOf" srcId="{62F43053-5627-4D09-B8E9-7A1F8A48CA25}" destId="{237E4081-6027-4253-8FC3-54B23BF306F0}" srcOrd="1" destOrd="0" presId="urn:microsoft.com/office/officeart/2005/8/layout/vProcess5"/>
    <dgm:cxn modelId="{2007939E-5656-4DAE-BE9E-87F3E39FB2DA}" type="presParOf" srcId="{62F43053-5627-4D09-B8E9-7A1F8A48CA25}" destId="{90276C4B-BD8F-48DF-AFE9-5A28F66EDF46}" srcOrd="2" destOrd="0" presId="urn:microsoft.com/office/officeart/2005/8/layout/vProcess5"/>
    <dgm:cxn modelId="{79194C57-D960-495E-8F8A-67C23FB4E574}" type="presParOf" srcId="{62F43053-5627-4D09-B8E9-7A1F8A48CA25}" destId="{EAD9F32F-3F29-48BC-8D31-FE178FCF2FA3}" srcOrd="3" destOrd="0" presId="urn:microsoft.com/office/officeart/2005/8/layout/vProcess5"/>
    <dgm:cxn modelId="{291DEF88-72E0-41DD-9233-E0D4EE01E908}" type="presParOf" srcId="{62F43053-5627-4D09-B8E9-7A1F8A48CA25}" destId="{096B7DE1-CB0C-4A62-B7BA-A609379FDACB}" srcOrd="4" destOrd="0" presId="urn:microsoft.com/office/officeart/2005/8/layout/vProcess5"/>
    <dgm:cxn modelId="{84FB7415-DBA6-40CC-AFA5-DC376041246F}" type="presParOf" srcId="{62F43053-5627-4D09-B8E9-7A1F8A48CA25}" destId="{483FE004-133A-4C57-9186-5E37EA4C5308}" srcOrd="5" destOrd="0" presId="urn:microsoft.com/office/officeart/2005/8/layout/vProcess5"/>
    <dgm:cxn modelId="{E897687D-3B35-454E-91A0-2FCC4A6DE987}" type="presParOf" srcId="{62F43053-5627-4D09-B8E9-7A1F8A48CA25}" destId="{E61EC4FE-31BD-42B8-B473-1158299FC9DB}" srcOrd="6" destOrd="0" presId="urn:microsoft.com/office/officeart/2005/8/layout/vProcess5"/>
    <dgm:cxn modelId="{6A6BEF3C-C599-4498-BC8A-AF723C953481}" type="presParOf" srcId="{62F43053-5627-4D09-B8E9-7A1F8A48CA25}" destId="{21C0C837-8710-4BFD-81CB-F7210EDB6373}" srcOrd="7" destOrd="0" presId="urn:microsoft.com/office/officeart/2005/8/layout/vProcess5"/>
    <dgm:cxn modelId="{A35470BD-8999-4580-BB40-4A7DDFABFADC}" type="presParOf" srcId="{62F43053-5627-4D09-B8E9-7A1F8A48CA25}" destId="{F91387D9-53F1-448E-801B-0896807066B1}"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7E4081-6027-4253-8FC3-54B23BF306F0}">
      <dsp:nvSpPr>
        <dsp:cNvPr id="0" name=""/>
        <dsp:cNvSpPr/>
      </dsp:nvSpPr>
      <dsp:spPr>
        <a:xfrm>
          <a:off x="-36" y="-34285"/>
          <a:ext cx="8155342" cy="16287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uk-UA" sz="4400" b="0" kern="1200" dirty="0" smtClean="0">
              <a:solidFill>
                <a:schemeClr val="tx1"/>
              </a:solidFill>
            </a:rPr>
            <a:t>ІНСТИТУЦІЙНИЙ</a:t>
          </a:r>
          <a:endParaRPr lang="ru-RU" sz="4400" b="0" kern="1200" dirty="0">
            <a:solidFill>
              <a:schemeClr val="tx1"/>
            </a:solidFill>
          </a:endParaRPr>
        </a:p>
      </dsp:txBody>
      <dsp:txXfrm>
        <a:off x="47670" y="13421"/>
        <a:ext cx="6193372" cy="1533374"/>
      </dsp:txXfrm>
    </dsp:sp>
    <dsp:sp modelId="{90276C4B-BD8F-48DF-AFE9-5A28F66EDF46}">
      <dsp:nvSpPr>
        <dsp:cNvPr id="0" name=""/>
        <dsp:cNvSpPr/>
      </dsp:nvSpPr>
      <dsp:spPr>
        <a:xfrm>
          <a:off x="764656" y="1804070"/>
          <a:ext cx="7262362" cy="16287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uk-UA" sz="4400" b="0" kern="1200" dirty="0" smtClean="0">
              <a:solidFill>
                <a:schemeClr val="tx1"/>
              </a:solidFill>
            </a:rPr>
            <a:t>ФУНКЦІОНАЛЬНИЙ</a:t>
          </a:r>
          <a:endParaRPr lang="ru-RU" sz="4400" b="0" kern="1200" dirty="0">
            <a:solidFill>
              <a:schemeClr val="tx1"/>
            </a:solidFill>
          </a:endParaRPr>
        </a:p>
      </dsp:txBody>
      <dsp:txXfrm>
        <a:off x="812362" y="1851776"/>
        <a:ext cx="5467442" cy="1533374"/>
      </dsp:txXfrm>
    </dsp:sp>
    <dsp:sp modelId="{EAD9F32F-3F29-48BC-8D31-FE178FCF2FA3}">
      <dsp:nvSpPr>
        <dsp:cNvPr id="0" name=""/>
        <dsp:cNvSpPr/>
      </dsp:nvSpPr>
      <dsp:spPr>
        <a:xfrm>
          <a:off x="1206682" y="3511962"/>
          <a:ext cx="7659904" cy="20135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uk-UA" sz="4400" kern="1200" dirty="0" smtClean="0">
              <a:solidFill>
                <a:schemeClr val="tx1"/>
              </a:solidFill>
            </a:rPr>
            <a:t>ОСОБИСТІСНИЙ</a:t>
          </a:r>
          <a:endParaRPr lang="ru-RU" sz="4400" kern="1200" dirty="0">
            <a:solidFill>
              <a:schemeClr val="tx1"/>
            </a:solidFill>
          </a:endParaRPr>
        </a:p>
      </dsp:txBody>
      <dsp:txXfrm>
        <a:off x="1265656" y="3570936"/>
        <a:ext cx="5749417" cy="1895557"/>
      </dsp:txXfrm>
    </dsp:sp>
    <dsp:sp modelId="{096B7DE1-CB0C-4A62-B7BA-A609379FDACB}">
      <dsp:nvSpPr>
        <dsp:cNvPr id="0" name=""/>
        <dsp:cNvSpPr/>
      </dsp:nvSpPr>
      <dsp:spPr>
        <a:xfrm>
          <a:off x="6327511" y="1138983"/>
          <a:ext cx="1058711" cy="105871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565721" y="1138983"/>
        <a:ext cx="582291" cy="796680"/>
      </dsp:txXfrm>
    </dsp:sp>
    <dsp:sp modelId="{483FE004-133A-4C57-9186-5E37EA4C5308}">
      <dsp:nvSpPr>
        <dsp:cNvPr id="0" name=""/>
        <dsp:cNvSpPr/>
      </dsp:nvSpPr>
      <dsp:spPr>
        <a:xfrm>
          <a:off x="6968307" y="3028375"/>
          <a:ext cx="1058711" cy="1058711"/>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7206517" y="3028375"/>
        <a:ext cx="582291" cy="79668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70B4473-B2E7-4AA7-AE7E-5228FF8BA1F4}" type="datetimeFigureOut">
              <a:rPr lang="ru-RU" smtClean="0"/>
              <a:pPr/>
              <a:t>16.03.2026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694C7F3-377B-4204-AD13-4C1BA3E7E30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0B4473-B2E7-4AA7-AE7E-5228FF8BA1F4}" type="datetimeFigureOut">
              <a:rPr lang="ru-RU" smtClean="0"/>
              <a:pPr/>
              <a:t>16.03.2026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4C7F3-377B-4204-AD13-4C1BA3E7E30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142985"/>
            <a:ext cx="7772400" cy="4857784"/>
          </a:xfrm>
        </p:spPr>
        <p:txBody>
          <a:bodyPr>
            <a:normAutofit/>
          </a:bodyPr>
          <a:lstStyle/>
          <a:p>
            <a:r>
              <a:rPr lang="uk-UA" sz="7200" dirty="0" smtClean="0">
                <a:latin typeface="Times New Roman" pitchFamily="18" charset="0"/>
                <a:cs typeface="Times New Roman" pitchFamily="18" charset="0"/>
              </a:rPr>
              <a:t>ЛЕКЦІЯ</a:t>
            </a:r>
            <a:br>
              <a:rPr lang="uk-UA" sz="7200" dirty="0" smtClean="0">
                <a:latin typeface="Times New Roman" pitchFamily="18" charset="0"/>
                <a:cs typeface="Times New Roman" pitchFamily="18" charset="0"/>
              </a:rPr>
            </a:br>
            <a:r>
              <a:rPr lang="uk-UA" sz="7200" dirty="0" smtClean="0">
                <a:latin typeface="Times New Roman" pitchFamily="18" charset="0"/>
                <a:cs typeface="Times New Roman" pitchFamily="18" charset="0"/>
              </a:rPr>
              <a:t>ВЕРХОВЕНСТВО ПРАВА </a:t>
            </a:r>
            <a:endParaRPr lang="ru-RU" sz="7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b="1" dirty="0" err="1"/>
              <a:t>Незалежність</a:t>
            </a:r>
            <a:r>
              <a:rPr lang="ru-RU" b="1" dirty="0"/>
              <a:t>  </a:t>
            </a:r>
            <a:r>
              <a:rPr lang="ru-RU" b="1" dirty="0" err="1"/>
              <a:t>судової</a:t>
            </a:r>
            <a:r>
              <a:rPr lang="ru-RU" b="1" dirty="0"/>
              <a:t>  </a:t>
            </a:r>
            <a:r>
              <a:rPr lang="ru-RU" b="1" dirty="0" err="1"/>
              <a:t>влади</a:t>
            </a:r>
            <a:r>
              <a:rPr lang="ru-RU" b="1" dirty="0"/>
              <a:t>  </a:t>
            </a:r>
            <a:r>
              <a:rPr lang="ru-RU" b="1" dirty="0" err="1"/>
              <a:t>має</a:t>
            </a:r>
            <a:r>
              <a:rPr lang="ru-RU" b="1" dirty="0"/>
              <a:t>  </a:t>
            </a:r>
            <a:r>
              <a:rPr lang="ru-RU" b="1" dirty="0" err="1"/>
              <a:t>декілька</a:t>
            </a:r>
            <a:r>
              <a:rPr lang="ru-RU" b="1" dirty="0"/>
              <a:t>  </a:t>
            </a:r>
            <a:r>
              <a:rPr lang="ru-RU" b="1" dirty="0" err="1"/>
              <a:t>аспектів</a:t>
            </a:r>
            <a:r>
              <a:rPr lang="ru-RU" dirty="0"/>
              <a:t>:  </a:t>
            </a:r>
            <a:r>
              <a:rPr lang="ru-RU" dirty="0" err="1"/>
              <a:t>інституційний</a:t>
            </a:r>
            <a:r>
              <a:rPr lang="ru-RU" dirty="0"/>
              <a:t> (</a:t>
            </a:r>
            <a:r>
              <a:rPr lang="ru-RU" dirty="0" err="1"/>
              <a:t>його</a:t>
            </a:r>
            <a:r>
              <a:rPr lang="ru-RU" dirty="0"/>
              <a:t> </a:t>
            </a:r>
            <a:r>
              <a:rPr lang="ru-RU" dirty="0" err="1"/>
              <a:t>інколи</a:t>
            </a:r>
            <a:r>
              <a:rPr lang="ru-RU" dirty="0"/>
              <a:t> </a:t>
            </a:r>
            <a:r>
              <a:rPr lang="ru-RU" dirty="0" err="1"/>
              <a:t>іменують</a:t>
            </a:r>
            <a:r>
              <a:rPr lang="ru-RU" dirty="0"/>
              <a:t> </a:t>
            </a:r>
            <a:r>
              <a:rPr lang="ru-RU" dirty="0" err="1"/>
              <a:t>організаційним</a:t>
            </a:r>
            <a:r>
              <a:rPr lang="ru-RU" dirty="0"/>
              <a:t> </a:t>
            </a:r>
            <a:r>
              <a:rPr lang="ru-RU" dirty="0" err="1"/>
              <a:t>або</a:t>
            </a:r>
            <a:r>
              <a:rPr lang="ru-RU" dirty="0"/>
              <a:t> </a:t>
            </a:r>
            <a:r>
              <a:rPr lang="ru-RU" dirty="0" err="1"/>
              <a:t>інституційно-орга-нізаційним</a:t>
            </a:r>
            <a:r>
              <a:rPr lang="ru-RU" dirty="0"/>
              <a:t>), </a:t>
            </a:r>
            <a:r>
              <a:rPr lang="ru-RU" dirty="0" err="1"/>
              <a:t>функціональний</a:t>
            </a:r>
            <a:r>
              <a:rPr lang="ru-RU" dirty="0"/>
              <a:t> та </a:t>
            </a:r>
            <a:r>
              <a:rPr lang="ru-RU" dirty="0" err="1"/>
              <a:t>особистісний</a:t>
            </a:r>
            <a:r>
              <a:rPr lang="ru-RU" dirty="0"/>
              <a:t> (</a:t>
            </a:r>
            <a:r>
              <a:rPr lang="ru-RU" dirty="0" err="1"/>
              <a:t>незалежність</a:t>
            </a:r>
            <a:r>
              <a:rPr lang="ru-RU" dirty="0"/>
              <a:t> самих </a:t>
            </a:r>
            <a:r>
              <a:rPr lang="ru-RU" dirty="0" err="1"/>
              <a:t>суддів</a:t>
            </a:r>
            <a:r>
              <a:rPr lang="ru-RU" dirty="0"/>
              <a:t>).</a:t>
            </a:r>
          </a:p>
          <a:p>
            <a:endParaRPr lang="ru-RU" dirty="0"/>
          </a:p>
        </p:txBody>
      </p:sp>
    </p:spTree>
    <p:extLst>
      <p:ext uri="{BB962C8B-B14F-4D97-AF65-F5344CB8AC3E}">
        <p14:creationId xmlns:p14="http://schemas.microsoft.com/office/powerpoint/2010/main" val="3387702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t/>
            </a:r>
            <a:br>
              <a:rPr lang="uk-UA" sz="3600" b="1" dirty="0" smtClean="0"/>
            </a:br>
            <a:r>
              <a:rPr lang="uk-UA" sz="3600" b="1" dirty="0" smtClean="0"/>
              <a:t>НЕЗАЛЕЖНІСТЬ СУДОВОЇ ВЛАДИ МАЄ ТАКІ АСПЕКТИ</a:t>
            </a:r>
            <a:br>
              <a:rPr lang="uk-UA" sz="3600" b="1" dirty="0" smtClean="0"/>
            </a:br>
            <a:endParaRPr lang="ru-RU" sz="4800" dirty="0"/>
          </a:p>
        </p:txBody>
      </p:sp>
      <p:graphicFrame>
        <p:nvGraphicFramePr>
          <p:cNvPr id="7" name="Содержимое 6"/>
          <p:cNvGraphicFramePr>
            <a:graphicFrameLocks noGrp="1"/>
          </p:cNvGraphicFramePr>
          <p:nvPr>
            <p:ph idx="1"/>
            <p:extLst>
              <p:ext uri="{D42A27DB-BD31-4B8C-83A1-F6EECF244321}">
                <p14:modId xmlns:p14="http://schemas.microsoft.com/office/powerpoint/2010/main" val="307074495"/>
              </p:ext>
            </p:extLst>
          </p:nvPr>
        </p:nvGraphicFramePr>
        <p:xfrm>
          <a:off x="142844" y="1214422"/>
          <a:ext cx="8543956"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70000" lnSpcReduction="20000"/>
          </a:bodyPr>
          <a:lstStyle/>
          <a:p>
            <a:r>
              <a:rPr lang="ru-RU" b="1" dirty="0" err="1"/>
              <a:t>Інституційна</a:t>
            </a:r>
            <a:r>
              <a:rPr lang="ru-RU" b="1" dirty="0"/>
              <a:t> </a:t>
            </a:r>
            <a:r>
              <a:rPr lang="ru-RU" b="1" dirty="0" err="1"/>
              <a:t>незалежність</a:t>
            </a:r>
            <a:r>
              <a:rPr lang="ru-RU" b="1" dirty="0"/>
              <a:t> </a:t>
            </a:r>
            <a:r>
              <a:rPr lang="ru-RU" b="1" dirty="0" err="1"/>
              <a:t>суддів</a:t>
            </a:r>
            <a:r>
              <a:rPr lang="ru-RU" b="1" dirty="0"/>
              <a:t> </a:t>
            </a:r>
            <a:r>
              <a:rPr lang="ru-RU" b="1" dirty="0" err="1"/>
              <a:t>гарантується</a:t>
            </a:r>
            <a:r>
              <a:rPr lang="ru-RU" b="1" dirty="0"/>
              <a:t> </a:t>
            </a:r>
            <a:r>
              <a:rPr lang="ru-RU" b="1" dirty="0" err="1"/>
              <a:t>також</a:t>
            </a:r>
            <a:r>
              <a:rPr lang="ru-RU" b="1" dirty="0"/>
              <a:t> рядом </a:t>
            </a:r>
            <a:r>
              <a:rPr lang="ru-RU" b="1" dirty="0" err="1"/>
              <a:t>інших</a:t>
            </a:r>
            <a:r>
              <a:rPr lang="ru-RU" dirty="0"/>
              <a:t>, як правило, </a:t>
            </a:r>
            <a:r>
              <a:rPr lang="ru-RU" dirty="0" err="1"/>
              <a:t>зафіксованих</a:t>
            </a:r>
            <a:r>
              <a:rPr lang="ru-RU" dirty="0"/>
              <a:t> у </a:t>
            </a:r>
            <a:r>
              <a:rPr lang="ru-RU" dirty="0" err="1"/>
              <a:t>конституціях</a:t>
            </a:r>
            <a:r>
              <a:rPr lang="ru-RU" dirty="0"/>
              <a:t> </a:t>
            </a:r>
            <a:r>
              <a:rPr lang="ru-RU" dirty="0" err="1"/>
              <a:t>засобів</a:t>
            </a:r>
            <a:r>
              <a:rPr lang="ru-RU" dirty="0"/>
              <a:t> та </a:t>
            </a:r>
            <a:r>
              <a:rPr lang="ru-RU" dirty="0" err="1"/>
              <a:t>інститутів</a:t>
            </a:r>
            <a:r>
              <a:rPr lang="ru-RU" dirty="0"/>
              <a:t>:</a:t>
            </a:r>
          </a:p>
          <a:p>
            <a:r>
              <a:rPr lang="ru-RU" dirty="0"/>
              <a:t>• </a:t>
            </a:r>
            <a:r>
              <a:rPr lang="ru-RU" dirty="0" err="1"/>
              <a:t>незмінюваністю</a:t>
            </a:r>
            <a:r>
              <a:rPr lang="ru-RU" dirty="0"/>
              <a:t> </a:t>
            </a:r>
            <a:r>
              <a:rPr lang="ru-RU" dirty="0" err="1"/>
              <a:t>суддів</a:t>
            </a:r>
            <a:r>
              <a:rPr lang="ru-RU" dirty="0"/>
              <a:t>, </a:t>
            </a:r>
            <a:r>
              <a:rPr lang="ru-RU" dirty="0" err="1"/>
              <a:t>тобто</a:t>
            </a:r>
            <a:r>
              <a:rPr lang="ru-RU" dirty="0"/>
              <a:t> </a:t>
            </a:r>
            <a:r>
              <a:rPr lang="ru-RU" dirty="0" err="1"/>
              <a:t>безстроковістю</a:t>
            </a:r>
            <a:r>
              <a:rPr lang="ru-RU" dirty="0"/>
              <a:t> </a:t>
            </a:r>
            <a:r>
              <a:rPr lang="ru-RU" dirty="0" err="1"/>
              <a:t>призначення</a:t>
            </a:r>
            <a:r>
              <a:rPr lang="ru-RU" dirty="0"/>
              <a:t> особи на посаду </a:t>
            </a:r>
            <a:r>
              <a:rPr lang="ru-RU" dirty="0" err="1"/>
              <a:t>судді</a:t>
            </a:r>
            <a:r>
              <a:rPr lang="ru-RU" dirty="0"/>
              <a:t>. За </a:t>
            </a:r>
            <a:r>
              <a:rPr lang="ru-RU" dirty="0" err="1"/>
              <a:t>загальним</a:t>
            </a:r>
            <a:r>
              <a:rPr lang="ru-RU" dirty="0"/>
              <a:t> правилом </a:t>
            </a:r>
            <a:r>
              <a:rPr lang="ru-RU" dirty="0" err="1"/>
              <a:t>суддя</a:t>
            </a:r>
            <a:r>
              <a:rPr lang="ru-RU" dirty="0"/>
              <a:t> </a:t>
            </a:r>
            <a:r>
              <a:rPr lang="ru-RU" dirty="0" err="1"/>
              <a:t>обіймає</a:t>
            </a:r>
            <a:r>
              <a:rPr lang="ru-RU" dirty="0"/>
              <a:t> свою посаду до до-</a:t>
            </a:r>
            <a:r>
              <a:rPr lang="ru-RU" dirty="0" err="1"/>
              <a:t>сягнення</a:t>
            </a:r>
            <a:r>
              <a:rPr lang="ru-RU" dirty="0"/>
              <a:t> </a:t>
            </a:r>
            <a:r>
              <a:rPr lang="ru-RU" dirty="0" err="1"/>
              <a:t>певного</a:t>
            </a:r>
            <a:r>
              <a:rPr lang="ru-RU" dirty="0"/>
              <a:t> (</a:t>
            </a:r>
            <a:r>
              <a:rPr lang="ru-RU" dirty="0" err="1"/>
              <a:t>пенсійного</a:t>
            </a:r>
            <a:r>
              <a:rPr lang="ru-RU" dirty="0"/>
              <a:t>) </a:t>
            </a:r>
            <a:r>
              <a:rPr lang="ru-RU" dirty="0" err="1"/>
              <a:t>віку</a:t>
            </a:r>
            <a:r>
              <a:rPr lang="ru-RU" dirty="0"/>
              <a:t>, а в </a:t>
            </a:r>
            <a:r>
              <a:rPr lang="ru-RU" dirty="0" err="1"/>
              <a:t>деяких</a:t>
            </a:r>
            <a:r>
              <a:rPr lang="ru-RU" dirty="0"/>
              <a:t> </a:t>
            </a:r>
            <a:r>
              <a:rPr lang="ru-RU" dirty="0" err="1"/>
              <a:t>країнах</a:t>
            </a:r>
            <a:r>
              <a:rPr lang="ru-RU" dirty="0"/>
              <a:t> – </a:t>
            </a:r>
            <a:r>
              <a:rPr lang="ru-RU" dirty="0" err="1"/>
              <a:t>навіть</a:t>
            </a:r>
            <a:r>
              <a:rPr lang="ru-RU" dirty="0"/>
              <a:t> </a:t>
            </a:r>
            <a:r>
              <a:rPr lang="ru-RU" dirty="0" err="1"/>
              <a:t>довічно</a:t>
            </a:r>
            <a:r>
              <a:rPr lang="ru-RU" dirty="0"/>
              <a:t>;</a:t>
            </a:r>
          </a:p>
          <a:p>
            <a:r>
              <a:rPr lang="ru-RU" dirty="0"/>
              <a:t>• </a:t>
            </a:r>
            <a:r>
              <a:rPr lang="ru-RU" dirty="0" err="1"/>
              <a:t>чіткою</a:t>
            </a:r>
            <a:r>
              <a:rPr lang="ru-RU" dirty="0"/>
              <a:t> </a:t>
            </a:r>
            <a:r>
              <a:rPr lang="ru-RU" dirty="0" err="1"/>
              <a:t>визначеністю</a:t>
            </a:r>
            <a:r>
              <a:rPr lang="ru-RU" dirty="0"/>
              <a:t> </a:t>
            </a:r>
            <a:r>
              <a:rPr lang="ru-RU" dirty="0" err="1"/>
              <a:t>підстав</a:t>
            </a:r>
            <a:r>
              <a:rPr lang="ru-RU" dirty="0"/>
              <a:t> </a:t>
            </a:r>
            <a:r>
              <a:rPr lang="ru-RU" dirty="0" err="1"/>
              <a:t>усунення</a:t>
            </a:r>
            <a:r>
              <a:rPr lang="ru-RU" dirty="0"/>
              <a:t> </a:t>
            </a:r>
            <a:r>
              <a:rPr lang="ru-RU" dirty="0" err="1"/>
              <a:t>судді</a:t>
            </a:r>
            <a:r>
              <a:rPr lang="ru-RU" dirty="0"/>
              <a:t> з посади, </a:t>
            </a:r>
            <a:r>
              <a:rPr lang="ru-RU" dirty="0" err="1"/>
              <a:t>які</a:t>
            </a:r>
            <a:r>
              <a:rPr lang="ru-RU" dirty="0"/>
              <a:t> </a:t>
            </a:r>
            <a:r>
              <a:rPr lang="ru-RU" dirty="0" err="1"/>
              <a:t>переваж</a:t>
            </a:r>
            <a:r>
              <a:rPr lang="ru-RU" dirty="0"/>
              <a:t>-но </a:t>
            </a:r>
            <a:r>
              <a:rPr lang="ru-RU" dirty="0" err="1"/>
              <a:t>також</a:t>
            </a:r>
            <a:r>
              <a:rPr lang="ru-RU" dirty="0"/>
              <a:t> </a:t>
            </a:r>
            <a:r>
              <a:rPr lang="ru-RU" dirty="0" err="1"/>
              <a:t>фіксуються</a:t>
            </a:r>
            <a:r>
              <a:rPr lang="ru-RU" dirty="0"/>
              <a:t> у </a:t>
            </a:r>
            <a:r>
              <a:rPr lang="ru-RU" dirty="0" err="1"/>
              <a:t>конституціях</a:t>
            </a:r>
            <a:r>
              <a:rPr lang="ru-RU" dirty="0"/>
              <a:t>. Такими </a:t>
            </a:r>
            <a:r>
              <a:rPr lang="ru-RU" dirty="0" err="1"/>
              <a:t>підставами</a:t>
            </a:r>
            <a:r>
              <a:rPr lang="ru-RU" dirty="0"/>
              <a:t>, як правило, є: </a:t>
            </a:r>
            <a:r>
              <a:rPr lang="ru-RU" dirty="0" err="1"/>
              <a:t>набрання</a:t>
            </a:r>
            <a:r>
              <a:rPr lang="ru-RU" dirty="0"/>
              <a:t> </a:t>
            </a:r>
            <a:r>
              <a:rPr lang="ru-RU" dirty="0" err="1"/>
              <a:t>сили</a:t>
            </a:r>
            <a:r>
              <a:rPr lang="ru-RU" dirty="0"/>
              <a:t> </a:t>
            </a:r>
            <a:r>
              <a:rPr lang="ru-RU" dirty="0" err="1"/>
              <a:t>обвинувальним</a:t>
            </a:r>
            <a:r>
              <a:rPr lang="ru-RU" dirty="0"/>
              <a:t> </a:t>
            </a:r>
            <a:r>
              <a:rPr lang="ru-RU" dirty="0" err="1"/>
              <a:t>вироком</a:t>
            </a:r>
            <a:r>
              <a:rPr lang="ru-RU" dirty="0"/>
              <a:t> суду </a:t>
            </a:r>
            <a:r>
              <a:rPr lang="ru-RU" dirty="0" err="1"/>
              <a:t>щодо</a:t>
            </a:r>
            <a:r>
              <a:rPr lang="ru-RU" dirty="0"/>
              <a:t> </a:t>
            </a:r>
            <a:r>
              <a:rPr lang="ru-RU" dirty="0" err="1"/>
              <a:t>нього</a:t>
            </a:r>
            <a:r>
              <a:rPr lang="ru-RU" dirty="0"/>
              <a:t> </a:t>
            </a:r>
            <a:r>
              <a:rPr lang="ru-RU" dirty="0" err="1"/>
              <a:t>або</a:t>
            </a:r>
            <a:r>
              <a:rPr lang="ru-RU" dirty="0"/>
              <a:t> вчинен-</a:t>
            </a:r>
            <a:r>
              <a:rPr lang="ru-RU" dirty="0" err="1"/>
              <a:t>ня</a:t>
            </a:r>
            <a:r>
              <a:rPr lang="ru-RU" dirty="0"/>
              <a:t> </a:t>
            </a:r>
            <a:r>
              <a:rPr lang="ru-RU" dirty="0" err="1"/>
              <a:t>суддею</a:t>
            </a:r>
            <a:r>
              <a:rPr lang="ru-RU" dirty="0"/>
              <a:t> </a:t>
            </a:r>
            <a:r>
              <a:rPr lang="ru-RU" dirty="0" err="1"/>
              <a:t>діянь</a:t>
            </a:r>
            <a:r>
              <a:rPr lang="ru-RU" dirty="0"/>
              <a:t> (</a:t>
            </a:r>
            <a:r>
              <a:rPr lang="ru-RU" dirty="0" err="1"/>
              <a:t>зокрема</a:t>
            </a:r>
            <a:r>
              <a:rPr lang="ru-RU" dirty="0"/>
              <a:t> й </a:t>
            </a:r>
            <a:r>
              <a:rPr lang="ru-RU" dirty="0" err="1"/>
              <a:t>аморальних</a:t>
            </a:r>
            <a:r>
              <a:rPr lang="ru-RU" dirty="0"/>
              <a:t>), </a:t>
            </a:r>
            <a:r>
              <a:rPr lang="ru-RU" dirty="0" err="1"/>
              <a:t>несумісних</a:t>
            </a:r>
            <a:r>
              <a:rPr lang="ru-RU" dirty="0"/>
              <a:t> </a:t>
            </a:r>
            <a:r>
              <a:rPr lang="ru-RU" dirty="0" err="1"/>
              <a:t>зі</a:t>
            </a:r>
            <a:r>
              <a:rPr lang="ru-RU" dirty="0"/>
              <a:t> статусом </a:t>
            </a:r>
            <a:r>
              <a:rPr lang="ru-RU" dirty="0" err="1"/>
              <a:t>судді</a:t>
            </a:r>
            <a:r>
              <a:rPr lang="ru-RU" dirty="0"/>
              <a:t>;</a:t>
            </a:r>
          </a:p>
          <a:p>
            <a:r>
              <a:rPr lang="ru-RU" dirty="0"/>
              <a:t>• </a:t>
            </a:r>
            <a:r>
              <a:rPr lang="ru-RU" dirty="0" err="1"/>
              <a:t>обов’язком</a:t>
            </a:r>
            <a:r>
              <a:rPr lang="ru-RU" dirty="0"/>
              <a:t>  </a:t>
            </a:r>
            <a:r>
              <a:rPr lang="ru-RU" dirty="0" err="1"/>
              <a:t>держави</a:t>
            </a:r>
            <a:r>
              <a:rPr lang="ru-RU" dirty="0"/>
              <a:t>  </a:t>
            </a:r>
            <a:r>
              <a:rPr lang="ru-RU" dirty="0" err="1"/>
              <a:t>забезпечувати</a:t>
            </a:r>
            <a:r>
              <a:rPr lang="ru-RU" dirty="0"/>
              <a:t>  </a:t>
            </a:r>
            <a:r>
              <a:rPr lang="ru-RU" dirty="0" err="1"/>
              <a:t>належне</a:t>
            </a:r>
            <a:r>
              <a:rPr lang="ru-RU" dirty="0"/>
              <a:t>  </a:t>
            </a:r>
            <a:r>
              <a:rPr lang="ru-RU" dirty="0" err="1"/>
              <a:t>фінансування</a:t>
            </a:r>
            <a:r>
              <a:rPr lang="ru-RU" dirty="0"/>
              <a:t>  </a:t>
            </a:r>
            <a:r>
              <a:rPr lang="ru-RU" dirty="0" err="1"/>
              <a:t>судів</a:t>
            </a:r>
            <a:r>
              <a:rPr lang="ru-RU" dirty="0"/>
              <a:t> на </a:t>
            </a:r>
            <a:r>
              <a:rPr lang="ru-RU" dirty="0" err="1"/>
              <a:t>основі</a:t>
            </a:r>
            <a:r>
              <a:rPr lang="ru-RU" dirty="0"/>
              <a:t> </a:t>
            </a:r>
            <a:r>
              <a:rPr lang="ru-RU" dirty="0" err="1"/>
              <a:t>щорічного</a:t>
            </a:r>
            <a:r>
              <a:rPr lang="ru-RU" dirty="0"/>
              <a:t> </a:t>
            </a:r>
            <a:r>
              <a:rPr lang="ru-RU" dirty="0" err="1"/>
              <a:t>затвердженого</a:t>
            </a:r>
            <a:r>
              <a:rPr lang="ru-RU" dirty="0"/>
              <a:t> законом державного бюджету, яке дозволило б судам </a:t>
            </a:r>
            <a:r>
              <a:rPr lang="ru-RU" dirty="0" err="1"/>
              <a:t>ефективно</a:t>
            </a:r>
            <a:r>
              <a:rPr lang="ru-RU" dirty="0"/>
              <a:t> </a:t>
            </a:r>
            <a:r>
              <a:rPr lang="ru-RU" dirty="0" err="1"/>
              <a:t>виконувати</a:t>
            </a:r>
            <a:r>
              <a:rPr lang="ru-RU" dirty="0"/>
              <a:t> </a:t>
            </a:r>
            <a:r>
              <a:rPr lang="ru-RU" dirty="0" err="1"/>
              <a:t>свої</a:t>
            </a:r>
            <a:r>
              <a:rPr lang="ru-RU" dirty="0"/>
              <a:t> </a:t>
            </a:r>
            <a:r>
              <a:rPr lang="ru-RU" dirty="0" err="1"/>
              <a:t>функції</a:t>
            </a:r>
            <a:r>
              <a:rPr lang="ru-RU" dirty="0"/>
              <a:t> </a:t>
            </a:r>
            <a:r>
              <a:rPr lang="ru-RU" dirty="0" err="1"/>
              <a:t>тощо</a:t>
            </a:r>
            <a:r>
              <a:rPr lang="ru-RU" dirty="0"/>
              <a:t>.</a:t>
            </a:r>
          </a:p>
          <a:p>
            <a:endParaRPr lang="ru-RU" dirty="0"/>
          </a:p>
        </p:txBody>
      </p:sp>
    </p:spTree>
    <p:extLst>
      <p:ext uri="{BB962C8B-B14F-4D97-AF65-F5344CB8AC3E}">
        <p14:creationId xmlns:p14="http://schemas.microsoft.com/office/powerpoint/2010/main" val="2057907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70000" lnSpcReduction="20000"/>
          </a:bodyPr>
          <a:lstStyle/>
          <a:p>
            <a:r>
              <a:rPr lang="ru-RU" b="1" dirty="0" err="1"/>
              <a:t>Функціональна</a:t>
            </a:r>
            <a:r>
              <a:rPr lang="ru-RU" b="1" dirty="0"/>
              <a:t> </a:t>
            </a:r>
            <a:r>
              <a:rPr lang="ru-RU" b="1" dirty="0" err="1"/>
              <a:t>незалежність</a:t>
            </a:r>
            <a:r>
              <a:rPr lang="ru-RU" b="1" dirty="0"/>
              <a:t> суду і </a:t>
            </a:r>
            <a:r>
              <a:rPr lang="ru-RU" b="1" dirty="0" err="1"/>
              <a:t>суддів</a:t>
            </a:r>
            <a:r>
              <a:rPr lang="ru-RU" b="1" dirty="0"/>
              <a:t> </a:t>
            </a:r>
            <a:r>
              <a:rPr lang="ru-RU" b="1" dirty="0" err="1"/>
              <a:t>визначається</a:t>
            </a:r>
            <a:r>
              <a:rPr lang="ru-RU" b="1" dirty="0"/>
              <a:t> в першу </a:t>
            </a:r>
            <a:r>
              <a:rPr lang="ru-RU" dirty="0" err="1"/>
              <a:t>чергу</a:t>
            </a:r>
            <a:r>
              <a:rPr lang="ru-RU" dirty="0"/>
              <a:t> </a:t>
            </a:r>
            <a:r>
              <a:rPr lang="ru-RU" dirty="0" err="1"/>
              <a:t>їх</a:t>
            </a:r>
            <a:r>
              <a:rPr lang="ru-RU" dirty="0"/>
              <a:t> </a:t>
            </a:r>
            <a:r>
              <a:rPr lang="ru-RU" dirty="0" err="1"/>
              <a:t>безсторонністю</a:t>
            </a:r>
            <a:r>
              <a:rPr lang="ru-RU" dirty="0"/>
              <a:t>, </a:t>
            </a:r>
            <a:r>
              <a:rPr lang="ru-RU" dirty="0" err="1"/>
              <a:t>тобто</a:t>
            </a:r>
            <a:r>
              <a:rPr lang="ru-RU" dirty="0"/>
              <a:t> правом і </a:t>
            </a:r>
            <a:r>
              <a:rPr lang="ru-RU" dirty="0" err="1"/>
              <a:t>обов’язком</a:t>
            </a:r>
            <a:r>
              <a:rPr lang="ru-RU" dirty="0"/>
              <a:t> суду та </a:t>
            </a:r>
            <a:r>
              <a:rPr lang="ru-RU" dirty="0" err="1"/>
              <a:t>суддів</a:t>
            </a:r>
            <a:r>
              <a:rPr lang="ru-RU" dirty="0"/>
              <a:t> </a:t>
            </a:r>
            <a:r>
              <a:rPr lang="ru-RU" dirty="0" err="1"/>
              <a:t>ухвалювати</a:t>
            </a:r>
            <a:r>
              <a:rPr lang="ru-RU" dirty="0"/>
              <a:t> </a:t>
            </a:r>
            <a:r>
              <a:rPr lang="ru-RU" dirty="0" err="1"/>
              <a:t>рішення</a:t>
            </a:r>
            <a:r>
              <a:rPr lang="ru-RU" dirty="0"/>
              <a:t> </a:t>
            </a:r>
            <a:r>
              <a:rPr lang="ru-RU" dirty="0" err="1"/>
              <a:t>самостійно</a:t>
            </a:r>
            <a:r>
              <a:rPr lang="ru-RU" dirty="0"/>
              <a:t>, </a:t>
            </a:r>
            <a:r>
              <a:rPr lang="ru-RU" dirty="0" err="1"/>
              <a:t>неупереджено</a:t>
            </a:r>
            <a:r>
              <a:rPr lang="ru-RU" dirty="0"/>
              <a:t>, </a:t>
            </a:r>
            <a:r>
              <a:rPr lang="ru-RU" dirty="0" err="1"/>
              <a:t>тільки</a:t>
            </a:r>
            <a:r>
              <a:rPr lang="ru-RU" dirty="0"/>
              <a:t> на </a:t>
            </a:r>
            <a:r>
              <a:rPr lang="ru-RU" dirty="0" err="1"/>
              <a:t>основі</a:t>
            </a:r>
            <a:r>
              <a:rPr lang="ru-RU" dirty="0"/>
              <a:t> </a:t>
            </a:r>
            <a:r>
              <a:rPr lang="ru-RU" dirty="0" err="1"/>
              <a:t>конститу-ції</a:t>
            </a:r>
            <a:r>
              <a:rPr lang="ru-RU" dirty="0"/>
              <a:t> і закону, </a:t>
            </a:r>
            <a:r>
              <a:rPr lang="ru-RU" dirty="0" err="1"/>
              <a:t>керуючись</a:t>
            </a:r>
            <a:r>
              <a:rPr lang="ru-RU" dirty="0"/>
              <a:t> принципом верховенства права.</a:t>
            </a:r>
          </a:p>
          <a:p>
            <a:r>
              <a:rPr lang="ru-RU" dirty="0"/>
              <a:t>Для  </a:t>
            </a:r>
            <a:r>
              <a:rPr lang="ru-RU" dirty="0" err="1"/>
              <a:t>запобігання</a:t>
            </a:r>
            <a:r>
              <a:rPr lang="ru-RU" dirty="0"/>
              <a:t>  </a:t>
            </a:r>
            <a:r>
              <a:rPr lang="ru-RU" dirty="0" err="1"/>
              <a:t>можливому</a:t>
            </a:r>
            <a:r>
              <a:rPr lang="ru-RU" dirty="0"/>
              <a:t>  </a:t>
            </a:r>
            <a:r>
              <a:rPr lang="ru-RU" dirty="0" err="1"/>
              <a:t>партійному</a:t>
            </a:r>
            <a:r>
              <a:rPr lang="ru-RU" dirty="0"/>
              <a:t>,  </a:t>
            </a:r>
            <a:r>
              <a:rPr lang="ru-RU" dirty="0" err="1"/>
              <a:t>політичному</a:t>
            </a:r>
            <a:r>
              <a:rPr lang="ru-RU" dirty="0"/>
              <a:t>,  корпоративному </a:t>
            </a:r>
            <a:r>
              <a:rPr lang="ru-RU" dirty="0" err="1"/>
              <a:t>чи</a:t>
            </a:r>
            <a:r>
              <a:rPr lang="ru-RU" dirty="0"/>
              <a:t> </a:t>
            </a:r>
            <a:r>
              <a:rPr lang="ru-RU" dirty="0" err="1"/>
              <a:t>іншому</a:t>
            </a:r>
            <a:r>
              <a:rPr lang="ru-RU" dirty="0"/>
              <a:t> </a:t>
            </a:r>
            <a:r>
              <a:rPr lang="ru-RU" dirty="0" err="1"/>
              <a:t>впливу</a:t>
            </a:r>
            <a:r>
              <a:rPr lang="ru-RU" dirty="0"/>
              <a:t> (</a:t>
            </a:r>
            <a:r>
              <a:rPr lang="ru-RU" dirty="0" err="1"/>
              <a:t>тиску</a:t>
            </a:r>
            <a:r>
              <a:rPr lang="ru-RU" dirty="0"/>
              <a:t>) на </a:t>
            </a:r>
            <a:r>
              <a:rPr lang="ru-RU" dirty="0" err="1"/>
              <a:t>суддів</a:t>
            </a:r>
            <a:r>
              <a:rPr lang="ru-RU" dirty="0"/>
              <a:t>, </a:t>
            </a:r>
            <a:r>
              <a:rPr lang="ru-RU" dirty="0" err="1"/>
              <a:t>їм</a:t>
            </a:r>
            <a:r>
              <a:rPr lang="ru-RU" dirty="0"/>
              <a:t>, як правило, </a:t>
            </a:r>
            <a:r>
              <a:rPr lang="ru-RU" dirty="0" err="1"/>
              <a:t>заборонені</a:t>
            </a:r>
            <a:r>
              <a:rPr lang="ru-RU" dirty="0"/>
              <a:t>:</a:t>
            </a:r>
          </a:p>
          <a:p>
            <a:r>
              <a:rPr lang="ru-RU" dirty="0"/>
              <a:t>• членство в </a:t>
            </a:r>
            <a:r>
              <a:rPr lang="ru-RU" dirty="0" err="1"/>
              <a:t>політичних</a:t>
            </a:r>
            <a:r>
              <a:rPr lang="ru-RU" dirty="0"/>
              <a:t> </a:t>
            </a:r>
            <a:r>
              <a:rPr lang="ru-RU" dirty="0" err="1"/>
              <a:t>партіях</a:t>
            </a:r>
            <a:r>
              <a:rPr lang="ru-RU" dirty="0"/>
              <a:t> та </a:t>
            </a:r>
            <a:r>
              <a:rPr lang="ru-RU" dirty="0" err="1"/>
              <a:t>інших</a:t>
            </a:r>
            <a:r>
              <a:rPr lang="ru-RU" dirty="0"/>
              <a:t> </a:t>
            </a:r>
            <a:r>
              <a:rPr lang="ru-RU" dirty="0" err="1"/>
              <a:t>об’єднаннях</a:t>
            </a:r>
            <a:r>
              <a:rPr lang="ru-RU" dirty="0"/>
              <a:t>, </a:t>
            </a:r>
            <a:r>
              <a:rPr lang="ru-RU" dirty="0" err="1"/>
              <a:t>що</a:t>
            </a:r>
            <a:r>
              <a:rPr lang="ru-RU" dirty="0"/>
              <a:t> </a:t>
            </a:r>
            <a:r>
              <a:rPr lang="ru-RU" dirty="0" err="1"/>
              <a:t>переслідують</a:t>
            </a:r>
            <a:r>
              <a:rPr lang="ru-RU" dirty="0"/>
              <a:t> </a:t>
            </a:r>
            <a:r>
              <a:rPr lang="ru-RU" dirty="0" err="1"/>
              <a:t>політичні</a:t>
            </a:r>
            <a:r>
              <a:rPr lang="ru-RU" dirty="0"/>
              <a:t> </a:t>
            </a:r>
            <a:r>
              <a:rPr lang="ru-RU" dirty="0" err="1"/>
              <a:t>цілі</a:t>
            </a:r>
            <a:r>
              <a:rPr lang="ru-RU" dirty="0"/>
              <a:t> (</a:t>
            </a:r>
            <a:r>
              <a:rPr lang="ru-RU" dirty="0" err="1"/>
              <a:t>мають</a:t>
            </a:r>
            <a:r>
              <a:rPr lang="ru-RU" dirty="0"/>
              <a:t> </a:t>
            </a:r>
            <a:r>
              <a:rPr lang="ru-RU" dirty="0" err="1"/>
              <a:t>політичну</a:t>
            </a:r>
            <a:r>
              <a:rPr lang="ru-RU" dirty="0"/>
              <a:t> мету);</a:t>
            </a:r>
          </a:p>
          <a:p>
            <a:r>
              <a:rPr lang="ru-RU" dirty="0"/>
              <a:t>• участь у будь-</a:t>
            </a:r>
            <a:r>
              <a:rPr lang="ru-RU" dirty="0" err="1"/>
              <a:t>якій</a:t>
            </a:r>
            <a:r>
              <a:rPr lang="ru-RU" dirty="0"/>
              <a:t> </a:t>
            </a:r>
            <a:r>
              <a:rPr lang="ru-RU" dirty="0" err="1"/>
              <a:t>іншій</a:t>
            </a:r>
            <a:r>
              <a:rPr lang="ru-RU" dirty="0"/>
              <a:t> </a:t>
            </a:r>
            <a:r>
              <a:rPr lang="ru-RU" dirty="0" err="1"/>
              <a:t>політичній</a:t>
            </a:r>
            <a:r>
              <a:rPr lang="ru-RU" dirty="0"/>
              <a:t> </a:t>
            </a:r>
            <a:r>
              <a:rPr lang="ru-RU" dirty="0" err="1"/>
              <a:t>діяльності</a:t>
            </a:r>
            <a:r>
              <a:rPr lang="ru-RU" dirty="0"/>
              <a:t> (</a:t>
            </a:r>
            <a:r>
              <a:rPr lang="ru-RU" dirty="0" err="1"/>
              <a:t>наприклад</a:t>
            </a:r>
            <a:r>
              <a:rPr lang="ru-RU" dirty="0"/>
              <a:t>, у </a:t>
            </a:r>
            <a:r>
              <a:rPr lang="ru-RU" dirty="0" err="1"/>
              <a:t>політичних</a:t>
            </a:r>
            <a:r>
              <a:rPr lang="ru-RU" dirty="0"/>
              <a:t> </a:t>
            </a:r>
            <a:r>
              <a:rPr lang="ru-RU" dirty="0" err="1"/>
              <a:t>мітингах</a:t>
            </a:r>
            <a:r>
              <a:rPr lang="ru-RU" dirty="0"/>
              <a:t> і </a:t>
            </a:r>
            <a:r>
              <a:rPr lang="ru-RU" dirty="0" err="1"/>
              <a:t>демонстраціях</a:t>
            </a:r>
            <a:r>
              <a:rPr lang="ru-RU" dirty="0"/>
              <a:t>, в </a:t>
            </a:r>
            <a:r>
              <a:rPr lang="ru-RU" dirty="0" err="1"/>
              <a:t>агітаційних</a:t>
            </a:r>
            <a:r>
              <a:rPr lang="ru-RU" dirty="0"/>
              <a:t> заходах </a:t>
            </a:r>
            <a:r>
              <a:rPr lang="ru-RU" dirty="0" err="1"/>
              <a:t>під</a:t>
            </a:r>
            <a:r>
              <a:rPr lang="ru-RU" dirty="0"/>
              <a:t> час </a:t>
            </a:r>
            <a:r>
              <a:rPr lang="ru-RU" dirty="0" err="1"/>
              <a:t>виборчих</a:t>
            </a:r>
            <a:r>
              <a:rPr lang="ru-RU" dirty="0"/>
              <a:t> </a:t>
            </a:r>
            <a:r>
              <a:rPr lang="ru-RU" dirty="0" err="1"/>
              <a:t>кампаній</a:t>
            </a:r>
            <a:r>
              <a:rPr lang="ru-RU" dirty="0"/>
              <a:t> </a:t>
            </a:r>
            <a:r>
              <a:rPr lang="ru-RU" dirty="0" err="1"/>
              <a:t>тощо</a:t>
            </a:r>
            <a:r>
              <a:rPr lang="ru-RU" dirty="0"/>
              <a:t>);</a:t>
            </a:r>
          </a:p>
          <a:p>
            <a:r>
              <a:rPr lang="ru-RU" dirty="0"/>
              <a:t>• бути  депутатом  парламенту  </a:t>
            </a:r>
            <a:r>
              <a:rPr lang="ru-RU" dirty="0" err="1"/>
              <a:t>чи</a:t>
            </a:r>
            <a:r>
              <a:rPr lang="ru-RU" dirty="0"/>
              <a:t>  </a:t>
            </a:r>
            <a:r>
              <a:rPr lang="ru-RU" dirty="0" err="1"/>
              <a:t>мати</a:t>
            </a:r>
            <a:r>
              <a:rPr lang="ru-RU" dirty="0"/>
              <a:t>  </a:t>
            </a:r>
            <a:r>
              <a:rPr lang="ru-RU" dirty="0" err="1"/>
              <a:t>інший</a:t>
            </a:r>
            <a:r>
              <a:rPr lang="ru-RU" dirty="0"/>
              <a:t>  </a:t>
            </a:r>
            <a:r>
              <a:rPr lang="ru-RU" dirty="0" err="1"/>
              <a:t>представницький</a:t>
            </a:r>
            <a:r>
              <a:rPr lang="ru-RU" dirty="0"/>
              <a:t> мандат;</a:t>
            </a:r>
          </a:p>
          <a:p>
            <a:r>
              <a:rPr lang="ru-RU" dirty="0"/>
              <a:t>• </a:t>
            </a:r>
            <a:r>
              <a:rPr lang="ru-RU" dirty="0" err="1"/>
              <a:t>обіймати</a:t>
            </a:r>
            <a:r>
              <a:rPr lang="ru-RU" dirty="0"/>
              <a:t> будь-</a:t>
            </a:r>
            <a:r>
              <a:rPr lang="ru-RU" dirty="0" err="1"/>
              <a:t>які</a:t>
            </a:r>
            <a:r>
              <a:rPr lang="ru-RU" dirty="0"/>
              <a:t> посади та </a:t>
            </a:r>
            <a:r>
              <a:rPr lang="ru-RU" dirty="0" err="1"/>
              <a:t>виконувати</a:t>
            </a:r>
            <a:r>
              <a:rPr lang="ru-RU" dirty="0"/>
              <a:t> будь-яку </a:t>
            </a:r>
            <a:r>
              <a:rPr lang="ru-RU" dirty="0" err="1"/>
              <a:t>оплачувану</a:t>
            </a:r>
            <a:r>
              <a:rPr lang="ru-RU" dirty="0"/>
              <a:t> роботу, </a:t>
            </a:r>
            <a:r>
              <a:rPr lang="ru-RU" dirty="0" err="1"/>
              <a:t>крім</a:t>
            </a:r>
            <a:r>
              <a:rPr lang="ru-RU" dirty="0"/>
              <a:t> </a:t>
            </a:r>
            <a:r>
              <a:rPr lang="ru-RU" dirty="0" err="1"/>
              <a:t>наукової</a:t>
            </a:r>
            <a:r>
              <a:rPr lang="ru-RU" dirty="0"/>
              <a:t>, </a:t>
            </a:r>
            <a:r>
              <a:rPr lang="ru-RU" dirty="0" err="1"/>
              <a:t>викладацької</a:t>
            </a:r>
            <a:r>
              <a:rPr lang="ru-RU" dirty="0"/>
              <a:t> та </a:t>
            </a:r>
            <a:r>
              <a:rPr lang="ru-RU" dirty="0" err="1"/>
              <a:t>творчої</a:t>
            </a:r>
            <a:r>
              <a:rPr lang="ru-RU" dirty="0"/>
              <a:t>.</a:t>
            </a:r>
          </a:p>
          <a:p>
            <a:endParaRPr lang="ru-RU" dirty="0"/>
          </a:p>
        </p:txBody>
      </p:sp>
    </p:spTree>
    <p:extLst>
      <p:ext uri="{BB962C8B-B14F-4D97-AF65-F5344CB8AC3E}">
        <p14:creationId xmlns:p14="http://schemas.microsoft.com/office/powerpoint/2010/main" val="511245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70000" lnSpcReduction="20000"/>
          </a:bodyPr>
          <a:lstStyle/>
          <a:p>
            <a:r>
              <a:rPr lang="ru-RU" b="1" dirty="0" err="1"/>
              <a:t>Особистісна</a:t>
            </a:r>
            <a:r>
              <a:rPr lang="ru-RU" b="1" dirty="0"/>
              <a:t> </a:t>
            </a:r>
            <a:r>
              <a:rPr lang="ru-RU" b="1" dirty="0" err="1"/>
              <a:t>незалежність</a:t>
            </a:r>
            <a:r>
              <a:rPr lang="ru-RU" b="1" dirty="0"/>
              <a:t> </a:t>
            </a:r>
            <a:r>
              <a:rPr lang="ru-RU" b="1" dirty="0" err="1"/>
              <a:t>суддівизначається</a:t>
            </a:r>
            <a:r>
              <a:rPr lang="ru-RU" b="1" dirty="0"/>
              <a:t> не </a:t>
            </a:r>
            <a:r>
              <a:rPr lang="ru-RU" b="1" dirty="0" err="1"/>
              <a:t>лише</a:t>
            </a:r>
            <a:r>
              <a:rPr lang="ru-RU" b="1" dirty="0"/>
              <a:t> </a:t>
            </a:r>
            <a:r>
              <a:rPr lang="ru-RU" b="1" dirty="0" err="1"/>
              <a:t>конституці-єю</a:t>
            </a:r>
            <a:r>
              <a:rPr lang="ru-RU" b="1" dirty="0"/>
              <a:t> і законом, а й </a:t>
            </a:r>
            <a:r>
              <a:rPr lang="ru-RU" b="1" dirty="0" err="1"/>
              <a:t>особистістю</a:t>
            </a:r>
            <a:r>
              <a:rPr lang="ru-RU" b="1" dirty="0"/>
              <a:t> самого </a:t>
            </a:r>
            <a:r>
              <a:rPr lang="ru-RU" b="1" dirty="0" err="1"/>
              <a:t>судді</a:t>
            </a:r>
            <a:r>
              <a:rPr lang="ru-RU" dirty="0"/>
              <a:t> – </a:t>
            </a:r>
            <a:r>
              <a:rPr lang="ru-RU" dirty="0" err="1"/>
              <a:t>рівнем</a:t>
            </a:r>
            <a:r>
              <a:rPr lang="ru-RU" dirty="0"/>
              <a:t> </a:t>
            </a:r>
            <a:r>
              <a:rPr lang="ru-RU" dirty="0" err="1"/>
              <a:t>його</a:t>
            </a:r>
            <a:r>
              <a:rPr lang="ru-RU" dirty="0"/>
              <a:t> </a:t>
            </a:r>
            <a:r>
              <a:rPr lang="ru-RU" dirty="0" err="1"/>
              <a:t>компетентності</a:t>
            </a:r>
            <a:r>
              <a:rPr lang="ru-RU" dirty="0"/>
              <a:t>, </a:t>
            </a:r>
            <a:r>
              <a:rPr lang="ru-RU" dirty="0" err="1"/>
              <a:t>моральними</a:t>
            </a:r>
            <a:r>
              <a:rPr lang="ru-RU" dirty="0"/>
              <a:t> </a:t>
            </a:r>
            <a:r>
              <a:rPr lang="ru-RU" dirty="0" err="1"/>
              <a:t>якостями</a:t>
            </a:r>
            <a:r>
              <a:rPr lang="ru-RU" dirty="0"/>
              <a:t> </a:t>
            </a:r>
            <a:r>
              <a:rPr lang="ru-RU" dirty="0" err="1"/>
              <a:t>тощо</a:t>
            </a:r>
            <a:r>
              <a:rPr lang="ru-RU" dirty="0"/>
              <a:t>. </a:t>
            </a:r>
            <a:r>
              <a:rPr lang="ru-RU" dirty="0" err="1"/>
              <a:t>Цей</a:t>
            </a:r>
            <a:r>
              <a:rPr lang="ru-RU" dirty="0"/>
              <a:t> аспект </a:t>
            </a:r>
            <a:r>
              <a:rPr lang="ru-RU" dirty="0" err="1"/>
              <a:t>суддівської</a:t>
            </a:r>
            <a:r>
              <a:rPr lang="ru-RU" dirty="0"/>
              <a:t> </a:t>
            </a:r>
            <a:r>
              <a:rPr lang="ru-RU" dirty="0" err="1"/>
              <a:t>незалежності</a:t>
            </a:r>
            <a:r>
              <a:rPr lang="ru-RU" dirty="0"/>
              <a:t> </a:t>
            </a:r>
            <a:r>
              <a:rPr lang="ru-RU" dirty="0" err="1"/>
              <a:t>дістає</a:t>
            </a:r>
            <a:r>
              <a:rPr lang="ru-RU" dirty="0"/>
              <a:t> </a:t>
            </a:r>
            <a:r>
              <a:rPr lang="ru-RU" dirty="0" err="1"/>
              <a:t>прояв</a:t>
            </a:r>
            <a:r>
              <a:rPr lang="ru-RU" dirty="0"/>
              <a:t> у тому, </a:t>
            </a:r>
            <a:r>
              <a:rPr lang="ru-RU" dirty="0" err="1"/>
              <a:t>що</a:t>
            </a:r>
            <a:r>
              <a:rPr lang="ru-RU" dirty="0"/>
              <a:t>:</a:t>
            </a:r>
          </a:p>
          <a:p>
            <a:r>
              <a:rPr lang="ru-RU" dirty="0"/>
              <a:t>• </a:t>
            </a:r>
            <a:r>
              <a:rPr lang="ru-RU" dirty="0" err="1"/>
              <a:t>суддя</a:t>
            </a:r>
            <a:r>
              <a:rPr lang="ru-RU" dirty="0"/>
              <a:t>  </a:t>
            </a:r>
            <a:r>
              <a:rPr lang="ru-RU" dirty="0" err="1"/>
              <a:t>має</a:t>
            </a:r>
            <a:r>
              <a:rPr lang="ru-RU" dirty="0"/>
              <a:t>  </a:t>
            </a:r>
            <a:r>
              <a:rPr lang="ru-RU" dirty="0" err="1"/>
              <a:t>здійснювати</a:t>
            </a:r>
            <a:r>
              <a:rPr lang="ru-RU" dirty="0"/>
              <a:t>  </a:t>
            </a:r>
            <a:r>
              <a:rPr lang="ru-RU" dirty="0" err="1"/>
              <a:t>правосуддя</a:t>
            </a:r>
            <a:r>
              <a:rPr lang="ru-RU" dirty="0"/>
              <a:t>  </a:t>
            </a:r>
            <a:r>
              <a:rPr lang="ru-RU" dirty="0" err="1"/>
              <a:t>незалежно</a:t>
            </a:r>
            <a:r>
              <a:rPr lang="ru-RU" dirty="0"/>
              <a:t>  </a:t>
            </a:r>
            <a:r>
              <a:rPr lang="ru-RU" dirty="0" err="1"/>
              <a:t>від</a:t>
            </a:r>
            <a:r>
              <a:rPr lang="ru-RU" dirty="0"/>
              <a:t>  </a:t>
            </a:r>
            <a:r>
              <a:rPr lang="ru-RU" dirty="0" err="1"/>
              <a:t>власних</a:t>
            </a:r>
            <a:r>
              <a:rPr lang="ru-RU" dirty="0"/>
              <a:t>  </a:t>
            </a:r>
            <a:r>
              <a:rPr lang="ru-RU" dirty="0" err="1"/>
              <a:t>політичних</a:t>
            </a:r>
            <a:r>
              <a:rPr lang="ru-RU" dirty="0"/>
              <a:t> </a:t>
            </a:r>
            <a:r>
              <a:rPr lang="ru-RU" dirty="0" err="1"/>
              <a:t>поглядів</a:t>
            </a:r>
            <a:r>
              <a:rPr lang="ru-RU" dirty="0"/>
              <a:t> і </a:t>
            </a:r>
            <a:r>
              <a:rPr lang="ru-RU" dirty="0" err="1"/>
              <a:t>переконань</a:t>
            </a:r>
            <a:r>
              <a:rPr lang="ru-RU" dirty="0"/>
              <a:t>, </a:t>
            </a:r>
            <a:r>
              <a:rPr lang="ru-RU" dirty="0" err="1"/>
              <a:t>які</a:t>
            </a:r>
            <a:r>
              <a:rPr lang="ru-RU" dirty="0"/>
              <a:t> </a:t>
            </a:r>
            <a:r>
              <a:rPr lang="ru-RU" dirty="0" err="1"/>
              <a:t>жодними</a:t>
            </a:r>
            <a:r>
              <a:rPr lang="ru-RU" dirty="0"/>
              <a:t> законами </a:t>
            </a:r>
            <a:r>
              <a:rPr lang="ru-RU" dirty="0" err="1"/>
              <a:t>заборонити</a:t>
            </a:r>
            <a:r>
              <a:rPr lang="ru-RU" dirty="0"/>
              <a:t> (на </a:t>
            </a:r>
            <a:r>
              <a:rPr lang="ru-RU" dirty="0" err="1"/>
              <a:t>відміну</a:t>
            </a:r>
            <a:r>
              <a:rPr lang="ru-RU" dirty="0"/>
              <a:t> </a:t>
            </a:r>
            <a:r>
              <a:rPr lang="ru-RU" dirty="0" err="1"/>
              <a:t>від</a:t>
            </a:r>
            <a:r>
              <a:rPr lang="ru-RU" dirty="0"/>
              <a:t> заборони </a:t>
            </a:r>
            <a:r>
              <a:rPr lang="ru-RU" dirty="0" err="1"/>
              <a:t>належності</a:t>
            </a:r>
            <a:r>
              <a:rPr lang="ru-RU" dirty="0"/>
              <a:t> до </a:t>
            </a:r>
            <a:r>
              <a:rPr lang="ru-RU" dirty="0" err="1"/>
              <a:t>політичних</a:t>
            </a:r>
            <a:r>
              <a:rPr lang="ru-RU" dirty="0"/>
              <a:t> </a:t>
            </a:r>
            <a:r>
              <a:rPr lang="ru-RU" dirty="0" err="1"/>
              <a:t>партій</a:t>
            </a:r>
            <a:r>
              <a:rPr lang="ru-RU" dirty="0"/>
              <a:t>) </a:t>
            </a:r>
            <a:r>
              <a:rPr lang="ru-RU" dirty="0" err="1"/>
              <a:t>неможливо</a:t>
            </a:r>
            <a:r>
              <a:rPr lang="ru-RU" dirty="0"/>
              <a:t>;</a:t>
            </a:r>
          </a:p>
          <a:p>
            <a:r>
              <a:rPr lang="ru-RU" dirty="0"/>
              <a:t>• </a:t>
            </a:r>
            <a:r>
              <a:rPr lang="ru-RU" dirty="0" err="1"/>
              <a:t>підкорення</a:t>
            </a:r>
            <a:r>
              <a:rPr lang="ru-RU" dirty="0"/>
              <a:t> </a:t>
            </a:r>
            <a:r>
              <a:rPr lang="ru-RU" dirty="0" err="1"/>
              <a:t>судді</a:t>
            </a:r>
            <a:r>
              <a:rPr lang="ru-RU" dirty="0"/>
              <a:t> </a:t>
            </a:r>
            <a:r>
              <a:rPr lang="ru-RU" dirty="0" err="1"/>
              <a:t>тільки</a:t>
            </a:r>
            <a:r>
              <a:rPr lang="ru-RU" dirty="0"/>
              <a:t> закону, </a:t>
            </a:r>
            <a:r>
              <a:rPr lang="ru-RU" dirty="0" err="1"/>
              <a:t>ухваленому</a:t>
            </a:r>
            <a:r>
              <a:rPr lang="ru-RU" dirty="0"/>
              <a:t> </a:t>
            </a:r>
            <a:r>
              <a:rPr lang="ru-RU" dirty="0" err="1"/>
              <a:t>відповідно</a:t>
            </a:r>
            <a:r>
              <a:rPr lang="ru-RU" dirty="0"/>
              <a:t> до </a:t>
            </a:r>
            <a:r>
              <a:rPr lang="ru-RU" dirty="0" err="1"/>
              <a:t>демократичної</a:t>
            </a:r>
            <a:r>
              <a:rPr lang="ru-RU" dirty="0"/>
              <a:t>  </a:t>
            </a:r>
            <a:r>
              <a:rPr lang="ru-RU" dirty="0" err="1"/>
              <a:t>процедури</a:t>
            </a:r>
            <a:r>
              <a:rPr lang="ru-RU" dirty="0"/>
              <a:t>,  не  </a:t>
            </a:r>
            <a:r>
              <a:rPr lang="ru-RU" dirty="0" err="1"/>
              <a:t>означає</a:t>
            </a:r>
            <a:r>
              <a:rPr lang="ru-RU" dirty="0"/>
              <a:t>  формального  </a:t>
            </a:r>
            <a:r>
              <a:rPr lang="ru-RU" dirty="0" err="1"/>
              <a:t>дотримання</a:t>
            </a:r>
            <a:r>
              <a:rPr lang="ru-RU" dirty="0"/>
              <a:t>  </a:t>
            </a:r>
            <a:r>
              <a:rPr lang="ru-RU" dirty="0" err="1"/>
              <a:t>його</a:t>
            </a:r>
            <a:r>
              <a:rPr lang="ru-RU" dirty="0"/>
              <a:t>  </a:t>
            </a:r>
            <a:r>
              <a:rPr lang="ru-RU" dirty="0" err="1"/>
              <a:t>букви</a:t>
            </a:r>
            <a:r>
              <a:rPr lang="ru-RU" dirty="0"/>
              <a:t>, </a:t>
            </a:r>
            <a:r>
              <a:rPr lang="ru-RU" dirty="0" err="1"/>
              <a:t>ігнорування</a:t>
            </a:r>
            <a:r>
              <a:rPr lang="ru-RU" dirty="0"/>
              <a:t> </a:t>
            </a:r>
            <a:r>
              <a:rPr lang="ru-RU" dirty="0" err="1"/>
              <a:t>загальних</a:t>
            </a:r>
            <a:r>
              <a:rPr lang="ru-RU" dirty="0"/>
              <a:t> </a:t>
            </a:r>
            <a:r>
              <a:rPr lang="ru-RU" dirty="0" err="1"/>
              <a:t>принципів</a:t>
            </a:r>
            <a:r>
              <a:rPr lang="ru-RU" dirty="0"/>
              <a:t> права та </a:t>
            </a:r>
            <a:r>
              <a:rPr lang="ru-RU" dirty="0" err="1"/>
              <a:t>інших</a:t>
            </a:r>
            <a:r>
              <a:rPr lang="ru-RU" dirty="0"/>
              <a:t> </a:t>
            </a:r>
            <a:r>
              <a:rPr lang="ru-RU" dirty="0" err="1"/>
              <a:t>правових</a:t>
            </a:r>
            <a:r>
              <a:rPr lang="ru-RU" dirty="0"/>
              <a:t> </a:t>
            </a:r>
            <a:r>
              <a:rPr lang="ru-RU" dirty="0" err="1"/>
              <a:t>цінностей</a:t>
            </a:r>
            <a:r>
              <a:rPr lang="ru-RU" dirty="0"/>
              <a:t>, </a:t>
            </a:r>
            <a:r>
              <a:rPr lang="ru-RU" dirty="0" err="1"/>
              <a:t>відображених</a:t>
            </a:r>
            <a:r>
              <a:rPr lang="ru-RU" dirty="0"/>
              <a:t> у </a:t>
            </a:r>
            <a:r>
              <a:rPr lang="ru-RU" dirty="0" err="1"/>
              <a:t>конституції</a:t>
            </a:r>
            <a:r>
              <a:rPr lang="ru-RU" dirty="0"/>
              <a:t>, </a:t>
            </a:r>
            <a:r>
              <a:rPr lang="ru-RU" dirty="0" err="1"/>
              <a:t>міжнародно-правових</a:t>
            </a:r>
            <a:r>
              <a:rPr lang="ru-RU" dirty="0"/>
              <a:t> документах та </a:t>
            </a:r>
            <a:r>
              <a:rPr lang="ru-RU" dirty="0" err="1"/>
              <a:t>міжнародній</a:t>
            </a:r>
            <a:r>
              <a:rPr lang="ru-RU" dirty="0"/>
              <a:t> </a:t>
            </a:r>
            <a:r>
              <a:rPr lang="ru-RU" dirty="0" err="1"/>
              <a:t>судовій</a:t>
            </a:r>
            <a:r>
              <a:rPr lang="ru-RU" dirty="0"/>
              <a:t> </a:t>
            </a:r>
            <a:r>
              <a:rPr lang="ru-RU" dirty="0" err="1"/>
              <a:t>практиці</a:t>
            </a:r>
            <a:r>
              <a:rPr lang="ru-RU" dirty="0"/>
              <a:t>, </a:t>
            </a:r>
            <a:r>
              <a:rPr lang="ru-RU" dirty="0" err="1"/>
              <a:t>тобто</a:t>
            </a:r>
            <a:r>
              <a:rPr lang="ru-RU" dirty="0"/>
              <a:t> </a:t>
            </a:r>
            <a:r>
              <a:rPr lang="ru-RU" dirty="0" err="1"/>
              <a:t>передбачає</a:t>
            </a:r>
            <a:r>
              <a:rPr lang="ru-RU" dirty="0"/>
              <a:t> </a:t>
            </a:r>
            <a:r>
              <a:rPr lang="ru-RU" dirty="0" err="1"/>
              <a:t>наявність</a:t>
            </a:r>
            <a:r>
              <a:rPr lang="ru-RU" dirty="0"/>
              <a:t> у </a:t>
            </a:r>
            <a:r>
              <a:rPr lang="ru-RU" dirty="0" err="1"/>
              <a:t>судді</a:t>
            </a:r>
            <a:r>
              <a:rPr lang="ru-RU" dirty="0"/>
              <a:t> ши-</a:t>
            </a:r>
            <a:r>
              <a:rPr lang="ru-RU" dirty="0" err="1"/>
              <a:t>рокого</a:t>
            </a:r>
            <a:r>
              <a:rPr lang="ru-RU" dirty="0"/>
              <a:t> </a:t>
            </a:r>
            <a:r>
              <a:rPr lang="ru-RU" dirty="0" err="1"/>
              <a:t>юридичного</a:t>
            </a:r>
            <a:r>
              <a:rPr lang="ru-RU" dirty="0"/>
              <a:t> </a:t>
            </a:r>
            <a:r>
              <a:rPr lang="ru-RU" dirty="0" err="1"/>
              <a:t>світогляду</a:t>
            </a:r>
            <a:r>
              <a:rPr lang="ru-RU" dirty="0"/>
              <a:t>;</a:t>
            </a:r>
          </a:p>
          <a:p>
            <a:r>
              <a:rPr lang="ru-RU" dirty="0"/>
              <a:t>• </a:t>
            </a:r>
            <a:r>
              <a:rPr lang="ru-RU" dirty="0" err="1"/>
              <a:t>суддя</a:t>
            </a:r>
            <a:r>
              <a:rPr lang="ru-RU" dirty="0"/>
              <a:t>  </a:t>
            </a:r>
            <a:r>
              <a:rPr lang="ru-RU" dirty="0" err="1"/>
              <a:t>зобов’язаний</a:t>
            </a:r>
            <a:r>
              <a:rPr lang="ru-RU" dirty="0"/>
              <a:t>  як  </a:t>
            </a:r>
            <a:r>
              <a:rPr lang="ru-RU" dirty="0" err="1"/>
              <a:t>аргументувати</a:t>
            </a:r>
            <a:r>
              <a:rPr lang="ru-RU" dirty="0"/>
              <a:t>  </a:t>
            </a:r>
            <a:r>
              <a:rPr lang="ru-RU" dirty="0" err="1"/>
              <a:t>рішення</a:t>
            </a:r>
            <a:r>
              <a:rPr lang="ru-RU" dirty="0"/>
              <a:t>,  </a:t>
            </a:r>
            <a:r>
              <a:rPr lang="ru-RU" dirty="0" err="1"/>
              <a:t>які</a:t>
            </a:r>
            <a:r>
              <a:rPr lang="ru-RU" dirty="0"/>
              <a:t>  ним  </a:t>
            </a:r>
            <a:r>
              <a:rPr lang="ru-RU" dirty="0" err="1"/>
              <a:t>ухвалюються</a:t>
            </a:r>
            <a:r>
              <a:rPr lang="ru-RU" dirty="0"/>
              <a:t>, </a:t>
            </a:r>
            <a:r>
              <a:rPr lang="ru-RU" dirty="0" err="1"/>
              <a:t>положеннями</a:t>
            </a:r>
            <a:r>
              <a:rPr lang="ru-RU" dirty="0"/>
              <a:t> закону, </a:t>
            </a:r>
            <a:r>
              <a:rPr lang="ru-RU" dirty="0" err="1"/>
              <a:t>загальними</a:t>
            </a:r>
            <a:r>
              <a:rPr lang="ru-RU" dirty="0"/>
              <a:t> принципами права та </a:t>
            </a:r>
            <a:r>
              <a:rPr lang="ru-RU" dirty="0" err="1"/>
              <a:t>іншими</a:t>
            </a:r>
            <a:r>
              <a:rPr lang="ru-RU" dirty="0"/>
              <a:t> </a:t>
            </a:r>
            <a:r>
              <a:rPr lang="ru-RU" dirty="0" err="1"/>
              <a:t>правовими</a:t>
            </a:r>
            <a:r>
              <a:rPr lang="ru-RU" dirty="0"/>
              <a:t> </a:t>
            </a:r>
            <a:r>
              <a:rPr lang="ru-RU" dirty="0" err="1"/>
              <a:t>цінностями</a:t>
            </a:r>
            <a:r>
              <a:rPr lang="ru-RU" dirty="0"/>
              <a:t>, </a:t>
            </a:r>
            <a:r>
              <a:rPr lang="ru-RU" dirty="0" err="1"/>
              <a:t>покладеними</a:t>
            </a:r>
            <a:r>
              <a:rPr lang="ru-RU" dirty="0"/>
              <a:t> в </a:t>
            </a:r>
            <a:r>
              <a:rPr lang="ru-RU" dirty="0" err="1"/>
              <a:t>його</a:t>
            </a:r>
            <a:r>
              <a:rPr lang="ru-RU" dirty="0"/>
              <a:t> основу, так і </a:t>
            </a:r>
            <a:r>
              <a:rPr lang="ru-RU" dirty="0" err="1"/>
              <a:t>звіряти</a:t>
            </a:r>
            <a:r>
              <a:rPr lang="ru-RU" dirty="0"/>
              <a:t> </a:t>
            </a:r>
            <a:r>
              <a:rPr lang="ru-RU" dirty="0" err="1"/>
              <a:t>їх</a:t>
            </a:r>
            <a:r>
              <a:rPr lang="ru-RU" dirty="0"/>
              <a:t> з </a:t>
            </a:r>
            <a:r>
              <a:rPr lang="ru-RU" dirty="0" err="1"/>
              <a:t>відповідною</a:t>
            </a:r>
            <a:r>
              <a:rPr lang="ru-RU" dirty="0"/>
              <a:t> </a:t>
            </a:r>
            <a:r>
              <a:rPr lang="ru-RU" dirty="0" err="1"/>
              <a:t>усталеною</a:t>
            </a:r>
            <a:r>
              <a:rPr lang="ru-RU" dirty="0"/>
              <a:t> судовою практикою;</a:t>
            </a:r>
          </a:p>
        </p:txBody>
      </p:sp>
    </p:spTree>
    <p:extLst>
      <p:ext uri="{BB962C8B-B14F-4D97-AF65-F5344CB8AC3E}">
        <p14:creationId xmlns:p14="http://schemas.microsoft.com/office/powerpoint/2010/main" val="2526774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1. Механізм впливу на суб'єктів права (механізм правотворчості)</a:t>
            </a:r>
            <a:endParaRPr lang="ru-RU" b="1" dirty="0"/>
          </a:p>
        </p:txBody>
      </p:sp>
      <p:sp>
        <p:nvSpPr>
          <p:cNvPr id="3" name="Содержимое 2"/>
          <p:cNvSpPr>
            <a:spLocks noGrp="1"/>
          </p:cNvSpPr>
          <p:nvPr>
            <p:ph idx="1"/>
          </p:nvPr>
        </p:nvSpPr>
        <p:spPr/>
        <p:txBody>
          <a:bodyPr/>
          <a:lstStyle/>
          <a:p>
            <a:r>
              <a:rPr lang="uk-UA" dirty="0" smtClean="0"/>
              <a:t>Основним правовим засобом є норма права: регулятивні (дозвільні, </a:t>
            </a:r>
            <a:r>
              <a:rPr lang="uk-UA" dirty="0" err="1" smtClean="0"/>
              <a:t>зобовязальні</a:t>
            </a:r>
            <a:r>
              <a:rPr lang="uk-UA" dirty="0" smtClean="0"/>
              <a:t>, заборонні); охоронні і спеціалізовані;</a:t>
            </a:r>
          </a:p>
          <a:p>
            <a:r>
              <a:rPr lang="uk-UA" dirty="0" smtClean="0"/>
              <a:t>- це стадія існування права поза правовідносинами, стадія розробки юридичних норм, встановлення моделі поведінки, правового статусу фізичних і юридичних осіб;</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fontScale="90000"/>
          </a:bodyPr>
          <a:lstStyle/>
          <a:p>
            <a:r>
              <a:rPr lang="uk-UA" dirty="0" smtClean="0"/>
              <a:t>ІНДЕКС ВЕРХОВЕНСТВА ПРАВА 2018</a:t>
            </a:r>
            <a:endParaRPr lang="ru-RU" dirty="0"/>
          </a:p>
        </p:txBody>
      </p:sp>
      <p:sp>
        <p:nvSpPr>
          <p:cNvPr id="3" name="Содержимое 2"/>
          <p:cNvSpPr>
            <a:spLocks noGrp="1"/>
          </p:cNvSpPr>
          <p:nvPr>
            <p:ph idx="1"/>
          </p:nvPr>
        </p:nvSpPr>
        <p:spPr>
          <a:xfrm>
            <a:off x="0" y="1214422"/>
            <a:ext cx="8858280" cy="5429288"/>
          </a:xfrm>
        </p:spPr>
        <p:txBody>
          <a:bodyPr>
            <a:normAutofit fontScale="62500" lnSpcReduction="20000"/>
          </a:bodyPr>
          <a:lstStyle/>
          <a:p>
            <a:pPr marL="514350" lvl="0" indent="-514350">
              <a:buFont typeface="+mj-lt"/>
              <a:buAutoNum type="arabicPeriod"/>
            </a:pPr>
            <a:r>
              <a:rPr lang="ru-RU" sz="3700" b="1" dirty="0" err="1" smtClean="0">
                <a:latin typeface="Times New Roman" pitchFamily="18" charset="0"/>
                <a:cs typeface="Times New Roman" pitchFamily="18" charset="0"/>
              </a:rPr>
              <a:t>Обмеження</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повноважень</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інститутів</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влади</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оцінюється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наявність</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чіткого</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законодавчого</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визначення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повноважень</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можливість</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притягнення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посадових</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осіб</a:t>
            </a:r>
            <a:r>
              <a:rPr lang="ru-RU" sz="3700" dirty="0" smtClean="0">
                <a:latin typeface="Times New Roman" pitchFamily="18" charset="0"/>
                <a:cs typeface="Times New Roman" pitchFamily="18" charset="0"/>
              </a:rPr>
              <a:t> до </a:t>
            </a:r>
            <a:r>
              <a:rPr lang="ru-RU" sz="3700" dirty="0" err="1" smtClean="0">
                <a:latin typeface="Times New Roman" pitchFamily="18" charset="0"/>
                <a:cs typeface="Times New Roman" pitchFamily="18" charset="0"/>
              </a:rPr>
              <a:t>відповідальності</a:t>
            </a:r>
            <a:r>
              <a:rPr lang="ru-RU" sz="3700" dirty="0" smtClean="0">
                <a:latin typeface="Times New Roman" pitchFamily="18" charset="0"/>
                <a:cs typeface="Times New Roman" pitchFamily="18" charset="0"/>
              </a:rPr>
              <a:t> у </a:t>
            </a:r>
            <a:r>
              <a:rPr lang="ru-RU" sz="3700" dirty="0" err="1" smtClean="0">
                <a:latin typeface="Times New Roman" pitchFamily="18" charset="0"/>
                <a:cs typeface="Times New Roman" pitchFamily="18" charset="0"/>
              </a:rPr>
              <a:t>відповідності</a:t>
            </a:r>
            <a:r>
              <a:rPr lang="ru-RU" sz="3700" dirty="0" smtClean="0">
                <a:latin typeface="Times New Roman" pitchFamily="18" charset="0"/>
                <a:cs typeface="Times New Roman" pitchFamily="18" charset="0"/>
              </a:rPr>
              <a:t> до закону, </a:t>
            </a:r>
            <a:r>
              <a:rPr lang="ru-RU" sz="3700" dirty="0" err="1" smtClean="0">
                <a:latin typeface="Times New Roman" pitchFamily="18" charset="0"/>
                <a:cs typeface="Times New Roman" pitchFamily="18" charset="0"/>
              </a:rPr>
              <a:t>наявність</a:t>
            </a:r>
            <a:r>
              <a:rPr lang="ru-RU" sz="3700" dirty="0" smtClean="0">
                <a:latin typeface="Times New Roman" pitchFamily="18" charset="0"/>
                <a:cs typeface="Times New Roman" pitchFamily="18" charset="0"/>
              </a:rPr>
              <a:t> систем </a:t>
            </a:r>
            <a:r>
              <a:rPr lang="ru-RU" sz="3700" dirty="0" err="1" smtClean="0">
                <a:latin typeface="Times New Roman" pitchFamily="18" charset="0"/>
                <a:cs typeface="Times New Roman" pitchFamily="18" charset="0"/>
              </a:rPr>
              <a:t>стримування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і</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противаг</a:t>
            </a:r>
            <a:r>
              <a:rPr lang="ru-RU" sz="3700" dirty="0" smtClean="0">
                <a:latin typeface="Times New Roman" pitchFamily="18" charset="0"/>
                <a:cs typeface="Times New Roman" pitchFamily="18" charset="0"/>
              </a:rPr>
              <a:t> та </a:t>
            </a:r>
            <a:r>
              <a:rPr lang="ru-RU" sz="3700" dirty="0" err="1" smtClean="0">
                <a:latin typeface="Times New Roman" pitchFamily="18" charset="0"/>
                <a:cs typeface="Times New Roman" pitchFamily="18" charset="0"/>
              </a:rPr>
              <a:t>законність</a:t>
            </a:r>
            <a:r>
              <a:rPr lang="ru-RU" sz="3700" dirty="0" smtClean="0">
                <a:latin typeface="Times New Roman" pitchFamily="18" charset="0"/>
                <a:cs typeface="Times New Roman" pitchFamily="18" charset="0"/>
              </a:rPr>
              <a:t> переходу </a:t>
            </a:r>
            <a:r>
              <a:rPr lang="ru-RU" sz="3700" dirty="0" err="1" smtClean="0">
                <a:latin typeface="Times New Roman" pitchFamily="18" charset="0"/>
                <a:cs typeface="Times New Roman" pitchFamily="18" charset="0"/>
              </a:rPr>
              <a:t>влади</a:t>
            </a:r>
            <a:r>
              <a:rPr lang="ru-RU" sz="3700" dirty="0" smtClean="0">
                <a:latin typeface="Times New Roman" pitchFamily="18" charset="0"/>
                <a:cs typeface="Times New Roman" pitchFamily="18" charset="0"/>
              </a:rPr>
              <a:t>).</a:t>
            </a:r>
          </a:p>
          <a:p>
            <a:pPr marL="514350" lvl="0" indent="-514350">
              <a:buFont typeface="+mj-lt"/>
              <a:buAutoNum type="arabicPeriod"/>
            </a:pPr>
            <a:r>
              <a:rPr lang="ru-RU" sz="3700" b="1" dirty="0" err="1" smtClean="0">
                <a:latin typeface="Times New Roman" pitchFamily="18" charset="0"/>
                <a:cs typeface="Times New Roman" pitchFamily="18" charset="0"/>
              </a:rPr>
              <a:t>Відсутність</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корупції</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визначає</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рівень</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корупції</a:t>
            </a:r>
            <a:r>
              <a:rPr lang="ru-RU" sz="3700" dirty="0" smtClean="0">
                <a:latin typeface="Times New Roman" pitchFamily="18" charset="0"/>
                <a:cs typeface="Times New Roman" pitchFamily="18" charset="0"/>
              </a:rPr>
              <a:t>, як </a:t>
            </a:r>
            <a:r>
              <a:rPr lang="ru-RU" sz="3700" dirty="0" err="1" smtClean="0">
                <a:latin typeface="Times New Roman" pitchFamily="18" charset="0"/>
                <a:cs typeface="Times New Roman" pitchFamily="18" charset="0"/>
              </a:rPr>
              <a:t>використання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публічної</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влади</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з</a:t>
            </a:r>
            <a:r>
              <a:rPr lang="ru-RU" sz="3700" dirty="0" smtClean="0">
                <a:latin typeface="Times New Roman" pitchFamily="18" charset="0"/>
                <a:cs typeface="Times New Roman" pitchFamily="18" charset="0"/>
              </a:rPr>
              <a:t> метою </a:t>
            </a:r>
            <a:r>
              <a:rPr lang="ru-RU" sz="3700" dirty="0" err="1" smtClean="0">
                <a:latin typeface="Times New Roman" pitchFamily="18" charset="0"/>
                <a:cs typeface="Times New Roman" pitchFamily="18" charset="0"/>
              </a:rPr>
              <a:t>особистої</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вигоди</a:t>
            </a:r>
            <a:r>
              <a:rPr lang="ru-RU" sz="3700" dirty="0" smtClean="0">
                <a:latin typeface="Times New Roman" pitchFamily="18" charset="0"/>
                <a:cs typeface="Times New Roman" pitchFamily="18" charset="0"/>
              </a:rPr>
              <a:t>. Фактор </a:t>
            </a:r>
            <a:r>
              <a:rPr lang="ru-RU" sz="3700" dirty="0" err="1" smtClean="0">
                <a:latin typeface="Times New Roman" pitchFamily="18" charset="0"/>
                <a:cs typeface="Times New Roman" pitchFamily="18" charset="0"/>
              </a:rPr>
              <a:t>враховує</a:t>
            </a:r>
            <a:r>
              <a:rPr lang="ru-RU" sz="3700" dirty="0" smtClean="0">
                <a:latin typeface="Times New Roman" pitchFamily="18" charset="0"/>
                <a:cs typeface="Times New Roman" pitchFamily="18" charset="0"/>
              </a:rPr>
              <a:t> три </a:t>
            </a:r>
            <a:r>
              <a:rPr lang="ru-RU" sz="3700" dirty="0" err="1" smtClean="0">
                <a:latin typeface="Times New Roman" pitchFamily="18" charset="0"/>
                <a:cs typeface="Times New Roman" pitchFamily="18" charset="0"/>
              </a:rPr>
              <a:t>формикорупції</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хабарництво</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неправомірний</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вплив</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з</a:t>
            </a:r>
            <a:r>
              <a:rPr lang="ru-RU" sz="3700" dirty="0" smtClean="0">
                <a:latin typeface="Times New Roman" pitchFamily="18" charset="0"/>
                <a:cs typeface="Times New Roman" pitchFamily="18" charset="0"/>
              </a:rPr>
              <a:t> боку </a:t>
            </a:r>
            <a:r>
              <a:rPr lang="ru-RU" sz="3700" dirty="0" err="1" smtClean="0">
                <a:latin typeface="Times New Roman" pitchFamily="18" charset="0"/>
                <a:cs typeface="Times New Roman" pitchFamily="18" charset="0"/>
              </a:rPr>
              <a:t>державних</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або</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приватних</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інтересів</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незаконне</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привласнення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державних</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коштів</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або</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інших</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ресурсів</a:t>
            </a:r>
            <a:r>
              <a:rPr lang="ru-RU" sz="3700" dirty="0" smtClean="0">
                <a:latin typeface="Times New Roman" pitchFamily="18" charset="0"/>
                <a:cs typeface="Times New Roman" pitchFamily="18" charset="0"/>
              </a:rPr>
              <a:t>).</a:t>
            </a:r>
          </a:p>
          <a:p>
            <a:pPr marL="514350" lvl="0" indent="-514350">
              <a:buFont typeface="+mj-lt"/>
              <a:buAutoNum type="arabicPeriod"/>
            </a:pPr>
            <a:r>
              <a:rPr lang="ru-RU" sz="3700" b="1" dirty="0" err="1" smtClean="0">
                <a:latin typeface="Times New Roman" pitchFamily="18" charset="0"/>
                <a:cs typeface="Times New Roman" pitchFamily="18" charset="0"/>
              </a:rPr>
              <a:t>Прозорість</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інститутів</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влади</a:t>
            </a:r>
            <a:r>
              <a:rPr lang="ru-RU" sz="3700" b="1" dirty="0" smtClean="0">
                <a:latin typeface="Times New Roman" pitchFamily="18" charset="0"/>
                <a:cs typeface="Times New Roman" pitchFamily="18" charset="0"/>
              </a:rPr>
              <a:t>/</a:t>
            </a:r>
            <a:r>
              <a:rPr lang="ru-RU" sz="3700" b="1" dirty="0" err="1" smtClean="0">
                <a:latin typeface="Times New Roman" pitchFamily="18" charset="0"/>
                <a:cs typeface="Times New Roman" pitchFamily="18" charset="0"/>
              </a:rPr>
              <a:t>відкритість</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влади</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оцінка</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публікації</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урядових</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рішень</a:t>
            </a:r>
            <a:r>
              <a:rPr lang="ru-RU" sz="3700" dirty="0" smtClean="0">
                <a:latin typeface="Times New Roman" pitchFamily="18" charset="0"/>
                <a:cs typeface="Times New Roman" pitchFamily="18" charset="0"/>
              </a:rPr>
              <a:t> та </a:t>
            </a:r>
            <a:r>
              <a:rPr lang="ru-RU" sz="3700" dirty="0" err="1" smtClean="0">
                <a:latin typeface="Times New Roman" pitchFamily="18" charset="0"/>
                <a:cs typeface="Times New Roman" pitchFamily="18" charset="0"/>
              </a:rPr>
              <a:t>інформації</a:t>
            </a:r>
            <a:r>
              <a:rPr lang="ru-RU" sz="3700" dirty="0" smtClean="0">
                <a:latin typeface="Times New Roman" pitchFamily="18" charset="0"/>
                <a:cs typeface="Times New Roman" pitchFamily="18" charset="0"/>
              </a:rPr>
              <a:t>, права на </a:t>
            </a:r>
            <a:r>
              <a:rPr lang="ru-RU" sz="3700" dirty="0" err="1" smtClean="0">
                <a:latin typeface="Times New Roman" pitchFamily="18" charset="0"/>
                <a:cs typeface="Times New Roman" pitchFamily="18" charset="0"/>
              </a:rPr>
              <a:t>інформацію</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участі</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громадськості</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механізмів</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подачі</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скарг</a:t>
            </a:r>
            <a:r>
              <a:rPr lang="ru-RU" sz="3700" dirty="0" smtClean="0">
                <a:latin typeface="Times New Roman" pitchFamily="18" charset="0"/>
                <a:cs typeface="Times New Roman" pitchFamily="18" charset="0"/>
              </a:rPr>
              <a:t>).</a:t>
            </a:r>
          </a:p>
          <a:p>
            <a:pPr marL="514350" lvl="0" indent="-514350">
              <a:buFont typeface="+mj-lt"/>
              <a:buAutoNum type="arabicPeriod"/>
            </a:pPr>
            <a:r>
              <a:rPr lang="ru-RU" sz="3700" b="1" dirty="0" err="1" smtClean="0">
                <a:latin typeface="Times New Roman" pitchFamily="18" charset="0"/>
                <a:cs typeface="Times New Roman" pitchFamily="18" charset="0"/>
              </a:rPr>
              <a:t>Захист</a:t>
            </a:r>
            <a:r>
              <a:rPr lang="ru-RU" sz="3700" b="1" dirty="0" smtClean="0">
                <a:latin typeface="Times New Roman" pitchFamily="18" charset="0"/>
                <a:cs typeface="Times New Roman" pitchFamily="18" charset="0"/>
              </a:rPr>
              <a:t> </a:t>
            </a:r>
            <a:r>
              <a:rPr lang="ru-RU" sz="3700" b="1" dirty="0" err="1" smtClean="0">
                <a:latin typeface="Times New Roman" pitchFamily="18" charset="0"/>
                <a:cs typeface="Times New Roman" pitchFamily="18" charset="0"/>
              </a:rPr>
              <a:t>фундаментальних</a:t>
            </a:r>
            <a:r>
              <a:rPr lang="ru-RU" sz="3700" b="1" dirty="0" smtClean="0">
                <a:latin typeface="Times New Roman" pitchFamily="18" charset="0"/>
                <a:cs typeface="Times New Roman" pitchFamily="18" charset="0"/>
              </a:rPr>
              <a:t> прав</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оцінка</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відсутності</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дискримінацій</a:t>
            </a:r>
            <a:r>
              <a:rPr lang="ru-RU" sz="3700" dirty="0" smtClean="0">
                <a:latin typeface="Times New Roman" pitchFamily="18" charset="0"/>
                <a:cs typeface="Times New Roman" pitchFamily="18" charset="0"/>
              </a:rPr>
              <a:t> та  </a:t>
            </a:r>
            <a:r>
              <a:rPr lang="ru-RU" sz="3700" dirty="0" err="1" smtClean="0">
                <a:latin typeface="Times New Roman" pitchFamily="18" charset="0"/>
                <a:cs typeface="Times New Roman" pitchFamily="18" charset="0"/>
              </a:rPr>
              <a:t>дотримання</a:t>
            </a:r>
            <a:r>
              <a:rPr lang="ru-RU" sz="3700" dirty="0" smtClean="0">
                <a:latin typeface="Times New Roman" pitchFamily="18" charset="0"/>
                <a:cs typeface="Times New Roman" pitchFamily="18" charset="0"/>
              </a:rPr>
              <a:t> прав </a:t>
            </a:r>
            <a:r>
              <a:rPr lang="ru-RU" sz="3700" dirty="0" err="1" smtClean="0">
                <a:latin typeface="Times New Roman" pitchFamily="18" charset="0"/>
                <a:cs typeface="Times New Roman" pitchFamily="18" charset="0"/>
              </a:rPr>
              <a:t>людини</a:t>
            </a:r>
            <a:r>
              <a:rPr lang="ru-RU" sz="3700" dirty="0" smtClean="0">
                <a:latin typeface="Times New Roman" pitchFamily="18" charset="0"/>
                <a:cs typeface="Times New Roman" pitchFamily="18" charset="0"/>
              </a:rPr>
              <a:t> на </a:t>
            </a:r>
            <a:r>
              <a:rPr lang="ru-RU" sz="3700" dirty="0" err="1" smtClean="0">
                <a:latin typeface="Times New Roman" pitchFamily="18" charset="0"/>
                <a:cs typeface="Times New Roman" pitchFamily="18" charset="0"/>
              </a:rPr>
              <a:t>життя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і</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безпеку</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належний</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правовий</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захист</a:t>
            </a:r>
            <a:r>
              <a:rPr lang="ru-RU" sz="3700" dirty="0" smtClean="0">
                <a:latin typeface="Times New Roman" pitchFamily="18" charset="0"/>
                <a:cs typeface="Times New Roman" pitchFamily="18" charset="0"/>
              </a:rPr>
              <a:t>, свободу думки, </a:t>
            </a:r>
            <a:r>
              <a:rPr lang="ru-RU" sz="3700" dirty="0" err="1" smtClean="0">
                <a:latin typeface="Times New Roman" pitchFamily="18" charset="0"/>
                <a:cs typeface="Times New Roman" pitchFamily="18" charset="0"/>
              </a:rPr>
              <a:t>віросповідання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зібрань</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невтручання</a:t>
            </a:r>
            <a:r>
              <a:rPr lang="ru-RU" sz="3700" dirty="0" smtClean="0">
                <a:latin typeface="Times New Roman" pitchFamily="18" charset="0"/>
                <a:cs typeface="Times New Roman" pitchFamily="18" charset="0"/>
              </a:rPr>
              <a:t> в </a:t>
            </a:r>
            <a:r>
              <a:rPr lang="ru-RU" sz="3700" dirty="0" err="1" smtClean="0">
                <a:latin typeface="Times New Roman" pitchFamily="18" charset="0"/>
                <a:cs typeface="Times New Roman" pitchFamily="18" charset="0"/>
              </a:rPr>
              <a:t>особисте</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життя</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і</a:t>
            </a:r>
            <a:r>
              <a:rPr lang="ru-RU" sz="3700" dirty="0" smtClean="0">
                <a:latin typeface="Times New Roman" pitchFamily="18" charset="0"/>
                <a:cs typeface="Times New Roman" pitchFamily="18" charset="0"/>
              </a:rPr>
              <a:t> </a:t>
            </a:r>
            <a:r>
              <a:rPr lang="ru-RU" sz="3700" dirty="0" err="1" smtClean="0">
                <a:latin typeface="Times New Roman" pitchFamily="18" charset="0"/>
                <a:cs typeface="Times New Roman" pitchFamily="18" charset="0"/>
              </a:rPr>
              <a:t>захисту</a:t>
            </a:r>
            <a:r>
              <a:rPr lang="ru-RU" sz="3700" dirty="0" smtClean="0">
                <a:latin typeface="Times New Roman" pitchFamily="18" charset="0"/>
                <a:cs typeface="Times New Roman" pitchFamily="18" charset="0"/>
              </a:rPr>
              <a:t> прав </a:t>
            </a:r>
            <a:r>
              <a:rPr lang="ru-RU" sz="3700" dirty="0" err="1" smtClean="0">
                <a:latin typeface="Times New Roman" pitchFamily="18" charset="0"/>
                <a:cs typeface="Times New Roman" pitchFamily="18" charset="0"/>
              </a:rPr>
              <a:t>працівників</a:t>
            </a:r>
            <a:r>
              <a:rPr lang="ru-RU" sz="3700" dirty="0" smtClean="0">
                <a:latin typeface="Times New Roman" pitchFamily="18" charset="0"/>
                <a:cs typeface="Times New Roman" pitchFamily="18" charset="0"/>
              </a:rPr>
              <a:t>).</a:t>
            </a:r>
          </a:p>
          <a:p>
            <a:pPr marL="514350" indent="-514350">
              <a:buFont typeface="+mj-lt"/>
              <a:buAutoNum type="arabicPeriod"/>
            </a:pP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500858"/>
          </a:xfrm>
        </p:spPr>
        <p:txBody>
          <a:bodyPr>
            <a:noAutofit/>
          </a:bodyPr>
          <a:lstStyle/>
          <a:p>
            <a:pPr marL="457200" lvl="0" indent="-457200">
              <a:buNone/>
            </a:pPr>
            <a:r>
              <a:rPr lang="ru-RU" sz="2200" b="1" dirty="0" smtClean="0">
                <a:latin typeface="Times New Roman" pitchFamily="18" charset="0"/>
                <a:cs typeface="Times New Roman" pitchFamily="18" charset="0"/>
              </a:rPr>
              <a:t>5. Порядок </a:t>
            </a:r>
            <a:r>
              <a:rPr lang="ru-RU" sz="2200" b="1" dirty="0" err="1" smtClean="0">
                <a:latin typeface="Times New Roman" pitchFamily="18" charset="0"/>
                <a:cs typeface="Times New Roman" pitchFamily="18" charset="0"/>
              </a:rPr>
              <a:t>і</a:t>
            </a:r>
            <a:r>
              <a:rPr lang="ru-RU" sz="2200" b="1" dirty="0" smtClean="0">
                <a:latin typeface="Times New Roman" pitchFamily="18" charset="0"/>
                <a:cs typeface="Times New Roman" pitchFamily="18" charset="0"/>
              </a:rPr>
              <a:t> </a:t>
            </a:r>
            <a:r>
              <a:rPr lang="ru-RU" sz="2200" b="1" dirty="0" err="1" smtClean="0">
                <a:latin typeface="Times New Roman" pitchFamily="18" charset="0"/>
                <a:cs typeface="Times New Roman" pitchFamily="18" charset="0"/>
              </a:rPr>
              <a:t>безпека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оцінка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загроз</a:t>
            </a:r>
            <a:r>
              <a:rPr lang="ru-RU" sz="2200" dirty="0" smtClean="0">
                <a:latin typeface="Times New Roman" pitchFamily="18" charset="0"/>
                <a:cs typeface="Times New Roman" pitchFamily="18" charset="0"/>
              </a:rPr>
              <a:t> порядку та </a:t>
            </a:r>
            <a:r>
              <a:rPr lang="ru-RU" sz="2200" dirty="0" err="1" smtClean="0">
                <a:latin typeface="Times New Roman" pitchFamily="18" charset="0"/>
                <a:cs typeface="Times New Roman" pitchFamily="18" charset="0"/>
              </a:rPr>
              <a:t>безпеки</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що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включає</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злочинність</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політичне</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насильство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насилля</a:t>
            </a:r>
            <a:r>
              <a:rPr lang="ru-RU" sz="2200" dirty="0" smtClean="0">
                <a:latin typeface="Times New Roman" pitchFamily="18" charset="0"/>
                <a:cs typeface="Times New Roman" pitchFamily="18" charset="0"/>
              </a:rPr>
              <a:t> як </a:t>
            </a:r>
            <a:r>
              <a:rPr lang="ru-RU" sz="2200" dirty="0" err="1" smtClean="0">
                <a:latin typeface="Times New Roman" pitchFamily="18" charset="0"/>
                <a:cs typeface="Times New Roman" pitchFamily="18" charset="0"/>
              </a:rPr>
              <a:t>засіб</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усунення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особистих</a:t>
            </a:r>
            <a:r>
              <a:rPr lang="ru-RU" sz="2200" dirty="0" smtClean="0">
                <a:latin typeface="Times New Roman" pitchFamily="18" charset="0"/>
                <a:cs typeface="Times New Roman" pitchFamily="18" charset="0"/>
              </a:rPr>
              <a:t> образ, </a:t>
            </a:r>
            <a:r>
              <a:rPr lang="ru-RU" sz="2200" dirty="0" err="1" smtClean="0">
                <a:latin typeface="Times New Roman" pitchFamily="18" charset="0"/>
                <a:cs typeface="Times New Roman" pitchFamily="18" charset="0"/>
              </a:rPr>
              <a:t>оцінка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захищеності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населення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від</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військового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конфлікту</a:t>
            </a:r>
            <a:r>
              <a:rPr lang="ru-RU" sz="2200" dirty="0" smtClean="0">
                <a:latin typeface="Times New Roman" pitchFamily="18" charset="0"/>
                <a:cs typeface="Times New Roman" pitchFamily="18" charset="0"/>
              </a:rPr>
              <a:t> та </a:t>
            </a:r>
            <a:r>
              <a:rPr lang="ru-RU" sz="2200" dirty="0" err="1" smtClean="0">
                <a:latin typeface="Times New Roman" pitchFamily="18" charset="0"/>
                <a:cs typeface="Times New Roman" pitchFamily="18" charset="0"/>
              </a:rPr>
              <a:t>тероризму</a:t>
            </a:r>
            <a:r>
              <a:rPr lang="ru-RU" sz="2200" dirty="0" smtClean="0">
                <a:latin typeface="Times New Roman" pitchFamily="18" charset="0"/>
                <a:cs typeface="Times New Roman" pitchFamily="18" charset="0"/>
              </a:rPr>
              <a:t>)</a:t>
            </a:r>
          </a:p>
          <a:p>
            <a:pPr marL="457200" lvl="0" indent="-457200">
              <a:buNone/>
            </a:pPr>
            <a:r>
              <a:rPr lang="ru-RU" sz="2200" b="1" dirty="0" smtClean="0">
                <a:latin typeface="Times New Roman" pitchFamily="18" charset="0"/>
                <a:cs typeface="Times New Roman" pitchFamily="18" charset="0"/>
              </a:rPr>
              <a:t>6. </a:t>
            </a:r>
            <a:r>
              <a:rPr lang="ru-RU" sz="2200" b="1" dirty="0" err="1" smtClean="0">
                <a:latin typeface="Times New Roman" pitchFamily="18" charset="0"/>
                <a:cs typeface="Times New Roman" pitchFamily="18" charset="0"/>
              </a:rPr>
              <a:t>Дотримання</a:t>
            </a:r>
            <a:r>
              <a:rPr lang="ru-RU" sz="2200" b="1" dirty="0" smtClean="0">
                <a:latin typeface="Times New Roman" pitchFamily="18" charset="0"/>
                <a:cs typeface="Times New Roman" pitchFamily="18" charset="0"/>
              </a:rPr>
              <a:t> права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оцінка</a:t>
            </a:r>
            <a:r>
              <a:rPr lang="ru-RU" sz="2200" dirty="0" smtClean="0">
                <a:latin typeface="Times New Roman" pitchFamily="18" charset="0"/>
                <a:cs typeface="Times New Roman" pitchFamily="18" charset="0"/>
              </a:rPr>
              <a:t> справедливого та </a:t>
            </a:r>
            <a:r>
              <a:rPr lang="ru-RU" sz="2200" dirty="0" err="1" smtClean="0">
                <a:latin typeface="Times New Roman" pitchFamily="18" charset="0"/>
                <a:cs typeface="Times New Roman" pitchFamily="18" charset="0"/>
              </a:rPr>
              <a:t>ефективного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впровадження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регуляторних</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актів</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застосування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їх</a:t>
            </a:r>
            <a:r>
              <a:rPr lang="ru-RU" sz="2200" dirty="0" smtClean="0">
                <a:latin typeface="Times New Roman" pitchFamily="18" charset="0"/>
                <a:cs typeface="Times New Roman" pitchFamily="18" charset="0"/>
              </a:rPr>
              <a:t> без </a:t>
            </a:r>
            <a:r>
              <a:rPr lang="ru-RU" sz="2200" dirty="0" err="1" smtClean="0">
                <a:latin typeface="Times New Roman" pitchFamily="18" charset="0"/>
                <a:cs typeface="Times New Roman" pitchFamily="18" charset="0"/>
              </a:rPr>
              <a:t>неправомірного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впливу</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посадових</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осіб</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або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із</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переслідуванням</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приватних</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інтересів</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дотримання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своєчасного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провадження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адміністративних</a:t>
            </a:r>
            <a:r>
              <a:rPr lang="ru-RU" sz="2200" dirty="0" smtClean="0">
                <a:latin typeface="Times New Roman" pitchFamily="18" charset="0"/>
                <a:cs typeface="Times New Roman" pitchFamily="18" charset="0"/>
              </a:rPr>
              <a:t> справ, </a:t>
            </a:r>
            <a:r>
              <a:rPr lang="ru-RU" sz="2200" dirty="0" err="1" smtClean="0">
                <a:latin typeface="Times New Roman" pitchFamily="18" charset="0"/>
                <a:cs typeface="Times New Roman" pitchFamily="18" charset="0"/>
              </a:rPr>
              <a:t>відношення</a:t>
            </a:r>
            <a:r>
              <a:rPr lang="ru-RU" sz="2200" dirty="0" smtClean="0">
                <a:latin typeface="Times New Roman" pitchFamily="18" charset="0"/>
                <a:cs typeface="Times New Roman" pitchFamily="18" charset="0"/>
              </a:rPr>
              <a:t> уряду до прав </a:t>
            </a:r>
            <a:r>
              <a:rPr lang="ru-RU" sz="2200" dirty="0" err="1" smtClean="0">
                <a:latin typeface="Times New Roman" pitchFamily="18" charset="0"/>
                <a:cs typeface="Times New Roman" pitchFamily="18" charset="0"/>
              </a:rPr>
              <a:t>власності</a:t>
            </a:r>
            <a:r>
              <a:rPr lang="ru-RU" sz="2200" dirty="0" smtClean="0">
                <a:latin typeface="Times New Roman" pitchFamily="18" charset="0"/>
                <a:cs typeface="Times New Roman" pitchFamily="18" charset="0"/>
              </a:rPr>
              <a:t> людей </a:t>
            </a:r>
            <a:r>
              <a:rPr lang="ru-RU" sz="2200" dirty="0" err="1" smtClean="0">
                <a:latin typeface="Times New Roman" pitchFamily="18" charset="0"/>
                <a:cs typeface="Times New Roman" pitchFamily="18" charset="0"/>
              </a:rPr>
              <a:t>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корпорацій</a:t>
            </a:r>
            <a:r>
              <a:rPr lang="ru-RU" sz="2200" dirty="0" smtClean="0">
                <a:latin typeface="Times New Roman" pitchFamily="18" charset="0"/>
                <a:cs typeface="Times New Roman" pitchFamily="18" charset="0"/>
              </a:rPr>
              <a:t>).</a:t>
            </a:r>
          </a:p>
          <a:p>
            <a:pPr marL="457200" lvl="0" indent="-457200">
              <a:buNone/>
            </a:pPr>
            <a:r>
              <a:rPr lang="ru-RU" sz="2200" b="1" dirty="0" smtClean="0">
                <a:latin typeface="Times New Roman" pitchFamily="18" charset="0"/>
                <a:cs typeface="Times New Roman" pitchFamily="18" charset="0"/>
              </a:rPr>
              <a:t>7. </a:t>
            </a:r>
            <a:r>
              <a:rPr lang="ru-RU" sz="2200" b="1" dirty="0" err="1" smtClean="0">
                <a:latin typeface="Times New Roman" pitchFamily="18" charset="0"/>
                <a:cs typeface="Times New Roman" pitchFamily="18" charset="0"/>
              </a:rPr>
              <a:t>Цивільне</a:t>
            </a:r>
            <a:r>
              <a:rPr lang="ru-RU" sz="2200" b="1" dirty="0" smtClean="0">
                <a:latin typeface="Times New Roman" pitchFamily="18" charset="0"/>
                <a:cs typeface="Times New Roman" pitchFamily="18" charset="0"/>
              </a:rPr>
              <a:t> </a:t>
            </a:r>
            <a:r>
              <a:rPr lang="ru-RU" sz="2200" b="1" dirty="0" err="1" smtClean="0">
                <a:latin typeface="Times New Roman" pitchFamily="18" charset="0"/>
                <a:cs typeface="Times New Roman" pitchFamily="18" charset="0"/>
              </a:rPr>
              <a:t>правосуддя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оцінка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наявності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засобів</a:t>
            </a:r>
            <a:r>
              <a:rPr lang="ru-RU" sz="2200" dirty="0" smtClean="0">
                <a:latin typeface="Times New Roman" pitchFamily="18" charset="0"/>
                <a:cs typeface="Times New Roman" pitchFamily="18" charset="0"/>
              </a:rPr>
              <a:t> правового </a:t>
            </a:r>
            <a:r>
              <a:rPr lang="ru-RU" sz="2200" dirty="0" err="1" smtClean="0">
                <a:latin typeface="Times New Roman" pitchFamily="18" charset="0"/>
                <a:cs typeface="Times New Roman" pitchFamily="18" charset="0"/>
              </a:rPr>
              <a:t>захисту</a:t>
            </a:r>
            <a:r>
              <a:rPr lang="ru-RU" sz="2200" dirty="0" smtClean="0">
                <a:latin typeface="Times New Roman" pitchFamily="18" charset="0"/>
                <a:cs typeface="Times New Roman" pitchFamily="18" charset="0"/>
              </a:rPr>
              <a:t> та доступ до них, </a:t>
            </a:r>
            <a:r>
              <a:rPr lang="ru-RU" sz="2200" dirty="0" err="1" smtClean="0">
                <a:latin typeface="Times New Roman" pitchFamily="18" charset="0"/>
                <a:cs typeface="Times New Roman" pitchFamily="18" charset="0"/>
              </a:rPr>
              <a:t>відсутності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надмірних</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або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необґрунтованих</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зборів</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перешкод</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дискримінації</a:t>
            </a:r>
            <a:r>
              <a:rPr lang="ru-RU" sz="2200" dirty="0" smtClean="0">
                <a:latin typeface="Times New Roman" pitchFamily="18" charset="0"/>
                <a:cs typeface="Times New Roman" pitchFamily="18" charset="0"/>
              </a:rPr>
              <a:t> та </a:t>
            </a:r>
            <a:r>
              <a:rPr lang="ru-RU" sz="2200" dirty="0" err="1" smtClean="0">
                <a:latin typeface="Times New Roman" pitchFamily="18" charset="0"/>
                <a:cs typeface="Times New Roman" pitchFamily="18" charset="0"/>
              </a:rPr>
              <a:t>корупції</a:t>
            </a:r>
            <a:r>
              <a:rPr lang="ru-RU" sz="2200" dirty="0" smtClean="0">
                <a:latin typeface="Times New Roman" pitchFamily="18" charset="0"/>
                <a:cs typeface="Times New Roman" pitchFamily="18" charset="0"/>
              </a:rPr>
              <a:t> у </a:t>
            </a:r>
            <a:r>
              <a:rPr lang="ru-RU" sz="2200" dirty="0" err="1" smtClean="0">
                <a:latin typeface="Times New Roman" pitchFamily="18" charset="0"/>
                <a:cs typeface="Times New Roman" pitchFamily="18" charset="0"/>
              </a:rPr>
              <a:t>системі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правосуддя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вчасність</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вирішення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судових</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спорів</a:t>
            </a:r>
            <a:r>
              <a:rPr lang="ru-RU" sz="2200" dirty="0" smtClean="0">
                <a:latin typeface="Times New Roman" pitchFamily="18" charset="0"/>
                <a:cs typeface="Times New Roman" pitchFamily="18" charset="0"/>
              </a:rPr>
              <a:t>, доступ до </a:t>
            </a:r>
            <a:r>
              <a:rPr lang="ru-RU" sz="2200" dirty="0" err="1" smtClean="0">
                <a:latin typeface="Times New Roman" pitchFamily="18" charset="0"/>
                <a:cs typeface="Times New Roman" pitchFamily="18" charset="0"/>
              </a:rPr>
              <a:t>альтернативних</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механізмів</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вирішення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спорів</a:t>
            </a:r>
            <a:r>
              <a:rPr lang="ru-RU" sz="2200" dirty="0" smtClean="0">
                <a:latin typeface="Times New Roman" pitchFamily="18" charset="0"/>
                <a:cs typeface="Times New Roman" pitchFamily="18" charset="0"/>
              </a:rPr>
              <a:t>).</a:t>
            </a:r>
          </a:p>
          <a:p>
            <a:pPr marL="457200" lvl="0" indent="-457200">
              <a:buNone/>
            </a:pPr>
            <a:r>
              <a:rPr lang="ru-RU" sz="2200" b="1" dirty="0" smtClean="0">
                <a:latin typeface="Times New Roman" pitchFamily="18" charset="0"/>
                <a:cs typeface="Times New Roman" pitchFamily="18" charset="0"/>
              </a:rPr>
              <a:t>8. </a:t>
            </a:r>
            <a:r>
              <a:rPr lang="ru-RU" sz="2200" b="1" dirty="0" err="1" smtClean="0">
                <a:latin typeface="Times New Roman" pitchFamily="18" charset="0"/>
                <a:cs typeface="Times New Roman" pitchFamily="18" charset="0"/>
              </a:rPr>
              <a:t>Кримінальне</a:t>
            </a:r>
            <a:r>
              <a:rPr lang="ru-RU" sz="2200" b="1" dirty="0" smtClean="0">
                <a:latin typeface="Times New Roman" pitchFamily="18" charset="0"/>
                <a:cs typeface="Times New Roman" pitchFamily="18" charset="0"/>
              </a:rPr>
              <a:t> </a:t>
            </a:r>
            <a:r>
              <a:rPr lang="ru-RU" sz="2200" b="1" dirty="0" err="1" smtClean="0">
                <a:latin typeface="Times New Roman" pitchFamily="18" charset="0"/>
                <a:cs typeface="Times New Roman" pitchFamily="18" charset="0"/>
              </a:rPr>
              <a:t>правосуддя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оцінка</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ефективності</a:t>
            </a:r>
            <a:r>
              <a:rPr lang="ru-RU" sz="2200" dirty="0" smtClean="0">
                <a:latin typeface="Times New Roman" pitchFamily="18" charset="0"/>
                <a:cs typeface="Times New Roman" pitchFamily="18" charset="0"/>
              </a:rPr>
              <a:t> та </a:t>
            </a:r>
            <a:r>
              <a:rPr lang="ru-RU" sz="2200" dirty="0" err="1" smtClean="0">
                <a:latin typeface="Times New Roman" pitchFamily="18" charset="0"/>
                <a:cs typeface="Times New Roman" pitchFamily="18" charset="0"/>
              </a:rPr>
              <a:t>своєчасності</a:t>
            </a:r>
            <a:r>
              <a:rPr lang="ru-RU" sz="2200" dirty="0" smtClean="0">
                <a:latin typeface="Times New Roman" pitchFamily="18" charset="0"/>
                <a:cs typeface="Times New Roman" pitchFamily="18" charset="0"/>
              </a:rPr>
              <a:t> у </a:t>
            </a:r>
            <a:r>
              <a:rPr lang="ru-RU" sz="2200" dirty="0" err="1" smtClean="0">
                <a:latin typeface="Times New Roman" pitchFamily="18" charset="0"/>
                <a:cs typeface="Times New Roman" pitchFamily="18" charset="0"/>
              </a:rPr>
              <a:t>системі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кримінального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правосуддя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дотримання</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принципів</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неупередженості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відсутності</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неправомірного</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впливу</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дискримінацій</a:t>
            </a:r>
            <a:r>
              <a:rPr lang="ru-RU" sz="2200" dirty="0" smtClean="0">
                <a:latin typeface="Times New Roman" pitchFamily="18" charset="0"/>
                <a:cs typeface="Times New Roman" pitchFamily="18" charset="0"/>
              </a:rPr>
              <a:t> та </a:t>
            </a:r>
            <a:r>
              <a:rPr lang="ru-RU" sz="2200" dirty="0" err="1" smtClean="0">
                <a:latin typeface="Times New Roman" pitchFamily="18" charset="0"/>
                <a:cs typeface="Times New Roman" pitchFamily="18" charset="0"/>
              </a:rPr>
              <a:t>корупції</a:t>
            </a:r>
            <a:r>
              <a:rPr lang="ru-RU" sz="2200" dirty="0" smtClean="0">
                <a:latin typeface="Times New Roman" pitchFamily="18" charset="0"/>
                <a:cs typeface="Times New Roman" pitchFamily="18" charset="0"/>
              </a:rPr>
              <a:t> в </a:t>
            </a:r>
            <a:r>
              <a:rPr lang="ru-RU" sz="2200" dirty="0" err="1" smtClean="0">
                <a:latin typeface="Times New Roman" pitchFamily="18" charset="0"/>
                <a:cs typeface="Times New Roman" pitchFamily="18" charset="0"/>
              </a:rPr>
              <a:t>системі</a:t>
            </a:r>
            <a:r>
              <a:rPr lang="ru-RU" sz="2200" dirty="0" smtClean="0">
                <a:latin typeface="Times New Roman" pitchFamily="18" charset="0"/>
                <a:cs typeface="Times New Roman" pitchFamily="18" charset="0"/>
              </a:rPr>
              <a:t>).</a:t>
            </a:r>
          </a:p>
          <a:p>
            <a:endParaRPr lang="ru-RU" sz="22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1" y="1"/>
            <a:ext cx="8715437"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80975" algn="l"/>
              </a:tabLst>
            </a:pPr>
            <a:r>
              <a:rPr lang="ru-RU" sz="2300" dirty="0" err="1" smtClean="0">
                <a:latin typeface="Times New Roman" pitchFamily="18" charset="0"/>
                <a:ea typeface="Times New Roman" pitchFamily="18" charset="0"/>
                <a:cs typeface="Times New Roman" pitchFamily="18" charset="0"/>
              </a:rPr>
              <a:t>Л</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ідером</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із</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дотримання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принципів</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tab pos="180975" algn="l"/>
              </a:tabLst>
            </a:pP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верховенства права стала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Данія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tab pos="180975" algn="l"/>
              </a:tabLst>
            </a:pP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першої</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десятки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також</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увійшли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Норвегія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Фінляндія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Швеція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Нідерланди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Німеччина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Нова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Зеландія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Австрія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Канада та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Австралія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Країнами-аутсайдерами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як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торік</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визначеніАфганістан</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Камбоджа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Венесуела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3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Цього</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року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Україна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 рейтингу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посіла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77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місце</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з-поміж</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113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країн</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світу</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тим</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самим за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рік</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покращила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своїпозиції</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на один пункт.</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Безпосередньо</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Індекс</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України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покращився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на 0,01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пункти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склав</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0,50. 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чому</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одиниця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означає</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абсолютне</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верховенство права.</a:t>
            </a:r>
            <a:endParaRPr kumimoji="0" lang="ru-RU" sz="23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Порівняно</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минулорічнимиданими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Україна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отримала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гірші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рейтингові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місця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та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безпосередньо</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гіршу</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індексну</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оцінку</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за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критеріями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що</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характеризують</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корупцію</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нашій</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країні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захист</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фундаментальних</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прав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людини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та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кримінальне</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правосуддя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3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Водночас</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 поточному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році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помітно</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покращилась</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оцінка</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tab pos="180975" algn="l"/>
              </a:tabLst>
            </a:pP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забезпечення</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країні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порядку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3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безпеки</a:t>
            </a:r>
            <a:r>
              <a:rPr kumimoji="0" lang="ru-RU" sz="23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23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edclub.com.ua/sites/default/files/users/user431/0002_0.jpg"/>
          <p:cNvPicPr/>
          <p:nvPr/>
        </p:nvPicPr>
        <p:blipFill>
          <a:blip r:embed="rId2">
            <a:extLst>
              <a:ext uri="{28A0092B-C50C-407E-A947-70E740481C1C}">
                <a14:useLocalDpi xmlns:a14="http://schemas.microsoft.com/office/drawing/2010/main" val="0"/>
              </a:ext>
            </a:extLst>
          </a:blip>
          <a:srcRect/>
          <a:stretch>
            <a:fillRect/>
          </a:stretch>
        </p:blipFill>
        <p:spPr bwMode="auto">
          <a:xfrm>
            <a:off x="-80962" y="385762"/>
            <a:ext cx="9305925" cy="60864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a:t>
            </a:r>
            <a:endParaRPr lang="ru-RU" dirty="0"/>
          </a:p>
        </p:txBody>
      </p:sp>
      <p:sp>
        <p:nvSpPr>
          <p:cNvPr id="3" name="Содержимое 2"/>
          <p:cNvSpPr>
            <a:spLocks noGrp="1"/>
          </p:cNvSpPr>
          <p:nvPr>
            <p:ph idx="1"/>
          </p:nvPr>
        </p:nvSpPr>
        <p:spPr>
          <a:xfrm>
            <a:off x="457200" y="1214422"/>
            <a:ext cx="8229600" cy="5357850"/>
          </a:xfrm>
        </p:spPr>
        <p:txBody>
          <a:bodyPr>
            <a:normAutofit fontScale="77500" lnSpcReduction="20000"/>
          </a:bodyPr>
          <a:lstStyle/>
          <a:p>
            <a:endParaRPr lang="uk-UA" sz="2000" dirty="0" smtClean="0">
              <a:latin typeface="Times New Roman" pitchFamily="18" charset="0"/>
              <a:cs typeface="Times New Roman" pitchFamily="18" charset="0"/>
            </a:endParaRPr>
          </a:p>
          <a:p>
            <a:pPr lvl="0"/>
            <a:r>
              <a:rPr lang="uk-UA" dirty="0" smtClean="0"/>
              <a:t>1.Поняття </a:t>
            </a:r>
            <a:r>
              <a:rPr lang="uk-UA" dirty="0"/>
              <a:t>верховенства права. </a:t>
            </a:r>
            <a:endParaRPr lang="ru-RU" dirty="0"/>
          </a:p>
          <a:p>
            <a:pPr lvl="0"/>
            <a:r>
              <a:rPr lang="uk-UA" dirty="0" smtClean="0"/>
              <a:t>2. Характеристика </a:t>
            </a:r>
            <a:r>
              <a:rPr lang="uk-UA" dirty="0"/>
              <a:t>основних складових верховенства права.</a:t>
            </a:r>
            <a:endParaRPr lang="ru-RU" dirty="0"/>
          </a:p>
          <a:p>
            <a:pPr lvl="0"/>
            <a:r>
              <a:rPr lang="uk-UA" dirty="0" smtClean="0"/>
              <a:t>3. Повага </a:t>
            </a:r>
            <a:r>
              <a:rPr lang="uk-UA" dirty="0"/>
              <a:t>до прав і свобод людини; Верховенство конституції; Принцип розподілу влади.</a:t>
            </a:r>
            <a:endParaRPr lang="ru-RU" dirty="0"/>
          </a:p>
          <a:p>
            <a:pPr lvl="0"/>
            <a:r>
              <a:rPr lang="uk-UA" dirty="0" smtClean="0"/>
              <a:t>4. Законність</a:t>
            </a:r>
            <a:r>
              <a:rPr lang="uk-UA" dirty="0"/>
              <a:t>; Обмеження дискреційних повноважень. </a:t>
            </a:r>
            <a:endParaRPr lang="ru-RU" dirty="0"/>
          </a:p>
          <a:p>
            <a:pPr lvl="0"/>
            <a:r>
              <a:rPr lang="uk-UA" dirty="0" smtClean="0"/>
              <a:t>5. Принцип </a:t>
            </a:r>
            <a:r>
              <a:rPr lang="uk-UA" dirty="0"/>
              <a:t>рівності у правах (рівноправності) та рівності всіх перед законом.</a:t>
            </a:r>
            <a:endParaRPr lang="ru-RU" dirty="0"/>
          </a:p>
          <a:p>
            <a:pPr lvl="0"/>
            <a:r>
              <a:rPr lang="uk-UA" dirty="0" smtClean="0"/>
              <a:t>6. Принцип </a:t>
            </a:r>
            <a:r>
              <a:rPr lang="uk-UA" dirty="0"/>
              <a:t>юридичної визначеності; Принцип захисту довіри; Принцип пропорційності.</a:t>
            </a:r>
            <a:endParaRPr lang="ru-RU" dirty="0"/>
          </a:p>
          <a:p>
            <a:pPr lvl="0"/>
            <a:r>
              <a:rPr lang="uk-UA" dirty="0" smtClean="0"/>
              <a:t>7. Незалежність </a:t>
            </a:r>
            <a:r>
              <a:rPr lang="uk-UA" dirty="0"/>
              <a:t>суду і суддів. </a:t>
            </a:r>
            <a:endParaRPr lang="ru-RU" dirty="0"/>
          </a:p>
          <a:p>
            <a:r>
              <a:rPr lang="uk-UA" dirty="0" smtClean="0"/>
              <a:t>8. Верховенство </a:t>
            </a:r>
            <a:r>
              <a:rPr lang="uk-UA" dirty="0"/>
              <a:t>права і правова держава. Верховенство права і соціальна держава.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642942"/>
          </a:xfrm>
        </p:spPr>
        <p:txBody>
          <a:bodyPr>
            <a:normAutofit fontScale="90000"/>
          </a:bodyPr>
          <a:lstStyle/>
          <a:p>
            <a:r>
              <a:rPr lang="uk-UA" dirty="0" smtClean="0"/>
              <a:t>Індекс верховенства </a:t>
            </a:r>
            <a:r>
              <a:rPr lang="uk-UA" dirty="0" smtClean="0"/>
              <a:t>права</a:t>
            </a:r>
            <a:endParaRPr lang="ru-RU" dirty="0"/>
          </a:p>
        </p:txBody>
      </p:sp>
      <p:sp>
        <p:nvSpPr>
          <p:cNvPr id="3" name="Содержимое 2"/>
          <p:cNvSpPr>
            <a:spLocks noGrp="1"/>
          </p:cNvSpPr>
          <p:nvPr>
            <p:ph idx="1"/>
          </p:nvPr>
        </p:nvSpPr>
        <p:spPr>
          <a:xfrm>
            <a:off x="214282" y="857232"/>
            <a:ext cx="8715436" cy="5786478"/>
          </a:xfrm>
        </p:spPr>
        <p:txBody>
          <a:bodyPr>
            <a:normAutofit fontScale="47500" lnSpcReduction="20000"/>
          </a:bodyPr>
          <a:lstStyle/>
          <a:p>
            <a:pPr lvl="0"/>
            <a:r>
              <a:rPr lang="ru-RU" b="1" dirty="0" err="1" smtClean="0"/>
              <a:t>Обмеження</a:t>
            </a:r>
            <a:r>
              <a:rPr lang="ru-RU" b="1" dirty="0" smtClean="0"/>
              <a:t> </a:t>
            </a:r>
            <a:r>
              <a:rPr lang="ru-RU" b="1" dirty="0" err="1" smtClean="0"/>
              <a:t>повноважень</a:t>
            </a:r>
            <a:r>
              <a:rPr lang="ru-RU" b="1" dirty="0" smtClean="0"/>
              <a:t> </a:t>
            </a:r>
            <a:r>
              <a:rPr lang="ru-RU" b="1" dirty="0" err="1" smtClean="0"/>
              <a:t>інститутів</a:t>
            </a:r>
            <a:r>
              <a:rPr lang="ru-RU" b="1" dirty="0" smtClean="0"/>
              <a:t> </a:t>
            </a:r>
            <a:r>
              <a:rPr lang="ru-RU" b="1" dirty="0" err="1" smtClean="0"/>
              <a:t>влади</a:t>
            </a:r>
            <a:r>
              <a:rPr lang="ru-RU" dirty="0" smtClean="0"/>
              <a:t> (</a:t>
            </a:r>
            <a:r>
              <a:rPr lang="ru-RU" dirty="0" err="1" smtClean="0"/>
              <a:t>оцінюється</a:t>
            </a:r>
            <a:r>
              <a:rPr lang="ru-RU" dirty="0" smtClean="0"/>
              <a:t> </a:t>
            </a:r>
            <a:r>
              <a:rPr lang="ru-RU" dirty="0" err="1" smtClean="0"/>
              <a:t>наявність</a:t>
            </a:r>
            <a:r>
              <a:rPr lang="ru-RU" dirty="0" smtClean="0"/>
              <a:t> </a:t>
            </a:r>
            <a:r>
              <a:rPr lang="ru-RU" dirty="0" err="1" smtClean="0"/>
              <a:t>чіткого</a:t>
            </a:r>
            <a:r>
              <a:rPr lang="ru-RU" dirty="0" smtClean="0"/>
              <a:t> </a:t>
            </a:r>
            <a:r>
              <a:rPr lang="ru-RU" dirty="0" err="1" smtClean="0"/>
              <a:t>законодавчого</a:t>
            </a:r>
            <a:r>
              <a:rPr lang="ru-RU" dirty="0" smtClean="0"/>
              <a:t> </a:t>
            </a:r>
            <a:r>
              <a:rPr lang="ru-RU" dirty="0" err="1" smtClean="0"/>
              <a:t>визначення</a:t>
            </a:r>
            <a:r>
              <a:rPr lang="ru-RU" dirty="0" smtClean="0"/>
              <a:t> </a:t>
            </a:r>
            <a:r>
              <a:rPr lang="ru-RU" dirty="0" err="1" smtClean="0"/>
              <a:t>повноважень</a:t>
            </a:r>
            <a:r>
              <a:rPr lang="ru-RU" dirty="0" smtClean="0"/>
              <a:t>, </a:t>
            </a:r>
            <a:r>
              <a:rPr lang="ru-RU" dirty="0" err="1" smtClean="0"/>
              <a:t>можливість</a:t>
            </a:r>
            <a:r>
              <a:rPr lang="ru-RU" dirty="0" smtClean="0"/>
              <a:t> </a:t>
            </a:r>
            <a:r>
              <a:rPr lang="ru-RU" dirty="0" err="1" smtClean="0"/>
              <a:t>притягнення</a:t>
            </a:r>
            <a:r>
              <a:rPr lang="ru-RU" dirty="0" smtClean="0"/>
              <a:t> </a:t>
            </a:r>
            <a:r>
              <a:rPr lang="ru-RU" dirty="0" err="1" smtClean="0"/>
              <a:t>посадовихосіб</a:t>
            </a:r>
            <a:r>
              <a:rPr lang="ru-RU" dirty="0" smtClean="0"/>
              <a:t> до </a:t>
            </a:r>
            <a:r>
              <a:rPr lang="ru-RU" dirty="0" err="1" smtClean="0"/>
              <a:t>відповідальності</a:t>
            </a:r>
            <a:r>
              <a:rPr lang="ru-RU" dirty="0" smtClean="0"/>
              <a:t> у </a:t>
            </a:r>
            <a:r>
              <a:rPr lang="ru-RU" dirty="0" err="1" smtClean="0"/>
              <a:t>відповідності</a:t>
            </a:r>
            <a:r>
              <a:rPr lang="ru-RU" dirty="0" smtClean="0"/>
              <a:t> до закону, </a:t>
            </a:r>
            <a:r>
              <a:rPr lang="ru-RU" dirty="0" err="1" smtClean="0"/>
              <a:t>наявність</a:t>
            </a:r>
            <a:r>
              <a:rPr lang="ru-RU" dirty="0" smtClean="0"/>
              <a:t> систем </a:t>
            </a:r>
            <a:r>
              <a:rPr lang="ru-RU" dirty="0" err="1" smtClean="0"/>
              <a:t>стримування</a:t>
            </a:r>
            <a:r>
              <a:rPr lang="ru-RU" dirty="0" smtClean="0"/>
              <a:t> </a:t>
            </a:r>
            <a:r>
              <a:rPr lang="ru-RU" dirty="0" err="1" smtClean="0"/>
              <a:t>і</a:t>
            </a:r>
            <a:r>
              <a:rPr lang="ru-RU" dirty="0" smtClean="0"/>
              <a:t> </a:t>
            </a:r>
            <a:r>
              <a:rPr lang="ru-RU" dirty="0" err="1" smtClean="0"/>
              <a:t>противаг</a:t>
            </a:r>
            <a:r>
              <a:rPr lang="ru-RU" dirty="0" smtClean="0"/>
              <a:t> та </a:t>
            </a:r>
            <a:r>
              <a:rPr lang="ru-RU" dirty="0" err="1" smtClean="0"/>
              <a:t>законність</a:t>
            </a:r>
            <a:r>
              <a:rPr lang="ru-RU" dirty="0" smtClean="0"/>
              <a:t> переходу </a:t>
            </a:r>
            <a:r>
              <a:rPr lang="ru-RU" dirty="0" err="1" smtClean="0"/>
              <a:t>влади</a:t>
            </a:r>
            <a:r>
              <a:rPr lang="ru-RU" dirty="0" smtClean="0"/>
              <a:t>).</a:t>
            </a:r>
          </a:p>
          <a:p>
            <a:pPr lvl="0"/>
            <a:r>
              <a:rPr lang="ru-RU" b="1" dirty="0" err="1" smtClean="0"/>
              <a:t>Відсутність</a:t>
            </a:r>
            <a:r>
              <a:rPr lang="ru-RU" b="1" dirty="0" smtClean="0"/>
              <a:t> </a:t>
            </a:r>
            <a:r>
              <a:rPr lang="ru-RU" b="1" dirty="0" err="1" smtClean="0"/>
              <a:t>корупції</a:t>
            </a:r>
            <a:r>
              <a:rPr lang="ru-RU" dirty="0" smtClean="0"/>
              <a:t> (</a:t>
            </a:r>
            <a:r>
              <a:rPr lang="ru-RU" dirty="0" err="1" smtClean="0"/>
              <a:t>визначає</a:t>
            </a:r>
            <a:r>
              <a:rPr lang="ru-RU" dirty="0" smtClean="0"/>
              <a:t> </a:t>
            </a:r>
            <a:r>
              <a:rPr lang="ru-RU" dirty="0" err="1" smtClean="0"/>
              <a:t>рівень</a:t>
            </a:r>
            <a:r>
              <a:rPr lang="ru-RU" dirty="0" smtClean="0"/>
              <a:t> </a:t>
            </a:r>
            <a:r>
              <a:rPr lang="ru-RU" dirty="0" err="1" smtClean="0"/>
              <a:t>корупції</a:t>
            </a:r>
            <a:r>
              <a:rPr lang="ru-RU" dirty="0" smtClean="0"/>
              <a:t>, як </a:t>
            </a:r>
            <a:r>
              <a:rPr lang="ru-RU" dirty="0" err="1" smtClean="0"/>
              <a:t>використанн</a:t>
            </a:r>
            <a:r>
              <a:rPr lang="ru-RU" dirty="0" smtClean="0"/>
              <a:t> </a:t>
            </a:r>
            <a:r>
              <a:rPr lang="ru-RU" dirty="0" err="1" smtClean="0"/>
              <a:t>публічноївлади</a:t>
            </a:r>
            <a:r>
              <a:rPr lang="ru-RU" dirty="0" smtClean="0"/>
              <a:t> </a:t>
            </a:r>
            <a:r>
              <a:rPr lang="ru-RU" dirty="0" err="1" smtClean="0"/>
              <a:t>з</a:t>
            </a:r>
            <a:r>
              <a:rPr lang="ru-RU" dirty="0" smtClean="0"/>
              <a:t> метою </a:t>
            </a:r>
            <a:r>
              <a:rPr lang="ru-RU" dirty="0" err="1" smtClean="0"/>
              <a:t>особистої</a:t>
            </a:r>
            <a:r>
              <a:rPr lang="ru-RU" dirty="0" smtClean="0"/>
              <a:t> </a:t>
            </a:r>
            <a:r>
              <a:rPr lang="ru-RU" dirty="0" err="1" smtClean="0"/>
              <a:t>вигоди</a:t>
            </a:r>
            <a:r>
              <a:rPr lang="ru-RU" dirty="0" smtClean="0"/>
              <a:t>. Фактор </a:t>
            </a:r>
            <a:r>
              <a:rPr lang="ru-RU" dirty="0" err="1" smtClean="0"/>
              <a:t>враховує</a:t>
            </a:r>
            <a:r>
              <a:rPr lang="ru-RU" dirty="0" smtClean="0"/>
              <a:t> три </a:t>
            </a:r>
            <a:r>
              <a:rPr lang="ru-RU" dirty="0" err="1" smtClean="0"/>
              <a:t>формикорупції</a:t>
            </a:r>
            <a:r>
              <a:rPr lang="ru-RU" dirty="0" smtClean="0"/>
              <a:t>: </a:t>
            </a:r>
            <a:r>
              <a:rPr lang="ru-RU" dirty="0" err="1" smtClean="0"/>
              <a:t>хабарництво</a:t>
            </a:r>
            <a:r>
              <a:rPr lang="ru-RU" dirty="0" smtClean="0"/>
              <a:t>, </a:t>
            </a:r>
            <a:r>
              <a:rPr lang="ru-RU" dirty="0" err="1" smtClean="0"/>
              <a:t>неправомірний</a:t>
            </a:r>
            <a:r>
              <a:rPr lang="ru-RU" dirty="0" smtClean="0"/>
              <a:t> </a:t>
            </a:r>
            <a:r>
              <a:rPr lang="ru-RU" dirty="0" err="1" smtClean="0"/>
              <a:t>вплив</a:t>
            </a:r>
            <a:r>
              <a:rPr lang="ru-RU" dirty="0" smtClean="0"/>
              <a:t> </a:t>
            </a:r>
            <a:r>
              <a:rPr lang="ru-RU" dirty="0" err="1" smtClean="0"/>
              <a:t>з</a:t>
            </a:r>
            <a:r>
              <a:rPr lang="ru-RU" dirty="0" smtClean="0"/>
              <a:t> боку </a:t>
            </a:r>
            <a:r>
              <a:rPr lang="ru-RU" dirty="0" err="1" smtClean="0"/>
              <a:t>державних</a:t>
            </a:r>
            <a:r>
              <a:rPr lang="ru-RU" dirty="0" smtClean="0"/>
              <a:t> </a:t>
            </a:r>
            <a:r>
              <a:rPr lang="ru-RU" dirty="0" err="1" smtClean="0"/>
              <a:t>або</a:t>
            </a:r>
            <a:r>
              <a:rPr lang="ru-RU" dirty="0" smtClean="0"/>
              <a:t> </a:t>
            </a:r>
            <a:r>
              <a:rPr lang="ru-RU" dirty="0" err="1" smtClean="0"/>
              <a:t>приватних</a:t>
            </a:r>
            <a:r>
              <a:rPr lang="ru-RU" dirty="0" smtClean="0"/>
              <a:t> </a:t>
            </a:r>
            <a:r>
              <a:rPr lang="ru-RU" dirty="0" err="1" smtClean="0"/>
              <a:t>інтересів</a:t>
            </a:r>
            <a:r>
              <a:rPr lang="ru-RU" dirty="0" smtClean="0"/>
              <a:t>, </a:t>
            </a:r>
            <a:r>
              <a:rPr lang="ru-RU" dirty="0" err="1" smtClean="0"/>
              <a:t>незаконне</a:t>
            </a:r>
            <a:r>
              <a:rPr lang="ru-RU" dirty="0" smtClean="0"/>
              <a:t> </a:t>
            </a:r>
            <a:r>
              <a:rPr lang="ru-RU" dirty="0" err="1" smtClean="0"/>
              <a:t>привласнення</a:t>
            </a:r>
            <a:r>
              <a:rPr lang="ru-RU" dirty="0" smtClean="0"/>
              <a:t> </a:t>
            </a:r>
            <a:r>
              <a:rPr lang="ru-RU" dirty="0" err="1" smtClean="0"/>
              <a:t>державних</a:t>
            </a:r>
            <a:r>
              <a:rPr lang="ru-RU" dirty="0" smtClean="0"/>
              <a:t> </a:t>
            </a:r>
            <a:r>
              <a:rPr lang="ru-RU" dirty="0" err="1" smtClean="0"/>
              <a:t>коштів</a:t>
            </a:r>
            <a:r>
              <a:rPr lang="ru-RU" dirty="0" smtClean="0"/>
              <a:t> </a:t>
            </a:r>
            <a:r>
              <a:rPr lang="ru-RU" dirty="0" err="1" smtClean="0"/>
              <a:t>або</a:t>
            </a:r>
            <a:r>
              <a:rPr lang="ru-RU" dirty="0" smtClean="0"/>
              <a:t> </a:t>
            </a:r>
            <a:r>
              <a:rPr lang="ru-RU" dirty="0" err="1" smtClean="0"/>
              <a:t>інших</a:t>
            </a:r>
            <a:r>
              <a:rPr lang="ru-RU" dirty="0" smtClean="0"/>
              <a:t> </a:t>
            </a:r>
            <a:r>
              <a:rPr lang="ru-RU" dirty="0" err="1" smtClean="0"/>
              <a:t>ресурсів</a:t>
            </a:r>
            <a:r>
              <a:rPr lang="ru-RU" dirty="0" smtClean="0"/>
              <a:t>).</a:t>
            </a:r>
          </a:p>
          <a:p>
            <a:pPr lvl="0"/>
            <a:r>
              <a:rPr lang="ru-RU" b="1" dirty="0" err="1" smtClean="0"/>
              <a:t>Прозорість</a:t>
            </a:r>
            <a:r>
              <a:rPr lang="ru-RU" b="1" dirty="0" smtClean="0"/>
              <a:t> </a:t>
            </a:r>
            <a:r>
              <a:rPr lang="ru-RU" b="1" dirty="0" err="1" smtClean="0"/>
              <a:t>інститутів</a:t>
            </a:r>
            <a:r>
              <a:rPr lang="ru-RU" b="1" dirty="0" smtClean="0"/>
              <a:t> </a:t>
            </a:r>
            <a:r>
              <a:rPr lang="ru-RU" b="1" dirty="0" err="1" smtClean="0"/>
              <a:t>влади</a:t>
            </a:r>
            <a:r>
              <a:rPr lang="ru-RU" b="1" dirty="0" smtClean="0"/>
              <a:t>/</a:t>
            </a:r>
            <a:r>
              <a:rPr lang="ru-RU" b="1" dirty="0" err="1" smtClean="0"/>
              <a:t>відкритість</a:t>
            </a:r>
            <a:r>
              <a:rPr lang="ru-RU" b="1" dirty="0" smtClean="0"/>
              <a:t> </a:t>
            </a:r>
            <a:r>
              <a:rPr lang="ru-RU" b="1" dirty="0" err="1" smtClean="0"/>
              <a:t>влади</a:t>
            </a:r>
            <a:r>
              <a:rPr lang="ru-RU" dirty="0" smtClean="0"/>
              <a:t> (</a:t>
            </a:r>
            <a:r>
              <a:rPr lang="ru-RU" dirty="0" err="1" smtClean="0"/>
              <a:t>оцінка</a:t>
            </a:r>
            <a:r>
              <a:rPr lang="ru-RU" dirty="0" smtClean="0"/>
              <a:t> </a:t>
            </a:r>
            <a:r>
              <a:rPr lang="ru-RU" dirty="0" err="1" smtClean="0"/>
              <a:t>публікації</a:t>
            </a:r>
            <a:r>
              <a:rPr lang="ru-RU" dirty="0" smtClean="0"/>
              <a:t> </a:t>
            </a:r>
            <a:r>
              <a:rPr lang="ru-RU" dirty="0" err="1" smtClean="0"/>
              <a:t>урядових</a:t>
            </a:r>
            <a:r>
              <a:rPr lang="ru-RU" dirty="0" smtClean="0"/>
              <a:t> </a:t>
            </a:r>
            <a:r>
              <a:rPr lang="ru-RU" dirty="0" err="1" smtClean="0"/>
              <a:t>рішень</a:t>
            </a:r>
            <a:r>
              <a:rPr lang="ru-RU" dirty="0" smtClean="0"/>
              <a:t> та </a:t>
            </a:r>
            <a:r>
              <a:rPr lang="ru-RU" dirty="0" err="1" smtClean="0"/>
              <a:t>інформації</a:t>
            </a:r>
            <a:r>
              <a:rPr lang="ru-RU" dirty="0" smtClean="0"/>
              <a:t>, права на </a:t>
            </a:r>
            <a:r>
              <a:rPr lang="ru-RU" dirty="0" err="1" smtClean="0"/>
              <a:t>інформацію</a:t>
            </a:r>
            <a:r>
              <a:rPr lang="ru-RU" dirty="0" smtClean="0"/>
              <a:t>, </a:t>
            </a:r>
            <a:r>
              <a:rPr lang="ru-RU" dirty="0" err="1" smtClean="0"/>
              <a:t>участі</a:t>
            </a:r>
            <a:r>
              <a:rPr lang="ru-RU" dirty="0" smtClean="0"/>
              <a:t> </a:t>
            </a:r>
            <a:r>
              <a:rPr lang="ru-RU" dirty="0" err="1" smtClean="0"/>
              <a:t>громадськості</a:t>
            </a:r>
            <a:r>
              <a:rPr lang="ru-RU" dirty="0" smtClean="0"/>
              <a:t>, </a:t>
            </a:r>
            <a:r>
              <a:rPr lang="ru-RU" dirty="0" err="1" smtClean="0"/>
              <a:t>механізмів</a:t>
            </a:r>
            <a:r>
              <a:rPr lang="ru-RU" dirty="0" smtClean="0"/>
              <a:t> </a:t>
            </a:r>
            <a:r>
              <a:rPr lang="ru-RU" dirty="0" err="1" smtClean="0"/>
              <a:t>подачі</a:t>
            </a:r>
            <a:r>
              <a:rPr lang="ru-RU" dirty="0" smtClean="0"/>
              <a:t> </a:t>
            </a:r>
            <a:r>
              <a:rPr lang="ru-RU" dirty="0" err="1" smtClean="0"/>
              <a:t>скарг</a:t>
            </a:r>
            <a:r>
              <a:rPr lang="ru-RU" dirty="0" smtClean="0"/>
              <a:t>).</a:t>
            </a:r>
          </a:p>
          <a:p>
            <a:pPr lvl="0"/>
            <a:r>
              <a:rPr lang="ru-RU" b="1" smtClean="0"/>
              <a:t> прав</a:t>
            </a:r>
            <a:r>
              <a:rPr lang="ru-RU" dirty="0" smtClean="0"/>
              <a:t> (</a:t>
            </a:r>
            <a:r>
              <a:rPr lang="ru-RU" dirty="0" err="1" smtClean="0"/>
              <a:t>оцінкавідсутностідискримінацій</a:t>
            </a:r>
            <a:r>
              <a:rPr lang="ru-RU" dirty="0" smtClean="0"/>
              <a:t> та  </a:t>
            </a:r>
            <a:r>
              <a:rPr lang="ru-RU" dirty="0" err="1" smtClean="0"/>
              <a:t>дотримання</a:t>
            </a:r>
            <a:r>
              <a:rPr lang="ru-RU" dirty="0" smtClean="0"/>
              <a:t> прав </a:t>
            </a:r>
            <a:r>
              <a:rPr lang="ru-RU" dirty="0" err="1" smtClean="0"/>
              <a:t>людини</a:t>
            </a:r>
            <a:r>
              <a:rPr lang="ru-RU" dirty="0" smtClean="0"/>
              <a:t> на </a:t>
            </a:r>
            <a:r>
              <a:rPr lang="ru-RU" dirty="0" err="1" smtClean="0"/>
              <a:t>життя</a:t>
            </a:r>
            <a:r>
              <a:rPr lang="ru-RU" dirty="0" smtClean="0"/>
              <a:t> </a:t>
            </a:r>
            <a:r>
              <a:rPr lang="ru-RU" dirty="0" err="1" smtClean="0"/>
              <a:t>і</a:t>
            </a:r>
            <a:r>
              <a:rPr lang="ru-RU" dirty="0" smtClean="0"/>
              <a:t> </a:t>
            </a:r>
            <a:r>
              <a:rPr lang="ru-RU" dirty="0" err="1" smtClean="0"/>
              <a:t>безпеку</a:t>
            </a:r>
            <a:r>
              <a:rPr lang="ru-RU" dirty="0" smtClean="0"/>
              <a:t>, </a:t>
            </a:r>
            <a:r>
              <a:rPr lang="ru-RU" dirty="0" err="1" smtClean="0"/>
              <a:t>належнийправовийзахист</a:t>
            </a:r>
            <a:r>
              <a:rPr lang="ru-RU" dirty="0" smtClean="0"/>
              <a:t>, свободу думки, </a:t>
            </a:r>
            <a:r>
              <a:rPr lang="ru-RU" dirty="0" err="1" smtClean="0"/>
              <a:t>віросповідання</a:t>
            </a:r>
            <a:r>
              <a:rPr lang="ru-RU" dirty="0" smtClean="0"/>
              <a:t>, </a:t>
            </a:r>
            <a:r>
              <a:rPr lang="ru-RU" dirty="0" err="1" smtClean="0"/>
              <a:t>зібрань</a:t>
            </a:r>
            <a:r>
              <a:rPr lang="ru-RU" dirty="0" smtClean="0"/>
              <a:t>, </a:t>
            </a:r>
            <a:r>
              <a:rPr lang="ru-RU" dirty="0" err="1" smtClean="0"/>
              <a:t>невтручання</a:t>
            </a:r>
            <a:r>
              <a:rPr lang="ru-RU" dirty="0" smtClean="0"/>
              <a:t> в </a:t>
            </a:r>
            <a:r>
              <a:rPr lang="ru-RU" dirty="0" err="1" smtClean="0"/>
              <a:t>особистежиття</a:t>
            </a:r>
            <a:r>
              <a:rPr lang="ru-RU" dirty="0" smtClean="0"/>
              <a:t> </a:t>
            </a:r>
            <a:r>
              <a:rPr lang="ru-RU" dirty="0" err="1" smtClean="0"/>
              <a:t>і</a:t>
            </a:r>
            <a:r>
              <a:rPr lang="ru-RU" dirty="0" smtClean="0"/>
              <a:t> </a:t>
            </a:r>
            <a:r>
              <a:rPr lang="ru-RU" dirty="0" err="1" smtClean="0"/>
              <a:t>захисту</a:t>
            </a:r>
            <a:r>
              <a:rPr lang="ru-RU" dirty="0" smtClean="0"/>
              <a:t> прав </a:t>
            </a:r>
            <a:r>
              <a:rPr lang="ru-RU" dirty="0" err="1" smtClean="0"/>
              <a:t>працівників</a:t>
            </a:r>
            <a:r>
              <a:rPr lang="ru-RU" dirty="0" smtClean="0"/>
              <a:t>).</a:t>
            </a:r>
          </a:p>
          <a:p>
            <a:pPr lvl="0"/>
            <a:r>
              <a:rPr lang="ru-RU" b="1" dirty="0" smtClean="0"/>
              <a:t>Порядок </a:t>
            </a:r>
            <a:r>
              <a:rPr lang="ru-RU" b="1" dirty="0" err="1" smtClean="0"/>
              <a:t>і</a:t>
            </a:r>
            <a:r>
              <a:rPr lang="ru-RU" b="1" dirty="0" smtClean="0"/>
              <a:t> </a:t>
            </a:r>
            <a:r>
              <a:rPr lang="ru-RU" b="1" dirty="0" err="1" smtClean="0"/>
              <a:t>безпека</a:t>
            </a:r>
            <a:r>
              <a:rPr lang="ru-RU" dirty="0" smtClean="0"/>
              <a:t> (</a:t>
            </a:r>
            <a:r>
              <a:rPr lang="ru-RU" dirty="0" err="1" smtClean="0"/>
              <a:t>оцінказагроз</a:t>
            </a:r>
            <a:r>
              <a:rPr lang="ru-RU" dirty="0" smtClean="0"/>
              <a:t> порядку та </a:t>
            </a:r>
            <a:r>
              <a:rPr lang="ru-RU" dirty="0" err="1" smtClean="0"/>
              <a:t>безпеки</a:t>
            </a:r>
            <a:r>
              <a:rPr lang="ru-RU" dirty="0" smtClean="0"/>
              <a:t>, </a:t>
            </a:r>
            <a:r>
              <a:rPr lang="ru-RU" dirty="0" err="1" smtClean="0"/>
              <a:t>щовключаєзлочинність</a:t>
            </a:r>
            <a:r>
              <a:rPr lang="ru-RU" dirty="0" smtClean="0"/>
              <a:t>, </a:t>
            </a:r>
            <a:r>
              <a:rPr lang="ru-RU" dirty="0" err="1" smtClean="0"/>
              <a:t>політичненасильство</a:t>
            </a:r>
            <a:r>
              <a:rPr lang="ru-RU" dirty="0" smtClean="0"/>
              <a:t>, </a:t>
            </a:r>
            <a:r>
              <a:rPr lang="ru-RU" dirty="0" err="1" smtClean="0"/>
              <a:t>насилля</a:t>
            </a:r>
            <a:r>
              <a:rPr lang="ru-RU" dirty="0" smtClean="0"/>
              <a:t> як </a:t>
            </a:r>
            <a:r>
              <a:rPr lang="ru-RU" dirty="0" err="1" smtClean="0"/>
              <a:t>засібусуненняособистих</a:t>
            </a:r>
            <a:r>
              <a:rPr lang="ru-RU" dirty="0" smtClean="0"/>
              <a:t> образ, </a:t>
            </a:r>
            <a:r>
              <a:rPr lang="ru-RU" dirty="0" err="1" smtClean="0"/>
              <a:t>оцінказахищеностінаселеннявідвійськовогоконфлікту</a:t>
            </a:r>
            <a:r>
              <a:rPr lang="ru-RU" dirty="0" smtClean="0"/>
              <a:t> та </a:t>
            </a:r>
            <a:r>
              <a:rPr lang="ru-RU" dirty="0" err="1" smtClean="0"/>
              <a:t>тероризму</a:t>
            </a:r>
            <a:r>
              <a:rPr lang="ru-RU" dirty="0" smtClean="0"/>
              <a:t>).</a:t>
            </a:r>
          </a:p>
          <a:p>
            <a:pPr lvl="0"/>
            <a:r>
              <a:rPr lang="ru-RU" b="1" dirty="0" err="1" smtClean="0"/>
              <a:t>Дотримання</a:t>
            </a:r>
            <a:r>
              <a:rPr lang="ru-RU" b="1" dirty="0" smtClean="0"/>
              <a:t> права</a:t>
            </a:r>
            <a:r>
              <a:rPr lang="ru-RU" dirty="0" smtClean="0"/>
              <a:t> (</a:t>
            </a:r>
            <a:r>
              <a:rPr lang="ru-RU" dirty="0" err="1" smtClean="0"/>
              <a:t>оцінка</a:t>
            </a:r>
            <a:r>
              <a:rPr lang="ru-RU" dirty="0" smtClean="0"/>
              <a:t> справедливого та </a:t>
            </a:r>
            <a:r>
              <a:rPr lang="ru-RU" dirty="0" err="1" smtClean="0"/>
              <a:t>ефективноговпровадженнярегуляторнихактів</a:t>
            </a:r>
            <a:r>
              <a:rPr lang="ru-RU" dirty="0" smtClean="0"/>
              <a:t>, </a:t>
            </a:r>
            <a:r>
              <a:rPr lang="ru-RU" dirty="0" err="1" smtClean="0"/>
              <a:t>застосуванняїх</a:t>
            </a:r>
            <a:r>
              <a:rPr lang="ru-RU" dirty="0" smtClean="0"/>
              <a:t> без неправомірноговпливупосадовихосібабоізпереслідуваннямприватнихінтересів, </a:t>
            </a:r>
            <a:r>
              <a:rPr lang="ru-RU" dirty="0" err="1" smtClean="0"/>
              <a:t>дотриманнясвоєчасногопровадженняадміністративних</a:t>
            </a:r>
            <a:r>
              <a:rPr lang="ru-RU" dirty="0" smtClean="0"/>
              <a:t> справ, </a:t>
            </a:r>
            <a:r>
              <a:rPr lang="ru-RU" dirty="0" err="1" smtClean="0"/>
              <a:t>відношення</a:t>
            </a:r>
            <a:r>
              <a:rPr lang="ru-RU" dirty="0" smtClean="0"/>
              <a:t> уряду до прав </a:t>
            </a:r>
            <a:r>
              <a:rPr lang="ru-RU" dirty="0" err="1" smtClean="0"/>
              <a:t>власності</a:t>
            </a:r>
            <a:r>
              <a:rPr lang="ru-RU" dirty="0" smtClean="0"/>
              <a:t> людей </a:t>
            </a:r>
            <a:r>
              <a:rPr lang="ru-RU" dirty="0" err="1" smtClean="0"/>
              <a:t>і</a:t>
            </a:r>
            <a:r>
              <a:rPr lang="ru-RU" dirty="0" smtClean="0"/>
              <a:t> </a:t>
            </a:r>
            <a:r>
              <a:rPr lang="ru-RU" dirty="0" err="1" smtClean="0"/>
              <a:t>корпорацій</a:t>
            </a:r>
            <a:r>
              <a:rPr lang="ru-RU" dirty="0" smtClean="0"/>
              <a:t>).</a:t>
            </a:r>
          </a:p>
          <a:p>
            <a:pPr lvl="0"/>
            <a:r>
              <a:rPr lang="ru-RU" b="1" dirty="0" err="1" smtClean="0"/>
              <a:t>Цивільнеправосуддя</a:t>
            </a:r>
            <a:r>
              <a:rPr lang="ru-RU" dirty="0" smtClean="0"/>
              <a:t> (</a:t>
            </a:r>
            <a:r>
              <a:rPr lang="ru-RU" dirty="0" err="1" smtClean="0"/>
              <a:t>оцінканаявностізасобівправовогозахисту</a:t>
            </a:r>
            <a:r>
              <a:rPr lang="ru-RU" dirty="0" smtClean="0"/>
              <a:t> та доступ до них, </a:t>
            </a:r>
            <a:r>
              <a:rPr lang="ru-RU" dirty="0" err="1" smtClean="0"/>
              <a:t>відсутностінадмірнихабонеобґрунтованихзборів</a:t>
            </a:r>
            <a:r>
              <a:rPr lang="ru-RU" dirty="0" smtClean="0"/>
              <a:t> </a:t>
            </a:r>
            <a:r>
              <a:rPr lang="ru-RU" dirty="0" err="1" smtClean="0"/>
              <a:t>і</a:t>
            </a:r>
            <a:r>
              <a:rPr lang="ru-RU" dirty="0" smtClean="0"/>
              <a:t> </a:t>
            </a:r>
            <a:r>
              <a:rPr lang="ru-RU" dirty="0" err="1" smtClean="0"/>
              <a:t>перешкод</a:t>
            </a:r>
            <a:r>
              <a:rPr lang="ru-RU" dirty="0" smtClean="0"/>
              <a:t>, </a:t>
            </a:r>
            <a:r>
              <a:rPr lang="ru-RU" dirty="0" err="1" smtClean="0"/>
              <a:t>дискримінації</a:t>
            </a:r>
            <a:r>
              <a:rPr lang="ru-RU" dirty="0" smtClean="0"/>
              <a:t> та </a:t>
            </a:r>
            <a:r>
              <a:rPr lang="ru-RU" dirty="0" err="1" smtClean="0"/>
              <a:t>корупції</a:t>
            </a:r>
            <a:r>
              <a:rPr lang="ru-RU" dirty="0" smtClean="0"/>
              <a:t> у </a:t>
            </a:r>
            <a:r>
              <a:rPr lang="ru-RU" dirty="0" err="1" smtClean="0"/>
              <a:t>системіправосуддя</a:t>
            </a:r>
            <a:r>
              <a:rPr lang="ru-RU" dirty="0" smtClean="0"/>
              <a:t>, </a:t>
            </a:r>
            <a:r>
              <a:rPr lang="ru-RU" dirty="0" err="1" smtClean="0"/>
              <a:t>вчасністьвирішеннясудовихспорів</a:t>
            </a:r>
            <a:r>
              <a:rPr lang="ru-RU" dirty="0" smtClean="0"/>
              <a:t>, доступ до </a:t>
            </a:r>
            <a:r>
              <a:rPr lang="ru-RU" dirty="0" err="1" smtClean="0"/>
              <a:t>альтернативнихмеханізміввирішенняспорів</a:t>
            </a:r>
            <a:r>
              <a:rPr lang="ru-RU" dirty="0" smtClean="0"/>
              <a:t>).</a:t>
            </a:r>
          </a:p>
          <a:p>
            <a:pPr lvl="0"/>
            <a:r>
              <a:rPr lang="ru-RU" b="1" dirty="0" err="1" smtClean="0"/>
              <a:t>Кримінальнеправосуддя</a:t>
            </a:r>
            <a:r>
              <a:rPr lang="ru-RU" dirty="0" smtClean="0"/>
              <a:t> (</a:t>
            </a:r>
            <a:r>
              <a:rPr lang="ru-RU" dirty="0" err="1" smtClean="0"/>
              <a:t>оцінкаефективності</a:t>
            </a:r>
            <a:r>
              <a:rPr lang="ru-RU" dirty="0" smtClean="0"/>
              <a:t> та </a:t>
            </a:r>
            <a:r>
              <a:rPr lang="ru-RU" dirty="0" err="1" smtClean="0"/>
              <a:t>своєчасності</a:t>
            </a:r>
            <a:r>
              <a:rPr lang="ru-RU" dirty="0" smtClean="0"/>
              <a:t> у </a:t>
            </a:r>
            <a:r>
              <a:rPr lang="ru-RU" dirty="0" err="1" smtClean="0"/>
              <a:t>системікримінальногоправосуддя</a:t>
            </a:r>
            <a:r>
              <a:rPr lang="ru-RU" dirty="0" smtClean="0"/>
              <a:t>, </a:t>
            </a:r>
            <a:r>
              <a:rPr lang="ru-RU" dirty="0" err="1" smtClean="0"/>
              <a:t>дотриманняпринципівнеупередженості</a:t>
            </a:r>
            <a:r>
              <a:rPr lang="ru-RU" dirty="0" smtClean="0"/>
              <a:t>, </a:t>
            </a:r>
            <a:r>
              <a:rPr lang="ru-RU" dirty="0" err="1" smtClean="0"/>
              <a:t>відсутностінеправомірноговпливу</a:t>
            </a:r>
            <a:r>
              <a:rPr lang="ru-RU" dirty="0" smtClean="0"/>
              <a:t>, </a:t>
            </a:r>
            <a:r>
              <a:rPr lang="ru-RU" dirty="0" err="1" smtClean="0"/>
              <a:t>дискримінацій</a:t>
            </a:r>
            <a:r>
              <a:rPr lang="ru-RU" dirty="0" smtClean="0"/>
              <a:t> та </a:t>
            </a:r>
            <a:r>
              <a:rPr lang="ru-RU" dirty="0" err="1" smtClean="0"/>
              <a:t>корупції</a:t>
            </a:r>
            <a:r>
              <a:rPr lang="ru-RU" dirty="0" smtClean="0"/>
              <a:t> в </a:t>
            </a:r>
            <a:r>
              <a:rPr lang="ru-RU" dirty="0" err="1" smtClean="0"/>
              <a:t>системі</a:t>
            </a:r>
            <a:r>
              <a:rPr lang="ru-RU" dirty="0" smtClean="0"/>
              <a:t>).</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928802"/>
            <a:ext cx="8229600" cy="4197361"/>
          </a:xfrm>
        </p:spPr>
        <p:txBody>
          <a:bodyPr>
            <a:normAutofit/>
          </a:bodyPr>
          <a:lstStyle/>
          <a:p>
            <a:r>
              <a:rPr lang="uk-UA" sz="8800" dirty="0" smtClean="0"/>
              <a:t>Дякую за увагу</a:t>
            </a:r>
            <a:endParaRPr lang="ru-RU" sz="8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Верховенство  права  передбачає</a:t>
            </a:r>
            <a:endParaRPr lang="ru-RU" dirty="0"/>
          </a:p>
        </p:txBody>
      </p:sp>
      <p:sp>
        <p:nvSpPr>
          <p:cNvPr id="3" name="Объект 2"/>
          <p:cNvSpPr>
            <a:spLocks noGrp="1"/>
          </p:cNvSpPr>
          <p:nvPr>
            <p:ph idx="1"/>
          </p:nvPr>
        </p:nvSpPr>
        <p:spPr>
          <a:xfrm>
            <a:off x="457200" y="1196752"/>
            <a:ext cx="8507288" cy="5400600"/>
          </a:xfrm>
        </p:spPr>
        <p:txBody>
          <a:bodyPr>
            <a:normAutofit lnSpcReduction="10000"/>
          </a:bodyPr>
          <a:lstStyle/>
          <a:p>
            <a:r>
              <a:rPr lang="uk-UA" sz="2400" dirty="0">
                <a:latin typeface="Times New Roman" pitchFamily="18" charset="0"/>
                <a:cs typeface="Times New Roman" pitchFamily="18" charset="0"/>
              </a:rPr>
              <a:t>по-перше,  законність,  основану на визнанні і беззастережному прийнятті найвищої цінності людини, її  убезпеченні  від  свавілля  владних </a:t>
            </a:r>
            <a:r>
              <a:rPr lang="uk-UA" sz="2400" dirty="0" smtClean="0">
                <a:latin typeface="Times New Roman" pitchFamily="18" charset="0"/>
                <a:cs typeface="Times New Roman" pitchFamily="18" charset="0"/>
              </a:rPr>
              <a:t> інституцій  </a:t>
            </a:r>
            <a:r>
              <a:rPr lang="uk-UA" sz="2400" dirty="0">
                <a:latin typeface="Times New Roman" pitchFamily="18" charset="0"/>
                <a:cs typeface="Times New Roman" pitchFamily="18" charset="0"/>
              </a:rPr>
              <a:t>та  їх  посадових  </a:t>
            </a:r>
            <a:r>
              <a:rPr lang="uk-UA" sz="2400" dirty="0" smtClean="0">
                <a:latin typeface="Times New Roman" pitchFamily="18" charset="0"/>
                <a:cs typeface="Times New Roman" pitchFamily="18" charset="0"/>
              </a:rPr>
              <a:t>осіб</a:t>
            </a:r>
          </a:p>
          <a:p>
            <a:r>
              <a:rPr lang="ru-RU" sz="2400" dirty="0" err="1">
                <a:latin typeface="Times New Roman" pitchFamily="18" charset="0"/>
                <a:cs typeface="Times New Roman" pitchFamily="18" charset="0"/>
              </a:rPr>
              <a:t>вимога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законності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згідно</a:t>
            </a:r>
            <a:r>
              <a:rPr lang="ru-RU" sz="2400" dirty="0">
                <a:latin typeface="Times New Roman" pitchFamily="18" charset="0"/>
                <a:cs typeface="Times New Roman" pitchFamily="18" charset="0"/>
              </a:rPr>
              <a:t> з принципом верховенства права </a:t>
            </a:r>
            <a:r>
              <a:rPr lang="ru-RU" sz="2400" dirty="0" err="1">
                <a:latin typeface="Times New Roman" pitchFamily="18" charset="0"/>
                <a:cs typeface="Times New Roman" pitchFamily="18" charset="0"/>
              </a:rPr>
              <a:t>поширюється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передусім</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діяльність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органів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публічної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влади</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посадових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осіб</a:t>
            </a:r>
            <a:r>
              <a:rPr lang="ru-RU" sz="2400" dirty="0">
                <a:latin typeface="Times New Roman" pitchFamily="18" charset="0"/>
                <a:cs typeface="Times New Roman" pitchFamily="18" charset="0"/>
              </a:rPr>
              <a:t>, а не на </a:t>
            </a:r>
            <a:r>
              <a:rPr lang="ru-RU" sz="2400" dirty="0" err="1">
                <a:latin typeface="Times New Roman" pitchFamily="18" charset="0"/>
                <a:cs typeface="Times New Roman" pitchFamily="18" charset="0"/>
              </a:rPr>
              <a:t>всіх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суб’єктів</a:t>
            </a:r>
            <a:r>
              <a:rPr lang="ru-RU" sz="2400" dirty="0">
                <a:latin typeface="Times New Roman" pitchFamily="18" charset="0"/>
                <a:cs typeface="Times New Roman" pitchFamily="18" charset="0"/>
              </a:rPr>
              <a:t> права, </a:t>
            </a:r>
            <a:endParaRPr lang="ru-RU" sz="2400" dirty="0" smtClean="0">
              <a:latin typeface="Times New Roman" pitchFamily="18" charset="0"/>
              <a:cs typeface="Times New Roman" pitchFamily="18" charset="0"/>
            </a:endParaRPr>
          </a:p>
          <a:p>
            <a:r>
              <a:rPr lang="ru-RU" sz="2400" dirty="0">
                <a:latin typeface="Times New Roman" pitchFamily="18" charset="0"/>
                <a:cs typeface="Times New Roman" pitchFamily="18" charset="0"/>
              </a:rPr>
              <a:t>з </a:t>
            </a:r>
            <a:r>
              <a:rPr lang="ru-RU" sz="2400" dirty="0" err="1">
                <a:latin typeface="Times New Roman" pitchFamily="18" charset="0"/>
                <a:cs typeface="Times New Roman" pitchFamily="18" charset="0"/>
              </a:rPr>
              <a:t>підпорядкованості</a:t>
            </a:r>
            <a:r>
              <a:rPr lang="ru-RU" sz="2400" dirty="0">
                <a:latin typeface="Times New Roman" pitchFamily="18" charset="0"/>
                <a:cs typeface="Times New Roman" pitchFamily="18" charset="0"/>
              </a:rPr>
              <a:t> закону не </a:t>
            </a:r>
            <a:r>
              <a:rPr lang="ru-RU" sz="2400" dirty="0" err="1">
                <a:latin typeface="Times New Roman" pitchFamily="18" charset="0"/>
                <a:cs typeface="Times New Roman" pitchFamily="18" charset="0"/>
              </a:rPr>
              <a:t>виключається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жоден</a:t>
            </a:r>
            <a:r>
              <a:rPr lang="ru-RU" sz="2400" dirty="0">
                <a:latin typeface="Times New Roman" pitchFamily="18" charset="0"/>
                <a:cs typeface="Times New Roman" pitchFamily="18" charset="0"/>
              </a:rPr>
              <a:t> орган </a:t>
            </a:r>
            <a:r>
              <a:rPr lang="ru-RU" sz="2400" dirty="0" err="1">
                <a:latin typeface="Times New Roman" pitchFamily="18" charset="0"/>
                <a:cs typeface="Times New Roman" pitchFamily="18" charset="0"/>
              </a:rPr>
              <a:t>державної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влади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включаючи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законодавця</a:t>
            </a:r>
            <a:r>
              <a:rPr lang="ru-RU" sz="2400" dirty="0">
                <a:latin typeface="Times New Roman" pitchFamily="18" charset="0"/>
                <a:cs typeface="Times New Roman" pitchFamily="18" charset="0"/>
              </a:rPr>
              <a:t> (парламент). </a:t>
            </a:r>
            <a:endParaRPr lang="ru-RU" sz="2400" dirty="0" smtClean="0">
              <a:latin typeface="Times New Roman" pitchFamily="18" charset="0"/>
              <a:cs typeface="Times New Roman" pitchFamily="18" charset="0"/>
            </a:endParaRPr>
          </a:p>
          <a:p>
            <a:r>
              <a:rPr lang="ru-RU" sz="2400" dirty="0">
                <a:latin typeface="Times New Roman" pitchFamily="18" charset="0"/>
                <a:cs typeface="Times New Roman" pitchFamily="18" charset="0"/>
              </a:rPr>
              <a:t>з </a:t>
            </a:r>
            <a:r>
              <a:rPr lang="ru-RU" sz="2400" dirty="0" err="1">
                <a:latin typeface="Times New Roman" pitchFamily="18" charset="0"/>
                <a:cs typeface="Times New Roman" pitchFamily="18" charset="0"/>
              </a:rPr>
              <a:t>позицій</a:t>
            </a:r>
            <a:r>
              <a:rPr lang="ru-RU" sz="2400" dirty="0">
                <a:latin typeface="Times New Roman" pitchFamily="18" charset="0"/>
                <a:cs typeface="Times New Roman" pitchFamily="18" charset="0"/>
              </a:rPr>
              <a:t> верховенства права </a:t>
            </a:r>
            <a:r>
              <a:rPr lang="ru-RU" sz="2400" dirty="0" err="1">
                <a:latin typeface="Times New Roman" pitchFamily="18" charset="0"/>
                <a:cs typeface="Times New Roman" pitchFamily="18" charset="0"/>
              </a:rPr>
              <a:t>жоден</a:t>
            </a:r>
            <a:r>
              <a:rPr lang="ru-RU" sz="2400" dirty="0">
                <a:latin typeface="Times New Roman" pitchFamily="18" charset="0"/>
                <a:cs typeface="Times New Roman" pitchFamily="18" charset="0"/>
              </a:rPr>
              <a:t> акт </a:t>
            </a:r>
            <a:r>
              <a:rPr lang="ru-RU" sz="2400" dirty="0" err="1">
                <a:latin typeface="Times New Roman" pitchFamily="18" charset="0"/>
                <a:cs typeface="Times New Roman" pitchFamily="18" charset="0"/>
              </a:rPr>
              <a:t>управління</a:t>
            </a:r>
            <a:r>
              <a:rPr lang="ru-RU" sz="2400" dirty="0">
                <a:latin typeface="Times New Roman" pitchFamily="18" charset="0"/>
                <a:cs typeface="Times New Roman" pitchFamily="18" charset="0"/>
              </a:rPr>
              <a:t> не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підміняти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своїм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регулюванням</a:t>
            </a:r>
            <a:r>
              <a:rPr lang="ru-RU" sz="2400" dirty="0">
                <a:latin typeface="Times New Roman" pitchFamily="18" charset="0"/>
                <a:cs typeface="Times New Roman" pitchFamily="18" charset="0"/>
              </a:rPr>
              <a:t> закон, а будь-яка </a:t>
            </a:r>
            <a:r>
              <a:rPr lang="ru-RU" sz="2400" dirty="0" err="1">
                <a:latin typeface="Times New Roman" pitchFamily="18" charset="0"/>
                <a:cs typeface="Times New Roman" pitchFamily="18" charset="0"/>
              </a:rPr>
              <a:t>дія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повно-важення</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державного органу </a:t>
            </a:r>
            <a:r>
              <a:rPr lang="ru-RU" sz="2400" dirty="0" err="1">
                <a:latin typeface="Times New Roman" pitchFamily="18" charset="0"/>
                <a:cs typeface="Times New Roman" pitchFamily="18" charset="0"/>
              </a:rPr>
              <a:t>повинні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мати</a:t>
            </a:r>
            <a:r>
              <a:rPr lang="ru-RU" sz="2400" dirty="0">
                <a:latin typeface="Times New Roman" pitchFamily="18" charset="0"/>
                <a:cs typeface="Times New Roman" pitchFamily="18" charset="0"/>
              </a:rPr>
              <a:t> свою </a:t>
            </a:r>
            <a:r>
              <a:rPr lang="ru-RU" sz="2400" dirty="0" err="1">
                <a:latin typeface="Times New Roman" pitchFamily="18" charset="0"/>
                <a:cs typeface="Times New Roman" pitchFamily="18" charset="0"/>
              </a:rPr>
              <a:t>підставу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саме</a:t>
            </a:r>
            <a:r>
              <a:rPr lang="ru-RU" sz="2400" dirty="0">
                <a:latin typeface="Times New Roman" pitchFamily="18" charset="0"/>
                <a:cs typeface="Times New Roman" pitchFamily="18" charset="0"/>
              </a:rPr>
              <a:t> в </a:t>
            </a:r>
            <a:r>
              <a:rPr lang="ru-RU" sz="2400" dirty="0" err="1" smtClean="0">
                <a:latin typeface="Times New Roman" pitchFamily="18" charset="0"/>
                <a:cs typeface="Times New Roman" pitchFamily="18" charset="0"/>
              </a:rPr>
              <a:t>законі</a:t>
            </a:r>
            <a:endParaRPr lang="ru-RU" sz="2400" dirty="0" smtClean="0">
              <a:latin typeface="Times New Roman" pitchFamily="18" charset="0"/>
              <a:cs typeface="Times New Roman" pitchFamily="18" charset="0"/>
            </a:endParaRPr>
          </a:p>
          <a:p>
            <a:r>
              <a:rPr lang="ru-RU" sz="2400" dirty="0" err="1">
                <a:latin typeface="Times New Roman" pitchFamily="18" charset="0"/>
                <a:cs typeface="Times New Roman" pitchFamily="18" charset="0"/>
              </a:rPr>
              <a:t>серед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конкретних</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вимог</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принципу </a:t>
            </a:r>
            <a:r>
              <a:rPr lang="ru-RU" sz="2400" dirty="0" err="1">
                <a:latin typeface="Times New Roman" pitchFamily="18" charset="0"/>
                <a:cs typeface="Times New Roman" pitchFamily="18" charset="0"/>
              </a:rPr>
              <a:t>законності</a:t>
            </a:r>
            <a:r>
              <a:rPr lang="ru-RU" sz="2400" dirty="0">
                <a:latin typeface="Times New Roman" pitchFamily="18" charset="0"/>
                <a:cs typeface="Times New Roman" pitchFamily="18" charset="0"/>
              </a:rPr>
              <a:t> часто </a:t>
            </a:r>
            <a:r>
              <a:rPr lang="ru-RU" sz="2400" dirty="0" err="1">
                <a:latin typeface="Times New Roman" pitchFamily="18" charset="0"/>
                <a:cs typeface="Times New Roman" pitchFamily="18" charset="0"/>
              </a:rPr>
              <a:t>називається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вимога</a:t>
            </a:r>
            <a:r>
              <a:rPr lang="ru-RU" sz="2400" dirty="0">
                <a:latin typeface="Times New Roman" pitchFamily="18" charset="0"/>
                <a:cs typeface="Times New Roman" pitchFamily="18" charset="0"/>
              </a:rPr>
              <a:t> верховенства закону. </a:t>
            </a:r>
          </a:p>
          <a:p>
            <a:endParaRPr lang="ru-RU" sz="2000" dirty="0"/>
          </a:p>
        </p:txBody>
      </p:sp>
    </p:spTree>
    <p:extLst>
      <p:ext uri="{BB962C8B-B14F-4D97-AF65-F5344CB8AC3E}">
        <p14:creationId xmlns:p14="http://schemas.microsoft.com/office/powerpoint/2010/main" val="428645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b="1" dirty="0" err="1"/>
              <a:t>Обмеження</a:t>
            </a:r>
            <a:r>
              <a:rPr lang="ru-RU" b="1" dirty="0"/>
              <a:t> </a:t>
            </a:r>
            <a:r>
              <a:rPr lang="ru-RU" b="1" dirty="0" err="1"/>
              <a:t>дискреційних</a:t>
            </a:r>
            <a:r>
              <a:rPr lang="ru-RU" b="1" dirty="0"/>
              <a:t> </a:t>
            </a:r>
            <a:r>
              <a:rPr lang="ru-RU" b="1" dirty="0" err="1"/>
              <a:t>повноважень</a:t>
            </a:r>
            <a:r>
              <a:rPr lang="ru-RU" b="1" dirty="0"/>
              <a:t> </a:t>
            </a:r>
            <a:r>
              <a:rPr lang="ru-RU" b="1" dirty="0" err="1"/>
              <a:t>означає</a:t>
            </a:r>
            <a:r>
              <a:rPr lang="ru-RU" dirty="0"/>
              <a:t>, </a:t>
            </a:r>
            <a:r>
              <a:rPr lang="ru-RU" dirty="0" err="1"/>
              <a:t>що</a:t>
            </a:r>
            <a:r>
              <a:rPr lang="ru-RU" dirty="0"/>
              <a:t> будь-</a:t>
            </a:r>
            <a:r>
              <a:rPr lang="ru-RU" dirty="0" err="1"/>
              <a:t>який</a:t>
            </a:r>
            <a:r>
              <a:rPr lang="ru-RU" dirty="0"/>
              <a:t> орган </a:t>
            </a:r>
            <a:r>
              <a:rPr lang="ru-RU" dirty="0" err="1"/>
              <a:t>виконавчої</a:t>
            </a:r>
            <a:r>
              <a:rPr lang="ru-RU" dirty="0"/>
              <a:t> </a:t>
            </a:r>
            <a:r>
              <a:rPr lang="ru-RU" dirty="0" err="1"/>
              <a:t>влади</a:t>
            </a:r>
            <a:r>
              <a:rPr lang="ru-RU" dirty="0"/>
              <a:t> не </a:t>
            </a:r>
            <a:r>
              <a:rPr lang="ru-RU" dirty="0" err="1"/>
              <a:t>тільки</a:t>
            </a:r>
            <a:r>
              <a:rPr lang="ru-RU" dirty="0"/>
              <a:t> не </a:t>
            </a:r>
            <a:r>
              <a:rPr lang="ru-RU" dirty="0" err="1"/>
              <a:t>може</a:t>
            </a:r>
            <a:r>
              <a:rPr lang="ru-RU" dirty="0"/>
              <a:t> сам </a:t>
            </a:r>
            <a:r>
              <a:rPr lang="ru-RU" dirty="0" err="1"/>
              <a:t>визначити</a:t>
            </a:r>
            <a:r>
              <a:rPr lang="ru-RU" dirty="0"/>
              <a:t> </a:t>
            </a:r>
            <a:r>
              <a:rPr lang="ru-RU" dirty="0" err="1"/>
              <a:t>свої</a:t>
            </a:r>
            <a:r>
              <a:rPr lang="ru-RU" dirty="0"/>
              <a:t> </a:t>
            </a:r>
            <a:r>
              <a:rPr lang="ru-RU" dirty="0" err="1"/>
              <a:t>власні</a:t>
            </a:r>
            <a:r>
              <a:rPr lang="ru-RU" dirty="0"/>
              <a:t> </a:t>
            </a:r>
            <a:r>
              <a:rPr lang="ru-RU" dirty="0" err="1"/>
              <a:t>повноваження</a:t>
            </a:r>
            <a:r>
              <a:rPr lang="ru-RU" dirty="0"/>
              <a:t>, а й </a:t>
            </a:r>
            <a:r>
              <a:rPr lang="ru-RU" dirty="0" err="1"/>
              <a:t>встановлювати</a:t>
            </a:r>
            <a:r>
              <a:rPr lang="ru-RU" dirty="0"/>
              <a:t> </a:t>
            </a:r>
            <a:r>
              <a:rPr lang="ru-RU" dirty="0" err="1"/>
              <a:t>їх</a:t>
            </a:r>
            <a:r>
              <a:rPr lang="ru-RU" dirty="0"/>
              <a:t> для </a:t>
            </a:r>
            <a:r>
              <a:rPr lang="ru-RU" dirty="0" err="1"/>
              <a:t>підпорядкованих</a:t>
            </a:r>
            <a:r>
              <a:rPr lang="ru-RU" dirty="0"/>
              <a:t> </a:t>
            </a:r>
            <a:r>
              <a:rPr lang="ru-RU" dirty="0" err="1"/>
              <a:t>йому</a:t>
            </a:r>
            <a:r>
              <a:rPr lang="ru-RU" dirty="0"/>
              <a:t> </a:t>
            </a:r>
            <a:r>
              <a:rPr lang="ru-RU" dirty="0" err="1"/>
              <a:t>органів</a:t>
            </a:r>
            <a:r>
              <a:rPr lang="ru-RU" dirty="0"/>
              <a:t> та </a:t>
            </a:r>
            <a:r>
              <a:rPr lang="ru-RU" dirty="0" err="1"/>
              <a:t>їх</a:t>
            </a:r>
            <a:r>
              <a:rPr lang="ru-RU" dirty="0"/>
              <a:t> </a:t>
            </a:r>
            <a:r>
              <a:rPr lang="ru-RU" dirty="0" err="1"/>
              <a:t>посадових</a:t>
            </a:r>
            <a:r>
              <a:rPr lang="ru-RU" dirty="0"/>
              <a:t> </a:t>
            </a:r>
            <a:r>
              <a:rPr lang="ru-RU" dirty="0" err="1"/>
              <a:t>осіб</a:t>
            </a:r>
            <a:r>
              <a:rPr lang="ru-RU" dirty="0"/>
              <a:t>.</a:t>
            </a:r>
          </a:p>
          <a:p>
            <a:endParaRPr lang="ru-RU" dirty="0"/>
          </a:p>
        </p:txBody>
      </p:sp>
    </p:spTree>
    <p:extLst>
      <p:ext uri="{BB962C8B-B14F-4D97-AF65-F5344CB8AC3E}">
        <p14:creationId xmlns:p14="http://schemas.microsoft.com/office/powerpoint/2010/main" val="1048651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301006"/>
          </a:xfrm>
        </p:spPr>
        <p:txBody>
          <a:bodyPr>
            <a:normAutofit fontScale="90000"/>
          </a:bodyPr>
          <a:lstStyle/>
          <a:p>
            <a:r>
              <a:rPr lang="ru-RU" sz="3100" dirty="0" smtClean="0"/>
              <a:t/>
            </a:r>
            <a:br>
              <a:rPr lang="ru-RU" sz="3100" dirty="0" smtClean="0"/>
            </a:br>
            <a:r>
              <a:rPr lang="ru-RU" sz="2700" b="1" dirty="0" err="1" smtClean="0"/>
              <a:t>відповідно</a:t>
            </a:r>
            <a:r>
              <a:rPr lang="ru-RU" sz="2700" b="1" dirty="0" smtClean="0"/>
              <a:t> до ч. 1  </a:t>
            </a:r>
            <a:r>
              <a:rPr lang="ru-RU" sz="2700" b="1" dirty="0" err="1"/>
              <a:t>статті</a:t>
            </a:r>
            <a:r>
              <a:rPr lang="ru-RU" sz="2700" b="1" dirty="0"/>
              <a:t>  24  Основного  Закону  </a:t>
            </a:r>
            <a:r>
              <a:rPr lang="ru-RU" sz="2700" b="1" dirty="0" err="1"/>
              <a:t>громадяни</a:t>
            </a:r>
            <a:r>
              <a:rPr lang="ru-RU" sz="2700" b="1" dirty="0"/>
              <a:t> </a:t>
            </a:r>
            <a:r>
              <a:rPr lang="ru-RU" sz="2700" b="1" dirty="0" err="1"/>
              <a:t>України</a:t>
            </a:r>
            <a:r>
              <a:rPr lang="ru-RU" sz="2700" b="1" dirty="0"/>
              <a:t> </a:t>
            </a:r>
            <a:r>
              <a:rPr lang="ru-RU" sz="2700" b="1" dirty="0" err="1"/>
              <a:t>мають</a:t>
            </a:r>
            <a:r>
              <a:rPr lang="ru-RU" sz="2700" b="1" dirty="0"/>
              <a:t> </a:t>
            </a:r>
            <a:r>
              <a:rPr lang="ru-RU" sz="2700" b="1" dirty="0" err="1"/>
              <a:t>рівні</a:t>
            </a:r>
            <a:r>
              <a:rPr lang="ru-RU" sz="2700" b="1" dirty="0"/>
              <a:t> </a:t>
            </a:r>
            <a:r>
              <a:rPr lang="ru-RU" sz="2700" b="1" dirty="0" err="1"/>
              <a:t>конституційні</a:t>
            </a:r>
            <a:r>
              <a:rPr lang="ru-RU" sz="2700" b="1" dirty="0"/>
              <a:t> права </a:t>
            </a:r>
            <a:r>
              <a:rPr lang="ru-RU" sz="2700" b="1" dirty="0" smtClean="0"/>
              <a:t>і </a:t>
            </a:r>
            <a:r>
              <a:rPr lang="ru-RU" sz="2700" b="1" dirty="0" err="1" smtClean="0"/>
              <a:t>свободи</a:t>
            </a:r>
            <a:r>
              <a:rPr lang="ru-RU" sz="2700" b="1" dirty="0" smtClean="0"/>
              <a:t> </a:t>
            </a:r>
            <a:r>
              <a:rPr lang="ru-RU" sz="2700" b="1" dirty="0"/>
              <a:t>та є </a:t>
            </a:r>
            <a:r>
              <a:rPr lang="ru-RU" sz="2700" b="1" dirty="0" err="1"/>
              <a:t>рівними</a:t>
            </a:r>
            <a:r>
              <a:rPr lang="ru-RU" sz="2700" b="1" dirty="0"/>
              <a:t> перед законом</a:t>
            </a:r>
            <a:r>
              <a:rPr lang="ru-RU" sz="2700" b="1" dirty="0" smtClean="0"/>
              <a:t>. </a:t>
            </a:r>
            <a:r>
              <a:rPr lang="ru-RU" sz="2700" b="1" dirty="0" err="1" smtClean="0"/>
              <a:t>Це</a:t>
            </a:r>
            <a:r>
              <a:rPr lang="ru-RU" sz="2700" b="1" dirty="0" smtClean="0"/>
              <a:t> </a:t>
            </a:r>
            <a:r>
              <a:rPr lang="ru-RU" sz="2700" b="1" dirty="0" err="1" smtClean="0"/>
              <a:t>означає</a:t>
            </a:r>
            <a:r>
              <a:rPr lang="ru-RU" sz="2700" b="1" dirty="0" smtClean="0"/>
              <a:t>:</a:t>
            </a:r>
            <a:r>
              <a:rPr lang="ru-RU" sz="2700" b="1" dirty="0"/>
              <a:t/>
            </a:r>
            <a:br>
              <a:rPr lang="ru-RU" sz="2700" b="1" dirty="0"/>
            </a:br>
            <a:endParaRPr lang="ru-RU" sz="2700" b="1" dirty="0"/>
          </a:p>
        </p:txBody>
      </p:sp>
      <p:sp>
        <p:nvSpPr>
          <p:cNvPr id="3" name="Объект 2"/>
          <p:cNvSpPr>
            <a:spLocks noGrp="1"/>
          </p:cNvSpPr>
          <p:nvPr>
            <p:ph idx="1"/>
          </p:nvPr>
        </p:nvSpPr>
        <p:spPr>
          <a:xfrm>
            <a:off x="179512" y="1600200"/>
            <a:ext cx="8712968" cy="5141168"/>
          </a:xfrm>
        </p:spPr>
        <p:txBody>
          <a:bodyPr>
            <a:normAutofit fontScale="62500" lnSpcReduction="20000"/>
          </a:bodyPr>
          <a:lstStyle/>
          <a:p>
            <a:pPr marL="0" indent="0">
              <a:buNone/>
            </a:pPr>
            <a:r>
              <a:rPr lang="ru-RU" dirty="0" smtClean="0"/>
              <a:t>1) </a:t>
            </a:r>
            <a:r>
              <a:rPr lang="ru-RU" dirty="0" err="1" smtClean="0"/>
              <a:t>громадяни</a:t>
            </a:r>
            <a:r>
              <a:rPr lang="ru-RU" dirty="0" smtClean="0"/>
              <a:t>  </a:t>
            </a:r>
            <a:r>
              <a:rPr lang="ru-RU" dirty="0"/>
              <a:t>є  </a:t>
            </a:r>
            <a:r>
              <a:rPr lang="ru-RU" dirty="0" err="1"/>
              <a:t>рівними</a:t>
            </a:r>
            <a:r>
              <a:rPr lang="ru-RU" dirty="0"/>
              <a:t>  в  правах  і  свободах  </a:t>
            </a:r>
            <a:r>
              <a:rPr lang="ru-RU" dirty="0" err="1"/>
              <a:t>незалежно</a:t>
            </a:r>
            <a:r>
              <a:rPr lang="ru-RU" dirty="0"/>
              <a:t>  </a:t>
            </a:r>
            <a:r>
              <a:rPr lang="ru-RU" dirty="0" err="1"/>
              <a:t>від</a:t>
            </a:r>
            <a:r>
              <a:rPr lang="ru-RU" dirty="0"/>
              <a:t>  </a:t>
            </a:r>
            <a:r>
              <a:rPr lang="ru-RU" dirty="0" err="1"/>
              <a:t>місця</a:t>
            </a:r>
            <a:r>
              <a:rPr lang="ru-RU" dirty="0"/>
              <a:t>  </a:t>
            </a:r>
            <a:r>
              <a:rPr lang="ru-RU" dirty="0" err="1"/>
              <a:t>народження</a:t>
            </a:r>
            <a:r>
              <a:rPr lang="ru-RU" dirty="0"/>
              <a:t>  та  </a:t>
            </a:r>
            <a:r>
              <a:rPr lang="ru-RU" dirty="0" err="1"/>
              <a:t>проживання</a:t>
            </a:r>
            <a:r>
              <a:rPr lang="ru-RU" dirty="0"/>
              <a:t>,  </a:t>
            </a:r>
            <a:r>
              <a:rPr lang="ru-RU" dirty="0" err="1"/>
              <a:t>кольору</a:t>
            </a:r>
            <a:r>
              <a:rPr lang="ru-RU" dirty="0"/>
              <a:t>  </a:t>
            </a:r>
            <a:r>
              <a:rPr lang="ru-RU" dirty="0" err="1"/>
              <a:t>шкіри</a:t>
            </a:r>
            <a:r>
              <a:rPr lang="ru-RU" dirty="0"/>
              <a:t>,  </a:t>
            </a:r>
            <a:r>
              <a:rPr lang="ru-RU" dirty="0" err="1"/>
              <a:t>політичних</a:t>
            </a:r>
            <a:r>
              <a:rPr lang="ru-RU" dirty="0"/>
              <a:t>, </a:t>
            </a:r>
            <a:r>
              <a:rPr lang="ru-RU" dirty="0" err="1"/>
              <a:t>релігійних</a:t>
            </a:r>
            <a:r>
              <a:rPr lang="ru-RU" dirty="0"/>
              <a:t> та </a:t>
            </a:r>
            <a:r>
              <a:rPr lang="ru-RU" dirty="0" err="1"/>
              <a:t>інших</a:t>
            </a:r>
            <a:r>
              <a:rPr lang="ru-RU" dirty="0"/>
              <a:t> </a:t>
            </a:r>
            <a:r>
              <a:rPr lang="ru-RU" dirty="0" err="1"/>
              <a:t>переконань</a:t>
            </a:r>
            <a:r>
              <a:rPr lang="ru-RU" dirty="0"/>
              <a:t>, </a:t>
            </a:r>
            <a:r>
              <a:rPr lang="ru-RU" dirty="0" err="1"/>
              <a:t>статі</a:t>
            </a:r>
            <a:r>
              <a:rPr lang="ru-RU" dirty="0"/>
              <a:t>, </a:t>
            </a:r>
            <a:r>
              <a:rPr lang="ru-RU" dirty="0" err="1"/>
              <a:t>етнічного</a:t>
            </a:r>
            <a:r>
              <a:rPr lang="ru-RU" dirty="0"/>
              <a:t> та </a:t>
            </a:r>
            <a:r>
              <a:rPr lang="ru-RU" dirty="0" err="1"/>
              <a:t>соціального</a:t>
            </a:r>
            <a:r>
              <a:rPr lang="ru-RU" dirty="0"/>
              <a:t> </a:t>
            </a:r>
            <a:r>
              <a:rPr lang="ru-RU" dirty="0" err="1"/>
              <a:t>походження</a:t>
            </a:r>
            <a:r>
              <a:rPr lang="ru-RU" dirty="0"/>
              <a:t>, </a:t>
            </a:r>
            <a:r>
              <a:rPr lang="ru-RU" dirty="0" err="1"/>
              <a:t>майнового</a:t>
            </a:r>
            <a:r>
              <a:rPr lang="ru-RU" dirty="0"/>
              <a:t> стану та </a:t>
            </a:r>
            <a:r>
              <a:rPr lang="ru-RU" dirty="0" err="1"/>
              <a:t>інших</a:t>
            </a:r>
            <a:r>
              <a:rPr lang="ru-RU" dirty="0"/>
              <a:t> </a:t>
            </a:r>
            <a:r>
              <a:rPr lang="ru-RU" dirty="0" err="1"/>
              <a:t>ознак</a:t>
            </a:r>
            <a:r>
              <a:rPr lang="ru-RU" dirty="0"/>
              <a:t>. Будь-</a:t>
            </a:r>
            <a:r>
              <a:rPr lang="ru-RU" dirty="0" err="1"/>
              <a:t>які</a:t>
            </a:r>
            <a:r>
              <a:rPr lang="ru-RU" dirty="0"/>
              <a:t> </a:t>
            </a:r>
            <a:r>
              <a:rPr lang="ru-RU" dirty="0" err="1"/>
              <a:t>привілеї</a:t>
            </a:r>
            <a:r>
              <a:rPr lang="ru-RU" dirty="0"/>
              <a:t> </a:t>
            </a:r>
            <a:r>
              <a:rPr lang="ru-RU" dirty="0" err="1"/>
              <a:t>чи</a:t>
            </a:r>
            <a:r>
              <a:rPr lang="ru-RU" dirty="0"/>
              <a:t> </a:t>
            </a:r>
            <a:r>
              <a:rPr lang="ru-RU" dirty="0" err="1"/>
              <a:t>обмеження</a:t>
            </a:r>
            <a:r>
              <a:rPr lang="ru-RU" dirty="0"/>
              <a:t> для </a:t>
            </a:r>
            <a:r>
              <a:rPr lang="ru-RU" dirty="0" err="1"/>
              <a:t>громадян</a:t>
            </a:r>
            <a:r>
              <a:rPr lang="ru-RU" dirty="0"/>
              <a:t> за </a:t>
            </a:r>
            <a:r>
              <a:rPr lang="ru-RU" dirty="0" err="1"/>
              <a:t>названими</a:t>
            </a:r>
            <a:r>
              <a:rPr lang="ru-RU" dirty="0"/>
              <a:t> </a:t>
            </a:r>
            <a:r>
              <a:rPr lang="ru-RU" dirty="0" err="1"/>
              <a:t>ознаками</a:t>
            </a:r>
            <a:r>
              <a:rPr lang="ru-RU" dirty="0"/>
              <a:t> не </a:t>
            </a:r>
            <a:r>
              <a:rPr lang="ru-RU" dirty="0" err="1"/>
              <a:t>допускаються</a:t>
            </a:r>
            <a:r>
              <a:rPr lang="ru-RU" dirty="0"/>
              <a:t>.</a:t>
            </a:r>
          </a:p>
          <a:p>
            <a:pPr marL="0" indent="0">
              <a:buNone/>
            </a:pPr>
            <a:r>
              <a:rPr lang="ru-RU" dirty="0" smtClean="0"/>
              <a:t>2) закон </a:t>
            </a:r>
            <a:r>
              <a:rPr lang="ru-RU" dirty="0" err="1"/>
              <a:t>має</a:t>
            </a:r>
            <a:r>
              <a:rPr lang="ru-RU" dirty="0"/>
              <a:t> </a:t>
            </a:r>
            <a:r>
              <a:rPr lang="ru-RU" dirty="0" err="1"/>
              <a:t>застосовуватися</a:t>
            </a:r>
            <a:r>
              <a:rPr lang="ru-RU" dirty="0"/>
              <a:t> </a:t>
            </a:r>
            <a:r>
              <a:rPr lang="ru-RU" dirty="0" err="1"/>
              <a:t>однаково</a:t>
            </a:r>
            <a:r>
              <a:rPr lang="ru-RU" dirty="0"/>
              <a:t> до </a:t>
            </a:r>
            <a:r>
              <a:rPr lang="ru-RU" dirty="0" err="1"/>
              <a:t>всіх</a:t>
            </a:r>
            <a:r>
              <a:rPr lang="ru-RU" dirty="0"/>
              <a:t> </a:t>
            </a:r>
            <a:r>
              <a:rPr lang="ru-RU" dirty="0" err="1"/>
              <a:t>осіб</a:t>
            </a:r>
            <a:r>
              <a:rPr lang="ru-RU" dirty="0"/>
              <a:t>. </a:t>
            </a:r>
            <a:r>
              <a:rPr lang="ru-RU" dirty="0" err="1"/>
              <a:t>Ніхто</a:t>
            </a:r>
            <a:r>
              <a:rPr lang="ru-RU" dirty="0"/>
              <a:t> не </a:t>
            </a:r>
            <a:r>
              <a:rPr lang="ru-RU" dirty="0" err="1"/>
              <a:t>може</a:t>
            </a:r>
            <a:r>
              <a:rPr lang="ru-RU" dirty="0"/>
              <a:t> бути </a:t>
            </a:r>
            <a:r>
              <a:rPr lang="ru-RU" dirty="0" err="1"/>
              <a:t>поставлений</a:t>
            </a:r>
            <a:r>
              <a:rPr lang="ru-RU" dirty="0"/>
              <a:t> у </a:t>
            </a:r>
            <a:r>
              <a:rPr lang="ru-RU" dirty="0" err="1"/>
              <a:t>привілейоване</a:t>
            </a:r>
            <a:r>
              <a:rPr lang="ru-RU" dirty="0"/>
              <a:t> </a:t>
            </a:r>
            <a:r>
              <a:rPr lang="ru-RU" dirty="0" err="1"/>
              <a:t>чи</a:t>
            </a:r>
            <a:r>
              <a:rPr lang="ru-RU" dirty="0"/>
              <a:t>, </a:t>
            </a:r>
            <a:r>
              <a:rPr lang="ru-RU" dirty="0" err="1"/>
              <a:t>навпаки</a:t>
            </a:r>
            <a:r>
              <a:rPr lang="ru-RU" dirty="0"/>
              <a:t>, </a:t>
            </a:r>
            <a:r>
              <a:rPr lang="ru-RU" dirty="0" err="1"/>
              <a:t>дискриміноване</a:t>
            </a:r>
            <a:r>
              <a:rPr lang="ru-RU" dirty="0"/>
              <a:t> становище </a:t>
            </a:r>
            <a:r>
              <a:rPr lang="ru-RU" dirty="0" err="1"/>
              <a:t>залежно</a:t>
            </a:r>
            <a:r>
              <a:rPr lang="ru-RU" dirty="0"/>
              <a:t> </a:t>
            </a:r>
            <a:r>
              <a:rPr lang="ru-RU" dirty="0" err="1"/>
              <a:t>від</a:t>
            </a:r>
            <a:r>
              <a:rPr lang="ru-RU" dirty="0"/>
              <a:t> </a:t>
            </a:r>
            <a:r>
              <a:rPr lang="ru-RU" dirty="0" err="1"/>
              <a:t>вказаних</a:t>
            </a:r>
            <a:r>
              <a:rPr lang="ru-RU" dirty="0"/>
              <a:t> </a:t>
            </a:r>
            <a:r>
              <a:rPr lang="ru-RU" dirty="0" err="1"/>
              <a:t>вище</a:t>
            </a:r>
            <a:r>
              <a:rPr lang="ru-RU" dirty="0"/>
              <a:t> </a:t>
            </a:r>
            <a:r>
              <a:rPr lang="ru-RU" dirty="0" err="1"/>
              <a:t>ознак</a:t>
            </a:r>
            <a:r>
              <a:rPr lang="ru-RU" dirty="0"/>
              <a:t>. </a:t>
            </a:r>
            <a:r>
              <a:rPr lang="ru-RU" dirty="0" err="1"/>
              <a:t>Це</a:t>
            </a:r>
            <a:r>
              <a:rPr lang="ru-RU" dirty="0"/>
              <a:t> </a:t>
            </a:r>
            <a:r>
              <a:rPr lang="ru-RU" dirty="0" err="1"/>
              <a:t>випливає</a:t>
            </a:r>
            <a:r>
              <a:rPr lang="ru-RU" dirty="0"/>
              <a:t> з </a:t>
            </a:r>
            <a:r>
              <a:rPr lang="ru-RU" dirty="0" err="1"/>
              <a:t>концепції</a:t>
            </a:r>
            <a:r>
              <a:rPr lang="ru-RU" dirty="0"/>
              <a:t> </a:t>
            </a:r>
            <a:r>
              <a:rPr lang="ru-RU" dirty="0" err="1"/>
              <a:t>однаковості</a:t>
            </a:r>
            <a:r>
              <a:rPr lang="ru-RU" dirty="0"/>
              <a:t>, яка у свою </a:t>
            </a:r>
            <a:r>
              <a:rPr lang="ru-RU" dirty="0" err="1"/>
              <a:t>чергу</a:t>
            </a:r>
            <a:r>
              <a:rPr lang="ru-RU" dirty="0"/>
              <a:t> </a:t>
            </a:r>
            <a:r>
              <a:rPr lang="ru-RU" dirty="0" err="1"/>
              <a:t>тісно</a:t>
            </a:r>
            <a:r>
              <a:rPr lang="ru-RU" dirty="0"/>
              <a:t> </a:t>
            </a:r>
            <a:r>
              <a:rPr lang="ru-RU" dirty="0" err="1"/>
              <a:t>пов’язана</a:t>
            </a:r>
            <a:r>
              <a:rPr lang="ru-RU" dirty="0"/>
              <a:t> з принципом </a:t>
            </a:r>
            <a:r>
              <a:rPr lang="ru-RU" dirty="0" err="1" smtClean="0"/>
              <a:t>демократії</a:t>
            </a:r>
            <a:r>
              <a:rPr lang="ru-RU" dirty="0" smtClean="0"/>
              <a:t>. </a:t>
            </a:r>
            <a:r>
              <a:rPr lang="ru-RU" dirty="0" err="1" smtClean="0"/>
              <a:t>Рівність</a:t>
            </a:r>
            <a:r>
              <a:rPr lang="ru-RU" dirty="0" smtClean="0"/>
              <a:t> </a:t>
            </a:r>
            <a:r>
              <a:rPr lang="ru-RU" dirty="0"/>
              <a:t>перед законом </a:t>
            </a:r>
            <a:r>
              <a:rPr lang="ru-RU" dirty="0" err="1"/>
              <a:t>особливе</a:t>
            </a:r>
            <a:r>
              <a:rPr lang="ru-RU" dirty="0"/>
              <a:t> </a:t>
            </a:r>
            <a:r>
              <a:rPr lang="ru-RU" dirty="0" err="1"/>
              <a:t>значення</a:t>
            </a:r>
            <a:r>
              <a:rPr lang="ru-RU" dirty="0"/>
              <a:t> </a:t>
            </a:r>
            <a:r>
              <a:rPr lang="ru-RU" dirty="0" err="1"/>
              <a:t>має</a:t>
            </a:r>
            <a:r>
              <a:rPr lang="ru-RU" dirty="0"/>
              <a:t> при </a:t>
            </a:r>
            <a:r>
              <a:rPr lang="ru-RU" dirty="0" err="1"/>
              <a:t>застосуванні</a:t>
            </a:r>
            <a:r>
              <a:rPr lang="ru-RU" dirty="0"/>
              <a:t> </a:t>
            </a:r>
            <a:r>
              <a:rPr lang="ru-RU" dirty="0" err="1"/>
              <a:t>рів</a:t>
            </a:r>
            <a:r>
              <a:rPr lang="ru-RU" dirty="0"/>
              <a:t>-них </a:t>
            </a:r>
            <a:r>
              <a:rPr lang="ru-RU" dirty="0" err="1"/>
              <a:t>підстав</a:t>
            </a:r>
            <a:r>
              <a:rPr lang="ru-RU" dirty="0"/>
              <a:t> </a:t>
            </a:r>
            <a:r>
              <a:rPr lang="ru-RU" dirty="0" err="1"/>
              <a:t>юридичної</a:t>
            </a:r>
            <a:r>
              <a:rPr lang="ru-RU" dirty="0"/>
              <a:t> </a:t>
            </a:r>
            <a:r>
              <a:rPr lang="ru-RU" dirty="0" err="1"/>
              <a:t>відповідальності</a:t>
            </a:r>
            <a:r>
              <a:rPr lang="ru-RU" dirty="0"/>
              <a:t> за </a:t>
            </a:r>
            <a:r>
              <a:rPr lang="ru-RU" dirty="0" err="1"/>
              <a:t>порушення</a:t>
            </a:r>
            <a:r>
              <a:rPr lang="ru-RU" dirty="0"/>
              <a:t> закону. </a:t>
            </a:r>
          </a:p>
          <a:p>
            <a:pPr marL="0" indent="0">
              <a:buNone/>
            </a:pPr>
            <a:r>
              <a:rPr lang="ru-RU" dirty="0" smtClean="0"/>
              <a:t>3) принцип  </a:t>
            </a:r>
            <a:r>
              <a:rPr lang="ru-RU" dirty="0" err="1"/>
              <a:t>рівності</a:t>
            </a:r>
            <a:r>
              <a:rPr lang="ru-RU" dirty="0"/>
              <a:t>  </a:t>
            </a:r>
            <a:r>
              <a:rPr lang="ru-RU" dirty="0" err="1"/>
              <a:t>забороняє</a:t>
            </a:r>
            <a:r>
              <a:rPr lang="ru-RU" dirty="0"/>
              <a:t>  </a:t>
            </a:r>
            <a:r>
              <a:rPr lang="ru-RU" dirty="0" err="1"/>
              <a:t>нерівне</a:t>
            </a:r>
            <a:r>
              <a:rPr lang="ru-RU" dirty="0"/>
              <a:t>  </a:t>
            </a:r>
            <a:r>
              <a:rPr lang="ru-RU" dirty="0" err="1"/>
              <a:t>ставлення</a:t>
            </a:r>
            <a:r>
              <a:rPr lang="ru-RU" dirty="0"/>
              <a:t>  до  ситу-</a:t>
            </a:r>
            <a:r>
              <a:rPr lang="ru-RU" dirty="0" err="1"/>
              <a:t>ацій</a:t>
            </a:r>
            <a:r>
              <a:rPr lang="ru-RU" dirty="0"/>
              <a:t>, </a:t>
            </a:r>
            <a:r>
              <a:rPr lang="ru-RU" dirty="0" err="1"/>
              <a:t>які</a:t>
            </a:r>
            <a:r>
              <a:rPr lang="ru-RU" dirty="0"/>
              <a:t> </a:t>
            </a:r>
            <a:r>
              <a:rPr lang="ru-RU" dirty="0" err="1"/>
              <a:t>можуть</a:t>
            </a:r>
            <a:r>
              <a:rPr lang="ru-RU" dirty="0"/>
              <a:t> бути </a:t>
            </a:r>
            <a:r>
              <a:rPr lang="ru-RU" dirty="0" err="1"/>
              <a:t>порівняні</a:t>
            </a:r>
            <a:r>
              <a:rPr lang="ru-RU" dirty="0"/>
              <a:t>, </a:t>
            </a:r>
            <a:r>
              <a:rPr lang="ru-RU" dirty="0" err="1"/>
              <a:t>або</a:t>
            </a:r>
            <a:r>
              <a:rPr lang="ru-RU" dirty="0"/>
              <a:t> </a:t>
            </a:r>
            <a:r>
              <a:rPr lang="ru-RU" dirty="0" err="1"/>
              <a:t>рівне</a:t>
            </a:r>
            <a:r>
              <a:rPr lang="ru-RU" dirty="0"/>
              <a:t> </a:t>
            </a:r>
            <a:r>
              <a:rPr lang="ru-RU" dirty="0" err="1"/>
              <a:t>ставлення</a:t>
            </a:r>
            <a:r>
              <a:rPr lang="ru-RU" dirty="0"/>
              <a:t> до </a:t>
            </a:r>
            <a:r>
              <a:rPr lang="ru-RU" dirty="0" err="1"/>
              <a:t>нерівних</a:t>
            </a:r>
            <a:r>
              <a:rPr lang="ru-RU" dirty="0"/>
              <a:t> си-</a:t>
            </a:r>
            <a:r>
              <a:rPr lang="ru-RU" dirty="0" err="1"/>
              <a:t>туацій</a:t>
            </a:r>
            <a:r>
              <a:rPr lang="ru-RU" dirty="0"/>
              <a:t>, </a:t>
            </a:r>
            <a:r>
              <a:rPr lang="ru-RU" dirty="0" err="1"/>
              <a:t>якщо</a:t>
            </a:r>
            <a:r>
              <a:rPr lang="ru-RU" dirty="0"/>
              <a:t> </a:t>
            </a:r>
            <a:r>
              <a:rPr lang="ru-RU" dirty="0" err="1"/>
              <a:t>таке</a:t>
            </a:r>
            <a:r>
              <a:rPr lang="ru-RU" dirty="0"/>
              <a:t> </a:t>
            </a:r>
            <a:r>
              <a:rPr lang="ru-RU" dirty="0" err="1"/>
              <a:t>ставлення</a:t>
            </a:r>
            <a:r>
              <a:rPr lang="ru-RU" dirty="0"/>
              <a:t> не </a:t>
            </a:r>
            <a:r>
              <a:rPr lang="ru-RU" dirty="0" err="1"/>
              <a:t>може</a:t>
            </a:r>
            <a:r>
              <a:rPr lang="ru-RU" dirty="0"/>
              <a:t> бути </a:t>
            </a:r>
            <a:r>
              <a:rPr lang="ru-RU" dirty="0" err="1"/>
              <a:t>виправдане</a:t>
            </a:r>
            <a:r>
              <a:rPr lang="ru-RU" dirty="0"/>
              <a:t> </a:t>
            </a:r>
            <a:r>
              <a:rPr lang="ru-RU" dirty="0" err="1"/>
              <a:t>об’єктивними</a:t>
            </a:r>
            <a:r>
              <a:rPr lang="ru-RU" dirty="0"/>
              <a:t> </a:t>
            </a:r>
            <a:r>
              <a:rPr lang="ru-RU" dirty="0" smtClean="0"/>
              <a:t>причинами.</a:t>
            </a:r>
            <a:endParaRPr lang="ru-RU" dirty="0"/>
          </a:p>
          <a:p>
            <a:pPr marL="0" indent="0">
              <a:buNone/>
            </a:pPr>
            <a:r>
              <a:rPr lang="ru-RU" dirty="0" smtClean="0"/>
              <a:t>4) принцип </a:t>
            </a:r>
            <a:r>
              <a:rPr lang="ru-RU" dirty="0" err="1"/>
              <a:t>рівності</a:t>
            </a:r>
            <a:r>
              <a:rPr lang="ru-RU" dirty="0"/>
              <a:t> у правах та </a:t>
            </a:r>
            <a:r>
              <a:rPr lang="ru-RU" dirty="0" err="1"/>
              <a:t>рівності</a:t>
            </a:r>
            <a:r>
              <a:rPr lang="ru-RU" dirty="0"/>
              <a:t> перед законом </a:t>
            </a:r>
            <a:r>
              <a:rPr lang="ru-RU" dirty="0" err="1"/>
              <a:t>пе-редбачає</a:t>
            </a:r>
            <a:r>
              <a:rPr lang="ru-RU" dirty="0"/>
              <a:t> </a:t>
            </a:r>
            <a:r>
              <a:rPr lang="ru-RU" dirty="0" err="1"/>
              <a:t>також</a:t>
            </a:r>
            <a:r>
              <a:rPr lang="ru-RU" dirty="0"/>
              <a:t> </a:t>
            </a:r>
            <a:r>
              <a:rPr lang="ru-RU" dirty="0" err="1"/>
              <a:t>рівний</a:t>
            </a:r>
            <a:r>
              <a:rPr lang="ru-RU" dirty="0"/>
              <a:t> доступ до суду, </a:t>
            </a:r>
            <a:r>
              <a:rPr lang="ru-RU" dirty="0" err="1"/>
              <a:t>рівні</a:t>
            </a:r>
            <a:r>
              <a:rPr lang="ru-RU" dirty="0"/>
              <a:t> права в </a:t>
            </a:r>
            <a:r>
              <a:rPr lang="ru-RU" dirty="0" err="1"/>
              <a:t>процесі</a:t>
            </a:r>
            <a:r>
              <a:rPr lang="ru-RU" dirty="0"/>
              <a:t> </a:t>
            </a:r>
            <a:r>
              <a:rPr lang="ru-RU" dirty="0" err="1"/>
              <a:t>здійснен-ня</a:t>
            </a:r>
            <a:r>
              <a:rPr lang="ru-RU" dirty="0"/>
              <a:t>  </a:t>
            </a:r>
            <a:r>
              <a:rPr lang="ru-RU" dirty="0" err="1"/>
              <a:t>правосуддя</a:t>
            </a:r>
            <a:r>
              <a:rPr lang="ru-RU" dirty="0"/>
              <a:t>,  </a:t>
            </a:r>
            <a:r>
              <a:rPr lang="ru-RU" dirty="0" err="1"/>
              <a:t>тобто</a:t>
            </a:r>
            <a:r>
              <a:rPr lang="ru-RU" dirty="0"/>
              <a:t>  право  бути  </a:t>
            </a:r>
            <a:r>
              <a:rPr lang="ru-RU" dirty="0" err="1"/>
              <a:t>вислуханим</a:t>
            </a:r>
            <a:r>
              <a:rPr lang="ru-RU" dirty="0"/>
              <a:t>,  </a:t>
            </a:r>
            <a:r>
              <a:rPr lang="ru-RU" dirty="0" err="1"/>
              <a:t>користуватися</a:t>
            </a:r>
            <a:r>
              <a:rPr lang="ru-RU" dirty="0"/>
              <a:t>  </a:t>
            </a:r>
            <a:r>
              <a:rPr lang="ru-RU" dirty="0" err="1"/>
              <a:t>рівним</a:t>
            </a:r>
            <a:r>
              <a:rPr lang="ru-RU" dirty="0"/>
              <a:t> правом на </a:t>
            </a:r>
            <a:r>
              <a:rPr lang="ru-RU" dirty="0" err="1"/>
              <a:t>захист</a:t>
            </a:r>
            <a:r>
              <a:rPr lang="ru-RU" dirty="0"/>
              <a:t> </a:t>
            </a:r>
            <a:r>
              <a:rPr lang="ru-RU" dirty="0" err="1"/>
              <a:t>тощо</a:t>
            </a:r>
            <a:r>
              <a:rPr lang="ru-RU" dirty="0"/>
              <a:t>.</a:t>
            </a:r>
          </a:p>
          <a:p>
            <a:endParaRPr lang="ru-RU" dirty="0"/>
          </a:p>
        </p:txBody>
      </p:sp>
    </p:spTree>
    <p:extLst>
      <p:ext uri="{BB962C8B-B14F-4D97-AF65-F5344CB8AC3E}">
        <p14:creationId xmlns:p14="http://schemas.microsoft.com/office/powerpoint/2010/main" val="2938364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52736"/>
          </a:xfrm>
        </p:spPr>
        <p:txBody>
          <a:bodyPr>
            <a:noAutofit/>
          </a:bodyPr>
          <a:lstStyle/>
          <a:p>
            <a:r>
              <a:rPr lang="uk-UA" sz="3200" b="1" dirty="0" smtClean="0"/>
              <a:t/>
            </a:r>
            <a:br>
              <a:rPr lang="uk-UA" sz="3200" b="1" dirty="0" smtClean="0"/>
            </a:br>
            <a:r>
              <a:rPr lang="uk-UA" sz="3200" b="1" dirty="0" smtClean="0"/>
              <a:t>Принцип</a:t>
            </a:r>
            <a:r>
              <a:rPr lang="uk-UA" sz="3200" b="1" dirty="0"/>
              <a:t>	юридичної 	</a:t>
            </a:r>
            <a:r>
              <a:rPr lang="uk-UA" sz="3200" b="1" dirty="0" smtClean="0"/>
              <a:t>визначеності означає</a:t>
            </a:r>
            <a:r>
              <a:rPr lang="ru-RU" sz="3200" dirty="0"/>
              <a:t/>
            </a:r>
            <a:br>
              <a:rPr lang="ru-RU" sz="3200" dirty="0"/>
            </a:br>
            <a:endParaRPr lang="ru-RU" sz="3200" dirty="0"/>
          </a:p>
        </p:txBody>
      </p:sp>
      <p:sp>
        <p:nvSpPr>
          <p:cNvPr id="3" name="Объект 2"/>
          <p:cNvSpPr>
            <a:spLocks noGrp="1"/>
          </p:cNvSpPr>
          <p:nvPr>
            <p:ph idx="1"/>
          </p:nvPr>
        </p:nvSpPr>
        <p:spPr>
          <a:xfrm>
            <a:off x="179512" y="1600200"/>
            <a:ext cx="8856984" cy="4997152"/>
          </a:xfrm>
        </p:spPr>
        <p:txBody>
          <a:bodyPr>
            <a:normAutofit fontScale="85000" lnSpcReduction="20000"/>
          </a:bodyPr>
          <a:lstStyle/>
          <a:p>
            <a:r>
              <a:rPr lang="uk-UA" dirty="0"/>
              <a:t>насамперед  вимогу  чіткості  підстав,  цілей  і  змісту  нормативних  приписів,  особливо  тих  із  них,  що  адресовані  безпосередньо громадянам. </a:t>
            </a:r>
            <a:endParaRPr lang="ru-RU" dirty="0"/>
          </a:p>
          <a:p>
            <a:r>
              <a:rPr lang="ru-RU" dirty="0" err="1"/>
              <a:t>позиція</a:t>
            </a:r>
            <a:r>
              <a:rPr lang="ru-RU" dirty="0"/>
              <a:t> </a:t>
            </a:r>
            <a:r>
              <a:rPr lang="ru-RU" dirty="0" err="1"/>
              <a:t>Європейського</a:t>
            </a:r>
            <a:r>
              <a:rPr lang="ru-RU" dirty="0"/>
              <a:t> суду з прав </a:t>
            </a:r>
            <a:r>
              <a:rPr lang="ru-RU" dirty="0" err="1"/>
              <a:t>людини</a:t>
            </a:r>
            <a:r>
              <a:rPr lang="ru-RU" dirty="0"/>
              <a:t>, </a:t>
            </a:r>
            <a:r>
              <a:rPr lang="ru-RU" dirty="0" err="1"/>
              <a:t>послідовно</a:t>
            </a:r>
            <a:r>
              <a:rPr lang="ru-RU" dirty="0"/>
              <a:t> проведена ним у </a:t>
            </a:r>
            <a:r>
              <a:rPr lang="ru-RU" dirty="0" err="1"/>
              <a:t>декількох</a:t>
            </a:r>
            <a:r>
              <a:rPr lang="ru-RU" dirty="0"/>
              <a:t> </a:t>
            </a:r>
            <a:r>
              <a:rPr lang="ru-RU" dirty="0" err="1"/>
              <a:t>рішеннях</a:t>
            </a:r>
            <a:r>
              <a:rPr lang="ru-RU" dirty="0"/>
              <a:t>, </a:t>
            </a:r>
            <a:r>
              <a:rPr lang="ru-RU" dirty="0" err="1"/>
              <a:t>зокрема</a:t>
            </a:r>
            <a:r>
              <a:rPr lang="ru-RU" dirty="0"/>
              <a:t> у справах «</a:t>
            </a:r>
            <a:r>
              <a:rPr lang="ru-RU" dirty="0" err="1"/>
              <a:t>Санді</a:t>
            </a:r>
            <a:r>
              <a:rPr lang="ru-RU" dirty="0"/>
              <a:t> Таймс» </a:t>
            </a:r>
            <a:r>
              <a:rPr lang="ru-RU" dirty="0" err="1"/>
              <a:t>проти</a:t>
            </a:r>
            <a:r>
              <a:rPr lang="ru-RU" dirty="0"/>
              <a:t> </a:t>
            </a:r>
            <a:r>
              <a:rPr lang="ru-RU" dirty="0" err="1"/>
              <a:t>Сполученого</a:t>
            </a:r>
            <a:r>
              <a:rPr lang="ru-RU" dirty="0"/>
              <a:t> </a:t>
            </a:r>
            <a:r>
              <a:rPr lang="ru-RU" dirty="0" err="1"/>
              <a:t>королівства</a:t>
            </a:r>
            <a:r>
              <a:rPr lang="ru-RU" dirty="0"/>
              <a:t>», «</a:t>
            </a:r>
            <a:r>
              <a:rPr lang="ru-RU" dirty="0" err="1"/>
              <a:t>Олсон</a:t>
            </a:r>
            <a:r>
              <a:rPr lang="ru-RU" dirty="0"/>
              <a:t> </a:t>
            </a:r>
            <a:r>
              <a:rPr lang="ru-RU" dirty="0" err="1"/>
              <a:t>проти</a:t>
            </a:r>
            <a:r>
              <a:rPr lang="ru-RU" dirty="0"/>
              <a:t> </a:t>
            </a:r>
            <a:r>
              <a:rPr lang="ru-RU" dirty="0" err="1"/>
              <a:t>Швеції</a:t>
            </a:r>
            <a:r>
              <a:rPr lang="ru-RU" dirty="0"/>
              <a:t>» та </a:t>
            </a:r>
            <a:r>
              <a:rPr lang="ru-RU" dirty="0" err="1"/>
              <a:t>ін</a:t>
            </a:r>
            <a:r>
              <a:rPr lang="ru-RU" dirty="0"/>
              <a:t>. </a:t>
            </a:r>
            <a:r>
              <a:rPr lang="ru-RU" dirty="0" err="1"/>
              <a:t>Згідно</a:t>
            </a:r>
            <a:r>
              <a:rPr lang="ru-RU" dirty="0"/>
              <a:t> з </a:t>
            </a:r>
            <a:r>
              <a:rPr lang="ru-RU" dirty="0" err="1"/>
              <a:t>цією</a:t>
            </a:r>
            <a:r>
              <a:rPr lang="ru-RU" dirty="0"/>
              <a:t> </a:t>
            </a:r>
            <a:r>
              <a:rPr lang="ru-RU" dirty="0" err="1"/>
              <a:t>позицією</a:t>
            </a:r>
            <a:r>
              <a:rPr lang="ru-RU" dirty="0"/>
              <a:t> будь-яка «норма не </a:t>
            </a:r>
            <a:r>
              <a:rPr lang="ru-RU" dirty="0" err="1"/>
              <a:t>може</a:t>
            </a:r>
            <a:r>
              <a:rPr lang="ru-RU" dirty="0"/>
              <a:t> </a:t>
            </a:r>
            <a:r>
              <a:rPr lang="ru-RU" dirty="0" err="1"/>
              <a:t>вважатися</a:t>
            </a:r>
            <a:r>
              <a:rPr lang="ru-RU" dirty="0"/>
              <a:t> «законом», </a:t>
            </a:r>
            <a:r>
              <a:rPr lang="ru-RU" dirty="0" err="1"/>
              <a:t>якщо</a:t>
            </a:r>
            <a:r>
              <a:rPr lang="ru-RU" dirty="0"/>
              <a:t> вона не </a:t>
            </a:r>
            <a:r>
              <a:rPr lang="ru-RU" dirty="0" err="1"/>
              <a:t>сформульована</a:t>
            </a:r>
            <a:r>
              <a:rPr lang="ru-RU" dirty="0"/>
              <a:t> з </a:t>
            </a:r>
            <a:r>
              <a:rPr lang="ru-RU" dirty="0" err="1"/>
              <a:t>достатньою</a:t>
            </a:r>
            <a:r>
              <a:rPr lang="ru-RU" dirty="0"/>
              <a:t> </a:t>
            </a:r>
            <a:r>
              <a:rPr lang="ru-RU" dirty="0" err="1"/>
              <a:t>чіткістю</a:t>
            </a:r>
            <a:r>
              <a:rPr lang="ru-RU" dirty="0"/>
              <a:t> так, </a:t>
            </a:r>
            <a:r>
              <a:rPr lang="ru-RU" dirty="0" err="1"/>
              <a:t>щоб</a:t>
            </a:r>
            <a:r>
              <a:rPr lang="ru-RU" dirty="0"/>
              <a:t> </a:t>
            </a:r>
            <a:r>
              <a:rPr lang="ru-RU" dirty="0" err="1"/>
              <a:t>громадянин</a:t>
            </a:r>
            <a:r>
              <a:rPr lang="ru-RU" dirty="0"/>
              <a:t> </a:t>
            </a:r>
            <a:r>
              <a:rPr lang="ru-RU" dirty="0" err="1"/>
              <a:t>самостійно</a:t>
            </a:r>
            <a:r>
              <a:rPr lang="ru-RU" dirty="0"/>
              <a:t> </a:t>
            </a:r>
            <a:r>
              <a:rPr lang="ru-RU" dirty="0" err="1"/>
              <a:t>або</a:t>
            </a:r>
            <a:r>
              <a:rPr lang="ru-RU" dirty="0"/>
              <a:t>, </a:t>
            </a:r>
            <a:r>
              <a:rPr lang="ru-RU" dirty="0" err="1"/>
              <a:t>якщо</a:t>
            </a:r>
            <a:r>
              <a:rPr lang="ru-RU" dirty="0"/>
              <a:t> у </a:t>
            </a:r>
            <a:r>
              <a:rPr lang="ru-RU" dirty="0" err="1"/>
              <a:t>цьому</a:t>
            </a:r>
            <a:r>
              <a:rPr lang="ru-RU" dirty="0"/>
              <a:t> буде потреба, з </a:t>
            </a:r>
            <a:r>
              <a:rPr lang="ru-RU" dirty="0" err="1"/>
              <a:t>професійною</a:t>
            </a:r>
            <a:r>
              <a:rPr lang="ru-RU" dirty="0"/>
              <a:t> </a:t>
            </a:r>
            <a:r>
              <a:rPr lang="ru-RU" dirty="0" err="1"/>
              <a:t>допомогою</a:t>
            </a:r>
            <a:r>
              <a:rPr lang="ru-RU" dirty="0"/>
              <a:t> </a:t>
            </a:r>
            <a:r>
              <a:rPr lang="ru-RU" dirty="0" err="1"/>
              <a:t>міг</a:t>
            </a:r>
            <a:r>
              <a:rPr lang="ru-RU" dirty="0"/>
              <a:t> </a:t>
            </a:r>
            <a:r>
              <a:rPr lang="ru-RU" dirty="0" err="1"/>
              <a:t>передбачати</a:t>
            </a:r>
            <a:r>
              <a:rPr lang="ru-RU" dirty="0"/>
              <a:t> з долею </a:t>
            </a:r>
            <a:r>
              <a:rPr lang="ru-RU" dirty="0" err="1"/>
              <a:t>вірогідності</a:t>
            </a:r>
            <a:r>
              <a:rPr lang="ru-RU" dirty="0"/>
              <a:t>, яка </a:t>
            </a:r>
            <a:r>
              <a:rPr lang="ru-RU" dirty="0" err="1"/>
              <a:t>може</a:t>
            </a:r>
            <a:r>
              <a:rPr lang="ru-RU" dirty="0"/>
              <a:t> </a:t>
            </a:r>
            <a:r>
              <a:rPr lang="ru-RU" dirty="0" err="1"/>
              <a:t>вважатися</a:t>
            </a:r>
            <a:r>
              <a:rPr lang="ru-RU" dirty="0"/>
              <a:t> </a:t>
            </a:r>
            <a:r>
              <a:rPr lang="ru-RU" dirty="0" err="1"/>
              <a:t>розумною</a:t>
            </a:r>
            <a:r>
              <a:rPr lang="ru-RU" dirty="0"/>
              <a:t> за </a:t>
            </a:r>
            <a:r>
              <a:rPr lang="ru-RU" dirty="0" err="1"/>
              <a:t>цих</a:t>
            </a:r>
            <a:r>
              <a:rPr lang="ru-RU" dirty="0"/>
              <a:t> </a:t>
            </a:r>
            <a:r>
              <a:rPr lang="ru-RU" dirty="0" err="1"/>
              <a:t>обставин</a:t>
            </a:r>
            <a:r>
              <a:rPr lang="ru-RU" dirty="0"/>
              <a:t>, </a:t>
            </a:r>
            <a:r>
              <a:rPr lang="ru-RU" dirty="0" err="1"/>
              <a:t>наслідки</a:t>
            </a:r>
            <a:r>
              <a:rPr lang="ru-RU" dirty="0"/>
              <a:t>, до </a:t>
            </a:r>
            <a:r>
              <a:rPr lang="ru-RU" dirty="0" err="1"/>
              <a:t>яких</a:t>
            </a:r>
            <a:r>
              <a:rPr lang="ru-RU" dirty="0"/>
              <a:t> </a:t>
            </a:r>
            <a:r>
              <a:rPr lang="ru-RU" dirty="0" err="1"/>
              <a:t>можуть</a:t>
            </a:r>
            <a:r>
              <a:rPr lang="ru-RU" dirty="0"/>
              <a:t> </a:t>
            </a:r>
            <a:r>
              <a:rPr lang="ru-RU" dirty="0" err="1"/>
              <a:t>призвести</a:t>
            </a:r>
            <a:r>
              <a:rPr lang="ru-RU" dirty="0"/>
              <a:t> </a:t>
            </a:r>
            <a:r>
              <a:rPr lang="ru-RU" dirty="0" err="1"/>
              <a:t>конкретні</a:t>
            </a:r>
            <a:r>
              <a:rPr lang="ru-RU" dirty="0"/>
              <a:t> </a:t>
            </a:r>
            <a:r>
              <a:rPr lang="ru-RU" dirty="0" err="1"/>
              <a:t>дії</a:t>
            </a:r>
            <a:r>
              <a:rPr lang="ru-RU" dirty="0"/>
              <a:t>»</a:t>
            </a:r>
          </a:p>
        </p:txBody>
      </p:sp>
    </p:spTree>
    <p:extLst>
      <p:ext uri="{BB962C8B-B14F-4D97-AF65-F5344CB8AC3E}">
        <p14:creationId xmlns:p14="http://schemas.microsoft.com/office/powerpoint/2010/main" val="929454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92500" lnSpcReduction="20000"/>
          </a:bodyPr>
          <a:lstStyle/>
          <a:p>
            <a:r>
              <a:rPr lang="ru-RU" b="1" dirty="0"/>
              <a:t>До </a:t>
            </a:r>
            <a:r>
              <a:rPr lang="ru-RU" b="1" dirty="0" err="1"/>
              <a:t>вимог</a:t>
            </a:r>
            <a:r>
              <a:rPr lang="ru-RU" b="1" dirty="0"/>
              <a:t> принципу </a:t>
            </a:r>
            <a:r>
              <a:rPr lang="ru-RU" b="1" dirty="0" err="1"/>
              <a:t>визначеності</a:t>
            </a:r>
            <a:r>
              <a:rPr lang="ru-RU" b="1" dirty="0"/>
              <a:t> </a:t>
            </a:r>
            <a:r>
              <a:rPr lang="ru-RU" b="1" dirty="0" err="1"/>
              <a:t>також</a:t>
            </a:r>
            <a:r>
              <a:rPr lang="ru-RU" b="1" dirty="0"/>
              <a:t> належать:</a:t>
            </a:r>
            <a:endParaRPr lang="ru-RU" dirty="0"/>
          </a:p>
          <a:p>
            <a:r>
              <a:rPr lang="ru-RU" dirty="0"/>
              <a:t>• </a:t>
            </a:r>
            <a:r>
              <a:rPr lang="ru-RU" dirty="0" err="1"/>
              <a:t>послідовне</a:t>
            </a:r>
            <a:r>
              <a:rPr lang="ru-RU" dirty="0"/>
              <a:t>  і  </a:t>
            </a:r>
            <a:r>
              <a:rPr lang="ru-RU" dirty="0" err="1"/>
              <a:t>неупереджене</a:t>
            </a:r>
            <a:r>
              <a:rPr lang="ru-RU" dirty="0"/>
              <a:t>  </a:t>
            </a:r>
            <a:r>
              <a:rPr lang="ru-RU" dirty="0" err="1"/>
              <a:t>застосування</a:t>
            </a:r>
            <a:r>
              <a:rPr lang="ru-RU" dirty="0"/>
              <a:t>  закону,  </a:t>
            </a:r>
            <a:r>
              <a:rPr lang="ru-RU" dirty="0" err="1"/>
              <a:t>тобто</a:t>
            </a:r>
            <a:r>
              <a:rPr lang="ru-RU" dirty="0"/>
              <a:t>  </a:t>
            </a:r>
            <a:r>
              <a:rPr lang="ru-RU" dirty="0" err="1"/>
              <a:t>забезпечення</a:t>
            </a:r>
            <a:r>
              <a:rPr lang="ru-RU" dirty="0"/>
              <a:t> </a:t>
            </a:r>
            <a:r>
              <a:rPr lang="ru-RU" dirty="0" err="1"/>
              <a:t>узгодженості</a:t>
            </a:r>
            <a:r>
              <a:rPr lang="ru-RU" dirty="0"/>
              <a:t> </a:t>
            </a:r>
            <a:r>
              <a:rPr lang="ru-RU" dirty="0" err="1"/>
              <a:t>правозастосовної</a:t>
            </a:r>
            <a:r>
              <a:rPr lang="ru-RU" dirty="0"/>
              <a:t>, </a:t>
            </a:r>
            <a:r>
              <a:rPr lang="ru-RU" dirty="0" err="1"/>
              <a:t>передусім</a:t>
            </a:r>
            <a:r>
              <a:rPr lang="ru-RU" dirty="0"/>
              <a:t> </a:t>
            </a:r>
            <a:r>
              <a:rPr lang="ru-RU" dirty="0" err="1"/>
              <a:t>судової</a:t>
            </a:r>
            <a:r>
              <a:rPr lang="ru-RU" dirty="0"/>
              <a:t> практики;</a:t>
            </a:r>
          </a:p>
          <a:p>
            <a:r>
              <a:rPr lang="ru-RU" dirty="0"/>
              <a:t>• </a:t>
            </a:r>
            <a:r>
              <a:rPr lang="ru-RU" dirty="0" err="1"/>
              <a:t>повага</a:t>
            </a:r>
            <a:r>
              <a:rPr lang="ru-RU" dirty="0"/>
              <a:t> до принципу </a:t>
            </a:r>
            <a:r>
              <a:rPr lang="ru-RU" dirty="0" err="1"/>
              <a:t>res</a:t>
            </a:r>
            <a:r>
              <a:rPr lang="ru-RU" dirty="0"/>
              <a:t> </a:t>
            </a:r>
            <a:r>
              <a:rPr lang="ru-RU" dirty="0" err="1"/>
              <a:t>judicata</a:t>
            </a:r>
            <a:r>
              <a:rPr lang="ru-RU" dirty="0"/>
              <a:t>, </a:t>
            </a:r>
            <a:r>
              <a:rPr lang="ru-RU" dirty="0" err="1"/>
              <a:t>тобто</a:t>
            </a:r>
            <a:r>
              <a:rPr lang="ru-RU" dirty="0"/>
              <a:t> </a:t>
            </a:r>
            <a:r>
              <a:rPr lang="ru-RU" dirty="0" err="1"/>
              <a:t>остаточні</a:t>
            </a:r>
            <a:r>
              <a:rPr lang="ru-RU" dirty="0"/>
              <a:t> </a:t>
            </a:r>
            <a:r>
              <a:rPr lang="ru-RU" dirty="0" err="1"/>
              <a:t>судові</a:t>
            </a:r>
            <a:r>
              <a:rPr lang="ru-RU" dirty="0"/>
              <a:t> </a:t>
            </a:r>
            <a:r>
              <a:rPr lang="ru-RU" dirty="0" err="1"/>
              <a:t>рішення</a:t>
            </a:r>
            <a:r>
              <a:rPr lang="ru-RU" dirty="0"/>
              <a:t> не </a:t>
            </a:r>
            <a:r>
              <a:rPr lang="ru-RU" dirty="0" err="1"/>
              <a:t>повинні</a:t>
            </a:r>
            <a:r>
              <a:rPr lang="ru-RU" dirty="0"/>
              <a:t>  </a:t>
            </a:r>
            <a:r>
              <a:rPr lang="ru-RU" dirty="0" err="1"/>
              <a:t>переглядатися</a:t>
            </a:r>
            <a:r>
              <a:rPr lang="ru-RU" dirty="0"/>
              <a:t>,  </a:t>
            </a:r>
            <a:r>
              <a:rPr lang="ru-RU" dirty="0" err="1"/>
              <a:t>окрім</a:t>
            </a:r>
            <a:r>
              <a:rPr lang="ru-RU" dirty="0"/>
              <a:t>  </a:t>
            </a:r>
            <a:r>
              <a:rPr lang="ru-RU" dirty="0" err="1"/>
              <a:t>чітко</a:t>
            </a:r>
            <a:r>
              <a:rPr lang="ru-RU" dirty="0"/>
              <a:t>  </a:t>
            </a:r>
            <a:r>
              <a:rPr lang="ru-RU" dirty="0" err="1"/>
              <a:t>встановлених</a:t>
            </a:r>
            <a:r>
              <a:rPr lang="ru-RU" dirty="0"/>
              <a:t>  законом  </a:t>
            </a:r>
            <a:r>
              <a:rPr lang="ru-RU" dirty="0" err="1"/>
              <a:t>випадків</a:t>
            </a:r>
            <a:r>
              <a:rPr lang="ru-RU" dirty="0"/>
              <a:t>, </a:t>
            </a:r>
            <a:r>
              <a:rPr lang="ru-RU" dirty="0" err="1"/>
              <a:t>обумовлених</a:t>
            </a:r>
            <a:r>
              <a:rPr lang="ru-RU" dirty="0"/>
              <a:t> </a:t>
            </a:r>
            <a:r>
              <a:rPr lang="ru-RU" dirty="0" err="1"/>
              <a:t>винятковими</a:t>
            </a:r>
            <a:r>
              <a:rPr lang="ru-RU" dirty="0"/>
              <a:t> </a:t>
            </a:r>
            <a:r>
              <a:rPr lang="ru-RU" dirty="0" err="1"/>
              <a:t>обставинами</a:t>
            </a:r>
            <a:r>
              <a:rPr lang="ru-RU" dirty="0"/>
              <a:t>;</a:t>
            </a:r>
          </a:p>
          <a:p>
            <a:r>
              <a:rPr lang="ru-RU" dirty="0"/>
              <a:t>• </a:t>
            </a:r>
            <a:r>
              <a:rPr lang="ru-RU" dirty="0" err="1"/>
              <a:t>обов’язковість</a:t>
            </a:r>
            <a:r>
              <a:rPr lang="ru-RU" dirty="0"/>
              <a:t> </a:t>
            </a:r>
            <a:r>
              <a:rPr lang="ru-RU" dirty="0" err="1"/>
              <a:t>судових</a:t>
            </a:r>
            <a:r>
              <a:rPr lang="ru-RU" dirty="0"/>
              <a:t> </a:t>
            </a:r>
            <a:r>
              <a:rPr lang="ru-RU" dirty="0" err="1"/>
              <a:t>рішень</a:t>
            </a:r>
            <a:r>
              <a:rPr lang="ru-RU" dirty="0"/>
              <a:t> та </a:t>
            </a:r>
            <a:r>
              <a:rPr lang="ru-RU" dirty="0" err="1"/>
              <a:t>їх</a:t>
            </a:r>
            <a:r>
              <a:rPr lang="ru-RU" dirty="0"/>
              <a:t> </a:t>
            </a:r>
            <a:r>
              <a:rPr lang="ru-RU" dirty="0" err="1"/>
              <a:t>неухильна</a:t>
            </a:r>
            <a:r>
              <a:rPr lang="ru-RU" dirty="0"/>
              <a:t> </a:t>
            </a:r>
            <a:r>
              <a:rPr lang="ru-RU" dirty="0" err="1"/>
              <a:t>виконуваність</a:t>
            </a:r>
            <a:r>
              <a:rPr lang="ru-RU" dirty="0"/>
              <a:t>.</a:t>
            </a:r>
          </a:p>
          <a:p>
            <a:endParaRPr lang="ru-RU" dirty="0"/>
          </a:p>
        </p:txBody>
      </p:sp>
    </p:spTree>
    <p:extLst>
      <p:ext uri="{BB962C8B-B14F-4D97-AF65-F5344CB8AC3E}">
        <p14:creationId xmlns:p14="http://schemas.microsoft.com/office/powerpoint/2010/main" val="2981145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260648"/>
            <a:ext cx="8928992" cy="6408712"/>
          </a:xfrm>
        </p:spPr>
        <p:txBody>
          <a:bodyPr>
            <a:normAutofit fontScale="40000" lnSpcReduction="20000"/>
          </a:bodyPr>
          <a:lstStyle/>
          <a:p>
            <a:r>
              <a:rPr lang="ru-RU" sz="6000" b="1" dirty="0"/>
              <a:t>Принцип </a:t>
            </a:r>
            <a:r>
              <a:rPr lang="ru-RU" sz="6000" b="1" dirty="0" err="1"/>
              <a:t>захисту</a:t>
            </a:r>
            <a:r>
              <a:rPr lang="ru-RU" sz="6000" b="1" dirty="0"/>
              <a:t> </a:t>
            </a:r>
            <a:r>
              <a:rPr lang="ru-RU" sz="6000" b="1" dirty="0" err="1"/>
              <a:t>довіри</a:t>
            </a:r>
            <a:r>
              <a:rPr lang="ru-RU" sz="6000" b="1" dirty="0"/>
              <a:t> </a:t>
            </a:r>
            <a:r>
              <a:rPr lang="ru-RU" sz="6000" b="1" dirty="0" err="1"/>
              <a:t>передбачає</a:t>
            </a:r>
            <a:r>
              <a:rPr lang="ru-RU" sz="6000" b="1" dirty="0"/>
              <a:t>, </a:t>
            </a:r>
            <a:r>
              <a:rPr lang="ru-RU" sz="6000" b="1" dirty="0" err="1"/>
              <a:t>зокрема</a:t>
            </a:r>
            <a:r>
              <a:rPr lang="ru-RU" sz="6000" b="1" dirty="0"/>
              <a:t>, </a:t>
            </a:r>
            <a:r>
              <a:rPr lang="ru-RU" sz="6000" b="1" dirty="0" err="1"/>
              <a:t>забезпечення</a:t>
            </a:r>
            <a:r>
              <a:rPr lang="ru-RU" sz="6000" b="1" dirty="0" smtClean="0"/>
              <a:t>:</a:t>
            </a:r>
          </a:p>
          <a:p>
            <a:endParaRPr lang="ru-RU" sz="4600" dirty="0"/>
          </a:p>
          <a:p>
            <a:r>
              <a:rPr lang="ru-RU" sz="5000" dirty="0" err="1" smtClean="0"/>
              <a:t>впевненості</a:t>
            </a:r>
            <a:r>
              <a:rPr lang="ru-RU" sz="5000" dirty="0" smtClean="0"/>
              <a:t> </a:t>
            </a:r>
            <a:r>
              <a:rPr lang="ru-RU" sz="5000" dirty="0" err="1"/>
              <a:t>громадян</a:t>
            </a:r>
            <a:r>
              <a:rPr lang="ru-RU" sz="5000" dirty="0"/>
              <a:t> у тому, </a:t>
            </a:r>
            <a:r>
              <a:rPr lang="ru-RU" sz="5000" dirty="0" err="1"/>
              <a:t>що</a:t>
            </a:r>
            <a:r>
              <a:rPr lang="ru-RU" sz="5000" dirty="0"/>
              <a:t> </a:t>
            </a:r>
            <a:r>
              <a:rPr lang="ru-RU" sz="5000" dirty="0" err="1"/>
              <a:t>їх</a:t>
            </a:r>
            <a:r>
              <a:rPr lang="ru-RU" sz="5000" dirty="0"/>
              <a:t> </a:t>
            </a:r>
            <a:r>
              <a:rPr lang="ru-RU" sz="5000" dirty="0" err="1"/>
              <a:t>правове</a:t>
            </a:r>
            <a:r>
              <a:rPr lang="ru-RU" sz="5000" dirty="0"/>
              <a:t> становище </a:t>
            </a:r>
            <a:r>
              <a:rPr lang="ru-RU" sz="5000" dirty="0" err="1"/>
              <a:t>залишатиметься</a:t>
            </a:r>
            <a:r>
              <a:rPr lang="ru-RU" sz="5000" dirty="0"/>
              <a:t> </a:t>
            </a:r>
            <a:r>
              <a:rPr lang="ru-RU" sz="5000" dirty="0" err="1"/>
              <a:t>стабільним</a:t>
            </a:r>
            <a:r>
              <a:rPr lang="ru-RU" sz="5000" dirty="0"/>
              <a:t> і в </a:t>
            </a:r>
            <a:r>
              <a:rPr lang="ru-RU" sz="5000" dirty="0" err="1"/>
              <a:t>майбутньому</a:t>
            </a:r>
            <a:r>
              <a:rPr lang="ru-RU" sz="5000" dirty="0"/>
              <a:t> не </a:t>
            </a:r>
            <a:r>
              <a:rPr lang="ru-RU" sz="5000" dirty="0" err="1"/>
              <a:t>погіршуватиметься</a:t>
            </a:r>
            <a:r>
              <a:rPr lang="ru-RU" sz="5000" dirty="0"/>
              <a:t>;</a:t>
            </a:r>
          </a:p>
          <a:p>
            <a:r>
              <a:rPr lang="ru-RU" sz="5000" dirty="0" err="1" smtClean="0"/>
              <a:t>публічності</a:t>
            </a:r>
            <a:r>
              <a:rPr lang="ru-RU" sz="5000" dirty="0" smtClean="0"/>
              <a:t>  </a:t>
            </a:r>
            <a:r>
              <a:rPr lang="ru-RU" sz="5000" dirty="0" err="1"/>
              <a:t>діяльності</a:t>
            </a:r>
            <a:r>
              <a:rPr lang="ru-RU" sz="5000" dirty="0"/>
              <a:t>  </a:t>
            </a:r>
            <a:r>
              <a:rPr lang="ru-RU" sz="5000" dirty="0" err="1"/>
              <a:t>держави</a:t>
            </a:r>
            <a:r>
              <a:rPr lang="ru-RU" sz="5000" dirty="0"/>
              <a:t>,  </a:t>
            </a:r>
            <a:r>
              <a:rPr lang="ru-RU" sz="5000" dirty="0" err="1"/>
              <a:t>стабільності</a:t>
            </a:r>
            <a:r>
              <a:rPr lang="ru-RU" sz="5000" dirty="0"/>
              <a:t>  </a:t>
            </a:r>
            <a:r>
              <a:rPr lang="ru-RU" sz="5000" dirty="0" err="1"/>
              <a:t>законодавства</a:t>
            </a:r>
            <a:r>
              <a:rPr lang="ru-RU" sz="5000" dirty="0"/>
              <a:t>  та </a:t>
            </a:r>
            <a:r>
              <a:rPr lang="ru-RU" sz="5000" dirty="0" err="1"/>
              <a:t>прогнозованості</a:t>
            </a:r>
            <a:r>
              <a:rPr lang="ru-RU" sz="5000" dirty="0"/>
              <a:t> </a:t>
            </a:r>
            <a:r>
              <a:rPr lang="ru-RU" sz="5000" dirty="0" err="1"/>
              <a:t>його</a:t>
            </a:r>
            <a:r>
              <a:rPr lang="ru-RU" sz="5000" dirty="0"/>
              <a:t> </a:t>
            </a:r>
            <a:r>
              <a:rPr lang="ru-RU" sz="5000" dirty="0" err="1"/>
              <a:t>розвитку</a:t>
            </a:r>
            <a:r>
              <a:rPr lang="ru-RU" sz="5000" dirty="0"/>
              <a:t>;</a:t>
            </a:r>
          </a:p>
          <a:p>
            <a:r>
              <a:rPr lang="ru-RU" sz="5000" dirty="0" smtClean="0"/>
              <a:t>адекватного  </a:t>
            </a:r>
            <a:r>
              <a:rPr lang="ru-RU" sz="5000" dirty="0" err="1"/>
              <a:t>дискреційним</a:t>
            </a:r>
            <a:r>
              <a:rPr lang="ru-RU" sz="5000" dirty="0"/>
              <a:t>  </a:t>
            </a:r>
            <a:r>
              <a:rPr lang="ru-RU" sz="5000" dirty="0" err="1"/>
              <a:t>повноваженням</a:t>
            </a:r>
            <a:r>
              <a:rPr lang="ru-RU" sz="5000" dirty="0"/>
              <a:t>  </a:t>
            </a:r>
            <a:r>
              <a:rPr lang="ru-RU" sz="5000" dirty="0" err="1"/>
              <a:t>відповідних</a:t>
            </a:r>
            <a:r>
              <a:rPr lang="ru-RU" sz="5000" dirty="0"/>
              <a:t>  </a:t>
            </a:r>
            <a:r>
              <a:rPr lang="ru-RU" sz="5000" dirty="0" err="1"/>
              <a:t>державних</a:t>
            </a:r>
            <a:r>
              <a:rPr lang="ru-RU" sz="5000" dirty="0"/>
              <a:t> </a:t>
            </a:r>
            <a:r>
              <a:rPr lang="ru-RU" sz="5000" dirty="0" err="1"/>
              <a:t>органів</a:t>
            </a:r>
            <a:r>
              <a:rPr lang="ru-RU" sz="5000" dirty="0"/>
              <a:t> </a:t>
            </a:r>
            <a:r>
              <a:rPr lang="ru-RU" sz="5000" dirty="0" err="1"/>
              <a:t>захисту</a:t>
            </a:r>
            <a:r>
              <a:rPr lang="ru-RU" sz="5000" dirty="0"/>
              <a:t> </a:t>
            </a:r>
            <a:r>
              <a:rPr lang="ru-RU" sz="5000" dirty="0" err="1"/>
              <a:t>від</a:t>
            </a:r>
            <a:r>
              <a:rPr lang="ru-RU" sz="5000" dirty="0"/>
              <a:t> </a:t>
            </a:r>
            <a:r>
              <a:rPr lang="ru-RU" sz="5000" dirty="0" err="1"/>
              <a:t>свавільних</a:t>
            </a:r>
            <a:r>
              <a:rPr lang="ru-RU" sz="5000" dirty="0"/>
              <a:t> </a:t>
            </a:r>
            <a:r>
              <a:rPr lang="ru-RU" sz="5000" dirty="0" err="1"/>
              <a:t>рішень</a:t>
            </a:r>
            <a:r>
              <a:rPr lang="ru-RU" sz="5000" dirty="0"/>
              <a:t>;</a:t>
            </a:r>
          </a:p>
          <a:p>
            <a:r>
              <a:rPr lang="ru-RU" sz="5000" dirty="0" err="1" smtClean="0"/>
              <a:t>поваги</a:t>
            </a:r>
            <a:r>
              <a:rPr lang="ru-RU" sz="5000" dirty="0" smtClean="0"/>
              <a:t> </a:t>
            </a:r>
            <a:r>
              <a:rPr lang="ru-RU" sz="5000" dirty="0" err="1"/>
              <a:t>держави</a:t>
            </a:r>
            <a:r>
              <a:rPr lang="ru-RU" sz="5000" dirty="0"/>
              <a:t> до так </a:t>
            </a:r>
            <a:r>
              <a:rPr lang="ru-RU" sz="5000" dirty="0" err="1"/>
              <a:t>званих</a:t>
            </a:r>
            <a:r>
              <a:rPr lang="ru-RU" sz="5000" dirty="0"/>
              <a:t> «</a:t>
            </a:r>
            <a:r>
              <a:rPr lang="ru-RU" sz="5000" dirty="0" err="1"/>
              <a:t>легітимних</a:t>
            </a:r>
            <a:r>
              <a:rPr lang="ru-RU" sz="5000" dirty="0"/>
              <a:t> </a:t>
            </a:r>
            <a:r>
              <a:rPr lang="ru-RU" sz="5000" dirty="0" err="1"/>
              <a:t>очікувань</a:t>
            </a:r>
            <a:r>
              <a:rPr lang="ru-RU" sz="5000" dirty="0"/>
              <a:t>» (</a:t>
            </a:r>
            <a:r>
              <a:rPr lang="ru-RU" sz="5000" dirty="0" err="1"/>
              <a:t>legitimate</a:t>
            </a:r>
            <a:r>
              <a:rPr lang="ru-RU" sz="5000" dirty="0"/>
              <a:t> </a:t>
            </a:r>
            <a:r>
              <a:rPr lang="ru-RU" sz="5000" dirty="0" err="1"/>
              <a:t>expectation</a:t>
            </a:r>
            <a:r>
              <a:rPr lang="ru-RU" sz="5000" dirty="0"/>
              <a:t>), </a:t>
            </a:r>
            <a:r>
              <a:rPr lang="ru-RU" sz="5000" dirty="0" err="1"/>
              <a:t>тобто</a:t>
            </a:r>
            <a:r>
              <a:rPr lang="ru-RU" sz="5000" dirty="0"/>
              <a:t> до </a:t>
            </a:r>
            <a:r>
              <a:rPr lang="ru-RU" sz="5000" dirty="0" err="1"/>
              <a:t>її</a:t>
            </a:r>
            <a:r>
              <a:rPr lang="ru-RU" sz="5000" dirty="0"/>
              <a:t> </a:t>
            </a:r>
            <a:r>
              <a:rPr lang="ru-RU" sz="5000" dirty="0" err="1"/>
              <a:t>зобов’язань</a:t>
            </a:r>
            <a:r>
              <a:rPr lang="ru-RU" sz="5000" dirty="0"/>
              <a:t> перед </a:t>
            </a:r>
            <a:r>
              <a:rPr lang="ru-RU" sz="5000" dirty="0" err="1"/>
              <a:t>своїми</a:t>
            </a:r>
            <a:r>
              <a:rPr lang="ru-RU" sz="5000" dirty="0"/>
              <a:t> </a:t>
            </a:r>
            <a:r>
              <a:rPr lang="ru-RU" sz="5000" dirty="0" err="1"/>
              <a:t>громадянами</a:t>
            </a:r>
            <a:r>
              <a:rPr lang="ru-RU" sz="5000" dirty="0"/>
              <a:t> та </a:t>
            </a:r>
            <a:r>
              <a:rPr lang="ru-RU" sz="5000" dirty="0" err="1"/>
              <a:t>їх-ніх</a:t>
            </a:r>
            <a:r>
              <a:rPr lang="ru-RU" sz="5000" dirty="0"/>
              <a:t> </a:t>
            </a:r>
            <a:r>
              <a:rPr lang="ru-RU" sz="5000" dirty="0" err="1"/>
              <a:t>законних</a:t>
            </a:r>
            <a:r>
              <a:rPr lang="ru-RU" sz="5000" dirty="0"/>
              <a:t> </a:t>
            </a:r>
            <a:r>
              <a:rPr lang="ru-RU" sz="5000" dirty="0" err="1"/>
              <a:t>очікувань</a:t>
            </a:r>
            <a:r>
              <a:rPr lang="ru-RU" sz="5000" dirty="0"/>
              <a:t> (</a:t>
            </a:r>
            <a:r>
              <a:rPr lang="ru-RU" sz="5000" dirty="0" err="1"/>
              <a:t>наприклад</a:t>
            </a:r>
            <a:r>
              <a:rPr lang="ru-RU" sz="5000" dirty="0"/>
              <a:t>, у </a:t>
            </a:r>
            <a:r>
              <a:rPr lang="ru-RU" sz="5000" dirty="0" err="1"/>
              <a:t>сфері</a:t>
            </a:r>
            <a:r>
              <a:rPr lang="ru-RU" sz="5000" dirty="0"/>
              <a:t> </a:t>
            </a:r>
            <a:r>
              <a:rPr lang="ru-RU" sz="5000" dirty="0" err="1"/>
              <a:t>трудових</a:t>
            </a:r>
            <a:r>
              <a:rPr lang="ru-RU" sz="5000" dirty="0"/>
              <a:t> </a:t>
            </a:r>
            <a:r>
              <a:rPr lang="ru-RU" sz="5000" dirty="0" err="1"/>
              <a:t>відносин</a:t>
            </a:r>
            <a:r>
              <a:rPr lang="ru-RU" sz="5000" dirty="0"/>
              <a:t> – </a:t>
            </a:r>
            <a:r>
              <a:rPr lang="ru-RU" sz="5000" dirty="0" err="1"/>
              <a:t>повага</a:t>
            </a:r>
            <a:r>
              <a:rPr lang="ru-RU" sz="5000" dirty="0"/>
              <a:t> </a:t>
            </a:r>
          </a:p>
          <a:p>
            <a:r>
              <a:rPr lang="ru-RU" sz="5000" dirty="0"/>
              <a:t>до  </a:t>
            </a:r>
            <a:r>
              <a:rPr lang="ru-RU" sz="5000" dirty="0" err="1"/>
              <a:t>встановлених</a:t>
            </a:r>
            <a:r>
              <a:rPr lang="ru-RU" sz="5000" dirty="0"/>
              <a:t>  законом  </a:t>
            </a:r>
            <a:r>
              <a:rPr lang="ru-RU" sz="5000" dirty="0" err="1"/>
              <a:t>критеріїв</a:t>
            </a:r>
            <a:r>
              <a:rPr lang="ru-RU" sz="5000" dirty="0"/>
              <a:t> оплати  </a:t>
            </a:r>
            <a:r>
              <a:rPr lang="ru-RU" sz="5000" dirty="0" err="1"/>
              <a:t>праці</a:t>
            </a:r>
            <a:r>
              <a:rPr lang="ru-RU" sz="5000" dirty="0"/>
              <a:t>; у </a:t>
            </a:r>
            <a:r>
              <a:rPr lang="ru-RU" sz="5000" dirty="0" err="1"/>
              <a:t>сфері</a:t>
            </a:r>
            <a:r>
              <a:rPr lang="ru-RU" sz="5000" dirty="0"/>
              <a:t> </a:t>
            </a:r>
            <a:r>
              <a:rPr lang="ru-RU" sz="5000" dirty="0" err="1"/>
              <a:t>криміналь-ної</a:t>
            </a:r>
            <a:r>
              <a:rPr lang="ru-RU" sz="5000" dirty="0"/>
              <a:t> </a:t>
            </a:r>
            <a:r>
              <a:rPr lang="ru-RU" sz="5000" dirty="0" err="1"/>
              <a:t>відповідальності</a:t>
            </a:r>
            <a:r>
              <a:rPr lang="ru-RU" sz="5000" dirty="0"/>
              <a:t> – </a:t>
            </a:r>
            <a:r>
              <a:rPr lang="ru-RU" sz="5000" dirty="0" err="1"/>
              <a:t>повага</a:t>
            </a:r>
            <a:r>
              <a:rPr lang="ru-RU" sz="5000" dirty="0"/>
              <a:t> до права </a:t>
            </a:r>
            <a:r>
              <a:rPr lang="ru-RU" sz="5000" dirty="0" err="1"/>
              <a:t>засудженого</a:t>
            </a:r>
            <a:r>
              <a:rPr lang="ru-RU" sz="5000" dirty="0"/>
              <a:t> на </a:t>
            </a:r>
            <a:r>
              <a:rPr lang="ru-RU" sz="5000" dirty="0" err="1"/>
              <a:t>звільнення</a:t>
            </a:r>
            <a:r>
              <a:rPr lang="ru-RU" sz="5000" dirty="0"/>
              <a:t> </a:t>
            </a:r>
            <a:r>
              <a:rPr lang="ru-RU" sz="5000" dirty="0" err="1"/>
              <a:t>від</a:t>
            </a:r>
            <a:r>
              <a:rPr lang="ru-RU" sz="5000" dirty="0"/>
              <a:t> </a:t>
            </a:r>
            <a:r>
              <a:rPr lang="ru-RU" sz="5000" dirty="0" err="1"/>
              <a:t>покарання</a:t>
            </a:r>
            <a:r>
              <a:rPr lang="ru-RU" sz="5000" dirty="0"/>
              <a:t> </a:t>
            </a:r>
            <a:r>
              <a:rPr lang="ru-RU" sz="5000" dirty="0" err="1"/>
              <a:t>чи</a:t>
            </a:r>
            <a:r>
              <a:rPr lang="ru-RU" sz="5000" dirty="0"/>
              <a:t> </a:t>
            </a:r>
            <a:r>
              <a:rPr lang="ru-RU" sz="5000" dirty="0" err="1"/>
              <a:t>дострокове</a:t>
            </a:r>
            <a:r>
              <a:rPr lang="ru-RU" sz="5000" dirty="0"/>
              <a:t> </a:t>
            </a:r>
            <a:r>
              <a:rPr lang="ru-RU" sz="5000" dirty="0" err="1"/>
              <a:t>звільнення</a:t>
            </a:r>
            <a:r>
              <a:rPr lang="ru-RU" sz="5000" dirty="0"/>
              <a:t> </a:t>
            </a:r>
            <a:r>
              <a:rPr lang="ru-RU" sz="5000" dirty="0" err="1"/>
              <a:t>від</a:t>
            </a:r>
            <a:r>
              <a:rPr lang="ru-RU" sz="5000" dirty="0"/>
              <a:t> </a:t>
            </a:r>
            <a:r>
              <a:rPr lang="ru-RU" sz="5000" dirty="0" err="1"/>
              <a:t>відбування</a:t>
            </a:r>
            <a:r>
              <a:rPr lang="ru-RU" sz="5000" dirty="0"/>
              <a:t> </a:t>
            </a:r>
            <a:r>
              <a:rPr lang="ru-RU" sz="5000" dirty="0" err="1"/>
              <a:t>покарання</a:t>
            </a:r>
            <a:r>
              <a:rPr lang="ru-RU" sz="5000" dirty="0"/>
              <a:t> </a:t>
            </a:r>
            <a:r>
              <a:rPr lang="ru-RU" sz="5000" dirty="0" err="1"/>
              <a:t>тощо</a:t>
            </a:r>
            <a:r>
              <a:rPr lang="ru-RU" sz="5000" dirty="0"/>
              <a:t>);</a:t>
            </a:r>
          </a:p>
          <a:p>
            <a:r>
              <a:rPr lang="uk-UA" sz="5000" dirty="0" smtClean="0"/>
              <a:t>закріплення </a:t>
            </a:r>
            <a:r>
              <a:rPr lang="uk-UA" sz="5000" dirty="0"/>
              <a:t>у законі недопустимості «змін до гіршого» (</a:t>
            </a:r>
            <a:r>
              <a:rPr lang="ru-RU" sz="5000" dirty="0" err="1"/>
              <a:t>reformation</a:t>
            </a:r>
            <a:r>
              <a:rPr lang="ru-RU" sz="5000" dirty="0"/>
              <a:t> </a:t>
            </a:r>
            <a:r>
              <a:rPr lang="ru-RU" sz="5000" dirty="0" err="1"/>
              <a:t>in</a:t>
            </a:r>
            <a:r>
              <a:rPr lang="ru-RU" sz="5000" dirty="0"/>
              <a:t> </a:t>
            </a:r>
            <a:r>
              <a:rPr lang="ru-RU" sz="5000" dirty="0" err="1"/>
              <a:t>pejus</a:t>
            </a:r>
            <a:r>
              <a:rPr lang="uk-UA" sz="5000" dirty="0"/>
              <a:t>), тобто погіршення правового становища особи, яка оскаржує рішення  про  притягнення  її  до  юридичної  відповідальності  (наприклад,  застосування  вищою  судовою  інстанцією  суворішої  санкції  до підсудного при оскарженні ним вироку суду нижчої інстанції, посилення  адміністративного  чи  дисциплінарного  стягнення  при  оскарженні рішень відповідних органів чи посадових осіб).</a:t>
            </a:r>
            <a:endParaRPr lang="ru-RU" sz="5000" dirty="0"/>
          </a:p>
          <a:p>
            <a:endParaRPr lang="ru-RU" sz="5000" dirty="0"/>
          </a:p>
        </p:txBody>
      </p:sp>
    </p:spTree>
    <p:extLst>
      <p:ext uri="{BB962C8B-B14F-4D97-AF65-F5344CB8AC3E}">
        <p14:creationId xmlns:p14="http://schemas.microsoft.com/office/powerpoint/2010/main" val="1481413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20680"/>
          </a:xfrm>
        </p:spPr>
        <p:txBody>
          <a:bodyPr>
            <a:normAutofit fontScale="85000" lnSpcReduction="10000"/>
          </a:bodyPr>
          <a:lstStyle/>
          <a:p>
            <a:r>
              <a:rPr lang="ru-RU" b="1" dirty="0" err="1" smtClean="0"/>
              <a:t>Вимоги</a:t>
            </a:r>
            <a:r>
              <a:rPr lang="ru-RU" b="1" dirty="0" smtClean="0"/>
              <a:t> </a:t>
            </a:r>
            <a:r>
              <a:rPr lang="ru-RU" b="1" dirty="0"/>
              <a:t>принципу </a:t>
            </a:r>
            <a:r>
              <a:rPr lang="ru-RU" b="1" dirty="0" err="1" smtClean="0"/>
              <a:t>пропорційностів</a:t>
            </a:r>
            <a:r>
              <a:rPr lang="ru-RU" b="1" dirty="0" smtClean="0"/>
              <a:t> </a:t>
            </a:r>
            <a:r>
              <a:rPr lang="ru-RU" b="1" dirty="0" err="1"/>
              <a:t>узагальненому</a:t>
            </a:r>
            <a:r>
              <a:rPr lang="ru-RU" b="1" dirty="0"/>
              <a:t> </a:t>
            </a:r>
            <a:r>
              <a:rPr lang="ru-RU" b="1" dirty="0" err="1"/>
              <a:t>вигляді</a:t>
            </a:r>
            <a:r>
              <a:rPr lang="ru-RU" b="1" dirty="0"/>
              <a:t> </a:t>
            </a:r>
            <a:r>
              <a:rPr lang="ru-RU" b="1" dirty="0" err="1"/>
              <a:t>зводяться</a:t>
            </a:r>
            <a:r>
              <a:rPr lang="ru-RU" b="1" dirty="0"/>
              <a:t> до такого:</a:t>
            </a:r>
            <a:endParaRPr lang="ru-RU" dirty="0"/>
          </a:p>
          <a:p>
            <a:r>
              <a:rPr lang="ru-RU" dirty="0"/>
              <a:t>• будь-</a:t>
            </a:r>
            <a:r>
              <a:rPr lang="ru-RU" dirty="0" err="1"/>
              <a:t>які</a:t>
            </a:r>
            <a:r>
              <a:rPr lang="ru-RU" dirty="0"/>
              <a:t> </a:t>
            </a:r>
            <a:r>
              <a:rPr lang="ru-RU" dirty="0" err="1"/>
              <a:t>обмеження</a:t>
            </a:r>
            <a:r>
              <a:rPr lang="ru-RU" dirty="0"/>
              <a:t> </a:t>
            </a:r>
            <a:r>
              <a:rPr lang="ru-RU" dirty="0" err="1"/>
              <a:t>основоположних</a:t>
            </a:r>
            <a:r>
              <a:rPr lang="ru-RU" dirty="0"/>
              <a:t> прав і свобод </a:t>
            </a:r>
            <a:r>
              <a:rPr lang="ru-RU" dirty="0" err="1"/>
              <a:t>можливі</a:t>
            </a:r>
            <a:r>
              <a:rPr lang="ru-RU" dirty="0"/>
              <a:t> </a:t>
            </a:r>
            <a:r>
              <a:rPr lang="ru-RU" dirty="0" err="1"/>
              <a:t>тільки</a:t>
            </a:r>
            <a:r>
              <a:rPr lang="ru-RU" dirty="0"/>
              <a:t> на </a:t>
            </a:r>
            <a:r>
              <a:rPr lang="ru-RU" dirty="0" err="1"/>
              <a:t>підставі</a:t>
            </a:r>
            <a:r>
              <a:rPr lang="ru-RU" dirty="0"/>
              <a:t> закону у </a:t>
            </a:r>
            <a:r>
              <a:rPr lang="ru-RU" dirty="0" err="1"/>
              <a:t>передбачених</a:t>
            </a:r>
            <a:r>
              <a:rPr lang="ru-RU" dirty="0"/>
              <a:t> </a:t>
            </a:r>
            <a:r>
              <a:rPr lang="ru-RU" dirty="0" err="1"/>
              <a:t>конституцією</a:t>
            </a:r>
            <a:r>
              <a:rPr lang="ru-RU" dirty="0"/>
              <a:t> (</a:t>
            </a:r>
            <a:r>
              <a:rPr lang="ru-RU" dirty="0" err="1"/>
              <a:t>чи</a:t>
            </a:r>
            <a:r>
              <a:rPr lang="ru-RU" dirty="0"/>
              <a:t> </a:t>
            </a:r>
            <a:r>
              <a:rPr lang="ru-RU" dirty="0" err="1" smtClean="0"/>
              <a:t>міжнародно-правовими</a:t>
            </a:r>
            <a:r>
              <a:rPr lang="ru-RU" dirty="0" smtClean="0"/>
              <a:t> </a:t>
            </a:r>
            <a:r>
              <a:rPr lang="ru-RU" dirty="0"/>
              <a:t>документами) </a:t>
            </a:r>
            <a:r>
              <a:rPr lang="ru-RU" dirty="0" err="1"/>
              <a:t>цілях</a:t>
            </a:r>
            <a:r>
              <a:rPr lang="ru-RU" dirty="0"/>
              <a:t> та </a:t>
            </a:r>
            <a:r>
              <a:rPr lang="ru-RU" dirty="0" err="1"/>
              <a:t>лише</a:t>
            </a:r>
            <a:r>
              <a:rPr lang="ru-RU" dirty="0"/>
              <a:t> у межах, </a:t>
            </a:r>
            <a:r>
              <a:rPr lang="ru-RU" dirty="0" err="1"/>
              <a:t>що</a:t>
            </a:r>
            <a:r>
              <a:rPr lang="ru-RU" dirty="0"/>
              <a:t> є </a:t>
            </a:r>
            <a:r>
              <a:rPr lang="ru-RU" dirty="0" err="1"/>
              <a:t>необхідними</a:t>
            </a:r>
            <a:r>
              <a:rPr lang="ru-RU" dirty="0"/>
              <a:t> для нормального </a:t>
            </a:r>
            <a:r>
              <a:rPr lang="ru-RU" dirty="0" err="1"/>
              <a:t>функціонування</a:t>
            </a:r>
            <a:r>
              <a:rPr lang="ru-RU" dirty="0"/>
              <a:t> демократичного </a:t>
            </a:r>
            <a:r>
              <a:rPr lang="ru-RU" dirty="0" err="1"/>
              <a:t>суспільства</a:t>
            </a:r>
            <a:r>
              <a:rPr lang="ru-RU" dirty="0"/>
              <a:t>;</a:t>
            </a:r>
          </a:p>
          <a:p>
            <a:r>
              <a:rPr lang="ru-RU" dirty="0"/>
              <a:t>• </a:t>
            </a:r>
            <a:r>
              <a:rPr lang="ru-RU" dirty="0" err="1"/>
              <a:t>такі</a:t>
            </a:r>
            <a:r>
              <a:rPr lang="ru-RU" dirty="0"/>
              <a:t>  </a:t>
            </a:r>
            <a:r>
              <a:rPr lang="ru-RU" dirty="0" err="1"/>
              <a:t>обмеження</a:t>
            </a:r>
            <a:r>
              <a:rPr lang="ru-RU" dirty="0"/>
              <a:t>  </a:t>
            </a:r>
            <a:r>
              <a:rPr lang="ru-RU" dirty="0" err="1"/>
              <a:t>мають</a:t>
            </a:r>
            <a:r>
              <a:rPr lang="ru-RU" dirty="0"/>
              <a:t>  </a:t>
            </a:r>
            <a:r>
              <a:rPr lang="ru-RU" dirty="0" err="1"/>
              <a:t>застосовуватися</a:t>
            </a:r>
            <a:r>
              <a:rPr lang="ru-RU" dirty="0"/>
              <a:t>  </a:t>
            </a:r>
            <a:r>
              <a:rPr lang="ru-RU" dirty="0" err="1"/>
              <a:t>тільки</a:t>
            </a:r>
            <a:r>
              <a:rPr lang="ru-RU" dirty="0"/>
              <a:t>  у  </a:t>
            </a:r>
            <a:r>
              <a:rPr lang="ru-RU" dirty="0" err="1"/>
              <a:t>випадках</a:t>
            </a:r>
            <a:r>
              <a:rPr lang="ru-RU" dirty="0"/>
              <a:t>,  </a:t>
            </a:r>
            <a:r>
              <a:rPr lang="ru-RU" dirty="0" err="1"/>
              <a:t>якщо</a:t>
            </a:r>
            <a:r>
              <a:rPr lang="ru-RU" dirty="0"/>
              <a:t> не </a:t>
            </a:r>
            <a:r>
              <a:rPr lang="ru-RU" dirty="0" err="1"/>
              <a:t>існує</a:t>
            </a:r>
            <a:r>
              <a:rPr lang="ru-RU" dirty="0"/>
              <a:t> </a:t>
            </a:r>
            <a:r>
              <a:rPr lang="ru-RU" dirty="0" err="1"/>
              <a:t>менш</a:t>
            </a:r>
            <a:r>
              <a:rPr lang="ru-RU" dirty="0"/>
              <a:t> </a:t>
            </a:r>
            <a:r>
              <a:rPr lang="ru-RU" dirty="0" err="1"/>
              <a:t>обтяжливих</a:t>
            </a:r>
            <a:r>
              <a:rPr lang="ru-RU" dirty="0"/>
              <a:t> </a:t>
            </a:r>
            <a:r>
              <a:rPr lang="ru-RU" dirty="0" err="1"/>
              <a:t>засобів</a:t>
            </a:r>
            <a:r>
              <a:rPr lang="ru-RU" dirty="0"/>
              <a:t> і </a:t>
            </a:r>
            <a:r>
              <a:rPr lang="ru-RU" dirty="0" err="1"/>
              <a:t>способів</a:t>
            </a:r>
            <a:r>
              <a:rPr lang="ru-RU" dirty="0"/>
              <a:t> </a:t>
            </a:r>
            <a:r>
              <a:rPr lang="ru-RU" dirty="0" err="1"/>
              <a:t>запобігання</a:t>
            </a:r>
            <a:r>
              <a:rPr lang="ru-RU" dirty="0"/>
              <a:t> </a:t>
            </a:r>
            <a:r>
              <a:rPr lang="ru-RU" dirty="0" err="1"/>
              <a:t>порушенням</a:t>
            </a:r>
            <a:r>
              <a:rPr lang="ru-RU" dirty="0"/>
              <a:t> прав і свобод </a:t>
            </a:r>
            <a:r>
              <a:rPr lang="ru-RU" dirty="0" err="1"/>
              <a:t>інших</a:t>
            </a:r>
            <a:r>
              <a:rPr lang="ru-RU" dirty="0"/>
              <a:t> </a:t>
            </a:r>
            <a:r>
              <a:rPr lang="ru-RU" dirty="0" err="1"/>
              <a:t>осіб</a:t>
            </a:r>
            <a:r>
              <a:rPr lang="ru-RU" dirty="0"/>
              <a:t> та </a:t>
            </a:r>
            <a:r>
              <a:rPr lang="ru-RU" dirty="0" err="1"/>
              <a:t>забезпечення</a:t>
            </a:r>
            <a:r>
              <a:rPr lang="ru-RU" dirty="0"/>
              <a:t> </a:t>
            </a:r>
            <a:r>
              <a:rPr lang="ru-RU" dirty="0" err="1"/>
              <a:t>публічних</a:t>
            </a:r>
            <a:r>
              <a:rPr lang="ru-RU" dirty="0"/>
              <a:t> </a:t>
            </a:r>
            <a:r>
              <a:rPr lang="ru-RU" dirty="0" err="1"/>
              <a:t>інтересів</a:t>
            </a:r>
            <a:r>
              <a:rPr lang="ru-RU" dirty="0"/>
              <a:t>;</a:t>
            </a:r>
          </a:p>
          <a:p>
            <a:r>
              <a:rPr lang="ru-RU" dirty="0"/>
              <a:t>• </a:t>
            </a:r>
            <a:r>
              <a:rPr lang="ru-RU" dirty="0" err="1"/>
              <a:t>наслідки</a:t>
            </a:r>
            <a:r>
              <a:rPr lang="ru-RU" dirty="0"/>
              <a:t> </a:t>
            </a:r>
            <a:r>
              <a:rPr lang="ru-RU" dirty="0" err="1"/>
              <a:t>заходів</a:t>
            </a:r>
            <a:r>
              <a:rPr lang="ru-RU" dirty="0"/>
              <a:t>, </a:t>
            </a:r>
            <a:r>
              <a:rPr lang="ru-RU" dirty="0" err="1"/>
              <a:t>які</a:t>
            </a:r>
            <a:r>
              <a:rPr lang="ru-RU" dirty="0"/>
              <a:t> </a:t>
            </a:r>
            <a:r>
              <a:rPr lang="ru-RU" dirty="0" err="1"/>
              <a:t>обмежують</a:t>
            </a:r>
            <a:r>
              <a:rPr lang="ru-RU" dirty="0"/>
              <a:t> </a:t>
            </a:r>
            <a:r>
              <a:rPr lang="ru-RU" dirty="0" err="1"/>
              <a:t>реалізацію</a:t>
            </a:r>
            <a:r>
              <a:rPr lang="ru-RU" dirty="0"/>
              <a:t> прав і свобод, не </a:t>
            </a:r>
            <a:r>
              <a:rPr lang="ru-RU" dirty="0" err="1"/>
              <a:t>повинні</a:t>
            </a:r>
            <a:r>
              <a:rPr lang="ru-RU" dirty="0"/>
              <a:t> бути </a:t>
            </a:r>
            <a:r>
              <a:rPr lang="ru-RU" dirty="0" err="1"/>
              <a:t>надмірними</a:t>
            </a:r>
            <a:r>
              <a:rPr lang="ru-RU" dirty="0"/>
              <a:t> та </a:t>
            </a:r>
            <a:r>
              <a:rPr lang="ru-RU" dirty="0" err="1"/>
              <a:t>суворо</a:t>
            </a:r>
            <a:r>
              <a:rPr lang="ru-RU" dirty="0"/>
              <a:t> </a:t>
            </a:r>
            <a:r>
              <a:rPr lang="ru-RU" dirty="0" err="1"/>
              <a:t>обумовлюватися</a:t>
            </a:r>
            <a:r>
              <a:rPr lang="ru-RU" dirty="0"/>
              <a:t> метою, </a:t>
            </a:r>
            <a:r>
              <a:rPr lang="ru-RU" dirty="0" err="1"/>
              <a:t>що</a:t>
            </a:r>
            <a:r>
              <a:rPr lang="ru-RU" dirty="0"/>
              <a:t> </a:t>
            </a:r>
            <a:r>
              <a:rPr lang="ru-RU" dirty="0" err="1" smtClean="0"/>
              <a:t>переслідується</a:t>
            </a:r>
            <a:r>
              <a:rPr lang="ru-RU" dirty="0"/>
              <a:t>.</a:t>
            </a:r>
          </a:p>
          <a:p>
            <a:endParaRPr lang="ru-RU" dirty="0"/>
          </a:p>
        </p:txBody>
      </p:sp>
    </p:spTree>
    <p:extLst>
      <p:ext uri="{BB962C8B-B14F-4D97-AF65-F5344CB8AC3E}">
        <p14:creationId xmlns:p14="http://schemas.microsoft.com/office/powerpoint/2010/main" val="14753842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1008</Words>
  <Application>Microsoft Office PowerPoint</Application>
  <PresentationFormat>Экран (4:3)</PresentationFormat>
  <Paragraphs>100</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ЛЕКЦІЯ ВЕРХОВЕНСТВО ПРАВА </vt:lpstr>
      <vt:lpstr>ПЛАН</vt:lpstr>
      <vt:lpstr>Верховенство  права  передбачає</vt:lpstr>
      <vt:lpstr>Презентация PowerPoint</vt:lpstr>
      <vt:lpstr> відповідно до ч. 1  статті  24  Основного  Закону  громадяни України мають рівні конституційні права і свободи та є рівними перед законом. Це означає: </vt:lpstr>
      <vt:lpstr> Принцип юридичної  визначеності означає </vt:lpstr>
      <vt:lpstr>Презентация PowerPoint</vt:lpstr>
      <vt:lpstr>Презентация PowerPoint</vt:lpstr>
      <vt:lpstr>Презентация PowerPoint</vt:lpstr>
      <vt:lpstr>Презентация PowerPoint</vt:lpstr>
      <vt:lpstr> НЕЗАЛЕЖНІСТЬ СУДОВОЇ ВЛАДИ МАЄ ТАКІ АСПЕКТИ </vt:lpstr>
      <vt:lpstr>Презентация PowerPoint</vt:lpstr>
      <vt:lpstr>Презентация PowerPoint</vt:lpstr>
      <vt:lpstr>Презентация PowerPoint</vt:lpstr>
      <vt:lpstr>1. Механізм впливу на суб'єктів права (механізм правотворчості)</vt:lpstr>
      <vt:lpstr>ІНДЕКС ВЕРХОВЕНСТВА ПРАВА 2018</vt:lpstr>
      <vt:lpstr>Презентация PowerPoint</vt:lpstr>
      <vt:lpstr>Презентация PowerPoint</vt:lpstr>
      <vt:lpstr>Презентация PowerPoint</vt:lpstr>
      <vt:lpstr>Індекс верховенства права</vt:lpstr>
      <vt:lpstr>Презентация PowerPoint</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Пользователь</cp:lastModifiedBy>
  <cp:revision>65</cp:revision>
  <dcterms:created xsi:type="dcterms:W3CDTF">2018-04-04T11:13:10Z</dcterms:created>
  <dcterms:modified xsi:type="dcterms:W3CDTF">2026-03-16T11:17:16Z</dcterms:modified>
</cp:coreProperties>
</file>