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69" r:id="rId6"/>
    <p:sldId id="259" r:id="rId7"/>
    <p:sldId id="272" r:id="rId8"/>
    <p:sldId id="268" r:id="rId9"/>
    <p:sldId id="270" r:id="rId10"/>
    <p:sldId id="260" r:id="rId11"/>
    <p:sldId id="271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0" y="-10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E%D0%B1%D0%BB%D0%B0%D1%81%D0%BD%D0%B0_%D0%B4%D0%B5%D1%80%D0%B6%D0%B0%D0%B2%D0%BD%D0%B0_%D0%B0%D0%B4%D0%BC%D1%96%D0%BD%D1%96%D1%81%D1%82%D1%80%D0%B0%D1%86%D1%96%D1%8F" TargetMode="External"/><Relationship Id="rId2" Type="http://schemas.openxmlformats.org/officeDocument/2006/relationships/hyperlink" Target="https://uk.wikipedia.org/wiki/%D0%9C%D1%96%D0%BD%D1%96%D1%81%D1%82%D0%B5%D1%80%D1%81%D1%82%D0%B2%D0%BE_%D1%8E%D1%81%D1%82%D0%B8%D1%86%D1%96%D1%97_%D0%A3%D0%BA%D1%80%D0%B0%D1%97%D0%BD%D0%B8#cite_note-15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1%96%D0%B6%D0%BD%D0%B0%D1%80%D0%BE%D0%B4%D0%BD%D1%96_%D0%B4%D0%BE%D0%B3%D0%BE%D0%B2%D0%BE%D1%80%D0%B8_%D0%A3%D0%BA%D1%80%D0%B0%D1%97%D0%BD%D0%B8" TargetMode="External"/><Relationship Id="rId2" Type="http://schemas.openxmlformats.org/officeDocument/2006/relationships/hyperlink" Target="https://uk.wikipedia.org/wiki/%D0%90%D0%B4%D0%B0%D0%BF%D1%82%D0%B0%D1%86%D1%96%D1%8F_%D0%B7%D0%B0%D0%BA%D0%BE%D0%BD%D0%BE%D0%B4%D0%B0%D0%B2%D1%81%D1%82%D0%B2%D0%B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iki/%D0%84%D0%B4%D0%B8%D0%BD%D0%B8%D0%B9_%D0%B4%D0%B5%D1%80%D0%B6%D0%B0%D0%B2%D0%BD%D0%B8%D0%B9_%D1%80%D0%B5%D1%94%D1%81%D1%82%D1%80_%D0%BE%D1%81%D1%96%D0%B1,_%D1%89%D0%BE%D0%B4%D0%BE_%D1%8F%D0%BA%D0%B8%D1%85_%D0%B7%D0%B0%D1%81%D1%82%D0%BE%D1%81%D0%BE%D0%B2%D0%B0%D0%BD%D0%BE_%D0%BF%D0%BE%D0%BB%D0%BE%D0%B6%D0%B5%D0%BD%D0%BD%D1%8F_%D0%97%D0%B0%D0%BA%D0%BE%D0%BD%D1%83_%D0%A3%D0%BA%D1%80%D0%B0%D1%97%D0%BD%D0%B8_%C2%AB%D0%9F%D1%80%D0%BE_%D0%BE%D1%87%D0%B8%D1%89%D0%B5%D0%BD%D0%BD%D1%8F_%D0%B2%D0%BB%D0%B0%D0%B4%D0%B8%C2%BB" TargetMode="External"/><Relationship Id="rId4" Type="http://schemas.openxmlformats.org/officeDocument/2006/relationships/hyperlink" Target="https://uk.wikipedia.org/wiki/%D0%9C%D1%96%D0%BD%D1%96%D1%81%D1%82%D0%B5%D1%80%D1%81%D1%82%D0%B2%D0%BE_%D1%8E%D1%81%D1%82%D0%B8%D1%86%D1%96%D1%97_%D0%A3%D0%BA%D1%80%D0%B0%D1%97%D0%BD%D0%B8#cite_note-17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ais.gov.ua/" TargetMode="External"/><Relationship Id="rId2" Type="http://schemas.openxmlformats.org/officeDocument/2006/relationships/hyperlink" Target="https://uk.wikipedia.org/wiki/%D0%A6%D0%B5%D0%BD%D1%82%D1%80_%D0%BF%D0%B5%D1%80%D0%B5%D0%BF%D1%96%D0%B4%D0%B3%D0%BE%D1%82%D0%BE%D0%B2%D0%BA%D0%B8_%D1%82%D0%B0_%D0%BF%D1%96%D0%B4%D0%B2%D0%B8%D1%89%D0%B5%D0%BD%D0%BD%D1%8F_%D0%BA%D0%B2%D0%B0%D0%BB%D1%96%D1%84%D1%96%D0%BA%D0%B0%D1%86%D1%96%D1%97_%D0%BF%D1%80%D0%B0%D1%86%D1%96%D0%B2%D0%BD%D0%B8%D0%BA%D1%96%D0%B2_%D1%8E%D1%81%D1%82%D0%B8%D1%86%D1%96%D1%9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iki/%D0%9C%D1%96%D0%BD%D1%96%D1%81%D1%82%D0%B5%D1%80%D1%81%D1%82%D0%B2%D0%BE_%D1%8E%D1%81%D1%82%D0%B8%D1%86%D1%96%D1%97_%D0%A3%D0%BA%D1%80%D0%B0%D1%97%D0%BD%D0%B8#cite_note-p504-14" TargetMode="External"/><Relationship Id="rId4" Type="http://schemas.openxmlformats.org/officeDocument/2006/relationships/hyperlink" Target="https://uk.wikipedia.org/wiki/%D0%9C%D1%96%D0%BD%D1%96%D1%81%D1%82%D0%B5%D1%80%D1%81%D1%82%D0%B2%D0%BE_%D1%8E%D1%81%D1%82%D0%B8%D1%86%D1%96%D1%97_%D0%A3%D0%BA%D1%80%D0%B0%D1%97%D0%BD%D0%B8#cite_note-1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Міністерство</a:t>
            </a:r>
            <a:r>
              <a:rPr lang="ru-RU" b="1" dirty="0" smtClean="0"/>
              <a:t> </a:t>
            </a:r>
            <a:r>
              <a:rPr lang="ru-RU" b="1" dirty="0" err="1"/>
              <a:t>юстиції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 (</a:t>
            </a:r>
            <a:r>
              <a:rPr lang="ru-RU" b="1" dirty="0" err="1"/>
              <a:t>Мін’юст</a:t>
            </a:r>
            <a:r>
              <a:rPr lang="ru-RU" b="1" dirty="0"/>
              <a:t>)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https://minjust.gov.ua/</a:t>
            </a:r>
            <a:endParaRPr lang="uk-UA" smtClean="0"/>
          </a:p>
          <a:p>
            <a:r>
              <a:rPr lang="en-US" dirty="0" smtClean="0"/>
              <a:t>https</a:t>
            </a:r>
            <a:r>
              <a:rPr lang="en-US" dirty="0"/>
              <a:t>://www.kmu.gov.ua/catalog/ministerstvo-yustitsii-ukraini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448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Територіальні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Для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створено </a:t>
            </a:r>
            <a:r>
              <a:rPr lang="ru-RU" b="1" dirty="0" err="1"/>
              <a:t>Міжрегіональні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Міністерства</a:t>
            </a:r>
            <a:r>
              <a:rPr lang="ru-RU" b="1" dirty="0"/>
              <a:t> </a:t>
            </a:r>
            <a:r>
              <a:rPr lang="ru-RU" b="1" dirty="0" err="1"/>
              <a:t>юстиції</a:t>
            </a:r>
            <a:r>
              <a:rPr lang="ru-RU" dirty="0"/>
              <a:t>.</a:t>
            </a:r>
          </a:p>
          <a:p>
            <a:r>
              <a:rPr lang="ru-RU" b="1" dirty="0" err="1"/>
              <a:t>Сучасна</a:t>
            </a:r>
            <a:r>
              <a:rPr lang="ru-RU" b="1" dirty="0"/>
              <a:t> система (</a:t>
            </a:r>
            <a:r>
              <a:rPr lang="ru-RU" b="1" dirty="0" err="1"/>
              <a:t>укрупнені</a:t>
            </a:r>
            <a:r>
              <a:rPr lang="ru-RU" b="1" dirty="0"/>
              <a:t> </a:t>
            </a:r>
            <a:r>
              <a:rPr lang="ru-RU" b="1" dirty="0" err="1"/>
              <a:t>регіони</a:t>
            </a:r>
            <a:r>
              <a:rPr lang="ru-RU" b="1" dirty="0"/>
              <a:t>):</a:t>
            </a:r>
            <a:endParaRPr lang="ru-RU" dirty="0"/>
          </a:p>
          <a:p>
            <a:r>
              <a:rPr lang="ru-RU" dirty="0" err="1"/>
              <a:t>Замість</a:t>
            </a:r>
            <a:r>
              <a:rPr lang="ru-RU" dirty="0"/>
              <a:t> 24 </a:t>
            </a:r>
            <a:r>
              <a:rPr lang="ru-RU" dirty="0" err="1"/>
              <a:t>обласних</a:t>
            </a:r>
            <a:r>
              <a:rPr lang="ru-RU" dirty="0"/>
              <a:t> </a:t>
            </a:r>
            <a:r>
              <a:rPr lang="ru-RU" dirty="0" err="1"/>
              <a:t>управлінь</a:t>
            </a:r>
            <a:r>
              <a:rPr lang="ru-RU" dirty="0"/>
              <a:t> </a:t>
            </a:r>
            <a:r>
              <a:rPr lang="ru-RU" dirty="0" err="1"/>
              <a:t>діє</a:t>
            </a:r>
            <a:r>
              <a:rPr lang="ru-RU" dirty="0"/>
              <a:t> мережа </a:t>
            </a:r>
            <a:r>
              <a:rPr lang="ru-RU" dirty="0" err="1"/>
              <a:t>міжрегіональних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i="1" dirty="0" err="1"/>
              <a:t>Центральне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Київ</a:t>
            </a:r>
            <a:r>
              <a:rPr lang="ru-RU" dirty="0"/>
              <a:t>, </a:t>
            </a:r>
            <a:r>
              <a:rPr lang="ru-RU" dirty="0" err="1"/>
              <a:t>Київську</a:t>
            </a:r>
            <a:r>
              <a:rPr lang="ru-RU" dirty="0"/>
              <a:t> та </a:t>
            </a:r>
            <a:r>
              <a:rPr lang="ru-RU" dirty="0" err="1"/>
              <a:t>Черкаську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).</a:t>
            </a:r>
          </a:p>
          <a:p>
            <a:r>
              <a:rPr lang="ru-RU" b="1" dirty="0" err="1"/>
              <a:t>Функції</a:t>
            </a:r>
            <a:r>
              <a:rPr lang="ru-RU" b="1" dirty="0"/>
              <a:t> на </a:t>
            </a:r>
            <a:r>
              <a:rPr lang="ru-RU" b="1" dirty="0" err="1"/>
              <a:t>місцях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Безпосереднє</a:t>
            </a:r>
            <a:r>
              <a:rPr lang="ru-RU" dirty="0"/>
              <a:t>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відділами</a:t>
            </a:r>
            <a:r>
              <a:rPr lang="ru-RU" dirty="0"/>
              <a:t> ДРАЦС.</a:t>
            </a:r>
          </a:p>
          <a:p>
            <a:r>
              <a:rPr lang="ru-RU" dirty="0"/>
              <a:t>Контроль за </a:t>
            </a:r>
            <a:r>
              <a:rPr lang="ru-RU" dirty="0" err="1"/>
              <a:t>реєстраторами</a:t>
            </a:r>
            <a:r>
              <a:rPr lang="ru-RU" dirty="0"/>
              <a:t> та </a:t>
            </a:r>
            <a:r>
              <a:rPr lang="ru-RU" dirty="0" err="1"/>
              <a:t>нотаріусами</a:t>
            </a:r>
            <a:r>
              <a:rPr lang="ru-RU" dirty="0"/>
              <a:t> в </a:t>
            </a:r>
            <a:r>
              <a:rPr lang="ru-RU" dirty="0" err="1"/>
              <a:t>регіоні</a:t>
            </a:r>
            <a:r>
              <a:rPr lang="ru-RU" dirty="0"/>
              <a:t>.</a:t>
            </a:r>
          </a:p>
          <a:p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5156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Структура </a:t>
            </a:r>
            <a:r>
              <a:rPr lang="ru-RU" b="1" dirty="0" err="1"/>
              <a:t>головних</a:t>
            </a:r>
            <a:r>
              <a:rPr lang="ru-RU" b="1" dirty="0"/>
              <a:t> </a:t>
            </a:r>
            <a:r>
              <a:rPr lang="ru-RU" b="1" dirty="0" err="1"/>
              <a:t>територіальних</a:t>
            </a:r>
            <a:r>
              <a:rPr lang="ru-RU" b="1" dirty="0"/>
              <a:t> </a:t>
            </a:r>
            <a:r>
              <a:rPr lang="ru-RU" b="1" dirty="0" err="1"/>
              <a:t>управлінь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997152"/>
          </a:xfrm>
        </p:spPr>
        <p:txBody>
          <a:bodyPr>
            <a:normAutofit fontScale="40000" lnSpcReduction="20000"/>
          </a:bodyPr>
          <a:lstStyle/>
          <a:p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Територіальні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Міністерству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створено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до Постанови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квітня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1998 «Про систему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500" baseline="30000" dirty="0">
                <a:latin typeface="Times New Roman" pitchFamily="18" charset="0"/>
                <a:cs typeface="Times New Roman" pitchFamily="18" charset="0"/>
                <a:hlinkClick r:id="rId2"/>
              </a:rPr>
              <a:t>[15]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 шляхом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перепорядкування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обласних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управлінь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  <a:hlinkClick r:id="rId3" tooltip="Обласна державна адміністрація"/>
              </a:rPr>
              <a:t>обласних</a:t>
            </a:r>
            <a:r>
              <a:rPr lang="ru-RU" sz="3500" dirty="0">
                <a:latin typeface="Times New Roman" pitchFamily="18" charset="0"/>
                <a:cs typeface="Times New Roman" pitchFamily="18" charset="0"/>
                <a:hlinkClick r:id="rId3" tooltip="Обласна державна адміністрація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  <a:hlinkClick r:id="rId3" tooltip="Обласна державна адміністрація"/>
              </a:rPr>
              <a:t>державних</a:t>
            </a:r>
            <a:r>
              <a:rPr lang="ru-RU" sz="3500" dirty="0">
                <a:latin typeface="Times New Roman" pitchFamily="18" charset="0"/>
                <a:cs typeface="Times New Roman" pitchFamily="18" charset="0"/>
                <a:hlinkClick r:id="rId3" tooltip="Обласна державна адміністрація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  <a:hlinkClick r:id="rId3" tooltip="Обласна державна адміністрація"/>
              </a:rPr>
              <a:t>адміністрацій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Наказом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30.01.2015 № 115/5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головні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(ГУЮ)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перейменовано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головні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територіальні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(ГТУЮ).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Замість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самостійних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управлінь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реєстраційних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служб у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головних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територіальних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управлінь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створені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структурні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підрозділи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тепер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підпорядковуються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керівнику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Головного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територіального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Наказом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01.03.2016 № 572/5 «Про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ліквідацію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територіальних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управлінь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ліквідуються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районні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міські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міськрайонні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Відділи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відділи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введені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у структуру ГТУЮ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збереженням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статусу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Постановою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16.08.2022 № 912 «Про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реорганізацію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міжрегіональних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територіальних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реорганізовано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територіальні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Західне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(м.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) шляхом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приєднання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Південно-Західного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(м.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Івано-Франківськ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) з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перейменуванням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Західне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; Центрально-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Західне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(м.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Хмельницький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) шляхом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приєднання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до Центрального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(м.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Східне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(м.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Харків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) шляхом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приєднання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Північно-Східного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(м.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) з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перейменуванням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Східне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Південно-Східне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міжрегіональне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(м.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Дніпро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) шляхом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приєднання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Південного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міжрегіонального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(м. Одеса)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0447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Слайд 6: Система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егідою</a:t>
            </a:r>
            <a:r>
              <a:rPr lang="ru-RU" dirty="0"/>
              <a:t> </a:t>
            </a:r>
            <a:r>
              <a:rPr lang="ru-RU" dirty="0" err="1" smtClean="0"/>
              <a:t>Мін’юсту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0749121"/>
              </p:ext>
            </p:extLst>
          </p:nvPr>
        </p:nvGraphicFramePr>
        <p:xfrm>
          <a:off x="323528" y="2420888"/>
          <a:ext cx="8229600" cy="391604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363165"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  <a:latin typeface="Google Sans Text"/>
                        </a:rPr>
                        <a:t>Орган</a:t>
                      </a:r>
                      <a:endParaRPr lang="ru-RU" dirty="0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Сфера відповідальності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7570">
                <a:tc>
                  <a:txBody>
                    <a:bodyPr/>
                    <a:lstStyle/>
                    <a:p>
                      <a:r>
                        <a:rPr lang="ru-RU" b="1" dirty="0" err="1">
                          <a:effectLst/>
                          <a:latin typeface="Google Sans Text"/>
                        </a:rPr>
                        <a:t>Державна</a:t>
                      </a:r>
                      <a:r>
                        <a:rPr lang="ru-RU" b="1" dirty="0">
                          <a:effectLst/>
                          <a:latin typeface="Google Sans Text"/>
                        </a:rPr>
                        <a:t> </a:t>
                      </a:r>
                      <a:r>
                        <a:rPr lang="ru-RU" b="1" dirty="0" err="1">
                          <a:effectLst/>
                          <a:latin typeface="Google Sans Text"/>
                        </a:rPr>
                        <a:t>виконавча</a:t>
                      </a:r>
                      <a:r>
                        <a:rPr lang="ru-RU" b="1" dirty="0">
                          <a:effectLst/>
                          <a:latin typeface="Google Sans Text"/>
                        </a:rPr>
                        <a:t> служба (ДВС)</a:t>
                      </a:r>
                      <a:endParaRPr lang="ru-RU" dirty="0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Стягнення боргів, штрафів, аліментів.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757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Кримінально-виконавча служба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Утримання засуджених, робота СІЗО та тюрем.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757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Центр безоплатної правничої допомоги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Юристи для тих, хто не може дозволити собі адвоката.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7570">
                <a:tc>
                  <a:txBody>
                    <a:bodyPr/>
                    <a:lstStyle/>
                    <a:p>
                      <a:r>
                        <a:rPr lang="ru-RU" b="1" dirty="0" err="1">
                          <a:effectLst/>
                          <a:latin typeface="Google Sans Text"/>
                        </a:rPr>
                        <a:t>Державна</a:t>
                      </a:r>
                      <a:r>
                        <a:rPr lang="ru-RU" b="1" dirty="0">
                          <a:effectLst/>
                          <a:latin typeface="Google Sans Text"/>
                        </a:rPr>
                        <a:t> </a:t>
                      </a:r>
                      <a:r>
                        <a:rPr lang="ru-RU" b="1" dirty="0" err="1">
                          <a:effectLst/>
                          <a:latin typeface="Google Sans Text"/>
                        </a:rPr>
                        <a:t>архівна</a:t>
                      </a:r>
                      <a:r>
                        <a:rPr lang="ru-RU" b="1" dirty="0">
                          <a:effectLst/>
                          <a:latin typeface="Google Sans Text"/>
                        </a:rPr>
                        <a:t> служба</a:t>
                      </a:r>
                      <a:endParaRPr lang="ru-RU" dirty="0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effectLst/>
                          <a:latin typeface="Google Sans Text"/>
                        </a:rPr>
                        <a:t>Збереження</a:t>
                      </a:r>
                      <a:r>
                        <a:rPr lang="ru-RU" dirty="0">
                          <a:effectLst/>
                          <a:latin typeface="Google Sans Text"/>
                        </a:rPr>
                        <a:t> </a:t>
                      </a:r>
                      <a:r>
                        <a:rPr lang="ru-RU" dirty="0" err="1">
                          <a:effectLst/>
                          <a:latin typeface="Google Sans Text"/>
                        </a:rPr>
                        <a:t>національної</a:t>
                      </a:r>
                      <a:r>
                        <a:rPr lang="ru-RU" dirty="0">
                          <a:effectLst/>
                          <a:latin typeface="Google Sans Text"/>
                        </a:rPr>
                        <a:t> </a:t>
                      </a:r>
                      <a:r>
                        <a:rPr lang="ru-RU" dirty="0" err="1">
                          <a:effectLst/>
                          <a:latin typeface="Google Sans Text"/>
                        </a:rPr>
                        <a:t>пам'яті</a:t>
                      </a:r>
                      <a:r>
                        <a:rPr lang="ru-RU" dirty="0">
                          <a:effectLst/>
                          <a:latin typeface="Google Sans Text"/>
                        </a:rPr>
                        <a:t> та </a:t>
                      </a:r>
                      <a:r>
                        <a:rPr lang="ru-RU" dirty="0" err="1">
                          <a:effectLst/>
                          <a:latin typeface="Google Sans Text"/>
                        </a:rPr>
                        <a:t>документів</a:t>
                      </a:r>
                      <a:r>
                        <a:rPr lang="ru-RU" dirty="0">
                          <a:effectLst/>
                          <a:latin typeface="Google Sans Text"/>
                        </a:rPr>
                        <a:t>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55" y="12687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Міністерство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координує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діяльність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ключових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 служб,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що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забезпечують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 правопорядок: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16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цифрові</a:t>
            </a:r>
            <a:r>
              <a:rPr lang="ru-RU" dirty="0"/>
              <a:t> </a:t>
            </a:r>
            <a:r>
              <a:rPr lang="ru-RU" dirty="0" err="1"/>
              <a:t>сервіси</a:t>
            </a:r>
            <a:r>
              <a:rPr lang="ru-RU" dirty="0"/>
              <a:t> </a:t>
            </a:r>
            <a:r>
              <a:rPr lang="ru-RU" dirty="0" err="1"/>
              <a:t>Мін’юсту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Мін’юст</a:t>
            </a:r>
            <a:r>
              <a:rPr lang="ru-RU" dirty="0"/>
              <a:t> активно </a:t>
            </a:r>
            <a:r>
              <a:rPr lang="ru-RU" dirty="0" err="1"/>
              <a:t>впроваджує</a:t>
            </a:r>
            <a:r>
              <a:rPr lang="ru-RU" dirty="0"/>
              <a:t> </a:t>
            </a:r>
            <a:r>
              <a:rPr lang="en-US" dirty="0"/>
              <a:t>IT-</a:t>
            </a:r>
            <a:r>
              <a:rPr lang="ru-RU" dirty="0" err="1"/>
              <a:t>рішення</a:t>
            </a:r>
            <a:r>
              <a:rPr lang="ru-RU" dirty="0"/>
              <a:t> для </a:t>
            </a:r>
            <a:r>
              <a:rPr lang="ru-RU" dirty="0" err="1"/>
              <a:t>громадян</a:t>
            </a:r>
            <a:r>
              <a:rPr lang="ru-RU" dirty="0"/>
              <a:t>:</a:t>
            </a:r>
          </a:p>
          <a:p>
            <a:r>
              <a:rPr lang="ru-RU" b="1" dirty="0"/>
              <a:t>Онлайн-</a:t>
            </a:r>
            <a:r>
              <a:rPr lang="ru-RU" b="1" dirty="0" err="1"/>
              <a:t>будинок</a:t>
            </a:r>
            <a:r>
              <a:rPr lang="ru-RU" b="1" dirty="0"/>
              <a:t> </a:t>
            </a:r>
            <a:r>
              <a:rPr lang="ru-RU" b="1" dirty="0" err="1"/>
              <a:t>юстиції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реєстрація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та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дублікатів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онлайн.</a:t>
            </a:r>
          </a:p>
          <a:p>
            <a:r>
              <a:rPr lang="ru-RU" b="1" dirty="0" err="1"/>
              <a:t>єМалятко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комплексні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при </a:t>
            </a:r>
            <a:r>
              <a:rPr lang="ru-RU" dirty="0" err="1"/>
              <a:t>народженні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.</a:t>
            </a:r>
          </a:p>
          <a:p>
            <a:r>
              <a:rPr lang="ru-RU" b="1" dirty="0" err="1"/>
              <a:t>Електронний</a:t>
            </a:r>
            <a:r>
              <a:rPr lang="ru-RU" b="1" dirty="0"/>
              <a:t> </a:t>
            </a:r>
            <a:r>
              <a:rPr lang="ru-RU" b="1" dirty="0" err="1"/>
              <a:t>реєстр</a:t>
            </a:r>
            <a:r>
              <a:rPr lang="ru-RU" b="1" dirty="0"/>
              <a:t> </a:t>
            </a:r>
            <a:r>
              <a:rPr lang="ru-RU" b="1" dirty="0" err="1"/>
              <a:t>боржників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відкрита</a:t>
            </a:r>
            <a:r>
              <a:rPr lang="ru-RU" dirty="0"/>
              <a:t> база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заборгованост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1137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Мін’юст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"</a:t>
            </a:r>
            <a:r>
              <a:rPr lang="ru-RU" dirty="0" err="1"/>
              <a:t>юридичний</a:t>
            </a:r>
            <a:r>
              <a:rPr lang="ru-RU" dirty="0"/>
              <a:t> департамент"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r>
              <a:rPr lang="ru-RU" dirty="0"/>
              <a:t>Система є </a:t>
            </a:r>
            <a:r>
              <a:rPr lang="ru-RU" b="1" dirty="0" err="1"/>
              <a:t>децентралізованою</a:t>
            </a:r>
            <a:r>
              <a:rPr lang="ru-RU" dirty="0"/>
              <a:t> через </a:t>
            </a:r>
            <a:r>
              <a:rPr lang="ru-RU" dirty="0" err="1"/>
              <a:t>міжрегіональні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r>
              <a:rPr lang="ru-RU" dirty="0" err="1"/>
              <a:t>Міністерство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реєструє</a:t>
            </a:r>
            <a:r>
              <a:rPr lang="ru-RU" dirty="0"/>
              <a:t>, а й </a:t>
            </a:r>
            <a:r>
              <a:rPr lang="ru-RU" b="1" dirty="0" err="1"/>
              <a:t>виконує</a:t>
            </a:r>
            <a:r>
              <a:rPr lang="ru-RU" b="1" dirty="0"/>
              <a:t> </a:t>
            </a:r>
            <a:r>
              <a:rPr lang="ru-RU" b="1" dirty="0" err="1"/>
              <a:t>покарання</a:t>
            </a:r>
            <a:r>
              <a:rPr lang="ru-RU" b="1" dirty="0"/>
              <a:t> та </a:t>
            </a:r>
            <a:r>
              <a:rPr lang="ru-RU" b="1" dirty="0" err="1"/>
              <a:t>судові</a:t>
            </a:r>
            <a:r>
              <a:rPr lang="ru-RU" b="1" dirty="0"/>
              <a:t> </a:t>
            </a:r>
            <a:r>
              <a:rPr lang="ru-RU" b="1" dirty="0" err="1"/>
              <a:t>ріш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0909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 </a:t>
            </a:r>
            <a:r>
              <a:rPr lang="ru-RU" b="1" dirty="0" err="1" smtClean="0"/>
              <a:t>Базові</a:t>
            </a:r>
            <a:r>
              <a:rPr lang="ru-RU" b="1" dirty="0" smtClean="0"/>
              <a:t> </a:t>
            </a:r>
            <a:r>
              <a:rPr lang="ru-RU" b="1" dirty="0" err="1"/>
              <a:t>поняття</a:t>
            </a:r>
            <a:r>
              <a:rPr lang="ru-RU" b="1" dirty="0"/>
              <a:t> (Тести/</a:t>
            </a:r>
            <a:r>
              <a:rPr lang="ru-RU" b="1" dirty="0" err="1"/>
              <a:t>Бліц</a:t>
            </a:r>
            <a:r>
              <a:rPr lang="ru-RU" b="1" dirty="0"/>
              <a:t>)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err="1" smtClean="0"/>
              <a:t>Який</a:t>
            </a:r>
            <a:r>
              <a:rPr lang="ru-RU" b="1" dirty="0" smtClean="0"/>
              <a:t> </a:t>
            </a:r>
            <a:r>
              <a:rPr lang="ru-RU" b="1" dirty="0"/>
              <a:t>орган у </a:t>
            </a:r>
            <a:r>
              <a:rPr lang="ru-RU" b="1" dirty="0" err="1"/>
              <a:t>системі</a:t>
            </a:r>
            <a:r>
              <a:rPr lang="ru-RU" b="1" dirty="0"/>
              <a:t> </a:t>
            </a:r>
            <a:r>
              <a:rPr lang="ru-RU" b="1" dirty="0" err="1"/>
              <a:t>Мін’юсту</a:t>
            </a:r>
            <a:r>
              <a:rPr lang="ru-RU" b="1" dirty="0"/>
              <a:t> </a:t>
            </a:r>
            <a:r>
              <a:rPr lang="ru-RU" b="1" dirty="0" err="1"/>
              <a:t>відповідає</a:t>
            </a:r>
            <a:r>
              <a:rPr lang="ru-RU" b="1" dirty="0"/>
              <a:t> за </a:t>
            </a:r>
            <a:r>
              <a:rPr lang="ru-RU" b="1" dirty="0" err="1"/>
              <a:t>примусове</a:t>
            </a:r>
            <a:r>
              <a:rPr lang="ru-RU" b="1" dirty="0"/>
              <a:t> </a:t>
            </a:r>
            <a:r>
              <a:rPr lang="ru-RU" b="1" dirty="0" err="1"/>
              <a:t>стягнення</a:t>
            </a:r>
            <a:r>
              <a:rPr lang="ru-RU" b="1" dirty="0"/>
              <a:t> </a:t>
            </a:r>
            <a:r>
              <a:rPr lang="ru-RU" b="1" dirty="0" err="1"/>
              <a:t>аліментів</a:t>
            </a:r>
            <a:r>
              <a:rPr lang="ru-RU" b="1" dirty="0"/>
              <a:t> та </a:t>
            </a:r>
            <a:r>
              <a:rPr lang="ru-RU" b="1" dirty="0" err="1"/>
              <a:t>боргів</a:t>
            </a:r>
            <a:r>
              <a:rPr lang="ru-RU" b="1" dirty="0"/>
              <a:t>?</a:t>
            </a:r>
            <a:endParaRPr lang="ru-RU" dirty="0"/>
          </a:p>
          <a:p>
            <a:pPr lvl="1"/>
            <a:r>
              <a:rPr lang="ru-RU" i="1" dirty="0" err="1"/>
              <a:t>Відповідь</a:t>
            </a:r>
            <a:r>
              <a:rPr lang="ru-RU" i="1" dirty="0"/>
              <a:t>: </a:t>
            </a:r>
            <a:r>
              <a:rPr lang="ru-RU" i="1" dirty="0" err="1"/>
              <a:t>Державна</a:t>
            </a:r>
            <a:r>
              <a:rPr lang="ru-RU" i="1" dirty="0"/>
              <a:t> </a:t>
            </a:r>
            <a:r>
              <a:rPr lang="ru-RU" i="1" dirty="0" err="1"/>
              <a:t>виконавча</a:t>
            </a:r>
            <a:r>
              <a:rPr lang="ru-RU" i="1" dirty="0"/>
              <a:t> служба (ДВС).</a:t>
            </a:r>
            <a:endParaRPr lang="ru-RU" dirty="0"/>
          </a:p>
          <a:p>
            <a:r>
              <a:rPr lang="ru-RU" b="1" dirty="0" err="1"/>
              <a:t>Хто</a:t>
            </a:r>
            <a:r>
              <a:rPr lang="ru-RU" b="1" dirty="0"/>
              <a:t> </a:t>
            </a:r>
            <a:r>
              <a:rPr lang="ru-RU" b="1" dirty="0" err="1"/>
              <a:t>здійснює</a:t>
            </a:r>
            <a:r>
              <a:rPr lang="ru-RU" b="1" dirty="0"/>
              <a:t> </a:t>
            </a:r>
            <a:r>
              <a:rPr lang="ru-RU" b="1" dirty="0" err="1"/>
              <a:t>державну</a:t>
            </a:r>
            <a:r>
              <a:rPr lang="ru-RU" b="1" dirty="0"/>
              <a:t> </a:t>
            </a:r>
            <a:r>
              <a:rPr lang="ru-RU" b="1" dirty="0" err="1"/>
              <a:t>реєстрацію</a:t>
            </a:r>
            <a:r>
              <a:rPr lang="ru-RU" b="1" dirty="0"/>
              <a:t> </a:t>
            </a:r>
            <a:r>
              <a:rPr lang="ru-RU" b="1" dirty="0" err="1"/>
              <a:t>народження</a:t>
            </a:r>
            <a:r>
              <a:rPr lang="ru-RU" b="1" dirty="0"/>
              <a:t>, </a:t>
            </a:r>
            <a:r>
              <a:rPr lang="ru-RU" b="1" dirty="0" err="1"/>
              <a:t>шлюбу</a:t>
            </a:r>
            <a:r>
              <a:rPr lang="ru-RU" b="1" dirty="0"/>
              <a:t> та </a:t>
            </a:r>
            <a:r>
              <a:rPr lang="ru-RU" b="1" dirty="0" err="1"/>
              <a:t>смерті</a:t>
            </a:r>
            <a:r>
              <a:rPr lang="ru-RU" b="1" dirty="0"/>
              <a:t> в </a:t>
            </a:r>
            <a:r>
              <a:rPr lang="ru-RU" b="1" dirty="0" err="1"/>
              <a:t>структурі</a:t>
            </a:r>
            <a:r>
              <a:rPr lang="ru-RU" b="1" dirty="0"/>
              <a:t> </a:t>
            </a:r>
            <a:r>
              <a:rPr lang="ru-RU" b="1" dirty="0" err="1"/>
              <a:t>юстиції</a:t>
            </a:r>
            <a:r>
              <a:rPr lang="ru-RU" b="1" dirty="0"/>
              <a:t>?</a:t>
            </a:r>
            <a:endParaRPr lang="ru-RU" dirty="0"/>
          </a:p>
          <a:p>
            <a:pPr lvl="1"/>
            <a:r>
              <a:rPr lang="ru-RU" i="1" dirty="0" err="1"/>
              <a:t>Відповідь</a:t>
            </a:r>
            <a:r>
              <a:rPr lang="ru-RU" i="1" dirty="0"/>
              <a:t>: </a:t>
            </a:r>
            <a:r>
              <a:rPr lang="ru-RU" i="1" dirty="0" err="1"/>
              <a:t>Відділи</a:t>
            </a:r>
            <a:r>
              <a:rPr lang="ru-RU" i="1" dirty="0"/>
              <a:t> </a:t>
            </a:r>
            <a:r>
              <a:rPr lang="ru-RU" i="1" dirty="0" err="1"/>
              <a:t>державної</a:t>
            </a:r>
            <a:r>
              <a:rPr lang="ru-RU" i="1" dirty="0"/>
              <a:t> </a:t>
            </a:r>
            <a:r>
              <a:rPr lang="ru-RU" i="1" dirty="0" err="1"/>
              <a:t>реєстрації</a:t>
            </a:r>
            <a:r>
              <a:rPr lang="ru-RU" i="1" dirty="0"/>
              <a:t> </a:t>
            </a:r>
            <a:r>
              <a:rPr lang="ru-RU" i="1" dirty="0" err="1"/>
              <a:t>актів</a:t>
            </a:r>
            <a:r>
              <a:rPr lang="ru-RU" i="1" dirty="0"/>
              <a:t> </a:t>
            </a:r>
            <a:r>
              <a:rPr lang="ru-RU" i="1" dirty="0" err="1"/>
              <a:t>цивільного</a:t>
            </a:r>
            <a:r>
              <a:rPr lang="ru-RU" i="1" dirty="0"/>
              <a:t> стану (РАЦС).</a:t>
            </a:r>
            <a:endParaRPr lang="ru-RU" dirty="0"/>
          </a:p>
          <a:p>
            <a:r>
              <a:rPr lang="ru-RU" b="1" dirty="0"/>
              <a:t>За </a:t>
            </a:r>
            <a:r>
              <a:rPr lang="ru-RU" b="1" dirty="0" err="1"/>
              <a:t>яким</a:t>
            </a:r>
            <a:r>
              <a:rPr lang="ru-RU" b="1" dirty="0"/>
              <a:t> принципом </a:t>
            </a:r>
            <a:r>
              <a:rPr lang="ru-RU" b="1" dirty="0" err="1"/>
              <a:t>сьогодні</a:t>
            </a:r>
            <a:r>
              <a:rPr lang="ru-RU" b="1" dirty="0"/>
              <a:t> </a:t>
            </a:r>
            <a:r>
              <a:rPr lang="ru-RU" b="1" dirty="0" err="1"/>
              <a:t>побудовані</a:t>
            </a:r>
            <a:r>
              <a:rPr lang="ru-RU" b="1" dirty="0"/>
              <a:t> </a:t>
            </a:r>
            <a:r>
              <a:rPr lang="ru-RU" b="1" dirty="0" err="1"/>
              <a:t>територіальні</a:t>
            </a:r>
            <a:r>
              <a:rPr lang="ru-RU" b="1" dirty="0"/>
              <a:t> </a:t>
            </a:r>
            <a:r>
              <a:rPr lang="ru-RU" b="1" dirty="0" err="1"/>
              <a:t>органи</a:t>
            </a:r>
            <a:r>
              <a:rPr lang="ru-RU" b="1" dirty="0"/>
              <a:t> </a:t>
            </a:r>
            <a:r>
              <a:rPr lang="ru-RU" b="1" dirty="0" err="1"/>
              <a:t>юстиції</a:t>
            </a:r>
            <a:r>
              <a:rPr lang="ru-RU" b="1" dirty="0"/>
              <a:t>?</a:t>
            </a:r>
            <a:endParaRPr lang="ru-RU" dirty="0"/>
          </a:p>
          <a:p>
            <a:pPr lvl="1"/>
            <a:r>
              <a:rPr lang="ru-RU" i="1" dirty="0" err="1"/>
              <a:t>Відповідь</a:t>
            </a:r>
            <a:r>
              <a:rPr lang="ru-RU" i="1" dirty="0"/>
              <a:t>: За </a:t>
            </a:r>
            <a:r>
              <a:rPr lang="ru-RU" i="1" dirty="0" err="1"/>
              <a:t>міжрегіональним</a:t>
            </a:r>
            <a:r>
              <a:rPr lang="ru-RU" i="1" dirty="0"/>
              <a:t> принципом (</a:t>
            </a:r>
            <a:r>
              <a:rPr lang="ru-RU" i="1" dirty="0" err="1"/>
              <a:t>одне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 </a:t>
            </a:r>
            <a:r>
              <a:rPr lang="ru-RU" i="1" dirty="0" err="1"/>
              <a:t>охоплює</a:t>
            </a:r>
            <a:r>
              <a:rPr lang="ru-RU" i="1" dirty="0"/>
              <a:t> </a:t>
            </a:r>
            <a:r>
              <a:rPr lang="ru-RU" i="1" dirty="0" err="1"/>
              <a:t>декілька</a:t>
            </a:r>
            <a:r>
              <a:rPr lang="ru-RU" i="1" dirty="0"/>
              <a:t> областей).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9614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/>
              <a:t>функцій</a:t>
            </a:r>
            <a:r>
              <a:rPr lang="ru-RU" dirty="0"/>
              <a:t> (</a:t>
            </a:r>
            <a:r>
              <a:rPr lang="ru-RU" dirty="0" err="1"/>
              <a:t>Аналітика</a:t>
            </a:r>
            <a:r>
              <a:rPr lang="ru-RU" dirty="0"/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У </a:t>
            </a:r>
            <a:r>
              <a:rPr lang="ru-RU" b="1" dirty="0" err="1"/>
              <a:t>чому</a:t>
            </a:r>
            <a:r>
              <a:rPr lang="ru-RU" b="1" dirty="0"/>
              <a:t> </a:t>
            </a:r>
            <a:r>
              <a:rPr lang="ru-RU" b="1" dirty="0" err="1"/>
              <a:t>полягає</a:t>
            </a:r>
            <a:r>
              <a:rPr lang="ru-RU" b="1" dirty="0"/>
              <a:t> </a:t>
            </a:r>
            <a:r>
              <a:rPr lang="ru-RU" b="1" dirty="0" err="1"/>
              <a:t>функція</a:t>
            </a:r>
            <a:r>
              <a:rPr lang="ru-RU" b="1" dirty="0"/>
              <a:t> "</a:t>
            </a:r>
            <a:r>
              <a:rPr lang="ru-RU" b="1" dirty="0" err="1"/>
              <a:t>юстування</a:t>
            </a:r>
            <a:r>
              <a:rPr lang="ru-RU" b="1" dirty="0"/>
              <a:t>" нормативно-</a:t>
            </a:r>
            <a:r>
              <a:rPr lang="ru-RU" b="1" dirty="0" err="1"/>
              <a:t>правових</a:t>
            </a:r>
            <a:r>
              <a:rPr lang="ru-RU" b="1" dirty="0"/>
              <a:t> </a:t>
            </a:r>
            <a:r>
              <a:rPr lang="ru-RU" b="1" dirty="0" err="1"/>
              <a:t>актів</a:t>
            </a:r>
            <a:r>
              <a:rPr lang="ru-RU" b="1" dirty="0"/>
              <a:t>?</a:t>
            </a:r>
            <a:endParaRPr lang="ru-RU" dirty="0"/>
          </a:p>
          <a:p>
            <a:r>
              <a:rPr lang="ru-RU" i="1" dirty="0" err="1"/>
              <a:t>Відповідь</a:t>
            </a:r>
            <a:r>
              <a:rPr lang="ru-RU" i="1" dirty="0"/>
              <a:t>: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перевірка</a:t>
            </a:r>
            <a:r>
              <a:rPr lang="ru-RU" i="1" dirty="0"/>
              <a:t> </a:t>
            </a:r>
            <a:r>
              <a:rPr lang="ru-RU" i="1" dirty="0" err="1"/>
              <a:t>актів</a:t>
            </a:r>
            <a:r>
              <a:rPr lang="ru-RU" i="1" dirty="0"/>
              <a:t> </a:t>
            </a:r>
            <a:r>
              <a:rPr lang="ru-RU" i="1" dirty="0" err="1"/>
              <a:t>інших</a:t>
            </a:r>
            <a:r>
              <a:rPr lang="ru-RU" i="1" dirty="0"/>
              <a:t> </a:t>
            </a:r>
            <a:r>
              <a:rPr lang="ru-RU" i="1" dirty="0" err="1"/>
              <a:t>міністерств</a:t>
            </a:r>
            <a:r>
              <a:rPr lang="ru-RU" i="1" dirty="0"/>
              <a:t> та </a:t>
            </a:r>
            <a:r>
              <a:rPr lang="ru-RU" i="1" dirty="0" err="1"/>
              <a:t>відомств</a:t>
            </a:r>
            <a:r>
              <a:rPr lang="ru-RU" i="1" dirty="0"/>
              <a:t> на </a:t>
            </a:r>
            <a:r>
              <a:rPr lang="ru-RU" i="1" dirty="0" err="1"/>
              <a:t>відповідність</a:t>
            </a:r>
            <a:r>
              <a:rPr lang="ru-RU" i="1" dirty="0"/>
              <a:t> </a:t>
            </a:r>
            <a:r>
              <a:rPr lang="ru-RU" i="1" dirty="0" err="1"/>
              <a:t>Конституції</a:t>
            </a:r>
            <a:r>
              <a:rPr lang="ru-RU" i="1" dirty="0"/>
              <a:t> та законам </a:t>
            </a:r>
            <a:r>
              <a:rPr lang="ru-RU" i="1" dirty="0" err="1"/>
              <a:t>України</a:t>
            </a:r>
            <a:r>
              <a:rPr lang="ru-RU" i="1" dirty="0"/>
              <a:t> перед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офіційним</a:t>
            </a:r>
            <a:r>
              <a:rPr lang="ru-RU" i="1" dirty="0"/>
              <a:t> </a:t>
            </a:r>
            <a:r>
              <a:rPr lang="ru-RU" i="1" dirty="0" err="1"/>
              <a:t>оприлюдненням</a:t>
            </a:r>
            <a:r>
              <a:rPr lang="ru-RU" i="1" dirty="0"/>
              <a:t>.</a:t>
            </a:r>
            <a:endParaRPr lang="ru-RU" dirty="0"/>
          </a:p>
          <a:p>
            <a:r>
              <a:rPr lang="ru-RU" b="1" dirty="0"/>
              <a:t>Яку роль </a:t>
            </a:r>
            <a:r>
              <a:rPr lang="ru-RU" b="1" dirty="0" err="1"/>
              <a:t>відіграє</a:t>
            </a:r>
            <a:r>
              <a:rPr lang="ru-RU" b="1" dirty="0"/>
              <a:t> </a:t>
            </a:r>
            <a:r>
              <a:rPr lang="ru-RU" b="1" dirty="0" err="1"/>
              <a:t>Міністерство</a:t>
            </a:r>
            <a:r>
              <a:rPr lang="ru-RU" b="1" dirty="0"/>
              <a:t> </a:t>
            </a:r>
            <a:r>
              <a:rPr lang="ru-RU" b="1" dirty="0" err="1"/>
              <a:t>юстиції</a:t>
            </a:r>
            <a:r>
              <a:rPr lang="ru-RU" b="1" dirty="0"/>
              <a:t> у </a:t>
            </a:r>
            <a:r>
              <a:rPr lang="ru-RU" b="1" dirty="0" err="1"/>
              <a:t>стосунках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 з </a:t>
            </a:r>
            <a:r>
              <a:rPr lang="ru-RU" b="1" dirty="0" err="1"/>
              <a:t>Європейським</a:t>
            </a:r>
            <a:r>
              <a:rPr lang="ru-RU" b="1" dirty="0"/>
              <a:t> судом з прав </a:t>
            </a:r>
            <a:r>
              <a:rPr lang="ru-RU" b="1" dirty="0" err="1"/>
              <a:t>людини</a:t>
            </a:r>
            <a:r>
              <a:rPr lang="ru-RU" b="1" dirty="0"/>
              <a:t> (ЄСПЛ)?</a:t>
            </a:r>
            <a:endParaRPr lang="ru-RU" dirty="0"/>
          </a:p>
          <a:p>
            <a:r>
              <a:rPr lang="ru-RU" i="1" dirty="0" err="1"/>
              <a:t>Відповідь</a:t>
            </a:r>
            <a:r>
              <a:rPr lang="ru-RU" i="1" dirty="0"/>
              <a:t>: Через </a:t>
            </a:r>
            <a:r>
              <a:rPr lang="ru-RU" i="1" dirty="0" err="1"/>
              <a:t>Урядового</a:t>
            </a:r>
            <a:r>
              <a:rPr lang="ru-RU" i="1" dirty="0"/>
              <a:t> </a:t>
            </a:r>
            <a:r>
              <a:rPr lang="ru-RU" i="1" dirty="0" err="1"/>
              <a:t>уповноваженого</a:t>
            </a:r>
            <a:r>
              <a:rPr lang="ru-RU" i="1" dirty="0"/>
              <a:t> </a:t>
            </a:r>
            <a:r>
              <a:rPr lang="ru-RU" i="1" dirty="0" err="1"/>
              <a:t>Мін’юст</a:t>
            </a:r>
            <a:r>
              <a:rPr lang="ru-RU" i="1" dirty="0"/>
              <a:t> </a:t>
            </a:r>
            <a:r>
              <a:rPr lang="ru-RU" i="1" dirty="0" err="1"/>
              <a:t>представляє</a:t>
            </a:r>
            <a:r>
              <a:rPr lang="ru-RU" i="1" dirty="0"/>
              <a:t> </a:t>
            </a:r>
            <a:r>
              <a:rPr lang="ru-RU" i="1" dirty="0" err="1"/>
              <a:t>інтереси</a:t>
            </a:r>
            <a:r>
              <a:rPr lang="ru-RU" i="1" dirty="0"/>
              <a:t> </a:t>
            </a:r>
            <a:r>
              <a:rPr lang="ru-RU" i="1" dirty="0" err="1"/>
              <a:t>держави</a:t>
            </a:r>
            <a:r>
              <a:rPr lang="ru-RU" i="1" dirty="0"/>
              <a:t> в </a:t>
            </a:r>
            <a:r>
              <a:rPr lang="ru-RU" i="1" dirty="0" err="1"/>
              <a:t>суді</a:t>
            </a:r>
            <a:r>
              <a:rPr lang="ru-RU" i="1" dirty="0"/>
              <a:t> та </a:t>
            </a:r>
            <a:r>
              <a:rPr lang="ru-RU" i="1" dirty="0" err="1"/>
              <a:t>забезпечує</a:t>
            </a:r>
            <a:r>
              <a:rPr lang="ru-RU" i="1" dirty="0"/>
              <a:t> </a:t>
            </a:r>
            <a:r>
              <a:rPr lang="ru-RU" i="1" dirty="0" err="1"/>
              <a:t>виконання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рішень</a:t>
            </a:r>
            <a:r>
              <a:rPr lang="ru-RU" i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1962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3: </a:t>
            </a:r>
            <a:r>
              <a:rPr lang="ru-RU" dirty="0" err="1"/>
              <a:t>Глибоке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(</a:t>
            </a:r>
            <a:r>
              <a:rPr lang="ru-RU" dirty="0" err="1"/>
              <a:t>Дискусійні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Чим </a:t>
            </a:r>
            <a:r>
              <a:rPr lang="ru-RU" b="1" dirty="0" err="1"/>
              <a:t>відрізняється</a:t>
            </a:r>
            <a:r>
              <a:rPr lang="ru-RU" b="1" dirty="0"/>
              <a:t> </a:t>
            </a:r>
            <a:r>
              <a:rPr lang="ru-RU" b="1" dirty="0" err="1"/>
              <a:t>діяльність</a:t>
            </a:r>
            <a:r>
              <a:rPr lang="ru-RU" b="1" dirty="0"/>
              <a:t> </a:t>
            </a:r>
            <a:r>
              <a:rPr lang="ru-RU" b="1" dirty="0" err="1"/>
              <a:t>Державної</a:t>
            </a:r>
            <a:r>
              <a:rPr lang="ru-RU" b="1" dirty="0"/>
              <a:t> </a:t>
            </a:r>
            <a:r>
              <a:rPr lang="ru-RU" b="1" dirty="0" err="1"/>
              <a:t>виконавчої</a:t>
            </a:r>
            <a:r>
              <a:rPr lang="ru-RU" b="1" dirty="0"/>
              <a:t> </a:t>
            </a:r>
            <a:r>
              <a:rPr lang="ru-RU" b="1" dirty="0" err="1"/>
              <a:t>служби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приватних</a:t>
            </a:r>
            <a:r>
              <a:rPr lang="ru-RU" b="1" dirty="0"/>
              <a:t> </a:t>
            </a:r>
            <a:r>
              <a:rPr lang="ru-RU" b="1" dirty="0" err="1"/>
              <a:t>виконавців</a:t>
            </a:r>
            <a:r>
              <a:rPr lang="ru-RU" b="1" dirty="0"/>
              <a:t>?</a:t>
            </a:r>
            <a:endParaRPr lang="ru-RU" dirty="0"/>
          </a:p>
          <a:p>
            <a:r>
              <a:rPr lang="ru-RU" i="1" dirty="0" err="1"/>
              <a:t>Підказка</a:t>
            </a:r>
            <a:r>
              <a:rPr lang="ru-RU" i="1" dirty="0"/>
              <a:t> для </a:t>
            </a:r>
            <a:r>
              <a:rPr lang="ru-RU" i="1" dirty="0" err="1"/>
              <a:t>відповіді</a:t>
            </a:r>
            <a:r>
              <a:rPr lang="ru-RU" i="1" dirty="0"/>
              <a:t>: </a:t>
            </a:r>
            <a:r>
              <a:rPr lang="ru-RU" i="1" dirty="0" err="1"/>
              <a:t>Державні</a:t>
            </a:r>
            <a:r>
              <a:rPr lang="ru-RU" i="1" dirty="0"/>
              <a:t> </a:t>
            </a:r>
            <a:r>
              <a:rPr lang="ru-RU" i="1" dirty="0" err="1"/>
              <a:t>виконавці</a:t>
            </a:r>
            <a:r>
              <a:rPr lang="ru-RU" i="1" dirty="0"/>
              <a:t> є </a:t>
            </a:r>
            <a:r>
              <a:rPr lang="ru-RU" i="1" dirty="0" err="1"/>
              <a:t>держслужбовцями</a:t>
            </a:r>
            <a:r>
              <a:rPr lang="ru-RU" i="1" dirty="0"/>
              <a:t>, </a:t>
            </a:r>
            <a:r>
              <a:rPr lang="ru-RU" i="1" dirty="0" err="1"/>
              <a:t>приватні</a:t>
            </a:r>
            <a:r>
              <a:rPr lang="ru-RU" i="1" dirty="0"/>
              <a:t> — </a:t>
            </a:r>
            <a:r>
              <a:rPr lang="ru-RU" i="1" dirty="0" err="1"/>
              <a:t>здійснюють</a:t>
            </a:r>
            <a:r>
              <a:rPr lang="ru-RU" i="1" dirty="0"/>
              <a:t> </a:t>
            </a:r>
            <a:r>
              <a:rPr lang="ru-RU" i="1" dirty="0" err="1"/>
              <a:t>незалежну</a:t>
            </a:r>
            <a:r>
              <a:rPr lang="ru-RU" i="1" dirty="0"/>
              <a:t> </a:t>
            </a:r>
            <a:r>
              <a:rPr lang="ru-RU" i="1" dirty="0" err="1"/>
              <a:t>професійну</a:t>
            </a:r>
            <a:r>
              <a:rPr lang="ru-RU" i="1" dirty="0"/>
              <a:t> </a:t>
            </a:r>
            <a:r>
              <a:rPr lang="ru-RU" i="1" dirty="0" err="1"/>
              <a:t>діяльність</a:t>
            </a:r>
            <a:r>
              <a:rPr lang="ru-RU" i="1" dirty="0"/>
              <a:t>. Є </a:t>
            </a:r>
            <a:r>
              <a:rPr lang="ru-RU" i="1" dirty="0" err="1"/>
              <a:t>категорії</a:t>
            </a:r>
            <a:r>
              <a:rPr lang="ru-RU" i="1" dirty="0"/>
              <a:t> справ (</a:t>
            </a:r>
            <a:r>
              <a:rPr lang="ru-RU" i="1" dirty="0" err="1"/>
              <a:t>наприклад</a:t>
            </a:r>
            <a:r>
              <a:rPr lang="ru-RU" i="1" dirty="0"/>
              <a:t>, </a:t>
            </a:r>
            <a:r>
              <a:rPr lang="ru-RU" i="1" dirty="0" err="1"/>
              <a:t>виселення</a:t>
            </a:r>
            <a:r>
              <a:rPr lang="ru-RU" i="1" dirty="0"/>
              <a:t>),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можуть</a:t>
            </a:r>
            <a:r>
              <a:rPr lang="ru-RU" i="1" dirty="0"/>
              <a:t> вести </a:t>
            </a:r>
            <a:r>
              <a:rPr lang="ru-RU" i="1" dirty="0" err="1"/>
              <a:t>лише</a:t>
            </a:r>
            <a:r>
              <a:rPr lang="ru-RU" i="1" dirty="0"/>
              <a:t> </a:t>
            </a:r>
            <a:r>
              <a:rPr lang="ru-RU" i="1" dirty="0" err="1"/>
              <a:t>державні</a:t>
            </a:r>
            <a:r>
              <a:rPr lang="ru-RU" i="1" dirty="0"/>
              <a:t> </a:t>
            </a:r>
            <a:r>
              <a:rPr lang="ru-RU" i="1" dirty="0" err="1"/>
              <a:t>виконавці</a:t>
            </a:r>
            <a:r>
              <a:rPr lang="ru-RU" i="1" dirty="0"/>
              <a:t>.</a:t>
            </a:r>
            <a:endParaRPr lang="ru-RU" dirty="0"/>
          </a:p>
          <a:p>
            <a:r>
              <a:rPr lang="ru-RU" b="1" dirty="0"/>
              <a:t>Яке </a:t>
            </a:r>
            <a:r>
              <a:rPr lang="ru-RU" b="1" dirty="0" err="1"/>
              <a:t>значення</a:t>
            </a:r>
            <a:r>
              <a:rPr lang="ru-RU" b="1" dirty="0"/>
              <a:t> </a:t>
            </a:r>
            <a:r>
              <a:rPr lang="ru-RU" b="1" dirty="0" err="1"/>
              <a:t>має</a:t>
            </a:r>
            <a:r>
              <a:rPr lang="ru-RU" b="1" dirty="0"/>
              <a:t> система </a:t>
            </a:r>
            <a:r>
              <a:rPr lang="ru-RU" b="1" dirty="0" err="1"/>
              <a:t>безоплатної</a:t>
            </a:r>
            <a:r>
              <a:rPr lang="ru-RU" b="1" dirty="0"/>
              <a:t> </a:t>
            </a:r>
            <a:r>
              <a:rPr lang="ru-RU" b="1" dirty="0" err="1"/>
              <a:t>правничої</a:t>
            </a:r>
            <a:r>
              <a:rPr lang="ru-RU" b="1" dirty="0"/>
              <a:t> </a:t>
            </a:r>
            <a:r>
              <a:rPr lang="ru-RU" b="1" dirty="0" err="1"/>
              <a:t>допомоги</a:t>
            </a:r>
            <a:r>
              <a:rPr lang="ru-RU" b="1" dirty="0"/>
              <a:t> (БПД) для </a:t>
            </a:r>
            <a:r>
              <a:rPr lang="ru-RU" b="1" dirty="0" err="1"/>
              <a:t>правової</a:t>
            </a:r>
            <a:r>
              <a:rPr lang="ru-RU" b="1" dirty="0"/>
              <a:t> </a:t>
            </a:r>
            <a:r>
              <a:rPr lang="ru-RU" b="1" dirty="0" err="1"/>
              <a:t>держави</a:t>
            </a:r>
            <a:r>
              <a:rPr lang="ru-RU" b="1" dirty="0"/>
              <a:t>?</a:t>
            </a:r>
            <a:endParaRPr lang="ru-RU" dirty="0"/>
          </a:p>
          <a:p>
            <a:r>
              <a:rPr lang="ru-RU" i="1" dirty="0" err="1"/>
              <a:t>Підказка</a:t>
            </a:r>
            <a:r>
              <a:rPr lang="ru-RU" i="1" dirty="0"/>
              <a:t> для </a:t>
            </a:r>
            <a:r>
              <a:rPr lang="ru-RU" i="1" dirty="0" err="1"/>
              <a:t>відповіді</a:t>
            </a:r>
            <a:r>
              <a:rPr lang="ru-RU" i="1" dirty="0"/>
              <a:t>: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гарантія</a:t>
            </a:r>
            <a:r>
              <a:rPr lang="ru-RU" i="1" dirty="0"/>
              <a:t> </a:t>
            </a:r>
            <a:r>
              <a:rPr lang="ru-RU" i="1" dirty="0" err="1"/>
              <a:t>рівності</a:t>
            </a:r>
            <a:r>
              <a:rPr lang="ru-RU" i="1" dirty="0"/>
              <a:t> </a:t>
            </a:r>
            <a:r>
              <a:rPr lang="ru-RU" i="1" dirty="0" err="1"/>
              <a:t>громадян</a:t>
            </a:r>
            <a:r>
              <a:rPr lang="ru-RU" i="1" dirty="0"/>
              <a:t> перед законом, </a:t>
            </a:r>
            <a:r>
              <a:rPr lang="ru-RU" i="1" dirty="0" err="1"/>
              <a:t>незалежно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їхнього</a:t>
            </a:r>
            <a:r>
              <a:rPr lang="ru-RU" i="1" dirty="0"/>
              <a:t> </a:t>
            </a:r>
            <a:r>
              <a:rPr lang="ru-RU" i="1" dirty="0" err="1"/>
              <a:t>майнового</a:t>
            </a:r>
            <a:r>
              <a:rPr lang="ru-RU" i="1" dirty="0"/>
              <a:t> стану.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744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Міністерство</a:t>
            </a:r>
            <a:r>
              <a:rPr lang="ru-RU" dirty="0" smtClean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: структура,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та </a:t>
            </a:r>
            <a:r>
              <a:rPr lang="ru-RU" dirty="0" err="1"/>
              <a:t>повноваження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Територіальні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, система та </a:t>
            </a:r>
            <a:r>
              <a:rPr lang="ru-RU" dirty="0" err="1"/>
              <a:t>правові</a:t>
            </a:r>
            <a:r>
              <a:rPr lang="ru-RU" dirty="0"/>
              <a:t> засади </a:t>
            </a:r>
            <a:r>
              <a:rPr lang="ru-RU" dirty="0" err="1"/>
              <a:t>діяльності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3. Система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спрямовується</a:t>
            </a:r>
            <a:r>
              <a:rPr lang="ru-RU" dirty="0"/>
              <a:t> та </a:t>
            </a:r>
            <a:r>
              <a:rPr lang="ru-RU" dirty="0" err="1"/>
              <a:t>координується</a:t>
            </a:r>
            <a:r>
              <a:rPr lang="ru-RU" dirty="0"/>
              <a:t> </a:t>
            </a:r>
            <a:r>
              <a:rPr lang="ru-RU" dirty="0" err="1"/>
              <a:t>Міністерством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88211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Autofit/>
          </a:bodyPr>
          <a:lstStyle/>
          <a:p>
            <a:r>
              <a:rPr lang="ru-RU" sz="3200" b="1" dirty="0" err="1"/>
              <a:t>Міністерство</a:t>
            </a:r>
            <a:r>
              <a:rPr lang="ru-RU" sz="3200" b="1" dirty="0"/>
              <a:t> </a:t>
            </a:r>
            <a:r>
              <a:rPr lang="ru-RU" sz="3200" b="1" dirty="0" err="1"/>
              <a:t>юстиції</a:t>
            </a:r>
            <a:r>
              <a:rPr lang="ru-RU" sz="3200" b="1" dirty="0"/>
              <a:t> </a:t>
            </a:r>
            <a:r>
              <a:rPr lang="ru-RU" sz="3200" b="1" dirty="0" err="1"/>
              <a:t>України</a:t>
            </a:r>
            <a:r>
              <a:rPr lang="ru-RU" sz="3200" b="1" dirty="0"/>
              <a:t> (</a:t>
            </a:r>
            <a:r>
              <a:rPr lang="ru-RU" sz="3200" b="1" dirty="0" err="1"/>
              <a:t>Мін’юст</a:t>
            </a:r>
            <a:r>
              <a:rPr lang="ru-RU" sz="3200" b="1" dirty="0"/>
              <a:t>)</a:t>
            </a:r>
            <a:br>
              <a:rPr lang="ru-RU" sz="3200" b="1" dirty="0"/>
            </a:br>
            <a:r>
              <a:rPr lang="ru-RU" sz="3200" b="1" dirty="0"/>
              <a:t>Центральна ланка </a:t>
            </a:r>
            <a:r>
              <a:rPr lang="ru-RU" sz="3200" b="1" dirty="0" err="1"/>
              <a:t>правової</a:t>
            </a:r>
            <a:r>
              <a:rPr lang="ru-RU" sz="3200" b="1" dirty="0"/>
              <a:t> </a:t>
            </a:r>
            <a:r>
              <a:rPr lang="ru-RU" sz="3200" b="1" dirty="0" err="1"/>
              <a:t>системи</a:t>
            </a:r>
            <a:r>
              <a:rPr lang="ru-RU" sz="3200" b="1" dirty="0"/>
              <a:t> </a:t>
            </a:r>
            <a:r>
              <a:rPr lang="ru-RU" sz="3200" b="1" dirty="0" err="1"/>
              <a:t>держави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/>
              <a:t>Мін’юст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головний</a:t>
            </a:r>
            <a:r>
              <a:rPr lang="ru-RU" dirty="0"/>
              <a:t> орган у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центральних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</a:t>
            </a:r>
          </a:p>
          <a:p>
            <a:r>
              <a:rPr lang="ru-RU" b="1" dirty="0" err="1"/>
              <a:t>Ключові</a:t>
            </a:r>
            <a:r>
              <a:rPr lang="ru-RU" b="1" dirty="0"/>
              <a:t> напрямки:</a:t>
            </a:r>
            <a:endParaRPr lang="ru-RU" dirty="0"/>
          </a:p>
          <a:p>
            <a:r>
              <a:rPr lang="ru-RU" b="1" dirty="0" err="1"/>
              <a:t>Законотворення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експертиза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.</a:t>
            </a:r>
          </a:p>
          <a:p>
            <a:r>
              <a:rPr lang="ru-RU" b="1" dirty="0" err="1"/>
              <a:t>Реєстрація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до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.</a:t>
            </a:r>
          </a:p>
          <a:p>
            <a:r>
              <a:rPr lang="ru-RU" b="1" dirty="0" err="1"/>
              <a:t>Правосуддя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судів</a:t>
            </a:r>
            <a:r>
              <a:rPr lang="ru-RU" dirty="0"/>
              <a:t> та робота з </a:t>
            </a:r>
            <a:r>
              <a:rPr lang="ru-RU" dirty="0" err="1"/>
              <a:t>в'язницями</a:t>
            </a:r>
            <a:r>
              <a:rPr lang="ru-RU" dirty="0"/>
              <a:t>.</a:t>
            </a:r>
          </a:p>
          <a:p>
            <a:r>
              <a:rPr lang="ru-RU" b="1" dirty="0" err="1"/>
              <a:t>Захист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представництво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Європейському</a:t>
            </a:r>
            <a:r>
              <a:rPr lang="ru-RU" dirty="0"/>
              <a:t> </a:t>
            </a:r>
            <a:r>
              <a:rPr lang="ru-RU" dirty="0" err="1"/>
              <a:t>суді</a:t>
            </a:r>
            <a:r>
              <a:rPr lang="ru-RU" dirty="0"/>
              <a:t> з прав </a:t>
            </a:r>
            <a:r>
              <a:rPr lang="ru-RU" dirty="0" err="1"/>
              <a:t>людини</a:t>
            </a:r>
            <a:r>
              <a:rPr lang="ru-RU" dirty="0"/>
              <a:t> (ЄСПЛ).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9817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</a:t>
            </a:r>
            <a:r>
              <a:rPr lang="ru-RU" dirty="0" err="1"/>
              <a:t>Міністерства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Мін’юст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чітку</a:t>
            </a:r>
            <a:r>
              <a:rPr lang="ru-RU" dirty="0"/>
              <a:t> </a:t>
            </a:r>
            <a:r>
              <a:rPr lang="ru-RU" dirty="0" err="1"/>
              <a:t>ієрархічну</a:t>
            </a:r>
            <a:r>
              <a:rPr lang="ru-RU" dirty="0"/>
              <a:t> структуру: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/>
              <a:t>Міністр</a:t>
            </a:r>
            <a:r>
              <a:rPr lang="ru-RU" b="1" dirty="0"/>
              <a:t> </a:t>
            </a:r>
            <a:r>
              <a:rPr lang="ru-RU" b="1" dirty="0" err="1"/>
              <a:t>юстиції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політична</a:t>
            </a:r>
            <a:r>
              <a:rPr lang="ru-RU" dirty="0"/>
              <a:t> </a:t>
            </a:r>
            <a:r>
              <a:rPr lang="ru-RU" dirty="0" err="1"/>
              <a:t>фігура</a:t>
            </a:r>
            <a:r>
              <a:rPr lang="ru-RU" dirty="0"/>
              <a:t>, член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Заступники </a:t>
            </a:r>
            <a:r>
              <a:rPr lang="ru-RU" b="1" dirty="0" err="1"/>
              <a:t>міністра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курують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напрямки (</a:t>
            </a:r>
            <a:r>
              <a:rPr lang="ru-RU" dirty="0" err="1"/>
              <a:t>пенітенціарна</a:t>
            </a:r>
            <a:r>
              <a:rPr lang="ru-RU" dirty="0"/>
              <a:t> система, </a:t>
            </a:r>
            <a:r>
              <a:rPr lang="ru-RU" dirty="0" err="1"/>
              <a:t>виконавча</a:t>
            </a:r>
            <a:r>
              <a:rPr lang="ru-RU" dirty="0"/>
              <a:t> служба, </a:t>
            </a:r>
            <a:r>
              <a:rPr lang="ru-RU" dirty="0" err="1"/>
              <a:t>цифровізація</a:t>
            </a:r>
            <a:r>
              <a:rPr lang="ru-RU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/>
              <a:t>Апарат</a:t>
            </a:r>
            <a:r>
              <a:rPr lang="ru-RU" b="1" dirty="0"/>
              <a:t> </a:t>
            </a:r>
            <a:r>
              <a:rPr lang="ru-RU" b="1" dirty="0" err="1"/>
              <a:t>Міністерства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департаменти</a:t>
            </a:r>
            <a:r>
              <a:rPr lang="ru-RU" dirty="0"/>
              <a:t> та </a:t>
            </a:r>
            <a:r>
              <a:rPr lang="ru-RU" dirty="0" err="1"/>
              <a:t>управління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Департамент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/>
              <a:t>Спеціалізовані</a:t>
            </a:r>
            <a:r>
              <a:rPr lang="ru-RU" b="1" dirty="0"/>
              <a:t> </a:t>
            </a:r>
            <a:r>
              <a:rPr lang="ru-RU" b="1" dirty="0" err="1"/>
              <a:t>підрозділи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Секретаріат</a:t>
            </a:r>
            <a:r>
              <a:rPr lang="ru-RU" dirty="0"/>
              <a:t> </a:t>
            </a:r>
            <a:r>
              <a:rPr lang="ru-RU" dirty="0" err="1"/>
              <a:t>Уповноваженого</a:t>
            </a:r>
            <a:r>
              <a:rPr lang="ru-RU" dirty="0"/>
              <a:t> у справах ЄСПЛ.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6096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Внутрішня</a:t>
            </a:r>
            <a:r>
              <a:rPr lang="ru-RU" b="1" dirty="0"/>
              <a:t> структура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err="1"/>
              <a:t>Патронатна</a:t>
            </a:r>
            <a:r>
              <a:rPr lang="ru-RU" dirty="0"/>
              <a:t> служба </a:t>
            </a:r>
            <a:r>
              <a:rPr lang="ru-RU" dirty="0" err="1"/>
              <a:t>Міністра</a:t>
            </a:r>
            <a:endParaRPr lang="ru-RU" dirty="0"/>
          </a:p>
          <a:p>
            <a:r>
              <a:rPr lang="ru-RU" dirty="0" err="1"/>
              <a:t>Секретаріат</a:t>
            </a:r>
            <a:r>
              <a:rPr lang="ru-RU" dirty="0"/>
              <a:t> Державного секретаря </a:t>
            </a:r>
            <a:r>
              <a:rPr lang="ru-RU" dirty="0" err="1"/>
              <a:t>Міністерства</a:t>
            </a:r>
            <a:endParaRPr lang="ru-RU" dirty="0"/>
          </a:p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стратегічної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endParaRPr lang="ru-RU" dirty="0"/>
          </a:p>
          <a:p>
            <a:r>
              <a:rPr lang="ru-RU" dirty="0"/>
              <a:t>Департамент </a:t>
            </a:r>
            <a:r>
              <a:rPr lang="ru-RU" dirty="0" err="1"/>
              <a:t>публічного</a:t>
            </a:r>
            <a:r>
              <a:rPr lang="ru-RU" dirty="0"/>
              <a:t> права</a:t>
            </a:r>
          </a:p>
          <a:p>
            <a:r>
              <a:rPr lang="ru-RU" dirty="0"/>
              <a:t>Департамент приватного права</a:t>
            </a:r>
          </a:p>
          <a:p>
            <a:r>
              <a:rPr lang="ru-RU" dirty="0"/>
              <a:t>Департамент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банкрутства</a:t>
            </a:r>
            <a:endParaRPr lang="ru-RU" dirty="0"/>
          </a:p>
          <a:p>
            <a:r>
              <a:rPr lang="ru-RU" dirty="0"/>
              <a:t>Департамент </a:t>
            </a:r>
            <a:r>
              <a:rPr lang="ru-RU" dirty="0" err="1"/>
              <a:t>реєстрації</a:t>
            </a:r>
            <a:r>
              <a:rPr lang="ru-RU" dirty="0"/>
              <a:t> та </a:t>
            </a:r>
            <a:r>
              <a:rPr lang="ru-RU" dirty="0" err="1"/>
              <a:t>систематизації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endParaRPr lang="ru-RU" dirty="0"/>
          </a:p>
          <a:p>
            <a:r>
              <a:rPr lang="ru-RU" dirty="0"/>
              <a:t>Директорат </a:t>
            </a:r>
            <a:r>
              <a:rPr lang="ru-RU" dirty="0" err="1"/>
              <a:t>правосуддя</a:t>
            </a:r>
            <a:r>
              <a:rPr lang="ru-RU" dirty="0"/>
              <a:t> та </a:t>
            </a:r>
            <a:r>
              <a:rPr lang="ru-RU" dirty="0" err="1"/>
              <a:t>кримінальної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endParaRPr lang="ru-RU" dirty="0"/>
          </a:p>
          <a:p>
            <a:r>
              <a:rPr lang="ru-RU" dirty="0"/>
              <a:t>Директорат цифрового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цифрових</a:t>
            </a:r>
            <a:r>
              <a:rPr lang="ru-RU" dirty="0"/>
              <a:t> </a:t>
            </a:r>
            <a:r>
              <a:rPr lang="ru-RU" dirty="0" err="1"/>
              <a:t>трансформацій</a:t>
            </a:r>
            <a:r>
              <a:rPr lang="ru-RU" dirty="0"/>
              <a:t> і </a:t>
            </a:r>
            <a:r>
              <a:rPr lang="ru-RU" dirty="0" err="1"/>
              <a:t>цифровізації</a:t>
            </a:r>
            <a:endParaRPr lang="ru-RU" dirty="0"/>
          </a:p>
          <a:p>
            <a:r>
              <a:rPr lang="ru-RU" dirty="0"/>
              <a:t>Директорат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та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endParaRPr lang="ru-RU" dirty="0"/>
          </a:p>
          <a:p>
            <a:r>
              <a:rPr lang="ru-RU" dirty="0"/>
              <a:t>Департамент </a:t>
            </a:r>
            <a:r>
              <a:rPr lang="ru-RU" dirty="0" err="1"/>
              <a:t>міжнародного</a:t>
            </a:r>
            <a:r>
              <a:rPr lang="ru-RU" dirty="0"/>
              <a:t> права</a:t>
            </a:r>
          </a:p>
          <a:p>
            <a:r>
              <a:rPr lang="ru-RU" dirty="0" err="1"/>
              <a:t>Секретаріат</a:t>
            </a:r>
            <a:r>
              <a:rPr lang="ru-RU" dirty="0"/>
              <a:t> </a:t>
            </a:r>
            <a:r>
              <a:rPr lang="ru-RU" dirty="0" err="1"/>
              <a:t>Урядового</a:t>
            </a:r>
            <a:r>
              <a:rPr lang="ru-RU" dirty="0"/>
              <a:t> </a:t>
            </a:r>
            <a:r>
              <a:rPr lang="ru-RU" dirty="0" err="1"/>
              <a:t>уповноваженого</a:t>
            </a:r>
            <a:r>
              <a:rPr lang="ru-RU" dirty="0"/>
              <a:t> у справах </a:t>
            </a:r>
            <a:r>
              <a:rPr lang="ru-RU" dirty="0" err="1"/>
              <a:t>Європейського</a:t>
            </a:r>
            <a:r>
              <a:rPr lang="ru-RU" dirty="0"/>
              <a:t> суду з прав </a:t>
            </a:r>
            <a:r>
              <a:rPr lang="ru-RU" dirty="0" err="1"/>
              <a:t>людини</a:t>
            </a:r>
            <a:endParaRPr lang="ru-RU" dirty="0"/>
          </a:p>
          <a:p>
            <a:r>
              <a:rPr lang="ru-RU" dirty="0" err="1"/>
              <a:t>Управління</a:t>
            </a:r>
            <a:r>
              <a:rPr lang="ru-RU" dirty="0"/>
              <a:t> персоналу</a:t>
            </a:r>
          </a:p>
          <a:p>
            <a:r>
              <a:rPr lang="ru-RU" dirty="0" err="1"/>
              <a:t>Бухгалтерська</a:t>
            </a:r>
            <a:r>
              <a:rPr lang="ru-RU" dirty="0"/>
              <a:t> служба</a:t>
            </a:r>
          </a:p>
          <a:p>
            <a:r>
              <a:rPr lang="ru-RU" dirty="0"/>
              <a:t>Департамент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endParaRPr lang="ru-RU" dirty="0"/>
          </a:p>
          <a:p>
            <a:r>
              <a:rPr lang="ru-RU" dirty="0"/>
              <a:t>Департамент </a:t>
            </a:r>
            <a:r>
              <a:rPr lang="ru-RU" dirty="0" err="1"/>
              <a:t>нотаріату</a:t>
            </a:r>
            <a:endParaRPr lang="ru-RU" dirty="0"/>
          </a:p>
          <a:p>
            <a:r>
              <a:rPr lang="ru-RU" dirty="0"/>
              <a:t>Департамент </a:t>
            </a:r>
            <a:r>
              <a:rPr lang="ru-RU" dirty="0" err="1"/>
              <a:t>санкційної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/>
              <a:t>Департамент </a:t>
            </a:r>
            <a:r>
              <a:rPr lang="ru-RU" dirty="0" err="1"/>
              <a:t>експертного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правосуддя</a:t>
            </a:r>
            <a:endParaRPr lang="ru-RU" dirty="0"/>
          </a:p>
          <a:p>
            <a:r>
              <a:rPr lang="ru-RU" dirty="0" err="1"/>
              <a:t>Відділ</a:t>
            </a:r>
            <a:r>
              <a:rPr lang="ru-RU" dirty="0"/>
              <a:t> по </a:t>
            </a:r>
            <a:r>
              <a:rPr lang="ru-RU" dirty="0" err="1"/>
              <a:t>роботі</a:t>
            </a:r>
            <a:r>
              <a:rPr lang="ru-RU" dirty="0"/>
              <a:t> з </a:t>
            </a:r>
            <a:r>
              <a:rPr lang="ru-RU" dirty="0" err="1"/>
              <a:t>державними</a:t>
            </a:r>
            <a:r>
              <a:rPr lang="ru-RU" dirty="0"/>
              <a:t> </a:t>
            </a:r>
            <a:r>
              <a:rPr lang="ru-RU" dirty="0" err="1"/>
              <a:t>підприємствами</a:t>
            </a:r>
            <a:endParaRPr lang="ru-RU" dirty="0"/>
          </a:p>
          <a:p>
            <a:r>
              <a:rPr lang="ru-RU" dirty="0" err="1"/>
              <a:t>Офіс</a:t>
            </a:r>
            <a:r>
              <a:rPr lang="ru-RU" dirty="0"/>
              <a:t> </a:t>
            </a:r>
            <a:r>
              <a:rPr lang="ru-RU" dirty="0" err="1"/>
              <a:t>протидії</a:t>
            </a:r>
            <a:r>
              <a:rPr lang="ru-RU" dirty="0"/>
              <a:t> </a:t>
            </a:r>
            <a:r>
              <a:rPr lang="ru-RU" dirty="0" err="1"/>
              <a:t>рейдерству</a:t>
            </a:r>
            <a:r>
              <a:rPr lang="ru-RU" dirty="0"/>
              <a:t> (на правах департаменту)</a:t>
            </a:r>
          </a:p>
          <a:p>
            <a:r>
              <a:rPr lang="ru-RU" dirty="0" err="1"/>
              <a:t>Відділ</a:t>
            </a:r>
            <a:r>
              <a:rPr lang="ru-RU" dirty="0"/>
              <a:t> </a:t>
            </a:r>
            <a:r>
              <a:rPr lang="ru-RU" dirty="0" err="1"/>
              <a:t>режимно-секретної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r>
              <a:rPr lang="ru-RU" dirty="0" err="1"/>
              <a:t>Відділ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та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корупції</a:t>
            </a:r>
            <a:endParaRPr lang="ru-RU" dirty="0"/>
          </a:p>
          <a:p>
            <a:r>
              <a:rPr lang="ru-RU" dirty="0"/>
              <a:t>Сектор </a:t>
            </a:r>
            <a:r>
              <a:rPr lang="ru-RU" dirty="0" err="1"/>
              <a:t>архівної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endParaRPr lang="ru-RU" dirty="0"/>
          </a:p>
          <a:p>
            <a:r>
              <a:rPr lang="ru-RU" dirty="0"/>
              <a:t>Департамент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endParaRPr lang="ru-RU" dirty="0"/>
          </a:p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та </a:t>
            </a:r>
            <a:r>
              <a:rPr lang="ru-RU" dirty="0" err="1"/>
              <a:t>документообігу</a:t>
            </a:r>
            <a:endParaRPr lang="ru-RU" dirty="0"/>
          </a:p>
          <a:p>
            <a:r>
              <a:rPr lang="ru-RU" dirty="0" err="1"/>
              <a:t>Відділ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закупівель</a:t>
            </a:r>
            <a:r>
              <a:rPr lang="ru-RU" dirty="0"/>
              <a:t> та </a:t>
            </a:r>
            <a:r>
              <a:rPr lang="ru-RU" dirty="0" err="1"/>
              <a:t>договірної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r>
              <a:rPr lang="ru-RU" dirty="0" err="1"/>
              <a:t>Відділ</a:t>
            </a:r>
            <a:r>
              <a:rPr lang="ru-RU" dirty="0"/>
              <a:t> по </a:t>
            </a:r>
            <a:r>
              <a:rPr lang="ru-RU" dirty="0" err="1"/>
              <a:t>роботі</a:t>
            </a:r>
            <a:r>
              <a:rPr lang="ru-RU" dirty="0"/>
              <a:t> з системою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кримінально-виконавчої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endParaRPr lang="ru-RU" dirty="0"/>
          </a:p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аудиту</a:t>
            </a:r>
          </a:p>
          <a:p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спеціаліст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мобілізаційної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спеціаліст</a:t>
            </a:r>
            <a:r>
              <a:rPr lang="ru-RU" dirty="0"/>
              <a:t> з </a:t>
            </a:r>
            <a:r>
              <a:rPr lang="ru-RU" dirty="0" err="1"/>
              <a:t>координації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контролю</a:t>
            </a:r>
          </a:p>
          <a:p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спеціаліст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оборони</a:t>
            </a:r>
          </a:p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пенітенціарних</a:t>
            </a:r>
            <a:r>
              <a:rPr lang="ru-RU" dirty="0"/>
              <a:t> </a:t>
            </a:r>
            <a:r>
              <a:rPr lang="ru-RU" dirty="0" err="1"/>
              <a:t>інспекцій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788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та </a:t>
            </a:r>
            <a:r>
              <a:rPr lang="ru-RU" dirty="0" err="1"/>
              <a:t>повноваження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err="1"/>
              <a:t>Правова</a:t>
            </a:r>
            <a:r>
              <a:rPr lang="ru-RU" b="1" dirty="0"/>
              <a:t> </a:t>
            </a:r>
            <a:r>
              <a:rPr lang="ru-RU" b="1" dirty="0" err="1"/>
              <a:t>експертиза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проєктів</a:t>
            </a:r>
            <a:r>
              <a:rPr lang="ru-RU" dirty="0"/>
              <a:t> </a:t>
            </a:r>
            <a:r>
              <a:rPr lang="ru-RU" dirty="0" err="1"/>
              <a:t>нормативних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на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Конституції</a:t>
            </a:r>
            <a:r>
              <a:rPr lang="ru-RU" dirty="0"/>
              <a:t>.</a:t>
            </a:r>
          </a:p>
          <a:p>
            <a:r>
              <a:rPr lang="ru-RU" b="1" dirty="0" err="1"/>
              <a:t>Державна</a:t>
            </a:r>
            <a:r>
              <a:rPr lang="ru-RU" b="1" dirty="0"/>
              <a:t> </a:t>
            </a:r>
            <a:r>
              <a:rPr lang="ru-RU" b="1" dirty="0" err="1"/>
              <a:t>реєстрація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(РАЦС).</a:t>
            </a:r>
          </a:p>
          <a:p>
            <a:r>
              <a:rPr lang="ru-RU" dirty="0" err="1"/>
              <a:t>Речових</a:t>
            </a:r>
            <a:r>
              <a:rPr lang="ru-RU" dirty="0"/>
              <a:t> прав на </a:t>
            </a:r>
            <a:r>
              <a:rPr lang="ru-RU" dirty="0" err="1"/>
              <a:t>нерухомість</a:t>
            </a:r>
            <a:r>
              <a:rPr lang="ru-RU" dirty="0"/>
              <a:t>.</a:t>
            </a:r>
          </a:p>
          <a:p>
            <a:r>
              <a:rPr lang="ru-RU" dirty="0" err="1"/>
              <a:t>Бізнесу</a:t>
            </a:r>
            <a:r>
              <a:rPr lang="ru-RU" dirty="0"/>
              <a:t> (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та ФОП).</a:t>
            </a:r>
          </a:p>
          <a:p>
            <a:r>
              <a:rPr lang="ru-RU" b="1" dirty="0" err="1"/>
              <a:t>Нотаріат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та контроль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і </a:t>
            </a:r>
            <a:r>
              <a:rPr lang="ru-RU" dirty="0" err="1"/>
              <a:t>приватних</a:t>
            </a:r>
            <a:r>
              <a:rPr lang="ru-RU" dirty="0"/>
              <a:t> </a:t>
            </a:r>
            <a:r>
              <a:rPr lang="ru-RU" dirty="0" err="1"/>
              <a:t>нотаріусів</a:t>
            </a:r>
            <a:r>
              <a:rPr lang="ru-RU" dirty="0"/>
              <a:t>.</a:t>
            </a:r>
          </a:p>
          <a:p>
            <a:r>
              <a:rPr lang="ru-RU" b="1" dirty="0" err="1"/>
              <a:t>Архівна</a:t>
            </a:r>
            <a:r>
              <a:rPr lang="ru-RU" b="1" dirty="0"/>
              <a:t> справа: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архівів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6002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47500" lnSpcReduction="20000"/>
          </a:bodyPr>
          <a:lstStyle/>
          <a:p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2" tooltip="Адаптація законодавства"/>
              </a:rPr>
              <a:t>адаптації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2" tooltip="Адаптація законодавства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2" tooltip="Адаптація законодавства"/>
              </a:rPr>
              <a:t>законодавства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Європейського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Союзу.</a:t>
            </a:r>
          </a:p>
          <a:p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пропозицій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реформи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сприяння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науки.</a:t>
            </a:r>
          </a:p>
          <a:p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прав і свобод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визначеній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пропозицій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вдосконалення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систематизація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проєктів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нормативно-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та 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3" tooltip="Міжнародні договори України"/>
              </a:rPr>
              <a:t>міжнародних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3" tooltip="Міжнародні договори України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3" tooltip="Міжнародні договори України"/>
              </a:rPr>
              <a:t>договорів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3" tooltip="Міжнародні договори України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3" tooltip="Міжнародні договори України"/>
              </a:rPr>
              <a:t>України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з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експертизи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проєктів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нормативно-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реєстрація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нормативно-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Єдиного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реєстру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нормативно-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судів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посадових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робота з кадрами,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експертне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правосуддя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нотаріату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громадянського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стану.</a:t>
            </a:r>
          </a:p>
          <a:p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інформатизації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правового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світогляду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міжнародно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-правового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співробітництва</a:t>
            </a:r>
            <a:r>
              <a:rPr lang="ru-RU" sz="3400" baseline="30000" dirty="0">
                <a:latin typeface="Times New Roman" pitchFamily="18" charset="0"/>
                <a:cs typeface="Times New Roman" pitchFamily="18" charset="0"/>
                <a:hlinkClick r:id="rId4"/>
              </a:rPr>
              <a:t>[17]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Міністерство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є держателем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реєстрів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Єдиний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державний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реєстр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осіб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щодо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яких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застосовано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положення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 Закону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України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 «Про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очищення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  <a:hlinkClick r:id="rId5" tooltip="Єдиний державний реєстр осіб, щодо яких застосовано положення Закону України «Про очищення влади»"/>
              </a:rPr>
              <a:t>влади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388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Підвідомчі</a:t>
            </a:r>
            <a:r>
              <a:rPr lang="ru-RU" b="1" dirty="0"/>
              <a:t> </a:t>
            </a:r>
            <a:r>
              <a:rPr lang="ru-RU" b="1" dirty="0" err="1"/>
              <a:t>організації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Міністерству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підвідомчі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установи та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:</a:t>
            </a:r>
          </a:p>
          <a:p>
            <a:r>
              <a:rPr lang="ru-RU" u="sng" dirty="0">
                <a:hlinkClick r:id="rId2"/>
              </a:rPr>
              <a:t>Центр </a:t>
            </a:r>
            <a:r>
              <a:rPr lang="ru-RU" u="sng" dirty="0" err="1">
                <a:hlinkClick r:id="rId2"/>
              </a:rPr>
              <a:t>перепідготовки</a:t>
            </a:r>
            <a:r>
              <a:rPr lang="ru-RU" u="sng" dirty="0">
                <a:hlinkClick r:id="rId2"/>
              </a:rPr>
              <a:t> та </a:t>
            </a:r>
            <a:r>
              <a:rPr lang="ru-RU" u="sng" dirty="0" err="1">
                <a:hlinkClick r:id="rId2"/>
              </a:rPr>
              <a:t>підвищення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кваліфікації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працівників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юстиції</a:t>
            </a:r>
            <a:endParaRPr lang="ru-RU" dirty="0"/>
          </a:p>
          <a:p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«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правова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»</a:t>
            </a:r>
          </a:p>
          <a:p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«</a:t>
            </a:r>
            <a:r>
              <a:rPr lang="ru-RU" dirty="0" err="1"/>
              <a:t>Національні</a:t>
            </a:r>
            <a:r>
              <a:rPr lang="ru-RU" dirty="0"/>
              <a:t> </a:t>
            </a:r>
            <a:r>
              <a:rPr lang="ru-RU" dirty="0" err="1"/>
              <a:t>інформаційні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» </a:t>
            </a:r>
            <a:r>
              <a:rPr lang="en-US" dirty="0">
                <a:hlinkClick r:id="rId3"/>
              </a:rPr>
              <a:t>https://nais.gov.ua/</a:t>
            </a:r>
            <a:endParaRPr lang="en-US" dirty="0"/>
          </a:p>
          <a:p>
            <a:r>
              <a:rPr lang="ru-RU" dirty="0" err="1"/>
              <a:t>Ліквідовані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:</a:t>
            </a:r>
          </a:p>
          <a:p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«</a:t>
            </a:r>
            <a:r>
              <a:rPr lang="ru-RU" dirty="0" err="1"/>
              <a:t>Інформаційний</a:t>
            </a:r>
            <a:r>
              <a:rPr lang="ru-RU" dirty="0"/>
              <a:t> центр»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baseline="30000" dirty="0">
                <a:hlinkClick r:id="rId4"/>
              </a:rPr>
              <a:t>[13]</a:t>
            </a:r>
            <a:endParaRPr lang="ru-RU" dirty="0"/>
          </a:p>
          <a:p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«</a:t>
            </a:r>
            <a:r>
              <a:rPr lang="ru-RU" dirty="0" err="1"/>
              <a:t>Інформаційно-ресурсний</a:t>
            </a:r>
            <a:r>
              <a:rPr lang="ru-RU" dirty="0"/>
              <a:t> центр»</a:t>
            </a:r>
          </a:p>
          <a:p>
            <a:r>
              <a:rPr lang="ru-RU" dirty="0"/>
              <a:t>Центр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реформи</a:t>
            </a:r>
            <a:r>
              <a:rPr lang="ru-RU" dirty="0"/>
              <a:t> і </a:t>
            </a:r>
            <a:r>
              <a:rPr lang="ru-RU" dirty="0" err="1"/>
              <a:t>законопроєктних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при </a:t>
            </a:r>
            <a:r>
              <a:rPr lang="ru-RU" dirty="0" err="1"/>
              <a:t>Міністерстві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baseline="30000" dirty="0">
                <a:hlinkClick r:id="rId5"/>
              </a:rPr>
              <a:t>[14]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032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Територіальні</a:t>
            </a:r>
            <a:r>
              <a:rPr lang="ru-RU" b="1" dirty="0"/>
              <a:t> </a:t>
            </a:r>
            <a:r>
              <a:rPr lang="ru-RU" b="1" dirty="0" err="1"/>
              <a:t>органи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Міністерству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підпорядковані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територіальні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 — </a:t>
            </a:r>
            <a:r>
              <a:rPr lang="ru-RU" dirty="0" err="1"/>
              <a:t>міжрегіональні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:</a:t>
            </a:r>
          </a:p>
          <a:p>
            <a:r>
              <a:rPr lang="ru-RU" dirty="0" err="1"/>
              <a:t>Західне</a:t>
            </a:r>
            <a:r>
              <a:rPr lang="ru-RU" dirty="0"/>
              <a:t> </a:t>
            </a:r>
            <a:r>
              <a:rPr lang="ru-RU" dirty="0" err="1"/>
              <a:t>міжрегіональне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endParaRPr lang="ru-RU" dirty="0"/>
          </a:p>
          <a:p>
            <a:r>
              <a:rPr lang="ru-RU" dirty="0" err="1"/>
              <a:t>Південне</a:t>
            </a:r>
            <a:r>
              <a:rPr lang="ru-RU" dirty="0"/>
              <a:t> </a:t>
            </a:r>
            <a:r>
              <a:rPr lang="ru-RU" dirty="0" err="1"/>
              <a:t>міжрегіональне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(м. Одеса)</a:t>
            </a:r>
          </a:p>
          <a:p>
            <a:r>
              <a:rPr lang="ru-RU" dirty="0" err="1"/>
              <a:t>Східне</a:t>
            </a:r>
            <a:r>
              <a:rPr lang="ru-RU" dirty="0"/>
              <a:t> </a:t>
            </a:r>
            <a:r>
              <a:rPr lang="ru-RU" dirty="0" err="1"/>
              <a:t>міжрегіональне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endParaRPr lang="ru-RU" dirty="0"/>
          </a:p>
          <a:p>
            <a:r>
              <a:rPr lang="ru-RU" dirty="0" err="1"/>
              <a:t>Центральне</a:t>
            </a:r>
            <a:r>
              <a:rPr lang="ru-RU" dirty="0"/>
              <a:t> </a:t>
            </a:r>
            <a:r>
              <a:rPr lang="ru-RU" dirty="0" err="1"/>
              <a:t>міжрегіональне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(м. </a:t>
            </a:r>
            <a:r>
              <a:rPr lang="ru-RU" dirty="0" err="1"/>
              <a:t>Київ</a:t>
            </a:r>
            <a:r>
              <a:rPr lang="ru-RU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3925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881</Words>
  <Application>Microsoft Office PowerPoint</Application>
  <PresentationFormat>Экран (4:3)</PresentationFormat>
  <Paragraphs>139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Міністерство юстиції України (Мін’юст) </vt:lpstr>
      <vt:lpstr>ПЛАН</vt:lpstr>
      <vt:lpstr>Міністерство юстиції України (Мін’юст) Центральна ланка правової системи держави </vt:lpstr>
      <vt:lpstr>Структура Міністерства</vt:lpstr>
      <vt:lpstr>Внутрішня структура</vt:lpstr>
      <vt:lpstr>Основні завдання та повноваження</vt:lpstr>
      <vt:lpstr>ЗАВДАННЯ</vt:lpstr>
      <vt:lpstr>Підвідомчі організації</vt:lpstr>
      <vt:lpstr>Територіальні органи</vt:lpstr>
      <vt:lpstr>Територіальні органи юстиції</vt:lpstr>
      <vt:lpstr>Структура головних територіальних управлінь</vt:lpstr>
      <vt:lpstr>Слайд 6: Система органів під егідою Мін’юсту </vt:lpstr>
      <vt:lpstr>Важливі цифрові сервіси Мін’юсту</vt:lpstr>
      <vt:lpstr>Презентация PowerPoint</vt:lpstr>
      <vt:lpstr>1 Базові поняття (Тести/Бліц) </vt:lpstr>
      <vt:lpstr>2. Розуміння функцій (Аналітика)</vt:lpstr>
      <vt:lpstr>3: Глибоке розуміння (Дискусійні питання)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юстиції України (Мін’юст)</dc:title>
  <dc:creator>Пользователь</dc:creator>
  <cp:lastModifiedBy>Пользователь</cp:lastModifiedBy>
  <cp:revision>2</cp:revision>
  <dcterms:created xsi:type="dcterms:W3CDTF">2026-03-16T20:04:10Z</dcterms:created>
  <dcterms:modified xsi:type="dcterms:W3CDTF">2026-03-16T20:17:50Z</dcterms:modified>
</cp:coreProperties>
</file>