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  <p:sldId id="276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1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36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81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35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8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1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3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97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8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8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8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85DF4-E854-4E91-B090-CB99C2618AE7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B9AB4-5900-424A-96E4-55CF895D7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8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inessdasher.com/customer-service-statistics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elpscout.com/75-customer-service-facts-quotes-statistics/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%D0%86%D0%BD%D0%B4%D0%B8%D0%B2%D1%96%D0%B4%D1%83%D0%B0%D0%BB%D1%8C%D0%BD%D0%B8%D0%B9+%D0%BF%D1%96%D0%B4%D1%85%D1%96%D0%B4&amp;client=firefox-b-e&amp;hs=SkC&amp;sca_esv=4ae20d8bd47daad1&amp;channel=entpr&amp;biw=1366&amp;bih=615&amp;sxsrf=ANbL-n45QHS0PTy2f673Jdvn9Rc4T9jILg%3A1773755711845&amp;ei=P125aZTUMYKswPAPqpHJ4QE&amp;ved=2ahUKEwiTt4vCi6eTAxXU2QIHHR7GBNoQgK4QegQIAxAD&amp;oq=%D0%B1%D0%B0%D0%B6%D0%B0%D0%BD%D1%96+%D0%BE%D1%87%D1%96%D0%BA%D1%83%D0%B2%D0%B0%D0%BD%D0%BD%D1%8F+%D0%BA%D0%BB%D1%96%D1%94%D0%BD%D1%82%D0%B0&amp;gs_lp=Egxnd3Mtd2l6LXNlcnAiMNCx0LDQttCw0L3RliDQvtGH0ZbQutGD0LLQsNC90L3RjyDQutC70ZbRlNC90YLQsDIFEAAY7wUyBRAAGO8FMgUQABjvBTIFEAAY7wUyBRAAGO8FSP9CUPUTWOogcAF4AJABAJgBxgKgAf0DqgEHMC4xLjAuMbgBDMgBAPgBAvgBAZgCA6AC1ATCAggQABiwAxjvBcICChAhGKABGMMEGAqYAwCIBgGQBgWSBwcxLjAuMS4xoAeUB7IHBTItMS4xuAeoBMIHBzItMS4xLjHIBzWACAA&amp;sclient=gws-wiz-serp&amp;mstk=AUtExfA9n5olo3EkuR2SiWrmzvQcSZMEhPKES3sT3EHE9-y2X2dfTsVlM66ynR70mYmD5-NO5imBjNYzT7jQXy1JaM5YbT7vuGZ_IGAuLVJ9SFmilwhjPOi5MClXDaz4l4uCHGaOz38T4oYIkxOCU9yWzQLZGJWpSScTdWroui9E5MaAPTJiQNttfGdGItddNyrE_yG9-u3FuxIkDYuaYkntlelNTnNsDPVjnIFNJsfw5eAe9mspJ3T7ODnA-UAgr6y1K3YUiMWXbn3oowlefIoszS121pk698-NURbHbTQXmNmg8Q&amp;csui=3" TargetMode="External"/><Relationship Id="rId2" Type="http://schemas.openxmlformats.org/officeDocument/2006/relationships/hyperlink" Target="https://www.google.com/search?q=%D0%92%D0%B8%D1%81%D0%BE%D0%BA%D0%B0+%D1%8F%D0%BA%D1%96%D1%81%D1%82%D1%8C+%D1%82%D0%B0+%D0%BF%D1%80%D0%BE%D1%84%D0%B5%D1%81%D1%96%D0%BE%D0%BD%D0%B0%D0%BB%D1%96%D0%B7%D0%BC&amp;client=firefox-b-e&amp;hs=SkC&amp;sca_esv=4ae20d8bd47daad1&amp;channel=entpr&amp;biw=1366&amp;bih=615&amp;sxsrf=ANbL-n45QHS0PTy2f673Jdvn9Rc4T9jILg%3A1773755711845&amp;ei=P125aZTUMYKswPAPqpHJ4QE&amp;ved=2ahUKEwiTt4vCi6eTAxXU2QIHHR7GBNoQgK4QegQIAxAB&amp;oq=%D0%B1%D0%B0%D0%B6%D0%B0%D0%BD%D1%96+%D0%BE%D1%87%D1%96%D0%BA%D1%83%D0%B2%D0%B0%D0%BD%D0%BD%D1%8F+%D0%BA%D0%BB%D1%96%D1%94%D0%BD%D1%82%D0%B0&amp;gs_lp=Egxnd3Mtd2l6LXNlcnAiMNCx0LDQttCw0L3RliDQvtGH0ZbQutGD0LLQsNC90L3RjyDQutC70ZbRlNC90YLQsDIFEAAY7wUyBRAAGO8FMgUQABjvBTIFEAAY7wUyBRAAGO8FSP9CUPUTWOogcAF4AJABAJgBxgKgAf0DqgEHMC4xLjAuMbgBDMgBAPgBAvgBAZgCA6AC1ATCAggQABiwAxjvBcICChAhGKABGMMEGAqYAwCIBgGQBgWSBwcxLjAuMS4xoAeUB7IHBTItMS4xuAeoBMIHBzItMS4xLjHIBzWACAA&amp;sclient=gws-wiz-serp&amp;mstk=AUtExfA9n5olo3EkuR2SiWrmzvQcSZMEhPKES3sT3EHE9-y2X2dfTsVlM66ynR70mYmD5-NO5imBjNYzT7jQXy1JaM5YbT7vuGZ_IGAuLVJ9SFmilwhjPOi5MClXDaz4l4uCHGaOz38T4oYIkxOCU9yWzQLZGJWpSScTdWroui9E5MaAPTJiQNttfGdGItddNyrE_yG9-u3FuxIkDYuaYkntlelNTnNsDPVjnIFNJsfw5eAe9mspJ3T7ODnA-UAgr6y1K3YUiMWXbn3oowlefIoszS121pk698-NURbHbTQXmNmg8Q&amp;csui=3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com/search?q=%D0%92%D1%96%D0%B4%D1%87%D1%83%D1%82%D1%82%D1%8F+%D1%86%D1%96%D0%BD%D0%BD%D0%BE%D1%81%D1%82%D1%96&amp;client=firefox-b-e&amp;hs=SkC&amp;sca_esv=4ae20d8bd47daad1&amp;channel=entpr&amp;biw=1366&amp;bih=615&amp;sxsrf=ANbL-n45QHS0PTy2f673Jdvn9Rc4T9jILg%3A1773755711845&amp;ei=P125aZTUMYKswPAPqpHJ4QE&amp;ved=2ahUKEwiTt4vCi6eTAxXU2QIHHR7GBNoQgK4QegQIAxAJ&amp;oq=%D0%B1%D0%B0%D0%B6%D0%B0%D0%BD%D1%96+%D0%BE%D1%87%D1%96%D0%BA%D1%83%D0%B2%D0%B0%D0%BD%D0%BD%D1%8F+%D0%BA%D0%BB%D1%96%D1%94%D0%BD%D1%82%D0%B0&amp;gs_lp=Egxnd3Mtd2l6LXNlcnAiMNCx0LDQttCw0L3RliDQvtGH0ZbQutGD0LLQsNC90L3RjyDQutC70ZbRlNC90YLQsDIFEAAY7wUyBRAAGO8FMgUQABjvBTIFEAAY7wUyBRAAGO8FSP9CUPUTWOogcAF4AJABAJgBxgKgAf0DqgEHMC4xLjAuMbgBDMgBAPgBAvgBAZgCA6AC1ATCAggQABiwAxjvBcICChAhGKABGMMEGAqYAwCIBgGQBgWSBwcxLjAuMS4xoAeUB7IHBTItMS4xuAeoBMIHBzItMS4xLjHIBzWACAA&amp;sclient=gws-wiz-serp&amp;mstk=AUtExfA9n5olo3EkuR2SiWrmzvQcSZMEhPKES3sT3EHE9-y2X2dfTsVlM66ynR70mYmD5-NO5imBjNYzT7jQXy1JaM5YbT7vuGZ_IGAuLVJ9SFmilwhjPOi5MClXDaz4l4uCHGaOz38T4oYIkxOCU9yWzQLZGJWpSScTdWroui9E5MaAPTJiQNttfGdGItddNyrE_yG9-u3FuxIkDYuaYkntlelNTnNsDPVjnIFNJsfw5eAe9mspJ3T7ODnA-UAgr6y1K3YUiMWXbn3oowlefIoszS121pk698-NURbHbTQXmNmg8Q&amp;csui=3" TargetMode="External"/><Relationship Id="rId5" Type="http://schemas.openxmlformats.org/officeDocument/2006/relationships/hyperlink" Target="https://www.google.com/search?q=%D0%95%D1%84%D0%B5%D0%BA%D1%82%D0%B8%D0%B2%D0%BD%D0%B0+%D0%BA%D0%BE%D0%BC%D1%83%D0%BD%D1%96%D0%BA%D0%B0%D1%86%D1%96%D1%8F&amp;client=firefox-b-e&amp;hs=SkC&amp;sca_esv=4ae20d8bd47daad1&amp;channel=entpr&amp;biw=1366&amp;bih=615&amp;sxsrf=ANbL-n45QHS0PTy2f673Jdvn9Rc4T9jILg%3A1773755711845&amp;ei=P125aZTUMYKswPAPqpHJ4QE&amp;ved=2ahUKEwiTt4vCi6eTAxXU2QIHHR7GBNoQgK4QegQIAxAH&amp;oq=%D0%B1%D0%B0%D0%B6%D0%B0%D0%BD%D1%96+%D0%BE%D1%87%D1%96%D0%BA%D1%83%D0%B2%D0%B0%D0%BD%D0%BD%D1%8F+%D0%BA%D0%BB%D1%96%D1%94%D0%BD%D1%82%D0%B0&amp;gs_lp=Egxnd3Mtd2l6LXNlcnAiMNCx0LDQttCw0L3RliDQvtGH0ZbQutGD0LLQsNC90L3RjyDQutC70ZbRlNC90YLQsDIFEAAY7wUyBRAAGO8FMgUQABjvBTIFEAAY7wUyBRAAGO8FSP9CUPUTWOogcAF4AJABAJgBxgKgAf0DqgEHMC4xLjAuMbgBDMgBAPgBAvgBAZgCA6AC1ATCAggQABiwAxjvBcICChAhGKABGMMEGAqYAwCIBgGQBgWSBwcxLjAuMS4xoAeUB7IHBTItMS4xuAeoBMIHBzItMS4xLjHIBzWACAA&amp;sclient=gws-wiz-serp&amp;mstk=AUtExfA9n5olo3EkuR2SiWrmzvQcSZMEhPKES3sT3EHE9-y2X2dfTsVlM66ynR70mYmD5-NO5imBjNYzT7jQXy1JaM5YbT7vuGZ_IGAuLVJ9SFmilwhjPOi5MClXDaz4l4uCHGaOz38T4oYIkxOCU9yWzQLZGJWpSScTdWroui9E5MaAPTJiQNttfGdGItddNyrE_yG9-u3FuxIkDYuaYkntlelNTnNsDPVjnIFNJsfw5eAe9mspJ3T7ODnA-UAgr6y1K3YUiMWXbn3oowlefIoszS121pk698-NURbHbTQXmNmg8Q&amp;csui=3" TargetMode="External"/><Relationship Id="rId4" Type="http://schemas.openxmlformats.org/officeDocument/2006/relationships/hyperlink" Target="https://www.google.com/search?q=%D0%9E%D0%BF%D0%B5%D1%80%D0%B0%D1%82%D0%B8%D0%B2%D0%BD%D1%96%D1%81%D1%82%D1%8C+%D1%82%D0%B0+%D0%B7%D1%80%D1%83%D1%87%D0%BD%D1%96%D1%81%D1%82%D1%8C&amp;client=firefox-b-e&amp;hs=SkC&amp;sca_esv=4ae20d8bd47daad1&amp;channel=entpr&amp;biw=1366&amp;bih=615&amp;sxsrf=ANbL-n45QHS0PTy2f673Jdvn9Rc4T9jILg%3A1773755711845&amp;ei=P125aZTUMYKswPAPqpHJ4QE&amp;ved=2ahUKEwiTt4vCi6eTAxXU2QIHHR7GBNoQgK4QegQIAxAF&amp;oq=%D0%B1%D0%B0%D0%B6%D0%B0%D0%BD%D1%96+%D0%BE%D1%87%D1%96%D0%BA%D1%83%D0%B2%D0%B0%D0%BD%D0%BD%D1%8F+%D0%BA%D0%BB%D1%96%D1%94%D0%BD%D1%82%D0%B0&amp;gs_lp=Egxnd3Mtd2l6LXNlcnAiMNCx0LDQttCw0L3RliDQvtGH0ZbQutGD0LLQsNC90L3RjyDQutC70ZbRlNC90YLQsDIFEAAY7wUyBRAAGO8FMgUQABjvBTIFEAAY7wUyBRAAGO8FSP9CUPUTWOogcAF4AJABAJgBxgKgAf0DqgEHMC4xLjAuMbgBDMgBAPgBAvgBAZgCA6AC1ATCAggQABiwAxjvBcICChAhGKABGMMEGAqYAwCIBgGQBgWSBwcxLjAuMS4xoAeUB7IHBTItMS4xuAeoBMIHBzItMS4xLjHIBzWACAA&amp;sclient=gws-wiz-serp&amp;mstk=AUtExfA9n5olo3EkuR2SiWrmzvQcSZMEhPKES3sT3EHE9-y2X2dfTsVlM66ynR70mYmD5-NO5imBjNYzT7jQXy1JaM5YbT7vuGZ_IGAuLVJ9SFmilwhjPOi5MClXDaz4l4uCHGaOz38T4oYIkxOCU9yWzQLZGJWpSScTdWroui9E5MaAPTJiQNttfGdGItddNyrE_yG9-u3FuxIkDYuaYkntlelNTnNsDPVjnIFNJsfw5eAe9mspJ3T7ODnA-UAgr6y1K3YUiMWXbn3oowlefIoszS121pk698-NURbHbTQXmNmg8Q&amp;csui=3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rketingcharts.com/brand-related/brand-loyalty-109127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crunch.com/blog/uk/baza-znan/" TargetMode="External"/><Relationship Id="rId2" Type="http://schemas.openxmlformats.org/officeDocument/2006/relationships/hyperlink" Target="https://hbr.org/2017/01/kick-ass-customer-servic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elpcrunch.com/blog/uk/shcho-take-chat-bot/" TargetMode="External"/><Relationship Id="rId4" Type="http://schemas.openxmlformats.org/officeDocument/2006/relationships/hyperlink" Target="https://startupbonsai.com/chatbot-statistics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mc/articles/PMC6612425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якістю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та </a:t>
            </a:r>
            <a:r>
              <a:rPr lang="ru-RU" dirty="0" err="1" smtClean="0"/>
              <a:t>сервісом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81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8. </a:t>
            </a:r>
            <a:r>
              <a:rPr lang="ru-RU" b="1" dirty="0" err="1" smtClean="0"/>
              <a:t>Підвищуйте</a:t>
            </a:r>
            <a:r>
              <a:rPr lang="ru-RU" b="1" dirty="0" smtClean="0"/>
              <a:t> </a:t>
            </a:r>
            <a:r>
              <a:rPr lang="ru-RU" b="1" dirty="0" err="1" smtClean="0"/>
              <a:t>кваліфікацію</a:t>
            </a:r>
            <a:r>
              <a:rPr lang="ru-RU" b="1" dirty="0" smtClean="0"/>
              <a:t> </a:t>
            </a:r>
            <a:r>
              <a:rPr lang="ru-RU" b="1" dirty="0" err="1" smtClean="0"/>
              <a:t>своїх</a:t>
            </a:r>
            <a:r>
              <a:rPr lang="ru-RU" b="1" dirty="0" smtClean="0"/>
              <a:t> </a:t>
            </a:r>
            <a:r>
              <a:rPr lang="ru-RU" b="1" dirty="0" err="1" smtClean="0"/>
              <a:t>працівників</a:t>
            </a:r>
            <a:r>
              <a:rPr lang="ru-RU" b="1" dirty="0" smtClean="0"/>
              <a:t> у </a:t>
            </a:r>
            <a:r>
              <a:rPr lang="ru-RU" b="1" dirty="0" err="1" smtClean="0"/>
              <a:t>сфері</a:t>
            </a:r>
            <a:r>
              <a:rPr lang="ru-RU" b="1" dirty="0" smtClean="0"/>
              <a:t> </a:t>
            </a:r>
            <a:r>
              <a:rPr lang="ru-RU" b="1" dirty="0" err="1" smtClean="0"/>
              <a:t>обслуговування</a:t>
            </a:r>
            <a:endParaRPr lang="ru-RU" b="1" dirty="0" smtClean="0"/>
          </a:p>
          <a:p>
            <a:r>
              <a:rPr lang="ru-RU" dirty="0" err="1" smtClean="0"/>
              <a:t>Навчання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постійний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не </a:t>
            </a:r>
            <a:r>
              <a:rPr lang="ru-RU" dirty="0" err="1" smtClean="0"/>
              <a:t>закінчується</a:t>
            </a:r>
            <a:r>
              <a:rPr lang="ru-RU" dirty="0" smtClean="0"/>
              <a:t> з першим </a:t>
            </a:r>
            <a:r>
              <a:rPr lang="ru-RU" dirty="0" err="1" smtClean="0"/>
              <a:t>тренінгом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прийняття</a:t>
            </a:r>
            <a:r>
              <a:rPr lang="ru-RU" dirty="0" smtClean="0"/>
              <a:t> на роботу.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</a:t>
            </a:r>
            <a:r>
              <a:rPr lang="ru-RU" dirty="0" err="1" smtClean="0"/>
              <a:t>регулярний</a:t>
            </a:r>
            <a:r>
              <a:rPr lang="ru-RU" dirty="0" smtClean="0"/>
              <a:t> перегляд </a:t>
            </a:r>
            <a:r>
              <a:rPr lang="ru-RU" dirty="0" err="1" smtClean="0"/>
              <a:t>інструментів</a:t>
            </a:r>
            <a:r>
              <a:rPr lang="ru-RU" dirty="0" smtClean="0"/>
              <a:t>, </a:t>
            </a:r>
            <a:r>
              <a:rPr lang="ru-RU" dirty="0" err="1" smtClean="0"/>
              <a:t>методів</a:t>
            </a:r>
            <a:r>
              <a:rPr lang="ru-RU" dirty="0" smtClean="0"/>
              <a:t>, </a:t>
            </a:r>
            <a:r>
              <a:rPr lang="ru-RU" dirty="0" err="1" smtClean="0"/>
              <a:t>стратегій</a:t>
            </a:r>
            <a:r>
              <a:rPr lang="ru-RU" dirty="0" smtClean="0"/>
              <a:t>, </a:t>
            </a:r>
            <a:r>
              <a:rPr lang="ru-RU" dirty="0" err="1" smtClean="0"/>
              <a:t>підходів</a:t>
            </a:r>
            <a:r>
              <a:rPr lang="ru-RU" dirty="0" smtClean="0"/>
              <a:t> до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користувачам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Ось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прикладів</a:t>
            </a:r>
            <a:r>
              <a:rPr lang="ru-RU" dirty="0" smtClean="0"/>
              <a:t>, коли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для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з </a:t>
            </a:r>
            <a:r>
              <a:rPr lang="ru-RU" dirty="0" err="1" smtClean="0"/>
              <a:t>відділу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/>
              <a:t>До вас </a:t>
            </a:r>
            <a:r>
              <a:rPr lang="ru-RU" b="1" dirty="0" err="1" smtClean="0"/>
              <a:t>долучився</a:t>
            </a:r>
            <a:r>
              <a:rPr lang="ru-RU" b="1" dirty="0" smtClean="0"/>
              <a:t> </a:t>
            </a:r>
            <a:r>
              <a:rPr lang="ru-RU" b="1" dirty="0" err="1" smtClean="0"/>
              <a:t>новий</a:t>
            </a:r>
            <a:r>
              <a:rPr lang="ru-RU" b="1" dirty="0" smtClean="0"/>
              <a:t> член </a:t>
            </a:r>
            <a:r>
              <a:rPr lang="ru-RU" b="1" dirty="0" err="1" smtClean="0"/>
              <a:t>команди</a:t>
            </a:r>
            <a:r>
              <a:rPr lang="ru-RU" b="1" dirty="0" smtClean="0"/>
              <a:t>.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з </a:t>
            </a:r>
            <a:r>
              <a:rPr lang="ru-RU" dirty="0" err="1" smtClean="0"/>
              <a:t>клієнтами</a:t>
            </a:r>
            <a:r>
              <a:rPr lang="ru-RU" dirty="0" smtClean="0"/>
              <a:t>, </a:t>
            </a:r>
            <a:r>
              <a:rPr lang="ru-RU" dirty="0" err="1" smtClean="0"/>
              <a:t>важливо</a:t>
            </a:r>
            <a:r>
              <a:rPr lang="ru-RU" dirty="0" smtClean="0"/>
              <a:t> провести </a:t>
            </a:r>
            <a:r>
              <a:rPr lang="ru-RU" dirty="0" err="1" smtClean="0"/>
              <a:t>повний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</a:t>
            </a:r>
            <a:r>
              <a:rPr lang="ru-RU" dirty="0" err="1" smtClean="0"/>
              <a:t>робітника</a:t>
            </a:r>
            <a:r>
              <a:rPr lang="ru-RU" dirty="0" smtClean="0"/>
              <a:t>, </a:t>
            </a:r>
            <a:r>
              <a:rPr lang="ru-RU" dirty="0" err="1" smtClean="0"/>
              <a:t>познайомити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з </a:t>
            </a:r>
            <a:r>
              <a:rPr lang="ru-RU" dirty="0" err="1" smtClean="0"/>
              <a:t>особливостями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, </a:t>
            </a:r>
            <a:r>
              <a:rPr lang="ru-RU" dirty="0" err="1" smtClean="0"/>
              <a:t>компанії</a:t>
            </a:r>
            <a:r>
              <a:rPr lang="ru-RU" dirty="0" smtClean="0"/>
              <a:t>, продукту.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Очікування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b="1" dirty="0" smtClean="0"/>
              <a:t> та </a:t>
            </a:r>
            <a:r>
              <a:rPr lang="ru-RU" b="1" dirty="0" err="1" smtClean="0"/>
              <a:t>конкуренція</a:t>
            </a:r>
            <a:r>
              <a:rPr lang="ru-RU" b="1" dirty="0" smtClean="0"/>
              <a:t> </a:t>
            </a:r>
            <a:r>
              <a:rPr lang="ru-RU" b="1" dirty="0" err="1" smtClean="0"/>
              <a:t>зростає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Відмінне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відповідати</a:t>
            </a:r>
            <a:r>
              <a:rPr lang="ru-RU" dirty="0" smtClean="0"/>
              <a:t> </a:t>
            </a:r>
            <a:r>
              <a:rPr lang="ru-RU" dirty="0" err="1" smtClean="0"/>
              <a:t>середовищу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змінюється</a:t>
            </a:r>
            <a:r>
              <a:rPr lang="ru-RU" dirty="0" smtClean="0"/>
              <a:t>. </a:t>
            </a:r>
            <a:r>
              <a:rPr lang="ru-RU" dirty="0" err="1" smtClean="0"/>
              <a:t>Команди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підвищувати</a:t>
            </a:r>
            <a:r>
              <a:rPr lang="ru-RU" dirty="0" smtClean="0"/>
              <a:t> </a:t>
            </a:r>
            <a:r>
              <a:rPr lang="ru-RU" dirty="0" err="1" smtClean="0"/>
              <a:t>кваліфікацію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,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та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 та тону,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очікують</a:t>
            </a:r>
            <a:r>
              <a:rPr lang="ru-RU" dirty="0" smtClean="0"/>
              <a:t>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Впроваджено</a:t>
            </a:r>
            <a:r>
              <a:rPr lang="ru-RU" b="1" dirty="0" smtClean="0"/>
              <a:t> </a:t>
            </a:r>
            <a:r>
              <a:rPr lang="ru-RU" b="1" dirty="0" err="1" smtClean="0"/>
              <a:t>зміни</a:t>
            </a:r>
            <a:r>
              <a:rPr lang="ru-RU" b="1" dirty="0" smtClean="0"/>
              <a:t> до </a:t>
            </a:r>
            <a:r>
              <a:rPr lang="ru-RU" b="1" dirty="0" err="1" smtClean="0"/>
              <a:t>внутрішніх</a:t>
            </a:r>
            <a:r>
              <a:rPr lang="ru-RU" b="1" dirty="0" smtClean="0"/>
              <a:t> </a:t>
            </a:r>
            <a:r>
              <a:rPr lang="ru-RU" b="1" dirty="0" err="1" smtClean="0"/>
              <a:t>процесів</a:t>
            </a:r>
            <a:r>
              <a:rPr lang="ru-RU" b="1" dirty="0" smtClean="0"/>
              <a:t> </a:t>
            </a:r>
            <a:r>
              <a:rPr lang="ru-RU" b="1" dirty="0" err="1" smtClean="0"/>
              <a:t>компанії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прийняли</a:t>
            </a:r>
            <a:r>
              <a:rPr lang="ru-RU" dirty="0" smtClean="0"/>
              <a:t> </a:t>
            </a:r>
            <a:r>
              <a:rPr lang="ru-RU" dirty="0" err="1" smtClean="0"/>
              <a:t>нову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 до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змінили</a:t>
            </a:r>
            <a:r>
              <a:rPr lang="ru-RU" dirty="0" smtClean="0"/>
              <a:t> продукт,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пропонуєте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користувачам</a:t>
            </a:r>
            <a:r>
              <a:rPr lang="ru-RU" dirty="0" smtClean="0"/>
              <a:t>. З кожною </a:t>
            </a:r>
            <a:r>
              <a:rPr lang="ru-RU" dirty="0" err="1" smtClean="0"/>
              <a:t>зміною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та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відповідну</a:t>
            </a:r>
            <a:r>
              <a:rPr lang="ru-RU" dirty="0" smtClean="0"/>
              <a:t> </a:t>
            </a:r>
            <a:r>
              <a:rPr lang="ru-RU" dirty="0" err="1" smtClean="0"/>
              <a:t>документацію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підтримувати</a:t>
            </a:r>
            <a:r>
              <a:rPr lang="ru-RU" dirty="0" smtClean="0"/>
              <a:t> </a:t>
            </a:r>
            <a:r>
              <a:rPr lang="ru-RU" dirty="0" err="1" smtClean="0"/>
              <a:t>високу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Досвідчені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спеціалісти</a:t>
            </a:r>
            <a:r>
              <a:rPr lang="ru-RU" b="1" dirty="0" smtClean="0"/>
              <a:t>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довго</a:t>
            </a:r>
            <a:r>
              <a:rPr lang="ru-RU" b="1" dirty="0" smtClean="0"/>
              <a:t> </a:t>
            </a:r>
            <a:r>
              <a:rPr lang="ru-RU" b="1" dirty="0" err="1" smtClean="0"/>
              <a:t>виконують</a:t>
            </a:r>
            <a:r>
              <a:rPr lang="ru-RU" b="1" dirty="0" smtClean="0"/>
              <a:t> одну ту саму роботу. </a:t>
            </a:r>
            <a:r>
              <a:rPr lang="ru-RU" dirty="0" smtClean="0"/>
              <a:t>Правда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</a:t>
            </a:r>
            <a:r>
              <a:rPr lang="ru-RU" dirty="0" err="1" smtClean="0"/>
              <a:t>що</a:t>
            </a:r>
            <a:r>
              <a:rPr lang="ru-RU" dirty="0" smtClean="0"/>
              <a:t> наш </a:t>
            </a:r>
            <a:r>
              <a:rPr lang="ru-RU" dirty="0" err="1" smtClean="0"/>
              <a:t>мозок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чогось</a:t>
            </a:r>
            <a:r>
              <a:rPr lang="ru-RU" dirty="0" smtClean="0"/>
              <a:t> нового, </a:t>
            </a:r>
            <a:r>
              <a:rPr lang="ru-RU" dirty="0" err="1" smtClean="0"/>
              <a:t>аби</a:t>
            </a:r>
            <a:r>
              <a:rPr lang="ru-RU" dirty="0" smtClean="0"/>
              <a:t> </a:t>
            </a:r>
            <a:r>
              <a:rPr lang="ru-RU" dirty="0" err="1" smtClean="0"/>
              <a:t>залишатися</a:t>
            </a:r>
            <a:r>
              <a:rPr lang="ru-RU" dirty="0" smtClean="0"/>
              <a:t> </a:t>
            </a:r>
            <a:r>
              <a:rPr lang="ru-RU" dirty="0" err="1" smtClean="0"/>
              <a:t>креативним</a:t>
            </a:r>
            <a:r>
              <a:rPr lang="ru-RU" dirty="0" smtClean="0"/>
              <a:t> та </a:t>
            </a:r>
            <a:r>
              <a:rPr lang="ru-RU" dirty="0" err="1" smtClean="0"/>
              <a:t>цікавим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 </a:t>
            </a:r>
            <a:r>
              <a:rPr lang="ru-RU" dirty="0" err="1" smtClean="0"/>
              <a:t>Пропонуючи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майстрам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тренінг</a:t>
            </a:r>
            <a:r>
              <a:rPr lang="ru-RU" dirty="0" smtClean="0"/>
              <a:t>,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стимулюєте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та </a:t>
            </a:r>
            <a:r>
              <a:rPr lang="ru-RU" dirty="0" err="1" smtClean="0"/>
              <a:t>бажання</a:t>
            </a:r>
            <a:r>
              <a:rPr lang="ru-RU" dirty="0" smtClean="0"/>
              <a:t> активно </a:t>
            </a:r>
            <a:r>
              <a:rPr lang="ru-RU" dirty="0" err="1" smtClean="0"/>
              <a:t>долучатися</a:t>
            </a:r>
            <a:r>
              <a:rPr lang="ru-RU" dirty="0" smtClean="0"/>
              <a:t> до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 </a:t>
            </a:r>
          </a:p>
          <a:p>
            <a:r>
              <a:rPr lang="ru-RU" b="1" dirty="0" smtClean="0"/>
              <a:t>9. </a:t>
            </a:r>
            <a:r>
              <a:rPr lang="ru-RU" b="1" dirty="0" err="1" smtClean="0"/>
              <a:t>Аналізуйте</a:t>
            </a:r>
            <a:r>
              <a:rPr lang="ru-RU" b="1" dirty="0" smtClean="0"/>
              <a:t> </a:t>
            </a:r>
            <a:r>
              <a:rPr lang="ru-RU" b="1" dirty="0" err="1" smtClean="0"/>
              <a:t>показники</a:t>
            </a:r>
            <a:r>
              <a:rPr lang="ru-RU" b="1" dirty="0" smtClean="0"/>
              <a:t> </a:t>
            </a:r>
            <a:r>
              <a:rPr lang="ru-RU" b="1" dirty="0" err="1" smtClean="0"/>
              <a:t>якості</a:t>
            </a:r>
            <a:r>
              <a:rPr lang="ru-RU" b="1" dirty="0" smtClean="0"/>
              <a:t> </a:t>
            </a:r>
            <a:r>
              <a:rPr lang="ru-RU" b="1" dirty="0" err="1" smtClean="0"/>
              <a:t>обслуговування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endParaRPr lang="ru-RU" b="1" dirty="0" smtClean="0"/>
          </a:p>
          <a:p>
            <a:r>
              <a:rPr lang="ru-RU" dirty="0" err="1" smtClean="0"/>
              <a:t>Ще</a:t>
            </a:r>
            <a:r>
              <a:rPr lang="ru-RU" dirty="0" smtClean="0"/>
              <a:t> одним правилом, яке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є </a:t>
            </a:r>
            <a:r>
              <a:rPr lang="ru-RU" dirty="0" err="1" smtClean="0"/>
              <a:t>постійний</a:t>
            </a:r>
            <a:r>
              <a:rPr lang="ru-RU" dirty="0" smtClean="0"/>
              <a:t> </a:t>
            </a:r>
            <a:r>
              <a:rPr lang="ru-RU" dirty="0" err="1" smtClean="0"/>
              <a:t>моніторинг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(</a:t>
            </a:r>
            <a:r>
              <a:rPr lang="en-US" dirty="0" smtClean="0"/>
              <a:t>CSAT)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(</a:t>
            </a:r>
            <a:r>
              <a:rPr lang="en-US" dirty="0" smtClean="0"/>
              <a:t>CES)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Індекс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споживача</a:t>
            </a:r>
            <a:r>
              <a:rPr lang="ru-RU" dirty="0" smtClean="0"/>
              <a:t> (</a:t>
            </a:r>
            <a:r>
              <a:rPr lang="en-US" dirty="0" smtClean="0"/>
              <a:t>NPS)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Час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Середній</a:t>
            </a:r>
            <a:r>
              <a:rPr lang="ru-RU" dirty="0" smtClean="0"/>
              <a:t> час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запиту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1014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97024"/>
          </a:xfrm>
        </p:spPr>
        <p:txBody>
          <a:bodyPr>
            <a:normAutofit fontScale="90000"/>
          </a:bodyPr>
          <a:lstStyle/>
          <a:p>
            <a:r>
              <a:rPr lang="ru-RU" sz="3600" b="1" dirty="0" err="1" smtClean="0"/>
              <a:t>Компоненти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якості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сервісу</a:t>
            </a:r>
            <a:r>
              <a:rPr lang="ru-RU" sz="3600" b="1" dirty="0" smtClean="0"/>
              <a:t>: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00446" y="497024"/>
            <a:ext cx="11654246" cy="5679939"/>
          </a:xfrm>
        </p:spPr>
        <p:txBody>
          <a:bodyPr>
            <a:normAutofit fontScale="85000" lnSpcReduction="10000"/>
          </a:bodyPr>
          <a:lstStyle/>
          <a:p>
            <a:pPr marL="638810" algn="just">
              <a:spcBef>
                <a:spcPts val="305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Сучасний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сервіс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припускає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ряд</a:t>
            </a:r>
            <a:r>
              <a:rPr lang="uk-UA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норм: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4815" lvl="0" indent="-342900" algn="just">
              <a:lnSpc>
                <a:spcPct val="111000"/>
              </a:lnSpc>
              <a:spcBef>
                <a:spcPts val="190"/>
              </a:spcBef>
              <a:spcAft>
                <a:spcPts val="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0260" algn="l"/>
                <a:tab pos="1093470" algn="l"/>
              </a:tabLst>
            </a:pP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Обов'язковість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пропозиції.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Компанії,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роблять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високоякісні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товари, але погано забезпечують їх супутніми послугами, ставлять себе в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дуже невигідне положення.</a:t>
            </a:r>
            <a:endParaRPr lang="en-US" sz="2000" spc="-5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30530" lvl="0" indent="-342900" algn="just">
              <a:lnSpc>
                <a:spcPct val="111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0260" algn="l"/>
                <a:tab pos="1084580" algn="l"/>
              </a:tabLst>
            </a:pP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Необов'язковість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використання.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Фірма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повинна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нав'язувати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споживачеві</a:t>
            </a:r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сервіс.</a:t>
            </a:r>
            <a:endParaRPr lang="en-US" sz="2000" spc="-5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8625" lvl="0" indent="-342900" algn="just">
              <a:lnSpc>
                <a:spcPct val="111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0260" algn="l"/>
                <a:tab pos="1017270" algn="l"/>
              </a:tabLst>
            </a:pP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Еластичність сервісу. Пакет сервісних заходів фірми може бути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досить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широкий:</a:t>
            </a:r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мінімально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необхідних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максимально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доцільних.</a:t>
            </a:r>
            <a:endParaRPr lang="en-US" sz="2000" spc="-5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9260" lvl="0" indent="-342900" algn="just">
              <a:lnSpc>
                <a:spcPct val="111000"/>
              </a:lnSpc>
              <a:spcAft>
                <a:spcPts val="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0260" algn="l"/>
                <a:tab pos="937895" algn="l"/>
              </a:tabLst>
            </a:pP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Зручність сервісу. Сервіс повинен надаватися в тому місці, у такий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час</a:t>
            </a:r>
            <a:r>
              <a:rPr lang="uk-UA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pc="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такій</a:t>
            </a:r>
            <a:r>
              <a:rPr lang="uk-UA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формі,</a:t>
            </a:r>
            <a:r>
              <a:rPr lang="uk-UA" spc="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uk-UA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влаштовують</a:t>
            </a:r>
            <a:r>
              <a:rPr lang="uk-UA" spc="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споживача.</a:t>
            </a:r>
            <a:endParaRPr lang="en-US" sz="2000" spc="-5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Технічна адекватність сервісу. Сучасні підприємства все більшою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мірою оснащуються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новітньою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технікою,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різко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ускладнює технологію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виготовлення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виробу.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технічний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рівень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устаткування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технології</a:t>
            </a:r>
            <a:r>
              <a:rPr lang="uk-UA" spc="-3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сервісу не буде адекватний виробничому, важко розраховувати на необхідну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якість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сервісу.</a:t>
            </a:r>
            <a:r>
              <a:rPr lang="uk-UA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pc="5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b="1" dirty="0" err="1" smtClean="0"/>
              <a:t>Клієнтський</a:t>
            </a:r>
            <a:r>
              <a:rPr lang="ru-RU" b="1" dirty="0" smtClean="0"/>
              <a:t> </a:t>
            </a:r>
            <a:r>
              <a:rPr lang="ru-RU" b="1" dirty="0" err="1" smtClean="0"/>
              <a:t>сервіс</a:t>
            </a:r>
            <a:r>
              <a:rPr lang="ru-RU" b="1" dirty="0" smtClean="0"/>
              <a:t> — </a:t>
            </a:r>
            <a:r>
              <a:rPr lang="ru-RU" b="1" dirty="0" err="1" smtClean="0"/>
              <a:t>важливий</a:t>
            </a:r>
            <a:r>
              <a:rPr lang="ru-RU" b="1" dirty="0" smtClean="0"/>
              <a:t> </a:t>
            </a:r>
            <a:r>
              <a:rPr lang="ru-RU" b="1" dirty="0" err="1" smtClean="0"/>
              <a:t>елемент</a:t>
            </a:r>
            <a:r>
              <a:rPr lang="ru-RU" b="1" dirty="0" smtClean="0"/>
              <a:t> </a:t>
            </a:r>
            <a:r>
              <a:rPr lang="ru-RU" b="1" dirty="0" err="1" smtClean="0"/>
              <a:t>успішного</a:t>
            </a:r>
            <a:r>
              <a:rPr lang="ru-RU" b="1" dirty="0" smtClean="0"/>
              <a:t> </a:t>
            </a:r>
            <a:r>
              <a:rPr lang="ru-RU" b="1" dirty="0" err="1" smtClean="0"/>
              <a:t>бізнесу</a:t>
            </a:r>
            <a:r>
              <a:rPr lang="ru-RU" b="1" dirty="0" smtClean="0"/>
              <a:t>, </a:t>
            </a:r>
            <a:r>
              <a:rPr lang="ru-RU" b="1" dirty="0" err="1" smtClean="0"/>
              <a:t>адже</a:t>
            </a:r>
            <a:r>
              <a:rPr lang="ru-RU" b="1" dirty="0" smtClean="0"/>
              <a:t> </a:t>
            </a:r>
            <a:r>
              <a:rPr lang="ru-RU" b="1" dirty="0" err="1" smtClean="0"/>
              <a:t>сприяє</a:t>
            </a:r>
            <a:r>
              <a:rPr lang="ru-RU" b="1" dirty="0" smtClean="0"/>
              <a:t> </a:t>
            </a:r>
            <a:r>
              <a:rPr lang="ru-RU" b="1" dirty="0" err="1" smtClean="0"/>
              <a:t>утриманню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b="1" dirty="0" smtClean="0"/>
              <a:t>. </a:t>
            </a:r>
            <a:r>
              <a:rPr lang="ru-RU" b="1" dirty="0" err="1" smtClean="0"/>
              <a:t>Проте</a:t>
            </a:r>
            <a:r>
              <a:rPr lang="ru-RU" b="1" dirty="0" smtClean="0"/>
              <a:t> на шляху до </a:t>
            </a:r>
            <a:r>
              <a:rPr lang="ru-RU" b="1" dirty="0" err="1" smtClean="0"/>
              <a:t>бездоганного</a:t>
            </a:r>
            <a:r>
              <a:rPr lang="ru-RU" b="1" dirty="0" smtClean="0"/>
              <a:t> </a:t>
            </a:r>
            <a:r>
              <a:rPr lang="ru-RU" b="1" dirty="0" err="1" smtClean="0"/>
              <a:t>обслуговування</a:t>
            </a:r>
            <a:r>
              <a:rPr lang="ru-RU" b="1" dirty="0" smtClean="0"/>
              <a:t> </a:t>
            </a:r>
            <a:r>
              <a:rPr lang="ru-RU" b="1" dirty="0" err="1" smtClean="0"/>
              <a:t>виникають</a:t>
            </a:r>
            <a:r>
              <a:rPr lang="ru-RU" b="1" dirty="0" smtClean="0"/>
              <a:t> </a:t>
            </a:r>
            <a:r>
              <a:rPr lang="ru-RU" b="1" dirty="0" err="1" smtClean="0"/>
              <a:t>проблеми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впливають</a:t>
            </a:r>
            <a:r>
              <a:rPr lang="ru-RU" b="1" dirty="0" smtClean="0"/>
              <a:t> на </a:t>
            </a:r>
            <a:r>
              <a:rPr lang="ru-RU" b="1" dirty="0" err="1" smtClean="0"/>
              <a:t>задоволеність</a:t>
            </a:r>
            <a:r>
              <a:rPr lang="ru-RU" b="1" dirty="0" smtClean="0"/>
              <a:t> </a:t>
            </a:r>
            <a:r>
              <a:rPr lang="ru-RU" b="1" dirty="0" err="1" smtClean="0"/>
              <a:t>споживачів</a:t>
            </a:r>
            <a:r>
              <a:rPr lang="ru-RU" b="1" dirty="0" smtClean="0"/>
              <a:t>. </a:t>
            </a:r>
            <a:endParaRPr lang="uk-UA" b="1" spc="5" dirty="0">
              <a:latin typeface="Times New Roman" panose="02020603050405020304" pitchFamily="18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64998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006" y="129851"/>
            <a:ext cx="1198299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Повільна</a:t>
            </a:r>
            <a:r>
              <a:rPr lang="ru-RU" b="1" dirty="0" smtClean="0"/>
              <a:t> </a:t>
            </a:r>
            <a:r>
              <a:rPr lang="ru-RU" b="1" dirty="0" err="1" smtClean="0"/>
              <a:t>реакція</a:t>
            </a:r>
            <a:r>
              <a:rPr lang="ru-RU" b="1" dirty="0" smtClean="0"/>
              <a:t> на </a:t>
            </a:r>
            <a:r>
              <a:rPr lang="ru-RU" b="1" dirty="0" err="1" smtClean="0"/>
              <a:t>запити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endParaRPr lang="ru-RU" b="1" dirty="0" smtClean="0"/>
          </a:p>
          <a:p>
            <a:r>
              <a:rPr lang="ru-RU" dirty="0" err="1" smtClean="0"/>
              <a:t>Швидка</a:t>
            </a:r>
            <a:r>
              <a:rPr lang="ru-RU" dirty="0" smtClean="0"/>
              <a:t> </a:t>
            </a:r>
            <a:r>
              <a:rPr lang="ru-RU" dirty="0" err="1" smtClean="0"/>
              <a:t>реакція</a:t>
            </a:r>
            <a:r>
              <a:rPr lang="ru-RU" dirty="0" smtClean="0"/>
              <a:t> на </a:t>
            </a:r>
            <a:r>
              <a:rPr lang="ru-RU" dirty="0" err="1" smtClean="0"/>
              <a:t>звернення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 — один з </a:t>
            </a:r>
            <a:r>
              <a:rPr lang="ru-RU" dirty="0" err="1" smtClean="0"/>
              <a:t>компонентів</a:t>
            </a:r>
            <a:r>
              <a:rPr lang="ru-RU" dirty="0" smtClean="0"/>
              <a:t> </a:t>
            </a:r>
            <a:r>
              <a:rPr lang="ru-RU" dirty="0" err="1" smtClean="0"/>
              <a:t>якісного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. </a:t>
            </a:r>
            <a:r>
              <a:rPr lang="ru-RU" dirty="0" smtClean="0">
                <a:hlinkClick r:id="rId2"/>
              </a:rPr>
              <a:t>77 % </a:t>
            </a:r>
            <a:r>
              <a:rPr lang="ru-RU" dirty="0" err="1" smtClean="0">
                <a:hlinkClick r:id="rId2"/>
              </a:rPr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оперативна </a:t>
            </a:r>
            <a:r>
              <a:rPr lang="ru-RU" dirty="0" err="1" smtClean="0"/>
              <a:t>відповідь</a:t>
            </a:r>
            <a:r>
              <a:rPr lang="ru-RU" dirty="0" smtClean="0"/>
              <a:t> — </a:t>
            </a:r>
            <a:r>
              <a:rPr lang="ru-RU" dirty="0" err="1" smtClean="0"/>
              <a:t>найважливіший</a:t>
            </a:r>
            <a:r>
              <a:rPr lang="ru-RU" dirty="0" smtClean="0"/>
              <a:t> </a:t>
            </a:r>
            <a:r>
              <a:rPr lang="ru-RU" dirty="0" err="1" smtClean="0"/>
              <a:t>чинник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 </a:t>
            </a:r>
            <a:r>
              <a:rPr lang="ru-RU" dirty="0" smtClean="0">
                <a:hlinkClick r:id="rId2"/>
              </a:rPr>
              <a:t>52 % </a:t>
            </a:r>
            <a:r>
              <a:rPr lang="ru-RU" dirty="0" err="1" smtClean="0">
                <a:hlinkClick r:id="rId2"/>
              </a:rPr>
              <a:t>лідів</a:t>
            </a:r>
            <a:r>
              <a:rPr lang="ru-RU" dirty="0" smtClean="0"/>
              <a:t> </a:t>
            </a:r>
            <a:r>
              <a:rPr lang="ru-RU" dirty="0" err="1" smtClean="0"/>
              <a:t>припинять</a:t>
            </a:r>
            <a:r>
              <a:rPr lang="ru-RU" dirty="0" smtClean="0"/>
              <a:t> </a:t>
            </a:r>
            <a:r>
              <a:rPr lang="ru-RU" dirty="0" err="1" smtClean="0"/>
              <a:t>співпрацю</a:t>
            </a:r>
            <a:r>
              <a:rPr lang="ru-RU" dirty="0" smtClean="0"/>
              <a:t> з </a:t>
            </a:r>
            <a:r>
              <a:rPr lang="ru-RU" dirty="0" err="1" smtClean="0"/>
              <a:t>компанією</a:t>
            </a:r>
            <a:r>
              <a:rPr lang="ru-RU" dirty="0" smtClean="0"/>
              <a:t> та </a:t>
            </a:r>
            <a:r>
              <a:rPr lang="ru-RU" dirty="0" err="1" smtClean="0"/>
              <a:t>звернуться</a:t>
            </a:r>
            <a:r>
              <a:rPr lang="ru-RU" dirty="0" smtClean="0"/>
              <a:t> до </a:t>
            </a:r>
            <a:r>
              <a:rPr lang="ru-RU" dirty="0" err="1" smtClean="0"/>
              <a:t>конкурентів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доведеться</a:t>
            </a:r>
            <a:r>
              <a:rPr lang="ru-RU" dirty="0" smtClean="0"/>
              <a:t> </a:t>
            </a:r>
            <a:r>
              <a:rPr lang="ru-RU" dirty="0" err="1" smtClean="0"/>
              <a:t>чекати</a:t>
            </a:r>
            <a:r>
              <a:rPr lang="ru-RU" dirty="0" smtClean="0"/>
              <a:t>.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</a:p>
          <a:p>
            <a:r>
              <a:rPr lang="en-US" dirty="0" smtClean="0"/>
              <a:t>CRM-</a:t>
            </a:r>
            <a:r>
              <a:rPr lang="ru-RU" dirty="0" smtClean="0"/>
              <a:t>система </a:t>
            </a:r>
            <a:r>
              <a:rPr lang="ru-RU" dirty="0" err="1" smtClean="0"/>
              <a:t>оптимізує</a:t>
            </a:r>
            <a:r>
              <a:rPr lang="ru-RU" dirty="0" smtClean="0"/>
              <a:t> </a:t>
            </a:r>
            <a:r>
              <a:rPr lang="ru-RU" dirty="0" err="1" smtClean="0"/>
              <a:t>оброблення</a:t>
            </a:r>
            <a:r>
              <a:rPr lang="ru-RU" dirty="0" smtClean="0"/>
              <a:t> </a:t>
            </a:r>
            <a:r>
              <a:rPr lang="ru-RU" dirty="0" err="1" smtClean="0"/>
              <a:t>запитів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: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звернення</a:t>
            </a:r>
            <a:r>
              <a:rPr lang="ru-RU" dirty="0" smtClean="0"/>
              <a:t> через </a:t>
            </a:r>
            <a:r>
              <a:rPr lang="ru-RU" dirty="0" err="1" smtClean="0"/>
              <a:t>електронну</a:t>
            </a:r>
            <a:r>
              <a:rPr lang="ru-RU" dirty="0" smtClean="0"/>
              <a:t> </a:t>
            </a:r>
            <a:r>
              <a:rPr lang="ru-RU" dirty="0" err="1" smtClean="0"/>
              <a:t>пошту</a:t>
            </a:r>
            <a:r>
              <a:rPr lang="ru-RU" dirty="0" smtClean="0"/>
              <a:t>, </a:t>
            </a:r>
            <a:r>
              <a:rPr lang="ru-RU" dirty="0" err="1" smtClean="0"/>
              <a:t>вебформи</a:t>
            </a:r>
            <a:r>
              <a:rPr lang="ru-RU" dirty="0" smtClean="0"/>
              <a:t>,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месенджери</a:t>
            </a:r>
            <a:r>
              <a:rPr lang="ru-RU" dirty="0" smtClean="0"/>
              <a:t> автоматично </a:t>
            </a:r>
            <a:r>
              <a:rPr lang="ru-RU" dirty="0" err="1" smtClean="0"/>
              <a:t>потрапляють</a:t>
            </a:r>
            <a:r>
              <a:rPr lang="ru-RU" dirty="0" smtClean="0"/>
              <a:t> до </a:t>
            </a:r>
            <a:r>
              <a:rPr lang="en-US" dirty="0" smtClean="0"/>
              <a:t>CRM. </a:t>
            </a:r>
            <a:endParaRPr lang="uk-UA" dirty="0" smtClean="0"/>
          </a:p>
          <a:p>
            <a:r>
              <a:rPr lang="ru-RU" b="1" dirty="0" err="1" smtClean="0"/>
              <a:t>Відсутність</a:t>
            </a:r>
            <a:r>
              <a:rPr lang="ru-RU" b="1" dirty="0" smtClean="0"/>
              <a:t> </a:t>
            </a:r>
            <a:r>
              <a:rPr lang="ru-RU" b="1" dirty="0" err="1" smtClean="0"/>
              <a:t>централізованої</a:t>
            </a:r>
            <a:r>
              <a:rPr lang="ru-RU" b="1" dirty="0" smtClean="0"/>
              <a:t> </a:t>
            </a:r>
            <a:r>
              <a:rPr lang="ru-RU" b="1" dirty="0" err="1" smtClean="0"/>
              <a:t>бази</a:t>
            </a:r>
            <a:r>
              <a:rPr lang="ru-RU" b="1" dirty="0" smtClean="0"/>
              <a:t> </a:t>
            </a:r>
            <a:r>
              <a:rPr lang="ru-RU" b="1" dirty="0" err="1" smtClean="0"/>
              <a:t>даних</a:t>
            </a:r>
            <a:endParaRPr lang="ru-RU" b="1" dirty="0" smtClean="0"/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зберігають</a:t>
            </a:r>
            <a:r>
              <a:rPr lang="ru-RU" dirty="0" smtClean="0"/>
              <a:t> у </a:t>
            </a:r>
            <a:r>
              <a:rPr lang="ru-RU" dirty="0" err="1" smtClean="0"/>
              <a:t>різних</a:t>
            </a:r>
            <a:r>
              <a:rPr lang="ru-RU" dirty="0" smtClean="0"/>
              <a:t> системах і </a:t>
            </a:r>
            <a:r>
              <a:rPr lang="ru-RU" dirty="0" err="1" smtClean="0"/>
              <a:t>таблицях</a:t>
            </a:r>
            <a:r>
              <a:rPr lang="ru-RU" dirty="0" smtClean="0"/>
              <a:t>, складно </a:t>
            </a:r>
            <a:r>
              <a:rPr lang="ru-RU" dirty="0" err="1" smtClean="0"/>
              <a:t>отримати</a:t>
            </a:r>
            <a:r>
              <a:rPr lang="ru-RU" dirty="0" smtClean="0"/>
              <a:t> доступ до </a:t>
            </a:r>
            <a:r>
              <a:rPr lang="ru-RU" dirty="0" err="1" smtClean="0"/>
              <a:t>даних</a:t>
            </a:r>
            <a:r>
              <a:rPr lang="ru-RU" dirty="0" smtClean="0"/>
              <a:t>. Команда </a:t>
            </a:r>
            <a:r>
              <a:rPr lang="ru-RU" dirty="0" err="1" smtClean="0"/>
              <a:t>виглядатиме</a:t>
            </a:r>
            <a:r>
              <a:rPr lang="ru-RU" dirty="0" smtClean="0"/>
              <a:t> </a:t>
            </a:r>
            <a:r>
              <a:rPr lang="ru-RU" dirty="0" err="1" smtClean="0"/>
              <a:t>непрофесійно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 </a:t>
            </a:r>
            <a:r>
              <a:rPr lang="ru-RU" dirty="0" err="1" smtClean="0"/>
              <a:t>доведеться</a:t>
            </a:r>
            <a:r>
              <a:rPr lang="ru-RU" dirty="0" smtClean="0"/>
              <a:t> </a:t>
            </a:r>
            <a:r>
              <a:rPr lang="ru-RU" dirty="0" err="1" smtClean="0"/>
              <a:t>повторювати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самі</a:t>
            </a:r>
            <a:r>
              <a:rPr lang="ru-RU" dirty="0" smtClean="0"/>
              <a:t> </a:t>
            </a:r>
            <a:r>
              <a:rPr lang="ru-RU" dirty="0" err="1" smtClean="0"/>
              <a:t>деталі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кожного </a:t>
            </a:r>
            <a:r>
              <a:rPr lang="ru-RU" dirty="0" err="1" smtClean="0"/>
              <a:t>звернення</a:t>
            </a:r>
            <a:r>
              <a:rPr lang="ru-RU" dirty="0" smtClean="0"/>
              <a:t>. </a:t>
            </a:r>
          </a:p>
          <a:p>
            <a:r>
              <a:rPr lang="en-US" dirty="0" smtClean="0"/>
              <a:t>CRM </a:t>
            </a:r>
            <a:r>
              <a:rPr lang="ru-RU" dirty="0" err="1" smtClean="0"/>
              <a:t>миттєво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контакт, </a:t>
            </a:r>
            <a:r>
              <a:rPr lang="ru-RU" dirty="0" err="1" smtClean="0"/>
              <a:t>заповнює</a:t>
            </a:r>
            <a:r>
              <a:rPr lang="ru-RU" dirty="0" smtClean="0"/>
              <a:t> </a:t>
            </a:r>
            <a:r>
              <a:rPr lang="ru-RU" dirty="0" err="1" smtClean="0"/>
              <a:t>картку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підтягує</a:t>
            </a:r>
            <a:r>
              <a:rPr lang="ru-RU" dirty="0" smtClean="0"/>
              <a:t> всю </a:t>
            </a:r>
            <a:r>
              <a:rPr lang="ru-RU" dirty="0" err="1" smtClean="0"/>
              <a:t>доступну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вхідних</a:t>
            </a:r>
            <a:r>
              <a:rPr lang="ru-RU" dirty="0" smtClean="0"/>
              <a:t> </a:t>
            </a:r>
            <a:r>
              <a:rPr lang="ru-RU" dirty="0" err="1" smtClean="0"/>
              <a:t>листів</a:t>
            </a:r>
            <a:r>
              <a:rPr lang="ru-RU" dirty="0" smtClean="0"/>
              <a:t>,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прямо в систему. </a:t>
            </a:r>
          </a:p>
          <a:p>
            <a:r>
              <a:rPr lang="ru-RU" dirty="0" err="1" smtClean="0"/>
              <a:t>Уся</a:t>
            </a:r>
            <a:r>
              <a:rPr lang="ru-RU" dirty="0" smtClean="0"/>
              <a:t> </a:t>
            </a:r>
            <a:r>
              <a:rPr lang="ru-RU" dirty="0" err="1" smtClean="0"/>
              <a:t>взаємодія</a:t>
            </a:r>
            <a:r>
              <a:rPr lang="ru-RU" dirty="0" smtClean="0"/>
              <a:t> з </a:t>
            </a:r>
            <a:r>
              <a:rPr lang="ru-RU" dirty="0" err="1" smtClean="0"/>
              <a:t>клієнтом</a:t>
            </a:r>
            <a:r>
              <a:rPr lang="ru-RU" dirty="0" smtClean="0"/>
              <a:t> є на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картці</a:t>
            </a:r>
            <a:r>
              <a:rPr lang="ru-RU" dirty="0" smtClean="0"/>
              <a:t>: </a:t>
            </a:r>
            <a:r>
              <a:rPr lang="ru-RU" dirty="0" err="1" smtClean="0"/>
              <a:t>контактні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звернень</a:t>
            </a:r>
            <a:r>
              <a:rPr lang="ru-RU" dirty="0" smtClean="0"/>
              <a:t> (</a:t>
            </a:r>
            <a:r>
              <a:rPr lang="ru-RU" dirty="0" err="1" smtClean="0"/>
              <a:t>електронні</a:t>
            </a:r>
            <a:r>
              <a:rPr lang="ru-RU" dirty="0" smtClean="0"/>
              <a:t> </a:t>
            </a:r>
            <a:r>
              <a:rPr lang="ru-RU" dirty="0" err="1" smtClean="0"/>
              <a:t>листи</a:t>
            </a:r>
            <a:r>
              <a:rPr lang="ru-RU" dirty="0" smtClean="0"/>
              <a:t>, </a:t>
            </a:r>
            <a:r>
              <a:rPr lang="ru-RU" dirty="0" err="1" smtClean="0"/>
              <a:t>дзвінки</a:t>
            </a:r>
            <a:r>
              <a:rPr lang="ru-RU" dirty="0" smtClean="0"/>
              <a:t>, </a:t>
            </a:r>
            <a:r>
              <a:rPr lang="ru-RU" dirty="0" err="1" smtClean="0"/>
              <a:t>спілкування</a:t>
            </a:r>
            <a:r>
              <a:rPr lang="ru-RU" dirty="0" smtClean="0"/>
              <a:t> в чатах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соцмережах</a:t>
            </a:r>
            <a:r>
              <a:rPr lang="ru-RU" dirty="0" smtClean="0"/>
              <a:t>), записи </a:t>
            </a:r>
            <a:r>
              <a:rPr lang="ru-RU" dirty="0" err="1" smtClean="0"/>
              <a:t>розмов</a:t>
            </a:r>
            <a:r>
              <a:rPr lang="ru-RU" dirty="0" smtClean="0"/>
              <a:t>, </a:t>
            </a:r>
            <a:r>
              <a:rPr lang="ru-RU" dirty="0" err="1" smtClean="0"/>
              <a:t>завдання</a:t>
            </a:r>
            <a:r>
              <a:rPr lang="ru-RU" dirty="0" smtClean="0"/>
              <a:t> й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документи</a:t>
            </a:r>
            <a:r>
              <a:rPr lang="ru-RU" dirty="0" smtClean="0"/>
              <a:t> (</a:t>
            </a:r>
            <a:r>
              <a:rPr lang="ru-RU" dirty="0" err="1" smtClean="0"/>
              <a:t>контракти</a:t>
            </a:r>
            <a:r>
              <a:rPr lang="ru-RU" dirty="0" smtClean="0"/>
              <a:t>, чеки </a:t>
            </a:r>
            <a:r>
              <a:rPr lang="ru-RU" dirty="0" err="1" smtClean="0"/>
              <a:t>тощо</a:t>
            </a:r>
            <a:r>
              <a:rPr lang="ru-RU" dirty="0" smtClean="0"/>
              <a:t>). Менеджерам не треба </a:t>
            </a:r>
            <a:r>
              <a:rPr lang="ru-RU" dirty="0" err="1" smtClean="0"/>
              <a:t>уточнювати</a:t>
            </a:r>
            <a:r>
              <a:rPr lang="ru-RU" dirty="0" smtClean="0"/>
              <a:t> </a:t>
            </a:r>
            <a:r>
              <a:rPr lang="ru-RU" dirty="0" err="1" smtClean="0"/>
              <a:t>деталі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кожного </a:t>
            </a:r>
            <a:r>
              <a:rPr lang="ru-RU" dirty="0" err="1" smtClean="0"/>
              <a:t>звернення</a:t>
            </a:r>
            <a:r>
              <a:rPr lang="ru-RU" dirty="0" smtClean="0"/>
              <a:t>, а </a:t>
            </a:r>
            <a:r>
              <a:rPr lang="ru-RU" dirty="0" err="1" smtClean="0"/>
              <a:t>клієнтам</a:t>
            </a:r>
            <a:r>
              <a:rPr lang="ru-RU" dirty="0" smtClean="0"/>
              <a:t> — </a:t>
            </a:r>
            <a:r>
              <a:rPr lang="ru-RU" dirty="0" err="1" smtClean="0"/>
              <a:t>повторювати</a:t>
            </a:r>
            <a:r>
              <a:rPr lang="ru-RU" dirty="0" smtClean="0"/>
              <a:t> те </a:t>
            </a:r>
            <a:r>
              <a:rPr lang="ru-RU" dirty="0" err="1" smtClean="0"/>
              <a:t>саме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Ще</a:t>
            </a:r>
            <a:r>
              <a:rPr lang="ru-RU" dirty="0" smtClean="0"/>
              <a:t> одна </a:t>
            </a:r>
            <a:r>
              <a:rPr lang="ru-RU" dirty="0" err="1" smtClean="0"/>
              <a:t>перевага</a:t>
            </a:r>
            <a:r>
              <a:rPr lang="ru-RU" dirty="0" smtClean="0"/>
              <a:t> </a:t>
            </a:r>
            <a:r>
              <a:rPr lang="en-US" dirty="0" smtClean="0"/>
              <a:t>CRM — </a:t>
            </a:r>
            <a:r>
              <a:rPr lang="ru-RU" b="1" dirty="0" err="1" smtClean="0"/>
              <a:t>надійний</a:t>
            </a:r>
            <a:r>
              <a:rPr lang="ru-RU" b="1" dirty="0" smtClean="0"/>
              <a:t> </a:t>
            </a:r>
            <a:r>
              <a:rPr lang="ru-RU" b="1" dirty="0" err="1" smtClean="0"/>
              <a:t>захист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інформації</a:t>
            </a:r>
            <a:r>
              <a:rPr lang="ru-RU" b="1" dirty="0" smtClean="0"/>
              <a:t> про </a:t>
            </a:r>
            <a:r>
              <a:rPr lang="ru-RU" b="1" dirty="0" err="1" smtClean="0"/>
              <a:t>клієнтів</a:t>
            </a:r>
            <a:r>
              <a:rPr lang="ru-RU" b="1" dirty="0" smtClean="0"/>
              <a:t> і </a:t>
            </a:r>
            <a:r>
              <a:rPr lang="ru-RU" b="1" dirty="0" err="1" smtClean="0"/>
              <a:t>лідів</a:t>
            </a:r>
            <a:r>
              <a:rPr lang="ru-RU" dirty="0" smtClean="0"/>
              <a:t>. У </a:t>
            </a:r>
            <a:r>
              <a:rPr lang="en-US" dirty="0" smtClean="0"/>
              <a:t>CRM-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налаштувати</a:t>
            </a:r>
            <a:r>
              <a:rPr lang="ru-RU" dirty="0" smtClean="0"/>
              <a:t> права доступу для </a:t>
            </a:r>
            <a:r>
              <a:rPr lang="ru-RU" dirty="0" err="1" smtClean="0"/>
              <a:t>колег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їхніх</a:t>
            </a:r>
            <a:r>
              <a:rPr lang="ru-RU" dirty="0" smtClean="0"/>
              <a:t> ролей у </a:t>
            </a:r>
            <a:r>
              <a:rPr lang="ru-RU" dirty="0" err="1" smtClean="0"/>
              <a:t>команді</a:t>
            </a:r>
            <a:r>
              <a:rPr lang="ru-RU" dirty="0" smtClean="0"/>
              <a:t>.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працівник</a:t>
            </a:r>
            <a:r>
              <a:rPr lang="ru-RU" dirty="0" smtClean="0"/>
              <a:t> </a:t>
            </a:r>
            <a:r>
              <a:rPr lang="ru-RU" dirty="0" err="1" smtClean="0"/>
              <a:t>бачить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ту </a:t>
            </a:r>
            <a:r>
              <a:rPr lang="ru-RU" dirty="0" err="1" smtClean="0"/>
              <a:t>інформацію</a:t>
            </a:r>
            <a:r>
              <a:rPr lang="ru-RU" dirty="0" smtClean="0"/>
              <a:t>, яка </a:t>
            </a:r>
            <a:r>
              <a:rPr lang="ru-RU" dirty="0" err="1" smtClean="0"/>
              <a:t>потрібна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для </a:t>
            </a:r>
            <a:r>
              <a:rPr lang="ru-RU" dirty="0" err="1" smtClean="0"/>
              <a:t>завдання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err="1" smtClean="0"/>
              <a:t>Нестача</a:t>
            </a:r>
            <a:r>
              <a:rPr lang="ru-RU" b="1" dirty="0" smtClean="0"/>
              <a:t> </a:t>
            </a:r>
            <a:r>
              <a:rPr lang="ru-RU" b="1" dirty="0" err="1" smtClean="0"/>
              <a:t>аналітичних</a:t>
            </a:r>
            <a:r>
              <a:rPr lang="ru-RU" b="1" dirty="0" smtClean="0"/>
              <a:t> </a:t>
            </a:r>
            <a:r>
              <a:rPr lang="ru-RU" b="1" dirty="0" err="1" smtClean="0"/>
              <a:t>даних</a:t>
            </a:r>
            <a:endParaRPr lang="ru-RU" b="1" dirty="0" smtClean="0"/>
          </a:p>
          <a:p>
            <a:r>
              <a:rPr lang="ru-RU" dirty="0" smtClean="0"/>
              <a:t>Без </a:t>
            </a:r>
            <a:r>
              <a:rPr lang="ru-RU" dirty="0" err="1" smtClean="0"/>
              <a:t>якісної</a:t>
            </a:r>
            <a:r>
              <a:rPr lang="ru-RU" dirty="0" smtClean="0"/>
              <a:t> </a:t>
            </a:r>
            <a:r>
              <a:rPr lang="ru-RU" dirty="0" err="1" smtClean="0"/>
              <a:t>аналітики</a:t>
            </a:r>
            <a:r>
              <a:rPr lang="ru-RU" dirty="0" smtClean="0"/>
              <a:t> </a:t>
            </a:r>
            <a:r>
              <a:rPr lang="ru-RU" dirty="0" err="1" smtClean="0"/>
              <a:t>клієнтський</a:t>
            </a:r>
            <a:r>
              <a:rPr lang="ru-RU" dirty="0" smtClean="0"/>
              <a:t> </a:t>
            </a:r>
            <a:r>
              <a:rPr lang="ru-RU" dirty="0" err="1" smtClean="0"/>
              <a:t>сервіс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наосліп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</a:t>
            </a:r>
            <a:r>
              <a:rPr lang="ru-RU" dirty="0" err="1" smtClean="0"/>
              <a:t>слабкі</a:t>
            </a:r>
            <a:r>
              <a:rPr lang="ru-RU" dirty="0" smtClean="0"/>
              <a:t> ланки в </a:t>
            </a:r>
            <a:r>
              <a:rPr lang="ru-RU" dirty="0" err="1" smtClean="0"/>
              <a:t>обслуговуванні</a:t>
            </a:r>
            <a:r>
              <a:rPr lang="ru-RU" dirty="0" smtClean="0"/>
              <a:t> й </a:t>
            </a:r>
            <a:r>
              <a:rPr lang="ru-RU" dirty="0" err="1" smtClean="0"/>
              <a:t>визначити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результат. У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переглядати</a:t>
            </a:r>
            <a:r>
              <a:rPr lang="ru-RU" dirty="0" smtClean="0"/>
              <a:t> й </a:t>
            </a:r>
            <a:r>
              <a:rPr lang="ru-RU" dirty="0" err="1" smtClean="0"/>
              <a:t>аналізувати</a:t>
            </a:r>
            <a:r>
              <a:rPr lang="ru-R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джерела</a:t>
            </a:r>
            <a:r>
              <a:rPr lang="ru-RU" b="1" dirty="0" smtClean="0"/>
              <a:t> </a:t>
            </a:r>
            <a:r>
              <a:rPr lang="ru-RU" b="1" dirty="0" err="1" smtClean="0"/>
              <a:t>лідів</a:t>
            </a:r>
            <a:r>
              <a:rPr lang="ru-RU" dirty="0" smtClean="0"/>
              <a:t> — </a:t>
            </a:r>
            <a:r>
              <a:rPr lang="ru-RU" dirty="0" err="1" smtClean="0"/>
              <a:t>визначайте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канали </a:t>
            </a:r>
            <a:r>
              <a:rPr lang="ru-RU" dirty="0" err="1" smtClean="0"/>
              <a:t>працюють</a:t>
            </a:r>
            <a:r>
              <a:rPr lang="ru-RU" dirty="0" smtClean="0"/>
              <a:t> </a:t>
            </a:r>
            <a:r>
              <a:rPr lang="ru-RU" dirty="0" err="1" smtClean="0"/>
              <a:t>найкраще</a:t>
            </a:r>
            <a:r>
              <a:rPr lang="ru-RU" dirty="0" smtClean="0"/>
              <a:t> для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ефективність</a:t>
            </a:r>
            <a:r>
              <a:rPr lang="ru-RU" b="1" dirty="0" smtClean="0"/>
              <a:t> </a:t>
            </a:r>
            <a:r>
              <a:rPr lang="ru-RU" b="1" dirty="0" err="1" smtClean="0"/>
              <a:t>розсилок</a:t>
            </a:r>
            <a:r>
              <a:rPr lang="ru-RU" dirty="0" smtClean="0"/>
              <a:t> — </a:t>
            </a:r>
            <a:r>
              <a:rPr lang="ru-RU" dirty="0" err="1" smtClean="0"/>
              <a:t>відстежуйте</a:t>
            </a:r>
            <a:r>
              <a:rPr lang="ru-RU" dirty="0" smtClean="0"/>
              <a:t> </a:t>
            </a:r>
            <a:r>
              <a:rPr lang="ru-RU" dirty="0" err="1" smtClean="0"/>
              <a:t>відкриття</a:t>
            </a:r>
            <a:r>
              <a:rPr lang="ru-RU" dirty="0" smtClean="0"/>
              <a:t> </a:t>
            </a:r>
            <a:r>
              <a:rPr lang="ru-RU" dirty="0" err="1" smtClean="0"/>
              <a:t>листів</a:t>
            </a:r>
            <a:r>
              <a:rPr lang="ru-RU" dirty="0" smtClean="0"/>
              <a:t>, переходи за </a:t>
            </a:r>
            <a:r>
              <a:rPr lang="ru-RU" dirty="0" err="1" smtClean="0"/>
              <a:t>посиланнями</a:t>
            </a:r>
            <a:r>
              <a:rPr lang="ru-RU" dirty="0" smtClean="0"/>
              <a:t>, </a:t>
            </a:r>
            <a:r>
              <a:rPr lang="ru-RU" dirty="0" err="1" smtClean="0"/>
              <a:t>відписки</a:t>
            </a:r>
            <a:r>
              <a:rPr lang="ru-RU" dirty="0" smtClean="0"/>
              <a:t> й </a:t>
            </a:r>
            <a:r>
              <a:rPr lang="ru-RU" dirty="0" err="1" smtClean="0"/>
              <a:t>виявляйте</a:t>
            </a:r>
            <a:r>
              <a:rPr lang="ru-RU" dirty="0" smtClean="0"/>
              <a:t> </a:t>
            </a:r>
            <a:r>
              <a:rPr lang="ru-RU" dirty="0" err="1" smtClean="0"/>
              <a:t>найуспішніші</a:t>
            </a:r>
            <a:r>
              <a:rPr lang="ru-RU" dirty="0" smtClean="0"/>
              <a:t> </a:t>
            </a:r>
            <a:r>
              <a:rPr lang="ru-RU" dirty="0" err="1" smtClean="0"/>
              <a:t>підходи</a:t>
            </a:r>
            <a:r>
              <a:rPr lang="ru-RU" dirty="0" smtClean="0"/>
              <a:t>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взаємодію</a:t>
            </a:r>
            <a:r>
              <a:rPr lang="ru-RU" b="1" dirty="0" smtClean="0"/>
              <a:t> з контентом </a:t>
            </a:r>
            <a:r>
              <a:rPr lang="ru-RU" dirty="0" smtClean="0"/>
              <a:t>— </a:t>
            </a:r>
            <a:r>
              <a:rPr lang="ru-RU" dirty="0" err="1" smtClean="0"/>
              <a:t>стежте</a:t>
            </a:r>
            <a:r>
              <a:rPr lang="ru-RU" dirty="0" smtClean="0"/>
              <a:t>, як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реагують</a:t>
            </a:r>
            <a:r>
              <a:rPr lang="ru-RU" dirty="0" smtClean="0"/>
              <a:t> на </a:t>
            </a:r>
            <a:r>
              <a:rPr lang="ru-RU" dirty="0" err="1" smtClean="0"/>
              <a:t>пропозиції</a:t>
            </a:r>
            <a:r>
              <a:rPr lang="ru-RU" dirty="0" smtClean="0"/>
              <a:t>, </a:t>
            </a:r>
            <a:r>
              <a:rPr lang="ru-RU" dirty="0" err="1" smtClean="0"/>
              <a:t>читають</a:t>
            </a:r>
            <a:r>
              <a:rPr lang="ru-RU" dirty="0" smtClean="0"/>
              <a:t> </a:t>
            </a:r>
            <a:r>
              <a:rPr lang="ru-RU" dirty="0" err="1" smtClean="0"/>
              <a:t>матеріали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завантажують</a:t>
            </a:r>
            <a:r>
              <a:rPr lang="ru-RU" dirty="0" smtClean="0"/>
              <a:t> </a:t>
            </a:r>
            <a:r>
              <a:rPr lang="ru-RU" dirty="0" err="1" smtClean="0"/>
              <a:t>файли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розуміти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потреби.</a:t>
            </a:r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288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97864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Недостатня</a:t>
            </a:r>
            <a:r>
              <a:rPr lang="ru-RU" b="1" dirty="0" smtClean="0"/>
              <a:t> </a:t>
            </a:r>
            <a:r>
              <a:rPr lang="ru-RU" b="1" dirty="0" err="1" smtClean="0"/>
              <a:t>персоналізація</a:t>
            </a:r>
            <a:r>
              <a:rPr lang="ru-RU" b="1" dirty="0" smtClean="0"/>
              <a:t> </a:t>
            </a:r>
            <a:r>
              <a:rPr lang="ru-RU" b="1" dirty="0" err="1" smtClean="0"/>
              <a:t>обслуговування</a:t>
            </a:r>
            <a:endParaRPr lang="ru-RU" b="1" dirty="0" smtClean="0"/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не </a:t>
            </a:r>
            <a:r>
              <a:rPr lang="ru-RU" dirty="0" err="1" smtClean="0"/>
              <a:t>здатна</a:t>
            </a:r>
            <a:r>
              <a:rPr lang="ru-RU" dirty="0" smtClean="0"/>
              <a:t> </a:t>
            </a:r>
            <a:r>
              <a:rPr lang="ru-RU" dirty="0" err="1" smtClean="0"/>
              <a:t>адаптувати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до конкретного </a:t>
            </a:r>
            <a:r>
              <a:rPr lang="ru-RU" dirty="0" err="1" smtClean="0"/>
              <a:t>споживача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призведе</a:t>
            </a:r>
            <a:r>
              <a:rPr lang="ru-RU" dirty="0" smtClean="0"/>
              <a:t> до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 й </a:t>
            </a:r>
            <a:r>
              <a:rPr lang="ru-RU" dirty="0" err="1" smtClean="0"/>
              <a:t>відпливу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 </a:t>
            </a:r>
            <a:r>
              <a:rPr lang="en-US" dirty="0" err="1" smtClean="0"/>
              <a:t>NetHunt</a:t>
            </a:r>
            <a:r>
              <a:rPr lang="en-US" dirty="0" smtClean="0"/>
              <a:t> CRM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потужні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персоналізації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en-US" dirty="0" smtClean="0"/>
              <a:t>CRM-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сегментувати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b="1" dirty="0" smtClean="0"/>
              <a:t>для </a:t>
            </a:r>
            <a:r>
              <a:rPr lang="ru-RU" b="1" dirty="0" err="1" smtClean="0"/>
              <a:t>персоналізації</a:t>
            </a:r>
            <a:r>
              <a:rPr lang="ru-RU" b="1" dirty="0" smtClean="0"/>
              <a:t> </a:t>
            </a:r>
            <a:r>
              <a:rPr lang="ru-RU" b="1" dirty="0" err="1" smtClean="0"/>
              <a:t>пропозицій</a:t>
            </a:r>
            <a:r>
              <a:rPr lang="ru-RU" b="1" dirty="0" smtClean="0"/>
              <a:t> і </a:t>
            </a:r>
            <a:r>
              <a:rPr lang="ru-RU" b="1" dirty="0" err="1" smtClean="0"/>
              <a:t>спілкування</a:t>
            </a:r>
            <a:r>
              <a:rPr lang="ru-RU" b="1" dirty="0" smtClean="0"/>
              <a:t> </a:t>
            </a:r>
            <a:r>
              <a:rPr lang="ru-RU" dirty="0" smtClean="0"/>
              <a:t>за</a:t>
            </a:r>
            <a:r>
              <a:rPr lang="ru-RU" b="1" dirty="0" smtClean="0"/>
              <a:t> </a:t>
            </a:r>
            <a:r>
              <a:rPr lang="ru-RU" dirty="0" smtClean="0"/>
              <a:t>сферою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країною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, </a:t>
            </a:r>
            <a:r>
              <a:rPr lang="ru-RU" dirty="0" err="1" smtClean="0"/>
              <a:t>посадою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запропонувати</a:t>
            </a:r>
            <a:r>
              <a:rPr lang="ru-RU" dirty="0" smtClean="0"/>
              <a:t> </a:t>
            </a:r>
            <a:r>
              <a:rPr lang="ru-RU" dirty="0" err="1" smtClean="0"/>
              <a:t>знижку</a:t>
            </a:r>
            <a:r>
              <a:rPr lang="ru-RU" dirty="0" smtClean="0"/>
              <a:t> </a:t>
            </a:r>
            <a:r>
              <a:rPr lang="ru-RU" dirty="0" err="1" smtClean="0"/>
              <a:t>постійним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запустити</a:t>
            </a:r>
            <a:r>
              <a:rPr lang="ru-RU" dirty="0" smtClean="0"/>
              <a:t> </a:t>
            </a:r>
            <a:r>
              <a:rPr lang="ru-RU" dirty="0" err="1" smtClean="0"/>
              <a:t>акцію</a:t>
            </a:r>
            <a:r>
              <a:rPr lang="ru-RU" dirty="0" smtClean="0"/>
              <a:t> для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лідів</a:t>
            </a:r>
            <a:r>
              <a:rPr lang="ru-RU" dirty="0" smtClean="0"/>
              <a:t> у конкретному </a:t>
            </a:r>
            <a:r>
              <a:rPr lang="ru-RU" dirty="0" err="1" smtClean="0"/>
              <a:t>регіоні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Завдяки</a:t>
            </a:r>
            <a:r>
              <a:rPr lang="ru-RU" dirty="0" smtClean="0"/>
              <a:t> макросам </a:t>
            </a:r>
            <a:r>
              <a:rPr lang="ru-RU" b="1" dirty="0" err="1" smtClean="0"/>
              <a:t>можна</a:t>
            </a:r>
            <a:r>
              <a:rPr lang="ru-RU" b="1" dirty="0" smtClean="0"/>
              <a:t> </a:t>
            </a:r>
            <a:r>
              <a:rPr lang="ru-RU" b="1" dirty="0" err="1" smtClean="0"/>
              <a:t>персоналізувати</a:t>
            </a:r>
            <a:r>
              <a:rPr lang="ru-RU" b="1" dirty="0" smtClean="0"/>
              <a:t> </a:t>
            </a:r>
            <a:r>
              <a:rPr lang="ru-RU" b="1" dirty="0" err="1" smtClean="0"/>
              <a:t>листи</a:t>
            </a:r>
            <a:r>
              <a:rPr lang="ru-RU" b="1" dirty="0" smtClean="0"/>
              <a:t>. </a:t>
            </a:r>
            <a:r>
              <a:rPr lang="ru-RU" dirty="0" smtClean="0"/>
              <a:t>У </a:t>
            </a:r>
            <a:r>
              <a:rPr lang="ru-RU" dirty="0" err="1" smtClean="0"/>
              <a:t>розсилці</a:t>
            </a:r>
            <a:r>
              <a:rPr lang="ru-RU" dirty="0" smtClean="0"/>
              <a:t> система автоматично </a:t>
            </a:r>
            <a:r>
              <a:rPr lang="ru-RU" dirty="0" err="1" smtClean="0"/>
              <a:t>додасть</a:t>
            </a:r>
            <a:r>
              <a:rPr lang="ru-RU" dirty="0" smtClean="0"/>
              <a:t> </a:t>
            </a:r>
            <a:r>
              <a:rPr lang="ru-RU" dirty="0" err="1" smtClean="0"/>
              <a:t>ім’я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іншу</a:t>
            </a:r>
            <a:r>
              <a:rPr lang="ru-RU" dirty="0" smtClean="0"/>
              <a:t> </a:t>
            </a:r>
            <a:r>
              <a:rPr lang="ru-RU" dirty="0" err="1" smtClean="0"/>
              <a:t>персональну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— і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отримає</a:t>
            </a:r>
            <a:r>
              <a:rPr lang="ru-RU" dirty="0" smtClean="0"/>
              <a:t> </a:t>
            </a:r>
            <a:r>
              <a:rPr lang="ru-RU" dirty="0" err="1" smtClean="0"/>
              <a:t>індивідуальне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endParaRPr lang="ru-RU" dirty="0" smtClean="0"/>
          </a:p>
          <a:p>
            <a:r>
              <a:rPr lang="ru-RU" b="1" dirty="0" err="1" smtClean="0"/>
              <a:t>Труднощі</a:t>
            </a:r>
            <a:r>
              <a:rPr lang="ru-RU" b="1" dirty="0" smtClean="0"/>
              <a:t> з </a:t>
            </a:r>
            <a:r>
              <a:rPr lang="ru-RU" b="1" dirty="0" err="1" smtClean="0"/>
              <a:t>управлінням</a:t>
            </a:r>
            <a:r>
              <a:rPr lang="ru-RU" b="1" dirty="0" smtClean="0"/>
              <a:t> великим </a:t>
            </a:r>
            <a:r>
              <a:rPr lang="ru-RU" b="1" dirty="0" err="1" smtClean="0"/>
              <a:t>обсягом</a:t>
            </a:r>
            <a:r>
              <a:rPr lang="ru-RU" b="1" dirty="0" smtClean="0"/>
              <a:t> </a:t>
            </a:r>
            <a:r>
              <a:rPr lang="ru-RU" b="1" dirty="0" err="1" smtClean="0"/>
              <a:t>даних</a:t>
            </a:r>
            <a:endParaRPr lang="ru-RU" b="1" dirty="0" smtClean="0"/>
          </a:p>
          <a:p>
            <a:r>
              <a:rPr lang="ru-RU" dirty="0" smtClean="0"/>
              <a:t>Коли </a:t>
            </a:r>
            <a:r>
              <a:rPr lang="ru-RU" dirty="0" err="1" smtClean="0"/>
              <a:t>зростає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, </a:t>
            </a:r>
            <a:r>
              <a:rPr lang="ru-RU" dirty="0" err="1" smtClean="0"/>
              <a:t>збільшується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запитів</a:t>
            </a:r>
            <a:r>
              <a:rPr lang="ru-RU" dirty="0" smtClean="0"/>
              <a:t> та </a:t>
            </a:r>
            <a:r>
              <a:rPr lang="ru-RU" dirty="0" err="1" smtClean="0"/>
              <a:t>інформації</a:t>
            </a:r>
            <a:r>
              <a:rPr lang="ru-RU" dirty="0" smtClean="0"/>
              <a:t>, яку треба </a:t>
            </a:r>
            <a:r>
              <a:rPr lang="ru-RU" dirty="0" err="1" smtClean="0"/>
              <a:t>обробляти</a:t>
            </a:r>
            <a:r>
              <a:rPr lang="ru-RU" dirty="0" smtClean="0"/>
              <a:t>. Для </a:t>
            </a:r>
            <a:r>
              <a:rPr lang="ru-RU" dirty="0" err="1" smtClean="0"/>
              <a:t>менеджерів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стати </a:t>
            </a:r>
            <a:r>
              <a:rPr lang="ru-RU" dirty="0" err="1" smtClean="0"/>
              <a:t>викликом</a:t>
            </a:r>
            <a:r>
              <a:rPr lang="ru-RU" dirty="0" smtClean="0"/>
              <a:t>: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реагувати</a:t>
            </a:r>
            <a:r>
              <a:rPr lang="ru-RU" dirty="0" smtClean="0"/>
              <a:t> на </a:t>
            </a:r>
            <a:r>
              <a:rPr lang="ru-RU" dirty="0" err="1" smtClean="0"/>
              <a:t>звернення</a:t>
            </a:r>
            <a:r>
              <a:rPr lang="ru-RU" dirty="0" smtClean="0"/>
              <a:t>, </a:t>
            </a:r>
            <a:r>
              <a:rPr lang="ru-RU" dirty="0" err="1" smtClean="0"/>
              <a:t>розподіляти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й не </a:t>
            </a:r>
            <a:r>
              <a:rPr lang="ru-RU" dirty="0" err="1" smtClean="0"/>
              <a:t>втратити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деталей. У таких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зростає</a:t>
            </a:r>
            <a:r>
              <a:rPr lang="ru-RU" dirty="0" smtClean="0"/>
              <a:t> </a:t>
            </a:r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 smtClean="0"/>
              <a:t>помилок</a:t>
            </a:r>
            <a:r>
              <a:rPr lang="ru-RU" dirty="0" smtClean="0"/>
              <a:t> і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згадок</a:t>
            </a:r>
            <a:r>
              <a:rPr lang="ru-RU" dirty="0" smtClean="0"/>
              <a:t> у </a:t>
            </a:r>
            <a:r>
              <a:rPr lang="en-US" dirty="0" smtClean="0"/>
              <a:t>CRM-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позначити</a:t>
            </a:r>
            <a:r>
              <a:rPr lang="ru-RU" dirty="0" smtClean="0"/>
              <a:t> </a:t>
            </a:r>
            <a:r>
              <a:rPr lang="ru-RU" dirty="0" err="1" smtClean="0"/>
              <a:t>колегу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залишити</a:t>
            </a:r>
            <a:r>
              <a:rPr lang="ru-RU" dirty="0" smtClean="0"/>
              <a:t> </a:t>
            </a:r>
            <a:r>
              <a:rPr lang="ru-RU" dirty="0" err="1" smtClean="0"/>
              <a:t>коментар</a:t>
            </a:r>
            <a:r>
              <a:rPr lang="ru-RU" dirty="0" smtClean="0"/>
              <a:t> з </a:t>
            </a:r>
            <a:r>
              <a:rPr lang="ru-RU" dirty="0" err="1" smtClean="0"/>
              <a:t>указівками</a:t>
            </a:r>
            <a:r>
              <a:rPr lang="ru-RU" dirty="0" smtClean="0"/>
              <a:t>. </a:t>
            </a:r>
            <a:r>
              <a:rPr lang="ru-RU" dirty="0" err="1" smtClean="0"/>
              <a:t>Працівник</a:t>
            </a:r>
            <a:r>
              <a:rPr lang="ru-RU" dirty="0" smtClean="0"/>
              <a:t> </a:t>
            </a:r>
            <a:r>
              <a:rPr lang="ru-RU" dirty="0" err="1" smtClean="0"/>
              <a:t>побачить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, </a:t>
            </a:r>
            <a:r>
              <a:rPr lang="ru-RU" dirty="0" err="1" smtClean="0"/>
              <a:t>пріоритет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r>
              <a:rPr lang="ru-RU" dirty="0" smtClean="0"/>
              <a:t> і </a:t>
            </a:r>
            <a:r>
              <a:rPr lang="ru-RU" dirty="0" err="1" smtClean="0"/>
              <a:t>виконавця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Ключові</a:t>
            </a:r>
            <a:r>
              <a:rPr lang="ru-RU" b="1" dirty="0" smtClean="0"/>
              <a:t> </a:t>
            </a:r>
            <a:r>
              <a:rPr lang="ru-RU" b="1" dirty="0" err="1" smtClean="0"/>
              <a:t>переваги</a:t>
            </a:r>
            <a:r>
              <a:rPr lang="ru-RU" b="1" dirty="0" smtClean="0"/>
              <a:t> </a:t>
            </a:r>
            <a:r>
              <a:rPr lang="ru-RU" b="1" dirty="0" err="1" smtClean="0"/>
              <a:t>якісного</a:t>
            </a:r>
            <a:r>
              <a:rPr lang="ru-RU" b="1" dirty="0" smtClean="0"/>
              <a:t> </a:t>
            </a:r>
            <a:r>
              <a:rPr lang="ru-RU" b="1" dirty="0" err="1" smtClean="0"/>
              <a:t>клієнтського</a:t>
            </a:r>
            <a:r>
              <a:rPr lang="ru-RU" b="1" dirty="0" smtClean="0"/>
              <a:t> </a:t>
            </a:r>
            <a:r>
              <a:rPr lang="ru-RU" b="1" dirty="0" err="1" smtClean="0"/>
              <a:t>сервісу</a:t>
            </a:r>
            <a:endParaRPr lang="ru-RU" b="1" dirty="0" smtClean="0"/>
          </a:p>
          <a:p>
            <a:r>
              <a:rPr lang="ru-RU" b="1" dirty="0" err="1" smtClean="0"/>
              <a:t>Підвищення</a:t>
            </a:r>
            <a:r>
              <a:rPr lang="ru-RU" b="1" dirty="0" smtClean="0"/>
              <a:t> </a:t>
            </a:r>
            <a:r>
              <a:rPr lang="ru-RU" b="1" dirty="0" err="1" smtClean="0"/>
              <a:t>лояльності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endParaRPr lang="ru-RU" b="1" dirty="0" smtClean="0"/>
          </a:p>
          <a:p>
            <a:r>
              <a:rPr lang="ru-RU" dirty="0" err="1" smtClean="0"/>
              <a:t>Якісний</a:t>
            </a:r>
            <a:r>
              <a:rPr lang="ru-RU" dirty="0" smtClean="0"/>
              <a:t> </a:t>
            </a:r>
            <a:r>
              <a:rPr lang="ru-RU" dirty="0" err="1" smtClean="0"/>
              <a:t>сервіс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міцний</a:t>
            </a:r>
            <a:r>
              <a:rPr lang="ru-RU" dirty="0" smtClean="0"/>
              <a:t> </a:t>
            </a:r>
            <a:r>
              <a:rPr lang="ru-RU" dirty="0" err="1" smtClean="0"/>
              <a:t>емоційний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клієнтом</a:t>
            </a:r>
            <a:r>
              <a:rPr lang="ru-RU" dirty="0" smtClean="0"/>
              <a:t> і </a:t>
            </a:r>
            <a:r>
              <a:rPr lang="ru-RU" dirty="0" err="1" smtClean="0"/>
              <a:t>компанією</a:t>
            </a:r>
            <a:r>
              <a:rPr lang="ru-RU" dirty="0" smtClean="0"/>
              <a:t>. Коли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відчувають</a:t>
            </a:r>
            <a:r>
              <a:rPr lang="ru-RU" dirty="0" smtClean="0"/>
              <a:t> </a:t>
            </a:r>
            <a:r>
              <a:rPr lang="ru-RU" dirty="0" err="1" smtClean="0"/>
              <a:t>турботу</a:t>
            </a:r>
            <a:r>
              <a:rPr lang="ru-RU" dirty="0" smtClean="0"/>
              <a:t>, </a:t>
            </a:r>
            <a:r>
              <a:rPr lang="ru-RU" dirty="0" err="1" smtClean="0"/>
              <a:t>увагу</a:t>
            </a:r>
            <a:r>
              <a:rPr lang="ru-RU" dirty="0" smtClean="0"/>
              <a:t> й </a:t>
            </a:r>
            <a:r>
              <a:rPr lang="ru-RU" dirty="0" err="1" smtClean="0"/>
              <a:t>щире</a:t>
            </a:r>
            <a:r>
              <a:rPr lang="ru-RU" dirty="0" smtClean="0"/>
              <a:t>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допомогти</a:t>
            </a:r>
            <a:r>
              <a:rPr lang="ru-RU" dirty="0" smtClean="0"/>
              <a:t>, то </a:t>
            </a:r>
            <a:r>
              <a:rPr lang="ru-RU" dirty="0" err="1" smtClean="0"/>
              <a:t>частіше</a:t>
            </a:r>
            <a:r>
              <a:rPr lang="ru-RU" dirty="0" smtClean="0"/>
              <a:t> </a:t>
            </a:r>
            <a:r>
              <a:rPr lang="ru-RU" dirty="0" err="1" smtClean="0"/>
              <a:t>повертаються</a:t>
            </a:r>
            <a:r>
              <a:rPr lang="ru-RU" dirty="0" smtClean="0"/>
              <a:t> до </a:t>
            </a:r>
            <a:r>
              <a:rPr lang="ru-RU" dirty="0" err="1" smtClean="0"/>
              <a:t>компанії</a:t>
            </a:r>
            <a:r>
              <a:rPr lang="ru-RU" dirty="0" smtClean="0"/>
              <a:t> та </a:t>
            </a:r>
            <a:r>
              <a:rPr lang="ru-RU" dirty="0" err="1" smtClean="0"/>
              <a:t>стають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постійними</a:t>
            </a:r>
            <a:r>
              <a:rPr lang="ru-RU" dirty="0" smtClean="0"/>
              <a:t> </a:t>
            </a:r>
            <a:r>
              <a:rPr lang="ru-RU" dirty="0" err="1" smtClean="0"/>
              <a:t>покупцями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Персоналізований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відіграє</a:t>
            </a:r>
            <a:r>
              <a:rPr lang="ru-RU" dirty="0" smtClean="0"/>
              <a:t> тут </a:t>
            </a:r>
            <a:r>
              <a:rPr lang="ru-RU" dirty="0" err="1" smtClean="0"/>
              <a:t>ключову</a:t>
            </a:r>
            <a:r>
              <a:rPr lang="ru-RU" dirty="0" smtClean="0"/>
              <a:t> роль. </a:t>
            </a:r>
            <a:r>
              <a:rPr lang="ru-RU" dirty="0" err="1" smtClean="0"/>
              <a:t>Якщо</a:t>
            </a:r>
            <a:r>
              <a:rPr lang="ru-RU" dirty="0" smtClean="0"/>
              <a:t> менеджер </a:t>
            </a:r>
            <a:r>
              <a:rPr lang="ru-RU" dirty="0" err="1" smtClean="0"/>
              <a:t>звертається</a:t>
            </a:r>
            <a:r>
              <a:rPr lang="ru-RU" dirty="0" smtClean="0"/>
              <a:t> до </a:t>
            </a:r>
            <a:r>
              <a:rPr lang="ru-RU" dirty="0" err="1" smtClean="0"/>
              <a:t>клієнта</a:t>
            </a:r>
            <a:r>
              <a:rPr lang="ru-RU" dirty="0" smtClean="0"/>
              <a:t> на </a:t>
            </a:r>
            <a:r>
              <a:rPr lang="ru-RU" dirty="0" err="1" smtClean="0"/>
              <a:t>ім’я</a:t>
            </a:r>
            <a:r>
              <a:rPr lang="ru-RU" dirty="0" smtClean="0"/>
              <a:t>, </a:t>
            </a:r>
            <a:r>
              <a:rPr lang="ru-RU" dirty="0" err="1" smtClean="0"/>
              <a:t>ураховує</a:t>
            </a:r>
            <a:r>
              <a:rPr lang="ru-RU" dirty="0" smtClean="0"/>
              <a:t> </a:t>
            </a:r>
            <a:r>
              <a:rPr lang="ru-RU" dirty="0" err="1" smtClean="0"/>
              <a:t>попередні</a:t>
            </a:r>
            <a:r>
              <a:rPr lang="ru-RU" dirty="0" smtClean="0"/>
              <a:t> </a:t>
            </a:r>
            <a:r>
              <a:rPr lang="ru-RU" dirty="0" err="1" smtClean="0"/>
              <a:t>запити</a:t>
            </a:r>
            <a:r>
              <a:rPr lang="ru-RU" dirty="0" smtClean="0"/>
              <a:t>,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розв’язує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, </a:t>
            </a:r>
            <a:r>
              <a:rPr lang="ru-RU" dirty="0" err="1" smtClean="0"/>
              <a:t>пропонує</a:t>
            </a:r>
            <a:r>
              <a:rPr lang="ru-RU" dirty="0" smtClean="0"/>
              <a:t> </a:t>
            </a:r>
            <a:r>
              <a:rPr lang="ru-RU" dirty="0" err="1" smtClean="0"/>
              <a:t>бонуси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суттєво</a:t>
            </a:r>
            <a:r>
              <a:rPr lang="ru-RU" dirty="0" smtClean="0"/>
              <a:t> </a:t>
            </a:r>
            <a:r>
              <a:rPr lang="ru-RU" dirty="0" err="1" smtClean="0"/>
              <a:t>підвищує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 до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наслідок</a:t>
            </a:r>
            <a:r>
              <a:rPr lang="ru-RU" dirty="0" smtClean="0"/>
              <a:t>, </a:t>
            </a:r>
            <a:r>
              <a:rPr lang="ru-RU" dirty="0" err="1" smtClean="0"/>
              <a:t>клієнти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повторно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купують</a:t>
            </a:r>
            <a:r>
              <a:rPr lang="ru-RU" dirty="0" smtClean="0"/>
              <a:t>, а й </a:t>
            </a:r>
            <a:r>
              <a:rPr lang="ru-RU" dirty="0" err="1" smtClean="0"/>
              <a:t>залишаються</a:t>
            </a:r>
            <a:r>
              <a:rPr lang="ru-RU" dirty="0" smtClean="0"/>
              <a:t> </a:t>
            </a:r>
            <a:r>
              <a:rPr lang="ru-RU" dirty="0" err="1" smtClean="0"/>
              <a:t>вірними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конкуренти</a:t>
            </a:r>
            <a:r>
              <a:rPr lang="ru-RU" dirty="0" smtClean="0"/>
              <a:t> </a:t>
            </a:r>
            <a:r>
              <a:rPr lang="ru-RU" dirty="0" err="1" smtClean="0"/>
              <a:t>пропонують</a:t>
            </a:r>
            <a:r>
              <a:rPr lang="ru-RU" dirty="0" smtClean="0"/>
              <a:t> </a:t>
            </a:r>
            <a:r>
              <a:rPr lang="ru-RU" dirty="0" err="1" smtClean="0"/>
              <a:t>вигідніші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7085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3175"/>
            <a:ext cx="1209620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Поліпшення</a:t>
            </a:r>
            <a:r>
              <a:rPr lang="ru-RU" b="1" dirty="0" smtClean="0"/>
              <a:t> </a:t>
            </a:r>
            <a:r>
              <a:rPr lang="ru-RU" b="1" dirty="0" err="1" smtClean="0"/>
              <a:t>репутації</a:t>
            </a:r>
            <a:endParaRPr lang="ru-RU" b="1" dirty="0" smtClean="0"/>
          </a:p>
          <a:p>
            <a:r>
              <a:rPr lang="ru-RU" dirty="0" err="1" smtClean="0"/>
              <a:t>Задоволені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з </a:t>
            </a:r>
            <a:r>
              <a:rPr lang="ru-RU" dirty="0" err="1" smtClean="0"/>
              <a:t>радістю</a:t>
            </a:r>
            <a:r>
              <a:rPr lang="ru-RU" dirty="0" smtClean="0"/>
              <a:t> </a:t>
            </a:r>
            <a:r>
              <a:rPr lang="ru-RU" dirty="0" err="1" smtClean="0"/>
              <a:t>залишають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, </a:t>
            </a:r>
            <a:r>
              <a:rPr lang="ru-RU" dirty="0" err="1" smtClean="0"/>
              <a:t>рекомендують</a:t>
            </a:r>
            <a:r>
              <a:rPr lang="ru-RU" dirty="0" smtClean="0"/>
              <a:t> </a:t>
            </a:r>
            <a:r>
              <a:rPr lang="ru-RU" dirty="0" err="1" smtClean="0"/>
              <a:t>компанію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ru-RU" dirty="0" err="1" smtClean="0"/>
              <a:t>знайомим</a:t>
            </a:r>
            <a:r>
              <a:rPr lang="ru-RU" dirty="0" smtClean="0"/>
              <a:t>, </a:t>
            </a:r>
            <a:r>
              <a:rPr lang="ru-RU" dirty="0" err="1" smtClean="0"/>
              <a:t>згадують</a:t>
            </a:r>
            <a:r>
              <a:rPr lang="ru-RU" dirty="0" smtClean="0"/>
              <a:t> у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потужна</a:t>
            </a:r>
            <a:r>
              <a:rPr lang="ru-RU" dirty="0" smtClean="0"/>
              <a:t> реклама з уст в уста — </a:t>
            </a:r>
            <a:r>
              <a:rPr lang="ru-RU" dirty="0" err="1" smtClean="0"/>
              <a:t>ефективний</a:t>
            </a:r>
            <a:r>
              <a:rPr lang="ru-RU" dirty="0" smtClean="0"/>
              <a:t> та </a:t>
            </a:r>
            <a:r>
              <a:rPr lang="ru-RU" dirty="0" err="1" smtClean="0"/>
              <a:t>економічно</a:t>
            </a:r>
            <a:r>
              <a:rPr lang="ru-RU" dirty="0" smtClean="0"/>
              <a:t> </a:t>
            </a:r>
            <a:r>
              <a:rPr lang="ru-RU" dirty="0" err="1" smtClean="0"/>
              <a:t>вигідний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просування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По-перше</a:t>
            </a:r>
            <a:r>
              <a:rPr lang="ru-RU" dirty="0" smtClean="0"/>
              <a:t>, хороша </a:t>
            </a:r>
            <a:r>
              <a:rPr lang="ru-RU" dirty="0" err="1" smtClean="0"/>
              <a:t>репутація</a:t>
            </a:r>
            <a:r>
              <a:rPr lang="ru-RU" dirty="0" smtClean="0"/>
              <a:t> </a:t>
            </a:r>
            <a:r>
              <a:rPr lang="ru-RU" dirty="0" err="1" smtClean="0"/>
              <a:t>приваблює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люди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довіряють</a:t>
            </a:r>
            <a:r>
              <a:rPr lang="ru-RU" dirty="0" smtClean="0"/>
              <a:t> </a:t>
            </a:r>
            <a:r>
              <a:rPr lang="ru-RU" dirty="0" err="1" smtClean="0"/>
              <a:t>реальним</a:t>
            </a:r>
            <a:r>
              <a:rPr lang="ru-RU" dirty="0" smtClean="0"/>
              <a:t> </a:t>
            </a:r>
            <a:r>
              <a:rPr lang="ru-RU" dirty="0" err="1" smtClean="0"/>
              <a:t>рекомендаціям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традиційним</a:t>
            </a:r>
            <a:r>
              <a:rPr lang="ru-RU" dirty="0" smtClean="0"/>
              <a:t> </a:t>
            </a:r>
            <a:r>
              <a:rPr lang="ru-RU" dirty="0" err="1" smtClean="0"/>
              <a:t>рекламним</a:t>
            </a:r>
            <a:r>
              <a:rPr lang="ru-RU" dirty="0" smtClean="0"/>
              <a:t> </a:t>
            </a:r>
            <a:r>
              <a:rPr lang="ru-RU" dirty="0" err="1" smtClean="0"/>
              <a:t>кампаніям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По-друге</a:t>
            </a:r>
            <a:r>
              <a:rPr lang="ru-RU" dirty="0" smtClean="0"/>
              <a:t>, </a:t>
            </a:r>
            <a:r>
              <a:rPr lang="ru-RU" dirty="0" err="1" smtClean="0"/>
              <a:t>підвищується</a:t>
            </a:r>
            <a:r>
              <a:rPr lang="ru-RU" dirty="0" smtClean="0"/>
              <a:t> </a:t>
            </a:r>
            <a:r>
              <a:rPr lang="ru-RU" dirty="0" err="1" smtClean="0"/>
              <a:t>впізнаваність</a:t>
            </a:r>
            <a:r>
              <a:rPr lang="ru-RU" dirty="0" smtClean="0"/>
              <a:t> бренду. Коли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асоціюється</a:t>
            </a:r>
            <a:r>
              <a:rPr lang="ru-RU" dirty="0" smtClean="0"/>
              <a:t> з </a:t>
            </a:r>
            <a:r>
              <a:rPr lang="ru-RU" dirty="0" err="1" smtClean="0"/>
              <a:t>відмінним</a:t>
            </a:r>
            <a:r>
              <a:rPr lang="ru-RU" dirty="0" smtClean="0"/>
              <a:t> </a:t>
            </a:r>
            <a:r>
              <a:rPr lang="ru-RU" dirty="0" err="1" smtClean="0"/>
              <a:t>сервісом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згадують</a:t>
            </a:r>
            <a:r>
              <a:rPr lang="ru-RU" dirty="0" smtClean="0"/>
              <a:t> </a:t>
            </a:r>
            <a:r>
              <a:rPr lang="ru-RU" dirty="0" err="1" smtClean="0"/>
              <a:t>частіше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, вона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впізнаванішою</a:t>
            </a:r>
            <a:r>
              <a:rPr lang="ru-RU" dirty="0" smtClean="0"/>
              <a:t>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Зростання</a:t>
            </a:r>
            <a:r>
              <a:rPr lang="ru-RU" b="1" dirty="0" smtClean="0"/>
              <a:t> </a:t>
            </a:r>
            <a:r>
              <a:rPr lang="ru-RU" b="1" dirty="0" err="1" smtClean="0"/>
              <a:t>продажів</a:t>
            </a:r>
            <a:endParaRPr lang="ru-RU" b="1" dirty="0" smtClean="0"/>
          </a:p>
          <a:p>
            <a:r>
              <a:rPr lang="ru-RU" dirty="0" err="1" smtClean="0"/>
              <a:t>Задоволені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— не просто </a:t>
            </a:r>
            <a:r>
              <a:rPr lang="ru-RU" dirty="0" err="1" smtClean="0"/>
              <a:t>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повертаються</a:t>
            </a:r>
            <a:r>
              <a:rPr lang="ru-RU" dirty="0" smtClean="0"/>
              <a:t> до </a:t>
            </a:r>
            <a:r>
              <a:rPr lang="ru-RU" dirty="0" err="1" smtClean="0"/>
              <a:t>компанії</a:t>
            </a:r>
            <a:r>
              <a:rPr lang="ru-RU" dirty="0" smtClean="0"/>
              <a:t>. Вони з </a:t>
            </a:r>
            <a:r>
              <a:rPr lang="ru-RU" dirty="0" err="1" smtClean="0"/>
              <a:t>більшою</a:t>
            </a:r>
            <a:r>
              <a:rPr lang="ru-RU" dirty="0" smtClean="0"/>
              <a:t> </a:t>
            </a:r>
            <a:r>
              <a:rPr lang="ru-RU" dirty="0" err="1" smtClean="0"/>
              <a:t>імовірністю</a:t>
            </a:r>
            <a:r>
              <a:rPr lang="ru-RU" dirty="0" smtClean="0"/>
              <a:t> повторно </a:t>
            </a:r>
            <a:r>
              <a:rPr lang="ru-RU" dirty="0" err="1" smtClean="0"/>
              <a:t>придбають</a:t>
            </a:r>
            <a:r>
              <a:rPr lang="ru-RU" dirty="0" smtClean="0"/>
              <a:t> продукт і </a:t>
            </a:r>
            <a:r>
              <a:rPr lang="ru-RU" dirty="0" err="1" smtClean="0"/>
              <a:t>витратять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. Коли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відчувають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потреби </a:t>
            </a:r>
            <a:r>
              <a:rPr lang="ru-RU" dirty="0" err="1" smtClean="0"/>
              <a:t>враховують</a:t>
            </a:r>
            <a:r>
              <a:rPr lang="ru-RU" dirty="0" smtClean="0"/>
              <a:t>, то охоче </a:t>
            </a:r>
            <a:r>
              <a:rPr lang="ru-RU" dirty="0" err="1" smtClean="0"/>
              <a:t>купують</a:t>
            </a:r>
            <a:r>
              <a:rPr lang="ru-RU" dirty="0" smtClean="0"/>
              <a:t>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клієнт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придбав</a:t>
            </a:r>
            <a:r>
              <a:rPr lang="ru-RU" dirty="0" smtClean="0"/>
              <a:t> ноутбук, оформить </a:t>
            </a:r>
            <a:r>
              <a:rPr lang="ru-RU" dirty="0" err="1" smtClean="0"/>
              <a:t>страхування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розширену</a:t>
            </a:r>
            <a:r>
              <a:rPr lang="ru-RU" dirty="0" smtClean="0"/>
              <a:t> </a:t>
            </a:r>
            <a:r>
              <a:rPr lang="ru-RU" dirty="0" err="1" smtClean="0"/>
              <a:t>гарантію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буде </a:t>
            </a:r>
            <a:r>
              <a:rPr lang="ru-RU" dirty="0" err="1" smtClean="0"/>
              <a:t>задоволений</a:t>
            </a:r>
            <a:r>
              <a:rPr lang="ru-RU" dirty="0" smtClean="0"/>
              <a:t> </a:t>
            </a:r>
            <a:r>
              <a:rPr lang="ru-RU" dirty="0" err="1" smtClean="0"/>
              <a:t>сервісом</a:t>
            </a:r>
            <a:r>
              <a:rPr lang="ru-RU" dirty="0" smtClean="0"/>
              <a:t> і </a:t>
            </a:r>
            <a:r>
              <a:rPr lang="ru-RU" dirty="0" err="1" smtClean="0"/>
              <a:t>отримає</a:t>
            </a:r>
            <a:r>
              <a:rPr lang="ru-RU" dirty="0" smtClean="0"/>
              <a:t> </a:t>
            </a:r>
            <a:r>
              <a:rPr lang="ru-RU" dirty="0" err="1" smtClean="0"/>
              <a:t>якісну</a:t>
            </a:r>
            <a:r>
              <a:rPr lang="ru-RU" dirty="0" smtClean="0"/>
              <a:t> </a:t>
            </a:r>
            <a:r>
              <a:rPr lang="ru-RU" dirty="0" err="1" smtClean="0"/>
              <a:t>консультацію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Скорочення</a:t>
            </a:r>
            <a:r>
              <a:rPr lang="ru-RU" b="1" dirty="0" smtClean="0"/>
              <a:t> </a:t>
            </a:r>
            <a:r>
              <a:rPr lang="ru-RU" b="1" dirty="0" err="1" smtClean="0"/>
              <a:t>витрат</a:t>
            </a:r>
            <a:endParaRPr lang="ru-RU" b="1" dirty="0" smtClean="0"/>
          </a:p>
          <a:p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коштує</a:t>
            </a:r>
            <a:r>
              <a:rPr lang="ru-RU" dirty="0" smtClean="0"/>
              <a:t> в </a:t>
            </a:r>
            <a:r>
              <a:rPr lang="ru-RU" dirty="0" err="1" smtClean="0">
                <a:hlinkClick r:id="rId2"/>
              </a:rPr>
              <a:t>п'ять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дорожче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 smtClean="0"/>
              <a:t>наявних</a:t>
            </a:r>
            <a:r>
              <a:rPr lang="ru-RU" dirty="0" smtClean="0"/>
              <a:t>, і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час і </a:t>
            </a:r>
            <a:r>
              <a:rPr lang="ru-RU" dirty="0" err="1" smtClean="0"/>
              <a:t>зусилля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інвестує</a:t>
            </a:r>
            <a:r>
              <a:rPr lang="ru-RU" dirty="0" smtClean="0"/>
              <a:t> в </a:t>
            </a:r>
            <a:r>
              <a:rPr lang="ru-RU" dirty="0" err="1" smtClean="0"/>
              <a:t>привернення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лідів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Натомість</a:t>
            </a:r>
            <a:r>
              <a:rPr lang="ru-RU" dirty="0" smtClean="0"/>
              <a:t>, </a:t>
            </a:r>
            <a:r>
              <a:rPr lang="ru-RU" dirty="0" err="1" smtClean="0"/>
              <a:t>утримуючи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через </a:t>
            </a:r>
            <a:r>
              <a:rPr lang="ru-RU" dirty="0" err="1" smtClean="0"/>
              <a:t>якісний</a:t>
            </a:r>
            <a:r>
              <a:rPr lang="ru-RU" dirty="0" smtClean="0"/>
              <a:t> </a:t>
            </a:r>
            <a:r>
              <a:rPr lang="ru-RU" dirty="0" err="1" smtClean="0"/>
              <a:t>сервіс</a:t>
            </a:r>
            <a:r>
              <a:rPr lang="ru-RU" dirty="0" smtClean="0"/>
              <a:t>,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фокусується</a:t>
            </a:r>
            <a:r>
              <a:rPr lang="ru-RU" dirty="0" smtClean="0"/>
              <a:t> на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 </a:t>
            </a:r>
            <a:r>
              <a:rPr lang="ru-RU" dirty="0" err="1" smtClean="0"/>
              <a:t>відносинах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приносять</a:t>
            </a:r>
            <a:r>
              <a:rPr lang="ru-RU" dirty="0" smtClean="0"/>
              <a:t> </a:t>
            </a:r>
            <a:r>
              <a:rPr lang="ru-RU" dirty="0" err="1" smtClean="0"/>
              <a:t>стабільний</a:t>
            </a:r>
            <a:r>
              <a:rPr lang="ru-RU" dirty="0" smtClean="0"/>
              <a:t> </a:t>
            </a:r>
            <a:r>
              <a:rPr lang="ru-RU" dirty="0" err="1" smtClean="0"/>
              <a:t>дохід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Непохитна</a:t>
            </a:r>
            <a:r>
              <a:rPr lang="ru-RU" b="1" dirty="0" smtClean="0"/>
              <a:t> </a:t>
            </a:r>
            <a:r>
              <a:rPr lang="ru-RU" b="1" dirty="0" err="1" smtClean="0"/>
              <a:t>довіра</a:t>
            </a:r>
            <a:r>
              <a:rPr lang="ru-RU" b="1" dirty="0" smtClean="0"/>
              <a:t> в </a:t>
            </a:r>
            <a:r>
              <a:rPr lang="ru-RU" b="1" dirty="0" err="1" smtClean="0"/>
              <a:t>разі</a:t>
            </a:r>
            <a:r>
              <a:rPr lang="ru-RU" b="1" dirty="0" smtClean="0"/>
              <a:t> </a:t>
            </a:r>
            <a:r>
              <a:rPr lang="ru-RU" b="1" dirty="0" err="1" smtClean="0"/>
              <a:t>помилки</a:t>
            </a:r>
            <a:endParaRPr lang="ru-RU" b="1" dirty="0" smtClean="0"/>
          </a:p>
          <a:p>
            <a:r>
              <a:rPr lang="ru-RU" dirty="0" err="1" smtClean="0"/>
              <a:t>Уявімо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товар з дефектом. Як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відреагує</a:t>
            </a:r>
            <a:r>
              <a:rPr lang="ru-RU" dirty="0" smtClean="0"/>
              <a:t>?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розв’язувала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, </a:t>
            </a:r>
            <a:r>
              <a:rPr lang="ru-RU" dirty="0" err="1" smtClean="0"/>
              <a:t>уважно</a:t>
            </a:r>
            <a:r>
              <a:rPr lang="ru-RU" dirty="0" smtClean="0"/>
              <a:t> </a:t>
            </a:r>
            <a:r>
              <a:rPr lang="ru-RU" dirty="0" err="1" smtClean="0"/>
              <a:t>ставилася</a:t>
            </a:r>
            <a:r>
              <a:rPr lang="ru-RU" dirty="0" smtClean="0"/>
              <a:t> до </a:t>
            </a:r>
            <a:r>
              <a:rPr lang="ru-RU" dirty="0" err="1" smtClean="0"/>
              <a:t>запитів</a:t>
            </a:r>
            <a:r>
              <a:rPr lang="ru-RU" dirty="0" smtClean="0"/>
              <a:t> і </a:t>
            </a:r>
            <a:r>
              <a:rPr lang="ru-RU" dirty="0" err="1" smtClean="0"/>
              <a:t>підтримувала</a:t>
            </a:r>
            <a:r>
              <a:rPr lang="ru-RU" dirty="0" smtClean="0"/>
              <a:t>, </a:t>
            </a:r>
            <a:r>
              <a:rPr lang="ru-RU" dirty="0" err="1" smtClean="0"/>
              <a:t>клієнт</a:t>
            </a:r>
            <a:r>
              <a:rPr lang="ru-RU" dirty="0" smtClean="0"/>
              <a:t> не </a:t>
            </a:r>
            <a:r>
              <a:rPr lang="ru-RU" dirty="0" err="1" smtClean="0"/>
              <a:t>розчарується</a:t>
            </a:r>
            <a:r>
              <a:rPr lang="ru-RU" dirty="0" smtClean="0"/>
              <a:t>, а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заплющить</a:t>
            </a:r>
            <a:r>
              <a:rPr lang="ru-RU" dirty="0" smtClean="0"/>
              <a:t> </a:t>
            </a:r>
            <a:r>
              <a:rPr lang="ru-RU" dirty="0" err="1" smtClean="0"/>
              <a:t>очі</a:t>
            </a:r>
            <a:r>
              <a:rPr lang="ru-RU" dirty="0" smtClean="0"/>
              <a:t> на </a:t>
            </a:r>
            <a:r>
              <a:rPr lang="ru-RU" dirty="0" err="1" smtClean="0"/>
              <a:t>помилку</a:t>
            </a:r>
            <a:r>
              <a:rPr lang="ru-RU" dirty="0" smtClean="0"/>
              <a:t>, особливо </a:t>
            </a:r>
            <a:r>
              <a:rPr lang="ru-RU" dirty="0" err="1" smtClean="0"/>
              <a:t>якщо</a:t>
            </a:r>
            <a:r>
              <a:rPr lang="ru-RU" dirty="0" smtClean="0"/>
              <a:t> оперативно </a:t>
            </a:r>
            <a:r>
              <a:rPr lang="ru-RU" dirty="0" err="1" smtClean="0"/>
              <a:t>виправити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1562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3869"/>
            <a:ext cx="10515600" cy="58846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Очікування</a:t>
            </a:r>
            <a:r>
              <a:rPr lang="ru-RU" dirty="0" smtClean="0"/>
              <a:t> та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849086"/>
            <a:ext cx="11991703" cy="5891348"/>
          </a:xfrm>
        </p:spPr>
        <p:txBody>
          <a:bodyPr>
            <a:normAutofit lnSpcReduction="10000"/>
          </a:bodyPr>
          <a:lstStyle/>
          <a:p>
            <a:r>
              <a:rPr lang="ru-RU" dirty="0" err="1" smtClean="0">
                <a:effectLst/>
              </a:rPr>
              <a:t>Очікування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клієнта</a:t>
            </a:r>
            <a:r>
              <a:rPr lang="ru-RU" dirty="0" smtClean="0">
                <a:effectLst/>
              </a:rPr>
              <a:t> — </a:t>
            </a:r>
            <a:r>
              <a:rPr lang="ru-RU" dirty="0" err="1" smtClean="0">
                <a:effectLst/>
              </a:rPr>
              <a:t>це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попередні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уявлення</a:t>
            </a:r>
            <a:r>
              <a:rPr lang="ru-RU" dirty="0" smtClean="0">
                <a:effectLst/>
              </a:rPr>
              <a:t> про </a:t>
            </a:r>
            <a:r>
              <a:rPr lang="ru-RU" dirty="0" err="1" smtClean="0">
                <a:effectLst/>
              </a:rPr>
              <a:t>якість</a:t>
            </a:r>
            <a:r>
              <a:rPr lang="ru-RU" dirty="0" smtClean="0">
                <a:effectLst/>
              </a:rPr>
              <a:t> товару </a:t>
            </a:r>
            <a:r>
              <a:rPr lang="ru-RU" dirty="0" err="1" smtClean="0">
                <a:effectLst/>
              </a:rPr>
              <a:t>чи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послуги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сформовані</a:t>
            </a:r>
            <a:r>
              <a:rPr lang="ru-RU" dirty="0" smtClean="0">
                <a:effectLst/>
              </a:rPr>
              <a:t> рекламою, </a:t>
            </a:r>
            <a:r>
              <a:rPr lang="ru-RU" dirty="0" err="1" smtClean="0">
                <a:effectLst/>
              </a:rPr>
              <a:t>досвідом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або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відгуками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тоді</a:t>
            </a:r>
            <a:r>
              <a:rPr lang="ru-RU" dirty="0" smtClean="0">
                <a:effectLst/>
              </a:rPr>
              <a:t> як </a:t>
            </a:r>
            <a:r>
              <a:rPr lang="ru-RU" dirty="0" err="1" smtClean="0">
                <a:effectLst/>
              </a:rPr>
              <a:t>сприйняття</a:t>
            </a:r>
            <a:r>
              <a:rPr lang="ru-RU" dirty="0" smtClean="0">
                <a:effectLst/>
              </a:rPr>
              <a:t> — </a:t>
            </a:r>
            <a:r>
              <a:rPr lang="ru-RU" dirty="0" err="1" smtClean="0">
                <a:effectLst/>
              </a:rPr>
              <a:t>це</a:t>
            </a:r>
            <a:r>
              <a:rPr lang="ru-RU" dirty="0" smtClean="0">
                <a:effectLst/>
              </a:rPr>
              <a:t> реальна </a:t>
            </a:r>
            <a:r>
              <a:rPr lang="ru-RU" dirty="0" err="1" smtClean="0">
                <a:effectLst/>
              </a:rPr>
              <a:t>оцінка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отриманого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досвіду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. </a:t>
            </a:r>
            <a:r>
              <a:rPr lang="ru-RU" dirty="0" err="1" smtClean="0"/>
              <a:t>Задоволеність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, коли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endParaRPr lang="ru-RU" dirty="0" smtClean="0"/>
          </a:p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складові</a:t>
            </a:r>
            <a:r>
              <a:rPr lang="ru-RU" b="1" dirty="0" smtClean="0"/>
              <a:t> </a:t>
            </a:r>
            <a:r>
              <a:rPr lang="ru-RU" b="1" dirty="0" err="1" smtClean="0"/>
              <a:t>очікувань</a:t>
            </a:r>
            <a:r>
              <a:rPr lang="ru-RU" b="1" dirty="0" smtClean="0"/>
              <a:t> та </a:t>
            </a:r>
            <a:r>
              <a:rPr lang="ru-RU" b="1" dirty="0" err="1" smtClean="0"/>
              <a:t>сприйняття</a:t>
            </a:r>
            <a:r>
              <a:rPr lang="ru-RU" b="1" dirty="0" smtClean="0"/>
              <a:t> </a:t>
            </a:r>
            <a:r>
              <a:rPr lang="ru-RU" b="1" dirty="0" err="1" smtClean="0"/>
              <a:t>клієнта</a:t>
            </a:r>
            <a:r>
              <a:rPr lang="ru-RU" b="1" dirty="0" smtClean="0"/>
              <a:t>:</a:t>
            </a:r>
            <a:endParaRPr lang="ru-RU" dirty="0" smtClean="0"/>
          </a:p>
          <a:p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очікувань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особистих</a:t>
            </a:r>
            <a:r>
              <a:rPr lang="ru-RU" dirty="0" smtClean="0"/>
              <a:t> потребах, </a:t>
            </a:r>
            <a:r>
              <a:rPr lang="ru-RU" dirty="0" err="1" smtClean="0"/>
              <a:t>минулому</a:t>
            </a:r>
            <a:r>
              <a:rPr lang="ru-RU" dirty="0" smtClean="0"/>
              <a:t> </a:t>
            </a:r>
            <a:r>
              <a:rPr lang="ru-RU" dirty="0" err="1" smtClean="0"/>
              <a:t>досвіді</a:t>
            </a:r>
            <a:r>
              <a:rPr lang="ru-RU" dirty="0" smtClean="0"/>
              <a:t>, </a:t>
            </a:r>
            <a:r>
              <a:rPr lang="ru-RU" dirty="0" err="1" smtClean="0"/>
              <a:t>обіцянках</a:t>
            </a:r>
            <a:r>
              <a:rPr lang="ru-RU" dirty="0" smtClean="0"/>
              <a:t> бренду та </a:t>
            </a:r>
            <a:r>
              <a:rPr lang="ru-RU" dirty="0" err="1" smtClean="0"/>
              <a:t>рекомендаціях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Фактори</a:t>
            </a:r>
            <a:r>
              <a:rPr lang="ru-RU" b="1" dirty="0" smtClean="0"/>
              <a:t> </a:t>
            </a:r>
            <a:r>
              <a:rPr lang="ru-RU" b="1" dirty="0" err="1" smtClean="0"/>
              <a:t>сприйняття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продукту,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</a:t>
            </a:r>
            <a:r>
              <a:rPr lang="ru-RU" dirty="0" err="1" smtClean="0"/>
              <a:t>ввічливість</a:t>
            </a:r>
            <a:r>
              <a:rPr lang="ru-RU" dirty="0" smtClean="0"/>
              <a:t> персоналу, </a:t>
            </a:r>
            <a:r>
              <a:rPr lang="ru-RU" dirty="0" err="1" smtClean="0"/>
              <a:t>емоційний</a:t>
            </a:r>
            <a:r>
              <a:rPr lang="ru-RU" dirty="0" smtClean="0"/>
              <a:t> контакт (</a:t>
            </a:r>
            <a:r>
              <a:rPr lang="ru-RU" dirty="0" err="1" smtClean="0"/>
              <a:t>емпатія</a:t>
            </a:r>
            <a:r>
              <a:rPr lang="ru-RU" dirty="0" smtClean="0"/>
              <a:t>), </a:t>
            </a:r>
            <a:r>
              <a:rPr lang="ru-RU" dirty="0" err="1" smtClean="0"/>
              <a:t>ціна</a:t>
            </a:r>
            <a:r>
              <a:rPr lang="ru-RU" dirty="0" smtClean="0"/>
              <a:t> та </a:t>
            </a:r>
            <a:r>
              <a:rPr lang="ru-RU" dirty="0" err="1" smtClean="0"/>
              <a:t>зручність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Моделі</a:t>
            </a:r>
            <a:r>
              <a:rPr lang="ru-RU" b="1" dirty="0" smtClean="0"/>
              <a:t> </a:t>
            </a:r>
            <a:r>
              <a:rPr lang="ru-RU" b="1" dirty="0" err="1" smtClean="0"/>
              <a:t>поведінки</a:t>
            </a:r>
            <a:r>
              <a:rPr lang="ru-RU" b="1" dirty="0" smtClean="0"/>
              <a:t>:</a:t>
            </a:r>
            <a:endParaRPr lang="ru-RU" dirty="0" smtClean="0"/>
          </a:p>
          <a:p>
            <a:pPr marL="742950" lvl="1" indent="-285750"/>
            <a:r>
              <a:rPr lang="ru-RU" b="1" dirty="0" smtClean="0"/>
              <a:t>"</a:t>
            </a:r>
            <a:r>
              <a:rPr lang="ru-RU" b="1" dirty="0" err="1" smtClean="0"/>
              <a:t>Очікування</a:t>
            </a:r>
            <a:r>
              <a:rPr lang="ru-RU" b="1" dirty="0" smtClean="0"/>
              <a:t> &lt; </a:t>
            </a:r>
            <a:r>
              <a:rPr lang="ru-RU" b="1" dirty="0" err="1" smtClean="0"/>
              <a:t>Сприйняття</a:t>
            </a:r>
            <a:r>
              <a:rPr lang="ru-RU" b="1" dirty="0" smtClean="0"/>
              <a:t>":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у </a:t>
            </a:r>
            <a:r>
              <a:rPr lang="ru-RU" dirty="0" err="1" smtClean="0"/>
              <a:t>захваті</a:t>
            </a:r>
            <a:r>
              <a:rPr lang="ru-RU" dirty="0" smtClean="0"/>
              <a:t> (</a:t>
            </a:r>
            <a:r>
              <a:rPr lang="ru-RU" dirty="0" err="1" smtClean="0"/>
              <a:t>перевищення</a:t>
            </a:r>
            <a:r>
              <a:rPr lang="ru-RU" dirty="0" smtClean="0"/>
              <a:t> </a:t>
            </a:r>
            <a:r>
              <a:rPr lang="ru-RU" dirty="0" err="1" smtClean="0"/>
              <a:t>очікувань</a:t>
            </a:r>
            <a:r>
              <a:rPr lang="ru-RU" dirty="0" smtClean="0"/>
              <a:t>).</a:t>
            </a:r>
          </a:p>
          <a:p>
            <a:pPr marL="742950" lvl="1" indent="-285750"/>
            <a:r>
              <a:rPr lang="ru-RU" b="1" dirty="0" smtClean="0"/>
              <a:t>"</a:t>
            </a:r>
            <a:r>
              <a:rPr lang="ru-RU" b="1" dirty="0" err="1" smtClean="0"/>
              <a:t>Очікування</a:t>
            </a:r>
            <a:r>
              <a:rPr lang="ru-RU" b="1" dirty="0" smtClean="0"/>
              <a:t> = </a:t>
            </a:r>
            <a:r>
              <a:rPr lang="ru-RU" b="1" dirty="0" err="1" smtClean="0"/>
              <a:t>Сприйняття</a:t>
            </a:r>
            <a:r>
              <a:rPr lang="ru-RU" b="1" dirty="0" smtClean="0"/>
              <a:t>":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задоволений</a:t>
            </a:r>
            <a:r>
              <a:rPr lang="ru-RU" dirty="0" smtClean="0"/>
              <a:t> (</a:t>
            </a:r>
            <a:r>
              <a:rPr lang="ru-RU" dirty="0" err="1" smtClean="0"/>
              <a:t>нормальний</a:t>
            </a:r>
            <a:r>
              <a:rPr lang="ru-RU" dirty="0" smtClean="0"/>
              <a:t> </a:t>
            </a:r>
            <a:r>
              <a:rPr lang="ru-RU" dirty="0" err="1" smtClean="0"/>
              <a:t>сервіс</a:t>
            </a:r>
            <a:r>
              <a:rPr lang="ru-RU" dirty="0" smtClean="0"/>
              <a:t>).</a:t>
            </a:r>
          </a:p>
          <a:p>
            <a:pPr marL="742950" lvl="1" indent="-285750"/>
            <a:r>
              <a:rPr lang="ru-RU" b="1" dirty="0" smtClean="0"/>
              <a:t>"</a:t>
            </a:r>
            <a:r>
              <a:rPr lang="ru-RU" b="1" dirty="0" err="1" smtClean="0"/>
              <a:t>Очікування</a:t>
            </a:r>
            <a:r>
              <a:rPr lang="ru-RU" b="1" dirty="0" smtClean="0"/>
              <a:t> &gt; </a:t>
            </a:r>
            <a:r>
              <a:rPr lang="ru-RU" b="1" dirty="0" err="1" smtClean="0"/>
              <a:t>Сприйняття</a:t>
            </a:r>
            <a:r>
              <a:rPr lang="ru-RU" b="1" dirty="0" smtClean="0"/>
              <a:t>":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розчарований</a:t>
            </a:r>
            <a:r>
              <a:rPr lang="ru-RU" dirty="0" smtClean="0"/>
              <a:t> (</a:t>
            </a:r>
            <a:r>
              <a:rPr lang="ru-RU" dirty="0" err="1" smtClean="0"/>
              <a:t>невідповідність</a:t>
            </a:r>
            <a:r>
              <a:rPr lang="ru-RU" dirty="0" smtClean="0"/>
              <a:t> </a:t>
            </a:r>
            <a:r>
              <a:rPr lang="ru-RU" dirty="0" err="1" smtClean="0"/>
              <a:t>обіцянок</a:t>
            </a:r>
            <a:r>
              <a:rPr lang="ru-RU" dirty="0" smtClean="0"/>
              <a:t> </a:t>
            </a:r>
            <a:r>
              <a:rPr lang="ru-RU" dirty="0" err="1" smtClean="0"/>
              <a:t>реальності</a:t>
            </a:r>
            <a:r>
              <a:rPr lang="ru-RU" dirty="0" smtClean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180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22683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Як </a:t>
            </a:r>
            <a:r>
              <a:rPr lang="ru-RU" b="1" dirty="0" err="1" smtClean="0"/>
              <a:t>визначити</a:t>
            </a:r>
            <a:r>
              <a:rPr lang="ru-RU" b="1" dirty="0" smtClean="0"/>
              <a:t> </a:t>
            </a:r>
            <a:r>
              <a:rPr lang="ru-RU" b="1" dirty="0" err="1" smtClean="0"/>
              <a:t>ефективність</a:t>
            </a:r>
            <a:r>
              <a:rPr lang="ru-RU" b="1" dirty="0" smtClean="0"/>
              <a:t> </a:t>
            </a:r>
            <a:r>
              <a:rPr lang="ru-RU" b="1" dirty="0" err="1" smtClean="0"/>
              <a:t>сервісу</a:t>
            </a:r>
            <a:r>
              <a:rPr lang="ru-RU" b="1" dirty="0" smtClean="0"/>
              <a:t> для ваших </a:t>
            </a:r>
            <a:r>
              <a:rPr lang="ru-RU" b="1" dirty="0" err="1" smtClean="0"/>
              <a:t>клієнтів</a:t>
            </a:r>
            <a:endParaRPr lang="ru-RU" b="1" dirty="0" smtClean="0"/>
          </a:p>
          <a:p>
            <a:r>
              <a:rPr lang="ru-RU" dirty="0" smtClean="0"/>
              <a:t>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користуватися</a:t>
            </a:r>
            <a:r>
              <a:rPr lang="ru-RU" dirty="0" smtClean="0"/>
              <a:t> формулою </a:t>
            </a:r>
            <a:r>
              <a:rPr lang="en-US" dirty="0" smtClean="0"/>
              <a:t>SQ = P — E, </a:t>
            </a:r>
            <a:r>
              <a:rPr lang="ru-RU" dirty="0" smtClean="0"/>
              <a:t>де </a:t>
            </a:r>
            <a:r>
              <a:rPr lang="en-US" dirty="0" smtClean="0"/>
              <a:t>SQ —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, </a:t>
            </a:r>
            <a:r>
              <a:rPr lang="en-US" dirty="0" smtClean="0"/>
              <a:t>P —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, </a:t>
            </a:r>
            <a:r>
              <a:rPr lang="en-US" dirty="0" smtClean="0"/>
              <a:t>E —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>
                <a:effectLst/>
              </a:rPr>
              <a:t>Завищені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сподівання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</a:t>
            </a:r>
            <a:r>
              <a:rPr lang="ru-RU" dirty="0" smtClean="0">
                <a:effectLst/>
              </a:rPr>
              <a:t> покупки не </a:t>
            </a:r>
            <a:r>
              <a:rPr lang="ru-RU" dirty="0" err="1" smtClean="0">
                <a:effectLst/>
              </a:rPr>
              <a:t>справджуються</a:t>
            </a:r>
            <a:r>
              <a:rPr lang="ru-RU" dirty="0" smtClean="0">
                <a:effectLst/>
              </a:rPr>
              <a:t> й </a:t>
            </a:r>
            <a:r>
              <a:rPr lang="ru-RU" dirty="0" err="1" smtClean="0">
                <a:effectLst/>
              </a:rPr>
              <a:t>клієнт</a:t>
            </a:r>
            <a:r>
              <a:rPr lang="ru-RU" dirty="0" smtClean="0">
                <a:effectLst/>
              </a:rPr>
              <a:t> не </a:t>
            </a:r>
            <a:r>
              <a:rPr lang="ru-RU" dirty="0" err="1" smtClean="0">
                <a:effectLst/>
              </a:rPr>
              <a:t>відчуває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задоволення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власної</a:t>
            </a:r>
            <a:r>
              <a:rPr lang="ru-RU" dirty="0" smtClean="0">
                <a:effectLst/>
              </a:rPr>
              <a:t> потреби. </a:t>
            </a:r>
            <a:r>
              <a:rPr lang="ru-RU" dirty="0" err="1" smtClean="0">
                <a:effectLst/>
              </a:rPr>
              <a:t>Ця</a:t>
            </a:r>
            <a:r>
              <a:rPr lang="ru-RU" dirty="0" smtClean="0">
                <a:effectLst/>
              </a:rPr>
              <a:t> проблема </a:t>
            </a:r>
            <a:r>
              <a:rPr lang="ru-RU" dirty="0" err="1" smtClean="0">
                <a:effectLst/>
              </a:rPr>
              <a:t>зазвичай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супроводжується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втратою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довіри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компанії</a:t>
            </a:r>
            <a:r>
              <a:rPr lang="ru-RU" dirty="0" smtClean="0">
                <a:effectLst/>
              </a:rPr>
              <a:t>. </a:t>
            </a:r>
            <a:r>
              <a:rPr lang="ru-RU" dirty="0" err="1" smtClean="0">
                <a:effectLst/>
              </a:rPr>
              <a:t>Клієнти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починають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відчувати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розчарування</a:t>
            </a:r>
            <a:r>
              <a:rPr lang="ru-RU" dirty="0" smtClean="0">
                <a:effectLst/>
              </a:rPr>
              <a:t> та </a:t>
            </a:r>
            <a:r>
              <a:rPr lang="ru-RU" dirty="0" err="1" smtClean="0">
                <a:effectLst/>
              </a:rPr>
              <a:t>незадоволення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що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може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призвести</a:t>
            </a:r>
            <a:r>
              <a:rPr lang="ru-RU" dirty="0" smtClean="0">
                <a:effectLst/>
              </a:rPr>
              <a:t> до </a:t>
            </a:r>
            <a:r>
              <a:rPr lang="ru-RU" dirty="0" err="1" smtClean="0">
                <a:effectLst/>
              </a:rPr>
              <a:t>відмови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подальшої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співпраці</a:t>
            </a:r>
            <a:r>
              <a:rPr lang="ru-RU" dirty="0" smtClean="0">
                <a:effectLst/>
              </a:rPr>
              <a:t> та негативного </a:t>
            </a:r>
            <a:r>
              <a:rPr lang="ru-RU" dirty="0" err="1" smtClean="0">
                <a:effectLst/>
              </a:rPr>
              <a:t>впливу</a:t>
            </a:r>
            <a:r>
              <a:rPr lang="ru-RU" dirty="0" smtClean="0">
                <a:effectLst/>
              </a:rPr>
              <a:t> на </a:t>
            </a:r>
            <a:r>
              <a:rPr lang="ru-RU" dirty="0" err="1" smtClean="0">
                <a:effectLst/>
              </a:rPr>
              <a:t>репутацію</a:t>
            </a:r>
            <a:r>
              <a:rPr lang="ru-RU" dirty="0" smtClean="0">
                <a:effectLst/>
              </a:rPr>
              <a:t> бренду. </a:t>
            </a:r>
            <a:r>
              <a:rPr lang="ru-RU" dirty="0" err="1" smtClean="0">
                <a:effectLst/>
              </a:rPr>
              <a:t>Більш</a:t>
            </a:r>
            <a:r>
              <a:rPr lang="ru-RU" dirty="0" smtClean="0">
                <a:effectLst/>
              </a:rPr>
              <a:t> того, </a:t>
            </a:r>
            <a:r>
              <a:rPr lang="ru-RU" dirty="0" err="1" smtClean="0">
                <a:effectLst/>
              </a:rPr>
              <a:t>цей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негативний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досвід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може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формувати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клієнтську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поведінку</a:t>
            </a:r>
            <a:r>
              <a:rPr lang="ru-RU" dirty="0" smtClean="0">
                <a:effectLst/>
              </a:rPr>
              <a:t> в </a:t>
            </a:r>
            <a:r>
              <a:rPr lang="ru-RU" dirty="0" err="1" smtClean="0">
                <a:effectLst/>
              </a:rPr>
              <a:t>майбутньому</a:t>
            </a:r>
            <a:r>
              <a:rPr lang="ru-RU" dirty="0" smtClean="0">
                <a:effectLst/>
              </a:rPr>
              <a:t>. </a:t>
            </a:r>
            <a:r>
              <a:rPr lang="ru-RU" dirty="0" err="1" smtClean="0">
                <a:effectLst/>
              </a:rPr>
              <a:t>Проте</a:t>
            </a:r>
            <a:r>
              <a:rPr lang="ru-RU" dirty="0" smtClean="0">
                <a:effectLst/>
              </a:rPr>
              <a:t> коли результат </a:t>
            </a:r>
            <a:r>
              <a:rPr lang="ru-RU" dirty="0" err="1" smtClean="0">
                <a:effectLst/>
              </a:rPr>
              <a:t>перевищує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сподівання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клієнта</a:t>
            </a:r>
            <a:r>
              <a:rPr lang="ru-RU" dirty="0" smtClean="0">
                <a:effectLst/>
              </a:rPr>
              <a:t> — </a:t>
            </a:r>
            <a:r>
              <a:rPr lang="ru-RU" dirty="0" err="1" smtClean="0">
                <a:effectLst/>
              </a:rPr>
              <a:t>це</a:t>
            </a:r>
            <a:r>
              <a:rPr lang="ru-RU" dirty="0" smtClean="0">
                <a:effectLst/>
              </a:rPr>
              <a:t> і є хорошим </a:t>
            </a:r>
            <a:r>
              <a:rPr lang="ru-RU" dirty="0" err="1" smtClean="0">
                <a:effectLst/>
              </a:rPr>
              <a:t>сервісом</a:t>
            </a:r>
            <a:r>
              <a:rPr lang="ru-RU" dirty="0" smtClean="0">
                <a:effectLst/>
              </a:rPr>
              <a:t>. </a:t>
            </a:r>
          </a:p>
          <a:p>
            <a:pPr algn="just"/>
            <a:r>
              <a:rPr lang="ru-RU" dirty="0" smtClean="0">
                <a:effectLst/>
              </a:rPr>
              <a:t>Не </a:t>
            </a:r>
            <a:r>
              <a:rPr lang="ru-RU" dirty="0" err="1" smtClean="0">
                <a:effectLst/>
              </a:rPr>
              <a:t>існує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якогось</a:t>
            </a:r>
            <a:r>
              <a:rPr lang="ru-RU" dirty="0" smtClean="0">
                <a:effectLst/>
              </a:rPr>
              <a:t> одного стандарту </a:t>
            </a:r>
            <a:r>
              <a:rPr lang="ru-RU" dirty="0" err="1" smtClean="0">
                <a:effectLst/>
              </a:rPr>
              <a:t>ефективного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клієнтського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сервісу</a:t>
            </a:r>
            <a:r>
              <a:rPr lang="ru-RU" dirty="0" smtClean="0">
                <a:effectLst/>
              </a:rPr>
              <a:t>. Прикладом </a:t>
            </a:r>
            <a:r>
              <a:rPr lang="ru-RU" dirty="0" err="1" smtClean="0">
                <a:effectLst/>
              </a:rPr>
              <a:t>різного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сприйняття</a:t>
            </a:r>
            <a:r>
              <a:rPr lang="ru-RU" dirty="0" smtClean="0">
                <a:effectLst/>
              </a:rPr>
              <a:t> є </a:t>
            </a:r>
            <a:r>
              <a:rPr lang="ru-RU" dirty="0" err="1" smtClean="0">
                <a:effectLst/>
              </a:rPr>
              <a:t>українська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б’юті</a:t>
            </a:r>
            <a:r>
              <a:rPr lang="ru-RU" dirty="0" smtClean="0">
                <a:effectLst/>
              </a:rPr>
              <a:t>-сфера та </a:t>
            </a:r>
            <a:r>
              <a:rPr lang="ru-RU" dirty="0" err="1" smtClean="0">
                <a:effectLst/>
              </a:rPr>
              <a:t>закордонна</a:t>
            </a:r>
            <a:r>
              <a:rPr lang="ru-RU" dirty="0" smtClean="0">
                <a:effectLst/>
              </a:rPr>
              <a:t>. У </a:t>
            </a:r>
            <a:r>
              <a:rPr lang="ru-RU" dirty="0" err="1" smtClean="0">
                <a:effectLst/>
              </a:rPr>
              <a:t>нашій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країні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клієнтки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звикли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швидко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записуватися</a:t>
            </a:r>
            <a:r>
              <a:rPr lang="ru-RU" dirty="0" smtClean="0">
                <a:effectLst/>
              </a:rPr>
              <a:t> на </a:t>
            </a:r>
            <a:r>
              <a:rPr lang="ru-RU" dirty="0" err="1" smtClean="0">
                <a:effectLst/>
              </a:rPr>
              <a:t>візит</a:t>
            </a:r>
            <a:r>
              <a:rPr lang="ru-RU" dirty="0" smtClean="0">
                <a:effectLst/>
              </a:rPr>
              <a:t> через </a:t>
            </a:r>
            <a:r>
              <a:rPr lang="ru-RU" dirty="0" err="1" smtClean="0">
                <a:effectLst/>
              </a:rPr>
              <a:t>дзвінок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соціальні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мережі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чи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застосунок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вибирати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серед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майстрів</a:t>
            </a:r>
            <a:r>
              <a:rPr lang="ru-RU" dirty="0" smtClean="0">
                <a:effectLst/>
              </a:rPr>
              <a:t>, топ-</a:t>
            </a:r>
            <a:r>
              <a:rPr lang="ru-RU" dirty="0" err="1" smtClean="0">
                <a:effectLst/>
              </a:rPr>
              <a:t>майстрів</a:t>
            </a:r>
            <a:r>
              <a:rPr lang="ru-RU" dirty="0" smtClean="0">
                <a:effectLst/>
              </a:rPr>
              <a:t> і </a:t>
            </a:r>
            <a:r>
              <a:rPr lang="ru-RU" dirty="0" err="1" smtClean="0">
                <a:effectLst/>
              </a:rPr>
              <a:t>десятків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варіантів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послуг</a:t>
            </a:r>
            <a:r>
              <a:rPr lang="ru-RU" dirty="0" smtClean="0">
                <a:effectLst/>
              </a:rPr>
              <a:t>. Для них година в </a:t>
            </a:r>
            <a:r>
              <a:rPr lang="ru-RU" dirty="0" err="1" smtClean="0">
                <a:effectLst/>
              </a:rPr>
              <a:t>салоні</a:t>
            </a:r>
            <a:r>
              <a:rPr lang="ru-RU" dirty="0" smtClean="0">
                <a:effectLst/>
              </a:rPr>
              <a:t> — </a:t>
            </a:r>
            <a:r>
              <a:rPr lang="ru-RU" dirty="0" err="1" smtClean="0">
                <a:effectLst/>
              </a:rPr>
              <a:t>це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якісний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макіяж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кава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під</a:t>
            </a:r>
            <a:r>
              <a:rPr lang="ru-RU" dirty="0" smtClean="0">
                <a:effectLst/>
              </a:rPr>
              <a:t> час </a:t>
            </a:r>
            <a:r>
              <a:rPr lang="ru-RU" dirty="0" err="1" smtClean="0">
                <a:effectLst/>
              </a:rPr>
              <a:t>манікюру</a:t>
            </a:r>
            <a:r>
              <a:rPr lang="ru-RU" dirty="0" smtClean="0">
                <a:effectLst/>
              </a:rPr>
              <a:t> та </a:t>
            </a:r>
            <a:r>
              <a:rPr lang="ru-RU" dirty="0" err="1" smtClean="0">
                <a:effectLst/>
              </a:rPr>
              <a:t>можливість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планувати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запис</a:t>
            </a:r>
            <a:r>
              <a:rPr lang="ru-RU" dirty="0" smtClean="0">
                <a:effectLst/>
              </a:rPr>
              <a:t> на </a:t>
            </a:r>
            <a:r>
              <a:rPr lang="ru-RU" dirty="0" err="1" smtClean="0">
                <a:effectLst/>
              </a:rPr>
              <a:t>місяць</a:t>
            </a:r>
            <a:r>
              <a:rPr lang="ru-RU" dirty="0" smtClean="0">
                <a:effectLst/>
              </a:rPr>
              <a:t> вперед. Тому вони </a:t>
            </a:r>
            <a:r>
              <a:rPr lang="ru-RU" dirty="0" err="1" smtClean="0">
                <a:effectLst/>
              </a:rPr>
              <a:t>отримують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негативний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досвід</a:t>
            </a:r>
            <a:r>
              <a:rPr lang="ru-RU" dirty="0" smtClean="0">
                <a:effectLst/>
              </a:rPr>
              <a:t> у </a:t>
            </a:r>
            <a:r>
              <a:rPr lang="ru-RU" dirty="0" err="1" smtClean="0">
                <a:effectLst/>
              </a:rPr>
              <a:t>країні</a:t>
            </a:r>
            <a:r>
              <a:rPr lang="ru-RU" dirty="0" smtClean="0">
                <a:effectLst/>
              </a:rPr>
              <a:t>, де </a:t>
            </a:r>
            <a:r>
              <a:rPr lang="ru-RU" dirty="0" err="1" smtClean="0">
                <a:effectLst/>
              </a:rPr>
              <a:t>бізнес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б’юті-ніші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працює</a:t>
            </a:r>
            <a:r>
              <a:rPr lang="ru-RU" dirty="0" smtClean="0">
                <a:effectLst/>
              </a:rPr>
              <a:t> за </a:t>
            </a:r>
            <a:r>
              <a:rPr lang="ru-RU" dirty="0" err="1" smtClean="0">
                <a:effectLst/>
              </a:rPr>
              <a:t>програмою</a:t>
            </a:r>
            <a:r>
              <a:rPr lang="ru-RU" dirty="0" smtClean="0">
                <a:effectLst/>
              </a:rPr>
              <a:t> «</a:t>
            </a:r>
            <a:r>
              <a:rPr lang="ru-RU" dirty="0" err="1" smtClean="0">
                <a:effectLst/>
              </a:rPr>
              <a:t>мінімум</a:t>
            </a:r>
            <a:r>
              <a:rPr lang="ru-RU" dirty="0" smtClean="0">
                <a:effectLst/>
              </a:rPr>
              <a:t>». </a:t>
            </a:r>
            <a:r>
              <a:rPr lang="ru-RU" dirty="0" err="1" smtClean="0">
                <a:effectLst/>
              </a:rPr>
              <a:t>Водночас</a:t>
            </a:r>
            <a:r>
              <a:rPr lang="ru-RU" dirty="0" smtClean="0">
                <a:effectLst/>
              </a:rPr>
              <a:t> у </a:t>
            </a:r>
            <a:r>
              <a:rPr lang="ru-RU" dirty="0" err="1" smtClean="0">
                <a:effectLst/>
              </a:rPr>
              <a:t>місцевих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мешканок</a:t>
            </a:r>
            <a:r>
              <a:rPr lang="ru-RU" dirty="0" smtClean="0">
                <a:effectLst/>
              </a:rPr>
              <a:t> не </a:t>
            </a:r>
            <a:r>
              <a:rPr lang="ru-RU" dirty="0" err="1" smtClean="0">
                <a:effectLst/>
              </a:rPr>
              <a:t>виникне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дисонансу</a:t>
            </a:r>
            <a:r>
              <a:rPr lang="ru-RU" dirty="0" smtClean="0">
                <a:effectLst/>
              </a:rPr>
              <a:t>. </a:t>
            </a:r>
            <a:r>
              <a:rPr lang="ru-RU" dirty="0" err="1" smtClean="0">
                <a:effectLst/>
              </a:rPr>
              <a:t>Їхні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очікування</a:t>
            </a:r>
            <a:r>
              <a:rPr lang="ru-RU" dirty="0" smtClean="0">
                <a:effectLst/>
              </a:rPr>
              <a:t> не </a:t>
            </a:r>
            <a:r>
              <a:rPr lang="ru-RU" dirty="0" err="1" smtClean="0">
                <a:effectLst/>
              </a:rPr>
              <a:t>перевищують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реальність</a:t>
            </a:r>
            <a:r>
              <a:rPr lang="ru-RU" dirty="0" smtClean="0">
                <a:effectLst/>
              </a:rPr>
              <a:t>. </a:t>
            </a:r>
          </a:p>
          <a:p>
            <a:pPr algn="just"/>
            <a:r>
              <a:rPr lang="ru-RU" b="1" dirty="0" smtClean="0">
                <a:effectLst/>
              </a:rPr>
              <a:t>Як </a:t>
            </a:r>
            <a:r>
              <a:rPr lang="ru-RU" b="1" dirty="0" err="1" smtClean="0">
                <a:effectLst/>
              </a:rPr>
              <a:t>адаптувати</a:t>
            </a:r>
            <a:r>
              <a:rPr lang="ru-RU" b="1" dirty="0" smtClean="0">
                <a:effectLst/>
              </a:rPr>
              <a:t> формулу до </a:t>
            </a:r>
            <a:r>
              <a:rPr lang="ru-RU" b="1" dirty="0" err="1" smtClean="0">
                <a:effectLst/>
              </a:rPr>
              <a:t>бізнесу</a:t>
            </a:r>
            <a:endParaRPr lang="ru-RU" b="1" dirty="0" smtClean="0">
              <a:effectLst/>
            </a:endParaRPr>
          </a:p>
          <a:p>
            <a:pPr algn="just"/>
            <a:r>
              <a:rPr lang="ru-RU" dirty="0" err="1" smtClean="0">
                <a:effectLst/>
              </a:rPr>
              <a:t>Незалежно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від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ніші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чи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діяльності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компанії</a:t>
            </a:r>
            <a:r>
              <a:rPr lang="ru-RU" dirty="0" smtClean="0">
                <a:effectLst/>
              </a:rPr>
              <a:t>,  </a:t>
            </a:r>
            <a:r>
              <a:rPr lang="ru-RU" dirty="0" err="1" smtClean="0">
                <a:effectLst/>
              </a:rPr>
              <a:t>завжди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можна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надати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людині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кращу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послугу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забезпечивши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якісний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сервіс</a:t>
            </a:r>
            <a:r>
              <a:rPr lang="ru-RU" dirty="0" smtClean="0">
                <a:effectLst/>
              </a:rPr>
              <a:t>. Для того, </a:t>
            </a:r>
            <a:r>
              <a:rPr lang="ru-RU" dirty="0" err="1" smtClean="0">
                <a:effectLst/>
              </a:rPr>
              <a:t>щоб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налагодити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його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необхідно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проаналізувати</a:t>
            </a:r>
            <a:r>
              <a:rPr lang="ru-RU" dirty="0" smtClean="0">
                <a:effectLst/>
              </a:rPr>
              <a:t> шлях </a:t>
            </a:r>
            <a:r>
              <a:rPr lang="ru-RU" dirty="0" err="1" smtClean="0">
                <a:effectLst/>
              </a:rPr>
              <a:t>вашого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клієнта</a:t>
            </a:r>
            <a:r>
              <a:rPr lang="ru-RU" dirty="0" smtClean="0">
                <a:effectLst/>
              </a:rPr>
              <a:t>: </a:t>
            </a:r>
            <a:r>
              <a:rPr lang="ru-RU" dirty="0" err="1" smtClean="0">
                <a:effectLst/>
              </a:rPr>
              <a:t>напишіть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декілька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його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потенційних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очікувань</a:t>
            </a:r>
            <a:r>
              <a:rPr lang="ru-RU" dirty="0" smtClean="0">
                <a:effectLst/>
              </a:rPr>
              <a:t> та подумайте, як </a:t>
            </a:r>
            <a:r>
              <a:rPr lang="ru-RU" dirty="0" err="1" smtClean="0">
                <a:effectLst/>
              </a:rPr>
              <a:t>їх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перевершити</a:t>
            </a:r>
            <a:r>
              <a:rPr lang="ru-RU" dirty="0" smtClean="0">
                <a:effectLst/>
              </a:rPr>
              <a:t>.</a:t>
            </a:r>
          </a:p>
          <a:p>
            <a:pPr algn="just"/>
            <a:r>
              <a:rPr lang="ru-RU" i="1" dirty="0" smtClean="0">
                <a:effectLst/>
              </a:rPr>
              <a:t>Приклад: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підприємець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звертається</a:t>
            </a:r>
            <a:r>
              <a:rPr lang="ru-RU" dirty="0" smtClean="0">
                <a:effectLst/>
              </a:rPr>
              <a:t> до маркетингового </a:t>
            </a:r>
            <a:r>
              <a:rPr lang="ru-RU" dirty="0" err="1" smtClean="0">
                <a:effectLst/>
              </a:rPr>
              <a:t>агенства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щоб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отримати</a:t>
            </a:r>
            <a:r>
              <a:rPr lang="ru-RU" dirty="0" smtClean="0">
                <a:effectLst/>
              </a:rPr>
              <a:t>  </a:t>
            </a:r>
            <a:r>
              <a:rPr lang="ru-RU" dirty="0" err="1" smtClean="0">
                <a:effectLst/>
              </a:rPr>
              <a:t>консультацію</a:t>
            </a:r>
            <a:r>
              <a:rPr lang="ru-RU" dirty="0" smtClean="0">
                <a:effectLst/>
              </a:rPr>
              <a:t> з </a:t>
            </a:r>
            <a:r>
              <a:rPr lang="en-US" dirty="0" smtClean="0">
                <a:effectLst/>
              </a:rPr>
              <a:t>SMM </a:t>
            </a:r>
            <a:r>
              <a:rPr lang="ru-RU" dirty="0" smtClean="0">
                <a:effectLst/>
              </a:rPr>
              <a:t>та </a:t>
            </a:r>
            <a:r>
              <a:rPr lang="ru-RU" dirty="0" err="1" smtClean="0">
                <a:effectLst/>
              </a:rPr>
              <a:t>покращити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просування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свого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бізнесу</a:t>
            </a:r>
            <a:r>
              <a:rPr lang="ru-RU" dirty="0" smtClean="0">
                <a:effectLst/>
              </a:rPr>
              <a:t> у </a:t>
            </a:r>
            <a:r>
              <a:rPr lang="ru-RU" dirty="0" err="1" smtClean="0">
                <a:effectLst/>
              </a:rPr>
              <a:t>соціальних</a:t>
            </a:r>
            <a:r>
              <a:rPr lang="ru-RU" dirty="0" smtClean="0">
                <a:effectLst/>
              </a:rPr>
              <a:t> мережах. </a:t>
            </a:r>
            <a:r>
              <a:rPr lang="ru-RU" dirty="0" err="1" smtClean="0">
                <a:effectLst/>
              </a:rPr>
              <a:t>Його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очікування</a:t>
            </a:r>
            <a:r>
              <a:rPr lang="ru-RU" dirty="0" smtClean="0">
                <a:effectLst/>
              </a:rPr>
              <a:t> — </a:t>
            </a:r>
            <a:r>
              <a:rPr lang="ru-RU" dirty="0" err="1" smtClean="0">
                <a:effectLst/>
              </a:rPr>
              <a:t>отримати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ключові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меседжі</a:t>
            </a:r>
            <a:r>
              <a:rPr lang="ru-RU" dirty="0" smtClean="0">
                <a:effectLst/>
              </a:rPr>
              <a:t>/</a:t>
            </a:r>
            <a:r>
              <a:rPr lang="ru-RU" dirty="0" err="1" smtClean="0">
                <a:effectLst/>
              </a:rPr>
              <a:t>підсумки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які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він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зможе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застосувати</a:t>
            </a:r>
            <a:r>
              <a:rPr lang="ru-RU" dirty="0" smtClean="0">
                <a:effectLst/>
              </a:rPr>
              <a:t> у </a:t>
            </a:r>
            <a:r>
              <a:rPr lang="ru-RU" dirty="0" err="1" smtClean="0">
                <a:effectLst/>
              </a:rPr>
              <a:t>своїй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діяльності</a:t>
            </a:r>
            <a:r>
              <a:rPr lang="ru-RU" dirty="0" smtClean="0">
                <a:effectLst/>
              </a:rPr>
              <a:t>.</a:t>
            </a:r>
          </a:p>
          <a:p>
            <a:pPr algn="just"/>
            <a:r>
              <a:rPr lang="ru-RU" i="1" dirty="0" err="1" smtClean="0">
                <a:effectLst/>
              </a:rPr>
              <a:t>Рішення</a:t>
            </a:r>
            <a:r>
              <a:rPr lang="ru-RU" i="1" dirty="0" smtClean="0">
                <a:effectLst/>
              </a:rPr>
              <a:t>:</a:t>
            </a:r>
            <a:r>
              <a:rPr lang="ru-RU" dirty="0" smtClean="0">
                <a:effectLst/>
              </a:rPr>
              <a:t> консультант </a:t>
            </a:r>
            <a:r>
              <a:rPr lang="ru-RU" dirty="0" err="1" smtClean="0">
                <a:effectLst/>
              </a:rPr>
              <a:t>ретельно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готується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збирає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дані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оформлює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презентацію</a:t>
            </a:r>
            <a:r>
              <a:rPr lang="ru-RU" dirty="0" smtClean="0">
                <a:effectLst/>
              </a:rPr>
              <a:t>, яка буде </a:t>
            </a:r>
            <a:r>
              <a:rPr lang="ru-RU" dirty="0" err="1" smtClean="0">
                <a:effectLst/>
              </a:rPr>
              <a:t>сфокусована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саме</a:t>
            </a:r>
            <a:r>
              <a:rPr lang="ru-RU" dirty="0" smtClean="0">
                <a:effectLst/>
              </a:rPr>
              <a:t> основному </a:t>
            </a:r>
            <a:r>
              <a:rPr lang="ru-RU" dirty="0" err="1" smtClean="0">
                <a:effectLst/>
              </a:rPr>
              <a:t>запиті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цього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замовника</a:t>
            </a:r>
            <a:r>
              <a:rPr lang="ru-RU" dirty="0" smtClean="0">
                <a:effectLst/>
              </a:rPr>
              <a:t>. </a:t>
            </a:r>
            <a:r>
              <a:rPr lang="ru-RU" dirty="0" err="1" smtClean="0">
                <a:effectLst/>
              </a:rPr>
              <a:t>Після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розмови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отримує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окрему</a:t>
            </a:r>
            <a:r>
              <a:rPr lang="ru-RU" dirty="0" smtClean="0">
                <a:effectLst/>
              </a:rPr>
              <a:t> папку на </a:t>
            </a:r>
            <a:r>
              <a:rPr lang="ru-RU" dirty="0" err="1" smtClean="0">
                <a:effectLst/>
              </a:rPr>
              <a:t>гугл</a:t>
            </a:r>
            <a:r>
              <a:rPr lang="ru-RU" dirty="0" smtClean="0">
                <a:effectLst/>
              </a:rPr>
              <a:t>-диску з </a:t>
            </a:r>
            <a:r>
              <a:rPr lang="ru-RU" dirty="0" err="1" smtClean="0">
                <a:effectLst/>
              </a:rPr>
              <a:t>його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іменем</a:t>
            </a:r>
            <a:r>
              <a:rPr lang="ru-RU" dirty="0" smtClean="0">
                <a:effectLst/>
              </a:rPr>
              <a:t>, де консультант додав </a:t>
            </a:r>
            <a:r>
              <a:rPr lang="ru-RU" dirty="0" err="1" smtClean="0">
                <a:effectLst/>
              </a:rPr>
              <a:t>зручний</a:t>
            </a:r>
            <a:r>
              <a:rPr lang="ru-RU" dirty="0" smtClean="0">
                <a:effectLst/>
              </a:rPr>
              <a:t> конспект з </a:t>
            </a:r>
            <a:r>
              <a:rPr lang="ru-RU" dirty="0" err="1" smtClean="0">
                <a:effectLst/>
              </a:rPr>
              <a:t>основними</a:t>
            </a:r>
            <a:r>
              <a:rPr lang="ru-RU" dirty="0" smtClean="0">
                <a:effectLst/>
              </a:rPr>
              <a:t> тезами та </a:t>
            </a:r>
            <a:r>
              <a:rPr lang="ru-RU" dirty="0" err="1" smtClean="0">
                <a:effectLst/>
              </a:rPr>
              <a:t>презентацію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необхідні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шаблони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корисні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додаткові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джерела</a:t>
            </a:r>
            <a:r>
              <a:rPr lang="ru-RU" dirty="0" smtClean="0">
                <a:effectLst/>
              </a:rPr>
              <a:t>. Таким чином, </a:t>
            </a:r>
            <a:r>
              <a:rPr lang="ru-RU" dirty="0" err="1" smtClean="0">
                <a:effectLst/>
              </a:rPr>
              <a:t>клієнт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отримав</a:t>
            </a:r>
            <a:r>
              <a:rPr lang="ru-RU" dirty="0" smtClean="0">
                <a:effectLst/>
              </a:rPr>
              <a:t> не </a:t>
            </a:r>
            <a:r>
              <a:rPr lang="ru-RU" dirty="0" err="1" smtClean="0">
                <a:effectLst/>
              </a:rPr>
              <a:t>лише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консультацію</a:t>
            </a:r>
            <a:r>
              <a:rPr lang="ru-RU" dirty="0" smtClean="0">
                <a:effectLst/>
              </a:rPr>
              <a:t>, а й </a:t>
            </a:r>
            <a:r>
              <a:rPr lang="ru-RU" dirty="0" err="1" smtClean="0">
                <a:effectLst/>
              </a:rPr>
              <a:t>ґрунтовну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рекомендаційну</a:t>
            </a:r>
            <a:r>
              <a:rPr lang="ru-RU" dirty="0" smtClean="0">
                <a:effectLst/>
              </a:rPr>
              <a:t> базу, з </a:t>
            </a:r>
            <a:r>
              <a:rPr lang="ru-RU" dirty="0" err="1" smtClean="0">
                <a:effectLst/>
              </a:rPr>
              <a:t>якою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він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може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працювати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далі</a:t>
            </a:r>
            <a:r>
              <a:rPr lang="ru-RU" dirty="0" smtClean="0">
                <a:effectLst/>
              </a:rPr>
              <a:t>.</a:t>
            </a:r>
          </a:p>
          <a:p>
            <a:pPr algn="just"/>
            <a:endParaRPr lang="ru-RU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29574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817" y="0"/>
            <a:ext cx="1192638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Приклад: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купує</a:t>
            </a:r>
            <a:r>
              <a:rPr lang="ru-RU" dirty="0" smtClean="0"/>
              <a:t> </a:t>
            </a:r>
            <a:r>
              <a:rPr lang="ru-RU" dirty="0" err="1" smtClean="0"/>
              <a:t>постільну</a:t>
            </a:r>
            <a:r>
              <a:rPr lang="ru-RU" dirty="0" smtClean="0"/>
              <a:t> </a:t>
            </a:r>
            <a:r>
              <a:rPr lang="ru-RU" dirty="0" err="1" smtClean="0"/>
              <a:t>білизну</a:t>
            </a:r>
            <a:r>
              <a:rPr lang="ru-RU" dirty="0" smtClean="0"/>
              <a:t> за </a:t>
            </a:r>
            <a:r>
              <a:rPr lang="ru-RU" dirty="0" err="1" smtClean="0"/>
              <a:t>індивідуальними</a:t>
            </a:r>
            <a:r>
              <a:rPr lang="ru-RU" dirty="0" smtClean="0"/>
              <a:t> </a:t>
            </a:r>
            <a:r>
              <a:rPr lang="ru-RU" dirty="0" err="1" smtClean="0"/>
              <a:t>розмірами</a:t>
            </a:r>
            <a:r>
              <a:rPr lang="ru-RU" dirty="0" smtClean="0"/>
              <a:t>, </a:t>
            </a:r>
            <a:r>
              <a:rPr lang="ru-RU" dirty="0" err="1" smtClean="0"/>
              <a:t>очікує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вказаних</a:t>
            </a:r>
            <a:r>
              <a:rPr lang="ru-RU" dirty="0" smtClean="0"/>
              <a:t> брендом 7 </a:t>
            </a:r>
            <a:r>
              <a:rPr lang="ru-RU" dirty="0" err="1" smtClean="0"/>
              <a:t>днів</a:t>
            </a:r>
            <a:r>
              <a:rPr lang="ru-RU" dirty="0" smtClean="0"/>
              <a:t>.</a:t>
            </a:r>
          </a:p>
          <a:p>
            <a:r>
              <a:rPr lang="ru-RU" i="1" dirty="0" err="1" smtClean="0"/>
              <a:t>Рішення</a:t>
            </a:r>
            <a:r>
              <a:rPr lang="ru-RU" dirty="0" smtClean="0"/>
              <a:t>: у </a:t>
            </a:r>
            <a:r>
              <a:rPr lang="ru-RU" dirty="0" err="1" smtClean="0"/>
              <a:t>виробника</a:t>
            </a:r>
            <a:r>
              <a:rPr lang="ru-RU" dirty="0" smtClean="0"/>
              <a:t> </a:t>
            </a:r>
            <a:r>
              <a:rPr lang="ru-RU" dirty="0" err="1" smtClean="0"/>
              <a:t>налагоджені</a:t>
            </a:r>
            <a:r>
              <a:rPr lang="ru-RU" dirty="0" smtClean="0"/>
              <a:t> </a:t>
            </a:r>
            <a:r>
              <a:rPr lang="ru-RU" dirty="0" err="1" smtClean="0"/>
              <a:t>бізнес-процеси</a:t>
            </a:r>
            <a:r>
              <a:rPr lang="ru-RU" dirty="0" smtClean="0"/>
              <a:t>, а тому </a:t>
            </a:r>
            <a:r>
              <a:rPr lang="ru-RU" dirty="0" err="1" smtClean="0"/>
              <a:t>виготовлення</a:t>
            </a:r>
            <a:r>
              <a:rPr lang="ru-RU" dirty="0" smtClean="0"/>
              <a:t> та </a:t>
            </a:r>
            <a:r>
              <a:rPr lang="ru-RU" dirty="0" err="1" smtClean="0"/>
              <a:t>відправлення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в </a:t>
            </a:r>
            <a:r>
              <a:rPr lang="ru-RU" dirty="0" err="1" smtClean="0"/>
              <a:t>середньому</a:t>
            </a:r>
            <a:r>
              <a:rPr lang="ru-RU" dirty="0" smtClean="0"/>
              <a:t> 5 </a:t>
            </a:r>
            <a:r>
              <a:rPr lang="ru-RU" dirty="0" err="1" smtClean="0"/>
              <a:t>днів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зробила</a:t>
            </a:r>
            <a:r>
              <a:rPr lang="ru-RU" dirty="0" smtClean="0"/>
              <a:t> </a:t>
            </a:r>
            <a:r>
              <a:rPr lang="ru-RU" dirty="0" err="1" smtClean="0"/>
              <a:t>пакування</a:t>
            </a:r>
            <a:r>
              <a:rPr lang="ru-RU" dirty="0" smtClean="0"/>
              <a:t> товару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привабливим</a:t>
            </a:r>
            <a:r>
              <a:rPr lang="ru-RU" dirty="0" smtClean="0"/>
              <a:t> </a:t>
            </a:r>
            <a:r>
              <a:rPr lang="ru-RU" dirty="0" err="1" smtClean="0"/>
              <a:t>ззовні</a:t>
            </a:r>
            <a:r>
              <a:rPr lang="ru-RU" dirty="0" smtClean="0"/>
              <a:t>, а й </a:t>
            </a:r>
            <a:r>
              <a:rPr lang="ru-RU" dirty="0" err="1" smtClean="0"/>
              <a:t>зручним</a:t>
            </a:r>
            <a:r>
              <a:rPr lang="ru-RU" dirty="0" smtClean="0"/>
              <a:t>: до </a:t>
            </a:r>
            <a:r>
              <a:rPr lang="ru-RU" dirty="0" err="1" smtClean="0"/>
              <a:t>постільної</a:t>
            </a:r>
            <a:r>
              <a:rPr lang="ru-RU" dirty="0" smtClean="0"/>
              <a:t> </a:t>
            </a:r>
            <a:r>
              <a:rPr lang="ru-RU" dirty="0" err="1" smtClean="0"/>
              <a:t>білизни</a:t>
            </a:r>
            <a:r>
              <a:rPr lang="ru-RU" dirty="0" smtClean="0"/>
              <a:t> </a:t>
            </a:r>
            <a:r>
              <a:rPr lang="ru-RU" dirty="0" err="1" smtClean="0"/>
              <a:t>додається</a:t>
            </a:r>
            <a:r>
              <a:rPr lang="ru-RU" dirty="0" smtClean="0"/>
              <a:t> </a:t>
            </a:r>
            <a:r>
              <a:rPr lang="ru-RU" dirty="0" err="1" smtClean="0"/>
              <a:t>чохол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зручно</a:t>
            </a:r>
            <a:r>
              <a:rPr lang="ru-RU" dirty="0" smtClean="0"/>
              <a:t> </a:t>
            </a:r>
            <a:r>
              <a:rPr lang="ru-RU" dirty="0" err="1" smtClean="0"/>
              <a:t>надалі</a:t>
            </a:r>
            <a:r>
              <a:rPr lang="ru-RU" dirty="0" smtClean="0"/>
              <a:t> комплект. 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швидше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додатковий</a:t>
            </a:r>
            <a:r>
              <a:rPr lang="ru-RU" dirty="0" smtClean="0"/>
              <a:t> </a:t>
            </a:r>
            <a:r>
              <a:rPr lang="ru-RU" dirty="0" err="1" smtClean="0"/>
              <a:t>корисний</a:t>
            </a:r>
            <a:r>
              <a:rPr lang="ru-RU" dirty="0" smtClean="0"/>
              <a:t> </a:t>
            </a:r>
            <a:r>
              <a:rPr lang="ru-RU" dirty="0" err="1" smtClean="0"/>
              <a:t>аксесуар</a:t>
            </a:r>
            <a:r>
              <a:rPr lang="ru-RU" dirty="0" smtClean="0"/>
              <a:t>. Результат </a:t>
            </a:r>
            <a:r>
              <a:rPr lang="ru-RU" dirty="0" err="1" smtClean="0"/>
              <a:t>перевершив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.</a:t>
            </a:r>
          </a:p>
          <a:p>
            <a:endParaRPr lang="ru-RU" b="1" dirty="0" smtClean="0"/>
          </a:p>
          <a:p>
            <a:r>
              <a:rPr lang="ru-RU" u="sng" dirty="0" err="1" smtClean="0"/>
              <a:t>Типи</a:t>
            </a:r>
            <a:r>
              <a:rPr lang="ru-RU" u="sng" dirty="0" smtClean="0"/>
              <a:t> </a:t>
            </a:r>
            <a:r>
              <a:rPr lang="ru-RU" u="sng" dirty="0" err="1" smtClean="0"/>
              <a:t>очікувань</a:t>
            </a:r>
            <a:r>
              <a:rPr lang="ru-RU" u="sng" dirty="0" smtClean="0"/>
              <a:t> </a:t>
            </a:r>
            <a:r>
              <a:rPr lang="ru-RU" u="sng" dirty="0" err="1" smtClean="0"/>
              <a:t>клієнтів</a:t>
            </a:r>
            <a:endParaRPr lang="ru-RU" u="sng" dirty="0" smtClean="0"/>
          </a:p>
          <a:p>
            <a:r>
              <a:rPr lang="ru-RU" dirty="0" err="1" smtClean="0">
                <a:effectLst/>
              </a:rPr>
              <a:t>Базові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очікування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клієнта</a:t>
            </a:r>
            <a:r>
              <a:rPr lang="ru-RU" dirty="0" smtClean="0">
                <a:effectLst/>
              </a:rPr>
              <a:t> — </a:t>
            </a:r>
            <a:r>
              <a:rPr lang="ru-RU" dirty="0" err="1" smtClean="0">
                <a:effectLst/>
              </a:rPr>
              <a:t>це</a:t>
            </a:r>
            <a:r>
              <a:rPr lang="ru-RU" dirty="0" smtClean="0">
                <a:effectLst/>
              </a:rPr>
              <a:t>  </a:t>
            </a:r>
            <a:r>
              <a:rPr lang="ru-RU" dirty="0" smtClean="0"/>
              <a:t>фундамент </a:t>
            </a:r>
            <a:r>
              <a:rPr lang="ru-RU" dirty="0" err="1" smtClean="0"/>
              <a:t>сервісу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функціональність</a:t>
            </a:r>
            <a:r>
              <a:rPr lang="ru-RU" dirty="0" smtClean="0"/>
              <a:t> продукту (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), </a:t>
            </a:r>
            <a:r>
              <a:rPr lang="ru-RU" dirty="0" err="1" smtClean="0"/>
              <a:t>достовірність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</a:t>
            </a:r>
            <a:r>
              <a:rPr lang="ru-RU" dirty="0" err="1" smtClean="0"/>
              <a:t>ввічливість</a:t>
            </a:r>
            <a:r>
              <a:rPr lang="ru-RU" dirty="0" smtClean="0"/>
              <a:t> та </a:t>
            </a:r>
            <a:r>
              <a:rPr lang="ru-RU" dirty="0" err="1" smtClean="0"/>
              <a:t>безпеку</a:t>
            </a:r>
            <a:r>
              <a:rPr lang="ru-RU" dirty="0" smtClean="0"/>
              <a:t>.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комфортний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, </a:t>
            </a:r>
            <a:r>
              <a:rPr lang="ru-RU" dirty="0" err="1" smtClean="0"/>
              <a:t>професійне</a:t>
            </a:r>
            <a:r>
              <a:rPr lang="ru-RU" dirty="0" smtClean="0"/>
              <a:t> </a:t>
            </a:r>
            <a:r>
              <a:rPr lang="ru-RU" dirty="0" err="1" smtClean="0"/>
              <a:t>ставлення</a:t>
            </a:r>
            <a:r>
              <a:rPr lang="ru-RU" dirty="0" smtClean="0"/>
              <a:t> та </a:t>
            </a:r>
            <a:r>
              <a:rPr lang="ru-RU" dirty="0" err="1" smtClean="0"/>
              <a:t>відчуття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взаємодії</a:t>
            </a:r>
            <a:r>
              <a:rPr lang="ru-RU" dirty="0" smtClean="0"/>
              <a:t> з </a:t>
            </a:r>
            <a:r>
              <a:rPr lang="ru-RU" dirty="0" err="1" smtClean="0"/>
              <a:t>компанією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базові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Функціональність</a:t>
            </a:r>
            <a:r>
              <a:rPr lang="ru-RU" b="1" dirty="0" smtClean="0"/>
              <a:t>:</a:t>
            </a:r>
            <a:r>
              <a:rPr lang="ru-RU" dirty="0" smtClean="0"/>
              <a:t> Продукт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послуга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вирішувати</a:t>
            </a:r>
            <a:r>
              <a:rPr lang="ru-RU" dirty="0" smtClean="0"/>
              <a:t> </a:t>
            </a:r>
            <a:r>
              <a:rPr lang="ru-RU" dirty="0" err="1" smtClean="0"/>
              <a:t>конкретну</a:t>
            </a:r>
            <a:r>
              <a:rPr lang="ru-RU" dirty="0" smtClean="0"/>
              <a:t> проблему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Правдивість</a:t>
            </a:r>
            <a:r>
              <a:rPr lang="ru-RU" b="1" dirty="0" smtClean="0"/>
              <a:t> </a:t>
            </a:r>
            <a:r>
              <a:rPr lang="ru-RU" b="1" dirty="0" err="1" smtClean="0"/>
              <a:t>інформації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достовірних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товар, </a:t>
            </a:r>
            <a:r>
              <a:rPr lang="ru-RU" dirty="0" err="1" smtClean="0"/>
              <a:t>ціну</a:t>
            </a:r>
            <a:r>
              <a:rPr lang="ru-RU" dirty="0" smtClean="0"/>
              <a:t> та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Якісний</a:t>
            </a:r>
            <a:r>
              <a:rPr lang="ru-RU" b="1" dirty="0" smtClean="0"/>
              <a:t> </a:t>
            </a:r>
            <a:r>
              <a:rPr lang="ru-RU" b="1" dirty="0" err="1" smtClean="0"/>
              <a:t>сервіс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Привітність</a:t>
            </a:r>
            <a:r>
              <a:rPr lang="ru-RU" dirty="0" smtClean="0"/>
              <a:t>, </a:t>
            </a:r>
            <a:r>
              <a:rPr lang="ru-RU" dirty="0" err="1" smtClean="0"/>
              <a:t>професіоналізм</a:t>
            </a:r>
            <a:r>
              <a:rPr lang="ru-RU" dirty="0" smtClean="0"/>
              <a:t>, </a:t>
            </a:r>
            <a:r>
              <a:rPr lang="ru-RU" dirty="0" err="1" smtClean="0"/>
              <a:t>компетентність</a:t>
            </a:r>
            <a:r>
              <a:rPr lang="ru-RU" dirty="0" smtClean="0"/>
              <a:t> персоналу та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 smtClean="0"/>
              <a:t>очікуваному</a:t>
            </a:r>
            <a:r>
              <a:rPr lang="ru-RU" dirty="0" smtClean="0"/>
              <a:t> </a:t>
            </a:r>
            <a:r>
              <a:rPr lang="ru-RU" dirty="0" err="1" smtClean="0"/>
              <a:t>рівню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акуратний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, </a:t>
            </a:r>
            <a:r>
              <a:rPr lang="ru-RU" dirty="0" err="1" smtClean="0"/>
              <a:t>уміння</a:t>
            </a:r>
            <a:r>
              <a:rPr lang="ru-RU" dirty="0" smtClean="0"/>
              <a:t> </a:t>
            </a:r>
            <a:r>
              <a:rPr lang="ru-RU" dirty="0" err="1" smtClean="0"/>
              <a:t>привітатися</a:t>
            </a:r>
            <a:r>
              <a:rPr lang="ru-RU" dirty="0" smtClean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Емоційний</a:t>
            </a:r>
            <a:r>
              <a:rPr lang="ru-RU" b="1" dirty="0" smtClean="0"/>
              <a:t> комфорт:</a:t>
            </a:r>
            <a:r>
              <a:rPr lang="ru-RU" dirty="0" smtClean="0"/>
              <a:t> </a:t>
            </a:r>
            <a:r>
              <a:rPr lang="ru-RU" dirty="0" err="1" smtClean="0"/>
              <a:t>Впевненість</a:t>
            </a:r>
            <a:r>
              <a:rPr lang="ru-RU" dirty="0" smtClean="0"/>
              <a:t> у </a:t>
            </a:r>
            <a:r>
              <a:rPr lang="ru-RU" dirty="0" err="1" smtClean="0"/>
              <a:t>безпеці</a:t>
            </a:r>
            <a:r>
              <a:rPr lang="ru-RU" dirty="0" smtClean="0"/>
              <a:t> угоди,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приємного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та </a:t>
            </a:r>
            <a:r>
              <a:rPr lang="ru-RU" dirty="0" err="1" smtClean="0"/>
              <a:t>повага</a:t>
            </a:r>
            <a:r>
              <a:rPr lang="ru-RU" dirty="0" smtClean="0"/>
              <a:t> до часу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Оперативність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Швидке</a:t>
            </a:r>
            <a:r>
              <a:rPr lang="ru-RU" dirty="0" smtClean="0"/>
              <a:t> </a:t>
            </a:r>
            <a:r>
              <a:rPr lang="ru-RU" dirty="0" err="1" smtClean="0"/>
              <a:t>реагування</a:t>
            </a:r>
            <a:r>
              <a:rPr lang="ru-RU" dirty="0" smtClean="0"/>
              <a:t> на </a:t>
            </a:r>
            <a:r>
              <a:rPr lang="ru-RU" dirty="0" err="1" smtClean="0"/>
              <a:t>запити</a:t>
            </a:r>
            <a:r>
              <a:rPr lang="ru-RU" dirty="0" smtClean="0"/>
              <a:t> та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замовлень</a:t>
            </a:r>
            <a:r>
              <a:rPr lang="ru-RU" dirty="0" smtClean="0"/>
              <a:t>. </a:t>
            </a:r>
          </a:p>
          <a:p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цінують</a:t>
            </a:r>
            <a:r>
              <a:rPr lang="ru-RU" dirty="0" smtClean="0"/>
              <a:t> </a:t>
            </a:r>
            <a:r>
              <a:rPr lang="ru-RU" dirty="0" err="1" smtClean="0"/>
              <a:t>індивідуальний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та </a:t>
            </a:r>
            <a:r>
              <a:rPr lang="ru-RU" dirty="0" err="1" smtClean="0"/>
              <a:t>готовність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допомогти</a:t>
            </a:r>
            <a:r>
              <a:rPr lang="ru-RU" dirty="0" smtClean="0"/>
              <a:t> у </a:t>
            </a:r>
            <a:r>
              <a:rPr lang="ru-RU" dirty="0" err="1" smtClean="0"/>
              <a:t>нестандартних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.</a:t>
            </a:r>
          </a:p>
          <a:p>
            <a:endParaRPr lang="ru-RU" u="sng" dirty="0" smtClean="0"/>
          </a:p>
          <a:p>
            <a:endParaRPr lang="ru-RU" dirty="0" smtClean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81051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6" y="0"/>
            <a:ext cx="1207443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effectLst/>
              </a:rPr>
              <a:t>Бажані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очікування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клієнта</a:t>
            </a:r>
            <a:r>
              <a:rPr lang="ru-RU" dirty="0" smtClean="0">
                <a:effectLst/>
              </a:rPr>
              <a:t> — </a:t>
            </a:r>
            <a:r>
              <a:rPr lang="ru-RU" dirty="0" err="1" smtClean="0">
                <a:effectLst/>
              </a:rPr>
              <a:t>це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прагнення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отримати</a:t>
            </a:r>
            <a:r>
              <a:rPr lang="ru-RU" dirty="0" smtClean="0">
                <a:effectLst/>
              </a:rPr>
              <a:t> не просто </a:t>
            </a:r>
            <a:r>
              <a:rPr lang="ru-RU" dirty="0" err="1" smtClean="0">
                <a:effectLst/>
              </a:rPr>
              <a:t>стандартну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послугу</a:t>
            </a:r>
            <a:r>
              <a:rPr lang="ru-RU" dirty="0" smtClean="0">
                <a:effectLst/>
              </a:rPr>
              <a:t>, а й «</a:t>
            </a:r>
            <a:r>
              <a:rPr lang="ru-RU" dirty="0" err="1" smtClean="0">
                <a:effectLst/>
              </a:rPr>
              <a:t>вау-ефект</a:t>
            </a:r>
            <a:r>
              <a:rPr lang="ru-RU" dirty="0" smtClean="0">
                <a:effectLst/>
              </a:rPr>
              <a:t>» через </a:t>
            </a:r>
            <a:r>
              <a:rPr lang="ru-RU" dirty="0" err="1" smtClean="0">
                <a:effectLst/>
              </a:rPr>
              <a:t>високу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якість</a:t>
            </a:r>
            <a:r>
              <a:rPr lang="ru-RU" dirty="0" smtClean="0">
                <a:effectLst/>
              </a:rPr>
              <a:t>, </a:t>
            </a:r>
            <a:r>
              <a:rPr lang="ru-RU" dirty="0" err="1" smtClean="0">
                <a:effectLst/>
              </a:rPr>
              <a:t>персоналізацію</a:t>
            </a:r>
            <a:r>
              <a:rPr lang="ru-RU" dirty="0" smtClean="0">
                <a:effectLst/>
              </a:rPr>
              <a:t> та </a:t>
            </a:r>
            <a:r>
              <a:rPr lang="ru-RU" dirty="0" err="1" smtClean="0">
                <a:effectLst/>
              </a:rPr>
              <a:t>емоційний</a:t>
            </a:r>
            <a:r>
              <a:rPr lang="ru-RU" dirty="0" smtClean="0">
                <a:effectLst/>
              </a:rPr>
              <a:t> комфорт</a:t>
            </a:r>
          </a:p>
          <a:p>
            <a:r>
              <a:rPr lang="ru-RU" dirty="0" smtClean="0"/>
              <a:t>.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цінують</a:t>
            </a:r>
            <a:r>
              <a:rPr lang="ru-RU" dirty="0" smtClean="0"/>
              <a:t> </a:t>
            </a:r>
            <a:r>
              <a:rPr lang="ru-RU" dirty="0" err="1" smtClean="0"/>
              <a:t>індивідуальний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, </a:t>
            </a:r>
            <a:r>
              <a:rPr lang="ru-RU" dirty="0" err="1" smtClean="0"/>
              <a:t>швидку</a:t>
            </a:r>
            <a:r>
              <a:rPr lang="ru-RU" dirty="0" smtClean="0"/>
              <a:t> </a:t>
            </a:r>
            <a:r>
              <a:rPr lang="ru-RU" dirty="0" err="1" smtClean="0"/>
              <a:t>комунікацію</a:t>
            </a:r>
            <a:r>
              <a:rPr lang="ru-RU" dirty="0" smtClean="0"/>
              <a:t>, </a:t>
            </a:r>
            <a:r>
              <a:rPr lang="ru-RU" dirty="0" err="1" smtClean="0"/>
              <a:t>чесність</a:t>
            </a:r>
            <a:r>
              <a:rPr lang="ru-RU" dirty="0" smtClean="0"/>
              <a:t> та </a:t>
            </a:r>
            <a:r>
              <a:rPr lang="ru-RU" dirty="0" err="1" smtClean="0"/>
              <a:t>інноваційні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вирішують</a:t>
            </a:r>
            <a:r>
              <a:rPr lang="ru-RU" dirty="0" smtClean="0"/>
              <a:t> </a:t>
            </a:r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, </a:t>
            </a:r>
            <a:r>
              <a:rPr lang="ru-RU" dirty="0" err="1" smtClean="0"/>
              <a:t>підвищуючи</a:t>
            </a:r>
            <a:r>
              <a:rPr lang="ru-RU" dirty="0" smtClean="0"/>
              <a:t> </a:t>
            </a:r>
            <a:r>
              <a:rPr lang="ru-RU" dirty="0" err="1" smtClean="0"/>
              <a:t>лояльність</a:t>
            </a:r>
            <a:r>
              <a:rPr lang="ru-RU" dirty="0" smtClean="0"/>
              <a:t> до бренду.</a:t>
            </a:r>
          </a:p>
          <a:p>
            <a:pPr lvl="0"/>
            <a:r>
              <a:rPr lang="ru-RU" b="1" dirty="0" err="1">
                <a:solidFill>
                  <a:prstClr val="black"/>
                </a:solidFill>
              </a:rPr>
              <a:t>Щоб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створити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ефект</a:t>
            </a:r>
            <a:r>
              <a:rPr lang="ru-RU" b="1" dirty="0">
                <a:solidFill>
                  <a:prstClr val="black"/>
                </a:solidFill>
              </a:rPr>
              <a:t> «</a:t>
            </a:r>
            <a:r>
              <a:rPr lang="ru-RU" b="1" dirty="0" err="1">
                <a:solidFill>
                  <a:prstClr val="black"/>
                </a:solidFill>
              </a:rPr>
              <a:t>вау</a:t>
            </a:r>
            <a:r>
              <a:rPr lang="ru-RU" b="1" dirty="0">
                <a:solidFill>
                  <a:prstClr val="black"/>
                </a:solidFill>
              </a:rPr>
              <a:t>», </a:t>
            </a:r>
            <a:r>
              <a:rPr lang="ru-RU" b="1" dirty="0" err="1">
                <a:solidFill>
                  <a:prstClr val="black"/>
                </a:solidFill>
              </a:rPr>
              <a:t>досліджуйте</a:t>
            </a:r>
            <a:r>
              <a:rPr lang="ru-RU" b="1" dirty="0">
                <a:solidFill>
                  <a:prstClr val="black"/>
                </a:solidFill>
              </a:rPr>
              <a:t> потреби та </a:t>
            </a:r>
            <a:r>
              <a:rPr lang="ru-RU" b="1" dirty="0" err="1">
                <a:solidFill>
                  <a:prstClr val="black"/>
                </a:solidFill>
              </a:rPr>
              <a:t>бажання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вашої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аудиторії</a:t>
            </a:r>
            <a:r>
              <a:rPr lang="ru-RU" b="1" dirty="0">
                <a:solidFill>
                  <a:prstClr val="black"/>
                </a:solidFill>
              </a:rPr>
              <a:t>: </a:t>
            </a:r>
            <a:r>
              <a:rPr lang="ru-RU" b="1" dirty="0" err="1">
                <a:solidFill>
                  <a:prstClr val="black"/>
                </a:solidFill>
              </a:rPr>
              <a:t>що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їй</a:t>
            </a:r>
            <a:r>
              <a:rPr lang="ru-RU" b="1" dirty="0">
                <a:solidFill>
                  <a:prstClr val="black"/>
                </a:solidFill>
              </a:rPr>
              <a:t> комфортно </a:t>
            </a:r>
            <a:r>
              <a:rPr lang="ru-RU" b="1" dirty="0" err="1">
                <a:solidFill>
                  <a:prstClr val="black"/>
                </a:solidFill>
              </a:rPr>
              <a:t>чи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незручно</a:t>
            </a:r>
            <a:r>
              <a:rPr lang="ru-RU" b="1" dirty="0">
                <a:solidFill>
                  <a:prstClr val="black"/>
                </a:solidFill>
              </a:rPr>
              <a:t>, </a:t>
            </a:r>
            <a:r>
              <a:rPr lang="ru-RU" b="1" dirty="0" err="1">
                <a:solidFill>
                  <a:prstClr val="black"/>
                </a:solidFill>
              </a:rPr>
              <a:t>чого</a:t>
            </a:r>
            <a:r>
              <a:rPr lang="ru-RU" b="1" dirty="0">
                <a:solidFill>
                  <a:prstClr val="black"/>
                </a:solidFill>
              </a:rPr>
              <a:t> вона </a:t>
            </a:r>
            <a:r>
              <a:rPr lang="ru-RU" b="1" dirty="0" err="1">
                <a:solidFill>
                  <a:prstClr val="black"/>
                </a:solidFill>
              </a:rPr>
              <a:t>остерігається</a:t>
            </a:r>
            <a:r>
              <a:rPr lang="ru-RU" b="1" dirty="0">
                <a:solidFill>
                  <a:prstClr val="black"/>
                </a:solidFill>
              </a:rPr>
              <a:t> та до </a:t>
            </a:r>
            <a:r>
              <a:rPr lang="ru-RU" b="1" dirty="0" err="1">
                <a:solidFill>
                  <a:prstClr val="black"/>
                </a:solidFill>
              </a:rPr>
              <a:t>чого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прагне</a:t>
            </a:r>
            <a:r>
              <a:rPr lang="ru-RU" b="1" dirty="0">
                <a:solidFill>
                  <a:prstClr val="black"/>
                </a:solidFill>
              </a:rPr>
              <a:t>. </a:t>
            </a:r>
            <a:r>
              <a:rPr lang="ru-RU" b="1" dirty="0" err="1">
                <a:solidFill>
                  <a:prstClr val="black"/>
                </a:solidFill>
              </a:rPr>
              <a:t>Удосконалюйте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продукти</a:t>
            </a:r>
            <a:r>
              <a:rPr lang="ru-RU" b="1" dirty="0">
                <a:solidFill>
                  <a:prstClr val="black"/>
                </a:solidFill>
              </a:rPr>
              <a:t> та </a:t>
            </a:r>
            <a:r>
              <a:rPr lang="ru-RU" b="1" dirty="0" err="1">
                <a:solidFill>
                  <a:prstClr val="black"/>
                </a:solidFill>
              </a:rPr>
              <a:t>послуги</a:t>
            </a:r>
            <a:r>
              <a:rPr lang="ru-RU" b="1" dirty="0">
                <a:solidFill>
                  <a:prstClr val="black"/>
                </a:solidFill>
              </a:rPr>
              <a:t> регулярно </a:t>
            </a:r>
            <a:r>
              <a:rPr lang="ru-RU" b="1" dirty="0" err="1">
                <a:solidFill>
                  <a:prstClr val="black"/>
                </a:solidFill>
              </a:rPr>
              <a:t>навіть</a:t>
            </a:r>
            <a:r>
              <a:rPr lang="ru-RU" b="1" dirty="0">
                <a:solidFill>
                  <a:prstClr val="black"/>
                </a:solidFill>
              </a:rPr>
              <a:t> на 10%, і </a:t>
            </a:r>
            <a:r>
              <a:rPr lang="ru-RU" b="1" dirty="0" err="1">
                <a:solidFill>
                  <a:prstClr val="black"/>
                </a:solidFill>
              </a:rPr>
              <a:t>клієнти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одразу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помітять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зміни</a:t>
            </a:r>
            <a:r>
              <a:rPr lang="ru-RU" b="1" dirty="0">
                <a:solidFill>
                  <a:prstClr val="black"/>
                </a:solidFill>
              </a:rPr>
              <a:t>. </a:t>
            </a:r>
            <a:r>
              <a:rPr lang="ru-RU" b="1" dirty="0" err="1">
                <a:solidFill>
                  <a:prstClr val="black"/>
                </a:solidFill>
              </a:rPr>
              <a:t>Турбуйтеся</a:t>
            </a:r>
            <a:r>
              <a:rPr lang="ru-RU" b="1" dirty="0">
                <a:solidFill>
                  <a:prstClr val="black"/>
                </a:solidFill>
              </a:rPr>
              <a:t> про </a:t>
            </a:r>
            <a:r>
              <a:rPr lang="ru-RU" b="1" dirty="0" err="1">
                <a:solidFill>
                  <a:prstClr val="black"/>
                </a:solidFill>
              </a:rPr>
              <a:t>своїх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споживачів</a:t>
            </a:r>
            <a:r>
              <a:rPr lang="ru-RU" b="1" dirty="0">
                <a:solidFill>
                  <a:prstClr val="black"/>
                </a:solidFill>
              </a:rPr>
              <a:t> та </a:t>
            </a:r>
            <a:r>
              <a:rPr lang="ru-RU" b="1" dirty="0" err="1">
                <a:solidFill>
                  <a:prstClr val="black"/>
                </a:solidFill>
              </a:rPr>
              <a:t>створюйте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позитивний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клієнтський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досвід</a:t>
            </a:r>
            <a:r>
              <a:rPr lang="ru-RU" b="1" dirty="0">
                <a:solidFill>
                  <a:prstClr val="black"/>
                </a:solidFill>
              </a:rPr>
              <a:t>.</a:t>
            </a:r>
          </a:p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бажані</a:t>
            </a:r>
            <a:r>
              <a:rPr lang="ru-RU" b="1" dirty="0" smtClean="0"/>
              <a:t> </a:t>
            </a:r>
            <a:r>
              <a:rPr lang="ru-RU" b="1" dirty="0" err="1" smtClean="0"/>
              <a:t>очікування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b="1" dirty="0" smtClean="0"/>
              <a:t>:</a:t>
            </a:r>
            <a:endParaRPr lang="ru-RU" dirty="0" smtClean="0"/>
          </a:p>
          <a:p>
            <a:r>
              <a:rPr lang="ru-RU" b="1" dirty="0" err="1" smtClean="0">
                <a:hlinkClick r:id="rId2"/>
              </a:rPr>
              <a:t>Висока</a:t>
            </a:r>
            <a:r>
              <a:rPr lang="ru-RU" b="1" dirty="0" smtClean="0">
                <a:hlinkClick r:id="rId2"/>
              </a:rPr>
              <a:t> </a:t>
            </a:r>
            <a:r>
              <a:rPr lang="ru-RU" b="1" dirty="0" err="1" smtClean="0">
                <a:hlinkClick r:id="rId2"/>
              </a:rPr>
              <a:t>якість</a:t>
            </a:r>
            <a:r>
              <a:rPr lang="ru-RU" b="1" dirty="0" smtClean="0">
                <a:hlinkClick r:id="rId2"/>
              </a:rPr>
              <a:t> та </a:t>
            </a:r>
            <a:r>
              <a:rPr lang="ru-RU" b="1" dirty="0" err="1" smtClean="0">
                <a:hlinkClick r:id="rId2"/>
              </a:rPr>
              <a:t>професіоналізм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Послідовно</a:t>
            </a:r>
            <a:r>
              <a:rPr lang="ru-RU" dirty="0" smtClean="0"/>
              <a:t> </a:t>
            </a:r>
            <a:r>
              <a:rPr lang="ru-RU" dirty="0" err="1" smtClean="0"/>
              <a:t>відмінний</a:t>
            </a:r>
            <a:r>
              <a:rPr lang="ru-RU" dirty="0" smtClean="0"/>
              <a:t> результат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.</a:t>
            </a:r>
          </a:p>
          <a:p>
            <a:r>
              <a:rPr lang="ru-RU" b="1" dirty="0" err="1" smtClean="0">
                <a:hlinkClick r:id="rId3"/>
              </a:rPr>
              <a:t>Індивідуальний</a:t>
            </a:r>
            <a:r>
              <a:rPr lang="ru-RU" b="1" dirty="0" smtClean="0">
                <a:hlinkClick r:id="rId3"/>
              </a:rPr>
              <a:t> </a:t>
            </a:r>
            <a:r>
              <a:rPr lang="ru-RU" b="1" dirty="0" err="1" smtClean="0">
                <a:hlinkClick r:id="rId3"/>
              </a:rPr>
              <a:t>підхід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 smtClean="0"/>
              <a:t>персональних</a:t>
            </a:r>
            <a:r>
              <a:rPr lang="ru-RU" dirty="0" smtClean="0"/>
              <a:t> потреб, а не робота за шаблоном.</a:t>
            </a:r>
          </a:p>
          <a:p>
            <a:r>
              <a:rPr lang="ru-RU" b="1" dirty="0" err="1" smtClean="0">
                <a:hlinkClick r:id="rId4"/>
              </a:rPr>
              <a:t>Оперативність</a:t>
            </a:r>
            <a:r>
              <a:rPr lang="ru-RU" b="1" dirty="0" smtClean="0">
                <a:hlinkClick r:id="rId4"/>
              </a:rPr>
              <a:t> та </a:t>
            </a:r>
            <a:r>
              <a:rPr lang="ru-RU" b="1" dirty="0" err="1" smtClean="0">
                <a:hlinkClick r:id="rId4"/>
              </a:rPr>
              <a:t>зручність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Швидке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</a:t>
            </a:r>
            <a:r>
              <a:rPr lang="ru-RU" dirty="0" err="1" smtClean="0"/>
              <a:t>легкість</a:t>
            </a:r>
            <a:r>
              <a:rPr lang="ru-RU" dirty="0" smtClean="0"/>
              <a:t> покупки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запису</a:t>
            </a:r>
            <a:r>
              <a:rPr lang="ru-RU" dirty="0" smtClean="0"/>
              <a:t>.</a:t>
            </a:r>
          </a:p>
          <a:p>
            <a:r>
              <a:rPr lang="ru-RU" b="1" dirty="0" err="1" smtClean="0">
                <a:hlinkClick r:id="rId5"/>
              </a:rPr>
              <a:t>Ефективна</a:t>
            </a:r>
            <a:r>
              <a:rPr lang="ru-RU" b="1" dirty="0" smtClean="0">
                <a:hlinkClick r:id="rId5"/>
              </a:rPr>
              <a:t> </a:t>
            </a:r>
            <a:r>
              <a:rPr lang="ru-RU" b="1" dirty="0" err="1" smtClean="0">
                <a:hlinkClick r:id="rId5"/>
              </a:rPr>
              <a:t>комунікація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Відкритий</a:t>
            </a:r>
            <a:r>
              <a:rPr lang="ru-RU" dirty="0" smtClean="0"/>
              <a:t> </a:t>
            </a:r>
            <a:r>
              <a:rPr lang="ru-RU" dirty="0" err="1" smtClean="0"/>
              <a:t>діалог</a:t>
            </a:r>
            <a:r>
              <a:rPr lang="ru-RU" dirty="0" smtClean="0"/>
              <a:t>, </a:t>
            </a:r>
            <a:r>
              <a:rPr lang="ru-RU" dirty="0" err="1" smtClean="0"/>
              <a:t>зворотний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 та </a:t>
            </a:r>
            <a:r>
              <a:rPr lang="ru-RU" dirty="0" err="1" smtClean="0"/>
              <a:t>швидке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.</a:t>
            </a:r>
          </a:p>
          <a:p>
            <a:r>
              <a:rPr lang="ru-RU" b="1" dirty="0" err="1" smtClean="0">
                <a:hlinkClick r:id="rId6"/>
              </a:rPr>
              <a:t>Відчуття</a:t>
            </a:r>
            <a:r>
              <a:rPr lang="ru-RU" b="1" dirty="0" smtClean="0">
                <a:hlinkClick r:id="rId6"/>
              </a:rPr>
              <a:t> </a:t>
            </a:r>
            <a:r>
              <a:rPr lang="ru-RU" b="1" dirty="0" err="1" smtClean="0">
                <a:hlinkClick r:id="rId6"/>
              </a:rPr>
              <a:t>цінності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 </a:t>
            </a:r>
            <a:r>
              <a:rPr lang="ru-RU" dirty="0" err="1" smtClean="0"/>
              <a:t>лояльності</a:t>
            </a:r>
            <a:r>
              <a:rPr lang="ru-RU" dirty="0" smtClean="0"/>
              <a:t>, </a:t>
            </a:r>
            <a:r>
              <a:rPr lang="ru-RU" dirty="0" err="1" smtClean="0"/>
              <a:t>бонуси</a:t>
            </a:r>
            <a:r>
              <a:rPr lang="ru-RU" dirty="0" smtClean="0"/>
              <a:t>, </a:t>
            </a:r>
            <a:r>
              <a:rPr lang="ru-RU" dirty="0" err="1" smtClean="0"/>
              <a:t>приємні</a:t>
            </a:r>
            <a:r>
              <a:rPr lang="ru-RU" dirty="0" smtClean="0"/>
              <a:t> </a:t>
            </a:r>
            <a:r>
              <a:rPr lang="ru-RU" dirty="0" err="1" smtClean="0"/>
              <a:t>сюрпризи</a:t>
            </a:r>
            <a:r>
              <a:rPr lang="ru-RU" dirty="0" smtClean="0"/>
              <a:t> та </a:t>
            </a:r>
            <a:r>
              <a:rPr lang="ru-RU" dirty="0" err="1" smtClean="0"/>
              <a:t>щира</a:t>
            </a:r>
            <a:r>
              <a:rPr lang="ru-RU" dirty="0" smtClean="0"/>
              <a:t> </a:t>
            </a:r>
            <a:r>
              <a:rPr lang="ru-RU" dirty="0" err="1" smtClean="0"/>
              <a:t>турбота</a:t>
            </a:r>
            <a:r>
              <a:rPr lang="ru-RU" dirty="0" smtClean="0"/>
              <a:t>. </a:t>
            </a:r>
          </a:p>
          <a:p>
            <a:r>
              <a:rPr lang="ru-RU" dirty="0" err="1" smtClean="0">
                <a:effectLst/>
              </a:rPr>
              <a:t>Очікування</a:t>
            </a:r>
            <a:r>
              <a:rPr lang="ru-RU" dirty="0" smtClean="0">
                <a:effectLst/>
              </a:rPr>
              <a:t> «</a:t>
            </a:r>
            <a:r>
              <a:rPr lang="ru-RU" dirty="0" err="1" smtClean="0">
                <a:effectLst/>
              </a:rPr>
              <a:t>ідеального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сервісу</a:t>
            </a:r>
            <a:r>
              <a:rPr lang="ru-RU" dirty="0" smtClean="0">
                <a:effectLst/>
              </a:rPr>
              <a:t>» — </a:t>
            </a:r>
            <a:r>
              <a:rPr lang="ru-RU" dirty="0" err="1" smtClean="0">
                <a:effectLst/>
              </a:rPr>
              <a:t>це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/>
              <a:t>суб'єктивна</a:t>
            </a:r>
            <a:r>
              <a:rPr lang="ru-RU" dirty="0" smtClean="0"/>
              <a:t>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клієнтом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 smtClean="0"/>
              <a:t>отриманої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потребам,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швидкості</a:t>
            </a:r>
            <a:r>
              <a:rPr lang="ru-RU" dirty="0" smtClean="0"/>
              <a:t>, </a:t>
            </a:r>
            <a:r>
              <a:rPr lang="ru-RU" dirty="0" err="1" smtClean="0"/>
              <a:t>якісній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, </a:t>
            </a:r>
            <a:r>
              <a:rPr lang="ru-RU" dirty="0" err="1" smtClean="0"/>
              <a:t>правдивості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та </a:t>
            </a:r>
            <a:r>
              <a:rPr lang="ru-RU" dirty="0" err="1" smtClean="0"/>
              <a:t>перевищенні</a:t>
            </a:r>
            <a:r>
              <a:rPr lang="ru-RU" dirty="0" smtClean="0"/>
              <a:t> </a:t>
            </a:r>
            <a:r>
              <a:rPr lang="ru-RU" dirty="0" err="1" smtClean="0"/>
              <a:t>очікувань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психологічний</a:t>
            </a:r>
            <a:r>
              <a:rPr lang="ru-RU" dirty="0" smtClean="0"/>
              <a:t> стандарт, коли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бажає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максимальну</a:t>
            </a:r>
            <a:r>
              <a:rPr lang="ru-RU" dirty="0" smtClean="0"/>
              <a:t> </a:t>
            </a:r>
            <a:r>
              <a:rPr lang="ru-RU" dirty="0" err="1" smtClean="0"/>
              <a:t>користь</a:t>
            </a:r>
            <a:r>
              <a:rPr lang="ru-RU" dirty="0" smtClean="0"/>
              <a:t>, комфорт та </a:t>
            </a:r>
            <a:r>
              <a:rPr lang="ru-RU" dirty="0" err="1" smtClean="0"/>
              <a:t>приємний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при </a:t>
            </a:r>
            <a:r>
              <a:rPr lang="ru-RU" dirty="0" err="1" smtClean="0"/>
              <a:t>мінімальних</a:t>
            </a:r>
            <a:r>
              <a:rPr lang="ru-RU" dirty="0" smtClean="0"/>
              <a:t> </a:t>
            </a:r>
            <a:r>
              <a:rPr lang="ru-RU" dirty="0" err="1" smtClean="0"/>
              <a:t>витратах</a:t>
            </a:r>
            <a:r>
              <a:rPr lang="ru-RU" dirty="0" smtClean="0"/>
              <a:t> часу.</a:t>
            </a:r>
          </a:p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складові</a:t>
            </a:r>
            <a:r>
              <a:rPr lang="ru-RU" b="1" dirty="0" smtClean="0"/>
              <a:t> </a:t>
            </a:r>
            <a:r>
              <a:rPr lang="ru-RU" b="1" dirty="0" err="1" smtClean="0"/>
              <a:t>очікувань</a:t>
            </a:r>
            <a:r>
              <a:rPr lang="ru-RU" b="1" dirty="0" smtClean="0"/>
              <a:t> «</a:t>
            </a:r>
            <a:r>
              <a:rPr lang="ru-RU" b="1" dirty="0" err="1" smtClean="0"/>
              <a:t>ідеального</a:t>
            </a:r>
            <a:r>
              <a:rPr lang="ru-RU" b="1" dirty="0" smtClean="0"/>
              <a:t> </a:t>
            </a:r>
            <a:r>
              <a:rPr lang="ru-RU" b="1" dirty="0" err="1" smtClean="0"/>
              <a:t>сервісу</a:t>
            </a:r>
            <a:r>
              <a:rPr lang="ru-RU" b="1" dirty="0" smtClean="0"/>
              <a:t>»: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Перевищення</a:t>
            </a:r>
            <a:r>
              <a:rPr lang="ru-RU" b="1" dirty="0" smtClean="0"/>
              <a:t> </a:t>
            </a:r>
            <a:r>
              <a:rPr lang="ru-RU" b="1" dirty="0" err="1" smtClean="0"/>
              <a:t>очікувань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очікує</a:t>
            </a:r>
            <a:r>
              <a:rPr lang="ru-RU" dirty="0" smtClean="0"/>
              <a:t> не просто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а «</a:t>
            </a:r>
            <a:r>
              <a:rPr lang="ru-RU" dirty="0" err="1" smtClean="0"/>
              <a:t>ефекту</a:t>
            </a:r>
            <a:r>
              <a:rPr lang="ru-RU" dirty="0" smtClean="0"/>
              <a:t> </a:t>
            </a:r>
            <a:r>
              <a:rPr lang="en-US" dirty="0" smtClean="0"/>
              <a:t>WOW» (WOW-</a:t>
            </a:r>
            <a:r>
              <a:rPr lang="ru-RU" dirty="0" err="1" smtClean="0"/>
              <a:t>ефект</a:t>
            </a:r>
            <a:r>
              <a:rPr lang="ru-RU" dirty="0" smtClean="0"/>
              <a:t>), коли </a:t>
            </a:r>
            <a:r>
              <a:rPr lang="ru-RU" dirty="0" err="1" smtClean="0"/>
              <a:t>сервіс</a:t>
            </a:r>
            <a:r>
              <a:rPr lang="ru-RU" dirty="0" smtClean="0"/>
              <a:t> </a:t>
            </a:r>
            <a:r>
              <a:rPr lang="ru-RU" dirty="0" err="1" smtClean="0"/>
              <a:t>кращий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обіцяно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Швидкість</a:t>
            </a:r>
            <a:r>
              <a:rPr lang="ru-RU" b="1" dirty="0" smtClean="0"/>
              <a:t> та </a:t>
            </a:r>
            <a:r>
              <a:rPr lang="ru-RU" b="1" dirty="0" err="1" smtClean="0"/>
              <a:t>оперативність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Клієнти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мінімального</a:t>
            </a:r>
            <a:r>
              <a:rPr lang="ru-RU" dirty="0" smtClean="0"/>
              <a:t> часу на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замовлень</a:t>
            </a:r>
            <a:r>
              <a:rPr lang="ru-RU" dirty="0" smtClean="0"/>
              <a:t> та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Правдивість</a:t>
            </a:r>
            <a:r>
              <a:rPr lang="ru-RU" b="1" dirty="0" smtClean="0"/>
              <a:t> і </a:t>
            </a:r>
            <a:r>
              <a:rPr lang="ru-RU" b="1" dirty="0" err="1" smtClean="0"/>
              <a:t>прозорість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достовірної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про товар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послугу</a:t>
            </a:r>
            <a:r>
              <a:rPr lang="ru-RU" dirty="0" smtClean="0"/>
              <a:t> є </a:t>
            </a:r>
            <a:r>
              <a:rPr lang="ru-RU" dirty="0" err="1" smtClean="0"/>
              <a:t>критичним</a:t>
            </a:r>
            <a:r>
              <a:rPr lang="ru-RU" dirty="0" smtClean="0"/>
              <a:t> фактором.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Персоналізація</a:t>
            </a:r>
            <a:r>
              <a:rPr lang="ru-RU" b="1" dirty="0" smtClean="0"/>
              <a:t> та </a:t>
            </a:r>
            <a:r>
              <a:rPr lang="ru-RU" b="1" dirty="0" err="1" smtClean="0"/>
              <a:t>увага</a:t>
            </a:r>
            <a:r>
              <a:rPr lang="ru-RU" b="1" dirty="0" smtClean="0"/>
              <a:t>:</a:t>
            </a:r>
            <a:r>
              <a:rPr lang="ru-RU" dirty="0" smtClean="0"/>
              <a:t> Культура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яка </a:t>
            </a:r>
            <a:r>
              <a:rPr lang="ru-RU" dirty="0" err="1" smtClean="0"/>
              <a:t>передбачає</a:t>
            </a:r>
            <a:r>
              <a:rPr lang="ru-RU" dirty="0" smtClean="0"/>
              <a:t> добре </a:t>
            </a:r>
            <a:r>
              <a:rPr lang="ru-RU" dirty="0" err="1" smtClean="0"/>
              <a:t>ставлення</a:t>
            </a:r>
            <a:r>
              <a:rPr lang="ru-RU" dirty="0" smtClean="0"/>
              <a:t> та фокус на потребах </a:t>
            </a:r>
            <a:r>
              <a:rPr lang="ru-RU" dirty="0" err="1" smtClean="0"/>
              <a:t>конкретної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Доступність</a:t>
            </a:r>
            <a:r>
              <a:rPr lang="ru-RU" b="1" dirty="0" smtClean="0"/>
              <a:t> та </a:t>
            </a:r>
            <a:r>
              <a:rPr lang="ru-RU" b="1" dirty="0" err="1" smtClean="0"/>
              <a:t>багатоканальність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 через </a:t>
            </a:r>
            <a:r>
              <a:rPr lang="ru-RU" dirty="0" err="1" smtClean="0"/>
              <a:t>зручний</a:t>
            </a:r>
            <a:r>
              <a:rPr lang="ru-RU" dirty="0" smtClean="0"/>
              <a:t> канал (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, </a:t>
            </a:r>
            <a:r>
              <a:rPr lang="en-US" dirty="0" smtClean="0"/>
              <a:t>Email, </a:t>
            </a:r>
            <a:r>
              <a:rPr lang="ru-RU" dirty="0" err="1" smtClean="0"/>
              <a:t>месенджери</a:t>
            </a:r>
            <a:r>
              <a:rPr lang="ru-RU" dirty="0" smtClean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 smtClean="0"/>
              <a:t>Бездоганний</a:t>
            </a:r>
            <a:r>
              <a:rPr lang="ru-RU" b="1" dirty="0" smtClean="0"/>
              <a:t> </a:t>
            </a:r>
            <a:r>
              <a:rPr lang="ru-RU" b="1" dirty="0" err="1" smtClean="0"/>
              <a:t>процес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помилок</a:t>
            </a:r>
            <a:r>
              <a:rPr lang="ru-RU" dirty="0" smtClean="0"/>
              <a:t>, </a:t>
            </a:r>
            <a:r>
              <a:rPr lang="ru-RU" dirty="0" err="1" smtClean="0"/>
              <a:t>професіоналізм</a:t>
            </a:r>
            <a:r>
              <a:rPr lang="ru-RU" dirty="0" smtClean="0"/>
              <a:t> персоналу та </a:t>
            </a:r>
            <a:r>
              <a:rPr lang="ru-RU" dirty="0" err="1" smtClean="0"/>
              <a:t>зручність</a:t>
            </a:r>
            <a:r>
              <a:rPr lang="ru-RU" dirty="0" smtClean="0"/>
              <a:t> на кожному </a:t>
            </a:r>
            <a:r>
              <a:rPr lang="ru-RU" dirty="0" err="1" smtClean="0"/>
              <a:t>етапі</a:t>
            </a:r>
            <a:r>
              <a:rPr lang="ru-RU" dirty="0" smtClean="0"/>
              <a:t> </a:t>
            </a:r>
            <a:r>
              <a:rPr lang="ru-RU" dirty="0" err="1" smtClean="0"/>
              <a:t>взаємоді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617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502" y="252276"/>
            <a:ext cx="1182188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/>
              </a:rPr>
              <a:t>Модель </a:t>
            </a:r>
          </a:p>
          <a:p>
            <a:r>
              <a:rPr lang="en-US" b="1" dirty="0" smtClean="0"/>
              <a:t>SERVQUAL</a:t>
            </a:r>
            <a:r>
              <a:rPr lang="en-US" dirty="0" smtClean="0"/>
              <a:t> (</a:t>
            </a:r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en-US" i="1" dirty="0" smtClean="0"/>
              <a:t>Service Quality</a:t>
            </a:r>
            <a:r>
              <a:rPr lang="en-US" dirty="0" smtClean="0"/>
              <a:t>) — </a:t>
            </a:r>
            <a:r>
              <a:rPr lang="ru-RU" dirty="0" err="1" smtClean="0"/>
              <a:t>це</a:t>
            </a:r>
            <a:r>
              <a:rPr lang="ru-RU" dirty="0" smtClean="0"/>
              <a:t> один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визнаних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</a:t>
            </a:r>
            <a:r>
              <a:rPr lang="ru-RU" dirty="0" err="1" smtClean="0"/>
              <a:t>розроблений</a:t>
            </a:r>
            <a:r>
              <a:rPr lang="ru-RU" dirty="0" smtClean="0"/>
              <a:t> у 1985–1988 роках </a:t>
            </a:r>
            <a:r>
              <a:rPr lang="ru-RU" dirty="0" err="1" smtClean="0"/>
              <a:t>Валері</a:t>
            </a:r>
            <a:r>
              <a:rPr lang="ru-RU" dirty="0" smtClean="0"/>
              <a:t> </a:t>
            </a:r>
            <a:r>
              <a:rPr lang="ru-RU" dirty="0" err="1" smtClean="0"/>
              <a:t>Зейтамл</a:t>
            </a:r>
            <a:r>
              <a:rPr lang="ru-RU" dirty="0" smtClean="0"/>
              <a:t>, А. </a:t>
            </a:r>
            <a:r>
              <a:rPr lang="ru-RU" dirty="0" err="1" smtClean="0"/>
              <a:t>Парасураманом</a:t>
            </a:r>
            <a:r>
              <a:rPr lang="ru-RU" dirty="0" smtClean="0"/>
              <a:t> та Леонардом </a:t>
            </a:r>
            <a:r>
              <a:rPr lang="ru-RU" dirty="0" err="1" smtClean="0"/>
              <a:t>Беррі</a:t>
            </a:r>
            <a:r>
              <a:rPr lang="ru-RU" dirty="0" smtClean="0"/>
              <a:t>. В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лежить</a:t>
            </a:r>
            <a:r>
              <a:rPr lang="ru-RU" dirty="0" smtClean="0"/>
              <a:t> </a:t>
            </a:r>
            <a:r>
              <a:rPr lang="ru-RU" dirty="0" err="1" smtClean="0"/>
              <a:t>концепція</a:t>
            </a:r>
            <a:r>
              <a:rPr lang="ru-RU" dirty="0" smtClean="0"/>
              <a:t> </a:t>
            </a:r>
            <a:r>
              <a:rPr lang="ru-RU" b="1" dirty="0" smtClean="0"/>
              <a:t>«</a:t>
            </a:r>
            <a:r>
              <a:rPr lang="ru-RU" b="1" dirty="0" err="1" smtClean="0"/>
              <a:t>розриву</a:t>
            </a:r>
            <a:r>
              <a:rPr lang="ru-RU" b="1" dirty="0" smtClean="0"/>
              <a:t>» (</a:t>
            </a:r>
            <a:r>
              <a:rPr lang="en-US" b="1" dirty="0" smtClean="0"/>
              <a:t>Gap Model)</a:t>
            </a:r>
            <a:r>
              <a:rPr lang="en-US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очікуваннями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реальним</a:t>
            </a:r>
            <a:r>
              <a:rPr lang="ru-RU" dirty="0" smtClean="0"/>
              <a:t> </a:t>
            </a:r>
            <a:r>
              <a:rPr lang="ru-RU" dirty="0" err="1" smtClean="0"/>
              <a:t>сприйняттям</a:t>
            </a:r>
            <a:r>
              <a:rPr lang="ru-RU" dirty="0" smtClean="0"/>
              <a:t> </a:t>
            </a:r>
            <a:r>
              <a:rPr lang="ru-RU" dirty="0" err="1" smtClean="0"/>
              <a:t>отриманої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5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параметрів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(</a:t>
            </a:r>
            <a:r>
              <a:rPr lang="en-US" dirty="0" smtClean="0"/>
              <a:t>RATER)</a:t>
            </a:r>
          </a:p>
          <a:p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 в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оцінюється</a:t>
            </a:r>
            <a:r>
              <a:rPr lang="ru-RU" dirty="0" smtClean="0"/>
              <a:t> за </a:t>
            </a:r>
            <a:r>
              <a:rPr lang="ru-RU" dirty="0" err="1" smtClean="0"/>
              <a:t>п'ятьма</a:t>
            </a:r>
            <a:r>
              <a:rPr lang="ru-RU" dirty="0" smtClean="0"/>
              <a:t> </a:t>
            </a:r>
            <a:r>
              <a:rPr lang="ru-RU" dirty="0" err="1" smtClean="0"/>
              <a:t>ключовими</a:t>
            </a:r>
            <a:r>
              <a:rPr lang="ru-RU" dirty="0" smtClean="0"/>
              <a:t> </a:t>
            </a:r>
            <a:r>
              <a:rPr lang="ru-RU" dirty="0" err="1" smtClean="0"/>
              <a:t>критеріями</a:t>
            </a:r>
            <a:r>
              <a:rPr lang="ru-RU" dirty="0" smtClean="0"/>
              <a:t>: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Reliability (</a:t>
            </a:r>
            <a:r>
              <a:rPr lang="ru-RU" b="1" dirty="0" err="1" smtClean="0"/>
              <a:t>Надійність</a:t>
            </a:r>
            <a:r>
              <a:rPr lang="ru-RU" b="1" dirty="0" smtClean="0"/>
              <a:t>)</a:t>
            </a:r>
            <a:r>
              <a:rPr lang="ru-RU" dirty="0" smtClean="0"/>
              <a:t>: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точно і </a:t>
            </a:r>
            <a:r>
              <a:rPr lang="ru-RU" dirty="0" err="1" smtClean="0"/>
              <a:t>вчасно</a:t>
            </a:r>
            <a:r>
              <a:rPr lang="ru-RU" dirty="0" smtClean="0"/>
              <a:t> </a:t>
            </a:r>
            <a:r>
              <a:rPr lang="ru-RU" dirty="0" err="1" smtClean="0"/>
              <a:t>надати</a:t>
            </a:r>
            <a:r>
              <a:rPr lang="ru-RU" dirty="0" smtClean="0"/>
              <a:t> </a:t>
            </a:r>
            <a:r>
              <a:rPr lang="ru-RU" dirty="0" err="1" smtClean="0"/>
              <a:t>обіцяну</a:t>
            </a:r>
            <a:r>
              <a:rPr lang="ru-RU" dirty="0" smtClean="0"/>
              <a:t> </a:t>
            </a:r>
            <a:r>
              <a:rPr lang="ru-RU" dirty="0" err="1" smtClean="0"/>
              <a:t>послугу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Assurance (</a:t>
            </a:r>
            <a:r>
              <a:rPr lang="ru-RU" b="1" dirty="0" err="1" smtClean="0"/>
              <a:t>Впевненість</a:t>
            </a:r>
            <a:r>
              <a:rPr lang="ru-RU" b="1" dirty="0" smtClean="0"/>
              <a:t>/</a:t>
            </a:r>
            <a:r>
              <a:rPr lang="ru-RU" b="1" dirty="0" err="1" smtClean="0"/>
              <a:t>Компетентність</a:t>
            </a:r>
            <a:r>
              <a:rPr lang="ru-RU" b="1" dirty="0" smtClean="0"/>
              <a:t>)</a:t>
            </a:r>
            <a:r>
              <a:rPr lang="ru-RU" dirty="0" smtClean="0"/>
              <a:t>: </a:t>
            </a:r>
            <a:r>
              <a:rPr lang="ru-RU" dirty="0" err="1" smtClean="0"/>
              <a:t>ввічливість</a:t>
            </a:r>
            <a:r>
              <a:rPr lang="ru-RU" dirty="0" smtClean="0"/>
              <a:t>, </a:t>
            </a:r>
            <a:r>
              <a:rPr lang="ru-RU" dirty="0" err="1" smtClean="0"/>
              <a:t>професіоналізм</a:t>
            </a:r>
            <a:r>
              <a:rPr lang="ru-RU" dirty="0" smtClean="0"/>
              <a:t> персоналу та </a:t>
            </a:r>
            <a:r>
              <a:rPr lang="ru-RU" dirty="0" err="1" smtClean="0"/>
              <a:t>їхня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викликати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 у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Tangibles (</a:t>
            </a:r>
            <a:r>
              <a:rPr lang="ru-RU" b="1" dirty="0" err="1" smtClean="0"/>
              <a:t>Матеріальність</a:t>
            </a:r>
            <a:r>
              <a:rPr lang="ru-RU" b="1" dirty="0" smtClean="0"/>
              <a:t>)</a:t>
            </a:r>
            <a:r>
              <a:rPr lang="ru-RU" dirty="0" smtClean="0"/>
              <a:t>: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 </a:t>
            </a:r>
            <a:r>
              <a:rPr lang="ru-RU" dirty="0" err="1" smtClean="0"/>
              <a:t>офісу</a:t>
            </a:r>
            <a:r>
              <a:rPr lang="ru-RU" dirty="0" smtClean="0"/>
              <a:t>, </a:t>
            </a:r>
            <a:r>
              <a:rPr lang="ru-RU" dirty="0" err="1" smtClean="0"/>
              <a:t>обладнання</a:t>
            </a:r>
            <a:r>
              <a:rPr lang="ru-RU" dirty="0" smtClean="0"/>
              <a:t>, персоналу та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Empathy (</a:t>
            </a:r>
            <a:r>
              <a:rPr lang="ru-RU" b="1" dirty="0" err="1" smtClean="0"/>
              <a:t>Емпатія</a:t>
            </a:r>
            <a:r>
              <a:rPr lang="ru-RU" b="1" dirty="0" smtClean="0"/>
              <a:t>)</a:t>
            </a:r>
            <a:r>
              <a:rPr lang="ru-RU" dirty="0" smtClean="0"/>
              <a:t>: </a:t>
            </a:r>
            <a:r>
              <a:rPr lang="ru-RU" dirty="0" err="1" smtClean="0"/>
              <a:t>турбота</a:t>
            </a:r>
            <a:r>
              <a:rPr lang="ru-RU" dirty="0" smtClean="0"/>
              <a:t> та </a:t>
            </a:r>
            <a:r>
              <a:rPr lang="ru-RU" dirty="0" err="1" smtClean="0"/>
              <a:t>індивідуальний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до кожного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Responsiveness (</a:t>
            </a:r>
            <a:r>
              <a:rPr lang="ru-RU" b="1" dirty="0" err="1" smtClean="0"/>
              <a:t>Чуйність</a:t>
            </a:r>
            <a:r>
              <a:rPr lang="ru-RU" b="1" dirty="0" smtClean="0"/>
              <a:t>)</a:t>
            </a:r>
            <a:r>
              <a:rPr lang="ru-RU" dirty="0" smtClean="0"/>
              <a:t>: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допомогти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 та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на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запити</a:t>
            </a:r>
            <a:r>
              <a:rPr lang="ru-RU" dirty="0" smtClean="0"/>
              <a:t>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Переваги</a:t>
            </a:r>
            <a:r>
              <a:rPr lang="ru-RU" dirty="0" smtClean="0"/>
              <a:t> та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    </a:t>
            </a:r>
            <a:r>
              <a:rPr lang="ru-RU" dirty="0" err="1" smtClean="0"/>
              <a:t>Універсальність</a:t>
            </a:r>
            <a:r>
              <a:rPr lang="ru-RU" dirty="0" smtClean="0"/>
              <a:t>: метод </a:t>
            </a:r>
            <a:r>
              <a:rPr lang="ru-RU" dirty="0" err="1" smtClean="0"/>
              <a:t>адаптується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: </a:t>
            </a:r>
            <a:r>
              <a:rPr lang="ru-RU" dirty="0" err="1" smtClean="0"/>
              <a:t>рітейлу</a:t>
            </a:r>
            <a:r>
              <a:rPr lang="ru-RU" dirty="0" smtClean="0"/>
              <a:t>, </a:t>
            </a:r>
            <a:r>
              <a:rPr lang="ru-RU" dirty="0" err="1" smtClean="0"/>
              <a:t>готельно</a:t>
            </a:r>
            <a:r>
              <a:rPr lang="ru-RU" dirty="0" smtClean="0"/>
              <a:t>-ресторанного </a:t>
            </a:r>
            <a:r>
              <a:rPr lang="ru-RU" dirty="0" err="1" smtClean="0"/>
              <a:t>бізнесу</a:t>
            </a:r>
            <a:r>
              <a:rPr lang="ru-RU" dirty="0" smtClean="0"/>
              <a:t>, </a:t>
            </a:r>
            <a:r>
              <a:rPr lang="ru-RU" dirty="0" err="1" smtClean="0"/>
              <a:t>медицини</a:t>
            </a:r>
            <a:r>
              <a:rPr lang="ru-RU" dirty="0" smtClean="0"/>
              <a:t> та </a:t>
            </a:r>
            <a:r>
              <a:rPr lang="ru-RU" dirty="0" err="1" smtClean="0"/>
              <a:t>освіти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   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проблемних</a:t>
            </a:r>
            <a:r>
              <a:rPr lang="ru-RU" dirty="0" smtClean="0"/>
              <a:t> зон: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аспекті</a:t>
            </a:r>
            <a:r>
              <a:rPr lang="ru-RU" dirty="0" smtClean="0"/>
              <a:t> (персонал,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матеріальна</a:t>
            </a:r>
            <a:r>
              <a:rPr lang="ru-RU" dirty="0" smtClean="0"/>
              <a:t> база)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програє</a:t>
            </a:r>
            <a:r>
              <a:rPr lang="ru-RU" dirty="0" smtClean="0"/>
              <a:t> конкурентам.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    </a:t>
            </a:r>
            <a:r>
              <a:rPr lang="ru-RU" dirty="0" err="1" smtClean="0"/>
              <a:t>Моніторинг</a:t>
            </a:r>
            <a:r>
              <a:rPr lang="ru-RU" dirty="0" smtClean="0"/>
              <a:t> у </a:t>
            </a:r>
            <a:r>
              <a:rPr lang="ru-RU" dirty="0" err="1" smtClean="0"/>
              <a:t>динаміці</a:t>
            </a:r>
            <a:r>
              <a:rPr lang="ru-RU" dirty="0" smtClean="0"/>
              <a:t>: </a:t>
            </a:r>
            <a:r>
              <a:rPr lang="ru-RU" dirty="0" err="1" smtClean="0"/>
              <a:t>регулярні</a:t>
            </a:r>
            <a:r>
              <a:rPr lang="ru-RU" dirty="0" smtClean="0"/>
              <a:t> </a:t>
            </a:r>
            <a:r>
              <a:rPr lang="ru-RU" dirty="0" err="1" smtClean="0"/>
              <a:t>опитування</a:t>
            </a:r>
            <a:r>
              <a:rPr lang="ru-RU" dirty="0" smtClean="0"/>
              <a:t> </a:t>
            </a:r>
            <a:r>
              <a:rPr lang="ru-RU" dirty="0" err="1" smtClean="0"/>
              <a:t>допомагають</a:t>
            </a:r>
            <a:r>
              <a:rPr lang="ru-RU" dirty="0" smtClean="0"/>
              <a:t> </a:t>
            </a:r>
            <a:r>
              <a:rPr lang="ru-RU" dirty="0" err="1" smtClean="0"/>
              <a:t>відстежувати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у </a:t>
            </a:r>
            <a:r>
              <a:rPr lang="ru-RU" dirty="0" err="1" smtClean="0"/>
              <a:t>сервісній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085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447" y="0"/>
            <a:ext cx="11390810" cy="692966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складові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формування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якості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обслуговування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споживачів</a:t>
            </a:r>
            <a:endParaRPr lang="en-US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966"/>
            <a:ext cx="12192000" cy="5483997"/>
          </a:xfrm>
        </p:spPr>
        <p:txBody>
          <a:bodyPr>
            <a:normAutofit fontScale="77500" lnSpcReduction="20000"/>
          </a:bodyPr>
          <a:lstStyle/>
          <a:p>
            <a:pPr marL="89535" marR="24130" algn="just">
              <a:lnSpc>
                <a:spcPct val="105000"/>
              </a:lnSpc>
              <a:spcBef>
                <a:spcPts val="470"/>
              </a:spcBef>
              <a:spcAft>
                <a:spcPts val="0"/>
              </a:spcAft>
            </a:pP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Обираючи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послугу,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планує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</a:t>
            </a:r>
            <a:r>
              <a:rPr lang="uk-UA" spc="-1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придбати,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насамперед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концентруємо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свою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увагу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характеристиках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купованого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товару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послуги,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ціні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якості,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однак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будь-який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купівлі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завжди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супрово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pc="-3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джується</a:t>
            </a:r>
            <a:r>
              <a:rPr lang="uk-UA" spc="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процесом</a:t>
            </a:r>
            <a:r>
              <a:rPr lang="uk-UA" spc="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uk-UA" spc="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споживача.</a:t>
            </a:r>
            <a:r>
              <a:rPr lang="uk-UA" spc="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Цей</a:t>
            </a:r>
            <a:r>
              <a:rPr lang="uk-UA" spc="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перший погляд, виглядає як щось додаткове,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однак погано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організований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суттє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погіршити вдоволення споживача придбаним 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продук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том</a:t>
            </a:r>
            <a:r>
              <a:rPr lang="uk-UA" spc="-2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отриманою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основною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послугою,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отже,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негативно відобразитися</a:t>
            </a:r>
            <a:r>
              <a:rPr lang="uk-UA" spc="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попиті</a:t>
            </a:r>
            <a:r>
              <a:rPr lang="uk-UA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pc="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основний</a:t>
            </a:r>
            <a:r>
              <a:rPr lang="uk-UA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</a:t>
            </a:r>
            <a:r>
              <a:rPr lang="uk-UA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виробника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реноме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фірми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успішності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цієї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фірми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ринку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взагалі.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Тематика</a:t>
            </a:r>
            <a:r>
              <a:rPr lang="uk-UA" sz="3600" spc="-5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uk-UA" sz="3600" spc="-5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</a:t>
            </a:r>
            <a:r>
              <a:rPr lang="uk-UA" sz="3600" spc="-5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насправді</a:t>
            </a:r>
            <a:r>
              <a:rPr lang="uk-UA" sz="3600" spc="-5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чимось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другорядним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тієї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причини,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процес,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входить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складу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ключових 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uk-UA" sz="3600" spc="-5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постачальників</a:t>
            </a:r>
            <a:r>
              <a:rPr lang="uk-UA" sz="3600" spc="-5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матеріальних</a:t>
            </a:r>
            <a:r>
              <a:rPr lang="uk-UA" sz="3600" spc="-5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3600" spc="-45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нематеріальних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благ. Завдяки цьому</a:t>
            </a:r>
            <a:r>
              <a:rPr lang="uk-UA" sz="3600" spc="-25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процесу споживач має</a:t>
            </a:r>
            <a:r>
              <a:rPr lang="uk-UA" sz="3600" spc="-25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можливість не лише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отримати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позитивні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емоції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спілкування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3600" spc="-1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праців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никами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фірми,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більше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дізнатися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пропозиції</a:t>
            </a:r>
            <a:r>
              <a:rPr lang="uk-UA" sz="3600" spc="-35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фірми </a:t>
            </a:r>
            <a:r>
              <a:rPr lang="uk-UA" sz="360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 про її додаткові сервісні послуги. Поза увагою спожива- </a:t>
            </a:r>
            <a:r>
              <a:rPr lang="uk-UA" sz="3600" spc="-30" dirty="0" err="1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залишиться жодна дрібниця, яка починається від</a:t>
            </a:r>
            <a:r>
              <a:rPr lang="uk-UA" sz="3600" spc="-25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spc="-3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</a:t>
            </a:r>
            <a:r>
              <a:rPr lang="uk-UA" sz="360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менту першого знайомства споживача з персоналом фірми </a:t>
            </a:r>
            <a:r>
              <a:rPr lang="uk-UA" sz="3600" spc="-2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моменту отримання (доставки) бажаного продукту чи </a:t>
            </a:r>
            <a:r>
              <a:rPr lang="uk-UA" sz="360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послуги. Все це вимагає важкої праці, витримки, глибоких знань</a:t>
            </a:r>
            <a:r>
              <a:rPr lang="uk-UA" sz="3600" spc="-35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3600" spc="-35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великого</a:t>
            </a:r>
            <a:r>
              <a:rPr lang="uk-UA" sz="3600" spc="-4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dirty="0" smtClean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досвіду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532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0"/>
            <a:ext cx="11887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Інструмент</a:t>
            </a:r>
            <a:r>
              <a:rPr lang="ru-RU" b="1" dirty="0" smtClean="0"/>
              <a:t> для </a:t>
            </a:r>
            <a:r>
              <a:rPr lang="ru-RU" b="1" dirty="0" err="1" smtClean="0"/>
              <a:t>оцінки</a:t>
            </a:r>
            <a:r>
              <a:rPr lang="ru-RU" b="1" dirty="0" smtClean="0"/>
              <a:t> </a:t>
            </a:r>
            <a:r>
              <a:rPr lang="ru-RU" b="1" dirty="0" err="1" smtClean="0"/>
              <a:t>якості</a:t>
            </a:r>
            <a:r>
              <a:rPr lang="ru-RU" b="1" dirty="0" smtClean="0"/>
              <a:t> </a:t>
            </a:r>
            <a:r>
              <a:rPr lang="ru-RU" b="1" dirty="0" err="1" smtClean="0"/>
              <a:t>обслуговування</a:t>
            </a:r>
            <a:r>
              <a:rPr lang="ru-RU" b="1" dirty="0" smtClean="0"/>
              <a:t> </a:t>
            </a:r>
            <a:r>
              <a:rPr lang="en-US" b="1" dirty="0" smtClean="0"/>
              <a:t>SERVQUAL</a:t>
            </a:r>
          </a:p>
          <a:p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два </a:t>
            </a:r>
            <a:r>
              <a:rPr lang="ru-RU" dirty="0" err="1" smtClean="0"/>
              <a:t>фактори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розглядають</a:t>
            </a:r>
            <a:r>
              <a:rPr lang="ru-RU" dirty="0" smtClean="0"/>
              <a:t> при </a:t>
            </a:r>
            <a:r>
              <a:rPr lang="ru-RU" dirty="0" err="1" smtClean="0"/>
              <a:t>оцінці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— </a:t>
            </a:r>
            <a:r>
              <a:rPr lang="ru-RU" dirty="0" err="1" smtClean="0"/>
              <a:t>функціональне</a:t>
            </a:r>
            <a:r>
              <a:rPr lang="ru-RU" dirty="0" smtClean="0"/>
              <a:t> і </a:t>
            </a:r>
            <a:r>
              <a:rPr lang="ru-RU" dirty="0" err="1" smtClean="0"/>
              <a:t>технічне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. </a:t>
            </a:r>
            <a:r>
              <a:rPr lang="ru-RU" dirty="0" err="1" smtClean="0"/>
              <a:t>Останній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а перший — </a:t>
            </a:r>
            <a:r>
              <a:rPr lang="ru-RU" dirty="0" err="1" smtClean="0"/>
              <a:t>це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фактично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. </a:t>
            </a:r>
            <a:r>
              <a:rPr lang="ru-RU" dirty="0" err="1" smtClean="0"/>
              <a:t>Ґрунтуючись</a:t>
            </a:r>
            <a:r>
              <a:rPr lang="ru-RU" dirty="0" smtClean="0"/>
              <a:t> на </a:t>
            </a:r>
            <a:r>
              <a:rPr lang="ru-RU" dirty="0" err="1" smtClean="0"/>
              <a:t>цих</a:t>
            </a:r>
            <a:r>
              <a:rPr lang="ru-RU" dirty="0" smtClean="0"/>
              <a:t> постулатах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розроблена</a:t>
            </a:r>
            <a:r>
              <a:rPr lang="ru-RU" dirty="0" smtClean="0"/>
              <a:t> шкала для </a:t>
            </a:r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широко </a:t>
            </a:r>
            <a:r>
              <a:rPr lang="ru-RU" dirty="0" err="1" smtClean="0"/>
              <a:t>відома</a:t>
            </a:r>
            <a:r>
              <a:rPr lang="ru-RU" dirty="0" smtClean="0"/>
              <a:t>, як метод </a:t>
            </a:r>
            <a:r>
              <a:rPr lang="en-US" dirty="0" smtClean="0"/>
              <a:t>SERVQUAL (</a:t>
            </a:r>
            <a:r>
              <a:rPr lang="ru-RU" dirty="0" err="1" smtClean="0"/>
              <a:t>абревіатура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en-US" dirty="0" smtClean="0"/>
              <a:t>Service Quality):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Сервіс</a:t>
            </a:r>
            <a:r>
              <a:rPr lang="ru-RU" dirty="0" smtClean="0"/>
              <a:t> буде </a:t>
            </a:r>
            <a:r>
              <a:rPr lang="ru-RU" dirty="0" err="1" smtClean="0"/>
              <a:t>вважатися</a:t>
            </a:r>
            <a:r>
              <a:rPr lang="ru-RU" dirty="0" smtClean="0"/>
              <a:t> </a:t>
            </a:r>
            <a:r>
              <a:rPr lang="ru-RU" dirty="0" err="1" smtClean="0"/>
              <a:t>відмінним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Сервіс</a:t>
            </a:r>
            <a:r>
              <a:rPr lang="ru-RU" dirty="0" smtClean="0"/>
              <a:t> буде </a:t>
            </a:r>
            <a:r>
              <a:rPr lang="ru-RU" dirty="0" err="1" smtClean="0"/>
              <a:t>розглядатися</a:t>
            </a:r>
            <a:r>
              <a:rPr lang="ru-RU" dirty="0" smtClean="0"/>
              <a:t> як хороший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адекватний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 smtClean="0"/>
              <a:t>Надана</a:t>
            </a:r>
            <a:r>
              <a:rPr lang="ru-RU" dirty="0" smtClean="0"/>
              <a:t> </a:t>
            </a:r>
            <a:r>
              <a:rPr lang="ru-RU" dirty="0" err="1" smtClean="0"/>
              <a:t>послуга</a:t>
            </a:r>
            <a:r>
              <a:rPr lang="ru-RU" dirty="0" smtClean="0"/>
              <a:t> буде </a:t>
            </a:r>
            <a:r>
              <a:rPr lang="ru-RU" dirty="0" err="1" smtClean="0"/>
              <a:t>класифікуватися</a:t>
            </a:r>
            <a:r>
              <a:rPr lang="ru-RU" dirty="0" smtClean="0"/>
              <a:t> поганою, </a:t>
            </a:r>
            <a:r>
              <a:rPr lang="ru-RU" dirty="0" err="1" smtClean="0"/>
              <a:t>якщо</a:t>
            </a:r>
            <a:r>
              <a:rPr lang="ru-RU" dirty="0" smtClean="0"/>
              <a:t> вона не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очікуванням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Методика </a:t>
            </a:r>
            <a:r>
              <a:rPr lang="en-US" b="1" dirty="0" smtClean="0"/>
              <a:t>SERVQUAL </a:t>
            </a:r>
            <a:r>
              <a:rPr lang="ru-RU" b="1" dirty="0" err="1" smtClean="0"/>
              <a:t>складається</a:t>
            </a:r>
            <a:r>
              <a:rPr lang="ru-RU" b="1" dirty="0" smtClean="0"/>
              <a:t> з </a:t>
            </a:r>
            <a:r>
              <a:rPr lang="ru-RU" b="1" dirty="0" err="1" smtClean="0"/>
              <a:t>двох</a:t>
            </a:r>
            <a:r>
              <a:rPr lang="ru-RU" b="1" dirty="0" smtClean="0"/>
              <a:t> </a:t>
            </a:r>
            <a:r>
              <a:rPr lang="ru-RU" b="1" dirty="0" err="1" smtClean="0"/>
              <a:t>етапів</a:t>
            </a:r>
            <a:r>
              <a:rPr lang="ru-RU" b="1" dirty="0" smtClean="0"/>
              <a:t> (на </a:t>
            </a:r>
            <a:r>
              <a:rPr lang="ru-RU" b="1" dirty="0" err="1" smtClean="0"/>
              <a:t>прикладі</a:t>
            </a:r>
            <a:r>
              <a:rPr lang="ru-RU" b="1" dirty="0" smtClean="0"/>
              <a:t> </a:t>
            </a:r>
            <a:r>
              <a:rPr lang="ru-RU" b="1" dirty="0" err="1" smtClean="0"/>
              <a:t>готельної</a:t>
            </a:r>
            <a:r>
              <a:rPr lang="ru-RU" b="1" dirty="0" smtClean="0"/>
              <a:t> </a:t>
            </a:r>
            <a:r>
              <a:rPr lang="ru-RU" b="1" dirty="0" err="1" smtClean="0"/>
              <a:t>індустрії</a:t>
            </a:r>
            <a:r>
              <a:rPr lang="ru-RU" b="1" dirty="0" smtClean="0"/>
              <a:t>):</a:t>
            </a:r>
          </a:p>
          <a:p>
            <a:r>
              <a:rPr lang="ru-RU" dirty="0" smtClean="0"/>
              <a:t>1 </a:t>
            </a:r>
            <a:r>
              <a:rPr lang="ru-RU" dirty="0" err="1" smtClean="0"/>
              <a:t>Етап</a:t>
            </a:r>
            <a:r>
              <a:rPr lang="ru-RU" dirty="0" smtClean="0"/>
              <a:t>. </a:t>
            </a:r>
            <a:r>
              <a:rPr lang="ru-RU" dirty="0" err="1" smtClean="0"/>
              <a:t>Респондентів</a:t>
            </a:r>
            <a:r>
              <a:rPr lang="ru-RU" dirty="0" smtClean="0"/>
              <a:t> </a:t>
            </a:r>
            <a:r>
              <a:rPr lang="ru-RU" dirty="0" err="1" smtClean="0"/>
              <a:t>просять</a:t>
            </a:r>
            <a:r>
              <a:rPr lang="ru-RU" dirty="0" smtClean="0"/>
              <a:t> </a:t>
            </a:r>
            <a:r>
              <a:rPr lang="ru-RU" dirty="0" err="1" smtClean="0"/>
              <a:t>відповісти</a:t>
            </a:r>
            <a:r>
              <a:rPr lang="ru-RU" dirty="0" smtClean="0"/>
              <a:t> на </a:t>
            </a:r>
            <a:r>
              <a:rPr lang="ru-RU" dirty="0" err="1" smtClean="0"/>
              <a:t>питання</a:t>
            </a:r>
            <a:r>
              <a:rPr lang="ru-RU" dirty="0" smtClean="0"/>
              <a:t> та </a:t>
            </a:r>
            <a:r>
              <a:rPr lang="ru-RU" dirty="0" err="1" smtClean="0"/>
              <a:t>висловити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ідеального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 </a:t>
            </a:r>
            <a:r>
              <a:rPr lang="ru-RU" dirty="0" err="1" smtClean="0"/>
              <a:t>готелі</a:t>
            </a:r>
            <a:r>
              <a:rPr lang="ru-RU" dirty="0" smtClean="0"/>
              <a:t> для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 </a:t>
            </a:r>
            <a:r>
              <a:rPr lang="ru-RU" dirty="0" err="1" smtClean="0"/>
              <a:t>зірковості</a:t>
            </a:r>
            <a:r>
              <a:rPr lang="ru-RU" dirty="0" smtClean="0"/>
              <a:t>.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залежать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конкретної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r>
              <a:rPr lang="ru-RU" dirty="0" err="1" smtClean="0"/>
              <a:t>Немає</a:t>
            </a:r>
            <a:r>
              <a:rPr lang="ru-RU" dirty="0" smtClean="0"/>
              <a:t> будь-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згадок</a:t>
            </a:r>
            <a:r>
              <a:rPr lang="ru-RU" dirty="0" smtClean="0"/>
              <a:t> </a:t>
            </a:r>
            <a:r>
              <a:rPr lang="ru-RU" dirty="0" err="1" smtClean="0"/>
              <a:t>готелів</a:t>
            </a:r>
            <a:r>
              <a:rPr lang="ru-RU" dirty="0" smtClean="0"/>
              <a:t> на </a:t>
            </a:r>
            <a:r>
              <a:rPr lang="ru-RU" dirty="0" err="1" smtClean="0"/>
              <a:t>даному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. </a:t>
            </a:r>
            <a:r>
              <a:rPr lang="ru-RU" dirty="0" err="1" smtClean="0"/>
              <a:t>Респондентів</a:t>
            </a:r>
            <a:r>
              <a:rPr lang="ru-RU" dirty="0" smtClean="0"/>
              <a:t> </a:t>
            </a:r>
            <a:r>
              <a:rPr lang="ru-RU" dirty="0" err="1" smtClean="0"/>
              <a:t>просять</a:t>
            </a:r>
            <a:r>
              <a:rPr lang="ru-RU" dirty="0" smtClean="0"/>
              <a:t> </a:t>
            </a:r>
            <a:r>
              <a:rPr lang="ru-RU" dirty="0" err="1" smtClean="0"/>
              <a:t>відповісти</a:t>
            </a:r>
            <a:r>
              <a:rPr lang="ru-RU" dirty="0" smtClean="0"/>
              <a:t> на </a:t>
            </a:r>
            <a:r>
              <a:rPr lang="ru-RU" dirty="0" err="1" smtClean="0"/>
              <a:t>питання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бальної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ідеальної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встановити</a:t>
            </a:r>
            <a:r>
              <a:rPr lang="ru-RU" dirty="0" smtClean="0"/>
              <a:t> </a:t>
            </a:r>
            <a:r>
              <a:rPr lang="ru-RU" dirty="0" err="1" smtClean="0"/>
              <a:t>орієнтир</a:t>
            </a:r>
            <a:r>
              <a:rPr lang="ru-RU" dirty="0" smtClean="0"/>
              <a:t> для </a:t>
            </a:r>
            <a:r>
              <a:rPr lang="ru-RU" dirty="0" err="1" smtClean="0"/>
              <a:t>подальшого</a:t>
            </a:r>
            <a:r>
              <a:rPr lang="ru-RU" dirty="0" smtClean="0"/>
              <a:t> </a:t>
            </a:r>
            <a:r>
              <a:rPr lang="ru-RU" dirty="0" err="1" smtClean="0"/>
              <a:t>порівняння</a:t>
            </a:r>
            <a:r>
              <a:rPr lang="ru-RU" dirty="0" smtClean="0"/>
              <a:t>. </a:t>
            </a:r>
            <a:r>
              <a:rPr lang="ru-RU" dirty="0" err="1" smtClean="0"/>
              <a:t>Кількісно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буде </a:t>
            </a:r>
            <a:r>
              <a:rPr lang="ru-RU" dirty="0" err="1" smtClean="0"/>
              <a:t>виражено</a:t>
            </a:r>
            <a:r>
              <a:rPr lang="ru-RU" dirty="0" smtClean="0"/>
              <a:t> </a:t>
            </a:r>
            <a:r>
              <a:rPr lang="ru-RU" dirty="0" err="1" smtClean="0"/>
              <a:t>середнім</a:t>
            </a:r>
            <a:r>
              <a:rPr lang="ru-RU" dirty="0" smtClean="0"/>
              <a:t> </a:t>
            </a:r>
            <a:r>
              <a:rPr lang="ru-RU" dirty="0" err="1" smtClean="0"/>
              <a:t>значенням</a:t>
            </a:r>
            <a:r>
              <a:rPr lang="ru-RU" dirty="0" smtClean="0"/>
              <a:t> </a:t>
            </a:r>
            <a:r>
              <a:rPr lang="ru-RU" dirty="0" err="1" smtClean="0"/>
              <a:t>отриманих</a:t>
            </a:r>
            <a:r>
              <a:rPr lang="ru-RU" dirty="0" smtClean="0"/>
              <a:t> </a:t>
            </a:r>
            <a:r>
              <a:rPr lang="ru-RU" dirty="0" err="1" smtClean="0"/>
              <a:t>балів</a:t>
            </a:r>
            <a:r>
              <a:rPr lang="ru-RU" dirty="0" smtClean="0"/>
              <a:t> (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en-US" dirty="0" smtClean="0"/>
              <a:t>E — </a:t>
            </a:r>
            <a:r>
              <a:rPr lang="ru-RU" dirty="0" err="1" smtClean="0"/>
              <a:t>Очікування</a:t>
            </a:r>
            <a:r>
              <a:rPr lang="ru-RU" dirty="0" smtClean="0"/>
              <a:t>).</a:t>
            </a:r>
          </a:p>
          <a:p>
            <a:r>
              <a:rPr lang="ru-RU" dirty="0" smtClean="0"/>
              <a:t>2 </a:t>
            </a:r>
            <a:r>
              <a:rPr lang="ru-RU" dirty="0" err="1" smtClean="0"/>
              <a:t>Етап</a:t>
            </a:r>
            <a:r>
              <a:rPr lang="ru-RU" dirty="0" smtClean="0"/>
              <a:t>. </a:t>
            </a:r>
            <a:r>
              <a:rPr lang="ru-RU" dirty="0" err="1" smtClean="0"/>
              <a:t>Респондентів</a:t>
            </a:r>
            <a:r>
              <a:rPr lang="ru-RU" dirty="0" smtClean="0"/>
              <a:t> </a:t>
            </a:r>
            <a:r>
              <a:rPr lang="ru-RU" dirty="0" err="1" smtClean="0"/>
              <a:t>просять</a:t>
            </a:r>
            <a:r>
              <a:rPr lang="ru-RU" dirty="0" smtClean="0"/>
              <a:t> </a:t>
            </a:r>
            <a:r>
              <a:rPr lang="ru-RU" dirty="0" err="1" smtClean="0"/>
              <a:t>оцінити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конкретного </a:t>
            </a:r>
            <a:r>
              <a:rPr lang="ru-RU" dirty="0" err="1" smtClean="0"/>
              <a:t>готелю</a:t>
            </a:r>
            <a:r>
              <a:rPr lang="ru-RU" dirty="0" smtClean="0"/>
              <a:t> за </a:t>
            </a:r>
            <a:r>
              <a:rPr lang="ru-RU" dirty="0" err="1" smtClean="0"/>
              <a:t>тим</a:t>
            </a:r>
            <a:r>
              <a:rPr lang="ru-RU" dirty="0" smtClean="0"/>
              <a:t> же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застосуванням</a:t>
            </a:r>
            <a:r>
              <a:rPr lang="ru-RU" dirty="0" smtClean="0"/>
              <a:t> </a:t>
            </a:r>
            <a:r>
              <a:rPr lang="ru-RU" dirty="0" err="1" smtClean="0"/>
              <a:t>тієї</a:t>
            </a:r>
            <a:r>
              <a:rPr lang="ru-RU" dirty="0" smtClean="0"/>
              <a:t> ж </a:t>
            </a:r>
            <a:r>
              <a:rPr lang="ru-RU" dirty="0" err="1" smtClean="0"/>
              <a:t>шкали</a:t>
            </a:r>
            <a:r>
              <a:rPr lang="ru-RU" dirty="0" smtClean="0"/>
              <a:t> для </a:t>
            </a:r>
            <a:r>
              <a:rPr lang="ru-RU" dirty="0" err="1" smtClean="0"/>
              <a:t>оцінки</a:t>
            </a:r>
            <a:r>
              <a:rPr lang="ru-RU" dirty="0" smtClean="0"/>
              <a:t>. </a:t>
            </a:r>
            <a:r>
              <a:rPr lang="ru-RU" dirty="0" err="1" smtClean="0"/>
              <a:t>Сприйняття</a:t>
            </a:r>
            <a:r>
              <a:rPr lang="ru-RU" dirty="0" smtClean="0"/>
              <a:t> конкретного </a:t>
            </a:r>
            <a:r>
              <a:rPr lang="ru-RU" dirty="0" err="1" smtClean="0"/>
              <a:t>індивіда</a:t>
            </a:r>
            <a:r>
              <a:rPr lang="ru-RU" dirty="0" smtClean="0"/>
              <a:t> з </a:t>
            </a:r>
            <a:r>
              <a:rPr lang="ru-RU" dirty="0" err="1" smtClean="0"/>
              <a:t>врахуванням</a:t>
            </a:r>
            <a:r>
              <a:rPr lang="ru-RU" dirty="0" smtClean="0"/>
              <a:t> </a:t>
            </a:r>
            <a:r>
              <a:rPr lang="ru-RU" dirty="0" err="1" smtClean="0"/>
              <a:t>наданих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буде </a:t>
            </a:r>
            <a:r>
              <a:rPr lang="ru-RU" dirty="0" err="1" smtClean="0"/>
              <a:t>оцінено</a:t>
            </a:r>
            <a:r>
              <a:rPr lang="ru-RU" dirty="0" smtClean="0"/>
              <a:t> в балах (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en-US" dirty="0" smtClean="0"/>
              <a:t>P — </a:t>
            </a:r>
            <a:r>
              <a:rPr lang="ru-RU" dirty="0" err="1" smtClean="0"/>
              <a:t>Сприйняття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проставлення</a:t>
            </a:r>
            <a:r>
              <a:rPr lang="ru-RU" dirty="0" smtClean="0"/>
              <a:t> </a:t>
            </a:r>
            <a:r>
              <a:rPr lang="ru-RU" dirty="0" err="1" smtClean="0"/>
              <a:t>оцінок</a:t>
            </a:r>
            <a:r>
              <a:rPr lang="ru-RU" dirty="0" smtClean="0"/>
              <a:t> </a:t>
            </a:r>
            <a:r>
              <a:rPr lang="ru-RU" dirty="0" err="1" smtClean="0"/>
              <a:t>прийнято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семи </a:t>
            </a:r>
            <a:r>
              <a:rPr lang="ru-RU" dirty="0" err="1" smtClean="0"/>
              <a:t>бальну</a:t>
            </a:r>
            <a:r>
              <a:rPr lang="ru-RU" dirty="0" smtClean="0"/>
              <a:t> систему, коли </a:t>
            </a:r>
            <a:r>
              <a:rPr lang="ru-RU" dirty="0" err="1" smtClean="0"/>
              <a:t>кожен</a:t>
            </a:r>
            <a:r>
              <a:rPr lang="ru-RU" dirty="0" smtClean="0"/>
              <a:t> респондент </a:t>
            </a:r>
            <a:r>
              <a:rPr lang="ru-RU" dirty="0" err="1" smtClean="0"/>
              <a:t>виставляє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1 до 5 на </a:t>
            </a:r>
            <a:r>
              <a:rPr lang="ru-RU" dirty="0" err="1" smtClean="0"/>
              <a:t>кожне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анкети</a:t>
            </a:r>
            <a:r>
              <a:rPr lang="ru-RU" dirty="0" smtClean="0"/>
              <a:t>. Один бал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оцінці</a:t>
            </a:r>
            <a:r>
              <a:rPr lang="ru-RU" dirty="0" smtClean="0"/>
              <a:t> «</a:t>
            </a:r>
            <a:r>
              <a:rPr lang="ru-RU" dirty="0" err="1" smtClean="0"/>
              <a:t>Дуже</a:t>
            </a:r>
            <a:r>
              <a:rPr lang="ru-RU" dirty="0" smtClean="0"/>
              <a:t> погано», п</a:t>
            </a:r>
            <a:r>
              <a:rPr lang="en-US" dirty="0" smtClean="0"/>
              <a:t>’</a:t>
            </a:r>
            <a:r>
              <a:rPr lang="uk-UA" dirty="0" smtClean="0"/>
              <a:t>ять </a:t>
            </a:r>
            <a:r>
              <a:rPr lang="ru-RU" dirty="0" err="1" smtClean="0"/>
              <a:t>балів</a:t>
            </a:r>
            <a:r>
              <a:rPr lang="ru-RU" dirty="0" smtClean="0"/>
              <a:t> – «</a:t>
            </a:r>
            <a:r>
              <a:rPr lang="ru-RU" dirty="0" err="1" smtClean="0"/>
              <a:t>Дуже</a:t>
            </a:r>
            <a:r>
              <a:rPr lang="ru-RU" dirty="0" smtClean="0"/>
              <a:t> добре».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301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1526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463" y="601526"/>
            <a:ext cx="11861074" cy="6256474"/>
          </a:xfrm>
        </p:spPr>
        <p:txBody>
          <a:bodyPr/>
          <a:lstStyle/>
          <a:p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 SERVQUAL </a:t>
            </a:r>
            <a:r>
              <a:rPr lang="uk-UA" sz="2400" dirty="0" smtClean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дає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загальне</a:t>
            </a:r>
            <a:r>
              <a:rPr lang="uk-UA" sz="2400" spc="34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уявлення</a:t>
            </a:r>
            <a:r>
              <a:rPr lang="uk-UA" sz="2400" spc="33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</a:t>
            </a:r>
            <a:r>
              <a:rPr lang="uk-UA" sz="2400" spc="345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якість</a:t>
            </a:r>
            <a:r>
              <a:rPr lang="uk-UA" sz="2400" spc="335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uk-UA" sz="2400" spc="335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400" spc="34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uk-UA" sz="2400" spc="33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400" spc="33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uk-UA" sz="2400" spc="34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припущення</a:t>
            </a:r>
            <a:r>
              <a:rPr lang="uk-UA" sz="2400" spc="33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</a:t>
            </a:r>
            <a:r>
              <a:rPr lang="uk-UA" sz="2400" spc="335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те,</a:t>
            </a:r>
            <a:r>
              <a:rPr lang="uk-UA" sz="2400" spc="335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400" spc="335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якість</a:t>
            </a:r>
            <a:r>
              <a:rPr lang="uk-UA" sz="2400" spc="335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uk-UA" sz="2400" spc="37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це</a:t>
            </a:r>
            <a:r>
              <a:rPr lang="uk-UA" sz="2400" spc="-5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 споживчого порівняння своїх очікувань і сприйняття за 16 аспектами, згрупованими навколо п’яти головних критеріїв якості послуги (</a:t>
            </a:r>
            <a:r>
              <a:rPr lang="uk-UA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quality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dimensions</a:t>
            </a:r>
            <a:r>
              <a:rPr lang="uk-UA" sz="24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За цими п’ятьма критеріями оцінюються відмінності, які називаються «розбіжностями</a:t>
            </a:r>
            <a:r>
              <a:rPr lang="uk-UA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217" y="2377440"/>
            <a:ext cx="10019212" cy="448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453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5130"/>
            <a:ext cx="12070080" cy="6779623"/>
          </a:xfrm>
        </p:spPr>
        <p:txBody>
          <a:bodyPr/>
          <a:lstStyle/>
          <a:p>
            <a:r>
              <a:rPr lang="uk-UA" dirty="0" smtClean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Маркетингові підходи </a:t>
            </a:r>
            <a:r>
              <a:rPr lang="uk-UA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 оцінки якості </a:t>
            </a:r>
            <a:r>
              <a:rPr lang="uk-UA" dirty="0" smtClean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послуг: метод </a:t>
            </a:r>
            <a:r>
              <a:rPr lang="uk-UA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діаграмного проектування, метод точок дотику, метод споживчого сценарію, метод реінжинірингу, метод «</a:t>
            </a:r>
            <a:r>
              <a:rPr lang="uk-UA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Mystery</a:t>
            </a:r>
            <a:r>
              <a:rPr lang="uk-UA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Shopping</a:t>
            </a:r>
            <a:r>
              <a:rPr lang="uk-UA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43" y="1541417"/>
            <a:ext cx="10700657" cy="515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818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2268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показує,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що,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оцінюючи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якість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продукції,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товару, роботи чи послуги, споживач до складу цієї оцінки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одночасно включає оцінку і якості його обслуговування,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яка насправді є паралельним процесом і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формується на 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ших</a:t>
            </a:r>
            <a:r>
              <a:rPr lang="uk-UA" spc="-5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засадах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uk-UA" dirty="0"/>
              <a:t> Від моменту звернення споживача до продавця (представника продавця) за необхідним йому продуктом</a:t>
            </a:r>
            <a:r>
              <a:rPr lang="uk-UA" dirty="0" smtClean="0"/>
              <a:t>,</a:t>
            </a:r>
            <a:r>
              <a:rPr lang="uk-UA" dirty="0"/>
              <a:t> товаром, роботою чи послугою </a:t>
            </a:r>
            <a:r>
              <a:rPr lang="uk-UA" dirty="0" smtClean="0"/>
              <a:t>починається </a:t>
            </a:r>
            <a:r>
              <a:rPr lang="uk-UA" dirty="0"/>
              <a:t>пер- ший контакт покупця з продавцем, а отже, розпочинається процес передпродажного обслуговування, який зводиться до діалогу двох сторін з приводу пізнання важливих для споживача характеристик предмета купівлі, </a:t>
            </a:r>
            <a:r>
              <a:rPr lang="uk-UA" dirty="0" smtClean="0"/>
              <a:t>ознайомлення </a:t>
            </a:r>
            <a:r>
              <a:rPr lang="uk-UA" dirty="0"/>
              <a:t>із ціновою політикою, уточнення локалізації продавця тощо. Таке спілкування може проходити як віч-на-віч, так і дистанційно за допомогою інтернет-платформи чи </a:t>
            </a:r>
            <a:r>
              <a:rPr lang="uk-UA" dirty="0" err="1"/>
              <a:t>колл</a:t>
            </a:r>
            <a:r>
              <a:rPr lang="uk-UA" dirty="0"/>
              <a:t>- центру. Таким чином, збираючи інформацію про майбутню покупку, споживач вже отримує послугу обслуговування. При цьому </a:t>
            </a:r>
            <a:r>
              <a:rPr lang="uk-UA" dirty="0" err="1"/>
              <a:t>задіюються</a:t>
            </a:r>
            <a:r>
              <a:rPr lang="uk-UA" dirty="0"/>
              <a:t> не лише вербальні вміння продавця, які дозволяють йому кваліфіковано вести діалог, а і його компетентність щодо характеристики кожного виду </a:t>
            </a:r>
            <a:r>
              <a:rPr lang="uk-UA" dirty="0" smtClean="0"/>
              <a:t>продукту </a:t>
            </a:r>
            <a:r>
              <a:rPr lang="uk-UA" dirty="0"/>
              <a:t>по всьому асортиментному ряду, оперативність ре- акції на висловлені вподобання та побажання споживача, прояв певного ставлення до співрозмовника відповідно до усталених продавцем стандартів, а також вміння </a:t>
            </a:r>
            <a:r>
              <a:rPr lang="uk-UA" dirty="0" smtClean="0"/>
              <a:t>створювати </a:t>
            </a:r>
            <a:r>
              <a:rPr lang="uk-UA" dirty="0"/>
              <a:t>і підтримувати психологічний контакт із споживачем з подальшою регуляцією продавцем перебігу процесу </a:t>
            </a:r>
            <a:r>
              <a:rPr lang="uk-UA" dirty="0" smtClean="0"/>
              <a:t>спілкування </a:t>
            </a:r>
            <a:endParaRPr lang="en-US" dirty="0"/>
          </a:p>
          <a:p>
            <a:r>
              <a:rPr lang="uk-UA" dirty="0"/>
              <a:t>Придбання споживачем бажаної продукції, товару, роботи чи послуги не означає завершення процесу </a:t>
            </a:r>
            <a:r>
              <a:rPr lang="uk-UA" dirty="0" smtClean="0"/>
              <a:t>обслуговування </a:t>
            </a:r>
            <a:r>
              <a:rPr lang="uk-UA" dirty="0"/>
              <a:t>покупця. Адже оцінка споживачем покупки </a:t>
            </a:r>
            <a:r>
              <a:rPr lang="uk-UA" dirty="0" smtClean="0"/>
              <a:t>завершиться </a:t>
            </a:r>
            <a:r>
              <a:rPr lang="uk-UA" dirty="0"/>
              <a:t>при закінченні строку експлуатації продукту </a:t>
            </a:r>
            <a:r>
              <a:rPr lang="uk-UA" dirty="0" smtClean="0"/>
              <a:t>чи товару</a:t>
            </a:r>
            <a:r>
              <a:rPr lang="uk-UA" dirty="0"/>
              <a:t>. Отже, і </a:t>
            </a:r>
            <a:r>
              <a:rPr lang="uk-UA" dirty="0" smtClean="0"/>
              <a:t>бота </a:t>
            </a:r>
            <a:r>
              <a:rPr lang="uk-UA" dirty="0"/>
              <a:t>зі споживачем не повинна </a:t>
            </a:r>
            <a:r>
              <a:rPr lang="uk-UA" dirty="0" smtClean="0"/>
              <a:t>припинятися</a:t>
            </a:r>
            <a:r>
              <a:rPr lang="uk-UA" dirty="0"/>
              <a:t>; вона лише </a:t>
            </a:r>
            <a:r>
              <a:rPr lang="uk-UA" dirty="0" err="1"/>
              <a:t>трансформовується</a:t>
            </a:r>
            <a:r>
              <a:rPr lang="uk-UA" dirty="0"/>
              <a:t> в іншу площину – у процес </a:t>
            </a:r>
            <a:r>
              <a:rPr lang="uk-UA" dirty="0" err="1"/>
              <a:t>післяпродажного</a:t>
            </a:r>
            <a:r>
              <a:rPr lang="uk-UA" dirty="0"/>
              <a:t> обслуговування споживача, де за такими ж критеріями, як і передпродажне </a:t>
            </a:r>
            <a:r>
              <a:rPr lang="uk-UA" dirty="0" smtClean="0"/>
              <a:t>обслуговування</a:t>
            </a:r>
            <a:r>
              <a:rPr lang="uk-UA" dirty="0"/>
              <a:t>. продовжуватиметься </a:t>
            </a:r>
            <a:r>
              <a:rPr lang="uk-UA" dirty="0" err="1"/>
              <a:t>післяпродажне</a:t>
            </a:r>
            <a:r>
              <a:rPr lang="uk-UA" dirty="0"/>
              <a:t> обслуговування споживача, однак </a:t>
            </a:r>
            <a:r>
              <a:rPr lang="uk-UA" dirty="0" err="1" smtClean="0"/>
              <a:t>неспрямованість</a:t>
            </a:r>
            <a:r>
              <a:rPr lang="uk-UA" dirty="0" smtClean="0"/>
              <a:t> </a:t>
            </a:r>
            <a:r>
              <a:rPr lang="uk-UA" dirty="0"/>
              <a:t>дій продавця буде про- водитись у напрямку забезпечення вдоволення покупця наявністю різномовних інструкцій користувача, </a:t>
            </a:r>
            <a:r>
              <a:rPr lang="uk-UA" dirty="0" smtClean="0"/>
              <a:t>тривалістю </a:t>
            </a:r>
            <a:r>
              <a:rPr lang="uk-UA" dirty="0"/>
              <a:t>гарантії, наявними у продавця сервісними центрами з ймовірного ремонту предмету покупки, доступністю </a:t>
            </a:r>
            <a:r>
              <a:rPr lang="uk-UA" dirty="0" smtClean="0"/>
              <a:t>запчастин </a:t>
            </a:r>
            <a:r>
              <a:rPr lang="uk-UA" dirty="0"/>
              <a:t>і ін.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542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4503" y="-102270"/>
            <a:ext cx="12087497" cy="6472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marR="635" indent="287655" algn="just">
              <a:lnSpc>
                <a:spcPct val="106000"/>
              </a:lnSpc>
              <a:spcAft>
                <a:spcPts val="0"/>
              </a:spcAft>
            </a:pP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 огляду на вищезазначене можна стверджувати, що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слід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розглядати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двох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позицій</a:t>
            </a:r>
            <a:r>
              <a:rPr lang="uk-UA" spc="-1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558800" marR="635" indent="-285750" algn="just">
              <a:lnSpc>
                <a:spcPct val="106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47090" indent="-285750" algn="just">
              <a:lnSpc>
                <a:spcPts val="1095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зі</a:t>
            </a:r>
            <a:r>
              <a:rPr lang="uk-UA" spc="-3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сторони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підприємства;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47090" indent="-285750" algn="just">
              <a:spcBef>
                <a:spcPts val="6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зі</a:t>
            </a:r>
            <a:r>
              <a:rPr lang="uk-UA" spc="-3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сторони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810" marR="87630" algn="just">
              <a:lnSpc>
                <a:spcPct val="106000"/>
              </a:lnSpc>
              <a:spcBef>
                <a:spcPts val="455"/>
              </a:spcBef>
              <a:spcAft>
                <a:spcPts val="0"/>
              </a:spcAft>
            </a:pP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першому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випадку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</a:t>
            </a:r>
            <a:r>
              <a:rPr lang="uk-UA" spc="-1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вача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буде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зводитися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випрацювання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власної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 споживача, успішна реалізація якої </a:t>
            </a: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гарантуватиме</a:t>
            </a:r>
            <a:r>
              <a:rPr lang="uk-UA" spc="-6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цим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споживачам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задоволення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отриманого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ними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обслуговування.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Відповідальність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pc="-1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кої</a:t>
            </a:r>
            <a:r>
              <a:rPr lang="uk-UA" spc="-4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високому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рівні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нестиме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кожен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працівник підприємства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керівника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продавця.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Розробка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полі-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тики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повинна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проводитися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управлінським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персоналом,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якого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вимагається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сто</a:t>
            </a:r>
            <a:r>
              <a:rPr lang="uk-UA" spc="-4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розробити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згідно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власним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уявлення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норми обслуговування,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насамперед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проникнутися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специфікою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всіх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підприємства,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вивчити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технічні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ливості</a:t>
            </a:r>
            <a:r>
              <a:rPr lang="uk-UA" spc="5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підприємства,</a:t>
            </a:r>
            <a:r>
              <a:rPr lang="uk-UA" spc="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</a:t>
            </a:r>
            <a:r>
              <a:rPr lang="uk-UA" spc="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uk-UA" spc="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очікування</a:t>
            </a:r>
            <a:r>
              <a:rPr lang="uk-UA" spc="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 комплексно це </a:t>
            </a:r>
            <a:r>
              <a:rPr lang="uk-UA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взаємоув’язати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 також викласти у </a:t>
            </a: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</a:t>
            </a:r>
            <a:r>
              <a:rPr lang="uk-UA" spc="-1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дартах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 споживачів. У стандартах </a:t>
            </a:r>
            <a:r>
              <a:rPr lang="uk-UA" spc="-1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пови</a:t>
            </a: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нні</a:t>
            </a:r>
            <a:r>
              <a:rPr lang="uk-UA" spc="-5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відображатися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процедури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поведінки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дій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персоналу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повсякденних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ситуаціях,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нестандарт-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них –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екстрених чи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непередбачуваних. Стандарти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повинні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регулярно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оновлюватися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задля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збереження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відповідності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норм мінливим вподобанням споживачів. Усталені </a:t>
            </a: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</a:t>
            </a:r>
            <a:r>
              <a:rPr lang="uk-UA" spc="-1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дарти</a:t>
            </a:r>
            <a:r>
              <a:rPr lang="uk-UA" spc="-5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популяризуються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серед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персоналу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шляхом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pc="-3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дення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відповідних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навчань.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Відкритий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доступ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</a:t>
            </a:r>
            <a:r>
              <a:rPr lang="uk-UA" spc="-2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тів</a:t>
            </a:r>
            <a:r>
              <a:rPr lang="uk-UA" spc="-4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лише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персоналу,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й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дозволить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знизити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вагання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звернення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отриманням бажаного блага і тим самим збільшити обсяги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замовлення.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обслуговування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перед- </a:t>
            </a:r>
            <a:r>
              <a:rPr lang="uk-UA" spc="-2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бачає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наявність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ефективної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комунікації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підприємстві,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котра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забезпечила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оперативне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інформаційним</a:t>
            </a:r>
            <a:r>
              <a:rPr lang="uk-UA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обміном</a:t>
            </a:r>
            <a:r>
              <a:rPr lang="uk-UA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задля</a:t>
            </a:r>
            <a:r>
              <a:rPr lang="uk-UA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підвищення</a:t>
            </a:r>
            <a:r>
              <a:rPr lang="uk-UA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вдоволення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810" marR="88265" indent="287655" algn="just">
              <a:lnSpc>
                <a:spcPct val="106000"/>
              </a:lnSpc>
              <a:spcBef>
                <a:spcPts val="20"/>
              </a:spcBef>
              <a:spcAft>
                <a:spcPts val="0"/>
              </a:spcAft>
            </a:pP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Зі сторони споживача процес обслуговування буде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оцінюватися відповідно до тих елементів, які, на його дум- ку,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визначальними.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елементи,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впливають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оцінку якості обслуговування споживача, наведено на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рис.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3050" indent="287655" algn="just">
              <a:lnSpc>
                <a:spcPct val="106000"/>
              </a:lnSpc>
              <a:spcBef>
                <a:spcPts val="75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708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" y="0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9640" y="287383"/>
            <a:ext cx="10382794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145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82879" y="235131"/>
            <a:ext cx="11808823" cy="6518366"/>
          </a:xfrm>
        </p:spPr>
        <p:txBody>
          <a:bodyPr>
            <a:normAutofit fontScale="77500" lnSpcReduction="20000"/>
          </a:bodyPr>
          <a:lstStyle/>
          <a:p>
            <a:pPr marL="89535" marR="24130" indent="287655" algn="just">
              <a:lnSpc>
                <a:spcPct val="103000"/>
              </a:lnSpc>
              <a:spcBef>
                <a:spcPts val="40"/>
              </a:spcBef>
              <a:spcAft>
                <a:spcPts val="0"/>
              </a:spcAft>
            </a:pP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вирізняють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базові моделі, котрі </a:t>
            </a: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відо</a:t>
            </a:r>
            <a:r>
              <a:rPr lang="uk-UA" spc="-3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бражають</a:t>
            </a: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вдоволення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споживача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позиції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самого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спожи- </a:t>
            </a:r>
            <a:r>
              <a:rPr lang="uk-UA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вача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емоційна модель, модель, що базується на теорії </a:t>
            </a:r>
            <a:r>
              <a:rPr lang="uk-UA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справедливого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обміну, та модель очікуваної невідповідності [8, с.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402–403].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535" marR="24130" indent="287655" algn="just">
              <a:lnSpc>
                <a:spcPct val="103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стосунку до якості обслуговування ці моделі мати- муть таку інтерпретацію: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4130" lvl="0" indent="-342900" algn="just">
              <a:lnSpc>
                <a:spcPct val="103000"/>
              </a:lnSpc>
              <a:spcBef>
                <a:spcPts val="10"/>
              </a:spcBef>
              <a:spcAft>
                <a:spcPts val="0"/>
              </a:spcAft>
              <a:buClr>
                <a:srgbClr val="231F20"/>
              </a:buClr>
              <a:buSzPts val="950"/>
              <a:buFont typeface="Times New Roman" panose="02020603050405020304" pitchFamily="18" charset="0"/>
              <a:buAutoNum type="arabicPeriod"/>
              <a:tabLst>
                <a:tab pos="488950" algn="l"/>
                <a:tab pos="521970" algn="l"/>
              </a:tabLst>
            </a:pP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Сутність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емоційної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моделі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зводиться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до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отриман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-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ня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споживачем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сильних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емоцій,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що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викликані у нього в процесі його обслуговування. При цьому модель враховує як позитивні, так і негативні </a:t>
            </a:r>
            <a:r>
              <a:rPr lang="uk-UA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емо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- </a:t>
            </a:r>
            <a:r>
              <a:rPr lang="uk-UA" spc="-3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ції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.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Очевидно,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що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лише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позитивні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емоції</a:t>
            </a:r>
            <a:r>
              <a:rPr lang="uk-UA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можуть свідчити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про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задоволеність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споживача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та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форму- </a:t>
            </a:r>
            <a:r>
              <a:rPr lang="uk-UA" spc="-2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вання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у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нього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бажання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у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майбутньому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ще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хоча</a:t>
            </a:r>
            <a:r>
              <a:rPr lang="uk-UA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б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раз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повернутися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до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цієї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сфери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обслуговування.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І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чим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сильнішими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будуть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такі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позитивні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емоції,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тим більше виникатиме бажання у споживача від- чути їх на собі знову, а отже, можна стверджувати про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високу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якість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обслуговування.</a:t>
            </a:r>
            <a:endParaRPr lang="en-US" sz="3600" spc="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342900" marR="24130" lvl="0" indent="-342900" algn="just">
              <a:lnSpc>
                <a:spcPct val="103000"/>
              </a:lnSpc>
              <a:spcBef>
                <a:spcPts val="45"/>
              </a:spcBef>
              <a:spcAft>
                <a:spcPts val="0"/>
              </a:spcAft>
              <a:buClr>
                <a:srgbClr val="231F20"/>
              </a:buClr>
              <a:buSzPts val="950"/>
              <a:buFont typeface="Times New Roman" panose="02020603050405020304" pitchFamily="18" charset="0"/>
              <a:buAutoNum type="arabicPeriod"/>
              <a:tabLst>
                <a:tab pos="478155" algn="l"/>
                <a:tab pos="521970" algn="l"/>
              </a:tabLst>
            </a:pP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Зміст моделі, що базується на теорії справедливого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обміну,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полягає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у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порівнянні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отриманих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переваг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зі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втратами,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які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довелося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понести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через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отриман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-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ня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належного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обслуговування.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До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типових</a:t>
            </a:r>
            <a:r>
              <a:rPr lang="uk-UA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втрат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можна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віднести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розмір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витрачених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коштів,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над-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мірно втрачений час на обслуговування, моральне невдоволення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від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спілкування,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тоді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як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до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пере-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ваг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–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приємна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атмосфера,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обізнаний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і</a:t>
            </a:r>
            <a:r>
              <a:rPr lang="uk-UA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ввічливий персонал,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оперативність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обслуговування</a:t>
            </a:r>
            <a:r>
              <a:rPr lang="uk-UA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тощо.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Таким чином, якщо баланс визнаних споживачем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сукупних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переваг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і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втрат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переважає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на</a:t>
            </a:r>
            <a:r>
              <a:rPr lang="uk-UA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користь </a:t>
            </a:r>
            <a:r>
              <a:rPr lang="uk-UA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переваг, то таке обслуговування можна вважати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за</a:t>
            </a:r>
            <a:r>
              <a:rPr lang="uk-UA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якісне.</a:t>
            </a:r>
            <a:endParaRPr lang="en-US" sz="3600" spc="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marL="342900" marR="24130" lvl="0" indent="-342900" algn="just">
              <a:lnSpc>
                <a:spcPct val="103000"/>
              </a:lnSpc>
              <a:spcBef>
                <a:spcPts val="50"/>
              </a:spcBef>
              <a:spcAft>
                <a:spcPts val="0"/>
              </a:spcAft>
              <a:buClr>
                <a:srgbClr val="231F20"/>
              </a:buClr>
              <a:buSzPts val="950"/>
              <a:buFont typeface="Times New Roman" panose="02020603050405020304" pitchFamily="18" charset="0"/>
              <a:buAutoNum type="arabicPeriod"/>
              <a:tabLst>
                <a:tab pos="476250" algn="l"/>
                <a:tab pos="521970" algn="l"/>
              </a:tabLst>
            </a:pP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Модель очікуваної невідповідності. Споживачі оці- </a:t>
            </a:r>
            <a:r>
              <a:rPr lang="uk-UA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нюють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рівень вдоволення якістю обслуговування відповідно до власних очікувань, які базуються на попередньо отриманому досвіді чи знаннях. Якщо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очікування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відповідно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до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суб’єктивних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 </a:t>
            </a:r>
            <a:r>
              <a:rPr lang="uk-UA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критеріїв 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споживача виправдані, таке обслуговування </a:t>
            </a:r>
            <a:r>
              <a:rPr lang="uk-UA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мож</a:t>
            </a:r>
            <a:r>
              <a:rPr lang="uk-UA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ebuchet MS" panose="020B0603020202020204" pitchFamily="34" charset="0"/>
              </a:rPr>
              <a:t>- на вважати якісним.</a:t>
            </a:r>
            <a:endParaRPr lang="en-US" sz="3600" spc="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24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3724"/>
            <a:ext cx="1195251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Сучасне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невіддільна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 </a:t>
            </a:r>
            <a:r>
              <a:rPr lang="ru-RU" dirty="0" err="1" smtClean="0"/>
              <a:t>залучення</a:t>
            </a:r>
            <a:r>
              <a:rPr lang="ru-RU" dirty="0" smtClean="0"/>
              <a:t> та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  <a:r>
              <a:rPr lang="ru-RU" dirty="0" err="1" smtClean="0"/>
              <a:t>Відмінне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перетворюється</a:t>
            </a:r>
            <a:r>
              <a:rPr lang="ru-RU" dirty="0" smtClean="0"/>
              <a:t> на </a:t>
            </a:r>
            <a:r>
              <a:rPr lang="ru-RU" dirty="0" err="1" smtClean="0"/>
              <a:t>довіру</a:t>
            </a:r>
            <a:r>
              <a:rPr lang="ru-RU" dirty="0" smtClean="0"/>
              <a:t> до бренду, а </a:t>
            </a:r>
            <a:r>
              <a:rPr lang="ru-RU" dirty="0" smtClean="0">
                <a:hlinkClick r:id="rId2"/>
              </a:rPr>
              <a:t>75%</a:t>
            </a:r>
            <a:r>
              <a:rPr lang="ru-RU" dirty="0" smtClean="0"/>
              <a:t> </a:t>
            </a:r>
            <a:r>
              <a:rPr lang="ru-RU" dirty="0" err="1" smtClean="0"/>
              <a:t>респондентів</a:t>
            </a:r>
            <a:r>
              <a:rPr lang="ru-RU" dirty="0" smtClean="0"/>
              <a:t> у </a:t>
            </a:r>
            <a:r>
              <a:rPr lang="ru-RU" dirty="0" err="1" smtClean="0"/>
              <a:t>всьому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кажуть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залишаться</a:t>
            </a:r>
            <a:r>
              <a:rPr lang="ru-RU" dirty="0" smtClean="0"/>
              <a:t> </a:t>
            </a:r>
            <a:r>
              <a:rPr lang="ru-RU" dirty="0" err="1" smtClean="0"/>
              <a:t>вірні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,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довіряють</a:t>
            </a:r>
            <a:r>
              <a:rPr lang="ru-RU" dirty="0" smtClean="0"/>
              <a:t>,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інший</a:t>
            </a:r>
            <a:r>
              <a:rPr lang="ru-RU" dirty="0" smtClean="0"/>
              <a:t> бренд </a:t>
            </a:r>
            <a:r>
              <a:rPr lang="ru-RU" dirty="0" err="1" smtClean="0"/>
              <a:t>раптом</a:t>
            </a:r>
            <a:r>
              <a:rPr lang="ru-RU" dirty="0" smtClean="0"/>
              <a:t> стане </a:t>
            </a:r>
            <a:r>
              <a:rPr lang="ru-RU" dirty="0" err="1" smtClean="0"/>
              <a:t>популярним</a:t>
            </a:r>
            <a:r>
              <a:rPr lang="ru-RU" dirty="0" smtClean="0"/>
              <a:t> і </a:t>
            </a:r>
            <a:r>
              <a:rPr lang="ru-RU" dirty="0" err="1" smtClean="0"/>
              <a:t>модним</a:t>
            </a:r>
            <a:r>
              <a:rPr lang="ru-RU" dirty="0" smtClean="0"/>
              <a:t>.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достатня</a:t>
            </a:r>
            <a:r>
              <a:rPr lang="ru-RU" dirty="0" smtClean="0"/>
              <a:t> причина,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ваше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ідеальним</a:t>
            </a:r>
            <a:r>
              <a:rPr lang="ru-RU" dirty="0" smtClean="0"/>
              <a:t>? </a:t>
            </a:r>
          </a:p>
          <a:p>
            <a:r>
              <a:rPr lang="ru-RU" dirty="0" err="1" smtClean="0"/>
              <a:t>Аби</a:t>
            </a:r>
            <a:r>
              <a:rPr lang="ru-RU" dirty="0" smtClean="0"/>
              <a:t>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компаніям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шукати</a:t>
            </a:r>
            <a:r>
              <a:rPr lang="ru-RU" dirty="0" smtClean="0"/>
              <a:t> шляхи </a:t>
            </a:r>
            <a:r>
              <a:rPr lang="ru-RU" dirty="0" err="1" smtClean="0"/>
              <a:t>вдосконалення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endParaRPr lang="ru-RU" dirty="0" smtClean="0"/>
          </a:p>
          <a:p>
            <a:r>
              <a:rPr lang="ru-RU" b="1" dirty="0" smtClean="0"/>
              <a:t>9 правил </a:t>
            </a:r>
            <a:r>
              <a:rPr lang="ru-RU" b="1" dirty="0" err="1" smtClean="0"/>
              <a:t>покращення</a:t>
            </a:r>
            <a:r>
              <a:rPr lang="ru-RU" b="1" dirty="0" smtClean="0"/>
              <a:t> </a:t>
            </a:r>
            <a:r>
              <a:rPr lang="ru-RU" b="1" dirty="0" err="1" smtClean="0"/>
              <a:t>обслуговування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r>
              <a:rPr lang="ru-RU" b="1" dirty="0" smtClean="0"/>
              <a:t>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працюють</a:t>
            </a:r>
            <a:r>
              <a:rPr lang="ru-RU" b="1" dirty="0" smtClean="0"/>
              <a:t> </a:t>
            </a:r>
          </a:p>
          <a:p>
            <a:r>
              <a:rPr lang="ru-RU" b="1" dirty="0" smtClean="0"/>
              <a:t>1. Надавайте </a:t>
            </a:r>
            <a:r>
              <a:rPr lang="ru-RU" b="1" dirty="0" err="1" smtClean="0"/>
              <a:t>підтримку</a:t>
            </a:r>
            <a:r>
              <a:rPr lang="ru-RU" b="1" dirty="0" smtClean="0"/>
              <a:t> у тих каналах </a:t>
            </a:r>
            <a:r>
              <a:rPr lang="ru-RU" b="1" dirty="0" err="1" smtClean="0"/>
              <a:t>комунікації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зручніші</a:t>
            </a:r>
            <a:r>
              <a:rPr lang="ru-RU" b="1" dirty="0" smtClean="0"/>
              <a:t> вашим </a:t>
            </a:r>
            <a:r>
              <a:rPr lang="ru-RU" b="1" dirty="0" err="1" smtClean="0"/>
              <a:t>клієнтам</a:t>
            </a:r>
            <a:endParaRPr lang="ru-RU" b="1" dirty="0" smtClean="0"/>
          </a:p>
          <a:p>
            <a:r>
              <a:rPr lang="ru-RU" dirty="0" smtClean="0"/>
              <a:t>Перше правило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</a:t>
            </a:r>
            <a:r>
              <a:rPr lang="ru-RU" dirty="0" err="1" smtClean="0"/>
              <a:t>щоб</a:t>
            </a:r>
            <a:r>
              <a:rPr lang="ru-RU" dirty="0" smtClean="0"/>
              <a:t> бути </a:t>
            </a:r>
            <a:r>
              <a:rPr lang="ru-RU" dirty="0" err="1" smtClean="0"/>
              <a:t>саме</a:t>
            </a:r>
            <a:r>
              <a:rPr lang="ru-RU" dirty="0" smtClean="0"/>
              <a:t> там, де </a:t>
            </a:r>
            <a:r>
              <a:rPr lang="ru-RU" dirty="0" err="1" smtClean="0"/>
              <a:t>зручніше</a:t>
            </a:r>
            <a:r>
              <a:rPr lang="ru-RU" dirty="0" smtClean="0"/>
              <a:t> вашим </a:t>
            </a:r>
            <a:r>
              <a:rPr lang="ru-RU" dirty="0" err="1" smtClean="0"/>
              <a:t>клієнтам</a:t>
            </a:r>
            <a:r>
              <a:rPr lang="ru-RU" dirty="0" smtClean="0"/>
              <a:t>, а не вам. Так,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означати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налагодження</a:t>
            </a:r>
            <a:r>
              <a:rPr lang="ru-RU" dirty="0" smtClean="0"/>
              <a:t> </a:t>
            </a:r>
            <a:r>
              <a:rPr lang="ru-RU" dirty="0" err="1" smtClean="0"/>
              <a:t>синхронізації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ними,</a:t>
            </a:r>
          </a:p>
          <a:p>
            <a:r>
              <a:rPr lang="ru-RU" b="1" dirty="0" smtClean="0"/>
              <a:t>2. </a:t>
            </a:r>
            <a:r>
              <a:rPr lang="ru-RU" b="1" dirty="0" err="1" smtClean="0"/>
              <a:t>Використовуйте</a:t>
            </a:r>
            <a:r>
              <a:rPr lang="ru-RU" b="1" dirty="0" smtClean="0"/>
              <a:t> </a:t>
            </a:r>
            <a:r>
              <a:rPr lang="ru-RU" b="1" dirty="0" err="1" smtClean="0"/>
              <a:t>найкращі</a:t>
            </a:r>
            <a:r>
              <a:rPr lang="ru-RU" b="1" dirty="0" smtClean="0"/>
              <a:t> </a:t>
            </a:r>
            <a:r>
              <a:rPr lang="ru-RU" b="1" dirty="0" err="1" smtClean="0"/>
              <a:t>технологічні</a:t>
            </a:r>
            <a:r>
              <a:rPr lang="ru-RU" b="1" dirty="0" smtClean="0"/>
              <a:t>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для </a:t>
            </a:r>
            <a:r>
              <a:rPr lang="ru-RU" b="1" dirty="0" err="1" smtClean="0"/>
              <a:t>безперебійного</a:t>
            </a:r>
            <a:r>
              <a:rPr lang="ru-RU" b="1" dirty="0" smtClean="0"/>
              <a:t> </a:t>
            </a:r>
            <a:r>
              <a:rPr lang="ru-RU" b="1" dirty="0" err="1" smtClean="0"/>
              <a:t>обслуговування</a:t>
            </a:r>
            <a:endParaRPr lang="ru-RU" b="1" dirty="0" smtClean="0"/>
          </a:p>
          <a:p>
            <a:r>
              <a:rPr lang="ru-RU" dirty="0" smtClean="0"/>
              <a:t>Той </a:t>
            </a:r>
            <a:r>
              <a:rPr lang="ru-RU" dirty="0" err="1" smtClean="0"/>
              <a:t>бізнес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дійсно</a:t>
            </a:r>
            <a:r>
              <a:rPr lang="ru-RU" dirty="0" smtClean="0"/>
              <a:t> </a:t>
            </a:r>
            <a:r>
              <a:rPr lang="ru-RU" dirty="0" err="1" smtClean="0"/>
              <a:t>йде</a:t>
            </a:r>
            <a:r>
              <a:rPr lang="ru-RU" dirty="0" smtClean="0"/>
              <a:t> </a:t>
            </a:r>
            <a:r>
              <a:rPr lang="ru-RU" dirty="0" err="1" smtClean="0"/>
              <a:t>назустріч</a:t>
            </a:r>
            <a:r>
              <a:rPr lang="ru-RU" dirty="0" smtClean="0"/>
              <a:t> </a:t>
            </a:r>
            <a:r>
              <a:rPr lang="ru-RU" dirty="0" err="1" smtClean="0"/>
              <a:t>покупцям</a:t>
            </a:r>
            <a:r>
              <a:rPr lang="ru-RU" dirty="0" smtClean="0"/>
              <a:t> та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у </a:t>
            </a:r>
            <a:r>
              <a:rPr lang="ru-RU" dirty="0" err="1" smtClean="0"/>
              <a:t>певний</a:t>
            </a:r>
            <a:r>
              <a:rPr lang="ru-RU" dirty="0" smtClean="0"/>
              <a:t> момент </a:t>
            </a:r>
            <a:r>
              <a:rPr lang="ru-RU" dirty="0" err="1" smtClean="0"/>
              <a:t>стикається</a:t>
            </a:r>
            <a:r>
              <a:rPr lang="ru-RU" dirty="0" smtClean="0"/>
              <a:t> з проблемою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синхронізації</a:t>
            </a:r>
            <a:r>
              <a:rPr lang="ru-RU" dirty="0" smtClean="0"/>
              <a:t>. Для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з </a:t>
            </a:r>
            <a:r>
              <a:rPr lang="ru-RU" dirty="0" err="1" smtClean="0"/>
              <a:t>кожним</a:t>
            </a:r>
            <a:r>
              <a:rPr lang="ru-RU" dirty="0" smtClean="0"/>
              <a:t> </a:t>
            </a:r>
            <a:r>
              <a:rPr lang="ru-RU" dirty="0" err="1" smtClean="0"/>
              <a:t>клієнтом</a:t>
            </a:r>
            <a:r>
              <a:rPr lang="ru-RU" dirty="0" smtClean="0"/>
              <a:t> та </a:t>
            </a:r>
            <a:r>
              <a:rPr lang="ru-RU" dirty="0" err="1" smtClean="0"/>
              <a:t>дані</a:t>
            </a:r>
            <a:r>
              <a:rPr lang="ru-RU" dirty="0" smtClean="0"/>
              <a:t> про них </a:t>
            </a:r>
            <a:r>
              <a:rPr lang="ru-RU" dirty="0" err="1" smtClean="0"/>
              <a:t>зберігались</a:t>
            </a:r>
            <a:r>
              <a:rPr lang="ru-RU" dirty="0" smtClean="0"/>
              <a:t> в одному </a:t>
            </a:r>
            <a:r>
              <a:rPr lang="ru-RU" dirty="0" err="1" smtClean="0"/>
              <a:t>місці</a:t>
            </a:r>
            <a:r>
              <a:rPr lang="ru-RU" dirty="0" smtClean="0"/>
              <a:t>. </a:t>
            </a:r>
            <a:r>
              <a:rPr lang="ru-RU" dirty="0" err="1" smtClean="0"/>
              <a:t>Тоді</a:t>
            </a:r>
            <a:r>
              <a:rPr lang="ru-RU" dirty="0" smtClean="0"/>
              <a:t> не </a:t>
            </a:r>
            <a:r>
              <a:rPr lang="ru-RU" dirty="0" err="1" smtClean="0"/>
              <a:t>важливо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користувач</a:t>
            </a:r>
            <a:r>
              <a:rPr lang="ru-RU" dirty="0" smtClean="0"/>
              <a:t> </a:t>
            </a:r>
            <a:r>
              <a:rPr lang="ru-RU" dirty="0" err="1" smtClean="0"/>
              <a:t>звернувся</a:t>
            </a:r>
            <a:r>
              <a:rPr lang="ru-RU" dirty="0" smtClean="0"/>
              <a:t> в </a:t>
            </a:r>
            <a:r>
              <a:rPr lang="en-US" dirty="0" smtClean="0"/>
              <a:t>Instagram, Facebook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електронною</a:t>
            </a:r>
            <a:r>
              <a:rPr lang="ru-RU" dirty="0" smtClean="0"/>
              <a:t> </a:t>
            </a:r>
            <a:r>
              <a:rPr lang="ru-RU" dirty="0" err="1" smtClean="0"/>
              <a:t>поштою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у вас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рукою і </a:t>
            </a:r>
            <a:r>
              <a:rPr lang="ru-RU" dirty="0" err="1" smtClean="0"/>
              <a:t>немає</a:t>
            </a:r>
            <a:r>
              <a:rPr lang="ru-RU" dirty="0" smtClean="0"/>
              <a:t> потреби </a:t>
            </a:r>
            <a:r>
              <a:rPr lang="ru-RU" dirty="0" err="1" smtClean="0"/>
              <a:t>задавати</a:t>
            </a:r>
            <a:r>
              <a:rPr lang="ru-RU" dirty="0" smtClean="0"/>
              <a:t> </a:t>
            </a:r>
            <a:r>
              <a:rPr lang="ru-RU" dirty="0" err="1" smtClean="0"/>
              <a:t>зайвих</a:t>
            </a:r>
            <a:r>
              <a:rPr lang="ru-RU" dirty="0" smtClean="0"/>
              <a:t> </a:t>
            </a:r>
            <a:r>
              <a:rPr lang="ru-RU" dirty="0" err="1" smtClean="0"/>
              <a:t>уточнювальних</a:t>
            </a:r>
            <a:r>
              <a:rPr lang="ru-RU" dirty="0" smtClean="0"/>
              <a:t> </a:t>
            </a:r>
            <a:r>
              <a:rPr lang="ru-RU" dirty="0" err="1" smtClean="0"/>
              <a:t>запитань</a:t>
            </a:r>
            <a:endParaRPr lang="ru-RU" dirty="0" smtClean="0"/>
          </a:p>
          <a:p>
            <a:r>
              <a:rPr lang="ru-RU" b="1" dirty="0" smtClean="0"/>
              <a:t>3. </a:t>
            </a:r>
            <a:r>
              <a:rPr lang="ru-RU" b="1" dirty="0" err="1" smtClean="0"/>
              <a:t>Відповідайте</a:t>
            </a:r>
            <a:r>
              <a:rPr lang="ru-RU" b="1" dirty="0" smtClean="0"/>
              <a:t> на </a:t>
            </a:r>
            <a:r>
              <a:rPr lang="ru-RU" b="1" dirty="0" err="1" smtClean="0"/>
              <a:t>запити</a:t>
            </a:r>
            <a:r>
              <a:rPr lang="ru-RU" b="1" dirty="0" smtClean="0"/>
              <a:t> </a:t>
            </a:r>
            <a:r>
              <a:rPr lang="ru-RU" b="1" dirty="0" err="1" smtClean="0"/>
              <a:t>користувачів</a:t>
            </a:r>
            <a:r>
              <a:rPr lang="ru-RU" b="1" dirty="0" smtClean="0"/>
              <a:t> </a:t>
            </a:r>
            <a:r>
              <a:rPr lang="ru-RU" b="1" dirty="0" err="1" smtClean="0"/>
              <a:t>вчасно</a:t>
            </a:r>
            <a:endParaRPr lang="ru-RU" b="1" dirty="0" smtClean="0"/>
          </a:p>
          <a:p>
            <a:r>
              <a:rPr lang="ru-RU" dirty="0" err="1" smtClean="0"/>
              <a:t>Наступне</a:t>
            </a:r>
            <a:r>
              <a:rPr lang="ru-RU" dirty="0" smtClean="0"/>
              <a:t> правило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підкреслює</a:t>
            </a:r>
            <a:r>
              <a:rPr lang="ru-RU" dirty="0" smtClean="0"/>
              <a:t> </a:t>
            </a:r>
            <a:r>
              <a:rPr lang="ru-RU" dirty="0" err="1" smtClean="0"/>
              <a:t>важливість</a:t>
            </a:r>
            <a:r>
              <a:rPr lang="ru-RU" dirty="0" smtClean="0"/>
              <a:t> одного з </a:t>
            </a:r>
            <a:r>
              <a:rPr lang="ru-RU" dirty="0" err="1" smtClean="0"/>
              <a:t>найцінніших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у </a:t>
            </a:r>
            <a:r>
              <a:rPr lang="ru-RU" dirty="0" err="1" smtClean="0"/>
              <a:t>нашому</a:t>
            </a:r>
            <a:r>
              <a:rPr lang="ru-RU" dirty="0" smtClean="0"/>
              <a:t> </a:t>
            </a:r>
            <a:r>
              <a:rPr lang="ru-RU" dirty="0" err="1" smtClean="0"/>
              <a:t>житті</a:t>
            </a:r>
            <a:r>
              <a:rPr lang="ru-RU" dirty="0" smtClean="0"/>
              <a:t> – часу. </a:t>
            </a:r>
            <a:r>
              <a:rPr lang="ru-RU" dirty="0" err="1" smtClean="0"/>
              <a:t>Відповідайте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, </a:t>
            </a:r>
            <a:r>
              <a:rPr lang="ru-RU" dirty="0" err="1" smtClean="0"/>
              <a:t>аби</a:t>
            </a:r>
            <a:r>
              <a:rPr lang="ru-RU" dirty="0" smtClean="0"/>
              <a:t> </a:t>
            </a:r>
            <a:r>
              <a:rPr lang="ru-RU" dirty="0" err="1" smtClean="0"/>
              <a:t>показати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цінуєте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звернення</a:t>
            </a:r>
            <a:r>
              <a:rPr lang="ru-RU" dirty="0" smtClean="0"/>
              <a:t> та час, </a:t>
            </a:r>
            <a:r>
              <a:rPr lang="ru-RU" dirty="0" err="1" smtClean="0"/>
              <a:t>що</a:t>
            </a:r>
            <a:r>
              <a:rPr lang="ru-RU" dirty="0" smtClean="0"/>
              <a:t> вони </a:t>
            </a:r>
            <a:r>
              <a:rPr lang="ru-RU" dirty="0" err="1" smtClean="0"/>
              <a:t>витратили</a:t>
            </a:r>
            <a:r>
              <a:rPr lang="ru-RU" dirty="0" smtClean="0"/>
              <a:t> на контакт з вами. </a:t>
            </a:r>
          </a:p>
          <a:p>
            <a:r>
              <a:rPr lang="ru-RU" dirty="0" smtClean="0"/>
              <a:t>Канал 	                                Добре 	                                  </a:t>
            </a:r>
            <a:r>
              <a:rPr lang="ru-RU" dirty="0" err="1" smtClean="0"/>
              <a:t>Краще</a:t>
            </a:r>
            <a:r>
              <a:rPr lang="ru-RU" dirty="0" smtClean="0"/>
              <a:t> 	                          </a:t>
            </a:r>
            <a:r>
              <a:rPr lang="ru-RU" dirty="0" err="1" smtClean="0"/>
              <a:t>Ідеально</a:t>
            </a:r>
            <a:endParaRPr lang="ru-RU" dirty="0" smtClean="0"/>
          </a:p>
          <a:p>
            <a:r>
              <a:rPr lang="ru-RU" dirty="0" smtClean="0"/>
              <a:t>Ел. </a:t>
            </a:r>
            <a:r>
              <a:rPr lang="ru-RU" dirty="0" err="1" smtClean="0"/>
              <a:t>пошта</a:t>
            </a:r>
            <a:r>
              <a:rPr lang="ru-RU" dirty="0" smtClean="0"/>
              <a:t> 	12 годин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	4 </a:t>
            </a:r>
            <a:r>
              <a:rPr lang="ru-RU" dirty="0" err="1" smtClean="0"/>
              <a:t>години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	1 година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endParaRPr lang="ru-RU" dirty="0" smtClean="0"/>
          </a:p>
          <a:p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	2 </a:t>
            </a:r>
            <a:r>
              <a:rPr lang="ru-RU" dirty="0" err="1" smtClean="0"/>
              <a:t>години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	1 година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	15 </a:t>
            </a:r>
            <a:r>
              <a:rPr lang="ru-RU" dirty="0" err="1" smtClean="0"/>
              <a:t>хвилин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endParaRPr lang="ru-RU" dirty="0" smtClean="0"/>
          </a:p>
          <a:p>
            <a:r>
              <a:rPr lang="ru-RU" dirty="0" smtClean="0"/>
              <a:t>Онлайн-чат 	1 година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	5 </a:t>
            </a:r>
            <a:r>
              <a:rPr lang="ru-RU" dirty="0" err="1" smtClean="0"/>
              <a:t>хвилин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	1 </a:t>
            </a:r>
            <a:r>
              <a:rPr lang="ru-RU" dirty="0" err="1" smtClean="0"/>
              <a:t>хвилина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965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26443"/>
            <a:ext cx="10515600" cy="52886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169817"/>
            <a:ext cx="11769634" cy="6557554"/>
          </a:xfrm>
        </p:spPr>
        <p:txBody>
          <a:bodyPr/>
          <a:lstStyle/>
          <a:p>
            <a:r>
              <a:rPr lang="ru-RU" dirty="0" err="1" smtClean="0"/>
              <a:t>Наступне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– як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достатньої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людського</a:t>
            </a:r>
            <a:r>
              <a:rPr lang="ru-RU" dirty="0" smtClean="0"/>
              <a:t> ресурсу?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є два </a:t>
            </a:r>
            <a:r>
              <a:rPr lang="ru-RU" dirty="0" err="1" smtClean="0"/>
              <a:t>способи</a:t>
            </a:r>
            <a:r>
              <a:rPr lang="ru-RU" dirty="0" smtClean="0"/>
              <a:t>:</a:t>
            </a:r>
          </a:p>
          <a:p>
            <a:r>
              <a:rPr lang="ru-RU" b="1" dirty="0" smtClean="0"/>
              <a:t>База </a:t>
            </a:r>
            <a:r>
              <a:rPr lang="ru-RU" b="1" dirty="0" err="1" smtClean="0"/>
              <a:t>знань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smtClean="0">
                <a:hlinkClick r:id="rId2"/>
              </a:rPr>
              <a:t>81%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  <a:r>
              <a:rPr lang="ru-RU" dirty="0" err="1" smtClean="0"/>
              <a:t>розв’язати</a:t>
            </a:r>
            <a:r>
              <a:rPr lang="ru-RU" dirty="0" smtClean="0"/>
              <a:t> проблему </a:t>
            </a:r>
            <a:r>
              <a:rPr lang="ru-RU" dirty="0" err="1" smtClean="0"/>
              <a:t>самостійно</a:t>
            </a:r>
            <a:r>
              <a:rPr lang="ru-RU" dirty="0" smtClean="0"/>
              <a:t>, перш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звернутися</a:t>
            </a:r>
            <a:r>
              <a:rPr lang="ru-RU" dirty="0" smtClean="0"/>
              <a:t> до консультанта. Таким чином, створивши </a:t>
            </a:r>
            <a:r>
              <a:rPr lang="ru-RU" dirty="0" err="1" smtClean="0"/>
              <a:t>єдину</a:t>
            </a:r>
            <a:r>
              <a:rPr lang="ru-RU" dirty="0" smtClean="0"/>
              <a:t> </a:t>
            </a:r>
            <a:r>
              <a:rPr lang="ru-RU" dirty="0" smtClean="0">
                <a:hlinkClick r:id="rId3"/>
              </a:rPr>
              <a:t>базу </a:t>
            </a:r>
            <a:r>
              <a:rPr lang="ru-RU" dirty="0" err="1" smtClean="0">
                <a:hlinkClick r:id="rId3"/>
              </a:rPr>
              <a:t>знань</a:t>
            </a:r>
            <a:r>
              <a:rPr lang="ru-RU" dirty="0" smtClean="0"/>
              <a:t> з </a:t>
            </a:r>
            <a:r>
              <a:rPr lang="ru-RU" dirty="0" err="1" smtClean="0"/>
              <a:t>усією</a:t>
            </a:r>
            <a:r>
              <a:rPr lang="ru-RU" dirty="0" smtClean="0"/>
              <a:t> </a:t>
            </a:r>
            <a:r>
              <a:rPr lang="ru-RU" dirty="0" err="1" smtClean="0"/>
              <a:t>необхідною</a:t>
            </a:r>
            <a:r>
              <a:rPr lang="ru-RU" dirty="0" smtClean="0"/>
              <a:t> </a:t>
            </a:r>
            <a:r>
              <a:rPr lang="ru-RU" dirty="0" err="1" smtClean="0"/>
              <a:t>інформацією</a:t>
            </a:r>
            <a:r>
              <a:rPr lang="ru-RU" dirty="0" smtClean="0"/>
              <a:t> про ваш продукт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послугу</a:t>
            </a:r>
            <a:r>
              <a:rPr lang="ru-RU" dirty="0" smtClean="0"/>
              <a:t>,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допоможете</a:t>
            </a:r>
            <a:r>
              <a:rPr lang="ru-RU" dirty="0" smtClean="0"/>
              <a:t> </a:t>
            </a:r>
            <a:r>
              <a:rPr lang="ru-RU" dirty="0" err="1" smtClean="0"/>
              <a:t>користувачам</a:t>
            </a:r>
            <a:r>
              <a:rPr lang="ru-RU" dirty="0" smtClean="0"/>
              <a:t> </a:t>
            </a:r>
            <a:r>
              <a:rPr lang="ru-RU" dirty="0" err="1" smtClean="0"/>
              <a:t>самотужки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відповідь</a:t>
            </a:r>
            <a:r>
              <a:rPr lang="ru-RU" dirty="0" smtClean="0"/>
              <a:t> на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запитання</a:t>
            </a:r>
            <a:r>
              <a:rPr lang="ru-RU" dirty="0" smtClean="0"/>
              <a:t> у будь-</a:t>
            </a:r>
            <a:r>
              <a:rPr lang="ru-RU" dirty="0" err="1" smtClean="0"/>
              <a:t>який</a:t>
            </a:r>
            <a:r>
              <a:rPr lang="ru-RU" dirty="0" smtClean="0"/>
              <a:t> час дня та </a:t>
            </a:r>
            <a:r>
              <a:rPr lang="ru-RU" dirty="0" err="1" smtClean="0"/>
              <a:t>ночі</a:t>
            </a:r>
            <a:r>
              <a:rPr lang="ru-RU" dirty="0" smtClean="0"/>
              <a:t>. </a:t>
            </a:r>
          </a:p>
          <a:p>
            <a:r>
              <a:rPr lang="ru-RU" b="1" dirty="0" smtClean="0"/>
              <a:t>Чат-бот. </a:t>
            </a:r>
            <a:r>
              <a:rPr lang="ru-RU" dirty="0" smtClean="0">
                <a:hlinkClick r:id="rId4"/>
              </a:rPr>
              <a:t>68%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люблять</a:t>
            </a:r>
            <a:r>
              <a:rPr lang="ru-RU" dirty="0" smtClean="0"/>
              <a:t> </a:t>
            </a:r>
            <a:r>
              <a:rPr lang="ru-RU" dirty="0" smtClean="0">
                <a:hlinkClick r:id="rId5"/>
              </a:rPr>
              <a:t>чат-</a:t>
            </a:r>
            <a:r>
              <a:rPr lang="ru-RU" dirty="0" err="1" smtClean="0">
                <a:hlinkClick r:id="rId5"/>
              </a:rPr>
              <a:t>боти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вони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швидкі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. Створивши </a:t>
            </a:r>
            <a:r>
              <a:rPr lang="ru-RU" dirty="0" err="1" smtClean="0"/>
              <a:t>ланцюжки</a:t>
            </a:r>
            <a:r>
              <a:rPr lang="ru-RU" dirty="0" smtClean="0"/>
              <a:t> чат-бота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сценаріїв</a:t>
            </a:r>
            <a:r>
              <a:rPr lang="ru-RU" dirty="0" smtClean="0"/>
              <a:t> </a:t>
            </a:r>
            <a:r>
              <a:rPr lang="ru-RU" dirty="0" err="1" smtClean="0"/>
              <a:t>звернення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спокійно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бот сам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відповість</a:t>
            </a:r>
            <a:r>
              <a:rPr lang="ru-RU" dirty="0" smtClean="0"/>
              <a:t> на </a:t>
            </a:r>
            <a:r>
              <a:rPr lang="ru-RU" dirty="0" err="1" smtClean="0"/>
              <a:t>запити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 о </a:t>
            </a:r>
            <a:r>
              <a:rPr lang="ru-RU" dirty="0" err="1" smtClean="0"/>
              <a:t>кожній</a:t>
            </a:r>
            <a:r>
              <a:rPr lang="ru-RU" dirty="0" smtClean="0"/>
              <a:t> </a:t>
            </a:r>
            <a:r>
              <a:rPr lang="ru-RU" dirty="0" err="1" smtClean="0"/>
              <a:t>порі</a:t>
            </a:r>
            <a:r>
              <a:rPr lang="ru-RU" dirty="0" smtClean="0"/>
              <a:t> дня.</a:t>
            </a:r>
          </a:p>
          <a:p>
            <a:r>
              <a:rPr lang="ru-RU" b="1" dirty="0" smtClean="0"/>
              <a:t>4. Не давайте </a:t>
            </a:r>
            <a:r>
              <a:rPr lang="ru-RU" b="1" dirty="0" err="1" smtClean="0"/>
              <a:t>обіцянок</a:t>
            </a:r>
            <a:r>
              <a:rPr lang="ru-RU" b="1" dirty="0" smtClean="0"/>
              <a:t> </a:t>
            </a:r>
            <a:r>
              <a:rPr lang="ru-RU" b="1" dirty="0" err="1" smtClean="0"/>
              <a:t>клієнтам</a:t>
            </a:r>
            <a:r>
              <a:rPr lang="ru-RU" b="1" dirty="0" smtClean="0"/>
              <a:t>, </a:t>
            </a:r>
            <a:r>
              <a:rPr lang="ru-RU" b="1" dirty="0" err="1" smtClean="0"/>
              <a:t>якщо</a:t>
            </a:r>
            <a:r>
              <a:rPr lang="ru-RU" b="1" dirty="0" smtClean="0"/>
              <a:t> не </a:t>
            </a:r>
            <a:r>
              <a:rPr lang="ru-RU" b="1" dirty="0" err="1" smtClean="0"/>
              <a:t>впевнені</a:t>
            </a:r>
            <a:r>
              <a:rPr lang="ru-RU" b="1" dirty="0" smtClean="0"/>
              <a:t> на 1000%,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виконаєте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endParaRPr lang="ru-RU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403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794" y="0"/>
            <a:ext cx="12096206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основні</a:t>
            </a:r>
            <a:r>
              <a:rPr lang="ru-RU" b="1" dirty="0" smtClean="0"/>
              <a:t> три </a:t>
            </a:r>
            <a:r>
              <a:rPr lang="ru-RU" b="1" dirty="0" err="1" smtClean="0"/>
              <a:t>випадки</a:t>
            </a:r>
            <a:r>
              <a:rPr lang="ru-RU" b="1" dirty="0" smtClean="0"/>
              <a:t>, коли не </a:t>
            </a:r>
            <a:r>
              <a:rPr lang="ru-RU" b="1" dirty="0" err="1" smtClean="0"/>
              <a:t>можна</a:t>
            </a:r>
            <a:r>
              <a:rPr lang="ru-RU" b="1" dirty="0" smtClean="0"/>
              <a:t> </a:t>
            </a:r>
            <a:r>
              <a:rPr lang="ru-RU" b="1" dirty="0" err="1" smtClean="0"/>
              <a:t>давати</a:t>
            </a:r>
            <a:r>
              <a:rPr lang="ru-RU" b="1" dirty="0" smtClean="0"/>
              <a:t> </a:t>
            </a:r>
            <a:r>
              <a:rPr lang="ru-RU" b="1" dirty="0" err="1" smtClean="0"/>
              <a:t>обіцянку</a:t>
            </a:r>
            <a:r>
              <a:rPr lang="ru-RU" b="1" dirty="0" smtClean="0"/>
              <a:t> </a:t>
            </a:r>
            <a:r>
              <a:rPr lang="ru-RU" b="1" dirty="0" err="1" smtClean="0"/>
              <a:t>клієнтам</a:t>
            </a:r>
            <a:r>
              <a:rPr lang="ru-RU" b="1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нереалістичних</a:t>
            </a:r>
            <a:r>
              <a:rPr lang="ru-RU" dirty="0" smtClean="0"/>
              <a:t> </a:t>
            </a:r>
            <a:r>
              <a:rPr lang="ru-RU" dirty="0" err="1" smtClean="0"/>
              <a:t>очікувань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обіцяєте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отримає</a:t>
            </a:r>
            <a:r>
              <a:rPr lang="ru-RU" dirty="0" smtClean="0"/>
              <a:t> 20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за день з вашим продуктом (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не можете </a:t>
            </a:r>
            <a:r>
              <a:rPr lang="ru-RU" dirty="0" err="1" smtClean="0"/>
              <a:t>гарантувати</a:t>
            </a:r>
            <a:r>
              <a:rPr lang="ru-RU" dirty="0" smtClean="0"/>
              <a:t>),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Давати</a:t>
            </a:r>
            <a:r>
              <a:rPr lang="ru-RU" dirty="0" smtClean="0"/>
              <a:t> </a:t>
            </a:r>
            <a:r>
              <a:rPr lang="ru-RU" dirty="0" err="1" smtClean="0"/>
              <a:t>обіцянку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тиском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. Часом </a:t>
            </a:r>
            <a:r>
              <a:rPr lang="ru-RU" dirty="0" err="1" smtClean="0"/>
              <a:t>користувач</a:t>
            </a:r>
            <a:r>
              <a:rPr lang="ru-RU" dirty="0" smtClean="0"/>
              <a:t> сам просить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пообіцяти</a:t>
            </a:r>
            <a:r>
              <a:rPr lang="ru-RU" dirty="0" smtClean="0"/>
              <a:t> </a:t>
            </a:r>
            <a:r>
              <a:rPr lang="ru-RU" dirty="0" err="1" smtClean="0"/>
              <a:t>точну</a:t>
            </a:r>
            <a:r>
              <a:rPr lang="ru-RU" dirty="0" smtClean="0"/>
              <a:t> дату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запиту</a:t>
            </a:r>
            <a:r>
              <a:rPr lang="ru-RU" dirty="0" smtClean="0"/>
              <a:t>. Тут головне не </a:t>
            </a:r>
            <a:r>
              <a:rPr lang="ru-RU" dirty="0" err="1" smtClean="0"/>
              <a:t>піддатися</a:t>
            </a:r>
            <a:r>
              <a:rPr lang="ru-RU" dirty="0" smtClean="0"/>
              <a:t> на </a:t>
            </a:r>
            <a:r>
              <a:rPr lang="ru-RU" dirty="0" err="1" smtClean="0"/>
              <a:t>тиск</a:t>
            </a:r>
            <a:r>
              <a:rPr lang="ru-RU" dirty="0" smtClean="0"/>
              <a:t>, </a:t>
            </a:r>
            <a:r>
              <a:rPr lang="ru-RU" dirty="0" err="1" smtClean="0"/>
              <a:t>відповісти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гарантувати</a:t>
            </a:r>
            <a:r>
              <a:rPr lang="ru-RU" dirty="0" smtClean="0"/>
              <a:t> </a:t>
            </a:r>
            <a:r>
              <a:rPr lang="ru-RU" dirty="0" err="1" smtClean="0"/>
              <a:t>точну</a:t>
            </a:r>
            <a:r>
              <a:rPr lang="ru-RU" dirty="0" smtClean="0"/>
              <a:t> дату не можете і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пояснити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перепони</a:t>
            </a:r>
            <a:r>
              <a:rPr lang="ru-RU" dirty="0" smtClean="0"/>
              <a:t> на шляху.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    </a:t>
            </a:r>
            <a:r>
              <a:rPr lang="ru-RU" dirty="0" err="1" smtClean="0"/>
              <a:t>Давати</a:t>
            </a:r>
            <a:r>
              <a:rPr lang="ru-RU" dirty="0" smtClean="0"/>
              <a:t> </a:t>
            </a:r>
            <a:r>
              <a:rPr lang="ru-RU" dirty="0" err="1" smtClean="0"/>
              <a:t>обіцянку</a:t>
            </a:r>
            <a:r>
              <a:rPr lang="ru-RU" dirty="0" smtClean="0"/>
              <a:t>, яка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/</a:t>
            </a:r>
            <a:r>
              <a:rPr lang="ru-RU" dirty="0" err="1" smtClean="0"/>
              <a:t>партнерів</a:t>
            </a:r>
            <a:r>
              <a:rPr lang="ru-RU" dirty="0" smtClean="0"/>
              <a:t>. Ви можете </a:t>
            </a:r>
            <a:r>
              <a:rPr lang="ru-RU" dirty="0" err="1" smtClean="0"/>
              <a:t>пообіцяти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 </a:t>
            </a:r>
            <a:r>
              <a:rPr lang="ru-RU" dirty="0" err="1" smtClean="0"/>
              <a:t>надіслати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електронний</a:t>
            </a:r>
            <a:r>
              <a:rPr lang="ru-RU" dirty="0" smtClean="0"/>
              <a:t> лист “завтра”,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ваших </a:t>
            </a:r>
            <a:r>
              <a:rPr lang="ru-RU" dirty="0" err="1" smtClean="0"/>
              <a:t>дій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обіцяти</a:t>
            </a:r>
            <a:r>
              <a:rPr lang="ru-RU" dirty="0" smtClean="0"/>
              <a:t> </a:t>
            </a:r>
            <a:r>
              <a:rPr lang="ru-RU" dirty="0" err="1" smtClean="0"/>
              <a:t>виправити</a:t>
            </a:r>
            <a:r>
              <a:rPr lang="ru-RU" dirty="0" smtClean="0"/>
              <a:t> </a:t>
            </a:r>
            <a:r>
              <a:rPr lang="ru-RU" dirty="0" err="1" smtClean="0"/>
              <a:t>технічну</a:t>
            </a:r>
            <a:r>
              <a:rPr lang="ru-RU" dirty="0" smtClean="0"/>
              <a:t> </a:t>
            </a:r>
            <a:r>
              <a:rPr lang="ru-RU" dirty="0" err="1" smtClean="0"/>
              <a:t>помилку</a:t>
            </a:r>
            <a:r>
              <a:rPr lang="ru-RU" dirty="0" smtClean="0"/>
              <a:t> за 2 </a:t>
            </a:r>
            <a:r>
              <a:rPr lang="ru-RU" dirty="0" err="1" smtClean="0"/>
              <a:t>години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не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особисто</a:t>
            </a:r>
            <a:r>
              <a:rPr lang="ru-RU" dirty="0" smtClean="0"/>
              <a:t> </a:t>
            </a:r>
            <a:r>
              <a:rPr lang="ru-RU" dirty="0" err="1" smtClean="0"/>
              <a:t>займаєтесь</a:t>
            </a:r>
            <a:r>
              <a:rPr lang="ru-RU" dirty="0" smtClean="0"/>
              <a:t> </a:t>
            </a:r>
            <a:r>
              <a:rPr lang="ru-RU" dirty="0" err="1" smtClean="0"/>
              <a:t>розв’язанням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5. </a:t>
            </a:r>
            <a:r>
              <a:rPr lang="ru-RU" b="1" dirty="0" err="1" smtClean="0"/>
              <a:t>Виходьте</a:t>
            </a:r>
            <a:r>
              <a:rPr lang="ru-RU" b="1" dirty="0" smtClean="0"/>
              <a:t> на </a:t>
            </a:r>
            <a:r>
              <a:rPr lang="ru-RU" b="1" dirty="0" err="1" smtClean="0"/>
              <a:t>діалог</a:t>
            </a:r>
            <a:r>
              <a:rPr lang="ru-RU" b="1" dirty="0" smtClean="0"/>
              <a:t> з </a:t>
            </a:r>
            <a:r>
              <a:rPr lang="ru-RU" b="1" dirty="0" err="1" smtClean="0"/>
              <a:t>незадоволеними</a:t>
            </a:r>
            <a:r>
              <a:rPr lang="ru-RU" b="1" dirty="0" smtClean="0"/>
              <a:t> </a:t>
            </a:r>
            <a:r>
              <a:rPr lang="ru-RU" b="1" dirty="0" err="1" smtClean="0"/>
              <a:t>клієнтами</a:t>
            </a:r>
            <a:endParaRPr lang="ru-RU" b="1" dirty="0" smtClean="0"/>
          </a:p>
          <a:p>
            <a:r>
              <a:rPr lang="ru-RU" dirty="0" smtClean="0"/>
              <a:t>Те, як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розбирають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з </a:t>
            </a:r>
            <a:r>
              <a:rPr lang="ru-RU" dirty="0" err="1" smtClean="0"/>
              <a:t>незадоволеними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 й </a:t>
            </a:r>
            <a:r>
              <a:rPr lang="ru-RU" dirty="0" err="1" smtClean="0"/>
              <a:t>відрізняє</a:t>
            </a:r>
            <a:r>
              <a:rPr lang="ru-RU" dirty="0" smtClean="0"/>
              <a:t> </a:t>
            </a:r>
            <a:r>
              <a:rPr lang="ru-RU" dirty="0" err="1" smtClean="0"/>
              <a:t>успішний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 з поганою </a:t>
            </a:r>
            <a:r>
              <a:rPr lang="ru-RU" dirty="0" err="1" smtClean="0"/>
              <a:t>репутацією</a:t>
            </a:r>
            <a:r>
              <a:rPr lang="ru-RU" dirty="0" smtClean="0"/>
              <a:t>.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перетворюють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 на </a:t>
            </a:r>
            <a:r>
              <a:rPr lang="ru-RU" dirty="0" err="1" smtClean="0"/>
              <a:t>можливості</a:t>
            </a:r>
            <a:r>
              <a:rPr lang="ru-RU" dirty="0" smtClean="0"/>
              <a:t> для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тісніших</a:t>
            </a:r>
            <a:r>
              <a:rPr lang="ru-RU" dirty="0" smtClean="0"/>
              <a:t> </a:t>
            </a:r>
            <a:r>
              <a:rPr lang="ru-RU" dirty="0" err="1" smtClean="0"/>
              <a:t>стосунків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,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шансів</a:t>
            </a:r>
            <a:r>
              <a:rPr lang="ru-RU" dirty="0" smtClean="0"/>
              <a:t> </a:t>
            </a:r>
            <a:r>
              <a:rPr lang="ru-RU" dirty="0" err="1" smtClean="0"/>
              <a:t>вижити</a:t>
            </a:r>
            <a:r>
              <a:rPr lang="ru-RU" dirty="0" smtClean="0"/>
              <a:t> й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6. Давайте </a:t>
            </a:r>
            <a:r>
              <a:rPr lang="ru-RU" b="1" dirty="0" err="1" smtClean="0"/>
              <a:t>найкращі</a:t>
            </a:r>
            <a:r>
              <a:rPr lang="ru-RU" b="1" dirty="0" smtClean="0"/>
              <a:t> </a:t>
            </a:r>
            <a:r>
              <a:rPr lang="ru-RU" b="1" dirty="0" err="1" smtClean="0"/>
              <a:t>поради</a:t>
            </a:r>
            <a:r>
              <a:rPr lang="ru-RU" b="1" dirty="0" smtClean="0"/>
              <a:t> </a:t>
            </a:r>
            <a:r>
              <a:rPr lang="ru-RU" b="1" dirty="0" err="1" smtClean="0"/>
              <a:t>покупцям</a:t>
            </a:r>
            <a:r>
              <a:rPr lang="ru-RU" b="1" dirty="0" smtClean="0"/>
              <a:t> без </a:t>
            </a:r>
            <a:r>
              <a:rPr lang="ru-RU" b="1" dirty="0" err="1" smtClean="0"/>
              <a:t>огляду</a:t>
            </a:r>
            <a:r>
              <a:rPr lang="ru-RU" b="1" dirty="0" smtClean="0"/>
              <a:t> на </a:t>
            </a:r>
            <a:r>
              <a:rPr lang="ru-RU" b="1" dirty="0" err="1" smtClean="0"/>
              <a:t>прибуток</a:t>
            </a:r>
            <a:endParaRPr lang="ru-RU" b="1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розділі</a:t>
            </a:r>
            <a:r>
              <a:rPr lang="ru-RU" dirty="0" smtClean="0"/>
              <a:t> </a:t>
            </a:r>
            <a:r>
              <a:rPr lang="ru-RU" dirty="0" err="1" smtClean="0"/>
              <a:t>хочеться</a:t>
            </a:r>
            <a:r>
              <a:rPr lang="ru-RU" dirty="0" smtClean="0"/>
              <a:t> </a:t>
            </a:r>
            <a:r>
              <a:rPr lang="ru-RU" dirty="0" err="1" smtClean="0"/>
              <a:t>почати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слова </a:t>
            </a:r>
            <a:r>
              <a:rPr lang="ru-RU" dirty="0" err="1" smtClean="0"/>
              <a:t>клієнтоцентричність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, коли </a:t>
            </a:r>
            <a:r>
              <a:rPr lang="ru-RU" dirty="0" err="1" smtClean="0"/>
              <a:t>клієнт</a:t>
            </a:r>
            <a:r>
              <a:rPr lang="ru-RU" dirty="0" smtClean="0"/>
              <a:t> та </a:t>
            </a:r>
            <a:r>
              <a:rPr lang="ru-RU" dirty="0" err="1" smtClean="0"/>
              <a:t>його</a:t>
            </a:r>
            <a:r>
              <a:rPr lang="ru-RU" dirty="0" smtClean="0"/>
              <a:t> потреби </a:t>
            </a:r>
            <a:r>
              <a:rPr lang="ru-RU" dirty="0" err="1" smtClean="0"/>
              <a:t>ставляться</a:t>
            </a:r>
            <a:r>
              <a:rPr lang="ru-RU" dirty="0" smtClean="0"/>
              <a:t> у центр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.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чергою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 </a:t>
            </a:r>
            <a:r>
              <a:rPr lang="ru-RU" dirty="0" err="1" smtClean="0"/>
              <a:t>звернувся</a:t>
            </a:r>
            <a:r>
              <a:rPr lang="ru-RU" dirty="0" smtClean="0"/>
              <a:t> до вас за </a:t>
            </a:r>
            <a:r>
              <a:rPr lang="ru-RU" dirty="0" err="1" smtClean="0"/>
              <a:t>порадою</a:t>
            </a:r>
            <a:r>
              <a:rPr lang="ru-RU" dirty="0" smtClean="0"/>
              <a:t> і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розумієте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ваша </a:t>
            </a:r>
            <a:r>
              <a:rPr lang="ru-RU" dirty="0" err="1" smtClean="0"/>
              <a:t>компанія</a:t>
            </a:r>
            <a:r>
              <a:rPr lang="ru-RU" dirty="0" smtClean="0"/>
              <a:t> не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дану</a:t>
            </a:r>
            <a:r>
              <a:rPr lang="ru-RU" dirty="0" smtClean="0"/>
              <a:t> </a:t>
            </a:r>
            <a:r>
              <a:rPr lang="ru-RU" dirty="0" err="1" smtClean="0"/>
              <a:t>послугу</a:t>
            </a:r>
            <a:r>
              <a:rPr lang="ru-RU" dirty="0" smtClean="0"/>
              <a:t>, то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вільно</a:t>
            </a:r>
            <a:r>
              <a:rPr lang="ru-RU" dirty="0" smtClean="0"/>
              <a:t> </a:t>
            </a:r>
            <a:r>
              <a:rPr lang="ru-RU" dirty="0" err="1" smtClean="0"/>
              <a:t>рекомендувати</a:t>
            </a:r>
            <a:r>
              <a:rPr lang="ru-RU" dirty="0" smtClean="0"/>
              <a:t> </a:t>
            </a:r>
            <a:r>
              <a:rPr lang="ru-RU" dirty="0" err="1" smtClean="0"/>
              <a:t>інше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(так,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конкурента).</a:t>
            </a:r>
          </a:p>
          <a:p>
            <a:r>
              <a:rPr lang="ru-RU" dirty="0" err="1" smtClean="0"/>
              <a:t>Користувачі</a:t>
            </a:r>
            <a:r>
              <a:rPr lang="ru-RU" dirty="0" smtClean="0"/>
              <a:t> </a:t>
            </a:r>
            <a:r>
              <a:rPr lang="ru-RU" dirty="0" err="1" smtClean="0"/>
              <a:t>відчувають</a:t>
            </a:r>
            <a:r>
              <a:rPr lang="ru-RU" dirty="0" smtClean="0"/>
              <a:t> і </a:t>
            </a:r>
            <a:r>
              <a:rPr lang="ru-RU" dirty="0" err="1" smtClean="0"/>
              <a:t>цінують</a:t>
            </a:r>
            <a:r>
              <a:rPr lang="ru-RU" dirty="0" smtClean="0"/>
              <a:t> </a:t>
            </a:r>
            <a:r>
              <a:rPr lang="ru-RU" dirty="0" err="1" smtClean="0"/>
              <a:t>щирість</a:t>
            </a:r>
            <a:r>
              <a:rPr lang="ru-RU" dirty="0" smtClean="0"/>
              <a:t>, тому так </a:t>
            </a:r>
            <a:r>
              <a:rPr lang="ru-RU" dirty="0" err="1" smtClean="0"/>
              <a:t>важливо</a:t>
            </a:r>
            <a:r>
              <a:rPr lang="ru-RU" dirty="0" smtClean="0"/>
              <a:t> бути </a:t>
            </a:r>
            <a:r>
              <a:rPr lang="ru-RU" dirty="0" err="1" smtClean="0"/>
              <a:t>відкритим</a:t>
            </a:r>
            <a:r>
              <a:rPr lang="ru-RU" dirty="0" smtClean="0"/>
              <a:t> і не </a:t>
            </a:r>
            <a:r>
              <a:rPr lang="ru-RU" dirty="0" err="1" smtClean="0"/>
              <a:t>ховатись</a:t>
            </a:r>
            <a:r>
              <a:rPr lang="ru-RU" dirty="0" smtClean="0"/>
              <a:t> за </a:t>
            </a:r>
            <a:r>
              <a:rPr lang="ru-RU" dirty="0" err="1" smtClean="0"/>
              <a:t>заплутаними</a:t>
            </a:r>
            <a:r>
              <a:rPr lang="ru-RU" dirty="0" smtClean="0"/>
              <a:t> </a:t>
            </a:r>
            <a:r>
              <a:rPr lang="ru-RU" dirty="0" err="1" smtClean="0"/>
              <a:t>реченнями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пустими</a:t>
            </a:r>
            <a:r>
              <a:rPr lang="ru-RU" dirty="0" smtClean="0"/>
              <a:t> </a:t>
            </a:r>
            <a:r>
              <a:rPr lang="ru-RU" dirty="0" err="1" smtClean="0"/>
              <a:t>обіцянками</a:t>
            </a:r>
            <a:r>
              <a:rPr lang="ru-RU" dirty="0" smtClean="0"/>
              <a:t> </a:t>
            </a:r>
            <a:r>
              <a:rPr lang="ru-RU" dirty="0" err="1" smtClean="0"/>
              <a:t>заради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.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все одно </a:t>
            </a:r>
            <a:r>
              <a:rPr lang="ru-RU" dirty="0" err="1" smtClean="0"/>
              <a:t>відмовиться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співпраці</a:t>
            </a:r>
            <a:r>
              <a:rPr lang="ru-RU" dirty="0" smtClean="0"/>
              <a:t> з вашим </a:t>
            </a:r>
            <a:r>
              <a:rPr lang="ru-RU" dirty="0" err="1" smtClean="0"/>
              <a:t>бізнесом</a:t>
            </a:r>
            <a:r>
              <a:rPr lang="ru-RU" dirty="0" smtClean="0"/>
              <a:t>, </a:t>
            </a:r>
            <a:r>
              <a:rPr lang="ru-RU" dirty="0" err="1" smtClean="0"/>
              <a:t>тільки</a:t>
            </a:r>
            <a:r>
              <a:rPr lang="ru-RU" dirty="0" smtClean="0"/>
              <a:t> на </a:t>
            </a:r>
            <a:r>
              <a:rPr lang="ru-RU" dirty="0" err="1" smtClean="0"/>
              <a:t>додаток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поставити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поганих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 та </a:t>
            </a:r>
            <a:r>
              <a:rPr lang="ru-RU" dirty="0" err="1" smtClean="0"/>
              <a:t>відрадити</a:t>
            </a:r>
            <a:r>
              <a:rPr lang="ru-RU" dirty="0" smtClean="0"/>
              <a:t> </a:t>
            </a:r>
            <a:r>
              <a:rPr lang="ru-RU" dirty="0" err="1" smtClean="0"/>
              <a:t>знайомих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вашими </a:t>
            </a:r>
            <a:r>
              <a:rPr lang="ru-RU" dirty="0" err="1" smtClean="0"/>
              <a:t>послугами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7. </a:t>
            </a:r>
            <a:r>
              <a:rPr lang="ru-RU" b="1" dirty="0" err="1" smtClean="0"/>
              <a:t>Приємно</a:t>
            </a:r>
            <a:r>
              <a:rPr lang="ru-RU" b="1" dirty="0" smtClean="0"/>
              <a:t> </a:t>
            </a:r>
            <a:r>
              <a:rPr lang="ru-RU" b="1" dirty="0" err="1" smtClean="0"/>
              <a:t>дивуйте</a:t>
            </a:r>
            <a:r>
              <a:rPr lang="ru-RU" b="1" dirty="0" smtClean="0"/>
              <a:t> </a:t>
            </a:r>
            <a:r>
              <a:rPr lang="ru-RU" b="1" dirty="0" err="1" smtClean="0"/>
              <a:t>своїх</a:t>
            </a:r>
            <a:r>
              <a:rPr lang="ru-RU" b="1" dirty="0" smtClean="0"/>
              <a:t> </a:t>
            </a:r>
            <a:r>
              <a:rPr lang="ru-RU" b="1" dirty="0" err="1" smtClean="0"/>
              <a:t>клієнтів</a:t>
            </a:r>
            <a:endParaRPr lang="ru-RU" b="1" dirty="0" smtClean="0"/>
          </a:p>
          <a:p>
            <a:r>
              <a:rPr lang="ru-RU" dirty="0" err="1" smtClean="0">
                <a:hlinkClick r:id="rId2"/>
              </a:rPr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показують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позитивні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безпосередній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пам’ять</a:t>
            </a:r>
            <a:r>
              <a:rPr lang="ru-RU" dirty="0" smtClean="0"/>
              <a:t> та </a:t>
            </a:r>
            <a:r>
              <a:rPr lang="ru-RU" dirty="0" err="1" smtClean="0"/>
              <a:t>покращують</a:t>
            </a:r>
            <a:r>
              <a:rPr lang="ru-RU" dirty="0" smtClean="0"/>
              <a:t> </a:t>
            </a:r>
            <a:r>
              <a:rPr lang="ru-RU" dirty="0" err="1" smtClean="0"/>
              <a:t>асоціативне</a:t>
            </a:r>
            <a:r>
              <a:rPr lang="ru-RU" dirty="0" smtClean="0"/>
              <a:t> </a:t>
            </a:r>
            <a:r>
              <a:rPr lang="ru-RU" dirty="0" err="1" smtClean="0"/>
              <a:t>запам’ятовування</a:t>
            </a:r>
            <a:r>
              <a:rPr lang="ru-RU" dirty="0" smtClean="0"/>
              <a:t>. </a:t>
            </a:r>
          </a:p>
          <a:p>
            <a:r>
              <a:rPr lang="ru-RU" dirty="0" smtClean="0"/>
              <a:t>Одним словом,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приємно</a:t>
            </a:r>
            <a:r>
              <a:rPr lang="ru-RU" dirty="0" smtClean="0"/>
              <a:t> </a:t>
            </a:r>
            <a:r>
              <a:rPr lang="ru-RU" dirty="0" err="1" smtClean="0"/>
              <a:t>дивуєте</a:t>
            </a:r>
            <a:r>
              <a:rPr lang="ru-RU" dirty="0" smtClean="0"/>
              <a:t> та </a:t>
            </a:r>
            <a:r>
              <a:rPr lang="ru-RU" dirty="0" err="1" smtClean="0"/>
              <a:t>викликаєте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 у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то з </a:t>
            </a:r>
            <a:r>
              <a:rPr lang="ru-RU" dirty="0" err="1" smtClean="0"/>
              <a:t>більшою</a:t>
            </a:r>
            <a:r>
              <a:rPr lang="ru-RU" dirty="0" smtClean="0"/>
              <a:t> </a:t>
            </a:r>
            <a:r>
              <a:rPr lang="ru-RU" dirty="0" err="1" smtClean="0"/>
              <a:t>ймовірністю</a:t>
            </a:r>
            <a:r>
              <a:rPr lang="ru-RU" dirty="0" smtClean="0"/>
              <a:t> вони </a:t>
            </a:r>
            <a:r>
              <a:rPr lang="ru-RU" dirty="0" err="1" smtClean="0"/>
              <a:t>запам’ятають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 та повернуться до вас </a:t>
            </a:r>
            <a:r>
              <a:rPr lang="ru-RU" dirty="0" err="1" smtClean="0"/>
              <a:t>знову</a:t>
            </a:r>
            <a:r>
              <a:rPr lang="ru-RU" dirty="0" smtClean="0"/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1717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4786</Words>
  <Application>Microsoft Office PowerPoint</Application>
  <PresentationFormat>Широкоэкранный</PresentationFormat>
  <Paragraphs>177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Trebuchet MS</vt:lpstr>
      <vt:lpstr>Wingdings</vt:lpstr>
      <vt:lpstr>Тема Office</vt:lpstr>
      <vt:lpstr>Управління якістю обслуговування та сервісом</vt:lpstr>
      <vt:lpstr>складові формування якості обслуговування споживачів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Компоненти якості сервісу:</vt:lpstr>
      <vt:lpstr>Презентация PowerPoint</vt:lpstr>
      <vt:lpstr>Презентация PowerPoint</vt:lpstr>
      <vt:lpstr>Презентация PowerPoint</vt:lpstr>
      <vt:lpstr>Очікування та сприйняття клієнта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Моделі оцінки якості сервісу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якістю обслуговування та сервісом</dc:title>
  <dc:creator>Valeria Tymoshyk</dc:creator>
  <cp:lastModifiedBy>Valeria Tymoshyk</cp:lastModifiedBy>
  <cp:revision>11</cp:revision>
  <dcterms:created xsi:type="dcterms:W3CDTF">2026-03-17T12:57:41Z</dcterms:created>
  <dcterms:modified xsi:type="dcterms:W3CDTF">2026-03-17T14:34:37Z</dcterms:modified>
</cp:coreProperties>
</file>