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sldIdLst>
    <p:sldId id="256" r:id="rId2"/>
    <p:sldId id="282" r:id="rId3"/>
    <p:sldId id="283" r:id="rId4"/>
    <p:sldId id="284" r:id="rId5"/>
    <p:sldId id="285" r:id="rId6"/>
    <p:sldId id="281" r:id="rId7"/>
    <p:sldId id="287" r:id="rId8"/>
    <p:sldId id="288" r:id="rId9"/>
    <p:sldId id="289" r:id="rId10"/>
    <p:sldId id="290" r:id="rId11"/>
    <p:sldId id="286" r:id="rId12"/>
    <p:sldId id="291" r:id="rId13"/>
    <p:sldId id="292" r:id="rId14"/>
    <p:sldId id="293" r:id="rId15"/>
    <p:sldId id="294" r:id="rId16"/>
    <p:sldId id="295" r:id="rId17"/>
    <p:sldId id="296" r:id="rId18"/>
    <p:sldId id="297" r:id="rId19"/>
    <p:sldId id="298" r:id="rId20"/>
    <p:sldId id="299" r:id="rId21"/>
    <p:sldId id="30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7CE4"/>
    <a:srgbClr val="E3E878"/>
    <a:srgbClr val="24B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679EA32-DA2B-45F1-8869-1E3317B71204}" type="datetimeFigureOut">
              <a:rPr lang="uk-UA" smtClean="0"/>
              <a:t>07.03.2026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171213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679EA32-DA2B-45F1-8869-1E3317B71204}" type="datetimeFigureOut">
              <a:rPr lang="uk-UA" smtClean="0"/>
              <a:t>07.03.2026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368759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679EA32-DA2B-45F1-8869-1E3317B71204}" type="datetimeFigureOut">
              <a:rPr lang="uk-UA" smtClean="0"/>
              <a:t>07.03.2026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317112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679EA32-DA2B-45F1-8869-1E3317B71204}" type="datetimeFigureOut">
              <a:rPr lang="uk-UA" smtClean="0"/>
              <a:t>07.03.2026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6AC5253-CD33-4D92-96CC-5A1AF3046280}"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4625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679EA32-DA2B-45F1-8869-1E3317B71204}" type="datetimeFigureOut">
              <a:rPr lang="uk-UA" smtClean="0"/>
              <a:t>07.03.2026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359096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E679EA32-DA2B-45F1-8869-1E3317B71204}" type="datetimeFigureOut">
              <a:rPr lang="uk-UA" smtClean="0"/>
              <a:t>07.03.2026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419194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E679EA32-DA2B-45F1-8869-1E3317B71204}" type="datetimeFigureOut">
              <a:rPr lang="uk-UA" smtClean="0"/>
              <a:t>07.03.2026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265205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679EA32-DA2B-45F1-8869-1E3317B71204}" type="datetimeFigureOut">
              <a:rPr lang="uk-UA" smtClean="0"/>
              <a:t>07.03.2026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322437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679EA32-DA2B-45F1-8869-1E3317B71204}" type="datetimeFigureOut">
              <a:rPr lang="uk-UA" smtClean="0"/>
              <a:t>07.03.2026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67284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679EA32-DA2B-45F1-8869-1E3317B71204}" type="datetimeFigureOut">
              <a:rPr lang="uk-UA" smtClean="0"/>
              <a:t>07.03.2026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266734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679EA32-DA2B-45F1-8869-1E3317B71204}" type="datetimeFigureOut">
              <a:rPr lang="uk-UA" smtClean="0"/>
              <a:t>07.03.2026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248054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679EA32-DA2B-45F1-8869-1E3317B71204}" type="datetimeFigureOut">
              <a:rPr lang="uk-UA" smtClean="0"/>
              <a:t>07.03.2026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131856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913774" y="3051012"/>
            <a:ext cx="5106027"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6172200" y="3051012"/>
            <a:ext cx="5105401"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679EA32-DA2B-45F1-8869-1E3317B71204}" type="datetimeFigureOut">
              <a:rPr lang="uk-UA" smtClean="0"/>
              <a:t>07.03.2026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193589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679EA32-DA2B-45F1-8869-1E3317B71204}" type="datetimeFigureOut">
              <a:rPr lang="uk-UA" smtClean="0"/>
              <a:t>07.03.2026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115041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679EA32-DA2B-45F1-8869-1E3317B71204}" type="datetimeFigureOut">
              <a:rPr lang="uk-UA" smtClean="0"/>
              <a:t>07.03.2026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268543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679EA32-DA2B-45F1-8869-1E3317B71204}" type="datetimeFigureOut">
              <a:rPr lang="uk-UA" smtClean="0"/>
              <a:t>07.03.2026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264929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679EA32-DA2B-45F1-8869-1E3317B71204}" type="datetimeFigureOut">
              <a:rPr lang="uk-UA" smtClean="0"/>
              <a:t>07.03.2026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6AC5253-CD33-4D92-96CC-5A1AF3046280}" type="slidenum">
              <a:rPr lang="uk-UA" smtClean="0"/>
              <a:t>‹№›</a:t>
            </a:fld>
            <a:endParaRPr lang="uk-UA"/>
          </a:p>
        </p:txBody>
      </p:sp>
    </p:spTree>
    <p:extLst>
      <p:ext uri="{BB962C8B-B14F-4D97-AF65-F5344CB8AC3E}">
        <p14:creationId xmlns:p14="http://schemas.microsoft.com/office/powerpoint/2010/main" val="371802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679EA32-DA2B-45F1-8869-1E3317B71204}" type="datetimeFigureOut">
              <a:rPr lang="uk-UA" smtClean="0"/>
              <a:t>07.03.2026</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6AC5253-CD33-4D92-96CC-5A1AF3046280}" type="slidenum">
              <a:rPr lang="uk-UA" smtClean="0"/>
              <a:t>‹№›</a:t>
            </a:fld>
            <a:endParaRPr lang="uk-UA"/>
          </a:p>
        </p:txBody>
      </p:sp>
    </p:spTree>
    <p:extLst>
      <p:ext uri="{BB962C8B-B14F-4D97-AF65-F5344CB8AC3E}">
        <p14:creationId xmlns:p14="http://schemas.microsoft.com/office/powerpoint/2010/main" val="189655484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nim.media/web/uploads/global/900xNxinfo_publications_nim_1_uk_uk.jpg.pagespeed.ic.qRjfaN2B6u.jp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74AB53BE-884A-9ADE-7EF4-C9A947C91690}"/>
              </a:ext>
            </a:extLst>
          </p:cNvPr>
          <p:cNvSpPr/>
          <p:nvPr/>
        </p:nvSpPr>
        <p:spPr>
          <a:xfrm>
            <a:off x="255182" y="1808388"/>
            <a:ext cx="11455261" cy="4154984"/>
          </a:xfrm>
          <a:prstGeom prst="rect">
            <a:avLst/>
          </a:prstGeom>
          <a:noFill/>
          <a:effectLst>
            <a:glow rad="127000">
              <a:schemeClr val="accent4">
                <a:lumMod val="60000"/>
                <a:lumOff val="40000"/>
              </a:schemeClr>
            </a:glow>
          </a:effectLst>
        </p:spPr>
        <p:txBody>
          <a:bodyPr wrap="square" lIns="91440" tIns="45720" rIns="91440" bIns="45720">
            <a:spAutoFit/>
          </a:bodyPr>
          <a:lstStyle/>
          <a:p>
            <a:pPr algn="ctr"/>
            <a:r>
              <a:rPr lang="ru-RU" sz="8800" dirty="0" err="1">
                <a:solidFill>
                  <a:schemeClr val="accent4">
                    <a:lumMod val="50000"/>
                  </a:schemeClr>
                </a:solidFill>
              </a:rPr>
              <a:t>Нормативні</a:t>
            </a:r>
            <a:r>
              <a:rPr lang="ru-RU" sz="8800" dirty="0">
                <a:solidFill>
                  <a:schemeClr val="accent4">
                    <a:lumMod val="50000"/>
                  </a:schemeClr>
                </a:solidFill>
              </a:rPr>
              <a:t> засади </a:t>
            </a:r>
            <a:r>
              <a:rPr lang="ru-RU" sz="8800" dirty="0" err="1">
                <a:solidFill>
                  <a:schemeClr val="accent4">
                    <a:lumMod val="50000"/>
                  </a:schemeClr>
                </a:solidFill>
              </a:rPr>
              <a:t>підготовки</a:t>
            </a:r>
            <a:r>
              <a:rPr lang="ru-RU" sz="8800" dirty="0">
                <a:solidFill>
                  <a:schemeClr val="accent4">
                    <a:lumMod val="50000"/>
                  </a:schemeClr>
                </a:solidFill>
              </a:rPr>
              <a:t> </a:t>
            </a:r>
            <a:r>
              <a:rPr lang="ru-RU" sz="8800" dirty="0" err="1">
                <a:solidFill>
                  <a:schemeClr val="accent4">
                    <a:lumMod val="50000"/>
                  </a:schemeClr>
                </a:solidFill>
              </a:rPr>
              <a:t>докторів</a:t>
            </a:r>
            <a:r>
              <a:rPr lang="ru-RU" sz="8800" dirty="0">
                <a:solidFill>
                  <a:schemeClr val="accent4">
                    <a:lumMod val="50000"/>
                  </a:schemeClr>
                </a:solidFill>
              </a:rPr>
              <a:t> </a:t>
            </a:r>
            <a:r>
              <a:rPr lang="ru-RU" sz="8800" dirty="0" err="1">
                <a:solidFill>
                  <a:schemeClr val="accent4">
                    <a:lumMod val="50000"/>
                  </a:schemeClr>
                </a:solidFill>
              </a:rPr>
              <a:t>філософії</a:t>
            </a:r>
            <a:r>
              <a:rPr lang="ru-RU" sz="8800" dirty="0">
                <a:solidFill>
                  <a:schemeClr val="accent4">
                    <a:lumMod val="50000"/>
                  </a:schemeClr>
                </a:solidFill>
              </a:rPr>
              <a:t> в </a:t>
            </a:r>
            <a:r>
              <a:rPr lang="ru-RU" sz="8800" dirty="0" err="1">
                <a:solidFill>
                  <a:schemeClr val="accent4">
                    <a:lumMod val="50000"/>
                  </a:schemeClr>
                </a:solidFill>
              </a:rPr>
              <a:t>Україні</a:t>
            </a:r>
            <a:endParaRPr lang="uk-UA" sz="8800" b="1" dirty="0">
              <a:ln w="12700">
                <a:solidFill>
                  <a:schemeClr val="tx2">
                    <a:lumMod val="75000"/>
                  </a:schemeClr>
                </a:solidFill>
                <a:prstDash val="solid"/>
              </a:ln>
              <a:solidFill>
                <a:schemeClr val="accent4">
                  <a:lumMod val="50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5543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Можливо, це зображення (текст «MIHICTEPCTBO ОСВТИ НАУКи УКРАЙНИ Хτо може брати участь у конкурс? ? У конкрсй беруть участь сп.лЬн. заявки: потенцйного здобувача ступеня доктора ίСОФЁ; наукового керивника -проекту. Також учасниками експерименту заклади вищой освити та наукови установи незалежно в.д сфери управл.ння. 03»)">
            <a:extLst>
              <a:ext uri="{FF2B5EF4-FFF2-40B4-BE49-F238E27FC236}">
                <a16:creationId xmlns:a16="http://schemas.microsoft.com/office/drawing/2014/main" id="{E53E9CAC-BFFC-852E-6085-B304CA484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7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ожливо, це зображення (‎текст «‎ولا MIHICTEPCTBO ОСТИ НАУки УКРАЙНИ Як вимоги до здобувача? ? участь у проектний аспиранту можлива, якщо здобувач в.дпов.дае таким вимогам: е ступ.нь магистра (або визнаний еквивалент); знае англ.йську мову не нижче за р.вень B2; перебувае в YkpaïHi та проводить основну частину дослдження на ii територі; пίдтверджуе здатн.сть до науково-досл.дной д.яльност.; не перебувае та не перебував y TaTyci аспиранта. 04‎»‎)">
            <a:extLst>
              <a:ext uri="{FF2B5EF4-FFF2-40B4-BE49-F238E27FC236}">
                <a16:creationId xmlns:a16="http://schemas.microsoft.com/office/drawing/2014/main" id="{940E4F34-0552-C809-B3C7-AA34F7CC3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9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Можливо, це зображення (‎текст «‎ولا MIHICTEPCTBO НАуКи УКРАЙНИ Хто може бути науковим керивником РИ-проекту ? Науковий або науково-педагоги.чний працивник закладу, який: працюе за основним мисцем роботи в цьому закладй; ае наукову квал.ф.кацίю та досв.д досл.дницькой дίяльнос; в.дпов.да вимогам конкурсного добору. Як в.дбуваеться добир -пкт.в? Добир проводят на конкурсних засадах у Национальний електронний науково-нформацийнй системи (URIS). Оцинювання в.дбуваеться 3 урахуванням ху науковой експертизи та прозорих критер.в. 05‎»‎)">
            <a:extLst>
              <a:ext uri="{FF2B5EF4-FFF2-40B4-BE49-F238E27FC236}">
                <a16:creationId xmlns:a16="http://schemas.microsoft.com/office/drawing/2014/main" id="{0CC887DD-727E-0D14-A661-633DF0DFC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18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Можливо, це зображення (текст «МΙНСТЕРСТВО СВТИ НАуКи УКРАЙНИ Яким проектам надаватимуть перевагу: ? Перевага надаеться -проектам, ЯК.: належать дО галузί знань &quot;Природничи науки, математика та статистика&quot; (5М-напрям); мають вплив на обороноздатнисть економ.ки; розвиток демонструють наукову новизну; мають потенциал практичного застосування та комерцаллзацЙ; передбачають наявний досв.д сП.впраци кер.вника i здобувача. 06»)">
            <a:extLst>
              <a:ext uri="{FF2B5EF4-FFF2-40B4-BE49-F238E27FC236}">
                <a16:creationId xmlns:a16="http://schemas.microsoft.com/office/drawing/2014/main" id="{8915145A-7A27-A919-BFE9-0AB011FFD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0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Можливо, це зображення (текст «MIHICTEPCTBO ОСВиТИ НАуКи УКРАЙНИ Чи передбачено финансування? ? Так. Финансуться PhD-npoEKT, y межах якого можуть покриватися: оплата праци здобувача; доплата за наукове керивництво; витратни материали, реактиви; участь у наукових конференциях для апробац.й результат.в. Це стипендия чи зарплата? ? У межах проεктной аспирантури йдеться не про стипенд.ю, a про роботу межах -пркту на онов. трудового договору, що забезпечуе социальні гаранті та профестйний досв.д.»)">
            <a:extLst>
              <a:ext uri="{FF2B5EF4-FFF2-40B4-BE49-F238E27FC236}">
                <a16:creationId xmlns:a16="http://schemas.microsoft.com/office/drawing/2014/main" id="{B46AD6D5-FFAD-5350-CA50-CA2D5B6E8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03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Можливо, це зображення (текст «МΙНΙСТЕРСТВО ОСВИТИ НАУКи УКРАЙНИ Скильки триватиме експеримент? ? Експеримент триватиме два роки 3 дня, коли постанова Каб.нету MiHİCTpiB Украёни набере чинност. Що буде пίсля завершення експерименту? Не пизнише н.ж через два .СЯЦ. ПίСЛя завершення експерименту MOH подасть Каб.нету MiHİCTpiB Украйни зв. про результати та пропозиц. щодо можливих зМин до законодавства pazi пίдтвердження ефективности модел.. 08»)">
            <a:extLst>
              <a:ext uri="{FF2B5EF4-FFF2-40B4-BE49-F238E27FC236}">
                <a16:creationId xmlns:a16="http://schemas.microsoft.com/office/drawing/2014/main" id="{E150DEBD-87E0-54E8-F787-08E0AC249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Можливо, це зображення (текст «МΙНΙСТЕРСТВО ОСВИТИ НАУКи УКРАЙНИ Скильки триватиме експеримент? ? Експеримент триватиме два роки 3 дня, коли постанова Каб.нету MiHİCTpiB Украёни набере чинност. Що буде пίсля завершення експерименту? Не пизнише н.ж через два .СЯЦ. ПίСЛя завершення експерименту MOH подасть Каб.нету MiHİCTpiB Украйни зв. про результати та пропозиц. щодо можливих зМин до законодавства pazi пίдтвердження ефективности модел.. 08»)">
            <a:extLst>
              <a:ext uri="{FF2B5EF4-FFF2-40B4-BE49-F238E27FC236}">
                <a16:creationId xmlns:a16="http://schemas.microsoft.com/office/drawing/2014/main" id="{BEDDC11A-BA48-4D00-B874-55C2173E3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8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Можливо, це зображення (текст «МНΙСТЕРСТВО ОСВТИИ НАУКи УКРАЙНИ Яки механизми забезпечують академичну доброчеснисть? ? Yci етапи конкурсу, виконання проектов в i зв.тування супроводжуються вимогами академ.чной доброчесности: заборонено плаглат, фабрикацίю та фальсиф.кацίю даних; аборонено спивпрацю 3 рф недоброчесними органзац.ями; встановлено YİTKİ правила використання штучного нтелекту; передбачено регулярну звитН.сть оцίнювання. експертне 09»)">
            <a:extLst>
              <a:ext uri="{FF2B5EF4-FFF2-40B4-BE49-F238E27FC236}">
                <a16:creationId xmlns:a16="http://schemas.microsoft.com/office/drawing/2014/main" id="{BDF21829-D46A-C874-D827-F12977DDF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5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Можливо, це зображення (текст «MIHICTEPCTBO НАуКи УКРАЙНИ Чи можна використовувати ய пίд час пίдготовкИ документив? ? Використання ਯ для генерування контенту в конкурсних або зв.тниХ документах порушенням академ.чной доброчесност. Виняток якщо застосування 삐I прямо передбачене завданнями -проекту або використовуеться як допом.жниЙ нтрумент i3 повним розкриттям .нформацй. Скильки προεκтίв заплановано в межах експерименту? ? Масштаб експерименту до 100 -прокт.в. Це пίлОТНИЙ обсяг, який дае змогу оцинити ефективнисть модел. перед можливим масштабуванням. 10»)">
            <a:extLst>
              <a:ext uri="{FF2B5EF4-FFF2-40B4-BE49-F238E27FC236}">
                <a16:creationId xmlns:a16="http://schemas.microsoft.com/office/drawing/2014/main" id="{02FA224F-B155-D523-7F83-5F342B25F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5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Можливо, це зображення (текст «MIHICTEPCTBO нАуКи УКРАЙНИ Чи можуть брати участь iHO3EMHİ партнери? ? IH03EMHi заклади виЩОΪ освити та науков. установи не E учасниками експериментального проекту як OkpeMi суб'екти. Водночас y межах PhD-npoEKTiB може передбачатися мижнародна спивпраця, зокрема залучення .ноземних наукових консультант.в або призначення другого наукового кер.вника .ноземной установи за умови дотримання вимог Порядку та законодавства Украйни. Чи може один здобувач або один науковий кер.вник виконувати кίлька -рктв? ? Логика модел. - один здобувач один кер.вник= один -проект межах п.дготовКи; поеднання кίлькох проектив суперечить cyTi механизму. 11»)">
            <a:extLst>
              <a:ext uri="{FF2B5EF4-FFF2-40B4-BE49-F238E27FC236}">
                <a16:creationId xmlns:a16="http://schemas.microsoft.com/office/drawing/2014/main" id="{0C2804AF-6DE3-E798-7A35-5E32B177B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6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7414E-6455-37CD-5A7F-66CE964668FD}"/>
              </a:ext>
            </a:extLst>
          </p:cNvPr>
          <p:cNvSpPr txBox="1"/>
          <p:nvPr/>
        </p:nvSpPr>
        <p:spPr>
          <a:xfrm>
            <a:off x="1553592" y="258901"/>
            <a:ext cx="9436963" cy="6340197"/>
          </a:xfrm>
          <a:prstGeom prst="rect">
            <a:avLst/>
          </a:prstGeom>
          <a:noFill/>
        </p:spPr>
        <p:txBody>
          <a:bodyPr wrap="square">
            <a:spAutoFit/>
          </a:bodyPr>
          <a:lstStyle/>
          <a:p>
            <a:pPr algn="just"/>
            <a:r>
              <a:rPr lang="uk-UA" sz="4400" dirty="0"/>
              <a:t>Підготовка в аспірантурі відбувається у відповідності до Закону України "Про вищу освіту", постанови Кабінету Міністрів України від 23 березня 2016р. №261,"Про затвердження Порядку підготовки здобувачів вищої освіти ступеня доктора філософії та доктора наук у закладах вищої освіти (наукових установах</a:t>
            </a:r>
            <a:r>
              <a:rPr lang="uk-UA" sz="5400" dirty="0"/>
              <a:t>)"</a:t>
            </a:r>
          </a:p>
        </p:txBody>
      </p:sp>
    </p:spTree>
    <p:extLst>
      <p:ext uri="{BB962C8B-B14F-4D97-AF65-F5344CB8AC3E}">
        <p14:creationId xmlns:p14="http://schemas.microsoft.com/office/powerpoint/2010/main" val="215137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Можливо, це зображення (хліб, постер, кросворд, журнал та текст «หู่ MIHICTEPCTBO НАУКи УКРАЙНИ Яка взаемодия передбачена м.ж здобувачем i науковим кер.вником у проектнйй асп.ранр? ? Спильна заявка на конкурс: потенцийни керивник PhD-npoekTy та здобувач разом формують заявку на участь конкурсй; Бажаною E наявнйсть попереднього досв.дУ сп.впрацί, зокрема сп.льного наукового доробку; Кер.вник -проекту забезпечуе методичний науковий супров.д виконання PhD-npoekTy та здίйСнЮЕ наукове кер.вництво здобувачем; П.дготовка здίйснюеться на пίдстав. договору МиЖ закладом, кер.вником Р-проекту здобувачем. 12»)">
            <a:extLst>
              <a:ext uri="{FF2B5EF4-FFF2-40B4-BE49-F238E27FC236}">
                <a16:creationId xmlns:a16="http://schemas.microsoft.com/office/drawing/2014/main" id="{632444E9-C08F-DA64-5B74-7C137F18D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5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Можливо, це зображення (текст «МΙНΙСТЕРСТВО НАуКи УКРАЙНИ Чи можна навчатися в ап.р в межах експериментального проекту? ? П.готовка здобувача ступеня доктора ίф в проектний аспиранр особливим, експериментальним форматом не тотожна навчанню класичному po3yMİHHi, ОскίлькИ поеднуЕ виконання освитньо-науковой програми 3 реализациею Р-проекту на робочому .СЦί. Водночас постанова передбачае, що моменту зарахування до закладу для пдготовкИ проектний апнр. здобувач набувае BCİX прав асп.ранта очной (денной) форми здобуття освити. Пидготовка проектний аспнрй передбачае набуття компетентностей в.дпов.дно до навчального плану в обсяз. в.д 25 до 60 в.сотк.в загального обсягу освитньо-науковой програми. 13»)">
            <a:extLst>
              <a:ext uri="{FF2B5EF4-FFF2-40B4-BE49-F238E27FC236}">
                <a16:creationId xmlns:a16="http://schemas.microsoft.com/office/drawing/2014/main" id="{BF3A4DA6-C501-8566-9ED6-5F0B0B173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Наукові публікації для здобуття наукового ступеня доктор філософії">
            <a:hlinkClick r:id="rId2" tooltip="Наукові публікації для здобуття наукового ступеня доктор філософії"/>
            <a:extLst>
              <a:ext uri="{FF2B5EF4-FFF2-40B4-BE49-F238E27FC236}">
                <a16:creationId xmlns:a16="http://schemas.microsoft.com/office/drawing/2014/main" id="{318E1A6C-A334-869A-D2D6-4FA993519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12" y="1074198"/>
            <a:ext cx="9964731" cy="488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9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F1FFD87-5095-D8A2-E8A7-6931347B59FA}"/>
              </a:ext>
            </a:extLst>
          </p:cNvPr>
          <p:cNvPicPr>
            <a:picLocks noChangeAspect="1"/>
          </p:cNvPicPr>
          <p:nvPr/>
        </p:nvPicPr>
        <p:blipFill>
          <a:blip r:embed="rId2"/>
          <a:stretch>
            <a:fillRect/>
          </a:stretch>
        </p:blipFill>
        <p:spPr>
          <a:xfrm>
            <a:off x="0" y="1685051"/>
            <a:ext cx="12192000" cy="3487897"/>
          </a:xfrm>
          <a:prstGeom prst="rect">
            <a:avLst/>
          </a:prstGeom>
        </p:spPr>
      </p:pic>
    </p:spTree>
    <p:extLst>
      <p:ext uri="{BB962C8B-B14F-4D97-AF65-F5344CB8AC3E}">
        <p14:creationId xmlns:p14="http://schemas.microsoft.com/office/powerpoint/2010/main" val="6821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A8A7CCF-DC23-8DBD-B2EB-79A9A6A3781F}"/>
              </a:ext>
            </a:extLst>
          </p:cNvPr>
          <p:cNvPicPr>
            <a:picLocks noChangeAspect="1"/>
          </p:cNvPicPr>
          <p:nvPr/>
        </p:nvPicPr>
        <p:blipFill>
          <a:blip r:embed="rId2"/>
          <a:stretch>
            <a:fillRect/>
          </a:stretch>
        </p:blipFill>
        <p:spPr>
          <a:xfrm>
            <a:off x="0" y="1042625"/>
            <a:ext cx="12192000" cy="4772750"/>
          </a:xfrm>
          <a:prstGeom prst="rect">
            <a:avLst/>
          </a:prstGeom>
        </p:spPr>
      </p:pic>
    </p:spTree>
    <p:extLst>
      <p:ext uri="{BB962C8B-B14F-4D97-AF65-F5344CB8AC3E}">
        <p14:creationId xmlns:p14="http://schemas.microsoft.com/office/powerpoint/2010/main" val="182268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8AF6F1D-5513-ADC3-AE50-54915604C7F5}"/>
              </a:ext>
            </a:extLst>
          </p:cNvPr>
          <p:cNvPicPr>
            <a:picLocks noChangeAspect="1"/>
          </p:cNvPicPr>
          <p:nvPr/>
        </p:nvPicPr>
        <p:blipFill>
          <a:blip r:embed="rId2"/>
          <a:stretch>
            <a:fillRect/>
          </a:stretch>
        </p:blipFill>
        <p:spPr>
          <a:xfrm>
            <a:off x="0" y="1571625"/>
            <a:ext cx="12192000" cy="3714750"/>
          </a:xfrm>
          <a:prstGeom prst="rect">
            <a:avLst/>
          </a:prstGeom>
        </p:spPr>
      </p:pic>
    </p:spTree>
    <p:extLst>
      <p:ext uri="{BB962C8B-B14F-4D97-AF65-F5344CB8AC3E}">
        <p14:creationId xmlns:p14="http://schemas.microsoft.com/office/powerpoint/2010/main" val="340178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має опису світлини.">
            <a:extLst>
              <a:ext uri="{FF2B5EF4-FFF2-40B4-BE49-F238E27FC236}">
                <a16:creationId xmlns:a16="http://schemas.microsoft.com/office/drawing/2014/main" id="{FD186A6D-F34C-7B96-6E88-EC30BEA9D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001" y="227767"/>
            <a:ext cx="9287486" cy="663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56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EA5E1B-432C-8C1E-17CC-FF55B83FE07A}"/>
              </a:ext>
            </a:extLst>
          </p:cNvPr>
          <p:cNvSpPr>
            <a:spLocks noGrp="1"/>
          </p:cNvSpPr>
          <p:nvPr>
            <p:ph type="title"/>
          </p:nvPr>
        </p:nvSpPr>
        <p:spPr>
          <a:xfrm>
            <a:off x="1117961" y="2438439"/>
            <a:ext cx="10364451" cy="1596177"/>
          </a:xfrm>
        </p:spPr>
        <p:txBody>
          <a:bodyPr>
            <a:noAutofit/>
          </a:bodyPr>
          <a:lstStyle/>
          <a:p>
            <a:r>
              <a:rPr lang="uk-UA" sz="8000" dirty="0"/>
              <a:t>ПРОЄКТНА АСПІРАНТУРА</a:t>
            </a:r>
          </a:p>
        </p:txBody>
      </p:sp>
    </p:spTree>
    <p:extLst>
      <p:ext uri="{BB962C8B-B14F-4D97-AF65-F5344CB8AC3E}">
        <p14:creationId xmlns:p14="http://schemas.microsoft.com/office/powerpoint/2010/main" val="26400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Можливо, це зображення (текст «МНΙСТЕРСТВО НАуКи УКРАЙНИ Що таке проектна аспирантура простими словами? ? Проектна аспирантура це модель п.дготовки PhD, y Який здобувач навчаеться та одночасно виконуе дисертацийне дослидження в межах ф.нансованого наукового проекту. Дослдження 3 першого дня E частиною конкретного Р-проекту 3 читкими Цίлями, планом реал.заций й очίкуваними результатами. Чим проектна аспирантура вίдрίзняеться в.д звичайноё? Ключова в.дм.ннЕСТЬ y лгицί пίдготовки. У класичний аспранр навчання й дослидження часто .снують паралельно. проектний аспиранри готовка PhD в.дбуваеться через виконання дослдницького проекту, ЯКИЙ проходить конкурсний добир мае ф.нансування. 01»)">
            <a:extLst>
              <a:ext uri="{FF2B5EF4-FFF2-40B4-BE49-F238E27FC236}">
                <a16:creationId xmlns:a16="http://schemas.microsoft.com/office/drawing/2014/main" id="{A8396AB0-6A4F-384A-6B1E-33F252B94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1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Можливо, це зображення (текст «Pg MIHICTEPCTBO НАуКи УКРАЙНИ Чи означае це скасування або замну звичайной аспирантури? ? Hi. Проектна аспирантура не заминюе класичну модель. Це експериментальний формат, який запроваджуеться паралельно та E добровльним для закладив, наукових керивник.в i здобувачив. Навищо держава розпочинае цей експеримент? ? Мета посилити зв'язок миж пίдготовкою наукових кадр.в реальними дослдженнями та потребами держави, зокрема в науци, технологиях, економ.ци та обороноздатност. Проектна аспирантура дае змогу тестувати модель, у який -дослидження одразу OpiEHTOBaHi на передову науку, практичний суспильно значущий результат. 02»)">
            <a:extLst>
              <a:ext uri="{FF2B5EF4-FFF2-40B4-BE49-F238E27FC236}">
                <a16:creationId xmlns:a16="http://schemas.microsoft.com/office/drawing/2014/main" id="{66AF3D5B-4527-688B-8CBD-433E0A8C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1721"/>
      </p:ext>
    </p:extLst>
  </p:cSld>
  <p:clrMapOvr>
    <a:masterClrMapping/>
  </p:clrMapOvr>
</p:sld>
</file>

<file path=ppt/theme/theme1.xml><?xml version="1.0" encoding="utf-8"?>
<a:theme xmlns:a="http://schemas.openxmlformats.org/drawingml/2006/main" name="Краплинка">
  <a:themeElements>
    <a:clrScheme name="Краплинка">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раплинк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раплинка">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TM04033925[[fn=Краплинка]]</Template>
  <TotalTime>292</TotalTime>
  <Words>56</Words>
  <Application>Microsoft Office PowerPoint</Application>
  <PresentationFormat>Широкий екран</PresentationFormat>
  <Paragraphs>3</Paragraphs>
  <Slides>22</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22</vt:i4>
      </vt:variant>
    </vt:vector>
  </HeadingPairs>
  <TitlesOfParts>
    <vt:vector size="25" baseType="lpstr">
      <vt:lpstr>Arial</vt:lpstr>
      <vt:lpstr>Tw Cen MT</vt:lpstr>
      <vt:lpstr>Краплинка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ПРОЄКТНА АСПІРАНТУРА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Ірина Чайка</dc:creator>
  <cp:lastModifiedBy>user</cp:lastModifiedBy>
  <cp:revision>20</cp:revision>
  <dcterms:created xsi:type="dcterms:W3CDTF">2024-09-08T08:24:47Z</dcterms:created>
  <dcterms:modified xsi:type="dcterms:W3CDTF">2026-03-07T12:17:15Z</dcterms:modified>
</cp:coreProperties>
</file>