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1" r:id="rId8"/>
    <p:sldId id="28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7CE4"/>
    <a:srgbClr val="E3E878"/>
    <a:srgbClr val="24B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213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759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29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4625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0961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1942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2054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4373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284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734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054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56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589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041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543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929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802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5000"/>
                <a:lumOff val="95000"/>
              </a:schemeClr>
            </a:gs>
            <a:gs pos="6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679EA32-DA2B-45F1-8869-1E3317B71204}" type="datetimeFigureOut">
              <a:rPr lang="uk-UA" smtClean="0"/>
              <a:t>14.03.2026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6AC5253-CD33-4D92-96CC-5A1AF304628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655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  <p:sldLayoutId id="2147483893" r:id="rId14"/>
    <p:sldLayoutId id="2147483894" r:id="rId15"/>
    <p:sldLayoutId id="2147483895" r:id="rId16"/>
    <p:sldLayoutId id="214748389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74AB53BE-884A-9ADE-7EF4-C9A947C91690}"/>
              </a:ext>
            </a:extLst>
          </p:cNvPr>
          <p:cNvSpPr/>
          <p:nvPr/>
        </p:nvSpPr>
        <p:spPr>
          <a:xfrm>
            <a:off x="255182" y="1808388"/>
            <a:ext cx="11455261" cy="5509200"/>
          </a:xfrm>
          <a:prstGeom prst="rect">
            <a:avLst/>
          </a:prstGeom>
          <a:noFill/>
          <a:effectLst>
            <a:glow rad="127000">
              <a:schemeClr val="accent4">
                <a:lumMod val="60000"/>
                <a:lumOff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dirty="0" err="1">
                <a:solidFill>
                  <a:schemeClr val="accent4">
                    <a:lumMod val="50000"/>
                  </a:schemeClr>
                </a:solidFill>
              </a:rPr>
              <a:t>Технологія</a:t>
            </a:r>
            <a:r>
              <a:rPr lang="ru-RU" sz="88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8800" dirty="0" err="1">
                <a:solidFill>
                  <a:schemeClr val="accent4">
                    <a:lumMod val="50000"/>
                  </a:schemeClr>
                </a:solidFill>
              </a:rPr>
              <a:t>роботи</a:t>
            </a:r>
            <a:r>
              <a:rPr lang="ru-RU" sz="8800" dirty="0">
                <a:solidFill>
                  <a:schemeClr val="accent4">
                    <a:lumMod val="50000"/>
                  </a:schemeClr>
                </a:solidFill>
              </a:rPr>
              <a:t> над </a:t>
            </a:r>
            <a:r>
              <a:rPr lang="ru-RU" sz="8800" dirty="0" err="1">
                <a:solidFill>
                  <a:schemeClr val="accent4">
                    <a:lumMod val="50000"/>
                  </a:schemeClr>
                </a:solidFill>
              </a:rPr>
              <a:t>дисертацією</a:t>
            </a:r>
            <a:endParaRPr lang="ru-RU" sz="88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ru-RU" sz="88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uk-UA" sz="8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543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2E85615-76DE-8043-DAD9-7413DE40E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4788"/>
            <a:ext cx="12192000" cy="644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37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рядок вибору теми наукового дослідження, Тета, Види тем, Порядок вибору  наукової теми, Назва наукової роботи - Основи наукових досліджень -  Підручники для вузів онлайн">
            <a:extLst>
              <a:ext uri="{FF2B5EF4-FFF2-40B4-BE49-F238E27FC236}">
                <a16:creationId xmlns:a16="http://schemas.microsoft.com/office/drawing/2014/main" id="{945192AC-6E4E-0B04-78D8-0AC921B13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345" y="1350932"/>
            <a:ext cx="7533348" cy="351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1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8C06ED1F-60E6-455C-4499-D061BCE869B1}"/>
              </a:ext>
            </a:extLst>
          </p:cNvPr>
          <p:cNvSpPr/>
          <p:nvPr/>
        </p:nvSpPr>
        <p:spPr>
          <a:xfrm>
            <a:off x="2796465" y="1544715"/>
            <a:ext cx="5727579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Чому може виникнути необхідність у зміні чи корегуванні теми?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0A66A029-8E39-B1AD-A6B0-9C6250C4F9D0}"/>
              </a:ext>
            </a:extLst>
          </p:cNvPr>
          <p:cNvSpPr/>
          <p:nvPr/>
        </p:nvSpPr>
        <p:spPr>
          <a:xfrm>
            <a:off x="630314" y="3017669"/>
            <a:ext cx="2272684" cy="24702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Отримання дослідником додаткової  інформації про ступінь розроблення теми або її окремих аспектів</a:t>
            </a: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FDAFDBAB-E407-6BF7-11C2-27C5D847DDB0}"/>
              </a:ext>
            </a:extLst>
          </p:cNvPr>
          <p:cNvSpPr/>
          <p:nvPr/>
        </p:nvSpPr>
        <p:spPr>
          <a:xfrm>
            <a:off x="8256233" y="3017670"/>
            <a:ext cx="2747639" cy="22956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Організаційні зміни (змінився науковий керівник, з різних причин немає доступу до лабораторного обладнання тощо)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ED2E6F34-1CD6-6763-A84B-D335CF39526E}"/>
              </a:ext>
            </a:extLst>
          </p:cNvPr>
          <p:cNvSpPr/>
          <p:nvPr/>
        </p:nvSpPr>
        <p:spPr>
          <a:xfrm>
            <a:off x="4333042" y="3017669"/>
            <a:ext cx="2654424" cy="23579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Отримання інформації, що за такою тематичною спрямованістю (чи дуже близькою) вже здійснюється дослідження</a:t>
            </a:r>
          </a:p>
        </p:txBody>
      </p:sp>
    </p:spTree>
    <p:extLst>
      <p:ext uri="{BB962C8B-B14F-4D97-AF65-F5344CB8AC3E}">
        <p14:creationId xmlns:p14="http://schemas.microsoft.com/office/powerpoint/2010/main" val="182268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Як написати обґрунтування теми дисертації: зразок та тонкощі: Дисертація —  Блог Магістр">
            <a:extLst>
              <a:ext uri="{FF2B5EF4-FFF2-40B4-BE49-F238E27FC236}">
                <a16:creationId xmlns:a16="http://schemas.microsoft.com/office/drawing/2014/main" id="{28D61BF7-A0F5-5309-67A7-3227E3484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63" y="0"/>
            <a:ext cx="68976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784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Що таке дослідження: визначення, цілі та значення в науковому контексті">
            <a:extLst>
              <a:ext uri="{FF2B5EF4-FFF2-40B4-BE49-F238E27FC236}">
                <a16:creationId xmlns:a16="http://schemas.microsoft.com/office/drawing/2014/main" id="{7295D9D0-02FF-4220-DE33-02139DE39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0"/>
            <a:ext cx="117427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10A1D54E-C4CB-3F69-92C0-8E9A7662E4FD}"/>
              </a:ext>
            </a:extLst>
          </p:cNvPr>
          <p:cNvSpPr/>
          <p:nvPr/>
        </p:nvSpPr>
        <p:spPr>
          <a:xfrm>
            <a:off x="5180806" y="6516209"/>
            <a:ext cx="1646122" cy="3417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0064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Типові помилки при написанні - картинка">
            <a:extLst>
              <a:ext uri="{FF2B5EF4-FFF2-40B4-BE49-F238E27FC236}">
                <a16:creationId xmlns:a16="http://schemas.microsoft.com/office/drawing/2014/main" id="{D133C009-B046-A741-7F1F-6921207DF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063" y="0"/>
            <a:ext cx="45878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563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A868FE-6CAC-938A-6F30-4F2AEAF86030}"/>
              </a:ext>
            </a:extLst>
          </p:cNvPr>
          <p:cNvSpPr txBox="1"/>
          <p:nvPr/>
        </p:nvSpPr>
        <p:spPr>
          <a:xfrm>
            <a:off x="1384915" y="612559"/>
            <a:ext cx="9064101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chemeClr val="accent5">
                    <a:lumMod val="75000"/>
                  </a:schemeClr>
                </a:solidFill>
              </a:rPr>
              <a:t>Зазначте тему вашого дисертаційного дослідження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chemeClr val="accent5">
                    <a:lumMod val="75000"/>
                  </a:schemeClr>
                </a:solidFill>
              </a:rPr>
              <a:t>Визначте об'єкт і предмет вашого дослідження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chemeClr val="accent5">
                    <a:lumMod val="75000"/>
                  </a:schemeClr>
                </a:solidFill>
              </a:rPr>
              <a:t>Сформулюйте мету і завдання дослідження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chemeClr val="accent5">
                    <a:lumMod val="75000"/>
                  </a:schemeClr>
                </a:solidFill>
              </a:rPr>
              <a:t>Запропонуйте план вашого дослідження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0822757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315</TotalTime>
  <Words>79</Words>
  <Application>Microsoft Office PowerPoint</Application>
  <PresentationFormat>Широкий екран</PresentationFormat>
  <Paragraphs>15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1" baseType="lpstr">
      <vt:lpstr>Arial</vt:lpstr>
      <vt:lpstr>Tw Cen MT</vt:lpstr>
      <vt:lpstr>Краплинка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Ірина Чайка</dc:creator>
  <cp:lastModifiedBy>user</cp:lastModifiedBy>
  <cp:revision>23</cp:revision>
  <dcterms:created xsi:type="dcterms:W3CDTF">2024-09-08T08:24:47Z</dcterms:created>
  <dcterms:modified xsi:type="dcterms:W3CDTF">2026-03-14T12:36:42Z</dcterms:modified>
</cp:coreProperties>
</file>