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Default Extension="fntdata" ContentType="application/x-fontdata"/>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8288000" cy="10287000"/>
  <p:notesSz cx="6858000" cy="9144000"/>
  <p:embeddedFontLst>
    <p:embeddedFont>
      <p:font typeface="Calibri" pitchFamily="34" charset="0"/>
      <p:regular r:id="rId45"/>
      <p:bold r:id="rId46"/>
      <p:italic r:id="rId47"/>
      <p:boldItalic r:id="rId48"/>
    </p:embeddedFont>
    <p:embeddedFont>
      <p:font typeface="Open Sans" charset="0"/>
      <p:regular r:id="rId49"/>
    </p:embeddedFont>
    <p:embeddedFont>
      <p:font typeface="Open Sans Bold Italics" charset="0"/>
      <p:regular r:id="rId50"/>
    </p:embeddedFont>
    <p:embeddedFont>
      <p:font typeface="Open Sans Bold"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5" d="100"/>
          <a:sy n="55" d="100"/>
        </p:scale>
        <p:origin x="-65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5891022" cy="10287000"/>
          </a:xfrm>
          <a:custGeom>
            <a:avLst/>
            <a:gdLst/>
            <a:ahLst/>
            <a:cxnLst/>
            <a:rect l="l" t="t" r="r" b="b"/>
            <a:pathLst>
              <a:path w="5891022" h="10287000">
                <a:moveTo>
                  <a:pt x="0" y="0"/>
                </a:moveTo>
                <a:lnTo>
                  <a:pt x="5891022" y="0"/>
                </a:lnTo>
                <a:lnTo>
                  <a:pt x="5891022" y="10287000"/>
                </a:lnTo>
                <a:lnTo>
                  <a:pt x="0" y="10287000"/>
                </a:lnTo>
                <a:lnTo>
                  <a:pt x="0" y="0"/>
                </a:lnTo>
                <a:close/>
              </a:path>
            </a:pathLst>
          </a:custGeom>
          <a:blipFill>
            <a:blip r:embed="rId2" cstate="print"/>
            <a:stretch>
              <a:fillRect l="-8207" r="-8207"/>
            </a:stretch>
          </a:blipFill>
        </p:spPr>
      </p:sp>
      <p:sp>
        <p:nvSpPr>
          <p:cNvPr id="3" name="TextBox 3"/>
          <p:cNvSpPr txBox="1"/>
          <p:nvPr/>
        </p:nvSpPr>
        <p:spPr>
          <a:xfrm>
            <a:off x="7017739" y="1733550"/>
            <a:ext cx="10462070" cy="7524750"/>
          </a:xfrm>
          <a:prstGeom prst="rect">
            <a:avLst/>
          </a:prstGeom>
        </p:spPr>
        <p:txBody>
          <a:bodyPr lIns="0" tIns="0" rIns="0" bIns="0" rtlCol="0" anchor="t">
            <a:spAutoFit/>
          </a:bodyPr>
          <a:lstStyle/>
          <a:p>
            <a:pPr algn="ctr">
              <a:lnSpc>
                <a:spcPts val="5790"/>
              </a:lnSpc>
            </a:pPr>
            <a:endParaRPr/>
          </a:p>
          <a:p>
            <a:pPr algn="ctr">
              <a:lnSpc>
                <a:spcPts val="5790"/>
              </a:lnSpc>
            </a:pPr>
            <a:r>
              <a:rPr lang="en-US" sz="4825" b="1">
                <a:solidFill>
                  <a:srgbClr val="393939"/>
                </a:solidFill>
                <a:latin typeface="Crimson Roman Bold"/>
                <a:ea typeface="Crimson Roman Bold"/>
                <a:cs typeface="Crimson Roman Bold"/>
                <a:sym typeface="Crimson Roman Bold"/>
              </a:rPr>
              <a:t>ПРОБЛЕМА ОСОБИСТОСТІ В СУЧАСНІЙ ПСИХОЛОГІЇ</a:t>
            </a:r>
          </a:p>
          <a:p>
            <a:pPr algn="ctr">
              <a:lnSpc>
                <a:spcPts val="5790"/>
              </a:lnSpc>
            </a:pPr>
            <a:endParaRPr/>
          </a:p>
          <a:p>
            <a:pPr algn="ctr">
              <a:lnSpc>
                <a:spcPts val="5790"/>
              </a:lnSpc>
            </a:pPr>
            <a:endParaRPr/>
          </a:p>
          <a:p>
            <a:pPr algn="ctr">
              <a:lnSpc>
                <a:spcPts val="5790"/>
              </a:lnSpc>
            </a:pPr>
            <a:endParaRPr/>
          </a:p>
          <a:p>
            <a:pPr algn="ctr">
              <a:lnSpc>
                <a:spcPts val="5790"/>
              </a:lnSpc>
            </a:pPr>
            <a:endParaRPr/>
          </a:p>
          <a:p>
            <a:pPr algn="r">
              <a:lnSpc>
                <a:spcPts val="5790"/>
              </a:lnSpc>
            </a:pPr>
            <a:r>
              <a:rPr lang="en-US" sz="4825" b="1">
                <a:solidFill>
                  <a:srgbClr val="393939"/>
                </a:solidFill>
                <a:latin typeface="Crimson Roman Bold"/>
                <a:ea typeface="Crimson Roman Bold"/>
                <a:cs typeface="Crimson Roman Bold"/>
                <a:sym typeface="Crimson Roman Bold"/>
              </a:rPr>
              <a:t>Викладач</a:t>
            </a:r>
          </a:p>
          <a:p>
            <a:pPr algn="r">
              <a:lnSpc>
                <a:spcPts val="5790"/>
              </a:lnSpc>
            </a:pPr>
            <a:r>
              <a:rPr lang="en-US" sz="4825" b="1">
                <a:solidFill>
                  <a:srgbClr val="393939"/>
                </a:solidFill>
                <a:latin typeface="Crimson Roman Bold"/>
                <a:ea typeface="Crimson Roman Bold"/>
                <a:cs typeface="Crimson Roman Bold"/>
                <a:sym typeface="Crimson Roman Bold"/>
              </a:rPr>
              <a:t>доктор філософії</a:t>
            </a:r>
          </a:p>
          <a:p>
            <a:pPr algn="r">
              <a:lnSpc>
                <a:spcPts val="5790"/>
              </a:lnSpc>
            </a:pPr>
            <a:r>
              <a:rPr lang="en-US" sz="4825" b="1">
                <a:solidFill>
                  <a:srgbClr val="393939"/>
                </a:solidFill>
                <a:latin typeface="Crimson Roman Bold"/>
                <a:ea typeface="Crimson Roman Bold"/>
                <a:cs typeface="Crimson Roman Bold"/>
                <a:sym typeface="Crimson Roman Bold"/>
              </a:rPr>
              <a:t>Олена ОКОЛОВИЧ</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4955636" y="962025"/>
            <a:ext cx="12303664" cy="7181215"/>
          </a:xfrm>
          <a:prstGeom prst="rect">
            <a:avLst/>
          </a:prstGeom>
        </p:spPr>
        <p:txBody>
          <a:bodyPr lIns="0" tIns="0" rIns="0" bIns="0" rtlCol="0" anchor="t">
            <a:spAutoFit/>
          </a:bodyPr>
          <a:lstStyle/>
          <a:p>
            <a:pPr algn="just">
              <a:lnSpc>
                <a:spcPts val="4759"/>
              </a:lnSpc>
              <a:spcBef>
                <a:spcPct val="0"/>
              </a:spcBef>
            </a:pPr>
            <a:r>
              <a:rPr lang="en-US" sz="3399">
                <a:solidFill>
                  <a:srgbClr val="000000"/>
                </a:solidFill>
                <a:latin typeface="Open Sans"/>
                <a:ea typeface="Open Sans"/>
                <a:cs typeface="Open Sans"/>
                <a:sym typeface="Open Sans"/>
              </a:rPr>
              <a:t>Особистість найчастіше визначають як людину в сукупності набутих соціальних якостей. Це означає, що до числа особистісних не належать такі особливості людини, які генотипічно чи фізіологічно обумовлені і не залежать від життя у суспільстві. У багатьох визначеннях особистості також підкреслюється, що до числа особистісних не належать психологічні якості людини, які характеризують її пізнавальні процеси чи індивідуальний стиль діяльності, за виключенням тих, які виявляються у суспільстві. У поняття особистість зазвичай включають такі властивості, які є більш чи менш стійкими, свідчать про індивідуальність людини та визначають її вчинки. </a:t>
            </a:r>
          </a:p>
        </p:txBody>
      </p:sp>
      <p:sp>
        <p:nvSpPr>
          <p:cNvPr id="3" name="Freeform 3"/>
          <p:cNvSpPr/>
          <p:nvPr/>
        </p:nvSpPr>
        <p:spPr>
          <a:xfrm>
            <a:off x="0" y="0"/>
            <a:ext cx="4438990" cy="10287000"/>
          </a:xfrm>
          <a:custGeom>
            <a:avLst/>
            <a:gdLst/>
            <a:ahLst/>
            <a:cxnLst/>
            <a:rect l="l" t="t" r="r" b="b"/>
            <a:pathLst>
              <a:path w="4438990" h="10287000">
                <a:moveTo>
                  <a:pt x="0" y="0"/>
                </a:moveTo>
                <a:lnTo>
                  <a:pt x="4438990" y="0"/>
                </a:lnTo>
                <a:lnTo>
                  <a:pt x="4438990" y="10287000"/>
                </a:lnTo>
                <a:lnTo>
                  <a:pt x="0" y="10287000"/>
                </a:lnTo>
                <a:lnTo>
                  <a:pt x="0" y="0"/>
                </a:lnTo>
                <a:close/>
              </a:path>
            </a:pathLst>
          </a:custGeom>
          <a:blipFill>
            <a:blip r:embed="rId2" cstate="print"/>
            <a:stretch>
              <a:fillRect l="-180884" r="-60226"/>
            </a:stretch>
          </a:blipFill>
        </p:spPr>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281837" y="214630"/>
            <a:ext cx="15634034" cy="9051290"/>
          </a:xfrm>
          <a:prstGeom prst="rect">
            <a:avLst/>
          </a:prstGeom>
        </p:spPr>
        <p:txBody>
          <a:bodyPr lIns="0" tIns="0" rIns="0" bIns="0" rtlCol="0" anchor="t">
            <a:spAutoFit/>
          </a:bodyPr>
          <a:lstStyle/>
          <a:p>
            <a:pPr algn="just">
              <a:lnSpc>
                <a:spcPts val="4480"/>
              </a:lnSpc>
              <a:spcBef>
                <a:spcPct val="0"/>
              </a:spcBef>
            </a:pPr>
            <a:r>
              <a:rPr lang="en-US" sz="3200" spc="64">
                <a:solidFill>
                  <a:srgbClr val="000000"/>
                </a:solidFill>
                <a:latin typeface="Crimson Roman"/>
                <a:ea typeface="Crimson Roman"/>
                <a:cs typeface="Crimson Roman"/>
                <a:sym typeface="Crimson Roman"/>
              </a:rPr>
              <a:t>Отже, </a:t>
            </a:r>
            <a:r>
              <a:rPr lang="en-US" sz="3200" b="1" i="1" spc="64">
                <a:solidFill>
                  <a:srgbClr val="000000"/>
                </a:solidFill>
                <a:latin typeface="Crimson Roman Bold Italics"/>
                <a:ea typeface="Crimson Roman Bold Italics"/>
                <a:cs typeface="Crimson Roman Bold Italics"/>
                <a:sym typeface="Crimson Roman Bold Italics"/>
              </a:rPr>
              <a:t>особистість </a:t>
            </a:r>
            <a:r>
              <a:rPr lang="en-US" sz="3200" spc="64">
                <a:solidFill>
                  <a:srgbClr val="000000"/>
                </a:solidFill>
                <a:latin typeface="Crimson Roman"/>
                <a:ea typeface="Crimson Roman"/>
                <a:cs typeface="Crimson Roman"/>
                <a:sym typeface="Crimson Roman"/>
              </a:rPr>
              <a:t>– це людина в системі таких психологічних характеристик, які соціально обумовлені, виявляються у суспільних відносинах, є стійкими і визначають моральні вчинки людини.</a:t>
            </a:r>
          </a:p>
          <a:p>
            <a:pPr algn="just">
              <a:lnSpc>
                <a:spcPts val="4480"/>
              </a:lnSpc>
              <a:spcBef>
                <a:spcPct val="0"/>
              </a:spcBef>
            </a:pPr>
            <a:r>
              <a:rPr lang="en-US" sz="3200" spc="64">
                <a:solidFill>
                  <a:srgbClr val="000000"/>
                </a:solidFill>
                <a:latin typeface="Crimson Roman"/>
                <a:ea typeface="Crimson Roman"/>
                <a:cs typeface="Crimson Roman"/>
                <a:sym typeface="Crimson Roman"/>
              </a:rPr>
              <a:t>Використовуючи поняття людина, ми маємо на увазі, що мова йде про істоту, яка поєднує в собі два напрямки розвитку: біологічний (людина є представником біологічного виду і характеризується певною тілесною організацією, що має такі суттєві ознаки: прямоходіння, наявність пристосованих до праці рук, високорозвинений мозок, особливі морфологічні ознаки) та соціальний (людина є носієм свідомості, що є суспільним продуктом). Тільки в суспільстві і завдячуючи суспільству відбувається розвиток біологічних можливостей людини, формування свідомості, самосвідомості та механізмів саморегуляції. Взаємодія біологічної і соціальної передумови забезпечує психологічний результат: людина набуває здатність відображати світ у поняттях, планувати і прогнозувати, фантазувати і мріяти, усвідомлювати причини своїх вчинків, діяти розумно. Усі ці аспекти (біологічний, соціальний і психологічний) рівномірно представлені у понятті «людина». Жодне з них не є домінуючим.</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488512" y="1135955"/>
            <a:ext cx="12562015" cy="5407660"/>
          </a:xfrm>
          <a:prstGeom prst="rect">
            <a:avLst/>
          </a:prstGeom>
        </p:spPr>
        <p:txBody>
          <a:bodyPr lIns="0" tIns="0" rIns="0" bIns="0" rtlCol="0" anchor="t">
            <a:spAutoFit/>
          </a:bodyPr>
          <a:lstStyle/>
          <a:p>
            <a:pPr algn="just">
              <a:lnSpc>
                <a:spcPts val="4340"/>
              </a:lnSpc>
              <a:spcBef>
                <a:spcPct val="0"/>
              </a:spcBef>
            </a:pPr>
            <a:r>
              <a:rPr lang="en-US" sz="3100">
                <a:solidFill>
                  <a:srgbClr val="000000"/>
                </a:solidFill>
                <a:latin typeface="Open Sans"/>
                <a:ea typeface="Open Sans"/>
                <a:cs typeface="Open Sans"/>
                <a:sym typeface="Open Sans"/>
              </a:rPr>
              <a:t>Людина народжується на світ з генетично закладеними в неї потенційними можливостями стати саме людиною. Щоб підкреслити біологічно зумовлену належність но вонародженої дитини і дорослої людини саме до людського роду та відрізнити їх від тварин, використовують поняття «індивід» як протилежне поняттю особини тварини. </a:t>
            </a:r>
          </a:p>
          <a:p>
            <a:pPr algn="just">
              <a:lnSpc>
                <a:spcPts val="4340"/>
              </a:lnSpc>
              <a:spcBef>
                <a:spcPct val="0"/>
              </a:spcBef>
            </a:pPr>
            <a:r>
              <a:rPr lang="en-US" sz="3100" b="1" i="1">
                <a:solidFill>
                  <a:srgbClr val="000000"/>
                </a:solidFill>
                <a:latin typeface="Open Sans Bold Italics"/>
                <a:ea typeface="Open Sans Bold Italics"/>
                <a:cs typeface="Open Sans Bold Italics"/>
                <a:sym typeface="Open Sans Bold Italics"/>
              </a:rPr>
              <a:t>Індивід</a:t>
            </a:r>
            <a:r>
              <a:rPr lang="en-US" sz="3100">
                <a:solidFill>
                  <a:srgbClr val="000000"/>
                </a:solidFill>
                <a:latin typeface="Open Sans"/>
                <a:ea typeface="Open Sans"/>
                <a:cs typeface="Open Sans"/>
                <a:sym typeface="Open Sans"/>
              </a:rPr>
              <a:t> — це людська біологічна основа розвитку особистості у певних соціальних умовах. Індивідні якості, тобто притаманні людині за датки, анатомо-фізіологічні передумови, закладають підвалини створення особистості.</a:t>
            </a:r>
          </a:p>
        </p:txBody>
      </p:sp>
      <p:sp>
        <p:nvSpPr>
          <p:cNvPr id="3" name="Freeform 3"/>
          <p:cNvSpPr/>
          <p:nvPr/>
        </p:nvSpPr>
        <p:spPr>
          <a:xfrm>
            <a:off x="13436224" y="0"/>
            <a:ext cx="4851776" cy="10287000"/>
          </a:xfrm>
          <a:custGeom>
            <a:avLst/>
            <a:gdLst/>
            <a:ahLst/>
            <a:cxnLst/>
            <a:rect l="l" t="t" r="r" b="b"/>
            <a:pathLst>
              <a:path w="4851776" h="10287000">
                <a:moveTo>
                  <a:pt x="0" y="0"/>
                </a:moveTo>
                <a:lnTo>
                  <a:pt x="4851776" y="0"/>
                </a:lnTo>
                <a:lnTo>
                  <a:pt x="4851776" y="10287000"/>
                </a:lnTo>
                <a:lnTo>
                  <a:pt x="0" y="10287000"/>
                </a:lnTo>
                <a:lnTo>
                  <a:pt x="0" y="0"/>
                </a:lnTo>
                <a:close/>
              </a:path>
            </a:pathLst>
          </a:custGeom>
          <a:blipFill>
            <a:blip r:embed="rId2" cstate="print"/>
            <a:stretch>
              <a:fillRect l="-2573" r="-46549" b="-5498"/>
            </a:stretch>
          </a:blipFill>
        </p:spPr>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4608042" y="971550"/>
            <a:ext cx="12651258" cy="7981950"/>
          </a:xfrm>
          <a:prstGeom prst="rect">
            <a:avLst/>
          </a:prstGeom>
        </p:spPr>
        <p:txBody>
          <a:bodyPr lIns="0" tIns="0" rIns="0" bIns="0" rtlCol="0" anchor="t">
            <a:spAutoFit/>
          </a:bodyPr>
          <a:lstStyle/>
          <a:p>
            <a:pPr algn="just">
              <a:lnSpc>
                <a:spcPts val="4200"/>
              </a:lnSpc>
              <a:spcBef>
                <a:spcPct val="0"/>
              </a:spcBef>
            </a:pPr>
            <a:r>
              <a:rPr lang="en-US" sz="3000">
                <a:solidFill>
                  <a:srgbClr val="000000"/>
                </a:solidFill>
                <a:latin typeface="Open Sans"/>
                <a:ea typeface="Open Sans"/>
                <a:cs typeface="Open Sans"/>
                <a:sym typeface="Open Sans"/>
              </a:rPr>
              <a:t>Поняття особистість більш вузьке, акцентоване на суспільній суті людини. Іншими словами, </a:t>
            </a:r>
            <a:r>
              <a:rPr lang="en-US" sz="3000" b="1" i="1">
                <a:solidFill>
                  <a:srgbClr val="000000"/>
                </a:solidFill>
                <a:latin typeface="Open Sans Bold Italics"/>
                <a:ea typeface="Open Sans Bold Italics"/>
                <a:cs typeface="Open Sans Bold Italics"/>
                <a:sym typeface="Open Sans Bold Italics"/>
              </a:rPr>
              <a:t>особистість</a:t>
            </a:r>
            <a:r>
              <a:rPr lang="en-US" sz="3000">
                <a:solidFill>
                  <a:srgbClr val="000000"/>
                </a:solidFill>
                <a:latin typeface="Open Sans"/>
                <a:ea typeface="Open Sans"/>
                <a:cs typeface="Open Sans"/>
                <a:sym typeface="Open Sans"/>
              </a:rPr>
              <a:t> – та ж людина, тільки  абстрагована від її біологічної, природної сторони, яка розглядається як суспільна, соціальна істота. Це член суспільства, який виконує певні соціальні функції. </a:t>
            </a:r>
          </a:p>
          <a:p>
            <a:pPr algn="just">
              <a:lnSpc>
                <a:spcPts val="4200"/>
              </a:lnSpc>
              <a:spcBef>
                <a:spcPct val="0"/>
              </a:spcBef>
            </a:pPr>
            <a:r>
              <a:rPr lang="en-US" sz="3000">
                <a:solidFill>
                  <a:srgbClr val="000000"/>
                </a:solidFill>
                <a:latin typeface="Open Sans"/>
                <a:ea typeface="Open Sans"/>
                <a:cs typeface="Open Sans"/>
                <a:sym typeface="Open Sans"/>
              </a:rPr>
              <a:t>Деякі автори визначають особистість як системну властивість індивіда, що формується в спільній діяльності і спілкуванні. Є й інші тлумачення цього поняття, але всі вони сходяться в одному: поняття «особистість» характеризує людину як соціальну істоту. Проте, людина — це не лише індивід та особистість, але і носій свідомості, суб’єкт діяльності, що виробляє матеріальні і духовні цінності. </a:t>
            </a:r>
          </a:p>
          <a:p>
            <a:pPr algn="just">
              <a:lnSpc>
                <a:spcPts val="4200"/>
              </a:lnSpc>
              <a:spcBef>
                <a:spcPct val="0"/>
              </a:spcBef>
            </a:pPr>
            <a:r>
              <a:rPr lang="en-US" sz="3000">
                <a:solidFill>
                  <a:srgbClr val="000000"/>
                </a:solidFill>
                <a:latin typeface="Open Sans"/>
                <a:ea typeface="Open Sans"/>
                <a:cs typeface="Open Sans"/>
                <a:sym typeface="Open Sans"/>
              </a:rPr>
              <a:t>Структура людини як суб’єкта діяльності утворюється з певних властивостей індивіда і особистості, які відповідають предмету і засобам діяльності (В. О. Аверін).</a:t>
            </a:r>
          </a:p>
        </p:txBody>
      </p:sp>
      <p:sp>
        <p:nvSpPr>
          <p:cNvPr id="3" name="Freeform 3"/>
          <p:cNvSpPr/>
          <p:nvPr/>
        </p:nvSpPr>
        <p:spPr>
          <a:xfrm>
            <a:off x="0" y="0"/>
            <a:ext cx="4200847" cy="10287000"/>
          </a:xfrm>
          <a:custGeom>
            <a:avLst/>
            <a:gdLst/>
            <a:ahLst/>
            <a:cxnLst/>
            <a:rect l="l" t="t" r="r" b="b"/>
            <a:pathLst>
              <a:path w="4200847" h="10287000">
                <a:moveTo>
                  <a:pt x="0" y="0"/>
                </a:moveTo>
                <a:lnTo>
                  <a:pt x="4200847" y="0"/>
                </a:lnTo>
                <a:lnTo>
                  <a:pt x="4200847" y="10287000"/>
                </a:lnTo>
                <a:lnTo>
                  <a:pt x="0" y="10287000"/>
                </a:lnTo>
                <a:lnTo>
                  <a:pt x="0" y="0"/>
                </a:lnTo>
                <a:close/>
              </a:path>
            </a:pathLst>
          </a:custGeom>
          <a:blipFill>
            <a:blip r:embed="rId2" cstate="print"/>
            <a:stretch>
              <a:fillRect l="-424861" t="-5524" r="-19008" b="-5524"/>
            </a:stretch>
          </a:blipFill>
        </p:spPr>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845511" y="962025"/>
            <a:ext cx="13191446" cy="7960834"/>
          </a:xfrm>
          <a:prstGeom prst="rect">
            <a:avLst/>
          </a:prstGeom>
        </p:spPr>
        <p:txBody>
          <a:bodyPr lIns="0" tIns="0" rIns="0" bIns="0" rtlCol="0" anchor="t">
            <a:spAutoFit/>
          </a:bodyPr>
          <a:lstStyle/>
          <a:p>
            <a:pPr algn="just">
              <a:lnSpc>
                <a:spcPts val="4759"/>
              </a:lnSpc>
              <a:spcBef>
                <a:spcPct val="0"/>
              </a:spcBef>
            </a:pP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Отже</a:t>
            </a:r>
            <a:r>
              <a:rPr lang="en-US" sz="3399" dirty="0">
                <a:solidFill>
                  <a:srgbClr val="000000"/>
                </a:solidFill>
                <a:latin typeface="Open Sans"/>
                <a:ea typeface="Open Sans"/>
                <a:cs typeface="Open Sans"/>
                <a:sym typeface="Open Sans"/>
              </a:rPr>
              <a:t>, </a:t>
            </a:r>
            <a:r>
              <a:rPr lang="en-US" sz="3399" b="1" i="1" dirty="0" err="1">
                <a:solidFill>
                  <a:srgbClr val="000000"/>
                </a:solidFill>
                <a:latin typeface="Open Sans Bold Italics"/>
                <a:ea typeface="Open Sans Bold Italics"/>
                <a:cs typeface="Open Sans Bold Italics"/>
                <a:sym typeface="Open Sans Bold Italics"/>
              </a:rPr>
              <a:t>людина</a:t>
            </a:r>
            <a:r>
              <a:rPr lang="en-US" sz="3399" dirty="0">
                <a:solidFill>
                  <a:srgbClr val="000000"/>
                </a:solidFill>
                <a:latin typeface="Open Sans"/>
                <a:ea typeface="Open Sans"/>
                <a:cs typeface="Open Sans"/>
                <a:sym typeface="Open Sans"/>
              </a:rPr>
              <a:t> — </a:t>
            </a:r>
            <a:r>
              <a:rPr lang="en-US" sz="3399" dirty="0" err="1">
                <a:solidFill>
                  <a:srgbClr val="000000"/>
                </a:solidFill>
                <a:latin typeface="Open Sans"/>
                <a:ea typeface="Open Sans"/>
                <a:cs typeface="Open Sans"/>
                <a:sym typeface="Open Sans"/>
              </a:rPr>
              <a:t>це</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біосоціальна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істота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наділена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свідомістю</a:t>
            </a:r>
            <a:r>
              <a:rPr lang="en-US" sz="3399" dirty="0">
                <a:solidFill>
                  <a:srgbClr val="000000"/>
                </a:solidFill>
                <a:latin typeface="Open Sans"/>
                <a:ea typeface="Open Sans"/>
                <a:cs typeface="Open Sans"/>
                <a:sym typeface="Open Sans"/>
              </a:rPr>
              <a:t> і </a:t>
            </a:r>
            <a:r>
              <a:rPr lang="en-US" sz="3399" dirty="0" err="1">
                <a:solidFill>
                  <a:srgbClr val="000000"/>
                </a:solidFill>
                <a:latin typeface="Open Sans"/>
                <a:ea typeface="Open Sans"/>
                <a:cs typeface="Open Sans"/>
                <a:sym typeface="Open Sans"/>
              </a:rPr>
              <a:t>здатністю</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до</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діяльності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Об’єднання</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цих</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трьох</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рівнів</a:t>
            </a:r>
            <a:r>
              <a:rPr lang="en-US" sz="3399" dirty="0">
                <a:solidFill>
                  <a:srgbClr val="000000"/>
                </a:solidFill>
                <a:latin typeface="Open Sans"/>
                <a:ea typeface="Open Sans"/>
                <a:cs typeface="Open Sans"/>
                <a:sym typeface="Open Sans"/>
              </a:rPr>
              <a:t> в </a:t>
            </a:r>
            <a:r>
              <a:rPr lang="en-US" sz="3399" dirty="0" err="1">
                <a:solidFill>
                  <a:srgbClr val="000000"/>
                </a:solidFill>
                <a:latin typeface="Open Sans"/>
                <a:ea typeface="Open Sans"/>
                <a:cs typeface="Open Sans"/>
                <a:sym typeface="Open Sans"/>
              </a:rPr>
              <a:t>одне</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ціле</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формує</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інтегральну</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характеристику</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людини</a:t>
            </a:r>
            <a:r>
              <a:rPr lang="en-US" sz="3399" dirty="0">
                <a:solidFill>
                  <a:srgbClr val="000000"/>
                </a:solidFill>
                <a:latin typeface="Open Sans"/>
                <a:ea typeface="Open Sans"/>
                <a:cs typeface="Open Sans"/>
                <a:sym typeface="Open Sans"/>
              </a:rPr>
              <a:t> — </a:t>
            </a:r>
            <a:r>
              <a:rPr lang="en-US" sz="3399" dirty="0" err="1">
                <a:solidFill>
                  <a:srgbClr val="000000"/>
                </a:solidFill>
                <a:latin typeface="Open Sans"/>
                <a:ea typeface="Open Sans"/>
                <a:cs typeface="Open Sans"/>
                <a:sym typeface="Open Sans"/>
              </a:rPr>
              <a:t>її</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індивідуальність</a:t>
            </a:r>
            <a:r>
              <a:rPr lang="en-US" sz="3399" dirty="0">
                <a:solidFill>
                  <a:srgbClr val="000000"/>
                </a:solidFill>
                <a:latin typeface="Open Sans"/>
                <a:ea typeface="Open Sans"/>
                <a:cs typeface="Open Sans"/>
                <a:sym typeface="Open Sans"/>
              </a:rPr>
              <a:t>.</a:t>
            </a:r>
          </a:p>
          <a:p>
            <a:pPr algn="just">
              <a:lnSpc>
                <a:spcPts val="4759"/>
              </a:lnSpc>
              <a:spcBef>
                <a:spcPct val="0"/>
              </a:spcBef>
            </a:pPr>
            <a:r>
              <a:rPr lang="en-US" sz="3399" b="1" i="1" dirty="0" err="1">
                <a:solidFill>
                  <a:srgbClr val="000000"/>
                </a:solidFill>
                <a:latin typeface="Open Sans Bold Italics"/>
                <a:ea typeface="Open Sans Bold Italics"/>
                <a:cs typeface="Open Sans Bold Italics"/>
                <a:sym typeface="Open Sans Bold Italics"/>
              </a:rPr>
              <a:t>Індивідуальність</a:t>
            </a:r>
            <a:r>
              <a:rPr lang="en-US" sz="3399" dirty="0">
                <a:solidFill>
                  <a:srgbClr val="000000"/>
                </a:solidFill>
                <a:latin typeface="Open Sans"/>
                <a:ea typeface="Open Sans"/>
                <a:cs typeface="Open Sans"/>
                <a:sym typeface="Open Sans"/>
              </a:rPr>
              <a:t> — </a:t>
            </a:r>
            <a:r>
              <a:rPr lang="en-US" sz="3399" dirty="0" err="1">
                <a:solidFill>
                  <a:srgbClr val="000000"/>
                </a:solidFill>
                <a:latin typeface="Open Sans"/>
                <a:ea typeface="Open Sans"/>
                <a:cs typeface="Open Sans"/>
                <a:sym typeface="Open Sans"/>
              </a:rPr>
              <a:t>це</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поєднання</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психологічних</a:t>
            </a:r>
            <a:r>
              <a:rPr lang="en-US" sz="3399" dirty="0">
                <a:solidFill>
                  <a:srgbClr val="000000"/>
                </a:solidFill>
                <a:latin typeface="Open Sans"/>
                <a:ea typeface="Open Sans"/>
                <a:cs typeface="Open Sans"/>
                <a:sym typeface="Open Sans"/>
              </a:rPr>
              <a:t> </a:t>
            </a:r>
            <a:endParaRPr lang="uk-UA" sz="3399" dirty="0" smtClean="0">
              <a:solidFill>
                <a:srgbClr val="000000"/>
              </a:solidFill>
              <a:latin typeface="Open Sans"/>
              <a:ea typeface="Open Sans"/>
              <a:cs typeface="Open Sans"/>
              <a:sym typeface="Open Sans"/>
            </a:endParaRPr>
          </a:p>
          <a:p>
            <a:pPr algn="just">
              <a:lnSpc>
                <a:spcPts val="4759"/>
              </a:lnSpc>
              <a:spcBef>
                <a:spcPct val="0"/>
              </a:spcBef>
            </a:pPr>
            <a:r>
              <a:rPr lang="en-US" sz="3399" dirty="0" err="1" smtClean="0">
                <a:solidFill>
                  <a:srgbClr val="000000"/>
                </a:solidFill>
                <a:latin typeface="Open Sans"/>
                <a:ea typeface="Open Sans"/>
                <a:cs typeface="Open Sans"/>
                <a:sym typeface="Open Sans"/>
              </a:rPr>
              <a:t>особливостей</a:t>
            </a:r>
            <a:r>
              <a:rPr lang="en-US" sz="3399" dirty="0" smtClean="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людини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що</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утворюють</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її</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своєрідність</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відмінність</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від</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інших</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людей</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Індивідуальність</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виявляється</a:t>
            </a:r>
            <a:r>
              <a:rPr lang="en-US" sz="3399" dirty="0">
                <a:solidFill>
                  <a:srgbClr val="000000"/>
                </a:solidFill>
                <a:latin typeface="Open Sans"/>
                <a:ea typeface="Open Sans"/>
                <a:cs typeface="Open Sans"/>
                <a:sym typeface="Open Sans"/>
              </a:rPr>
              <a:t> у </a:t>
            </a:r>
            <a:r>
              <a:rPr lang="en-US" sz="3399" dirty="0" err="1">
                <a:solidFill>
                  <a:srgbClr val="000000"/>
                </a:solidFill>
                <a:latin typeface="Open Sans"/>
                <a:ea typeface="Open Sans"/>
                <a:cs typeface="Open Sans"/>
                <a:sym typeface="Open Sans"/>
              </a:rPr>
              <a:t>здібностях</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людини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домінуючих</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потребах</a:t>
            </a:r>
            <a:r>
              <a:rPr lang="en-US" sz="3399" dirty="0">
                <a:solidFill>
                  <a:srgbClr val="000000"/>
                </a:solidFill>
                <a:latin typeface="Open Sans"/>
                <a:ea typeface="Open Sans"/>
                <a:cs typeface="Open Sans"/>
                <a:sym typeface="Open Sans"/>
              </a:rPr>
              <a:t>, </a:t>
            </a:r>
            <a:r>
              <a:rPr lang="en-US" sz="3399" dirty="0" err="1" smtClean="0">
                <a:solidFill>
                  <a:srgbClr val="000000"/>
                </a:solidFill>
                <a:latin typeface="Open Sans"/>
                <a:ea typeface="Open Sans"/>
                <a:cs typeface="Open Sans"/>
                <a:sym typeface="Open Sans"/>
              </a:rPr>
              <a:t>рисах</a:t>
            </a:r>
            <a:r>
              <a:rPr lang="en-US" sz="3399" dirty="0" smtClean="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характеру</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почутті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власної</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гідності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світобаченні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системі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знань</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умінь</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навичок</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рівні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розвитку</a:t>
            </a:r>
            <a:r>
              <a:rPr lang="en-US" sz="3399" dirty="0">
                <a:solidFill>
                  <a:srgbClr val="000000"/>
                </a:solidFill>
                <a:latin typeface="Open Sans"/>
                <a:ea typeface="Open Sans"/>
                <a:cs typeface="Open Sans"/>
                <a:sym typeface="Open Sans"/>
              </a:rPr>
              <a:t> </a:t>
            </a:r>
            <a:r>
              <a:rPr lang="en-US" sz="3399" dirty="0" err="1" smtClean="0">
                <a:solidFill>
                  <a:srgbClr val="000000"/>
                </a:solidFill>
                <a:latin typeface="Open Sans"/>
                <a:ea typeface="Open Sans"/>
                <a:cs typeface="Open Sans"/>
                <a:sym typeface="Open Sans"/>
              </a:rPr>
              <a:t>інтелектуальних</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творчих</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процесів</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індивідуальному</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стилі</a:t>
            </a:r>
            <a:r>
              <a:rPr lang="en-US" sz="3399" dirty="0">
                <a:solidFill>
                  <a:srgbClr val="000000"/>
                </a:solidFill>
                <a:latin typeface="Open Sans"/>
                <a:ea typeface="Open Sans"/>
                <a:cs typeface="Open Sans"/>
                <a:sym typeface="Open Sans"/>
              </a:rPr>
              <a:t> </a:t>
            </a:r>
            <a:r>
              <a:rPr lang="en-US" sz="3399" dirty="0" err="1" smtClean="0">
                <a:solidFill>
                  <a:srgbClr val="000000"/>
                </a:solidFill>
                <a:latin typeface="Open Sans"/>
                <a:ea typeface="Open Sans"/>
                <a:cs typeface="Open Sans"/>
                <a:sym typeface="Open Sans"/>
              </a:rPr>
              <a:t>діяльності</a:t>
            </a:r>
            <a:r>
              <a:rPr lang="en-US" sz="3399" dirty="0" smtClean="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та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поведінки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типі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темпераменту</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характеристиках</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емоційної</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та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вольової</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сфер</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тощо</a:t>
            </a:r>
            <a:r>
              <a:rPr lang="en-US" sz="3399" dirty="0">
                <a:solidFill>
                  <a:srgbClr val="000000"/>
                </a:solidFill>
                <a:latin typeface="Open Sans"/>
                <a:ea typeface="Open Sans"/>
                <a:cs typeface="Open Sans"/>
                <a:sym typeface="Open Sans"/>
              </a:rPr>
              <a:t>. </a:t>
            </a:r>
          </a:p>
        </p:txBody>
      </p:sp>
      <p:sp>
        <p:nvSpPr>
          <p:cNvPr id="3" name="Freeform 3"/>
          <p:cNvSpPr/>
          <p:nvPr/>
        </p:nvSpPr>
        <p:spPr>
          <a:xfrm>
            <a:off x="14821924" y="0"/>
            <a:ext cx="3466076" cy="10287000"/>
          </a:xfrm>
          <a:custGeom>
            <a:avLst/>
            <a:gdLst/>
            <a:ahLst/>
            <a:cxnLst/>
            <a:rect l="l" t="t" r="r" b="b"/>
            <a:pathLst>
              <a:path w="3466076" h="10287000">
                <a:moveTo>
                  <a:pt x="0" y="0"/>
                </a:moveTo>
                <a:lnTo>
                  <a:pt x="3466076" y="0"/>
                </a:lnTo>
                <a:lnTo>
                  <a:pt x="3466076" y="10287000"/>
                </a:lnTo>
                <a:lnTo>
                  <a:pt x="0" y="10287000"/>
                </a:lnTo>
                <a:lnTo>
                  <a:pt x="0" y="0"/>
                </a:lnTo>
                <a:close/>
              </a:path>
            </a:pathLst>
          </a:custGeom>
          <a:blipFill>
            <a:blip r:embed="rId2" cstate="print"/>
            <a:stretch>
              <a:fillRect l="-50356" r="-58384" b="-5498"/>
            </a:stretch>
          </a:blipFill>
        </p:spPr>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5984336" y="2055752"/>
            <a:ext cx="11533315" cy="5655394"/>
          </a:xfrm>
          <a:prstGeom prst="rect">
            <a:avLst/>
          </a:prstGeom>
        </p:spPr>
        <p:txBody>
          <a:bodyPr lIns="0" tIns="0" rIns="0" bIns="0" rtlCol="0" anchor="t">
            <a:spAutoFit/>
          </a:bodyPr>
          <a:lstStyle/>
          <a:p>
            <a:pPr algn="just">
              <a:lnSpc>
                <a:spcPts val="4899"/>
              </a:lnSpc>
              <a:spcBef>
                <a:spcPct val="0"/>
              </a:spcBef>
            </a:pPr>
            <a:r>
              <a:rPr lang="en-US" sz="3499" dirty="0" err="1">
                <a:solidFill>
                  <a:srgbClr val="000000"/>
                </a:solidFill>
                <a:latin typeface="Open Sans"/>
                <a:ea typeface="Open Sans"/>
                <a:cs typeface="Open Sans"/>
                <a:sym typeface="Open Sans"/>
              </a:rPr>
              <a:t>Отже</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кожна</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людина</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постає</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одночасно</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як</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індивід</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особистість</a:t>
            </a:r>
            <a:r>
              <a:rPr lang="en-US" sz="3499" dirty="0">
                <a:solidFill>
                  <a:srgbClr val="000000"/>
                </a:solidFill>
                <a:latin typeface="Open Sans"/>
                <a:ea typeface="Open Sans"/>
                <a:cs typeface="Open Sans"/>
                <a:sym typeface="Open Sans"/>
              </a:rPr>
              <a:t> і </a:t>
            </a:r>
            <a:r>
              <a:rPr lang="en-US" sz="3499" dirty="0" err="1">
                <a:solidFill>
                  <a:srgbClr val="000000"/>
                </a:solidFill>
                <a:latin typeface="Open Sans"/>
                <a:ea typeface="Open Sans"/>
                <a:cs typeface="Open Sans"/>
                <a:sym typeface="Open Sans"/>
              </a:rPr>
              <a:t>суб’єкт</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діяльності</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але</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далеко</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не</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усім</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удається</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стати</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індивідуальністю</a:t>
            </a:r>
            <a:r>
              <a:rPr lang="en-US" sz="3499" dirty="0">
                <a:solidFill>
                  <a:srgbClr val="000000"/>
                </a:solidFill>
                <a:latin typeface="Open Sans"/>
                <a:ea typeface="Open Sans"/>
                <a:cs typeface="Open Sans"/>
                <a:sym typeface="Open Sans"/>
              </a:rPr>
              <a:t>. </a:t>
            </a:r>
          </a:p>
          <a:p>
            <a:pPr algn="just">
              <a:lnSpc>
                <a:spcPts val="4899"/>
              </a:lnSpc>
              <a:spcBef>
                <a:spcPct val="0"/>
              </a:spcBef>
            </a:pPr>
            <a:endParaRPr dirty="0"/>
          </a:p>
          <a:p>
            <a:pPr algn="just">
              <a:lnSpc>
                <a:spcPts val="4899"/>
              </a:lnSpc>
              <a:spcBef>
                <a:spcPct val="0"/>
              </a:spcBef>
            </a:pPr>
            <a:r>
              <a:rPr lang="en-US" sz="3499" dirty="0" err="1">
                <a:solidFill>
                  <a:srgbClr val="000000"/>
                </a:solidFill>
                <a:latin typeface="Open Sans"/>
                <a:ea typeface="Open Sans"/>
                <a:cs typeface="Open Sans"/>
                <a:sym typeface="Open Sans"/>
              </a:rPr>
              <a:t>Також</a:t>
            </a:r>
            <a:r>
              <a:rPr lang="en-US" sz="3499" dirty="0">
                <a:solidFill>
                  <a:srgbClr val="000000"/>
                </a:solidFill>
                <a:latin typeface="Open Sans"/>
                <a:ea typeface="Open Sans"/>
                <a:cs typeface="Open Sans"/>
                <a:sym typeface="Open Sans"/>
              </a:rPr>
              <a:t> </a:t>
            </a:r>
            <a:r>
              <a:rPr lang="uk-UA" sz="3499" dirty="0" smtClean="0">
                <a:solidFill>
                  <a:srgbClr val="000000"/>
                </a:solidFill>
                <a:latin typeface="Open Sans"/>
                <a:ea typeface="Open Sans"/>
                <a:cs typeface="Open Sans"/>
                <a:sym typeface="Open Sans"/>
              </a:rPr>
              <a:t>правильно</a:t>
            </a:r>
            <a:r>
              <a:rPr lang="en-US" sz="3499" dirty="0" smtClean="0">
                <a:solidFill>
                  <a:srgbClr val="000000"/>
                </a:solidFill>
                <a:latin typeface="Open Sans"/>
                <a:ea typeface="Open Sans"/>
                <a:cs typeface="Open Sans"/>
                <a:sym typeface="Open Sans"/>
              </a:rPr>
              <a:t> </a:t>
            </a:r>
            <a:r>
              <a:rPr lang="en-US" sz="3499" dirty="0">
                <a:solidFill>
                  <a:srgbClr val="000000"/>
                </a:solidFill>
                <a:latin typeface="Open Sans"/>
                <a:ea typeface="Open Sans"/>
                <a:cs typeface="Open Sans"/>
                <a:sym typeface="Open Sans"/>
              </a:rPr>
              <a:t>і </a:t>
            </a:r>
            <a:r>
              <a:rPr lang="en-US" sz="3499" dirty="0" err="1">
                <a:solidFill>
                  <a:srgbClr val="000000"/>
                </a:solidFill>
                <a:latin typeface="Open Sans"/>
                <a:ea typeface="Open Sans"/>
                <a:cs typeface="Open Sans"/>
                <a:sym typeface="Open Sans"/>
              </a:rPr>
              <a:t>те</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що</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кожна</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людина</a:t>
            </a:r>
            <a:r>
              <a:rPr lang="en-US" sz="3499" dirty="0">
                <a:solidFill>
                  <a:srgbClr val="000000"/>
                </a:solidFill>
                <a:latin typeface="Open Sans"/>
                <a:ea typeface="Open Sans"/>
                <a:cs typeface="Open Sans"/>
                <a:sym typeface="Open Sans"/>
              </a:rPr>
              <a:t> є </a:t>
            </a:r>
            <a:r>
              <a:rPr lang="en-US" sz="3499" dirty="0" err="1">
                <a:solidFill>
                  <a:srgbClr val="000000"/>
                </a:solidFill>
                <a:latin typeface="Open Sans"/>
                <a:ea typeface="Open Sans"/>
                <a:cs typeface="Open Sans"/>
                <a:sym typeface="Open Sans"/>
              </a:rPr>
              <a:t>структурним</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цілим</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але</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далеко</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не</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кожна</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людина</a:t>
            </a:r>
            <a:r>
              <a:rPr lang="en-US" sz="3499" dirty="0">
                <a:solidFill>
                  <a:srgbClr val="000000"/>
                </a:solidFill>
                <a:latin typeface="Open Sans"/>
                <a:ea typeface="Open Sans"/>
                <a:cs typeface="Open Sans"/>
                <a:sym typeface="Open Sans"/>
              </a:rPr>
              <a:t> є </a:t>
            </a:r>
            <a:r>
              <a:rPr lang="en-US" sz="3499" dirty="0" err="1">
                <a:solidFill>
                  <a:srgbClr val="000000"/>
                </a:solidFill>
                <a:latin typeface="Open Sans"/>
                <a:ea typeface="Open Sans"/>
                <a:cs typeface="Open Sans"/>
                <a:sym typeface="Open Sans"/>
              </a:rPr>
              <a:t>цілісною</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особистістю</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тобто</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досягає</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гармонійної</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взаємодії</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всіх</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якостей</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властивостей</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способів</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діяльності</a:t>
            </a:r>
            <a:r>
              <a:rPr lang="en-US" sz="3499" dirty="0">
                <a:solidFill>
                  <a:srgbClr val="000000"/>
                </a:solidFill>
                <a:latin typeface="Open Sans"/>
                <a:ea typeface="Open Sans"/>
                <a:cs typeface="Open Sans"/>
                <a:sym typeface="Open Sans"/>
              </a:rPr>
              <a:t>.</a:t>
            </a:r>
          </a:p>
        </p:txBody>
      </p:sp>
      <p:sp>
        <p:nvSpPr>
          <p:cNvPr id="3" name="Freeform 3"/>
          <p:cNvSpPr/>
          <p:nvPr/>
        </p:nvSpPr>
        <p:spPr>
          <a:xfrm>
            <a:off x="0" y="0"/>
            <a:ext cx="5029200" cy="10287000"/>
          </a:xfrm>
          <a:custGeom>
            <a:avLst/>
            <a:gdLst/>
            <a:ahLst/>
            <a:cxnLst/>
            <a:rect l="l" t="t" r="r" b="b"/>
            <a:pathLst>
              <a:path w="5029200" h="10287000">
                <a:moveTo>
                  <a:pt x="0" y="0"/>
                </a:moveTo>
                <a:lnTo>
                  <a:pt x="5029200" y="0"/>
                </a:lnTo>
                <a:lnTo>
                  <a:pt x="5029200" y="10287000"/>
                </a:lnTo>
                <a:lnTo>
                  <a:pt x="0" y="10287000"/>
                </a:lnTo>
                <a:lnTo>
                  <a:pt x="0" y="0"/>
                </a:lnTo>
                <a:close/>
              </a:path>
            </a:pathLst>
          </a:custGeom>
          <a:blipFill>
            <a:blip r:embed="rId2" cstate="print"/>
            <a:stretch>
              <a:fillRect l="-81818" t="-17415" r="-2042" b="-17415"/>
            </a:stretch>
          </a:blipFill>
        </p:spPr>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2327307" y="1062870"/>
            <a:ext cx="9486067" cy="580390"/>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Open Sans"/>
                <a:ea typeface="Open Sans"/>
                <a:cs typeface="Open Sans"/>
                <a:sym typeface="Open Sans"/>
              </a:rPr>
              <a:t>Основні етапи історії досліджень особистості</a:t>
            </a:r>
          </a:p>
        </p:txBody>
      </p:sp>
      <p:sp>
        <p:nvSpPr>
          <p:cNvPr id="3" name="TextBox 3"/>
          <p:cNvSpPr txBox="1"/>
          <p:nvPr/>
        </p:nvSpPr>
        <p:spPr>
          <a:xfrm>
            <a:off x="1028700" y="2433835"/>
            <a:ext cx="11345423" cy="976630"/>
          </a:xfrm>
          <a:prstGeom prst="rect">
            <a:avLst/>
          </a:prstGeom>
        </p:spPr>
        <p:txBody>
          <a:bodyPr lIns="0" tIns="0" rIns="0" bIns="0" rtlCol="0" anchor="t">
            <a:spAutoFit/>
          </a:bodyPr>
          <a:lstStyle/>
          <a:p>
            <a:pPr algn="just">
              <a:lnSpc>
                <a:spcPts val="3920"/>
              </a:lnSpc>
              <a:spcBef>
                <a:spcPct val="0"/>
              </a:spcBef>
            </a:pPr>
            <a:r>
              <a:rPr lang="en-US" sz="2800">
                <a:solidFill>
                  <a:srgbClr val="000000"/>
                </a:solidFill>
                <a:latin typeface="Open Sans"/>
                <a:ea typeface="Open Sans"/>
                <a:cs typeface="Open Sans"/>
                <a:sym typeface="Open Sans"/>
              </a:rPr>
              <a:t>Філософсько-літературний період охоплює проміжок часу від мислителів стародавнього світу до початку XIX століття.</a:t>
            </a:r>
          </a:p>
        </p:txBody>
      </p:sp>
      <p:sp>
        <p:nvSpPr>
          <p:cNvPr id="4" name="TextBox 4"/>
          <p:cNvSpPr txBox="1"/>
          <p:nvPr/>
        </p:nvSpPr>
        <p:spPr>
          <a:xfrm>
            <a:off x="1028700" y="4131310"/>
            <a:ext cx="12083281" cy="1967230"/>
          </a:xfrm>
          <a:prstGeom prst="rect">
            <a:avLst/>
          </a:prstGeom>
        </p:spPr>
        <p:txBody>
          <a:bodyPr lIns="0" tIns="0" rIns="0" bIns="0" rtlCol="0" anchor="t">
            <a:spAutoFit/>
          </a:bodyPr>
          <a:lstStyle/>
          <a:p>
            <a:pPr algn="just">
              <a:lnSpc>
                <a:spcPts val="3920"/>
              </a:lnSpc>
              <a:spcBef>
                <a:spcPct val="0"/>
              </a:spcBef>
            </a:pPr>
            <a:r>
              <a:rPr lang="en-US" sz="2800">
                <a:solidFill>
                  <a:srgbClr val="000000"/>
                </a:solidFill>
                <a:latin typeface="Open Sans"/>
                <a:ea typeface="Open Sans"/>
                <a:cs typeface="Open Sans"/>
                <a:sym typeface="Open Sans"/>
              </a:rPr>
              <a:t>У клінічний період, майже до першої чверті XX століття, філософськолітературні описи особистості почали доповнюватись результатами психологічних спостережень і досліджень в умовах клініки.</a:t>
            </a:r>
          </a:p>
        </p:txBody>
      </p:sp>
      <p:sp>
        <p:nvSpPr>
          <p:cNvPr id="5" name="TextBox 5"/>
          <p:cNvSpPr txBox="1"/>
          <p:nvPr/>
        </p:nvSpPr>
        <p:spPr>
          <a:xfrm>
            <a:off x="1028700" y="6888377"/>
            <a:ext cx="11782260" cy="1471930"/>
          </a:xfrm>
          <a:prstGeom prst="rect">
            <a:avLst/>
          </a:prstGeom>
        </p:spPr>
        <p:txBody>
          <a:bodyPr lIns="0" tIns="0" rIns="0" bIns="0" rtlCol="0" anchor="t">
            <a:spAutoFit/>
          </a:bodyPr>
          <a:lstStyle/>
          <a:p>
            <a:pPr algn="just">
              <a:lnSpc>
                <a:spcPts val="3920"/>
              </a:lnSpc>
              <a:spcBef>
                <a:spcPct val="0"/>
              </a:spcBef>
            </a:pPr>
            <a:r>
              <a:rPr lang="en-US" sz="2800">
                <a:solidFill>
                  <a:srgbClr val="000000"/>
                </a:solidFill>
                <a:latin typeface="Open Sans"/>
                <a:ea typeface="Open Sans"/>
                <a:cs typeface="Open Sans"/>
                <a:sym typeface="Open Sans"/>
              </a:rPr>
              <a:t>Експериментальний період, початок якого припадає на першу чверть XX століття, в дослідженні особистості пов’язаний з «кризою психології»</a:t>
            </a:r>
          </a:p>
        </p:txBody>
      </p:sp>
      <p:sp>
        <p:nvSpPr>
          <p:cNvPr id="6" name="Freeform 6"/>
          <p:cNvSpPr/>
          <p:nvPr/>
        </p:nvSpPr>
        <p:spPr>
          <a:xfrm>
            <a:off x="13382560" y="0"/>
            <a:ext cx="4905440" cy="10287000"/>
          </a:xfrm>
          <a:custGeom>
            <a:avLst/>
            <a:gdLst/>
            <a:ahLst/>
            <a:cxnLst/>
            <a:rect l="l" t="t" r="r" b="b"/>
            <a:pathLst>
              <a:path w="4905440" h="10287000">
                <a:moveTo>
                  <a:pt x="0" y="0"/>
                </a:moveTo>
                <a:lnTo>
                  <a:pt x="4905440" y="0"/>
                </a:lnTo>
                <a:lnTo>
                  <a:pt x="4905440" y="10287000"/>
                </a:lnTo>
                <a:lnTo>
                  <a:pt x="0" y="10287000"/>
                </a:lnTo>
                <a:lnTo>
                  <a:pt x="0" y="0"/>
                </a:lnTo>
                <a:close/>
              </a:path>
            </a:pathLst>
          </a:custGeom>
          <a:blipFill>
            <a:blip r:embed="rId2" cstate="print"/>
            <a:stretch>
              <a:fillRect l="-349472" t="-5524" r="-16278" b="-5524"/>
            </a:stretch>
          </a:blipFill>
        </p:spPr>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Freeform 2"/>
          <p:cNvSpPr/>
          <p:nvPr/>
        </p:nvSpPr>
        <p:spPr>
          <a:xfrm>
            <a:off x="14820353" y="7523197"/>
            <a:ext cx="3467647" cy="2594022"/>
          </a:xfrm>
          <a:custGeom>
            <a:avLst/>
            <a:gdLst/>
            <a:ahLst/>
            <a:cxnLst/>
            <a:rect l="l" t="t" r="r" b="b"/>
            <a:pathLst>
              <a:path w="3467647" h="2594022">
                <a:moveTo>
                  <a:pt x="0" y="0"/>
                </a:moveTo>
                <a:lnTo>
                  <a:pt x="3467647" y="0"/>
                </a:lnTo>
                <a:lnTo>
                  <a:pt x="3467647" y="2594022"/>
                </a:lnTo>
                <a:lnTo>
                  <a:pt x="0" y="2594022"/>
                </a:lnTo>
                <a:lnTo>
                  <a:pt x="0" y="0"/>
                </a:lnTo>
                <a:close/>
              </a:path>
            </a:pathLst>
          </a:custGeom>
          <a:blipFill>
            <a:blip r:embed="rId2" cstate="print"/>
            <a:stretch>
              <a:fillRect t="-47081" r="-110576"/>
            </a:stretch>
          </a:blipFill>
        </p:spPr>
      </p:sp>
      <p:sp>
        <p:nvSpPr>
          <p:cNvPr id="3" name="TextBox 3"/>
          <p:cNvSpPr txBox="1"/>
          <p:nvPr/>
        </p:nvSpPr>
        <p:spPr>
          <a:xfrm>
            <a:off x="2184238" y="962025"/>
            <a:ext cx="12792176" cy="1180465"/>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Open Sans"/>
                <a:ea typeface="Open Sans"/>
                <a:cs typeface="Open Sans"/>
                <a:sym typeface="Open Sans"/>
              </a:rPr>
              <a:t>ДИСПОЗИЦІЙНИЙ НАПРЯМ  В АКТУАЛЬНИХ ДОСЛІДЖЕННЯХ ПСИХОЛОГІЇ ОСОБИСТОСТІ </a:t>
            </a:r>
          </a:p>
        </p:txBody>
      </p:sp>
      <p:sp>
        <p:nvSpPr>
          <p:cNvPr id="4" name="TextBox 4"/>
          <p:cNvSpPr txBox="1"/>
          <p:nvPr/>
        </p:nvSpPr>
        <p:spPr>
          <a:xfrm>
            <a:off x="1474942" y="2500097"/>
            <a:ext cx="12754609" cy="1780540"/>
          </a:xfrm>
          <a:prstGeom prst="rect">
            <a:avLst/>
          </a:prstGeom>
        </p:spPr>
        <p:txBody>
          <a:bodyPr lIns="0" tIns="0" rIns="0" bIns="0" rtlCol="0" anchor="t">
            <a:spAutoFit/>
          </a:bodyPr>
          <a:lstStyle/>
          <a:p>
            <a:pPr algn="just">
              <a:lnSpc>
                <a:spcPts val="4759"/>
              </a:lnSpc>
              <a:spcBef>
                <a:spcPct val="0"/>
              </a:spcBef>
            </a:pPr>
            <a:r>
              <a:rPr lang="en-US" sz="3399">
                <a:solidFill>
                  <a:srgbClr val="000000"/>
                </a:solidFill>
                <a:latin typeface="Open Sans"/>
                <a:ea typeface="Open Sans"/>
                <a:cs typeface="Open Sans"/>
                <a:sym typeface="Open Sans"/>
              </a:rPr>
              <a:t>Назва диспозиційного напряму плоходить від англійського слова “disposition”.</a:t>
            </a:r>
          </a:p>
          <a:p>
            <a:pPr algn="just">
              <a:lnSpc>
                <a:spcPts val="4759"/>
              </a:lnSpc>
              <a:spcBef>
                <a:spcPct val="0"/>
              </a:spcBef>
            </a:pPr>
            <a:r>
              <a:rPr lang="en-US" sz="3399">
                <a:solidFill>
                  <a:srgbClr val="000000"/>
                </a:solidFill>
                <a:latin typeface="Open Sans"/>
                <a:ea typeface="Open Sans"/>
                <a:cs typeface="Open Sans"/>
                <a:sym typeface="Open Sans"/>
              </a:rPr>
              <a:t>Теоретичну його основу вибудовують дві основні ідеї. </a:t>
            </a:r>
          </a:p>
        </p:txBody>
      </p:sp>
      <p:sp>
        <p:nvSpPr>
          <p:cNvPr id="5" name="TextBox 5"/>
          <p:cNvSpPr txBox="1"/>
          <p:nvPr/>
        </p:nvSpPr>
        <p:spPr>
          <a:xfrm>
            <a:off x="1474942" y="4642587"/>
            <a:ext cx="13031743" cy="3580765"/>
          </a:xfrm>
          <a:prstGeom prst="rect">
            <a:avLst/>
          </a:prstGeom>
        </p:spPr>
        <p:txBody>
          <a:bodyPr lIns="0" tIns="0" rIns="0" bIns="0" rtlCol="0" anchor="t">
            <a:spAutoFit/>
          </a:bodyPr>
          <a:lstStyle/>
          <a:p>
            <a:pPr algn="just">
              <a:lnSpc>
                <a:spcPts val="4759"/>
              </a:lnSpc>
              <a:spcBef>
                <a:spcPct val="0"/>
              </a:spcBef>
            </a:pPr>
            <a:r>
              <a:rPr lang="en-US" sz="3399" b="1" i="1">
                <a:solidFill>
                  <a:srgbClr val="000000"/>
                </a:solidFill>
                <a:latin typeface="Open Sans Bold Italics"/>
                <a:ea typeface="Open Sans Bold Italics"/>
                <a:cs typeface="Open Sans Bold Italics"/>
                <a:sym typeface="Open Sans Bold Italics"/>
              </a:rPr>
              <a:t>Перша</a:t>
            </a:r>
            <a:r>
              <a:rPr lang="en-US" sz="3399">
                <a:solidFill>
                  <a:srgbClr val="000000"/>
                </a:solidFill>
                <a:latin typeface="Open Sans"/>
                <a:ea typeface="Open Sans"/>
                <a:cs typeface="Open Sans"/>
                <a:sym typeface="Open Sans"/>
              </a:rPr>
              <a:t> полягає в тому, що люди демонструють певну стабільність у своїх вчинках, думках і емоціях, незалежно від перебігу часу, подій і життєвого досвіду. </a:t>
            </a:r>
          </a:p>
          <a:p>
            <a:pPr algn="just">
              <a:lnSpc>
                <a:spcPts val="4759"/>
              </a:lnSpc>
              <a:spcBef>
                <a:spcPct val="0"/>
              </a:spcBef>
            </a:pPr>
            <a:r>
              <a:rPr lang="en-US" sz="3399" b="1" i="1">
                <a:solidFill>
                  <a:srgbClr val="000000"/>
                </a:solidFill>
                <a:latin typeface="Open Sans Bold Italics"/>
                <a:ea typeface="Open Sans Bold Italics"/>
                <a:cs typeface="Open Sans Bold Italics"/>
                <a:sym typeface="Open Sans Bold Italics"/>
              </a:rPr>
              <a:t>Друга</a:t>
            </a:r>
            <a:r>
              <a:rPr lang="en-US" sz="3399">
                <a:solidFill>
                  <a:srgbClr val="000000"/>
                </a:solidFill>
                <a:latin typeface="Open Sans"/>
                <a:ea typeface="Open Sans"/>
                <a:cs typeface="Open Sans"/>
                <a:sym typeface="Open Sans"/>
              </a:rPr>
              <a:t> основна ідея диспозиційного напряму пов’язана з тією обставиною, що немає двох людей, повністю схожих між собою.</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4631529" y="1127914"/>
            <a:ext cx="12627771" cy="7345281"/>
          </a:xfrm>
          <a:prstGeom prst="rect">
            <a:avLst/>
          </a:prstGeom>
        </p:spPr>
        <p:txBody>
          <a:bodyPr lIns="0" tIns="0" rIns="0" bIns="0" rtlCol="0" anchor="t">
            <a:spAutoFit/>
          </a:bodyPr>
          <a:lstStyle/>
          <a:p>
            <a:pPr algn="just">
              <a:lnSpc>
                <a:spcPts val="4759"/>
              </a:lnSpc>
              <a:spcBef>
                <a:spcPct val="0"/>
              </a:spcBef>
            </a:pPr>
            <a:r>
              <a:rPr lang="en-US" sz="3399" dirty="0" err="1">
                <a:solidFill>
                  <a:srgbClr val="000000"/>
                </a:solidFill>
                <a:latin typeface="Open Sans"/>
                <a:ea typeface="Open Sans"/>
                <a:cs typeface="Open Sans"/>
                <a:sym typeface="Open Sans"/>
              </a:rPr>
              <a:t>Гордон</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Оллпорт</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Ганс</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Айзенк</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Раймонд</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Кеттел</a:t>
            </a:r>
            <a:r>
              <a:rPr lang="en-US" sz="3399" dirty="0">
                <a:solidFill>
                  <a:srgbClr val="000000"/>
                </a:solidFill>
                <a:latin typeface="Open Sans"/>
                <a:ea typeface="Open Sans"/>
                <a:cs typeface="Open Sans"/>
                <a:sym typeface="Open Sans"/>
              </a:rPr>
              <a:t> – </a:t>
            </a:r>
            <a:r>
              <a:rPr lang="en-US" sz="3399" dirty="0" err="1">
                <a:solidFill>
                  <a:srgbClr val="000000"/>
                </a:solidFill>
                <a:latin typeface="Open Sans"/>
                <a:ea typeface="Open Sans"/>
                <a:cs typeface="Open Sans"/>
                <a:sym typeface="Open Sans"/>
              </a:rPr>
              <a:t>найвідоміші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представники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диспозиційного</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напряму</a:t>
            </a:r>
            <a:r>
              <a:rPr lang="en-US" sz="3399" dirty="0">
                <a:solidFill>
                  <a:srgbClr val="000000"/>
                </a:solidFill>
                <a:latin typeface="Open Sans"/>
                <a:ea typeface="Open Sans"/>
                <a:cs typeface="Open Sans"/>
                <a:sym typeface="Open Sans"/>
              </a:rPr>
              <a:t> у </a:t>
            </a:r>
            <a:r>
              <a:rPr lang="en-US" sz="3399" dirty="0" err="1">
                <a:solidFill>
                  <a:srgbClr val="000000"/>
                </a:solidFill>
                <a:latin typeface="Open Sans"/>
                <a:ea typeface="Open Sans"/>
                <a:cs typeface="Open Sans"/>
                <a:sym typeface="Open Sans"/>
              </a:rPr>
              <a:t>вивченні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особистості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Вони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погоджувались</a:t>
            </a:r>
            <a:r>
              <a:rPr lang="en-US" sz="3399" dirty="0">
                <a:solidFill>
                  <a:srgbClr val="000000"/>
                </a:solidFill>
                <a:latin typeface="Open Sans"/>
                <a:ea typeface="Open Sans"/>
                <a:cs typeface="Open Sans"/>
                <a:sym typeface="Open Sans"/>
              </a:rPr>
              <a:t> у </a:t>
            </a:r>
            <a:r>
              <a:rPr lang="en-US" sz="3399" dirty="0" err="1">
                <a:solidFill>
                  <a:srgbClr val="000000"/>
                </a:solidFill>
                <a:latin typeface="Open Sans"/>
                <a:ea typeface="Open Sans"/>
                <a:cs typeface="Open Sans"/>
                <a:sym typeface="Open Sans"/>
              </a:rPr>
              <a:t>тому</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що</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закономірною</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властивістю</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особистості</a:t>
            </a:r>
            <a:r>
              <a:rPr lang="en-US" sz="3399" dirty="0">
                <a:solidFill>
                  <a:srgbClr val="000000"/>
                </a:solidFill>
                <a:latin typeface="Open Sans"/>
                <a:ea typeface="Open Sans"/>
                <a:cs typeface="Open Sans"/>
                <a:sym typeface="Open Sans"/>
              </a:rPr>
              <a:t> є </a:t>
            </a:r>
            <a:r>
              <a:rPr lang="en-US" sz="3399" dirty="0" err="1">
                <a:solidFill>
                  <a:srgbClr val="000000"/>
                </a:solidFill>
                <a:latin typeface="Open Sans"/>
                <a:ea typeface="Open Sans"/>
                <a:cs typeface="Open Sans"/>
                <a:sym typeface="Open Sans"/>
              </a:rPr>
              <a:t>демонстрація</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певної</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постійності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вчинків</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думок</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почуттів</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незалежно</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від</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плину</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часу</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подій</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та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життєвого</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досвіду</a:t>
            </a:r>
            <a:r>
              <a:rPr lang="en-US" sz="3399" dirty="0">
                <a:solidFill>
                  <a:srgbClr val="000000"/>
                </a:solidFill>
                <a:latin typeface="Open Sans"/>
                <a:ea typeface="Open Sans"/>
                <a:cs typeface="Open Sans"/>
                <a:sym typeface="Open Sans"/>
              </a:rPr>
              <a:t>. </a:t>
            </a:r>
          </a:p>
          <a:p>
            <a:pPr algn="just">
              <a:lnSpc>
                <a:spcPts val="4759"/>
              </a:lnSpc>
              <a:spcBef>
                <a:spcPct val="0"/>
              </a:spcBef>
            </a:pPr>
            <a:r>
              <a:rPr lang="en-US" sz="3399" dirty="0" err="1">
                <a:solidFill>
                  <a:srgbClr val="000000"/>
                </a:solidFill>
                <a:latin typeface="Open Sans"/>
                <a:ea typeface="Open Sans"/>
                <a:cs typeface="Open Sans"/>
                <a:sym typeface="Open Sans"/>
              </a:rPr>
              <a:t>Суть</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особистості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визначається</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тими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її</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схильностями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які</a:t>
            </a:r>
            <a:r>
              <a:rPr lang="en-US" sz="3399" dirty="0">
                <a:solidFill>
                  <a:srgbClr val="000000"/>
                </a:solidFill>
                <a:latin typeface="Open Sans"/>
                <a:ea typeface="Open Sans"/>
                <a:cs typeface="Open Sans"/>
                <a:sym typeface="Open Sans"/>
              </a:rPr>
              <a:t> є </a:t>
            </a:r>
            <a:r>
              <a:rPr lang="en-US" sz="3399" dirty="0" err="1">
                <a:solidFill>
                  <a:srgbClr val="000000"/>
                </a:solidFill>
                <a:latin typeface="Open Sans"/>
                <a:ea typeface="Open Sans"/>
                <a:cs typeface="Open Sans"/>
                <a:sym typeface="Open Sans"/>
              </a:rPr>
              <a:t>її</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невід’ємним</a:t>
            </a:r>
            <a:r>
              <a:rPr lang="en-US" sz="3399" dirty="0">
                <a:solidFill>
                  <a:srgbClr val="000000"/>
                </a:solidFill>
                <a:latin typeface="Open Sans"/>
                <a:ea typeface="Open Sans"/>
                <a:cs typeface="Open Sans"/>
                <a:sym typeface="Open Sans"/>
              </a:rPr>
              <a:t> </a:t>
            </a:r>
            <a:r>
              <a:rPr lang="en-US" sz="3399" dirty="0" err="1" smtClean="0">
                <a:solidFill>
                  <a:srgbClr val="000000"/>
                </a:solidFill>
                <a:latin typeface="Open Sans"/>
                <a:ea typeface="Open Sans"/>
                <a:cs typeface="Open Sans"/>
                <a:sym typeface="Open Sans"/>
              </a:rPr>
              <a:t>атрибутом</a:t>
            </a:r>
            <a:r>
              <a:rPr lang="en-US" sz="3399" dirty="0" smtClean="0">
                <a:solidFill>
                  <a:srgbClr val="000000"/>
                </a:solidFill>
                <a:latin typeface="Open Sans"/>
                <a:ea typeface="Open Sans"/>
                <a:cs typeface="Open Sans"/>
                <a:sym typeface="Open Sans"/>
              </a:rPr>
              <a:t> </a:t>
            </a:r>
            <a:r>
              <a:rPr lang="en-US" sz="3399" dirty="0">
                <a:solidFill>
                  <a:srgbClr val="000000"/>
                </a:solidFill>
                <a:latin typeface="Open Sans"/>
                <a:ea typeface="Open Sans"/>
                <a:cs typeface="Open Sans"/>
                <a:sym typeface="Open Sans"/>
              </a:rPr>
              <a:t>і </a:t>
            </a:r>
            <a:r>
              <a:rPr lang="en-US" sz="3399" dirty="0" err="1">
                <a:solidFill>
                  <a:srgbClr val="000000"/>
                </a:solidFill>
                <a:latin typeface="Open Sans"/>
                <a:ea typeface="Open Sans"/>
                <a:cs typeface="Open Sans"/>
                <a:sym typeface="Open Sans"/>
              </a:rPr>
              <a:t>які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вона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проносить</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через</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усе</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життя</a:t>
            </a:r>
            <a:r>
              <a:rPr lang="en-US" sz="3399" dirty="0">
                <a:solidFill>
                  <a:srgbClr val="000000"/>
                </a:solidFill>
                <a:latin typeface="Open Sans"/>
                <a:ea typeface="Open Sans"/>
                <a:cs typeface="Open Sans"/>
                <a:sym typeface="Open Sans"/>
              </a:rPr>
              <a:t>. </a:t>
            </a:r>
          </a:p>
          <a:p>
            <a:pPr algn="just">
              <a:lnSpc>
                <a:spcPts val="4759"/>
              </a:lnSpc>
              <a:spcBef>
                <a:spcPct val="0"/>
              </a:spcBef>
            </a:pPr>
            <a:r>
              <a:rPr lang="en-US" sz="3399" dirty="0" err="1">
                <a:solidFill>
                  <a:srgbClr val="000000"/>
                </a:solidFill>
                <a:latin typeface="Open Sans"/>
                <a:ea typeface="Open Sans"/>
                <a:cs typeface="Open Sans"/>
                <a:sym typeface="Open Sans"/>
              </a:rPr>
              <a:t>На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думку</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диспозиційних</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психологів</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найсуттєвіші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властивості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особистості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пояснюються</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такою</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психологічною</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реальністю</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як</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риси</a:t>
            </a:r>
            <a:r>
              <a:rPr lang="en-US" sz="3399" dirty="0">
                <a:solidFill>
                  <a:srgbClr val="000000"/>
                </a:solidFill>
                <a:latin typeface="Open Sans"/>
                <a:ea typeface="Open Sans"/>
                <a:cs typeface="Open Sans"/>
                <a:sym typeface="Open Sans"/>
              </a:rPr>
              <a:t>. </a:t>
            </a:r>
          </a:p>
        </p:txBody>
      </p:sp>
      <p:sp>
        <p:nvSpPr>
          <p:cNvPr id="3" name="Freeform 3"/>
          <p:cNvSpPr/>
          <p:nvPr/>
        </p:nvSpPr>
        <p:spPr>
          <a:xfrm>
            <a:off x="0" y="0"/>
            <a:ext cx="4438990" cy="10287000"/>
          </a:xfrm>
          <a:custGeom>
            <a:avLst/>
            <a:gdLst/>
            <a:ahLst/>
            <a:cxnLst/>
            <a:rect l="l" t="t" r="r" b="b"/>
            <a:pathLst>
              <a:path w="4438990" h="10287000">
                <a:moveTo>
                  <a:pt x="0" y="0"/>
                </a:moveTo>
                <a:lnTo>
                  <a:pt x="4438990" y="0"/>
                </a:lnTo>
                <a:lnTo>
                  <a:pt x="4438990" y="10287000"/>
                </a:lnTo>
                <a:lnTo>
                  <a:pt x="0" y="10287000"/>
                </a:lnTo>
                <a:lnTo>
                  <a:pt x="0" y="0"/>
                </a:lnTo>
                <a:close/>
              </a:path>
            </a:pathLst>
          </a:custGeom>
          <a:blipFill>
            <a:blip r:embed="rId2" cstate="print"/>
            <a:stretch>
              <a:fillRect l="-180884" r="-60226"/>
            </a:stretch>
          </a:blipFill>
        </p:spPr>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1521915" y="1235006"/>
            <a:ext cx="11204505" cy="4658995"/>
          </a:xfrm>
          <a:prstGeom prst="rect">
            <a:avLst/>
          </a:prstGeom>
        </p:spPr>
        <p:txBody>
          <a:bodyPr lIns="0" tIns="0" rIns="0" bIns="0" rtlCol="0" anchor="t">
            <a:spAutoFit/>
          </a:bodyPr>
          <a:lstStyle/>
          <a:p>
            <a:pPr algn="just">
              <a:lnSpc>
                <a:spcPts val="5179"/>
              </a:lnSpc>
              <a:spcBef>
                <a:spcPct val="0"/>
              </a:spcBef>
            </a:pPr>
            <a:r>
              <a:rPr lang="en-US" sz="3699" b="1" i="1">
                <a:solidFill>
                  <a:srgbClr val="000000"/>
                </a:solidFill>
                <a:latin typeface="Crimson Roman Bold Italics"/>
                <a:ea typeface="Crimson Roman Bold Italics"/>
                <a:cs typeface="Crimson Roman Bold Italics"/>
                <a:sym typeface="Crimson Roman Bold Italics"/>
              </a:rPr>
              <a:t>Риси </a:t>
            </a:r>
            <a:r>
              <a:rPr lang="en-US" sz="3699">
                <a:solidFill>
                  <a:srgbClr val="000000"/>
                </a:solidFill>
                <a:latin typeface="Crimson Roman"/>
                <a:ea typeface="Crimson Roman"/>
                <a:cs typeface="Crimson Roman"/>
                <a:sym typeface="Crimson Roman"/>
              </a:rPr>
              <a:t>– це фундаментальні одиниці особистості, кожна з яких є узагальнененою схильністю діяти певним чином у відповідній типовій ситуації. </a:t>
            </a:r>
          </a:p>
          <a:p>
            <a:pPr algn="just">
              <a:lnSpc>
                <a:spcPts val="5179"/>
              </a:lnSpc>
              <a:spcBef>
                <a:spcPct val="0"/>
              </a:spcBef>
            </a:pPr>
            <a:endParaRPr/>
          </a:p>
          <a:p>
            <a:pPr algn="just">
              <a:lnSpc>
                <a:spcPts val="5179"/>
              </a:lnSpc>
              <a:spcBef>
                <a:spcPct val="0"/>
              </a:spcBef>
            </a:pPr>
            <a:r>
              <a:rPr lang="en-US" sz="3699">
                <a:solidFill>
                  <a:srgbClr val="000000"/>
                </a:solidFill>
                <a:latin typeface="Crimson Roman"/>
                <a:ea typeface="Crimson Roman"/>
                <a:cs typeface="Crimson Roman"/>
                <a:sym typeface="Crimson Roman"/>
              </a:rPr>
              <a:t>Разом з тим, представники цього напряму по-різному визначають кількість та сутність базових параметрів, необхідних для адекватного опису особистості.</a:t>
            </a:r>
          </a:p>
        </p:txBody>
      </p:sp>
      <p:sp>
        <p:nvSpPr>
          <p:cNvPr id="3" name="Freeform 3"/>
          <p:cNvSpPr/>
          <p:nvPr/>
        </p:nvSpPr>
        <p:spPr>
          <a:xfrm>
            <a:off x="13312949" y="0"/>
            <a:ext cx="4975051" cy="10287000"/>
          </a:xfrm>
          <a:custGeom>
            <a:avLst/>
            <a:gdLst/>
            <a:ahLst/>
            <a:cxnLst/>
            <a:rect l="l" t="t" r="r" b="b"/>
            <a:pathLst>
              <a:path w="4975051" h="10287000">
                <a:moveTo>
                  <a:pt x="0" y="0"/>
                </a:moveTo>
                <a:lnTo>
                  <a:pt x="4975051" y="0"/>
                </a:lnTo>
                <a:lnTo>
                  <a:pt x="4975051" y="10287000"/>
                </a:lnTo>
                <a:lnTo>
                  <a:pt x="0" y="10287000"/>
                </a:lnTo>
                <a:lnTo>
                  <a:pt x="0" y="0"/>
                </a:lnTo>
                <a:close/>
              </a:path>
            </a:pathLst>
          </a:custGeom>
          <a:blipFill>
            <a:blip r:embed="rId2" cstate="print"/>
            <a:stretch>
              <a:fillRect l="-28129" r="-9718"/>
            </a:stretch>
          </a:blipFill>
        </p:spPr>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258800" y="0"/>
            <a:ext cx="5029200" cy="10287000"/>
          </a:xfrm>
          <a:custGeom>
            <a:avLst/>
            <a:gdLst/>
            <a:ahLst/>
            <a:cxnLst/>
            <a:rect l="l" t="t" r="r" b="b"/>
            <a:pathLst>
              <a:path w="5029200" h="10287000">
                <a:moveTo>
                  <a:pt x="0" y="0"/>
                </a:moveTo>
                <a:lnTo>
                  <a:pt x="5029200" y="0"/>
                </a:lnTo>
                <a:lnTo>
                  <a:pt x="5029200" y="10287000"/>
                </a:lnTo>
                <a:lnTo>
                  <a:pt x="0" y="10287000"/>
                </a:lnTo>
                <a:lnTo>
                  <a:pt x="0" y="0"/>
                </a:lnTo>
                <a:close/>
              </a:path>
            </a:pathLst>
          </a:custGeom>
          <a:blipFill>
            <a:blip r:embed="rId2" cstate="print"/>
            <a:stretch>
              <a:fillRect l="-81818" t="-17415" r="-2042" b="-17415"/>
            </a:stretch>
          </a:blipFill>
        </p:spPr>
      </p:sp>
      <p:sp>
        <p:nvSpPr>
          <p:cNvPr id="3" name="TextBox 3"/>
          <p:cNvSpPr txBox="1"/>
          <p:nvPr/>
        </p:nvSpPr>
        <p:spPr>
          <a:xfrm>
            <a:off x="1028700" y="2189694"/>
            <a:ext cx="11838638" cy="3985895"/>
          </a:xfrm>
          <a:prstGeom prst="rect">
            <a:avLst/>
          </a:prstGeom>
        </p:spPr>
        <p:txBody>
          <a:bodyPr lIns="0" tIns="0" rIns="0" bIns="0" rtlCol="0" anchor="t">
            <a:spAutoFit/>
          </a:bodyPr>
          <a:lstStyle/>
          <a:p>
            <a:pPr algn="just">
              <a:lnSpc>
                <a:spcPts val="4480"/>
              </a:lnSpc>
              <a:spcBef>
                <a:spcPct val="0"/>
              </a:spcBef>
            </a:pPr>
            <a:r>
              <a:rPr lang="en-US" sz="3200" spc="64" dirty="0" err="1">
                <a:solidFill>
                  <a:srgbClr val="000000"/>
                </a:solidFill>
                <a:latin typeface="Crimson Roman"/>
                <a:ea typeface="Crimson Roman"/>
                <a:cs typeface="Crimson Roman"/>
                <a:sym typeface="Crimson Roman"/>
              </a:rPr>
              <a:t>Проблема</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особистості</a:t>
            </a:r>
            <a:r>
              <a:rPr lang="en-US" sz="3200" spc="64" dirty="0">
                <a:solidFill>
                  <a:srgbClr val="000000"/>
                </a:solidFill>
                <a:latin typeface="Crimson Roman"/>
                <a:ea typeface="Crimson Roman"/>
                <a:cs typeface="Crimson Roman"/>
                <a:sym typeface="Crimson Roman"/>
              </a:rPr>
              <a:t> – </a:t>
            </a:r>
            <a:r>
              <a:rPr lang="en-US" sz="3200" spc="64" dirty="0" err="1">
                <a:solidFill>
                  <a:srgbClr val="000000"/>
                </a:solidFill>
                <a:latin typeface="Crimson Roman"/>
                <a:ea typeface="Crimson Roman"/>
                <a:cs typeface="Crimson Roman"/>
                <a:sym typeface="Crimson Roman"/>
              </a:rPr>
              <a:t>одна</a:t>
            </a:r>
            <a:r>
              <a:rPr lang="en-US" sz="3200" spc="64" dirty="0">
                <a:solidFill>
                  <a:srgbClr val="000000"/>
                </a:solidFill>
                <a:latin typeface="Crimson Roman"/>
                <a:ea typeface="Crimson Roman"/>
                <a:cs typeface="Crimson Roman"/>
                <a:sym typeface="Crimson Roman"/>
              </a:rPr>
              <a:t> з </a:t>
            </a:r>
            <a:r>
              <a:rPr lang="en-US" sz="3200" spc="64" dirty="0" err="1">
                <a:solidFill>
                  <a:srgbClr val="000000"/>
                </a:solidFill>
                <a:latin typeface="Crimson Roman"/>
                <a:ea typeface="Crimson Roman"/>
                <a:cs typeface="Crimson Roman"/>
                <a:sym typeface="Crimson Roman"/>
              </a:rPr>
              <a:t>найважливіших</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проблем</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яка</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хвилювала</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людей</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як</a:t>
            </a:r>
            <a:r>
              <a:rPr lang="en-US" sz="3200" spc="64" dirty="0">
                <a:solidFill>
                  <a:srgbClr val="000000"/>
                </a:solidFill>
                <a:latin typeface="Crimson Roman"/>
                <a:ea typeface="Crimson Roman"/>
                <a:cs typeface="Crimson Roman"/>
                <a:sym typeface="Crimson Roman"/>
              </a:rPr>
              <a:t> у </a:t>
            </a:r>
            <a:r>
              <a:rPr lang="en-US" sz="3200" spc="64" dirty="0" err="1">
                <a:solidFill>
                  <a:srgbClr val="000000"/>
                </a:solidFill>
                <a:latin typeface="Crimson Roman"/>
                <a:ea typeface="Crimson Roman"/>
                <a:cs typeface="Crimson Roman"/>
                <a:sym typeface="Crimson Roman"/>
              </a:rPr>
              <a:t>глибоку</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давнину</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так</a:t>
            </a:r>
            <a:r>
              <a:rPr lang="en-US" sz="3200" spc="64" dirty="0">
                <a:solidFill>
                  <a:srgbClr val="000000"/>
                </a:solidFill>
                <a:latin typeface="Crimson Roman"/>
                <a:ea typeface="Crimson Roman"/>
                <a:cs typeface="Crimson Roman"/>
                <a:sym typeface="Crimson Roman"/>
              </a:rPr>
              <a:t> і в </a:t>
            </a:r>
            <a:r>
              <a:rPr lang="en-US" sz="3200" spc="64" dirty="0" err="1">
                <a:solidFill>
                  <a:srgbClr val="000000"/>
                </a:solidFill>
                <a:latin typeface="Crimson Roman"/>
                <a:ea typeface="Crimson Roman"/>
                <a:cs typeface="Crimson Roman"/>
                <a:sym typeface="Crimson Roman"/>
              </a:rPr>
              <a:t>наш</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час</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Людина</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будучи</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частиною</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природи</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вершиною</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розвитку</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органічного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світу</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водночас</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виступає</a:t>
            </a:r>
            <a:r>
              <a:rPr lang="en-US" sz="3200" spc="64" dirty="0">
                <a:solidFill>
                  <a:srgbClr val="000000"/>
                </a:solidFill>
                <a:latin typeface="Crimson Roman"/>
                <a:ea typeface="Crimson Roman"/>
                <a:cs typeface="Crimson Roman"/>
                <a:sym typeface="Crimson Roman"/>
              </a:rPr>
              <a:t> в </a:t>
            </a:r>
            <a:r>
              <a:rPr lang="en-US" sz="3200" spc="64" dirty="0" err="1">
                <a:solidFill>
                  <a:srgbClr val="000000"/>
                </a:solidFill>
                <a:latin typeface="Crimson Roman"/>
                <a:ea typeface="Crimson Roman"/>
                <a:cs typeface="Crimson Roman"/>
                <a:sym typeface="Crimson Roman"/>
              </a:rPr>
              <a:t>унікальній</a:t>
            </a:r>
            <a:r>
              <a:rPr lang="en-US" sz="3200" spc="64" dirty="0">
                <a:solidFill>
                  <a:srgbClr val="000000"/>
                </a:solidFill>
                <a:latin typeface="Crimson Roman"/>
                <a:ea typeface="Crimson Roman"/>
                <a:cs typeface="Crimson Roman"/>
                <a:sym typeface="Crimson Roman"/>
              </a:rPr>
              <a:t> і </a:t>
            </a:r>
            <a:r>
              <a:rPr lang="en-US" sz="3200" spc="64" dirty="0" err="1">
                <a:solidFill>
                  <a:srgbClr val="000000"/>
                </a:solidFill>
                <a:latin typeface="Crimson Roman"/>
                <a:ea typeface="Crimson Roman"/>
                <a:cs typeface="Crimson Roman"/>
                <a:sym typeface="Crimson Roman"/>
              </a:rPr>
              <a:t>неповторній</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формі</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як</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суб’єкт</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діяльності</a:t>
            </a:r>
            <a:r>
              <a:rPr lang="en-US" sz="3200" spc="64" dirty="0">
                <a:solidFill>
                  <a:srgbClr val="000000"/>
                </a:solidFill>
                <a:latin typeface="Crimson Roman"/>
                <a:ea typeface="Crimson Roman"/>
                <a:cs typeface="Crimson Roman"/>
                <a:sym typeface="Crimson Roman"/>
              </a:rPr>
              <a:t> і </a:t>
            </a:r>
            <a:r>
              <a:rPr lang="en-US" sz="3200" spc="64" dirty="0" err="1">
                <a:solidFill>
                  <a:srgbClr val="000000"/>
                </a:solidFill>
                <a:latin typeface="Crimson Roman"/>
                <a:ea typeface="Crimson Roman"/>
                <a:cs typeface="Crimson Roman"/>
                <a:sym typeface="Crimson Roman"/>
              </a:rPr>
              <a:t>спілкування</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вона</a:t>
            </a:r>
            <a:r>
              <a:rPr lang="en-US" sz="3200" spc="64" dirty="0">
                <a:solidFill>
                  <a:srgbClr val="000000"/>
                </a:solidFill>
                <a:latin typeface="Crimson Roman"/>
                <a:ea typeface="Crimson Roman"/>
                <a:cs typeface="Crimson Roman"/>
                <a:sym typeface="Crimson Roman"/>
              </a:rPr>
              <a:t> – </a:t>
            </a:r>
            <a:r>
              <a:rPr lang="en-US" sz="3200" spc="64" dirty="0" err="1">
                <a:solidFill>
                  <a:srgbClr val="000000"/>
                </a:solidFill>
                <a:latin typeface="Crimson Roman"/>
                <a:ea typeface="Crimson Roman"/>
                <a:cs typeface="Crimson Roman"/>
                <a:sym typeface="Crimson Roman"/>
              </a:rPr>
              <a:t>будівничий</a:t>
            </a:r>
            <a:r>
              <a:rPr lang="en-US" sz="3200" spc="64" dirty="0">
                <a:solidFill>
                  <a:srgbClr val="000000"/>
                </a:solidFill>
                <a:latin typeface="Crimson Roman"/>
                <a:ea typeface="Crimson Roman"/>
                <a:cs typeface="Crimson Roman"/>
                <a:sym typeface="Crimson Roman"/>
              </a:rPr>
              <a:t> і </a:t>
            </a:r>
            <a:r>
              <a:rPr lang="en-US" sz="3200" spc="64" dirty="0" err="1">
                <a:solidFill>
                  <a:srgbClr val="000000"/>
                </a:solidFill>
                <a:latin typeface="Crimson Roman"/>
                <a:ea typeface="Crimson Roman"/>
                <a:cs typeface="Crimson Roman"/>
                <a:sym typeface="Crimson Roman"/>
              </a:rPr>
              <a:t>перетворювач</a:t>
            </a:r>
            <a:r>
              <a:rPr lang="en-US" sz="3200" spc="64" dirty="0">
                <a:solidFill>
                  <a:srgbClr val="000000"/>
                </a:solidFill>
                <a:latin typeface="Crimson Roman"/>
                <a:ea typeface="Crimson Roman"/>
                <a:cs typeface="Crimson Roman"/>
                <a:sym typeface="Crimson Roman"/>
              </a:rPr>
              <a:t> </a:t>
            </a:r>
            <a:r>
              <a:rPr lang="en-US" sz="3200" spc="64" dirty="0" err="1" smtClean="0">
                <a:solidFill>
                  <a:srgbClr val="000000"/>
                </a:solidFill>
                <a:latin typeface="Crimson Roman"/>
                <a:ea typeface="Crimson Roman"/>
                <a:cs typeface="Crimson Roman"/>
                <a:sym typeface="Crimson Roman"/>
              </a:rPr>
              <a:t>соціального</a:t>
            </a:r>
            <a:r>
              <a:rPr lang="en-US" sz="3200" spc="64" dirty="0" smtClean="0">
                <a:solidFill>
                  <a:srgbClr val="000000"/>
                </a:solidFill>
                <a:latin typeface="Crimson Roman"/>
                <a:ea typeface="Crimson Roman"/>
                <a:cs typeface="Crimson Roman"/>
                <a:sym typeface="Crimson Roman"/>
              </a:rPr>
              <a:t> </a:t>
            </a:r>
            <a:r>
              <a:rPr lang="en-US" sz="3200" spc="64" dirty="0">
                <a:solidFill>
                  <a:srgbClr val="000000"/>
                </a:solidFill>
                <a:latin typeface="Crimson Roman"/>
                <a:ea typeface="Crimson Roman"/>
                <a:cs typeface="Crimson Roman"/>
                <a:sym typeface="Crimson Roman"/>
              </a:rPr>
              <a:t>і </a:t>
            </a:r>
            <a:r>
              <a:rPr lang="en-US" sz="3200" spc="64" dirty="0" err="1">
                <a:solidFill>
                  <a:srgbClr val="000000"/>
                </a:solidFill>
                <a:latin typeface="Crimson Roman"/>
                <a:ea typeface="Crimson Roman"/>
                <a:cs typeface="Crimson Roman"/>
                <a:sym typeface="Crimson Roman"/>
              </a:rPr>
              <a:t>предметного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світу</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творець</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духовних</a:t>
            </a:r>
            <a:r>
              <a:rPr lang="en-US" sz="3200" spc="64" dirty="0">
                <a:solidFill>
                  <a:srgbClr val="000000"/>
                </a:solidFill>
                <a:latin typeface="Crimson Roman"/>
                <a:ea typeface="Crimson Roman"/>
                <a:cs typeface="Crimson Roman"/>
                <a:sym typeface="Crimson Roman"/>
              </a:rPr>
              <a:t> і </a:t>
            </a:r>
            <a:r>
              <a:rPr lang="en-US" sz="3200" spc="64" dirty="0" err="1">
                <a:solidFill>
                  <a:srgbClr val="000000"/>
                </a:solidFill>
                <a:latin typeface="Crimson Roman"/>
                <a:ea typeface="Crimson Roman"/>
                <a:cs typeface="Crimson Roman"/>
                <a:sym typeface="Crimson Roman"/>
              </a:rPr>
              <a:t>матеріальних</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цінностей</a:t>
            </a:r>
            <a:r>
              <a:rPr lang="en-US" sz="3200" spc="64" dirty="0">
                <a:solidFill>
                  <a:srgbClr val="000000"/>
                </a:solidFill>
                <a:latin typeface="Crimson Roman"/>
                <a:ea typeface="Crimson Roman"/>
                <a:cs typeface="Crimson Roman"/>
                <a:sym typeface="Crimson Roman"/>
              </a:rPr>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723376" y="475399"/>
            <a:ext cx="8757214" cy="4015105"/>
          </a:xfrm>
          <a:prstGeom prst="rect">
            <a:avLst/>
          </a:prstGeom>
        </p:spPr>
        <p:txBody>
          <a:bodyPr lIns="0" tIns="0" rIns="0" bIns="0" rtlCol="0" anchor="t">
            <a:spAutoFit/>
          </a:bodyPr>
          <a:lstStyle/>
          <a:p>
            <a:pPr algn="just">
              <a:lnSpc>
                <a:spcPts val="3920"/>
              </a:lnSpc>
              <a:spcBef>
                <a:spcPct val="0"/>
              </a:spcBef>
            </a:pPr>
            <a:r>
              <a:rPr lang="en-US" sz="2800">
                <a:solidFill>
                  <a:srgbClr val="000000"/>
                </a:solidFill>
                <a:latin typeface="Crimson Roman"/>
                <a:ea typeface="Crimson Roman"/>
                <a:cs typeface="Crimson Roman"/>
                <a:sym typeface="Crimson Roman"/>
              </a:rPr>
              <a:t> Гордон Оллпорт підкреслював унікальність кожної особистості і її конкретних рис. Вчений також приділяє увагу питанню, яким чином на поведінку людини впливають когнітивні і мотиваційні процеси. </a:t>
            </a:r>
          </a:p>
          <a:p>
            <a:pPr algn="just">
              <a:lnSpc>
                <a:spcPts val="3920"/>
              </a:lnSpc>
              <a:spcBef>
                <a:spcPct val="0"/>
              </a:spcBef>
            </a:pPr>
            <a:r>
              <a:rPr lang="en-US" sz="2800">
                <a:solidFill>
                  <a:srgbClr val="000000"/>
                </a:solidFill>
                <a:latin typeface="Crimson Roman"/>
                <a:ea typeface="Crimson Roman"/>
                <a:cs typeface="Crimson Roman"/>
                <a:sym typeface="Crimson Roman"/>
              </a:rPr>
              <a:t>Теорія Оллпорта є поєднанням гуманістичних та індивідуальних підходів до вивчення людської поведінки. Так, гуманістичною є спроба вченого виявити потенціал особистісного зростання і самореалізації особистості.</a:t>
            </a:r>
          </a:p>
        </p:txBody>
      </p:sp>
      <p:sp>
        <p:nvSpPr>
          <p:cNvPr id="3" name="TextBox 3"/>
          <p:cNvSpPr txBox="1"/>
          <p:nvPr/>
        </p:nvSpPr>
        <p:spPr>
          <a:xfrm>
            <a:off x="5101983" y="5019675"/>
            <a:ext cx="11923179" cy="4510405"/>
          </a:xfrm>
          <a:prstGeom prst="rect">
            <a:avLst/>
          </a:prstGeom>
        </p:spPr>
        <p:txBody>
          <a:bodyPr lIns="0" tIns="0" rIns="0" bIns="0" rtlCol="0" anchor="t">
            <a:spAutoFit/>
          </a:bodyPr>
          <a:lstStyle/>
          <a:p>
            <a:pPr algn="just">
              <a:lnSpc>
                <a:spcPts val="3920"/>
              </a:lnSpc>
              <a:spcBef>
                <a:spcPct val="0"/>
              </a:spcBef>
            </a:pPr>
            <a:r>
              <a:rPr lang="en-US" sz="2800">
                <a:solidFill>
                  <a:srgbClr val="000000"/>
                </a:solidFill>
                <a:latin typeface="Crimson Roman"/>
                <a:ea typeface="Crimson Roman"/>
                <a:cs typeface="Crimson Roman"/>
                <a:sym typeface="Crimson Roman"/>
              </a:rPr>
              <a:t>Ганс Айзенк і Раймонд Кеттел, використовуючи складну психометричну техніку факторного аналізу, намагалися показати, як базисна структура рис особистості впливає на поведінкові реакції індивіда. Для Айзенка в особистості надзвичайно важливі три основні параметри: інтроверсія — екстраверсія, стабільність—нейротизм, психотизм — сила суперего. </a:t>
            </a:r>
          </a:p>
          <a:p>
            <a:pPr algn="just">
              <a:lnSpc>
                <a:spcPts val="3920"/>
              </a:lnSpc>
              <a:spcBef>
                <a:spcPct val="0"/>
              </a:spcBef>
            </a:pPr>
            <a:r>
              <a:rPr lang="en-US" sz="2800">
                <a:solidFill>
                  <a:srgbClr val="000000"/>
                </a:solidFill>
                <a:latin typeface="Crimson Roman"/>
                <a:ea typeface="Crimson Roman"/>
                <a:cs typeface="Crimson Roman"/>
                <a:sym typeface="Crimson Roman"/>
              </a:rPr>
              <a:t>Кеттел, на відміну від Айзенка, стверджує, що структуру особистості визначають принаймні 16 основних рис. Він вважає також, що для прогнозування поведінки можна виводити рівняння, ґрунтуючись на точних вимірах особистісних особливостей. </a:t>
            </a:r>
          </a:p>
        </p:txBody>
      </p:sp>
      <p:sp>
        <p:nvSpPr>
          <p:cNvPr id="4" name="Freeform 4"/>
          <p:cNvSpPr/>
          <p:nvPr/>
        </p:nvSpPr>
        <p:spPr>
          <a:xfrm>
            <a:off x="723376" y="6090546"/>
            <a:ext cx="4148753" cy="3439534"/>
          </a:xfrm>
          <a:custGeom>
            <a:avLst/>
            <a:gdLst/>
            <a:ahLst/>
            <a:cxnLst/>
            <a:rect l="l" t="t" r="r" b="b"/>
            <a:pathLst>
              <a:path w="4148753" h="3439534">
                <a:moveTo>
                  <a:pt x="0" y="0"/>
                </a:moveTo>
                <a:lnTo>
                  <a:pt x="4148754" y="0"/>
                </a:lnTo>
                <a:lnTo>
                  <a:pt x="4148754" y="3439534"/>
                </a:lnTo>
                <a:lnTo>
                  <a:pt x="0" y="3439534"/>
                </a:lnTo>
                <a:lnTo>
                  <a:pt x="0" y="0"/>
                </a:lnTo>
                <a:close/>
              </a:path>
            </a:pathLst>
          </a:custGeom>
          <a:blipFill>
            <a:blip r:embed="rId2" cstate="print"/>
            <a:stretch>
              <a:fillRect t="-49872" r="-140085" b="-1437"/>
            </a:stretch>
          </a:blipFill>
        </p:spPr>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2396911" y="1132599"/>
            <a:ext cx="8468083" cy="580390"/>
          </a:xfrm>
          <a:prstGeom prst="rect">
            <a:avLst/>
          </a:prstGeom>
        </p:spPr>
        <p:txBody>
          <a:bodyPr lIns="0" tIns="0" rIns="0" bIns="0" rtlCol="0" anchor="t">
            <a:spAutoFit/>
          </a:bodyPr>
          <a:lstStyle/>
          <a:p>
            <a:pPr algn="ctr">
              <a:lnSpc>
                <a:spcPts val="4759"/>
              </a:lnSpc>
              <a:spcBef>
                <a:spcPct val="0"/>
              </a:spcBef>
            </a:pPr>
            <a:r>
              <a:rPr lang="en-US" sz="3399" dirty="0">
                <a:solidFill>
                  <a:srgbClr val="000000"/>
                </a:solidFill>
                <a:latin typeface="Open Sans"/>
                <a:ea typeface="Open Sans"/>
                <a:cs typeface="Open Sans"/>
                <a:sym typeface="Open Sans"/>
              </a:rPr>
              <a:t>КОГНІТИВНИЙ ПІДХІД ДО ОСОБИСТОСТІ</a:t>
            </a:r>
          </a:p>
        </p:txBody>
      </p:sp>
      <p:sp>
        <p:nvSpPr>
          <p:cNvPr id="3" name="TextBox 3"/>
          <p:cNvSpPr txBox="1"/>
          <p:nvPr/>
        </p:nvSpPr>
        <p:spPr>
          <a:xfrm>
            <a:off x="838200" y="2552700"/>
            <a:ext cx="13879863" cy="6771084"/>
          </a:xfrm>
          <a:prstGeom prst="rect">
            <a:avLst/>
          </a:prstGeom>
        </p:spPr>
        <p:txBody>
          <a:bodyPr wrap="square" lIns="0" tIns="0" rIns="0" bIns="0" rtlCol="0" anchor="t">
            <a:spAutoFit/>
          </a:bodyPr>
          <a:lstStyle/>
          <a:p>
            <a:pPr algn="just">
              <a:lnSpc>
                <a:spcPts val="4759"/>
              </a:lnSpc>
              <a:spcBef>
                <a:spcPct val="0"/>
              </a:spcBef>
            </a:pPr>
            <a:r>
              <a:rPr lang="en-US" sz="3399" dirty="0">
                <a:solidFill>
                  <a:srgbClr val="000000"/>
                </a:solidFill>
                <a:latin typeface="Open Sans"/>
                <a:ea typeface="Open Sans"/>
                <a:cs typeface="Open Sans"/>
                <a:sym typeface="Open Sans"/>
              </a:rPr>
              <a:t>У </a:t>
            </a:r>
            <a:r>
              <a:rPr lang="en-US" sz="3399" dirty="0" err="1">
                <a:solidFill>
                  <a:srgbClr val="000000"/>
                </a:solidFill>
                <a:latin typeface="Open Sans"/>
                <a:ea typeface="Open Sans"/>
                <a:cs typeface="Open Sans"/>
                <a:sym typeface="Open Sans"/>
              </a:rPr>
              <a:t>когнітивній</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психології</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психіка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розглядається</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як</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система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когнітивних</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реакцій</a:t>
            </a:r>
            <a:r>
              <a:rPr lang="en-US" sz="3399" dirty="0">
                <a:solidFill>
                  <a:srgbClr val="000000"/>
                </a:solidFill>
                <a:latin typeface="Open Sans"/>
                <a:ea typeface="Open Sans"/>
                <a:cs typeface="Open Sans"/>
                <a:sym typeface="Open Sans"/>
              </a:rPr>
              <a:t> і </a:t>
            </a:r>
            <a:r>
              <a:rPr lang="en-US" sz="3399" dirty="0" err="1">
                <a:solidFill>
                  <a:srgbClr val="000000"/>
                </a:solidFill>
                <a:latin typeface="Open Sans"/>
                <a:ea typeface="Open Sans"/>
                <a:cs typeface="Open Sans"/>
                <a:sym typeface="Open Sans"/>
              </a:rPr>
              <a:t>простежується</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зв’язок</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цих</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реакцій</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не</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лише</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із</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зовнішніми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стимул-реакціями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але</a:t>
            </a:r>
            <a:r>
              <a:rPr lang="en-US" sz="3399" dirty="0">
                <a:solidFill>
                  <a:srgbClr val="000000"/>
                </a:solidFill>
                <a:latin typeface="Open Sans"/>
                <a:ea typeface="Open Sans"/>
                <a:cs typeface="Open Sans"/>
                <a:sym typeface="Open Sans"/>
              </a:rPr>
              <a:t> і з </a:t>
            </a:r>
            <a:r>
              <a:rPr lang="en-US" sz="3399" dirty="0" err="1">
                <a:solidFill>
                  <a:srgbClr val="000000"/>
                </a:solidFill>
                <a:latin typeface="Open Sans"/>
                <a:ea typeface="Open Sans"/>
                <a:cs typeface="Open Sans"/>
                <a:sym typeface="Open Sans"/>
              </a:rPr>
              <a:t>внутрішніми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змінними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наприклад</a:t>
            </a:r>
            <a:r>
              <a:rPr lang="en-US" sz="3399" dirty="0">
                <a:solidFill>
                  <a:srgbClr val="000000"/>
                </a:solidFill>
                <a:latin typeface="Open Sans"/>
                <a:ea typeface="Open Sans"/>
                <a:cs typeface="Open Sans"/>
                <a:sym typeface="Open Sans"/>
              </a:rPr>
              <a:t>, з </a:t>
            </a:r>
            <a:r>
              <a:rPr lang="en-US" sz="3399" dirty="0" err="1">
                <a:solidFill>
                  <a:srgbClr val="000000"/>
                </a:solidFill>
                <a:latin typeface="Open Sans"/>
                <a:ea typeface="Open Sans"/>
                <a:cs typeface="Open Sans"/>
                <a:sym typeface="Open Sans"/>
              </a:rPr>
              <a:t>самосвідомістю</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когнітивними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стратегіями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селективністю</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уваги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тощо</a:t>
            </a:r>
            <a:r>
              <a:rPr lang="en-US" sz="3399" dirty="0">
                <a:solidFill>
                  <a:srgbClr val="000000"/>
                </a:solidFill>
                <a:latin typeface="Open Sans"/>
                <a:ea typeface="Open Sans"/>
                <a:cs typeface="Open Sans"/>
                <a:sym typeface="Open Sans"/>
              </a:rPr>
              <a:t>. </a:t>
            </a:r>
          </a:p>
          <a:p>
            <a:pPr algn="just">
              <a:lnSpc>
                <a:spcPts val="4759"/>
              </a:lnSpc>
              <a:spcBef>
                <a:spcPct val="0"/>
              </a:spcBef>
            </a:pPr>
            <a:r>
              <a:rPr lang="en-US" sz="3399" dirty="0" err="1">
                <a:solidFill>
                  <a:srgbClr val="000000"/>
                </a:solidFill>
                <a:latin typeface="Open Sans"/>
                <a:ea typeface="Open Sans"/>
                <a:cs typeface="Open Sans"/>
                <a:sym typeface="Open Sans"/>
              </a:rPr>
              <a:t>Головним</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принципом</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на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підставі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якого</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розглядається</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когнітивна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система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людини</a:t>
            </a:r>
            <a:r>
              <a:rPr lang="en-US" sz="3399" dirty="0">
                <a:solidFill>
                  <a:srgbClr val="000000"/>
                </a:solidFill>
                <a:latin typeface="Open Sans"/>
                <a:ea typeface="Open Sans"/>
                <a:cs typeface="Open Sans"/>
                <a:sym typeface="Open Sans"/>
              </a:rPr>
              <a:t>, є </a:t>
            </a:r>
            <a:r>
              <a:rPr lang="en-US" sz="3399" dirty="0" err="1">
                <a:solidFill>
                  <a:srgbClr val="000000"/>
                </a:solidFill>
                <a:latin typeface="Open Sans"/>
                <a:ea typeface="Open Sans"/>
                <a:cs typeface="Open Sans"/>
                <a:sym typeface="Open Sans"/>
              </a:rPr>
              <a:t>аналогія</a:t>
            </a:r>
            <a:r>
              <a:rPr lang="en-US" sz="3399" dirty="0">
                <a:solidFill>
                  <a:srgbClr val="000000"/>
                </a:solidFill>
                <a:latin typeface="Open Sans"/>
                <a:ea typeface="Open Sans"/>
                <a:cs typeface="Open Sans"/>
                <a:sym typeface="Open Sans"/>
              </a:rPr>
              <a:t> з </a:t>
            </a:r>
            <a:r>
              <a:rPr lang="en-US" sz="3399" dirty="0" err="1">
                <a:solidFill>
                  <a:srgbClr val="000000"/>
                </a:solidFill>
                <a:latin typeface="Open Sans"/>
                <a:ea typeface="Open Sans"/>
                <a:cs typeface="Open Sans"/>
                <a:sym typeface="Open Sans"/>
              </a:rPr>
              <a:t>комп’ютером</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тобто</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психіка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трактується</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як</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система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призначена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для</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переробки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інформації</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Водночас</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прихильники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когнітивного</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підходу</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стверджують</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що</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людина</a:t>
            </a:r>
            <a:r>
              <a:rPr lang="en-US" sz="3399" dirty="0">
                <a:solidFill>
                  <a:srgbClr val="000000"/>
                </a:solidFill>
                <a:latin typeface="Open Sans"/>
                <a:ea typeface="Open Sans"/>
                <a:cs typeface="Open Sans"/>
                <a:sym typeface="Open Sans"/>
              </a:rPr>
              <a:t> – </a:t>
            </a:r>
            <a:r>
              <a:rPr lang="en-US" sz="3399" dirty="0" err="1">
                <a:solidFill>
                  <a:srgbClr val="000000"/>
                </a:solidFill>
                <a:latin typeface="Open Sans"/>
                <a:ea typeface="Open Sans"/>
                <a:cs typeface="Open Sans"/>
                <a:sym typeface="Open Sans"/>
              </a:rPr>
              <a:t>не</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машина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яка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сліпо</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реагує</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на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внутрішні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фактори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чи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на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події</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зовнішнього</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світу</a:t>
            </a:r>
            <a:r>
              <a:rPr lang="en-US" sz="3399" dirty="0">
                <a:solidFill>
                  <a:srgbClr val="000000"/>
                </a:solidFill>
                <a:latin typeface="Open Sans"/>
                <a:ea typeface="Open Sans"/>
                <a:cs typeface="Open Sans"/>
                <a:sym typeface="Open Sans"/>
              </a:rPr>
              <a:t>. </a:t>
            </a:r>
          </a:p>
        </p:txBody>
      </p:sp>
      <p:sp>
        <p:nvSpPr>
          <p:cNvPr id="4" name="Freeform 4"/>
          <p:cNvSpPr/>
          <p:nvPr/>
        </p:nvSpPr>
        <p:spPr>
          <a:xfrm>
            <a:off x="14979637" y="0"/>
            <a:ext cx="3308363" cy="10287000"/>
          </a:xfrm>
          <a:custGeom>
            <a:avLst/>
            <a:gdLst/>
            <a:ahLst/>
            <a:cxnLst/>
            <a:rect l="l" t="t" r="r" b="b"/>
            <a:pathLst>
              <a:path w="3308363" h="10287000">
                <a:moveTo>
                  <a:pt x="0" y="0"/>
                </a:moveTo>
                <a:lnTo>
                  <a:pt x="3308363" y="0"/>
                </a:lnTo>
                <a:lnTo>
                  <a:pt x="3308363" y="10287000"/>
                </a:lnTo>
                <a:lnTo>
                  <a:pt x="0" y="10287000"/>
                </a:lnTo>
                <a:lnTo>
                  <a:pt x="0" y="0"/>
                </a:lnTo>
                <a:close/>
              </a:path>
            </a:pathLst>
          </a:custGeom>
          <a:blipFill>
            <a:blip r:embed="rId2" cstate="print"/>
            <a:stretch>
              <a:fillRect l="-566451" t="-5524" r="-24136" b="-5524"/>
            </a:stretch>
          </a:blipFill>
        </p:spPr>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4856987" y="419100"/>
            <a:ext cx="11857422" cy="10374635"/>
          </a:xfrm>
          <a:prstGeom prst="rect">
            <a:avLst/>
          </a:prstGeom>
        </p:spPr>
        <p:txBody>
          <a:bodyPr wrap="square" lIns="0" tIns="0" rIns="0" bIns="0" rtlCol="0" anchor="t">
            <a:spAutoFit/>
          </a:bodyPr>
          <a:lstStyle/>
          <a:p>
            <a:pPr algn="just">
              <a:lnSpc>
                <a:spcPts val="5319"/>
              </a:lnSpc>
              <a:spcBef>
                <a:spcPct val="0"/>
              </a:spcBef>
            </a:pPr>
            <a:r>
              <a:rPr lang="en-US" sz="3799" dirty="0">
                <a:solidFill>
                  <a:srgbClr val="000000"/>
                </a:solidFill>
                <a:latin typeface="Crimson Roman"/>
                <a:ea typeface="Crimson Roman"/>
                <a:cs typeface="Crimson Roman"/>
                <a:sym typeface="Crimson Roman"/>
              </a:rPr>
              <a:t> </a:t>
            </a:r>
            <a:r>
              <a:rPr lang="en-US" sz="3799" b="1" dirty="0" err="1">
                <a:solidFill>
                  <a:srgbClr val="000000"/>
                </a:solidFill>
                <a:latin typeface="Crimson Roman Bold"/>
                <a:ea typeface="Crimson Roman Bold"/>
                <a:cs typeface="Crimson Roman Bold"/>
                <a:sym typeface="Crimson Roman Bold"/>
              </a:rPr>
              <a:t>Основні</a:t>
            </a:r>
            <a:r>
              <a:rPr lang="en-US" sz="3799" b="1" dirty="0">
                <a:solidFill>
                  <a:srgbClr val="000000"/>
                </a:solidFill>
                <a:latin typeface="Crimson Roman Bold"/>
                <a:ea typeface="Crimson Roman Bold"/>
                <a:cs typeface="Crimson Roman Bold"/>
                <a:sym typeface="Crimson Roman Bold"/>
              </a:rPr>
              <a:t> </a:t>
            </a:r>
            <a:r>
              <a:rPr lang="en-US" sz="3799" b="1" dirty="0" err="1">
                <a:solidFill>
                  <a:srgbClr val="000000"/>
                </a:solidFill>
                <a:latin typeface="Crimson Roman Bold"/>
                <a:ea typeface="Crimson Roman Bold"/>
                <a:cs typeface="Crimson Roman Bold"/>
                <a:sym typeface="Crimson Roman Bold"/>
              </a:rPr>
              <a:t>послідовники</a:t>
            </a:r>
            <a:r>
              <a:rPr lang="en-US" sz="3799" b="1" dirty="0">
                <a:solidFill>
                  <a:srgbClr val="000000"/>
                </a:solidFill>
                <a:latin typeface="Crimson Roman Bold"/>
                <a:ea typeface="Crimson Roman Bold"/>
                <a:cs typeface="Crimson Roman Bold"/>
                <a:sym typeface="Crimson Roman Bold"/>
              </a:rPr>
              <a:t>:</a:t>
            </a:r>
          </a:p>
          <a:p>
            <a:pPr algn="just">
              <a:lnSpc>
                <a:spcPts val="4200"/>
              </a:lnSpc>
              <a:spcBef>
                <a:spcPct val="0"/>
              </a:spcBef>
            </a:pPr>
            <a:r>
              <a:rPr lang="en-US" sz="3000" dirty="0" err="1">
                <a:solidFill>
                  <a:srgbClr val="000000"/>
                </a:solidFill>
                <a:latin typeface="Crimson Roman"/>
                <a:ea typeface="Crimson Roman"/>
                <a:cs typeface="Crimson Roman"/>
                <a:sym typeface="Crimson Roman"/>
              </a:rPr>
              <a:t>Швейцарський</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психолог</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Жан</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Піаже</a:t>
            </a:r>
            <a:r>
              <a:rPr lang="en-US" sz="3000" dirty="0">
                <a:solidFill>
                  <a:srgbClr val="000000"/>
                </a:solidFill>
                <a:latin typeface="Crimson Roman"/>
                <a:ea typeface="Crimson Roman"/>
                <a:cs typeface="Crimson Roman"/>
                <a:sym typeface="Crimson Roman"/>
              </a:rPr>
              <a:t> (1896–1980) </a:t>
            </a:r>
            <a:r>
              <a:rPr lang="en-US" sz="3000" dirty="0" err="1">
                <a:solidFill>
                  <a:srgbClr val="000000"/>
                </a:solidFill>
                <a:latin typeface="Crimson Roman"/>
                <a:ea typeface="Crimson Roman"/>
                <a:cs typeface="Crimson Roman"/>
                <a:sym typeface="Crimson Roman"/>
              </a:rPr>
              <a:t>вивчав</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закономірності</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розвитку</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мислення</a:t>
            </a:r>
            <a:r>
              <a:rPr lang="en-US" sz="3000" dirty="0">
                <a:solidFill>
                  <a:srgbClr val="000000"/>
                </a:solidFill>
                <a:latin typeface="Crimson Roman"/>
                <a:ea typeface="Crimson Roman"/>
                <a:cs typeface="Crimson Roman"/>
                <a:sym typeface="Crimson Roman"/>
              </a:rPr>
              <a:t> у </a:t>
            </a:r>
            <a:r>
              <a:rPr lang="en-US" sz="3000" dirty="0" err="1">
                <a:solidFill>
                  <a:srgbClr val="000000"/>
                </a:solidFill>
                <a:latin typeface="Crimson Roman"/>
                <a:ea typeface="Crimson Roman"/>
                <a:cs typeface="Crimson Roman"/>
                <a:sym typeface="Crimson Roman"/>
              </a:rPr>
              <a:t>дитини</a:t>
            </a:r>
            <a:r>
              <a:rPr lang="en-US" sz="3000" dirty="0">
                <a:solidFill>
                  <a:srgbClr val="000000"/>
                </a:solidFill>
                <a:latin typeface="Crimson Roman"/>
                <a:ea typeface="Crimson Roman"/>
                <a:cs typeface="Crimson Roman"/>
                <a:sym typeface="Crimson Roman"/>
              </a:rPr>
              <a:t> і </a:t>
            </a:r>
            <a:r>
              <a:rPr lang="en-US" sz="3000" dirty="0" err="1">
                <a:solidFill>
                  <a:srgbClr val="000000"/>
                </a:solidFill>
                <a:latin typeface="Crimson Roman"/>
                <a:ea typeface="Crimson Roman"/>
                <a:cs typeface="Crimson Roman"/>
                <a:sym typeface="Crimson Roman"/>
              </a:rPr>
              <a:t>прийшов</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до</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висновку</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що</a:t>
            </a:r>
            <a:r>
              <a:rPr lang="en-US" sz="3000" dirty="0" smtClean="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когнітивний</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розвиток</a:t>
            </a:r>
            <a:r>
              <a:rPr lang="en-US" sz="3000" dirty="0">
                <a:solidFill>
                  <a:srgbClr val="000000"/>
                </a:solidFill>
                <a:latin typeface="Crimson Roman"/>
                <a:ea typeface="Crimson Roman"/>
                <a:cs typeface="Crimson Roman"/>
                <a:sym typeface="Crimson Roman"/>
              </a:rPr>
              <a:t> є </a:t>
            </a:r>
            <a:r>
              <a:rPr lang="en-US" sz="3000" dirty="0" err="1">
                <a:solidFill>
                  <a:srgbClr val="000000"/>
                </a:solidFill>
                <a:latin typeface="Crimson Roman"/>
                <a:ea typeface="Crimson Roman"/>
                <a:cs typeface="Crimson Roman"/>
                <a:sym typeface="Crimson Roman"/>
              </a:rPr>
              <a:t>результатом</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послідовних</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стадій</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розвитку</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особистості</a:t>
            </a:r>
            <a:r>
              <a:rPr lang="en-US" sz="3000" dirty="0">
                <a:solidFill>
                  <a:srgbClr val="000000"/>
                </a:solidFill>
                <a:latin typeface="Crimson Roman"/>
                <a:ea typeface="Crimson Roman"/>
                <a:cs typeface="Crimson Roman"/>
                <a:sym typeface="Crimson Roman"/>
              </a:rPr>
              <a:t>. </a:t>
            </a:r>
          </a:p>
          <a:p>
            <a:pPr algn="just">
              <a:lnSpc>
                <a:spcPts val="4200"/>
              </a:lnSpc>
              <a:spcBef>
                <a:spcPct val="0"/>
              </a:spcBef>
            </a:pPr>
            <a:r>
              <a:rPr lang="en-US" sz="3000" dirty="0" err="1">
                <a:solidFill>
                  <a:srgbClr val="000000"/>
                </a:solidFill>
                <a:latin typeface="Crimson Roman"/>
                <a:ea typeface="Crimson Roman"/>
                <a:cs typeface="Crimson Roman"/>
                <a:sym typeface="Crimson Roman"/>
              </a:rPr>
              <a:t>Розвиток</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інтелекту</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дитини</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відбувається</a:t>
            </a:r>
            <a:r>
              <a:rPr lang="en-US" sz="3000" dirty="0">
                <a:solidFill>
                  <a:srgbClr val="000000"/>
                </a:solidFill>
                <a:latin typeface="Crimson Roman"/>
                <a:ea typeface="Crimson Roman"/>
                <a:cs typeface="Crimson Roman"/>
                <a:sym typeface="Crimson Roman"/>
              </a:rPr>
              <a:t> у </a:t>
            </a:r>
            <a:r>
              <a:rPr lang="en-US" sz="3000" dirty="0" err="1">
                <a:solidFill>
                  <a:srgbClr val="000000"/>
                </a:solidFill>
                <a:latin typeface="Crimson Roman"/>
                <a:ea typeface="Crimson Roman"/>
                <a:cs typeface="Crimson Roman"/>
                <a:sym typeface="Crimson Roman"/>
              </a:rPr>
              <a:t>постійних</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пошуках</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рівноваги</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між</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тим</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що</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дитина</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знає</a:t>
            </a:r>
            <a:r>
              <a:rPr lang="en-US" sz="3000" dirty="0">
                <a:solidFill>
                  <a:srgbClr val="000000"/>
                </a:solidFill>
                <a:latin typeface="Crimson Roman"/>
                <a:ea typeface="Crimson Roman"/>
                <a:cs typeface="Crimson Roman"/>
                <a:sym typeface="Crimson Roman"/>
              </a:rPr>
              <a:t> і </a:t>
            </a:r>
            <a:r>
              <a:rPr lang="en-US" sz="3000" dirty="0" err="1">
                <a:solidFill>
                  <a:srgbClr val="000000"/>
                </a:solidFill>
                <a:latin typeface="Crimson Roman"/>
                <a:ea typeface="Crimson Roman"/>
                <a:cs typeface="Crimson Roman"/>
                <a:sym typeface="Crimson Roman"/>
              </a:rPr>
              <a:t>що</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прагне</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зрозуміти</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Всі</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діти</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проходять</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ці</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стадії</a:t>
            </a:r>
            <a:r>
              <a:rPr lang="en-US" sz="3000" dirty="0">
                <a:solidFill>
                  <a:srgbClr val="000000"/>
                </a:solidFill>
                <a:latin typeface="Crimson Roman"/>
                <a:ea typeface="Crimson Roman"/>
                <a:cs typeface="Crimson Roman"/>
                <a:sym typeface="Crimson Roman"/>
              </a:rPr>
              <a:t> в </a:t>
            </a:r>
            <a:r>
              <a:rPr lang="en-US" sz="3000" dirty="0" err="1">
                <a:solidFill>
                  <a:srgbClr val="000000"/>
                </a:solidFill>
                <a:latin typeface="Crimson Roman"/>
                <a:ea typeface="Crimson Roman"/>
                <a:cs typeface="Crimson Roman"/>
                <a:sym typeface="Crimson Roman"/>
              </a:rPr>
              <a:t>однаковій</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послідовності</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під</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впливом</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таких</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факторів</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як</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дозрівання</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нервової</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системи</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накопичення</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досвіду</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розвиток</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мовлення</a:t>
            </a:r>
            <a:r>
              <a:rPr lang="en-US" sz="3000" dirty="0">
                <a:solidFill>
                  <a:srgbClr val="000000"/>
                </a:solidFill>
                <a:latin typeface="Crimson Roman"/>
                <a:ea typeface="Crimson Roman"/>
                <a:cs typeface="Crimson Roman"/>
                <a:sym typeface="Crimson Roman"/>
              </a:rPr>
              <a:t> і </a:t>
            </a:r>
            <a:r>
              <a:rPr lang="en-US" sz="3000" dirty="0" err="1">
                <a:solidFill>
                  <a:srgbClr val="000000"/>
                </a:solidFill>
                <a:latin typeface="Crimson Roman"/>
                <a:ea typeface="Crimson Roman"/>
                <a:cs typeface="Crimson Roman"/>
                <a:sym typeface="Crimson Roman"/>
              </a:rPr>
              <a:t>виховання</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Когнітивний</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розвиток</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дитини</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може</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блокуватись</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на</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певному</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етапі</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якщо</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один</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із</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перерахованих</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факторів</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недостатньо</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представлений</a:t>
            </a:r>
            <a:r>
              <a:rPr lang="en-US" sz="3000" dirty="0">
                <a:solidFill>
                  <a:srgbClr val="000000"/>
                </a:solidFill>
                <a:latin typeface="Crimson Roman"/>
                <a:ea typeface="Crimson Roman"/>
                <a:cs typeface="Crimson Roman"/>
                <a:sym typeface="Crimson Roman"/>
              </a:rPr>
              <a:t>.</a:t>
            </a:r>
          </a:p>
          <a:p>
            <a:pPr algn="just">
              <a:lnSpc>
                <a:spcPts val="4200"/>
              </a:lnSpc>
              <a:spcBef>
                <a:spcPct val="0"/>
              </a:spcBef>
            </a:pPr>
            <a:r>
              <a:rPr lang="en-US" sz="3000" dirty="0">
                <a:solidFill>
                  <a:srgbClr val="000000"/>
                </a:solidFill>
                <a:latin typeface="Crimson Roman"/>
                <a:ea typeface="Crimson Roman"/>
                <a:cs typeface="Crimson Roman"/>
                <a:sym typeface="Crimson Roman"/>
              </a:rPr>
              <a:t>В </a:t>
            </a:r>
            <a:r>
              <a:rPr lang="en-US" sz="3000" dirty="0" err="1">
                <a:solidFill>
                  <a:srgbClr val="000000"/>
                </a:solidFill>
                <a:latin typeface="Crimson Roman"/>
                <a:ea typeface="Crimson Roman"/>
                <a:cs typeface="Crimson Roman"/>
                <a:sym typeface="Crimson Roman"/>
              </a:rPr>
              <a:t>розвитку</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інтелекту</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людини</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можна</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виділити</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чотири</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головні</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періоди</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сенсомоторна</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стадія</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від</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народження</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до</a:t>
            </a:r>
            <a:r>
              <a:rPr lang="en-US" sz="3000" dirty="0">
                <a:solidFill>
                  <a:srgbClr val="000000"/>
                </a:solidFill>
                <a:latin typeface="Crimson Roman"/>
                <a:ea typeface="Crimson Roman"/>
                <a:cs typeface="Crimson Roman"/>
                <a:sym typeface="Crimson Roman"/>
              </a:rPr>
              <a:t> 2 </a:t>
            </a:r>
            <a:r>
              <a:rPr lang="en-US" sz="3000" dirty="0" err="1">
                <a:solidFill>
                  <a:srgbClr val="000000"/>
                </a:solidFill>
                <a:latin typeface="Crimson Roman"/>
                <a:ea typeface="Crimson Roman"/>
                <a:cs typeface="Crimson Roman"/>
                <a:sym typeface="Crimson Roman"/>
              </a:rPr>
              <a:t>ро</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ків</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доопераційна</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стадія</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від</a:t>
            </a:r>
            <a:r>
              <a:rPr lang="en-US" sz="3000" dirty="0">
                <a:solidFill>
                  <a:srgbClr val="000000"/>
                </a:solidFill>
                <a:latin typeface="Crimson Roman"/>
                <a:ea typeface="Crimson Roman"/>
                <a:cs typeface="Crimson Roman"/>
                <a:sym typeface="Crimson Roman"/>
              </a:rPr>
              <a:t> 2 </a:t>
            </a:r>
            <a:r>
              <a:rPr lang="en-US" sz="3000" dirty="0" err="1">
                <a:solidFill>
                  <a:srgbClr val="000000"/>
                </a:solidFill>
                <a:latin typeface="Crimson Roman"/>
                <a:ea typeface="Crimson Roman"/>
                <a:cs typeface="Crimson Roman"/>
                <a:sym typeface="Crimson Roman"/>
              </a:rPr>
              <a:t>до</a:t>
            </a:r>
            <a:r>
              <a:rPr lang="en-US" sz="3000" dirty="0">
                <a:solidFill>
                  <a:srgbClr val="000000"/>
                </a:solidFill>
                <a:latin typeface="Crimson Roman"/>
                <a:ea typeface="Crimson Roman"/>
                <a:cs typeface="Crimson Roman"/>
                <a:sym typeface="Crimson Roman"/>
              </a:rPr>
              <a:t> 7 </a:t>
            </a:r>
            <a:r>
              <a:rPr lang="en-US" sz="3000" dirty="0" err="1">
                <a:solidFill>
                  <a:srgbClr val="000000"/>
                </a:solidFill>
                <a:latin typeface="Crimson Roman"/>
                <a:ea typeface="Crimson Roman"/>
                <a:cs typeface="Crimson Roman"/>
                <a:sym typeface="Crimson Roman"/>
              </a:rPr>
              <a:t>років</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стадія</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конкретних</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операцій</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від</a:t>
            </a:r>
            <a:r>
              <a:rPr lang="en-US" sz="3000" dirty="0">
                <a:solidFill>
                  <a:srgbClr val="000000"/>
                </a:solidFill>
                <a:latin typeface="Crimson Roman"/>
                <a:ea typeface="Crimson Roman"/>
                <a:cs typeface="Crimson Roman"/>
                <a:sym typeface="Crimson Roman"/>
              </a:rPr>
              <a:t> 7 </a:t>
            </a:r>
            <a:r>
              <a:rPr lang="en-US" sz="3000" dirty="0" err="1">
                <a:solidFill>
                  <a:srgbClr val="000000"/>
                </a:solidFill>
                <a:latin typeface="Crimson Roman"/>
                <a:ea typeface="Crimson Roman"/>
                <a:cs typeface="Crimson Roman"/>
                <a:sym typeface="Crimson Roman"/>
              </a:rPr>
              <a:t>до</a:t>
            </a:r>
            <a:r>
              <a:rPr lang="en-US" sz="3000" dirty="0">
                <a:solidFill>
                  <a:srgbClr val="000000"/>
                </a:solidFill>
                <a:latin typeface="Crimson Roman"/>
                <a:ea typeface="Crimson Roman"/>
                <a:cs typeface="Crimson Roman"/>
                <a:sym typeface="Crimson Roman"/>
              </a:rPr>
              <a:t> 11 </a:t>
            </a:r>
            <a:r>
              <a:rPr lang="en-US" sz="3000" dirty="0" err="1">
                <a:solidFill>
                  <a:srgbClr val="000000"/>
                </a:solidFill>
                <a:latin typeface="Crimson Roman"/>
                <a:ea typeface="Crimson Roman"/>
                <a:cs typeface="Crimson Roman"/>
                <a:sym typeface="Crimson Roman"/>
              </a:rPr>
              <a:t>років</a:t>
            </a:r>
            <a:r>
              <a:rPr lang="en-US" sz="3000" dirty="0">
                <a:solidFill>
                  <a:srgbClr val="000000"/>
                </a:solidFill>
                <a:latin typeface="Crimson Roman"/>
                <a:ea typeface="Crimson Roman"/>
                <a:cs typeface="Crimson Roman"/>
                <a:sym typeface="Crimson Roman"/>
              </a:rPr>
              <a:t>) і </a:t>
            </a:r>
            <a:r>
              <a:rPr lang="en-US" sz="3000" dirty="0" err="1">
                <a:solidFill>
                  <a:srgbClr val="000000"/>
                </a:solidFill>
                <a:latin typeface="Crimson Roman"/>
                <a:ea typeface="Crimson Roman"/>
                <a:cs typeface="Crimson Roman"/>
                <a:sym typeface="Crimson Roman"/>
              </a:rPr>
              <a:t>стадія</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формальних</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операцій</a:t>
            </a:r>
            <a:r>
              <a:rPr lang="en-US" sz="3000" dirty="0">
                <a:solidFill>
                  <a:srgbClr val="000000"/>
                </a:solidFill>
                <a:latin typeface="Crimson Roman"/>
                <a:ea typeface="Crimson Roman"/>
                <a:cs typeface="Crimson Roman"/>
                <a:sym typeface="Crimson Roman"/>
              </a:rPr>
              <a:t> (</a:t>
            </a:r>
            <a:r>
              <a:rPr lang="en-US" sz="3000" dirty="0" err="1">
                <a:solidFill>
                  <a:srgbClr val="000000"/>
                </a:solidFill>
                <a:latin typeface="Crimson Roman"/>
                <a:ea typeface="Crimson Roman"/>
                <a:cs typeface="Crimson Roman"/>
                <a:sym typeface="Crimson Roman"/>
              </a:rPr>
              <a:t>від</a:t>
            </a:r>
            <a:r>
              <a:rPr lang="en-US" sz="3000" dirty="0">
                <a:solidFill>
                  <a:srgbClr val="000000"/>
                </a:solidFill>
                <a:latin typeface="Crimson Roman"/>
                <a:ea typeface="Crimson Roman"/>
                <a:cs typeface="Crimson Roman"/>
                <a:sym typeface="Crimson Roman"/>
              </a:rPr>
              <a:t> 11 </a:t>
            </a:r>
            <a:r>
              <a:rPr lang="en-US" sz="3000" dirty="0" err="1">
                <a:solidFill>
                  <a:srgbClr val="000000"/>
                </a:solidFill>
                <a:latin typeface="Crimson Roman"/>
                <a:ea typeface="Crimson Roman"/>
                <a:cs typeface="Crimson Roman"/>
                <a:sym typeface="Crimson Roman"/>
              </a:rPr>
              <a:t>до</a:t>
            </a:r>
            <a:r>
              <a:rPr lang="en-US" sz="3000" dirty="0">
                <a:solidFill>
                  <a:srgbClr val="000000"/>
                </a:solidFill>
                <a:latin typeface="Crimson Roman"/>
                <a:ea typeface="Crimson Roman"/>
                <a:cs typeface="Crimson Roman"/>
                <a:sym typeface="Crimson Roman"/>
              </a:rPr>
              <a:t> 15 </a:t>
            </a:r>
            <a:r>
              <a:rPr lang="en-US" sz="3000" dirty="0" err="1">
                <a:solidFill>
                  <a:srgbClr val="000000"/>
                </a:solidFill>
                <a:latin typeface="Crimson Roman"/>
                <a:ea typeface="Crimson Roman"/>
                <a:cs typeface="Crimson Roman"/>
                <a:sym typeface="Crimson Roman"/>
              </a:rPr>
              <a:t>років</a:t>
            </a:r>
            <a:r>
              <a:rPr lang="en-US" sz="3000" dirty="0">
                <a:solidFill>
                  <a:srgbClr val="000000"/>
                </a:solidFill>
                <a:latin typeface="Crimson Roman"/>
                <a:ea typeface="Crimson Roman"/>
                <a:cs typeface="Crimson Roman"/>
                <a:sym typeface="Crimson Roman"/>
              </a:rPr>
              <a:t>).</a:t>
            </a:r>
          </a:p>
          <a:p>
            <a:pPr algn="just">
              <a:lnSpc>
                <a:spcPts val="4200"/>
              </a:lnSpc>
              <a:spcBef>
                <a:spcPct val="0"/>
              </a:spcBef>
            </a:pPr>
            <a:endParaRPr dirty="0"/>
          </a:p>
          <a:p>
            <a:pPr algn="just">
              <a:lnSpc>
                <a:spcPts val="4200"/>
              </a:lnSpc>
              <a:spcBef>
                <a:spcPct val="0"/>
              </a:spcBef>
            </a:pPr>
            <a:endParaRPr dirty="0"/>
          </a:p>
        </p:txBody>
      </p:sp>
      <p:sp>
        <p:nvSpPr>
          <p:cNvPr id="3" name="Freeform 3"/>
          <p:cNvSpPr/>
          <p:nvPr/>
        </p:nvSpPr>
        <p:spPr>
          <a:xfrm>
            <a:off x="0" y="0"/>
            <a:ext cx="4301121" cy="10287000"/>
          </a:xfrm>
          <a:custGeom>
            <a:avLst/>
            <a:gdLst/>
            <a:ahLst/>
            <a:cxnLst/>
            <a:rect l="l" t="t" r="r" b="b"/>
            <a:pathLst>
              <a:path w="4301121" h="10287000">
                <a:moveTo>
                  <a:pt x="0" y="0"/>
                </a:moveTo>
                <a:lnTo>
                  <a:pt x="4301121" y="0"/>
                </a:lnTo>
                <a:lnTo>
                  <a:pt x="4301121" y="10287000"/>
                </a:lnTo>
                <a:lnTo>
                  <a:pt x="0" y="10287000"/>
                </a:lnTo>
                <a:lnTo>
                  <a:pt x="0" y="0"/>
                </a:lnTo>
                <a:close/>
              </a:path>
            </a:pathLst>
          </a:custGeom>
          <a:blipFill>
            <a:blip r:embed="rId2" cstate="print"/>
            <a:stretch>
              <a:fillRect l="-95668" t="-17415" r="-19316" b="-17415"/>
            </a:stretch>
          </a:blipFill>
        </p:spPr>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Freeform 2"/>
          <p:cNvSpPr/>
          <p:nvPr/>
        </p:nvSpPr>
        <p:spPr>
          <a:xfrm>
            <a:off x="14526079" y="0"/>
            <a:ext cx="3761921" cy="10287000"/>
          </a:xfrm>
          <a:custGeom>
            <a:avLst/>
            <a:gdLst/>
            <a:ahLst/>
            <a:cxnLst/>
            <a:rect l="l" t="t" r="r" b="b"/>
            <a:pathLst>
              <a:path w="3761921" h="10287000">
                <a:moveTo>
                  <a:pt x="0" y="0"/>
                </a:moveTo>
                <a:lnTo>
                  <a:pt x="3761921" y="0"/>
                </a:lnTo>
                <a:lnTo>
                  <a:pt x="3761921" y="10287000"/>
                </a:lnTo>
                <a:lnTo>
                  <a:pt x="0" y="10287000"/>
                </a:lnTo>
                <a:lnTo>
                  <a:pt x="0" y="0"/>
                </a:lnTo>
                <a:close/>
              </a:path>
            </a:pathLst>
          </a:custGeom>
          <a:blipFill>
            <a:blip r:embed="rId2" cstate="print"/>
            <a:stretch>
              <a:fillRect l="-723643" t="-41953" b="-27268"/>
            </a:stretch>
          </a:blipFill>
        </p:spPr>
      </p:sp>
      <p:sp>
        <p:nvSpPr>
          <p:cNvPr id="3" name="TextBox 3"/>
          <p:cNvSpPr txBox="1"/>
          <p:nvPr/>
        </p:nvSpPr>
        <p:spPr>
          <a:xfrm>
            <a:off x="1169619" y="666226"/>
            <a:ext cx="13078716" cy="7415530"/>
          </a:xfrm>
          <a:prstGeom prst="rect">
            <a:avLst/>
          </a:prstGeom>
        </p:spPr>
        <p:txBody>
          <a:bodyPr lIns="0" tIns="0" rIns="0" bIns="0" rtlCol="0" anchor="t">
            <a:spAutoFit/>
          </a:bodyPr>
          <a:lstStyle/>
          <a:p>
            <a:pPr algn="just">
              <a:lnSpc>
                <a:spcPts val="3920"/>
              </a:lnSpc>
              <a:spcBef>
                <a:spcPct val="0"/>
              </a:spcBef>
            </a:pPr>
            <a:r>
              <a:rPr lang="en-US" sz="2800" dirty="0" err="1">
                <a:solidFill>
                  <a:srgbClr val="000000"/>
                </a:solidFill>
                <a:latin typeface="Open Sans"/>
                <a:ea typeface="Open Sans"/>
                <a:cs typeface="Open Sans"/>
                <a:sym typeface="Open Sans"/>
              </a:rPr>
              <a:t>Джордж</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Келлі</a:t>
            </a:r>
            <a:r>
              <a:rPr lang="en-US" sz="2800" dirty="0">
                <a:solidFill>
                  <a:srgbClr val="000000"/>
                </a:solidFill>
                <a:latin typeface="Open Sans"/>
                <a:ea typeface="Open Sans"/>
                <a:cs typeface="Open Sans"/>
                <a:sym typeface="Open Sans"/>
              </a:rPr>
              <a:t>  (1905–1965) – </a:t>
            </a:r>
            <a:r>
              <a:rPr lang="en-US" sz="2800" dirty="0" err="1">
                <a:solidFill>
                  <a:srgbClr val="000000"/>
                </a:solidFill>
                <a:latin typeface="Open Sans"/>
                <a:ea typeface="Open Sans"/>
                <a:cs typeface="Open Sans"/>
                <a:sym typeface="Open Sans"/>
              </a:rPr>
              <a:t>один</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із</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засновників</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когнітивного</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напрямку</a:t>
            </a:r>
            <a:r>
              <a:rPr lang="en-US" sz="2800" dirty="0">
                <a:solidFill>
                  <a:srgbClr val="000000"/>
                </a:solidFill>
                <a:latin typeface="Open Sans"/>
                <a:ea typeface="Open Sans"/>
                <a:cs typeface="Open Sans"/>
                <a:sym typeface="Open Sans"/>
              </a:rPr>
              <a:t> у </a:t>
            </a:r>
            <a:r>
              <a:rPr lang="en-US" sz="2800" dirty="0" err="1">
                <a:solidFill>
                  <a:srgbClr val="000000"/>
                </a:solidFill>
                <a:latin typeface="Open Sans"/>
                <a:ea typeface="Open Sans"/>
                <a:cs typeface="Open Sans"/>
                <a:sym typeface="Open Sans"/>
              </a:rPr>
              <a:t>психології</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особистості</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вважає</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що</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кожна</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людина</a:t>
            </a:r>
            <a:r>
              <a:rPr lang="en-US" sz="2800" dirty="0">
                <a:solidFill>
                  <a:srgbClr val="000000"/>
                </a:solidFill>
                <a:latin typeface="Open Sans"/>
                <a:ea typeface="Open Sans"/>
                <a:cs typeface="Open Sans"/>
                <a:sym typeface="Open Sans"/>
              </a:rPr>
              <a:t> – </a:t>
            </a:r>
            <a:r>
              <a:rPr lang="en-US" sz="2800" dirty="0" err="1">
                <a:solidFill>
                  <a:srgbClr val="000000"/>
                </a:solidFill>
                <a:latin typeface="Open Sans"/>
                <a:ea typeface="Open Sans"/>
                <a:cs typeface="Open Sans"/>
                <a:sym typeface="Open Sans"/>
              </a:rPr>
              <a:t>дослідник</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який</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контролює</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розуміє</a:t>
            </a:r>
            <a:r>
              <a:rPr lang="en-US" sz="2800" dirty="0">
                <a:solidFill>
                  <a:srgbClr val="000000"/>
                </a:solidFill>
                <a:latin typeface="Open Sans"/>
                <a:ea typeface="Open Sans"/>
                <a:cs typeface="Open Sans"/>
                <a:sym typeface="Open Sans"/>
              </a:rPr>
              <a:t> і </a:t>
            </a:r>
            <a:r>
              <a:rPr lang="en-US" sz="2800" dirty="0" err="1">
                <a:solidFill>
                  <a:srgbClr val="000000"/>
                </a:solidFill>
                <a:latin typeface="Open Sans"/>
                <a:ea typeface="Open Sans"/>
                <a:cs typeface="Open Sans"/>
                <a:sym typeface="Open Sans"/>
              </a:rPr>
              <a:t>передбачає</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свою</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поведінку</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який</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робить</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висновок</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базуючись</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на</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минулому</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досвіді</a:t>
            </a:r>
            <a:r>
              <a:rPr lang="en-US" sz="2800" dirty="0">
                <a:solidFill>
                  <a:srgbClr val="000000"/>
                </a:solidFill>
                <a:latin typeface="Open Sans"/>
                <a:ea typeface="Open Sans"/>
                <a:cs typeface="Open Sans"/>
                <a:sym typeface="Open Sans"/>
              </a:rPr>
              <a:t> і </a:t>
            </a:r>
            <a:r>
              <a:rPr lang="en-US" sz="2800" dirty="0" err="1">
                <a:solidFill>
                  <a:srgbClr val="000000"/>
                </a:solidFill>
                <a:latin typeface="Open Sans"/>
                <a:ea typeface="Open Sans"/>
                <a:cs typeface="Open Sans"/>
                <a:sym typeface="Open Sans"/>
              </a:rPr>
              <a:t>передбачає</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майбутнє</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Терміни</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які</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люди</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використовують</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для</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розуміння</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один</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одного</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для</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опису</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себе</a:t>
            </a:r>
            <a:r>
              <a:rPr lang="en-US" sz="2800" dirty="0">
                <a:solidFill>
                  <a:srgbClr val="000000"/>
                </a:solidFill>
                <a:latin typeface="Open Sans"/>
                <a:ea typeface="Open Sans"/>
                <a:cs typeface="Open Sans"/>
                <a:sym typeface="Open Sans"/>
              </a:rPr>
              <a:t> і </a:t>
            </a:r>
            <a:r>
              <a:rPr lang="en-US" sz="2800" dirty="0" err="1">
                <a:solidFill>
                  <a:srgbClr val="000000"/>
                </a:solidFill>
                <a:latin typeface="Open Sans"/>
                <a:ea typeface="Open Sans"/>
                <a:cs typeface="Open Sans"/>
                <a:sym typeface="Open Sans"/>
              </a:rPr>
              <a:t>своєї</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позиції</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одержали</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назву</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особистісних</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конструктів</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Особистісний</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конструкт</a:t>
            </a:r>
            <a:r>
              <a:rPr lang="en-US" sz="2800" dirty="0">
                <a:solidFill>
                  <a:srgbClr val="000000"/>
                </a:solidFill>
                <a:latin typeface="Open Sans"/>
                <a:ea typeface="Open Sans"/>
                <a:cs typeface="Open Sans"/>
                <a:sym typeface="Open Sans"/>
              </a:rPr>
              <a:t> – </a:t>
            </a:r>
            <a:r>
              <a:rPr lang="en-US" sz="2800" dirty="0" err="1">
                <a:solidFill>
                  <a:srgbClr val="000000"/>
                </a:solidFill>
                <a:latin typeface="Open Sans"/>
                <a:ea typeface="Open Sans"/>
                <a:cs typeface="Open Sans"/>
                <a:sym typeface="Open Sans"/>
              </a:rPr>
              <a:t>це</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ідея</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або</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думка</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яку</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людина</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використовує</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щоб</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усвідомити</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пояснити</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чи</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передбачити</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свою</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поведінку</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Приклади</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особистісних</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конструктів</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які</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людина</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використовує</a:t>
            </a:r>
            <a:r>
              <a:rPr lang="en-US" sz="2800" dirty="0">
                <a:solidFill>
                  <a:srgbClr val="000000"/>
                </a:solidFill>
                <a:latin typeface="Open Sans"/>
                <a:ea typeface="Open Sans"/>
                <a:cs typeface="Open Sans"/>
                <a:sym typeface="Open Sans"/>
              </a:rPr>
              <a:t> у </a:t>
            </a:r>
            <a:r>
              <a:rPr lang="en-US" sz="2800" dirty="0" err="1">
                <a:solidFill>
                  <a:srgbClr val="000000"/>
                </a:solidFill>
                <a:latin typeface="Open Sans"/>
                <a:ea typeface="Open Sans"/>
                <a:cs typeface="Open Sans"/>
                <a:sym typeface="Open Sans"/>
              </a:rPr>
              <a:t>повсякденному</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житті</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врівноважений</a:t>
            </a:r>
            <a:r>
              <a:rPr lang="en-US" sz="2800" dirty="0">
                <a:solidFill>
                  <a:srgbClr val="000000"/>
                </a:solidFill>
                <a:latin typeface="Open Sans"/>
                <a:ea typeface="Open Sans"/>
                <a:cs typeface="Open Sans"/>
                <a:sym typeface="Open Sans"/>
              </a:rPr>
              <a:t> – </a:t>
            </a:r>
            <a:r>
              <a:rPr lang="en-US" sz="2800" dirty="0" err="1">
                <a:solidFill>
                  <a:srgbClr val="000000"/>
                </a:solidFill>
                <a:latin typeface="Open Sans"/>
                <a:ea typeface="Open Sans"/>
                <a:cs typeface="Open Sans"/>
                <a:sym typeface="Open Sans"/>
              </a:rPr>
              <a:t>неврівноважений</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розумний</a:t>
            </a:r>
            <a:r>
              <a:rPr lang="en-US" sz="2800" dirty="0">
                <a:solidFill>
                  <a:srgbClr val="000000"/>
                </a:solidFill>
                <a:latin typeface="Open Sans"/>
                <a:ea typeface="Open Sans"/>
                <a:cs typeface="Open Sans"/>
                <a:sym typeface="Open Sans"/>
              </a:rPr>
              <a:t> – </a:t>
            </a:r>
            <a:r>
              <a:rPr lang="en-US" sz="2800" dirty="0" err="1">
                <a:solidFill>
                  <a:srgbClr val="000000"/>
                </a:solidFill>
                <a:latin typeface="Open Sans"/>
                <a:ea typeface="Open Sans"/>
                <a:cs typeface="Open Sans"/>
                <a:sym typeface="Open Sans"/>
              </a:rPr>
              <a:t>безглуздий</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чоловічий</a:t>
            </a:r>
            <a:r>
              <a:rPr lang="en-US" sz="2800" dirty="0">
                <a:solidFill>
                  <a:srgbClr val="000000"/>
                </a:solidFill>
                <a:latin typeface="Open Sans"/>
                <a:ea typeface="Open Sans"/>
                <a:cs typeface="Open Sans"/>
                <a:sym typeface="Open Sans"/>
              </a:rPr>
              <a:t> – </a:t>
            </a:r>
            <a:r>
              <a:rPr lang="en-US" sz="2800" dirty="0" err="1">
                <a:solidFill>
                  <a:srgbClr val="000000"/>
                </a:solidFill>
                <a:latin typeface="Open Sans"/>
                <a:ea typeface="Open Sans"/>
                <a:cs typeface="Open Sans"/>
                <a:sym typeface="Open Sans"/>
              </a:rPr>
              <a:t>жіночий</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релігійний</a:t>
            </a:r>
            <a:r>
              <a:rPr lang="en-US" sz="2800" dirty="0">
                <a:solidFill>
                  <a:srgbClr val="000000"/>
                </a:solidFill>
                <a:latin typeface="Open Sans"/>
                <a:ea typeface="Open Sans"/>
                <a:cs typeface="Open Sans"/>
                <a:sym typeface="Open Sans"/>
              </a:rPr>
              <a:t> – </a:t>
            </a:r>
            <a:r>
              <a:rPr lang="en-US" sz="2800" dirty="0" err="1">
                <a:solidFill>
                  <a:srgbClr val="000000"/>
                </a:solidFill>
                <a:latin typeface="Open Sans"/>
                <a:ea typeface="Open Sans"/>
                <a:cs typeface="Open Sans"/>
                <a:sym typeface="Open Sans"/>
              </a:rPr>
              <a:t>атеїстичний</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тощо</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Таким</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чином</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особистість</a:t>
            </a:r>
            <a:r>
              <a:rPr lang="en-US" sz="2800" dirty="0">
                <a:solidFill>
                  <a:srgbClr val="000000"/>
                </a:solidFill>
                <a:latin typeface="Open Sans"/>
                <a:ea typeface="Open Sans"/>
                <a:cs typeface="Open Sans"/>
                <a:sym typeface="Open Sans"/>
              </a:rPr>
              <a:t> — </a:t>
            </a:r>
            <a:r>
              <a:rPr lang="en-US" sz="2800" dirty="0" err="1">
                <a:solidFill>
                  <a:srgbClr val="000000"/>
                </a:solidFill>
                <a:latin typeface="Open Sans"/>
                <a:ea typeface="Open Sans"/>
                <a:cs typeface="Open Sans"/>
                <a:sym typeface="Open Sans"/>
              </a:rPr>
              <a:t>це</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система</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організованих</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особистих</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конструктів</a:t>
            </a:r>
            <a:r>
              <a:rPr lang="en-US" sz="2800" dirty="0">
                <a:solidFill>
                  <a:srgbClr val="000000"/>
                </a:solidFill>
                <a:latin typeface="Open Sans"/>
                <a:ea typeface="Open Sans"/>
                <a:cs typeface="Open Sans"/>
                <a:sym typeface="Open Sans"/>
              </a:rPr>
              <a:t>, у </a:t>
            </a:r>
            <a:r>
              <a:rPr lang="en-US" sz="2800" dirty="0" err="1">
                <a:solidFill>
                  <a:srgbClr val="000000"/>
                </a:solidFill>
                <a:latin typeface="Open Sans"/>
                <a:ea typeface="Open Sans"/>
                <a:cs typeface="Open Sans"/>
                <a:sym typeface="Open Sans"/>
              </a:rPr>
              <a:t>яких</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переробляється</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сприймається</a:t>
            </a:r>
            <a:r>
              <a:rPr lang="en-US" sz="2800" dirty="0">
                <a:solidFill>
                  <a:srgbClr val="000000"/>
                </a:solidFill>
                <a:latin typeface="Open Sans"/>
                <a:ea typeface="Open Sans"/>
                <a:cs typeface="Open Sans"/>
                <a:sym typeface="Open Sans"/>
              </a:rPr>
              <a:t> й </a:t>
            </a:r>
            <a:r>
              <a:rPr lang="en-US" sz="2800" dirty="0" err="1">
                <a:solidFill>
                  <a:srgbClr val="000000"/>
                </a:solidFill>
                <a:latin typeface="Open Sans"/>
                <a:ea typeface="Open Sans"/>
                <a:cs typeface="Open Sans"/>
                <a:sym typeface="Open Sans"/>
              </a:rPr>
              <a:t>інтерпретується</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особистий</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досвід</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людини</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Структура</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особистості</a:t>
            </a:r>
            <a:r>
              <a:rPr lang="en-US" sz="2800" dirty="0">
                <a:solidFill>
                  <a:srgbClr val="000000"/>
                </a:solidFill>
                <a:latin typeface="Open Sans"/>
                <a:ea typeface="Open Sans"/>
                <a:cs typeface="Open Sans"/>
                <a:sym typeface="Open Sans"/>
              </a:rPr>
              <a:t> у </a:t>
            </a:r>
            <a:r>
              <a:rPr lang="uk-UA" sz="2800" dirty="0" smtClean="0">
                <a:solidFill>
                  <a:srgbClr val="000000"/>
                </a:solidFill>
                <a:latin typeface="Open Sans"/>
                <a:ea typeface="Open Sans"/>
                <a:cs typeface="Open Sans"/>
                <a:sym typeface="Open Sans"/>
              </a:rPr>
              <a:t>межах</a:t>
            </a:r>
            <a:r>
              <a:rPr lang="en-US" sz="2800" dirty="0" smtClean="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даного</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підходу</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розглядається</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як</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індивідуально</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своєрідна</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ієрархія</a:t>
            </a:r>
            <a:r>
              <a:rPr lang="en-US" sz="2800" dirty="0">
                <a:solidFill>
                  <a:srgbClr val="000000"/>
                </a:solidFill>
                <a:latin typeface="Open Sans"/>
                <a:ea typeface="Open Sans"/>
                <a:cs typeface="Open Sans"/>
                <a:sym typeface="Open Sans"/>
              </a:rPr>
              <a:t> </a:t>
            </a:r>
            <a:r>
              <a:rPr lang="en-US" sz="2800" dirty="0" err="1">
                <a:solidFill>
                  <a:srgbClr val="000000"/>
                </a:solidFill>
                <a:latin typeface="Open Sans"/>
                <a:ea typeface="Open Sans"/>
                <a:cs typeface="Open Sans"/>
                <a:sym typeface="Open Sans"/>
              </a:rPr>
              <a:t>конструктів</a:t>
            </a:r>
            <a:endParaRPr lang="en-US" sz="2800" dirty="0">
              <a:solidFill>
                <a:srgbClr val="000000"/>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Freeform 2"/>
          <p:cNvSpPr/>
          <p:nvPr/>
        </p:nvSpPr>
        <p:spPr>
          <a:xfrm>
            <a:off x="0" y="0"/>
            <a:ext cx="4083955" cy="10287000"/>
          </a:xfrm>
          <a:custGeom>
            <a:avLst/>
            <a:gdLst/>
            <a:ahLst/>
            <a:cxnLst/>
            <a:rect l="l" t="t" r="r" b="b"/>
            <a:pathLst>
              <a:path w="4083955" h="10287000">
                <a:moveTo>
                  <a:pt x="0" y="0"/>
                </a:moveTo>
                <a:lnTo>
                  <a:pt x="4083955" y="0"/>
                </a:lnTo>
                <a:lnTo>
                  <a:pt x="4083955" y="10287000"/>
                </a:lnTo>
                <a:lnTo>
                  <a:pt x="0" y="10287000"/>
                </a:lnTo>
                <a:lnTo>
                  <a:pt x="0" y="0"/>
                </a:lnTo>
                <a:close/>
              </a:path>
            </a:pathLst>
          </a:custGeom>
          <a:blipFill>
            <a:blip r:embed="rId2" cstate="print"/>
            <a:stretch>
              <a:fillRect l="-266294" t="-53693" r="-213880"/>
            </a:stretch>
          </a:blipFill>
        </p:spPr>
      </p:sp>
      <p:sp>
        <p:nvSpPr>
          <p:cNvPr id="3" name="TextBox 3"/>
          <p:cNvSpPr txBox="1"/>
          <p:nvPr/>
        </p:nvSpPr>
        <p:spPr>
          <a:xfrm>
            <a:off x="4326205" y="971550"/>
            <a:ext cx="12933095" cy="6493510"/>
          </a:xfrm>
          <a:prstGeom prst="rect">
            <a:avLst/>
          </a:prstGeom>
        </p:spPr>
        <p:txBody>
          <a:bodyPr lIns="0" tIns="0" rIns="0" bIns="0" rtlCol="0" anchor="t">
            <a:spAutoFit/>
          </a:bodyPr>
          <a:lstStyle/>
          <a:p>
            <a:pPr algn="just">
              <a:lnSpc>
                <a:spcPts val="4340"/>
              </a:lnSpc>
              <a:spcBef>
                <a:spcPct val="0"/>
              </a:spcBef>
            </a:pPr>
            <a:r>
              <a:rPr lang="en-US" sz="3100">
                <a:solidFill>
                  <a:srgbClr val="000000"/>
                </a:solidFill>
                <a:latin typeface="Open Sans"/>
                <a:ea typeface="Open Sans"/>
                <a:cs typeface="Open Sans"/>
                <a:sym typeface="Open Sans"/>
              </a:rPr>
              <a:t>Курт Левін (1890–1947) – засновник психологічної теорії поля, яка становить собою метод аналізу життєвого простору як окремої людини, так і групи людей. Для опису психологічної реальності, побудови структури особистості і моделювання її поведінки у теорії поля використовуються засоби топології як розділу математики, що вивчає властивості і взаємне розташування геометричних фігур. Завдяки дослідженням Левіна та його колег такі поняття, як потреба, прагнення, когнітивна карта, намір, мотив, мета, когнітивний дисонанс, атрибуція та очікування зайняли гідне місце в психології.   Саме  метод Левіна останнім часом часто використовують в освіті та інших сферах соціального життя.</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Freeform 2"/>
          <p:cNvSpPr/>
          <p:nvPr/>
        </p:nvSpPr>
        <p:spPr>
          <a:xfrm>
            <a:off x="14596538" y="0"/>
            <a:ext cx="3691462" cy="10287000"/>
          </a:xfrm>
          <a:custGeom>
            <a:avLst/>
            <a:gdLst/>
            <a:ahLst/>
            <a:cxnLst/>
            <a:rect l="l" t="t" r="r" b="b"/>
            <a:pathLst>
              <a:path w="3691462" h="10287000">
                <a:moveTo>
                  <a:pt x="0" y="0"/>
                </a:moveTo>
                <a:lnTo>
                  <a:pt x="3691462" y="0"/>
                </a:lnTo>
                <a:lnTo>
                  <a:pt x="3691462" y="10287000"/>
                </a:lnTo>
                <a:lnTo>
                  <a:pt x="0" y="10287000"/>
                </a:lnTo>
                <a:lnTo>
                  <a:pt x="0" y="0"/>
                </a:lnTo>
                <a:close/>
              </a:path>
            </a:pathLst>
          </a:custGeom>
          <a:blipFill>
            <a:blip r:embed="rId2" cstate="print"/>
            <a:stretch>
              <a:fillRect l="-682679" t="-34604" b="-23189"/>
            </a:stretch>
          </a:blipFill>
        </p:spPr>
      </p:sp>
      <p:sp>
        <p:nvSpPr>
          <p:cNvPr id="3" name="TextBox 3"/>
          <p:cNvSpPr txBox="1"/>
          <p:nvPr/>
        </p:nvSpPr>
        <p:spPr>
          <a:xfrm>
            <a:off x="1923536" y="680188"/>
            <a:ext cx="12040611" cy="1180465"/>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Open Sans"/>
                <a:ea typeface="Open Sans"/>
                <a:cs typeface="Open Sans"/>
                <a:sym typeface="Open Sans"/>
              </a:rPr>
              <a:t>ГУМАНІСТИЧНИЙ НАПРЯМ  В АКТУАЛЬНИХ ДОСЛІДЖЕННЯХ ПСИХОЛОГІЇ ОСОБИСТОСТІ </a:t>
            </a:r>
          </a:p>
        </p:txBody>
      </p:sp>
      <p:sp>
        <p:nvSpPr>
          <p:cNvPr id="4" name="TextBox 4"/>
          <p:cNvSpPr txBox="1"/>
          <p:nvPr/>
        </p:nvSpPr>
        <p:spPr>
          <a:xfrm>
            <a:off x="1193105" y="2051067"/>
            <a:ext cx="13078716" cy="7698740"/>
          </a:xfrm>
          <a:prstGeom prst="rect">
            <a:avLst/>
          </a:prstGeom>
        </p:spPr>
        <p:txBody>
          <a:bodyPr lIns="0" tIns="0" rIns="0" bIns="0" rtlCol="0" anchor="t">
            <a:spAutoFit/>
          </a:bodyPr>
          <a:lstStyle/>
          <a:p>
            <a:pPr algn="just">
              <a:lnSpc>
                <a:spcPts val="4060"/>
              </a:lnSpc>
              <a:spcBef>
                <a:spcPct val="0"/>
              </a:spcBef>
            </a:pPr>
            <a:r>
              <a:rPr lang="en-US" sz="2900">
                <a:solidFill>
                  <a:srgbClr val="000000"/>
                </a:solidFill>
                <a:latin typeface="Open Sans"/>
                <a:ea typeface="Open Sans"/>
                <a:cs typeface="Open Sans"/>
                <a:sym typeface="Open Sans"/>
              </a:rPr>
              <a:t>У гуманістичній психології людину розглядають як свідому і розумну істоту, активного творця власної особистості та свого стилю життя. Людина визначається прагненням до самовдосконалення. Сама сутність людини зумовлює її постійний рух до творчості й самодостат ності, якщо цьому процесу не перешкоджають обставини. Прихильників гуманістичних теорій особистості насам перед цікавить те, як людина сприймає, розуміє і пояснює реальні події у своєму житті. Вони описують феноменоло гію особистості, а не шукають їй пояснення; тому теорії даного типу іноді називають феноменологічними. Описи особистості і подій у її житті тут в основному зосереджені на дійсному життєвому досвіді, а не на минулому або май бутньому, подаються в термінах типу «сенс життя», «цінності», «життєві цілі» тощо. </a:t>
            </a:r>
          </a:p>
          <a:p>
            <a:pPr algn="just">
              <a:lnSpc>
                <a:spcPts val="4060"/>
              </a:lnSpc>
              <a:spcBef>
                <a:spcPct val="0"/>
              </a:spcBef>
            </a:pPr>
            <a:r>
              <a:rPr lang="en-US" sz="2900">
                <a:solidFill>
                  <a:srgbClr val="000000"/>
                </a:solidFill>
                <a:latin typeface="Open Sans"/>
                <a:ea typeface="Open Sans"/>
                <a:cs typeface="Open Sans"/>
                <a:sym typeface="Open Sans"/>
              </a:rPr>
              <a:t>Найбільш відомими представниками цього підходу до особистості є А. Маслоу, К. Роджерс та В. Франкл.</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Freeform 2"/>
          <p:cNvSpPr/>
          <p:nvPr/>
        </p:nvSpPr>
        <p:spPr>
          <a:xfrm>
            <a:off x="0" y="0"/>
            <a:ext cx="5215466" cy="10287000"/>
          </a:xfrm>
          <a:custGeom>
            <a:avLst/>
            <a:gdLst/>
            <a:ahLst/>
            <a:cxnLst/>
            <a:rect l="l" t="t" r="r" b="b"/>
            <a:pathLst>
              <a:path w="5215466" h="10287000">
                <a:moveTo>
                  <a:pt x="0" y="0"/>
                </a:moveTo>
                <a:lnTo>
                  <a:pt x="5215466" y="0"/>
                </a:lnTo>
                <a:lnTo>
                  <a:pt x="5215466" y="10287000"/>
                </a:lnTo>
                <a:lnTo>
                  <a:pt x="0" y="10287000"/>
                </a:lnTo>
                <a:lnTo>
                  <a:pt x="0" y="0"/>
                </a:lnTo>
                <a:close/>
              </a:path>
            </a:pathLst>
          </a:custGeom>
          <a:blipFill>
            <a:blip r:embed="rId2" cstate="print"/>
            <a:stretch>
              <a:fillRect l="-10909" r="-283570"/>
            </a:stretch>
          </a:blipFill>
        </p:spPr>
      </p:sp>
      <p:sp>
        <p:nvSpPr>
          <p:cNvPr id="3" name="TextBox 3"/>
          <p:cNvSpPr txBox="1"/>
          <p:nvPr/>
        </p:nvSpPr>
        <p:spPr>
          <a:xfrm>
            <a:off x="6299065" y="971550"/>
            <a:ext cx="10960235" cy="8211185"/>
          </a:xfrm>
          <a:prstGeom prst="rect">
            <a:avLst/>
          </a:prstGeom>
        </p:spPr>
        <p:txBody>
          <a:bodyPr lIns="0" tIns="0" rIns="0" bIns="0" rtlCol="0" anchor="t">
            <a:spAutoFit/>
          </a:bodyPr>
          <a:lstStyle/>
          <a:p>
            <a:pPr algn="just">
              <a:lnSpc>
                <a:spcPts val="4340"/>
              </a:lnSpc>
              <a:spcBef>
                <a:spcPct val="0"/>
              </a:spcBef>
            </a:pPr>
            <a:r>
              <a:rPr lang="en-US" sz="3100" dirty="0" err="1">
                <a:solidFill>
                  <a:srgbClr val="000000"/>
                </a:solidFill>
                <a:latin typeface="Open Sans"/>
                <a:ea typeface="Open Sans"/>
                <a:cs typeface="Open Sans"/>
                <a:sym typeface="Open Sans"/>
              </a:rPr>
              <a:t>Маслоу</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одним</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із</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перших</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піддав</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ґрунтовній</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критиці</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психоаналіз</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та</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бі</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хевіоризм</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за</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їхні</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песимістичні</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та</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принизливі</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концепції</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особистості</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Він</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вважав</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що</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теорія</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Фрейда</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перебільшує</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негативні</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патологічні</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сторони</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людського</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життя</a:t>
            </a:r>
            <a:r>
              <a:rPr lang="en-US" sz="3100" dirty="0">
                <a:solidFill>
                  <a:srgbClr val="000000"/>
                </a:solidFill>
                <a:latin typeface="Open Sans"/>
                <a:ea typeface="Open Sans"/>
                <a:cs typeface="Open Sans"/>
                <a:sym typeface="Open Sans"/>
              </a:rPr>
              <a:t> і </a:t>
            </a:r>
            <a:r>
              <a:rPr lang="en-US" sz="3100" dirty="0" err="1">
                <a:solidFill>
                  <a:srgbClr val="000000"/>
                </a:solidFill>
                <a:latin typeface="Open Sans"/>
                <a:ea typeface="Open Sans"/>
                <a:cs typeface="Open Sans"/>
                <a:sym typeface="Open Sans"/>
              </a:rPr>
              <a:t>значно</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недооцінює</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позитивні</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здорові</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аспекти</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самореалізації</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особистості</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Маслоу</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висловлювався</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досить</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гостро</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зокрема</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зазначав</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що</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немож</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ливо</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зрозуміти</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психічну</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хворобу</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якщо</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немає</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розуміння</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психічного</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здоров’я</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Він</a:t>
            </a:r>
            <a:r>
              <a:rPr lang="en-US" sz="3100" dirty="0">
                <a:solidFill>
                  <a:srgbClr val="000000"/>
                </a:solidFill>
                <a:latin typeface="Open Sans"/>
                <a:ea typeface="Open Sans"/>
                <a:cs typeface="Open Sans"/>
                <a:sym typeface="Open Sans"/>
              </a:rPr>
              <a:t> з </a:t>
            </a:r>
            <a:r>
              <a:rPr lang="en-US" sz="3100" dirty="0" err="1">
                <a:solidFill>
                  <a:srgbClr val="000000"/>
                </a:solidFill>
                <a:latin typeface="Open Sans"/>
                <a:ea typeface="Open Sans"/>
                <a:cs typeface="Open Sans"/>
                <a:sym typeface="Open Sans"/>
              </a:rPr>
              <a:t>усією</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прямотою</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заявляв</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що</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вивчення</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нездорових</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погано</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адаптованих</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недорозвинутих</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людей</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може</a:t>
            </a:r>
            <a:r>
              <a:rPr lang="en-US" sz="3100" dirty="0">
                <a:solidFill>
                  <a:srgbClr val="000000"/>
                </a:solidFill>
                <a:latin typeface="Open Sans"/>
                <a:ea typeface="Open Sans"/>
                <a:cs typeface="Open Sans"/>
                <a:sym typeface="Open Sans"/>
              </a:rPr>
              <a:t> в </a:t>
            </a:r>
            <a:r>
              <a:rPr lang="en-US" sz="3100" dirty="0" err="1">
                <a:solidFill>
                  <a:srgbClr val="000000"/>
                </a:solidFill>
                <a:latin typeface="Open Sans"/>
                <a:ea typeface="Open Sans"/>
                <a:cs typeface="Open Sans"/>
                <a:sym typeface="Open Sans"/>
              </a:rPr>
              <a:t>результаті</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призвести</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до</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створення</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тільки</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спотвореної</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психології</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Маслоу</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доводив</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що</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теорія</a:t>
            </a:r>
            <a:r>
              <a:rPr lang="en-US" sz="3100" dirty="0">
                <a:solidFill>
                  <a:srgbClr val="000000"/>
                </a:solidFill>
                <a:latin typeface="Open Sans"/>
                <a:ea typeface="Open Sans"/>
                <a:cs typeface="Open Sans"/>
                <a:sym typeface="Open Sans"/>
              </a:rPr>
              <a:t> </a:t>
            </a:r>
            <a:r>
              <a:rPr lang="en-US" sz="3100" dirty="0" err="1" smtClean="0">
                <a:solidFill>
                  <a:srgbClr val="000000"/>
                </a:solidFill>
                <a:latin typeface="Open Sans"/>
                <a:ea typeface="Open Sans"/>
                <a:cs typeface="Open Sans"/>
                <a:sym typeface="Open Sans"/>
              </a:rPr>
              <a:t>особистості</a:t>
            </a:r>
            <a:r>
              <a:rPr lang="en-US" sz="3100" dirty="0" smtClean="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має</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розглядати</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не</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лише</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глибини</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особистості</a:t>
            </a:r>
            <a:r>
              <a:rPr lang="en-US" sz="3100" dirty="0">
                <a:solidFill>
                  <a:srgbClr val="000000"/>
                </a:solidFill>
                <a:latin typeface="Open Sans"/>
                <a:ea typeface="Open Sans"/>
                <a:cs typeface="Open Sans"/>
                <a:sym typeface="Open Sans"/>
              </a:rPr>
              <a:t>, а й </a:t>
            </a:r>
            <a:r>
              <a:rPr lang="en-US" sz="3100" dirty="0" err="1">
                <a:solidFill>
                  <a:srgbClr val="000000"/>
                </a:solidFill>
                <a:latin typeface="Open Sans"/>
                <a:ea typeface="Open Sans"/>
                <a:cs typeface="Open Sans"/>
                <a:sym typeface="Open Sans"/>
              </a:rPr>
              <a:t>висоти</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які</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вона</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може</a:t>
            </a:r>
            <a:r>
              <a:rPr lang="en-US" sz="3100" dirty="0">
                <a:solidFill>
                  <a:srgbClr val="000000"/>
                </a:solidFill>
                <a:latin typeface="Open Sans"/>
                <a:ea typeface="Open Sans"/>
                <a:cs typeface="Open Sans"/>
                <a:sym typeface="Open Sans"/>
              </a:rPr>
              <a:t> </a:t>
            </a:r>
            <a:r>
              <a:rPr lang="en-US" sz="3100" dirty="0" err="1">
                <a:solidFill>
                  <a:srgbClr val="000000"/>
                </a:solidFill>
                <a:latin typeface="Open Sans"/>
                <a:ea typeface="Open Sans"/>
                <a:cs typeface="Open Sans"/>
                <a:sym typeface="Open Sans"/>
              </a:rPr>
              <a:t>досягати</a:t>
            </a:r>
            <a:endParaRPr lang="en-US" sz="3100" dirty="0">
              <a:solidFill>
                <a:srgbClr val="000000"/>
              </a:solidFill>
              <a:latin typeface="Open Sans"/>
              <a:ea typeface="Open Sans"/>
              <a:cs typeface="Open Sans"/>
              <a:sym typeface="Open Sans"/>
            </a:endParaRPr>
          </a:p>
          <a:p>
            <a:pPr algn="ctr">
              <a:lnSpc>
                <a:spcPts val="5039"/>
              </a:lnSpc>
              <a:spcBef>
                <a:spcPct val="0"/>
              </a:spcBef>
            </a:pPr>
            <a:endParaRP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Freeform 2"/>
          <p:cNvSpPr/>
          <p:nvPr/>
        </p:nvSpPr>
        <p:spPr>
          <a:xfrm>
            <a:off x="1028700" y="3748509"/>
            <a:ext cx="4318966" cy="5509791"/>
          </a:xfrm>
          <a:custGeom>
            <a:avLst/>
            <a:gdLst/>
            <a:ahLst/>
            <a:cxnLst/>
            <a:rect l="l" t="t" r="r" b="b"/>
            <a:pathLst>
              <a:path w="4318966" h="5509791">
                <a:moveTo>
                  <a:pt x="0" y="0"/>
                </a:moveTo>
                <a:lnTo>
                  <a:pt x="4318966" y="0"/>
                </a:lnTo>
                <a:lnTo>
                  <a:pt x="4318966" y="5509791"/>
                </a:lnTo>
                <a:lnTo>
                  <a:pt x="0" y="5509791"/>
                </a:lnTo>
                <a:lnTo>
                  <a:pt x="0" y="0"/>
                </a:lnTo>
                <a:close/>
              </a:path>
            </a:pathLst>
          </a:custGeom>
          <a:blipFill>
            <a:blip r:embed="rId2" cstate="print"/>
            <a:stretch>
              <a:fillRect t="-11753" r="-136340" b="-11753"/>
            </a:stretch>
          </a:blipFill>
        </p:spPr>
      </p:sp>
      <p:sp>
        <p:nvSpPr>
          <p:cNvPr id="3" name="TextBox 3"/>
          <p:cNvSpPr txBox="1"/>
          <p:nvPr/>
        </p:nvSpPr>
        <p:spPr>
          <a:xfrm>
            <a:off x="1028700" y="971550"/>
            <a:ext cx="10471723" cy="2734310"/>
          </a:xfrm>
          <a:prstGeom prst="rect">
            <a:avLst/>
          </a:prstGeom>
        </p:spPr>
        <p:txBody>
          <a:bodyPr lIns="0" tIns="0" rIns="0" bIns="0" rtlCol="0" anchor="t">
            <a:spAutoFit/>
          </a:bodyPr>
          <a:lstStyle/>
          <a:p>
            <a:pPr algn="just">
              <a:lnSpc>
                <a:spcPts val="3640"/>
              </a:lnSpc>
              <a:spcBef>
                <a:spcPct val="0"/>
              </a:spcBef>
            </a:pP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Позиція</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Роджерса</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склалася</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на</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основі</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роботи</a:t>
            </a:r>
            <a:r>
              <a:rPr lang="en-US" sz="2600" dirty="0">
                <a:solidFill>
                  <a:srgbClr val="000000"/>
                </a:solidFill>
                <a:latin typeface="Open Sans"/>
                <a:ea typeface="Open Sans"/>
                <a:cs typeface="Open Sans"/>
                <a:sym typeface="Open Sans"/>
              </a:rPr>
              <a:t> з </a:t>
            </a:r>
            <a:r>
              <a:rPr lang="en-US" sz="2600" dirty="0" err="1">
                <a:solidFill>
                  <a:srgbClr val="000000"/>
                </a:solidFill>
                <a:latin typeface="Open Sans"/>
                <a:ea typeface="Open Sans"/>
                <a:cs typeface="Open Sans"/>
                <a:sym typeface="Open Sans"/>
              </a:rPr>
              <a:t>людьми</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які</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мали</a:t>
            </a:r>
            <a:r>
              <a:rPr lang="en-US" sz="2600" dirty="0">
                <a:solidFill>
                  <a:srgbClr val="000000"/>
                </a:solidFill>
                <a:latin typeface="Open Sans"/>
                <a:ea typeface="Open Sans"/>
                <a:cs typeface="Open Sans"/>
                <a:sym typeface="Open Sans"/>
              </a:rPr>
              <a:t> </a:t>
            </a:r>
            <a:r>
              <a:rPr lang="en-US" sz="2600" dirty="0" err="1" smtClean="0">
                <a:solidFill>
                  <a:srgbClr val="000000"/>
                </a:solidFill>
                <a:latin typeface="Open Sans"/>
                <a:ea typeface="Open Sans"/>
                <a:cs typeface="Open Sans"/>
                <a:sym typeface="Open Sans"/>
              </a:rPr>
              <a:t>проблеми</a:t>
            </a:r>
            <a:r>
              <a:rPr lang="en-US" sz="2600" dirty="0" smtClean="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та</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шукали</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психологічної</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допомоги</a:t>
            </a:r>
            <a:r>
              <a:rPr lang="en-US" sz="2600" dirty="0">
                <a:solidFill>
                  <a:srgbClr val="000000"/>
                </a:solidFill>
                <a:latin typeface="Open Sans"/>
                <a:ea typeface="Open Sans"/>
                <a:cs typeface="Open Sans"/>
                <a:sym typeface="Open Sans"/>
              </a:rPr>
              <a:t>. У </a:t>
            </a:r>
            <a:r>
              <a:rPr lang="en-US" sz="2600" dirty="0" err="1">
                <a:solidFill>
                  <a:srgbClr val="000000"/>
                </a:solidFill>
                <a:latin typeface="Open Sans"/>
                <a:ea typeface="Open Sans"/>
                <a:cs typeface="Open Sans"/>
                <a:sym typeface="Open Sans"/>
              </a:rPr>
              <a:t>своїй</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роботі</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Роджерс</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був</a:t>
            </a:r>
            <a:r>
              <a:rPr lang="en-US" sz="2600" dirty="0">
                <a:solidFill>
                  <a:srgbClr val="000000"/>
                </a:solidFill>
                <a:latin typeface="Open Sans"/>
                <a:ea typeface="Open Sans"/>
                <a:cs typeface="Open Sans"/>
                <a:sym typeface="Open Sans"/>
              </a:rPr>
              <a:t> </a:t>
            </a:r>
            <a:r>
              <a:rPr lang="en-US" sz="2600" dirty="0" err="1" smtClean="0">
                <a:solidFill>
                  <a:srgbClr val="000000"/>
                </a:solidFill>
                <a:latin typeface="Open Sans"/>
                <a:ea typeface="Open Sans"/>
                <a:cs typeface="Open Sans"/>
                <a:sym typeface="Open Sans"/>
              </a:rPr>
              <a:t>зосереджений</a:t>
            </a:r>
            <a:r>
              <a:rPr lang="en-US" sz="2600" dirty="0" smtClean="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на</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пошуку</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терапевтичних</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умов</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що</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сприяють</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самоактуалізації</a:t>
            </a:r>
            <a:r>
              <a:rPr lang="en-US" sz="2600" dirty="0">
                <a:solidFill>
                  <a:srgbClr val="000000"/>
                </a:solidFill>
                <a:latin typeface="Open Sans"/>
                <a:ea typeface="Open Sans"/>
                <a:cs typeface="Open Sans"/>
                <a:sym typeface="Open Sans"/>
              </a:rPr>
              <a:t>, й </a:t>
            </a:r>
            <a:r>
              <a:rPr lang="en-US" sz="2600" dirty="0" err="1">
                <a:solidFill>
                  <a:srgbClr val="000000"/>
                </a:solidFill>
                <a:latin typeface="Open Sans"/>
                <a:ea typeface="Open Sans"/>
                <a:cs typeface="Open Sans"/>
                <a:sym typeface="Open Sans"/>
              </a:rPr>
              <a:t>екстраполював</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свої</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висновки</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на</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загальну</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теорію</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особистості</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Маслоу</a:t>
            </a:r>
            <a:r>
              <a:rPr lang="en-US" sz="2600" dirty="0">
                <a:solidFill>
                  <a:srgbClr val="000000"/>
                </a:solidFill>
                <a:latin typeface="Open Sans"/>
                <a:ea typeface="Open Sans"/>
                <a:cs typeface="Open Sans"/>
                <a:sym typeface="Open Sans"/>
              </a:rPr>
              <a:t> ж </a:t>
            </a:r>
            <a:r>
              <a:rPr lang="en-US" sz="2600" dirty="0" err="1">
                <a:solidFill>
                  <a:srgbClr val="000000"/>
                </a:solidFill>
                <a:latin typeface="Open Sans"/>
                <a:ea typeface="Open Sans"/>
                <a:cs typeface="Open Sans"/>
                <a:sym typeface="Open Sans"/>
              </a:rPr>
              <a:t>ніколи</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не</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займався</a:t>
            </a:r>
            <a:r>
              <a:rPr lang="en-US" sz="2600" dirty="0">
                <a:solidFill>
                  <a:srgbClr val="000000"/>
                </a:solidFill>
                <a:latin typeface="Open Sans"/>
                <a:ea typeface="Open Sans"/>
                <a:cs typeface="Open Sans"/>
                <a:sym typeface="Open Sans"/>
              </a:rPr>
              <a:t> </a:t>
            </a:r>
            <a:r>
              <a:rPr lang="en-US" sz="2600" dirty="0" err="1">
                <a:solidFill>
                  <a:srgbClr val="000000"/>
                </a:solidFill>
                <a:latin typeface="Open Sans"/>
                <a:ea typeface="Open Sans"/>
                <a:cs typeface="Open Sans"/>
                <a:sym typeface="Open Sans"/>
              </a:rPr>
              <a:t>терапією</a:t>
            </a:r>
            <a:r>
              <a:rPr lang="en-US" sz="2600" dirty="0">
                <a:solidFill>
                  <a:srgbClr val="000000"/>
                </a:solidFill>
                <a:latin typeface="Open Sans"/>
                <a:ea typeface="Open Sans"/>
                <a:cs typeface="Open Sans"/>
                <a:sym typeface="Open Sans"/>
              </a:rPr>
              <a:t>.</a:t>
            </a:r>
          </a:p>
        </p:txBody>
      </p:sp>
      <p:sp>
        <p:nvSpPr>
          <p:cNvPr id="4" name="TextBox 4"/>
          <p:cNvSpPr txBox="1"/>
          <p:nvPr/>
        </p:nvSpPr>
        <p:spPr>
          <a:xfrm>
            <a:off x="5711803" y="4498597"/>
            <a:ext cx="11577239" cy="5458584"/>
          </a:xfrm>
          <a:prstGeom prst="rect">
            <a:avLst/>
          </a:prstGeom>
        </p:spPr>
        <p:txBody>
          <a:bodyPr lIns="0" tIns="0" rIns="0" bIns="0" rtlCol="0" anchor="t">
            <a:spAutoFit/>
          </a:bodyPr>
          <a:lstStyle/>
          <a:p>
            <a:pPr algn="just">
              <a:lnSpc>
                <a:spcPts val="3294"/>
              </a:lnSpc>
              <a:spcBef>
                <a:spcPct val="0"/>
              </a:spcBef>
            </a:pPr>
            <a:r>
              <a:rPr lang="en-US" sz="2353">
                <a:solidFill>
                  <a:srgbClr val="000000"/>
                </a:solidFill>
                <a:latin typeface="Open Sans"/>
                <a:ea typeface="Open Sans"/>
                <a:cs typeface="Open Sans"/>
                <a:sym typeface="Open Sans"/>
              </a:rPr>
              <a:t>Австрійський психолог і психіатр В. Франкл (1905–1998) вважав, що рушійною силою людської поведінки і розвитку особистості є пошук Логосу, сенсу життя, що має здійснюватися конкретною людиною за її власною потребою.  Теорія Франкла складається з трьох частин: учення про прагнення до сенсу, про сенс життя і про свободу волі. </a:t>
            </a:r>
          </a:p>
          <a:p>
            <a:pPr algn="just">
              <a:lnSpc>
                <a:spcPts val="3294"/>
              </a:lnSpc>
              <a:spcBef>
                <a:spcPct val="0"/>
              </a:spcBef>
            </a:pPr>
            <a:r>
              <a:rPr lang="en-US" sz="2353">
                <a:solidFill>
                  <a:srgbClr val="000000"/>
                </a:solidFill>
                <a:latin typeface="Open Sans"/>
                <a:ea typeface="Open Sans"/>
                <a:cs typeface="Open Sans"/>
                <a:sym typeface="Open Sans"/>
              </a:rPr>
              <a:t> </a:t>
            </a:r>
            <a:r>
              <a:rPr lang="en-US" sz="2353" b="1" i="1">
                <a:solidFill>
                  <a:srgbClr val="000000"/>
                </a:solidFill>
                <a:latin typeface="Open Sans Bold Italics"/>
                <a:ea typeface="Open Sans Bold Italics"/>
                <a:cs typeface="Open Sans Bold Italics"/>
                <a:sym typeface="Open Sans Bold Italics"/>
              </a:rPr>
              <a:t>прагнення до сенсу </a:t>
            </a:r>
            <a:r>
              <a:rPr lang="en-US" sz="2353">
                <a:solidFill>
                  <a:srgbClr val="000000"/>
                </a:solidFill>
                <a:latin typeface="Open Sans"/>
                <a:ea typeface="Open Sans"/>
                <a:cs typeface="Open Sans"/>
                <a:sym typeface="Open Sans"/>
              </a:rPr>
              <a:t>- природжена властивість людини, відсутність сенсу порджує стани, які  є причиною неврозів;</a:t>
            </a:r>
          </a:p>
          <a:p>
            <a:pPr algn="just">
              <a:lnSpc>
                <a:spcPts val="3294"/>
              </a:lnSpc>
              <a:spcBef>
                <a:spcPct val="0"/>
              </a:spcBef>
            </a:pPr>
            <a:r>
              <a:rPr lang="en-US" sz="2353" b="1" i="1">
                <a:solidFill>
                  <a:srgbClr val="000000"/>
                </a:solidFill>
                <a:latin typeface="Open Sans Bold Italics"/>
                <a:ea typeface="Open Sans Bold Italics"/>
                <a:cs typeface="Open Sans Bold Italics"/>
                <a:sym typeface="Open Sans Bold Italics"/>
              </a:rPr>
              <a:t>сенс життя</a:t>
            </a:r>
            <a:r>
              <a:rPr lang="en-US" sz="2353">
                <a:solidFill>
                  <a:srgbClr val="000000"/>
                </a:solidFill>
                <a:latin typeface="Open Sans"/>
                <a:ea typeface="Open Sans"/>
                <a:cs typeface="Open Sans"/>
                <a:sym typeface="Open Sans"/>
              </a:rPr>
              <a:t> - життя людини не може позбутися сенсу ні за яких обставин;</a:t>
            </a:r>
          </a:p>
          <a:p>
            <a:pPr algn="just">
              <a:lnSpc>
                <a:spcPts val="3294"/>
              </a:lnSpc>
              <a:spcBef>
                <a:spcPct val="0"/>
              </a:spcBef>
            </a:pPr>
            <a:r>
              <a:rPr lang="en-US" sz="2353" b="1" i="1">
                <a:solidFill>
                  <a:srgbClr val="000000"/>
                </a:solidFill>
                <a:latin typeface="Open Sans Bold Italics"/>
                <a:ea typeface="Open Sans Bold Italics"/>
                <a:cs typeface="Open Sans Bold Italics"/>
                <a:sym typeface="Open Sans Bold Italics"/>
              </a:rPr>
              <a:t>свобода волі - </a:t>
            </a:r>
            <a:r>
              <a:rPr lang="en-US" sz="2353">
                <a:solidFill>
                  <a:srgbClr val="000000"/>
                </a:solidFill>
                <a:latin typeface="Open Sans"/>
                <a:ea typeface="Open Sans"/>
                <a:cs typeface="Open Sans"/>
                <a:sym typeface="Open Sans"/>
              </a:rPr>
              <a:t>людина спроможна знайти і реалізувати сенс життя, навіть якщо її свобода обмежена об’єктивними обставинами. </a:t>
            </a:r>
          </a:p>
          <a:p>
            <a:pPr algn="just">
              <a:lnSpc>
                <a:spcPts val="3547"/>
              </a:lnSpc>
              <a:spcBef>
                <a:spcPct val="0"/>
              </a:spcBef>
            </a:pPr>
            <a:endParaRPr/>
          </a:p>
          <a:p>
            <a:pPr algn="just">
              <a:lnSpc>
                <a:spcPts val="3547"/>
              </a:lnSpc>
              <a:spcBef>
                <a:spcPct val="0"/>
              </a:spcBef>
            </a:pPr>
            <a:endParaRPr/>
          </a:p>
          <a:p>
            <a:pPr algn="just">
              <a:lnSpc>
                <a:spcPts val="3547"/>
              </a:lnSpc>
              <a:spcBef>
                <a:spcPct val="0"/>
              </a:spcBef>
            </a:pPr>
            <a:endParaRPr/>
          </a:p>
        </p:txBody>
      </p:sp>
      <p:sp>
        <p:nvSpPr>
          <p:cNvPr id="5" name="Freeform 5"/>
          <p:cNvSpPr/>
          <p:nvPr/>
        </p:nvSpPr>
        <p:spPr>
          <a:xfrm>
            <a:off x="13363089" y="446153"/>
            <a:ext cx="3896211" cy="3842254"/>
          </a:xfrm>
          <a:custGeom>
            <a:avLst/>
            <a:gdLst/>
            <a:ahLst/>
            <a:cxnLst/>
            <a:rect l="l" t="t" r="r" b="b"/>
            <a:pathLst>
              <a:path w="3896211" h="3842254">
                <a:moveTo>
                  <a:pt x="0" y="0"/>
                </a:moveTo>
                <a:lnTo>
                  <a:pt x="3896211" y="0"/>
                </a:lnTo>
                <a:lnTo>
                  <a:pt x="3896211" y="3842254"/>
                </a:lnTo>
                <a:lnTo>
                  <a:pt x="0" y="3842254"/>
                </a:lnTo>
                <a:lnTo>
                  <a:pt x="0" y="0"/>
                </a:lnTo>
                <a:close/>
              </a:path>
            </a:pathLst>
          </a:custGeom>
          <a:blipFill>
            <a:blip r:embed="rId2" cstate="print"/>
            <a:stretch>
              <a:fillRect t="-21476" r="-178789" b="-66993"/>
            </a:stretch>
          </a:blipFill>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Freeform 2"/>
          <p:cNvSpPr/>
          <p:nvPr/>
        </p:nvSpPr>
        <p:spPr>
          <a:xfrm>
            <a:off x="14955483" y="0"/>
            <a:ext cx="3332517" cy="10287000"/>
          </a:xfrm>
          <a:custGeom>
            <a:avLst/>
            <a:gdLst/>
            <a:ahLst/>
            <a:cxnLst/>
            <a:rect l="l" t="t" r="r" b="b"/>
            <a:pathLst>
              <a:path w="3332517" h="10287000">
                <a:moveTo>
                  <a:pt x="0" y="0"/>
                </a:moveTo>
                <a:lnTo>
                  <a:pt x="3332517" y="0"/>
                </a:lnTo>
                <a:lnTo>
                  <a:pt x="3332517" y="10287000"/>
                </a:lnTo>
                <a:lnTo>
                  <a:pt x="0" y="10287000"/>
                </a:lnTo>
                <a:lnTo>
                  <a:pt x="0" y="0"/>
                </a:lnTo>
                <a:close/>
              </a:path>
            </a:pathLst>
          </a:custGeom>
          <a:blipFill>
            <a:blip r:embed="rId2" cstate="print"/>
            <a:stretch>
              <a:fillRect l="-423432" t="-13963" r="-3772"/>
            </a:stretch>
          </a:blipFill>
        </p:spPr>
      </p:sp>
      <p:sp>
        <p:nvSpPr>
          <p:cNvPr id="3" name="TextBox 3"/>
          <p:cNvSpPr txBox="1"/>
          <p:nvPr/>
        </p:nvSpPr>
        <p:spPr>
          <a:xfrm>
            <a:off x="1923536" y="680188"/>
            <a:ext cx="12040611" cy="580390"/>
          </a:xfrm>
          <a:prstGeom prst="rect">
            <a:avLst/>
          </a:prstGeom>
        </p:spPr>
        <p:txBody>
          <a:bodyPr lIns="0" tIns="0" rIns="0" bIns="0" rtlCol="0" anchor="t">
            <a:spAutoFit/>
          </a:bodyPr>
          <a:lstStyle/>
          <a:p>
            <a:pPr algn="ctr">
              <a:lnSpc>
                <a:spcPts val="4759"/>
              </a:lnSpc>
              <a:spcBef>
                <a:spcPct val="0"/>
              </a:spcBef>
            </a:pPr>
            <a:r>
              <a:rPr lang="en-US" sz="3399">
                <a:solidFill>
                  <a:srgbClr val="000000"/>
                </a:solidFill>
                <a:latin typeface="Open Sans"/>
                <a:ea typeface="Open Sans"/>
                <a:cs typeface="Open Sans"/>
                <a:sym typeface="Open Sans"/>
              </a:rPr>
              <a:t>КОНЦЕПЦІЯ ОСОБИСТОСТІ Г.С.КОСТЮКА</a:t>
            </a:r>
          </a:p>
        </p:txBody>
      </p:sp>
      <p:sp>
        <p:nvSpPr>
          <p:cNvPr id="4" name="TextBox 4"/>
          <p:cNvSpPr txBox="1"/>
          <p:nvPr/>
        </p:nvSpPr>
        <p:spPr>
          <a:xfrm>
            <a:off x="1224094" y="1734570"/>
            <a:ext cx="13319005" cy="5126990"/>
          </a:xfrm>
          <a:prstGeom prst="rect">
            <a:avLst/>
          </a:prstGeom>
        </p:spPr>
        <p:txBody>
          <a:bodyPr lIns="0" tIns="0" rIns="0" bIns="0" rtlCol="0" anchor="t">
            <a:spAutoFit/>
          </a:bodyPr>
          <a:lstStyle/>
          <a:p>
            <a:pPr algn="just">
              <a:lnSpc>
                <a:spcPts val="4060"/>
              </a:lnSpc>
              <a:spcBef>
                <a:spcPct val="0"/>
              </a:spcBef>
            </a:pPr>
            <a:r>
              <a:rPr lang="en-US" sz="2900">
                <a:solidFill>
                  <a:srgbClr val="000000"/>
                </a:solidFill>
                <a:latin typeface="Open Sans"/>
                <a:ea typeface="Open Sans"/>
                <a:cs typeface="Open Sans"/>
                <a:sym typeface="Open Sans"/>
              </a:rPr>
              <a:t>Видатний український психолог Г.С. Костюк (1899–1982) зробив значний внесок у психологічну теорію особистості. За його концепцією індивід стає суспільною істотою, особистістю тоді, як у нього формуються свідомість і самосвідомість, утворюється система психічних властивостей, здатність брати участь у житті суспільства, виконувати соціальні функції.</a:t>
            </a:r>
          </a:p>
          <a:p>
            <a:pPr algn="just">
              <a:lnSpc>
                <a:spcPts val="4060"/>
              </a:lnSpc>
              <a:spcBef>
                <a:spcPct val="0"/>
              </a:spcBef>
            </a:pPr>
            <a:r>
              <a:rPr lang="en-US" sz="2900">
                <a:solidFill>
                  <a:srgbClr val="000000"/>
                </a:solidFill>
                <a:latin typeface="Open Sans"/>
                <a:ea typeface="Open Sans"/>
                <a:cs typeface="Open Sans"/>
                <a:sym typeface="Open Sans"/>
              </a:rPr>
              <a:t>Об’єктивна соціальна сутність особистості завжди реалізується суб’єктивними психічними засобами. Одночасно соціальне, яке зумовлює психічне в людини, визначає її соціальні взаємини з іншими</a:t>
            </a:r>
          </a:p>
          <a:p>
            <a:pPr algn="just">
              <a:lnSpc>
                <a:spcPts val="4060"/>
              </a:lnSpc>
              <a:spcBef>
                <a:spcPct val="0"/>
              </a:spcBef>
            </a:pPr>
            <a:r>
              <a:rPr lang="en-US" sz="2900">
                <a:solidFill>
                  <a:srgbClr val="000000"/>
                </a:solidFill>
                <a:latin typeface="Open Sans"/>
                <a:ea typeface="Open Sans"/>
                <a:cs typeface="Open Sans"/>
                <a:sym typeface="Open Sans"/>
              </a:rPr>
              <a:t>людьми.</a:t>
            </a:r>
          </a:p>
        </p:txBody>
      </p:sp>
      <p:sp>
        <p:nvSpPr>
          <p:cNvPr id="5" name="TextBox 5"/>
          <p:cNvSpPr txBox="1"/>
          <p:nvPr/>
        </p:nvSpPr>
        <p:spPr>
          <a:xfrm>
            <a:off x="1081399" y="7086094"/>
            <a:ext cx="13724883" cy="2040890"/>
          </a:xfrm>
          <a:prstGeom prst="rect">
            <a:avLst/>
          </a:prstGeom>
        </p:spPr>
        <p:txBody>
          <a:bodyPr lIns="0" tIns="0" rIns="0" bIns="0" rtlCol="0" anchor="t">
            <a:spAutoFit/>
          </a:bodyPr>
          <a:lstStyle/>
          <a:p>
            <a:pPr algn="l">
              <a:lnSpc>
                <a:spcPts val="4060"/>
              </a:lnSpc>
              <a:spcBef>
                <a:spcPct val="0"/>
              </a:spcBef>
            </a:pPr>
            <a:r>
              <a:rPr lang="en-US" sz="2900">
                <a:solidFill>
                  <a:srgbClr val="000000"/>
                </a:solidFill>
                <a:latin typeface="Open Sans"/>
                <a:ea typeface="Open Sans"/>
                <a:cs typeface="Open Sans"/>
                <a:sym typeface="Open Sans"/>
              </a:rPr>
              <a:t>Структуру особистості утворюють різні психічні властивості. Це передусім свідомість і самосвідомість. Індивід стає особистістю, оскільки він усвідомлює навколишнє буття і себе самого, своє ставлення до нього, свої функції та обов’язки. Формою існування свідомості є насамперед знання.</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3039781" y="668156"/>
            <a:ext cx="9953741" cy="1180465"/>
          </a:xfrm>
          <a:prstGeom prst="rect">
            <a:avLst/>
          </a:prstGeom>
        </p:spPr>
        <p:txBody>
          <a:bodyPr lIns="0" tIns="0" rIns="0" bIns="0" rtlCol="0" anchor="t">
            <a:spAutoFit/>
          </a:bodyPr>
          <a:lstStyle/>
          <a:p>
            <a:pPr algn="r">
              <a:lnSpc>
                <a:spcPts val="4759"/>
              </a:lnSpc>
              <a:spcBef>
                <a:spcPct val="0"/>
              </a:spcBef>
            </a:pPr>
            <a:r>
              <a:rPr lang="en-US" sz="3399">
                <a:solidFill>
                  <a:srgbClr val="000000"/>
                </a:solidFill>
                <a:latin typeface="Open Sans"/>
                <a:ea typeface="Open Sans"/>
                <a:cs typeface="Open Sans"/>
                <a:sym typeface="Open Sans"/>
              </a:rPr>
              <a:t>ІНДИВІДУАЛЬНО-ПСИХОЛОГІЧНІ</a:t>
            </a:r>
          </a:p>
          <a:p>
            <a:pPr algn="r">
              <a:lnSpc>
                <a:spcPts val="4759"/>
              </a:lnSpc>
              <a:spcBef>
                <a:spcPct val="0"/>
              </a:spcBef>
            </a:pPr>
            <a:r>
              <a:rPr lang="en-US" sz="3399">
                <a:solidFill>
                  <a:srgbClr val="000000"/>
                </a:solidFill>
                <a:latin typeface="Open Sans"/>
                <a:ea typeface="Open Sans"/>
                <a:cs typeface="Open Sans"/>
                <a:sym typeface="Open Sans"/>
              </a:rPr>
              <a:t>ВЛАСТИВОСТІ ОСОБИСТОСТІ</a:t>
            </a:r>
          </a:p>
        </p:txBody>
      </p:sp>
      <p:sp>
        <p:nvSpPr>
          <p:cNvPr id="3" name="TextBox 3"/>
          <p:cNvSpPr txBox="1"/>
          <p:nvPr/>
        </p:nvSpPr>
        <p:spPr>
          <a:xfrm>
            <a:off x="5433222" y="1999515"/>
            <a:ext cx="11599965" cy="1780540"/>
          </a:xfrm>
          <a:prstGeom prst="rect">
            <a:avLst/>
          </a:prstGeom>
        </p:spPr>
        <p:txBody>
          <a:bodyPr lIns="0" tIns="0" rIns="0" bIns="0" rtlCol="0" anchor="t">
            <a:spAutoFit/>
          </a:bodyPr>
          <a:lstStyle/>
          <a:p>
            <a:pPr algn="just">
              <a:lnSpc>
                <a:spcPts val="4759"/>
              </a:lnSpc>
              <a:spcBef>
                <a:spcPct val="0"/>
              </a:spcBef>
            </a:pPr>
            <a:r>
              <a:rPr lang="en-US" sz="3399">
                <a:solidFill>
                  <a:srgbClr val="1800AD"/>
                </a:solidFill>
                <a:latin typeface="Open Sans"/>
                <a:ea typeface="Open Sans"/>
                <a:cs typeface="Open Sans"/>
                <a:sym typeface="Open Sans"/>
              </a:rPr>
              <a:t>Індивід – це людина як носій психічних доособистістних функцій, у тому числі морфологічних і фізіологічних функцій</a:t>
            </a:r>
          </a:p>
        </p:txBody>
      </p:sp>
      <p:sp>
        <p:nvSpPr>
          <p:cNvPr id="4" name="TextBox 4"/>
          <p:cNvSpPr txBox="1"/>
          <p:nvPr/>
        </p:nvSpPr>
        <p:spPr>
          <a:xfrm>
            <a:off x="5231877" y="4225774"/>
            <a:ext cx="11801311" cy="3778885"/>
          </a:xfrm>
          <a:prstGeom prst="rect">
            <a:avLst/>
          </a:prstGeom>
        </p:spPr>
        <p:txBody>
          <a:bodyPr lIns="0" tIns="0" rIns="0" bIns="0" rtlCol="0" anchor="t">
            <a:spAutoFit/>
          </a:bodyPr>
          <a:lstStyle/>
          <a:p>
            <a:pPr algn="just">
              <a:lnSpc>
                <a:spcPts val="4340"/>
              </a:lnSpc>
              <a:spcBef>
                <a:spcPct val="0"/>
              </a:spcBef>
            </a:pPr>
            <a:r>
              <a:rPr lang="en-US" sz="3100">
                <a:solidFill>
                  <a:srgbClr val="000000"/>
                </a:solidFill>
                <a:latin typeface="Open Sans"/>
                <a:ea typeface="Open Sans"/>
                <a:cs typeface="Open Sans"/>
                <a:sym typeface="Open Sans"/>
              </a:rPr>
              <a:t>Неможливо скласти психологічний портрет особистості, ігноруючи її індивідні властивості. Будь-які особистісні риси є результатом як унікального життєвого досвіду, так і унікальних генетичних програм. У ході індивідуальної історії індивід соціалізується та набуває нових властивостей, разом з тим стати особистістю і суб’єктом діяльності людина може лише на основі індивідних структур.</a:t>
            </a:r>
          </a:p>
        </p:txBody>
      </p:sp>
      <p:sp>
        <p:nvSpPr>
          <p:cNvPr id="5" name="Freeform 5"/>
          <p:cNvSpPr/>
          <p:nvPr/>
        </p:nvSpPr>
        <p:spPr>
          <a:xfrm>
            <a:off x="0" y="0"/>
            <a:ext cx="4318966" cy="10287000"/>
          </a:xfrm>
          <a:custGeom>
            <a:avLst/>
            <a:gdLst/>
            <a:ahLst/>
            <a:cxnLst/>
            <a:rect l="l" t="t" r="r" b="b"/>
            <a:pathLst>
              <a:path w="4318966" h="10287000">
                <a:moveTo>
                  <a:pt x="0" y="0"/>
                </a:moveTo>
                <a:lnTo>
                  <a:pt x="4318966" y="0"/>
                </a:lnTo>
                <a:lnTo>
                  <a:pt x="4318966" y="10287000"/>
                </a:lnTo>
                <a:lnTo>
                  <a:pt x="0" y="10287000"/>
                </a:lnTo>
                <a:lnTo>
                  <a:pt x="0" y="0"/>
                </a:lnTo>
                <a:close/>
              </a:path>
            </a:pathLst>
          </a:custGeom>
          <a:blipFill>
            <a:blip r:embed="rId2" cstate="print"/>
            <a:stretch>
              <a:fillRect l="-25584" r="-231688"/>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1028700" y="895350"/>
            <a:ext cx="14323497" cy="7480894"/>
          </a:xfrm>
          <a:prstGeom prst="rect">
            <a:avLst/>
          </a:prstGeom>
        </p:spPr>
        <p:txBody>
          <a:bodyPr lIns="0" tIns="0" rIns="0" bIns="0" rtlCol="0" anchor="t">
            <a:spAutoFit/>
          </a:bodyPr>
          <a:lstStyle/>
          <a:p>
            <a:pPr algn="just">
              <a:lnSpc>
                <a:spcPts val="4480"/>
              </a:lnSpc>
              <a:spcBef>
                <a:spcPct val="0"/>
              </a:spcBef>
            </a:pPr>
            <a:r>
              <a:rPr lang="en-US" sz="3200" spc="64" dirty="0" err="1">
                <a:solidFill>
                  <a:srgbClr val="000000"/>
                </a:solidFill>
                <a:latin typeface="Crimson Roman"/>
                <a:ea typeface="Crimson Roman"/>
                <a:cs typeface="Crimson Roman"/>
                <a:sym typeface="Crimson Roman"/>
              </a:rPr>
              <a:t>Особливої</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актуальності</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проблема</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особистості</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набула</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тепер</a:t>
            </a:r>
            <a:r>
              <a:rPr lang="en-US" sz="3200" spc="64" dirty="0">
                <a:solidFill>
                  <a:srgbClr val="000000"/>
                </a:solidFill>
                <a:latin typeface="Crimson Roman"/>
                <a:ea typeface="Crimson Roman"/>
                <a:cs typeface="Crimson Roman"/>
                <a:sym typeface="Crimson Roman"/>
              </a:rPr>
              <a:t>, в </a:t>
            </a:r>
            <a:r>
              <a:rPr lang="en-US" sz="3200" spc="64" dirty="0" err="1">
                <a:solidFill>
                  <a:srgbClr val="000000"/>
                </a:solidFill>
                <a:latin typeface="Crimson Roman"/>
                <a:ea typeface="Crimson Roman"/>
                <a:cs typeface="Crimson Roman"/>
                <a:sym typeface="Crimson Roman"/>
              </a:rPr>
              <a:t>умовах</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небаченого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динамізму</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соціальних</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процесів</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науково-технічної</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революції</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зростання</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ролі</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суб’єктивного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фактора</a:t>
            </a:r>
            <a:r>
              <a:rPr lang="en-US" sz="3200" spc="64" dirty="0">
                <a:solidFill>
                  <a:srgbClr val="000000"/>
                </a:solidFill>
                <a:latin typeface="Crimson Roman"/>
                <a:ea typeface="Crimson Roman"/>
                <a:cs typeface="Crimson Roman"/>
                <a:sym typeface="Crimson Roman"/>
              </a:rPr>
              <a:t> в </a:t>
            </a:r>
            <a:r>
              <a:rPr lang="en-US" sz="3200" spc="64" dirty="0" err="1">
                <a:solidFill>
                  <a:srgbClr val="000000"/>
                </a:solidFill>
                <a:latin typeface="Crimson Roman"/>
                <a:ea typeface="Crimson Roman"/>
                <a:cs typeface="Crimson Roman"/>
                <a:sym typeface="Crimson Roman"/>
              </a:rPr>
              <a:t>прогресі</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суспільного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розвитку</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Отож</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перед</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ученими</a:t>
            </a:r>
            <a:r>
              <a:rPr lang="en-US" sz="3200" spc="64" dirty="0">
                <a:solidFill>
                  <a:srgbClr val="000000"/>
                </a:solidFill>
                <a:latin typeface="Crimson Roman"/>
                <a:ea typeface="Crimson Roman"/>
                <a:cs typeface="Crimson Roman"/>
                <a:sym typeface="Crimson Roman"/>
              </a:rPr>
              <a:t> і </a:t>
            </a:r>
            <a:r>
              <a:rPr lang="en-US" sz="3200" spc="64" dirty="0" err="1">
                <a:solidFill>
                  <a:srgbClr val="000000"/>
                </a:solidFill>
                <a:latin typeface="Crimson Roman"/>
                <a:ea typeface="Crimson Roman"/>
                <a:cs typeface="Crimson Roman"/>
                <a:sym typeface="Crimson Roman"/>
              </a:rPr>
              <a:t>практиками</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викладачами</a:t>
            </a:r>
            <a:r>
              <a:rPr lang="en-US" sz="3200" spc="64" dirty="0">
                <a:solidFill>
                  <a:srgbClr val="000000"/>
                </a:solidFill>
                <a:latin typeface="Crimson Roman"/>
                <a:ea typeface="Crimson Roman"/>
                <a:cs typeface="Crimson Roman"/>
                <a:sym typeface="Crimson Roman"/>
              </a:rPr>
              <a:t> і </a:t>
            </a:r>
            <a:r>
              <a:rPr lang="en-US" sz="3200" spc="64" dirty="0" err="1">
                <a:solidFill>
                  <a:srgbClr val="000000"/>
                </a:solidFill>
                <a:latin typeface="Crimson Roman"/>
                <a:ea typeface="Crimson Roman"/>
                <a:cs typeface="Crimson Roman"/>
                <a:sym typeface="Crimson Roman"/>
              </a:rPr>
              <a:t>педагогами</a:t>
            </a:r>
            <a:r>
              <a:rPr lang="en-US" sz="3200" spc="64" dirty="0">
                <a:solidFill>
                  <a:srgbClr val="000000"/>
                </a:solidFill>
                <a:latin typeface="Crimson Roman"/>
                <a:ea typeface="Crimson Roman"/>
                <a:cs typeface="Crimson Roman"/>
                <a:sym typeface="Crimson Roman"/>
              </a:rPr>
              <a:t> з </a:t>
            </a:r>
            <a:r>
              <a:rPr lang="en-US" sz="3200" spc="64" dirty="0" err="1">
                <a:solidFill>
                  <a:srgbClr val="000000"/>
                </a:solidFill>
                <a:latin typeface="Crimson Roman"/>
                <a:ea typeface="Crimson Roman"/>
                <a:cs typeface="Crimson Roman"/>
                <a:sym typeface="Crimson Roman"/>
              </a:rPr>
              <a:t>усією</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гостротою</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постало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питання</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про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сутність</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людської</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особистості</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шляхи</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її</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всебічного</a:t>
            </a:r>
            <a:r>
              <a:rPr lang="en-US" sz="3200" spc="64" dirty="0">
                <a:solidFill>
                  <a:srgbClr val="000000"/>
                </a:solidFill>
                <a:latin typeface="Crimson Roman"/>
                <a:ea typeface="Crimson Roman"/>
                <a:cs typeface="Crimson Roman"/>
                <a:sym typeface="Crimson Roman"/>
              </a:rPr>
              <a:t> і </a:t>
            </a:r>
            <a:r>
              <a:rPr lang="en-US" sz="3200" spc="64" dirty="0" err="1">
                <a:solidFill>
                  <a:srgbClr val="000000"/>
                </a:solidFill>
                <a:latin typeface="Crimson Roman"/>
                <a:ea typeface="Crimson Roman"/>
                <a:cs typeface="Crimson Roman"/>
                <a:sym typeface="Crimson Roman"/>
              </a:rPr>
              <a:t>гармонійного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розвитку</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про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особливості</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можливості</a:t>
            </a:r>
            <a:r>
              <a:rPr lang="en-US" sz="3200" spc="64" dirty="0">
                <a:solidFill>
                  <a:srgbClr val="000000"/>
                </a:solidFill>
                <a:latin typeface="Crimson Roman"/>
                <a:ea typeface="Crimson Roman"/>
                <a:cs typeface="Crimson Roman"/>
                <a:sym typeface="Crimson Roman"/>
              </a:rPr>
              <a:t> і </a:t>
            </a:r>
            <a:r>
              <a:rPr lang="en-US" sz="3200" spc="64" dirty="0" err="1" smtClean="0">
                <a:solidFill>
                  <a:srgbClr val="000000"/>
                </a:solidFill>
                <a:latin typeface="Crimson Roman"/>
                <a:ea typeface="Crimson Roman"/>
                <a:cs typeface="Crimson Roman"/>
                <a:sym typeface="Crimson Roman"/>
              </a:rPr>
              <a:t>наслідки</a:t>
            </a:r>
            <a:r>
              <a:rPr lang="en-US" sz="3200" spc="64" dirty="0" smtClean="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її</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матеріальної</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та</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духовної</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діяльності</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вплив</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на</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природу</a:t>
            </a:r>
            <a:r>
              <a:rPr lang="en-US" sz="3200" spc="64" dirty="0">
                <a:solidFill>
                  <a:srgbClr val="000000"/>
                </a:solidFill>
                <a:latin typeface="Crimson Roman"/>
                <a:ea typeface="Crimson Roman"/>
                <a:cs typeface="Crimson Roman"/>
                <a:sym typeface="Crimson Roman"/>
              </a:rPr>
              <a:t> і </a:t>
            </a:r>
            <a:r>
              <a:rPr lang="en-US" sz="3200" spc="64" dirty="0" err="1" smtClean="0">
                <a:solidFill>
                  <a:srgbClr val="000000"/>
                </a:solidFill>
                <a:latin typeface="Crimson Roman"/>
                <a:ea typeface="Crimson Roman"/>
                <a:cs typeface="Crimson Roman"/>
                <a:sym typeface="Crimson Roman"/>
              </a:rPr>
              <a:t>суспільство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про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свободу</a:t>
            </a:r>
            <a:r>
              <a:rPr lang="en-US" sz="3200" spc="64" dirty="0">
                <a:solidFill>
                  <a:srgbClr val="000000"/>
                </a:solidFill>
                <a:latin typeface="Crimson Roman"/>
                <a:ea typeface="Crimson Roman"/>
                <a:cs typeface="Crimson Roman"/>
                <a:sym typeface="Crimson Roman"/>
              </a:rPr>
              <a:t> і </a:t>
            </a:r>
            <a:r>
              <a:rPr lang="en-US" sz="3200" spc="64" dirty="0" err="1">
                <a:solidFill>
                  <a:srgbClr val="000000"/>
                </a:solidFill>
                <a:latin typeface="Crimson Roman"/>
                <a:ea typeface="Crimson Roman"/>
                <a:cs typeface="Crimson Roman"/>
                <a:sym typeface="Crimson Roman"/>
              </a:rPr>
              <a:t>відповідальність</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людини</a:t>
            </a:r>
            <a:r>
              <a:rPr lang="en-US" sz="3200" spc="64" dirty="0">
                <a:solidFill>
                  <a:srgbClr val="000000"/>
                </a:solidFill>
                <a:latin typeface="Crimson Roman"/>
                <a:ea typeface="Crimson Roman"/>
                <a:cs typeface="Crimson Roman"/>
                <a:sym typeface="Crimson Roman"/>
              </a:rPr>
              <a:t> в </a:t>
            </a:r>
            <a:r>
              <a:rPr lang="en-US" sz="3200" spc="64" dirty="0" err="1">
                <a:solidFill>
                  <a:srgbClr val="000000"/>
                </a:solidFill>
                <a:latin typeface="Crimson Roman"/>
                <a:ea typeface="Crimson Roman"/>
                <a:cs typeface="Crimson Roman"/>
                <a:sym typeface="Crimson Roman"/>
              </a:rPr>
              <a:t>нових</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історичних</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та</a:t>
            </a:r>
            <a:r>
              <a:rPr lang="en-US" sz="3200" spc="64" dirty="0">
                <a:solidFill>
                  <a:srgbClr val="000000"/>
                </a:solidFill>
                <a:latin typeface="Crimson Roman"/>
                <a:ea typeface="Crimson Roman"/>
                <a:cs typeface="Crimson Roman"/>
                <a:sym typeface="Crimson Roman"/>
              </a:rPr>
              <a:t> </a:t>
            </a:r>
            <a:r>
              <a:rPr lang="en-US" sz="3200" spc="64" dirty="0" err="1" smtClean="0">
                <a:solidFill>
                  <a:srgbClr val="000000"/>
                </a:solidFill>
                <a:latin typeface="Crimson Roman"/>
                <a:ea typeface="Crimson Roman"/>
                <a:cs typeface="Crimson Roman"/>
                <a:sym typeface="Crimson Roman"/>
              </a:rPr>
              <a:t>економічних</a:t>
            </a:r>
            <a:r>
              <a:rPr lang="en-US" sz="3200" spc="64" dirty="0" smtClean="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умовах</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Врахування</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психології</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особистості</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дасть</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змогу</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докорінно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змінити</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наше</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українське</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суспільство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мобілізувати</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його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потенціал</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на</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розбудову</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громадянського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суспільства</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Необхідно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створити</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умови</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для</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вдосконалення</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особистості</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особливо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її</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свідомості</a:t>
            </a:r>
            <a:r>
              <a:rPr lang="en-US" sz="3200" spc="64" dirty="0">
                <a:solidFill>
                  <a:srgbClr val="000000"/>
                </a:solidFill>
                <a:latin typeface="Crimson Roman"/>
                <a:ea typeface="Crimson Roman"/>
                <a:cs typeface="Crimson Roman"/>
                <a:sym typeface="Crimson Roman"/>
              </a:rPr>
              <a:t> і </a:t>
            </a:r>
            <a:r>
              <a:rPr lang="en-US" sz="3200" spc="64" dirty="0" err="1">
                <a:solidFill>
                  <a:srgbClr val="000000"/>
                </a:solidFill>
                <a:latin typeface="Crimson Roman"/>
                <a:ea typeface="Crimson Roman"/>
                <a:cs typeface="Crimson Roman"/>
                <a:sym typeface="Crimson Roman"/>
              </a:rPr>
              <a:t>самосвідомості</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змінити</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світовідчуття</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світосприймання</a:t>
            </a:r>
            <a:r>
              <a:rPr lang="en-US" sz="3200" spc="64" dirty="0">
                <a:solidFill>
                  <a:srgbClr val="000000"/>
                </a:solidFill>
                <a:latin typeface="Crimson Roman"/>
                <a:ea typeface="Crimson Roman"/>
                <a:cs typeface="Crimson Roman"/>
                <a:sym typeface="Crimson Roman"/>
              </a:rPr>
              <a:t> і </a:t>
            </a:r>
            <a:r>
              <a:rPr lang="en-US" sz="3200" spc="64" dirty="0" err="1">
                <a:solidFill>
                  <a:srgbClr val="000000"/>
                </a:solidFill>
                <a:latin typeface="Crimson Roman"/>
                <a:ea typeface="Crimson Roman"/>
                <a:cs typeface="Crimson Roman"/>
                <a:sym typeface="Crimson Roman"/>
              </a:rPr>
              <a:t>світорозуміння</a:t>
            </a:r>
            <a:r>
              <a:rPr lang="en-US" sz="3200" spc="64" dirty="0">
                <a:solidFill>
                  <a:srgbClr val="000000"/>
                </a:solidFill>
                <a:latin typeface="Crimson Roman"/>
                <a:ea typeface="Crimson Roman"/>
                <a:cs typeface="Crimson Roman"/>
                <a:sym typeface="Crimson Roman"/>
              </a:rPr>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1028700" y="962025"/>
            <a:ext cx="12323185" cy="3580765"/>
          </a:xfrm>
          <a:prstGeom prst="rect">
            <a:avLst/>
          </a:prstGeom>
        </p:spPr>
        <p:txBody>
          <a:bodyPr lIns="0" tIns="0" rIns="0" bIns="0" rtlCol="0" anchor="t">
            <a:spAutoFit/>
          </a:bodyPr>
          <a:lstStyle/>
          <a:p>
            <a:pPr algn="just">
              <a:lnSpc>
                <a:spcPts val="4759"/>
              </a:lnSpc>
              <a:spcBef>
                <a:spcPct val="0"/>
              </a:spcBef>
            </a:pPr>
            <a:r>
              <a:rPr lang="en-US" sz="3399">
                <a:solidFill>
                  <a:srgbClr val="000000"/>
                </a:solidFill>
                <a:latin typeface="Open Sans"/>
                <a:ea typeface="Open Sans"/>
                <a:cs typeface="Open Sans"/>
                <a:sym typeface="Open Sans"/>
              </a:rPr>
              <a:t>Усі психічні властивості необхідно вивчати з урахуванням віку та статі людини, цих важливих вимірів її природного та соціального існування. Вікові властивості — це ті властивості індивіда, що характеризують його розвиток в онтогенезі. Статеві властивості – це ті індивідні властивості, в яких відображаються особливості статі.</a:t>
            </a:r>
          </a:p>
        </p:txBody>
      </p:sp>
      <p:sp>
        <p:nvSpPr>
          <p:cNvPr id="3" name="TextBox 3"/>
          <p:cNvSpPr txBox="1"/>
          <p:nvPr/>
        </p:nvSpPr>
        <p:spPr>
          <a:xfrm>
            <a:off x="1028700" y="4812339"/>
            <a:ext cx="12323185" cy="2980690"/>
          </a:xfrm>
          <a:prstGeom prst="rect">
            <a:avLst/>
          </a:prstGeom>
        </p:spPr>
        <p:txBody>
          <a:bodyPr lIns="0" tIns="0" rIns="0" bIns="0" rtlCol="0" anchor="t">
            <a:spAutoFit/>
          </a:bodyPr>
          <a:lstStyle/>
          <a:p>
            <a:pPr algn="just">
              <a:lnSpc>
                <a:spcPts val="4759"/>
              </a:lnSpc>
              <a:spcBef>
                <a:spcPct val="0"/>
              </a:spcBef>
            </a:pPr>
            <a:r>
              <a:rPr lang="en-US" sz="3399">
                <a:solidFill>
                  <a:srgbClr val="000000"/>
                </a:solidFill>
                <a:latin typeface="Open Sans"/>
                <a:ea typeface="Open Sans"/>
                <a:cs typeface="Open Sans"/>
                <a:sym typeface="Open Sans"/>
              </a:rPr>
              <a:t>Психофізичні властивості індивіда становлять основу відчуттів і сприйняття, уявлень і уяви, пам’яті, мислення, емоційних переживань, тобто всього того, що є чуттєвою тканиною психічної діяльності людини, змісту її свідомості.</a:t>
            </a:r>
          </a:p>
        </p:txBody>
      </p:sp>
      <p:sp>
        <p:nvSpPr>
          <p:cNvPr id="4" name="TextBox 4"/>
          <p:cNvSpPr txBox="1"/>
          <p:nvPr/>
        </p:nvSpPr>
        <p:spPr>
          <a:xfrm>
            <a:off x="1028700" y="8235461"/>
            <a:ext cx="12613389" cy="1180465"/>
          </a:xfrm>
          <a:prstGeom prst="rect">
            <a:avLst/>
          </a:prstGeom>
        </p:spPr>
        <p:txBody>
          <a:bodyPr lIns="0" tIns="0" rIns="0" bIns="0" rtlCol="0" anchor="t">
            <a:spAutoFit/>
          </a:bodyPr>
          <a:lstStyle/>
          <a:p>
            <a:pPr algn="just">
              <a:lnSpc>
                <a:spcPts val="4759"/>
              </a:lnSpc>
              <a:spcBef>
                <a:spcPct val="0"/>
              </a:spcBef>
            </a:pPr>
            <a:r>
              <a:rPr lang="en-US" sz="3399">
                <a:solidFill>
                  <a:srgbClr val="000000"/>
                </a:solidFill>
                <a:latin typeface="Open Sans"/>
                <a:ea typeface="Open Sans"/>
                <a:cs typeface="Open Sans"/>
                <a:sym typeface="Open Sans"/>
              </a:rPr>
              <a:t>Задатки та темперамент визначають темп засвоєння та виконання операційі способів дій.</a:t>
            </a:r>
          </a:p>
        </p:txBody>
      </p:sp>
      <p:sp>
        <p:nvSpPr>
          <p:cNvPr id="5" name="Freeform 5"/>
          <p:cNvSpPr/>
          <p:nvPr/>
        </p:nvSpPr>
        <p:spPr>
          <a:xfrm>
            <a:off x="14079837" y="0"/>
            <a:ext cx="4208163" cy="10287000"/>
          </a:xfrm>
          <a:custGeom>
            <a:avLst/>
            <a:gdLst/>
            <a:ahLst/>
            <a:cxnLst/>
            <a:rect l="l" t="t" r="r" b="b"/>
            <a:pathLst>
              <a:path w="4208163" h="10287000">
                <a:moveTo>
                  <a:pt x="0" y="0"/>
                </a:moveTo>
                <a:lnTo>
                  <a:pt x="4208163" y="0"/>
                </a:lnTo>
                <a:lnTo>
                  <a:pt x="4208163" y="10287000"/>
                </a:lnTo>
                <a:lnTo>
                  <a:pt x="0" y="10287000"/>
                </a:lnTo>
                <a:lnTo>
                  <a:pt x="0" y="0"/>
                </a:lnTo>
                <a:close/>
              </a:path>
            </a:pathLst>
          </a:custGeom>
          <a:blipFill>
            <a:blip r:embed="rId2" cstate="print"/>
            <a:stretch>
              <a:fillRect l="-586577" t="-34604" b="-23189"/>
            </a:stretch>
          </a:blipFill>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2062103" y="572281"/>
            <a:ext cx="13821074" cy="3714750"/>
          </a:xfrm>
          <a:prstGeom prst="rect">
            <a:avLst/>
          </a:prstGeom>
        </p:spPr>
        <p:txBody>
          <a:bodyPr lIns="0" tIns="0" rIns="0" bIns="0" rtlCol="0" anchor="t">
            <a:spAutoFit/>
          </a:bodyPr>
          <a:lstStyle/>
          <a:p>
            <a:pPr algn="just">
              <a:lnSpc>
                <a:spcPts val="4200"/>
              </a:lnSpc>
              <a:spcBef>
                <a:spcPct val="0"/>
              </a:spcBef>
            </a:pPr>
            <a:r>
              <a:rPr lang="en-US" sz="3000" b="1" i="1">
                <a:solidFill>
                  <a:srgbClr val="000000"/>
                </a:solidFill>
                <a:latin typeface="Open Sans Bold Italics"/>
                <a:ea typeface="Open Sans Bold Italics"/>
                <a:cs typeface="Open Sans Bold Italics"/>
                <a:sym typeface="Open Sans Bold Italics"/>
              </a:rPr>
              <a:t>Вікові властивості</a:t>
            </a:r>
            <a:r>
              <a:rPr lang="en-US" sz="3000">
                <a:solidFill>
                  <a:srgbClr val="000000"/>
                </a:solidFill>
                <a:latin typeface="Open Sans"/>
                <a:ea typeface="Open Sans"/>
                <a:cs typeface="Open Sans"/>
                <a:sym typeface="Open Sans"/>
              </a:rPr>
              <a:t> – це всі властивості індивіда, що характеризують його розвиток у ході онтогенезу. Весь цикл життя людини поділяється на окремі своєрідні періоди. Поділ онтогенезу на періоди називають періодизацією розвитку. Періодизація розвитку людини як індивіда має власні закономірності, як і періодизація її психічного розвитку.</a:t>
            </a:r>
          </a:p>
          <a:p>
            <a:pPr algn="just">
              <a:lnSpc>
                <a:spcPts val="4200"/>
              </a:lnSpc>
              <a:spcBef>
                <a:spcPct val="0"/>
              </a:spcBef>
            </a:pPr>
            <a:r>
              <a:rPr lang="en-US" sz="3000">
                <a:solidFill>
                  <a:srgbClr val="000000"/>
                </a:solidFill>
                <a:latin typeface="Open Sans"/>
                <a:ea typeface="Open Sans"/>
                <a:cs typeface="Open Sans"/>
                <a:sym typeface="Open Sans"/>
              </a:rPr>
              <a:t>Певні періоди розвитку є сприятливими для максимального розквіту тих чи інших як індивідних, так і особистісних утворень.</a:t>
            </a:r>
          </a:p>
        </p:txBody>
      </p:sp>
      <p:sp>
        <p:nvSpPr>
          <p:cNvPr id="3" name="TextBox 3"/>
          <p:cNvSpPr txBox="1"/>
          <p:nvPr/>
        </p:nvSpPr>
        <p:spPr>
          <a:xfrm>
            <a:off x="2062103" y="4381757"/>
            <a:ext cx="13821074" cy="2647950"/>
          </a:xfrm>
          <a:prstGeom prst="rect">
            <a:avLst/>
          </a:prstGeom>
        </p:spPr>
        <p:txBody>
          <a:bodyPr lIns="0" tIns="0" rIns="0" bIns="0" rtlCol="0" anchor="t">
            <a:spAutoFit/>
          </a:bodyPr>
          <a:lstStyle/>
          <a:p>
            <a:pPr algn="just">
              <a:lnSpc>
                <a:spcPts val="4200"/>
              </a:lnSpc>
              <a:spcBef>
                <a:spcPct val="0"/>
              </a:spcBef>
            </a:pPr>
            <a:r>
              <a:rPr lang="en-US" sz="3000" b="1" i="1">
                <a:solidFill>
                  <a:srgbClr val="000000"/>
                </a:solidFill>
                <a:latin typeface="Open Sans Bold Italics"/>
                <a:ea typeface="Open Sans Bold Italics"/>
                <a:cs typeface="Open Sans Bold Italics"/>
                <a:sym typeface="Open Sans Bold Italics"/>
              </a:rPr>
              <a:t>Сенситивними періодами</a:t>
            </a:r>
            <a:r>
              <a:rPr lang="en-US" sz="3000">
                <a:solidFill>
                  <a:srgbClr val="000000"/>
                </a:solidFill>
                <a:latin typeface="Open Sans"/>
                <a:ea typeface="Open Sans"/>
                <a:cs typeface="Open Sans"/>
                <a:sym typeface="Open Sans"/>
              </a:rPr>
              <a:t> називають фази розвитку, у яких організм характеризується підвищеною чутливістю до певних зовнішніх і внутрішніх чинників. У цей період посилено розвиваються певні психічні функції. Якщо в сенситивний період не відбудеться їх формування, то психічний розвиток особистості ускладниться.</a:t>
            </a:r>
          </a:p>
        </p:txBody>
      </p:sp>
      <p:sp>
        <p:nvSpPr>
          <p:cNvPr id="4" name="Freeform 4"/>
          <p:cNvSpPr/>
          <p:nvPr/>
        </p:nvSpPr>
        <p:spPr>
          <a:xfrm>
            <a:off x="2062103" y="7346512"/>
            <a:ext cx="5006319" cy="2690140"/>
          </a:xfrm>
          <a:custGeom>
            <a:avLst/>
            <a:gdLst/>
            <a:ahLst/>
            <a:cxnLst/>
            <a:rect l="l" t="t" r="r" b="b"/>
            <a:pathLst>
              <a:path w="5006319" h="2690140">
                <a:moveTo>
                  <a:pt x="0" y="0"/>
                </a:moveTo>
                <a:lnTo>
                  <a:pt x="5006318" y="0"/>
                </a:lnTo>
                <a:lnTo>
                  <a:pt x="5006318" y="2690140"/>
                </a:lnTo>
                <a:lnTo>
                  <a:pt x="0" y="2690140"/>
                </a:lnTo>
                <a:lnTo>
                  <a:pt x="0" y="0"/>
                </a:lnTo>
                <a:close/>
              </a:path>
            </a:pathLst>
          </a:custGeom>
          <a:blipFill>
            <a:blip r:embed="rId2" cstate="print"/>
            <a:stretch>
              <a:fillRect t="-67514" r="-83098" b="-10523"/>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1028700" y="962025"/>
            <a:ext cx="12216513" cy="6729727"/>
          </a:xfrm>
          <a:prstGeom prst="rect">
            <a:avLst/>
          </a:prstGeom>
        </p:spPr>
        <p:txBody>
          <a:bodyPr lIns="0" tIns="0" rIns="0" bIns="0" rtlCol="0" anchor="t">
            <a:spAutoFit/>
          </a:bodyPr>
          <a:lstStyle/>
          <a:p>
            <a:pPr algn="just">
              <a:lnSpc>
                <a:spcPts val="4759"/>
              </a:lnSpc>
              <a:spcBef>
                <a:spcPct val="0"/>
              </a:spcBef>
            </a:pPr>
            <a:r>
              <a:rPr lang="en-US" sz="3399" b="1" i="1" dirty="0" err="1">
                <a:solidFill>
                  <a:srgbClr val="000000"/>
                </a:solidFill>
                <a:latin typeface="Open Sans Bold Italics"/>
                <a:ea typeface="Open Sans Bold Italics"/>
                <a:cs typeface="Open Sans Bold Italics"/>
                <a:sym typeface="Open Sans Bold Italics"/>
              </a:rPr>
              <a:t>Критичні</a:t>
            </a:r>
            <a:r>
              <a:rPr lang="en-US" sz="3399" b="1" i="1" dirty="0">
                <a:solidFill>
                  <a:srgbClr val="000000"/>
                </a:solidFill>
                <a:latin typeface="Open Sans Bold Italics"/>
                <a:ea typeface="Open Sans Bold Italics"/>
                <a:cs typeface="Open Sans Bold Italics"/>
                <a:sym typeface="Open Sans Bold Italics"/>
              </a:rPr>
              <a:t> </a:t>
            </a:r>
            <a:r>
              <a:rPr lang="en-US" sz="3399" b="1" i="1" dirty="0" err="1">
                <a:solidFill>
                  <a:srgbClr val="000000"/>
                </a:solidFill>
                <a:latin typeface="Open Sans Bold Italics"/>
                <a:ea typeface="Open Sans Bold Italics"/>
                <a:cs typeface="Open Sans Bold Italics"/>
                <a:sym typeface="Open Sans Bold Italics"/>
              </a:rPr>
              <a:t>періоди</a:t>
            </a:r>
            <a:r>
              <a:rPr lang="en-US" sz="3399" dirty="0">
                <a:solidFill>
                  <a:srgbClr val="000000"/>
                </a:solidFill>
                <a:latin typeface="Open Sans"/>
                <a:ea typeface="Open Sans"/>
                <a:cs typeface="Open Sans"/>
                <a:sym typeface="Open Sans"/>
              </a:rPr>
              <a:t> в </a:t>
            </a:r>
            <a:r>
              <a:rPr lang="en-US" sz="3399" dirty="0" err="1">
                <a:solidFill>
                  <a:srgbClr val="000000"/>
                </a:solidFill>
                <a:latin typeface="Open Sans"/>
                <a:ea typeface="Open Sans"/>
                <a:cs typeface="Open Sans"/>
                <a:sym typeface="Open Sans"/>
              </a:rPr>
              <a:t>розвитку</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індивіда</a:t>
            </a:r>
            <a:r>
              <a:rPr lang="en-US" sz="3399" dirty="0">
                <a:solidFill>
                  <a:srgbClr val="000000"/>
                </a:solidFill>
                <a:latin typeface="Open Sans"/>
                <a:ea typeface="Open Sans"/>
                <a:cs typeface="Open Sans"/>
                <a:sym typeface="Open Sans"/>
              </a:rPr>
              <a:t> – </a:t>
            </a:r>
            <a:r>
              <a:rPr lang="en-US" sz="3399" dirty="0" err="1">
                <a:solidFill>
                  <a:srgbClr val="000000"/>
                </a:solidFill>
                <a:latin typeface="Open Sans"/>
                <a:ea typeface="Open Sans"/>
                <a:cs typeface="Open Sans"/>
                <a:sym typeface="Open Sans"/>
              </a:rPr>
              <a:t>це</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вікові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інтервали</a:t>
            </a:r>
            <a:r>
              <a:rPr lang="en-US" sz="3399" dirty="0">
                <a:solidFill>
                  <a:srgbClr val="000000"/>
                </a:solidFill>
                <a:latin typeface="Open Sans"/>
                <a:ea typeface="Open Sans"/>
                <a:cs typeface="Open Sans"/>
                <a:sym typeface="Open Sans"/>
              </a:rPr>
              <a:t>, в </a:t>
            </a:r>
            <a:r>
              <a:rPr lang="en-US" sz="3399" dirty="0" err="1">
                <a:solidFill>
                  <a:srgbClr val="000000"/>
                </a:solidFill>
                <a:latin typeface="Open Sans"/>
                <a:ea typeface="Open Sans"/>
                <a:cs typeface="Open Sans"/>
                <a:sym typeface="Open Sans"/>
              </a:rPr>
              <a:t>контексті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яких</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підвищується</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чутливість</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до</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певних</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впливів</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та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знижується</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резистентність</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опір</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щодо</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них</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Критичні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періоди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можна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розглядати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як</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періоди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ризику</a:t>
            </a:r>
            <a:r>
              <a:rPr lang="en-US" sz="3399" dirty="0">
                <a:solidFill>
                  <a:srgbClr val="000000"/>
                </a:solidFill>
                <a:latin typeface="Open Sans"/>
                <a:ea typeface="Open Sans"/>
                <a:cs typeface="Open Sans"/>
                <a:sym typeface="Open Sans"/>
              </a:rPr>
              <a:t>, в </a:t>
            </a:r>
            <a:r>
              <a:rPr lang="en-US" sz="3399" dirty="0" err="1">
                <a:solidFill>
                  <a:srgbClr val="000000"/>
                </a:solidFill>
                <a:latin typeface="Open Sans"/>
                <a:ea typeface="Open Sans"/>
                <a:cs typeface="Open Sans"/>
                <a:sym typeface="Open Sans"/>
              </a:rPr>
              <a:t>межах</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яких</a:t>
            </a:r>
            <a:r>
              <a:rPr lang="en-US" sz="3399" dirty="0">
                <a:solidFill>
                  <a:srgbClr val="000000"/>
                </a:solidFill>
                <a:latin typeface="Open Sans"/>
                <a:ea typeface="Open Sans"/>
                <a:cs typeface="Open Sans"/>
                <a:sym typeface="Open Sans"/>
              </a:rPr>
              <a:t> з </a:t>
            </a:r>
            <a:r>
              <a:rPr lang="en-US" sz="3399" dirty="0" err="1">
                <a:solidFill>
                  <a:srgbClr val="000000"/>
                </a:solidFill>
                <a:latin typeface="Open Sans"/>
                <a:ea typeface="Open Sans"/>
                <a:cs typeface="Open Sans"/>
                <a:sym typeface="Open Sans"/>
              </a:rPr>
              <a:t>високою</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ймовірністю</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може</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бути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порушено</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нормальний</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хід</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фізіологічного</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дозрівання</a:t>
            </a:r>
            <a:r>
              <a:rPr lang="en-US" sz="3399" dirty="0">
                <a:solidFill>
                  <a:srgbClr val="000000"/>
                </a:solidFill>
                <a:latin typeface="Open Sans"/>
                <a:ea typeface="Open Sans"/>
                <a:cs typeface="Open Sans"/>
                <a:sym typeface="Open Sans"/>
              </a:rPr>
              <a:t>.</a:t>
            </a:r>
          </a:p>
          <a:p>
            <a:pPr algn="just">
              <a:lnSpc>
                <a:spcPts val="4759"/>
              </a:lnSpc>
              <a:spcBef>
                <a:spcPct val="0"/>
              </a:spcBef>
            </a:pPr>
            <a:r>
              <a:rPr lang="en-US" sz="3399" dirty="0">
                <a:solidFill>
                  <a:srgbClr val="000000"/>
                </a:solidFill>
                <a:latin typeface="Open Sans"/>
                <a:ea typeface="Open Sans"/>
                <a:cs typeface="Open Sans"/>
                <a:sym typeface="Open Sans"/>
              </a:rPr>
              <a:t>У </a:t>
            </a:r>
            <a:r>
              <a:rPr lang="en-US" sz="3399" dirty="0" err="1">
                <a:solidFill>
                  <a:srgbClr val="000000"/>
                </a:solidFill>
                <a:latin typeface="Open Sans"/>
                <a:ea typeface="Open Sans"/>
                <a:cs typeface="Open Sans"/>
                <a:sym typeface="Open Sans"/>
              </a:rPr>
              <a:t>віковій</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психології</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як</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критичний</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виділяють</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вік</a:t>
            </a:r>
            <a:r>
              <a:rPr lang="en-US" sz="3399" dirty="0">
                <a:solidFill>
                  <a:srgbClr val="000000"/>
                </a:solidFill>
                <a:latin typeface="Open Sans"/>
                <a:ea typeface="Open Sans"/>
                <a:cs typeface="Open Sans"/>
                <a:sym typeface="Open Sans"/>
              </a:rPr>
              <a:t> 3, 7, </a:t>
            </a:r>
            <a:r>
              <a:rPr lang="en-US" sz="3399" dirty="0" smtClean="0">
                <a:solidFill>
                  <a:srgbClr val="000000"/>
                </a:solidFill>
                <a:latin typeface="Open Sans"/>
                <a:ea typeface="Open Sans"/>
                <a:cs typeface="Open Sans"/>
                <a:sym typeface="Open Sans"/>
              </a:rPr>
              <a:t>12-13</a:t>
            </a:r>
            <a:r>
              <a:rPr lang="uk-UA" sz="3399" dirty="0" smtClean="0">
                <a:solidFill>
                  <a:srgbClr val="000000"/>
                </a:solidFill>
                <a:latin typeface="Open Sans"/>
                <a:ea typeface="Open Sans"/>
                <a:cs typeface="Open Sans"/>
                <a:sym typeface="Open Sans"/>
              </a:rPr>
              <a:t> </a:t>
            </a:r>
            <a:r>
              <a:rPr lang="en-US" sz="3399" dirty="0" err="1" smtClean="0">
                <a:solidFill>
                  <a:srgbClr val="000000"/>
                </a:solidFill>
                <a:latin typeface="Open Sans"/>
                <a:ea typeface="Open Sans"/>
                <a:cs typeface="Open Sans"/>
                <a:sym typeface="Open Sans"/>
              </a:rPr>
              <a:t>років</a:t>
            </a:r>
            <a:r>
              <a:rPr lang="en-US" sz="3399" dirty="0">
                <a:solidFill>
                  <a:srgbClr val="000000"/>
                </a:solidFill>
                <a:latin typeface="Open Sans"/>
                <a:ea typeface="Open Sans"/>
                <a:cs typeface="Open Sans"/>
                <a:sym typeface="Open Sans"/>
              </a:rPr>
              <a:t>.</a:t>
            </a:r>
          </a:p>
          <a:p>
            <a:pPr algn="just">
              <a:lnSpc>
                <a:spcPts val="4759"/>
              </a:lnSpc>
              <a:spcBef>
                <a:spcPct val="0"/>
              </a:spcBef>
            </a:pPr>
            <a:r>
              <a:rPr lang="en-US" sz="3399" dirty="0" err="1">
                <a:solidFill>
                  <a:srgbClr val="000000"/>
                </a:solidFill>
                <a:latin typeface="Open Sans"/>
                <a:ea typeface="Open Sans"/>
                <a:cs typeface="Open Sans"/>
                <a:sym typeface="Open Sans"/>
              </a:rPr>
              <a:t>Кризи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дозрівання</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організму</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співпадають</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із</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кризами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психічного</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розвитку</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але</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однозначної</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відповідності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між</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ними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немає</a:t>
            </a:r>
            <a:r>
              <a:rPr lang="en-US" sz="3399" dirty="0">
                <a:solidFill>
                  <a:srgbClr val="000000"/>
                </a:solidFill>
                <a:latin typeface="Open Sans"/>
                <a:ea typeface="Open Sans"/>
                <a:cs typeface="Open Sans"/>
                <a:sym typeface="Open Sans"/>
              </a:rPr>
              <a:t>.</a:t>
            </a:r>
          </a:p>
        </p:txBody>
      </p:sp>
      <p:sp>
        <p:nvSpPr>
          <p:cNvPr id="3" name="Freeform 3"/>
          <p:cNvSpPr/>
          <p:nvPr/>
        </p:nvSpPr>
        <p:spPr>
          <a:xfrm>
            <a:off x="13661119" y="0"/>
            <a:ext cx="4626881" cy="10287000"/>
          </a:xfrm>
          <a:custGeom>
            <a:avLst/>
            <a:gdLst/>
            <a:ahLst/>
            <a:cxnLst/>
            <a:rect l="l" t="t" r="r" b="b"/>
            <a:pathLst>
              <a:path w="4626881" h="10287000">
                <a:moveTo>
                  <a:pt x="0" y="0"/>
                </a:moveTo>
                <a:lnTo>
                  <a:pt x="4626881" y="0"/>
                </a:lnTo>
                <a:lnTo>
                  <a:pt x="4626881" y="10287000"/>
                </a:lnTo>
                <a:lnTo>
                  <a:pt x="0" y="10287000"/>
                </a:lnTo>
                <a:lnTo>
                  <a:pt x="0" y="0"/>
                </a:lnTo>
                <a:close/>
              </a:path>
            </a:pathLst>
          </a:custGeom>
          <a:blipFill>
            <a:blip r:embed="rId2" cstate="print"/>
            <a:stretch>
              <a:fillRect l="-169477" r="-57780"/>
            </a:stretch>
          </a:blipFill>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4582829" y="971550"/>
            <a:ext cx="12676471" cy="8727441"/>
          </a:xfrm>
          <a:prstGeom prst="rect">
            <a:avLst/>
          </a:prstGeom>
        </p:spPr>
        <p:txBody>
          <a:bodyPr lIns="0" tIns="0" rIns="0" bIns="0" rtlCol="0" anchor="t">
            <a:spAutoFit/>
          </a:bodyPr>
          <a:lstStyle/>
          <a:p>
            <a:pPr algn="just">
              <a:lnSpc>
                <a:spcPts val="4059"/>
              </a:lnSpc>
              <a:spcBef>
                <a:spcPct val="0"/>
              </a:spcBef>
            </a:pPr>
            <a:r>
              <a:rPr lang="en-US" sz="2899">
                <a:solidFill>
                  <a:srgbClr val="000000"/>
                </a:solidFill>
                <a:latin typeface="Open Sans"/>
                <a:ea typeface="Open Sans"/>
                <a:cs typeface="Open Sans"/>
                <a:sym typeface="Open Sans"/>
              </a:rPr>
              <a:t>Психічний та особистісний розвиток відображає основні закономірності поступального руху людини життєвим шляхом. За біологічним (генетичним) годинником у нас з’являються певні патерни індивідуального розвитку. Відповідно до біологічного годинника, у різних культурах визначають час для початку шкільного навчання, для одруження, для народження дітей, для виходу на пенсію, тобто відповідно до біологічного годинника «йде» і соціальний годинник. Крім цього, кожна людина має своєрідну вікову індивідуальність. </a:t>
            </a:r>
          </a:p>
          <a:p>
            <a:pPr algn="just">
              <a:lnSpc>
                <a:spcPts val="4059"/>
              </a:lnSpc>
              <a:spcBef>
                <a:spcPct val="0"/>
              </a:spcBef>
            </a:pPr>
            <a:r>
              <a:rPr lang="en-US" sz="2899">
                <a:solidFill>
                  <a:srgbClr val="000000"/>
                </a:solidFill>
                <a:latin typeface="Open Sans"/>
                <a:ea typeface="Open Sans"/>
                <a:cs typeface="Open Sans"/>
                <a:sym typeface="Open Sans"/>
              </a:rPr>
              <a:t>Вікова індивідуальність перш за все характеризується певними темпами розвитку: в одних вона дуже стрімка, випереджувальна (як у юного Моцарта), в інших людей – сповільнена. </a:t>
            </a:r>
          </a:p>
          <a:p>
            <a:pPr algn="just">
              <a:lnSpc>
                <a:spcPts val="4059"/>
              </a:lnSpc>
              <a:spcBef>
                <a:spcPct val="0"/>
              </a:spcBef>
            </a:pPr>
            <a:r>
              <a:rPr lang="en-US" sz="2899">
                <a:solidFill>
                  <a:srgbClr val="000000"/>
                </a:solidFill>
                <a:latin typeface="Open Sans"/>
                <a:ea typeface="Open Sans"/>
                <a:cs typeface="Open Sans"/>
                <a:sym typeface="Open Sans"/>
              </a:rPr>
              <a:t>Вікова індивідуальність людини проявляється у психологічній феноменології особистісного формування.</a:t>
            </a:r>
          </a:p>
          <a:p>
            <a:pPr algn="just">
              <a:lnSpc>
                <a:spcPts val="4059"/>
              </a:lnSpc>
              <a:spcBef>
                <a:spcPct val="0"/>
              </a:spcBef>
            </a:pPr>
            <a:r>
              <a:rPr lang="en-US" sz="2899">
                <a:solidFill>
                  <a:srgbClr val="000000"/>
                </a:solidFill>
                <a:latin typeface="Open Sans"/>
                <a:ea typeface="Open Sans"/>
                <a:cs typeface="Open Sans"/>
                <a:sym typeface="Open Sans"/>
              </a:rPr>
              <a:t>Вікові зміни охоплюють усі сфери особистості, однак взаємодія особистості з віковою індивідуальністю може відбуватись на різному рівні усвідомлення і з різними результатами.</a:t>
            </a:r>
          </a:p>
        </p:txBody>
      </p:sp>
      <p:sp>
        <p:nvSpPr>
          <p:cNvPr id="3" name="Freeform 3"/>
          <p:cNvSpPr/>
          <p:nvPr/>
        </p:nvSpPr>
        <p:spPr>
          <a:xfrm>
            <a:off x="0" y="0"/>
            <a:ext cx="4300830" cy="10287000"/>
          </a:xfrm>
          <a:custGeom>
            <a:avLst/>
            <a:gdLst/>
            <a:ahLst/>
            <a:cxnLst/>
            <a:rect l="l" t="t" r="r" b="b"/>
            <a:pathLst>
              <a:path w="4300830" h="10287000">
                <a:moveTo>
                  <a:pt x="0" y="0"/>
                </a:moveTo>
                <a:lnTo>
                  <a:pt x="4300830" y="0"/>
                </a:lnTo>
                <a:lnTo>
                  <a:pt x="4300830" y="10287000"/>
                </a:lnTo>
                <a:lnTo>
                  <a:pt x="0" y="10287000"/>
                </a:lnTo>
                <a:lnTo>
                  <a:pt x="0" y="0"/>
                </a:lnTo>
                <a:close/>
              </a:path>
            </a:pathLst>
          </a:custGeom>
          <a:blipFill>
            <a:blip r:embed="rId2" cstate="print"/>
            <a:stretch>
              <a:fillRect l="-136052" r="-122400"/>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1028700" y="971550"/>
            <a:ext cx="12442313" cy="7306311"/>
          </a:xfrm>
          <a:prstGeom prst="rect">
            <a:avLst/>
          </a:prstGeom>
        </p:spPr>
        <p:txBody>
          <a:bodyPr lIns="0" tIns="0" rIns="0" bIns="0" rtlCol="0" anchor="t">
            <a:spAutoFit/>
          </a:bodyPr>
          <a:lstStyle/>
          <a:p>
            <a:pPr algn="just">
              <a:lnSpc>
                <a:spcPts val="3639"/>
              </a:lnSpc>
              <a:spcBef>
                <a:spcPct val="0"/>
              </a:spcBef>
            </a:pPr>
            <a:r>
              <a:rPr lang="en-US" sz="2599">
                <a:solidFill>
                  <a:srgbClr val="000000"/>
                </a:solidFill>
                <a:latin typeface="Open Sans"/>
                <a:ea typeface="Open Sans"/>
                <a:cs typeface="Open Sans"/>
                <a:sym typeface="Open Sans"/>
              </a:rPr>
              <a:t>Деякі люди, незважаючи на зрілі роки, поводяться як безпорадні діти. Одні люди просто старіють, а інші, старіючи, стають «молодими», оскільки зберігають життєву енергію, прагнуть повноцінного особистого та соціального життя й залишаються енергійними, натхненними. Інші люди старіють «передчасно» – замолоду, переживають гіркоту та розчарування, безсилля та приреченість у життєвій боротьбі.</a:t>
            </a:r>
          </a:p>
          <a:p>
            <a:pPr algn="just">
              <a:lnSpc>
                <a:spcPts val="3639"/>
              </a:lnSpc>
              <a:spcBef>
                <a:spcPct val="0"/>
              </a:spcBef>
            </a:pPr>
            <a:r>
              <a:rPr lang="en-US" sz="2599">
                <a:solidFill>
                  <a:srgbClr val="000000"/>
                </a:solidFill>
                <a:latin typeface="Open Sans"/>
                <a:ea typeface="Open Sans"/>
                <a:cs typeface="Open Sans"/>
                <a:sym typeface="Open Sans"/>
              </a:rPr>
              <a:t>Коли людина відчуває невдоволення своїм хронологічним віком, у неї виникає потреба змінити свій психологічний вік. </a:t>
            </a:r>
          </a:p>
          <a:p>
            <a:pPr algn="just">
              <a:lnSpc>
                <a:spcPts val="3639"/>
              </a:lnSpc>
              <a:spcBef>
                <a:spcPct val="0"/>
              </a:spcBef>
            </a:pPr>
            <a:r>
              <a:rPr lang="en-US" sz="2599" b="1" i="1">
                <a:solidFill>
                  <a:srgbClr val="000000"/>
                </a:solidFill>
                <a:latin typeface="Open Sans Bold Italics"/>
                <a:ea typeface="Open Sans Bold Italics"/>
                <a:cs typeface="Open Sans Bold Italics"/>
                <a:sym typeface="Open Sans Bold Italics"/>
              </a:rPr>
              <a:t>Психологічний вік</a:t>
            </a:r>
            <a:r>
              <a:rPr lang="en-US" sz="2599">
                <a:solidFill>
                  <a:srgbClr val="000000"/>
                </a:solidFill>
                <a:latin typeface="Open Sans"/>
                <a:ea typeface="Open Sans"/>
                <a:cs typeface="Open Sans"/>
                <a:sym typeface="Open Sans"/>
              </a:rPr>
              <a:t> є мірою суб’єктивної реалізованості психологічного часу особистості і створює в будь-якому хронологічному віці можливість «вийти за межі «фатальної» визначеності, змінити своє положення у віковій градації» (Є. І. Головаха). </a:t>
            </a:r>
          </a:p>
          <a:p>
            <a:pPr algn="just">
              <a:lnSpc>
                <a:spcPts val="3639"/>
              </a:lnSpc>
              <a:spcBef>
                <a:spcPct val="0"/>
              </a:spcBef>
            </a:pPr>
            <a:r>
              <a:rPr lang="en-US" sz="2599">
                <a:solidFill>
                  <a:srgbClr val="000000"/>
                </a:solidFill>
                <a:latin typeface="Open Sans"/>
                <a:ea typeface="Open Sans"/>
                <a:cs typeface="Open Sans"/>
                <a:sym typeface="Open Sans"/>
              </a:rPr>
              <a:t>Для розвитку особистості надзвичайно позитивним є інтерес особистості до майбутнього як до поля самореалізації: «Наявність усвідомленої життєвої перспективи дає людині могутні стимули до творчості, породжує оптимістичне самопочуття і протидіє психологічній старості» (О. Кроник).</a:t>
            </a:r>
          </a:p>
        </p:txBody>
      </p:sp>
      <p:sp>
        <p:nvSpPr>
          <p:cNvPr id="3" name="Freeform 3"/>
          <p:cNvSpPr/>
          <p:nvPr/>
        </p:nvSpPr>
        <p:spPr>
          <a:xfrm>
            <a:off x="13969034" y="0"/>
            <a:ext cx="4318966" cy="10287000"/>
          </a:xfrm>
          <a:custGeom>
            <a:avLst/>
            <a:gdLst/>
            <a:ahLst/>
            <a:cxnLst/>
            <a:rect l="l" t="t" r="r" b="b"/>
            <a:pathLst>
              <a:path w="4318966" h="10287000">
                <a:moveTo>
                  <a:pt x="0" y="0"/>
                </a:moveTo>
                <a:lnTo>
                  <a:pt x="4318966" y="0"/>
                </a:lnTo>
                <a:lnTo>
                  <a:pt x="4318966" y="10287000"/>
                </a:lnTo>
                <a:lnTo>
                  <a:pt x="0" y="10287000"/>
                </a:lnTo>
                <a:lnTo>
                  <a:pt x="0" y="0"/>
                </a:lnTo>
                <a:close/>
              </a:path>
            </a:pathLst>
          </a:custGeom>
          <a:blipFill>
            <a:blip r:embed="rId2" cstate="print"/>
            <a:stretch>
              <a:fillRect l="-25584" r="-231688"/>
            </a:stretch>
          </a:blip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2705642" y="962025"/>
            <a:ext cx="14553658" cy="7181215"/>
          </a:xfrm>
          <a:prstGeom prst="rect">
            <a:avLst/>
          </a:prstGeom>
        </p:spPr>
        <p:txBody>
          <a:bodyPr lIns="0" tIns="0" rIns="0" bIns="0" rtlCol="0" anchor="t">
            <a:spAutoFit/>
          </a:bodyPr>
          <a:lstStyle/>
          <a:p>
            <a:pPr algn="just">
              <a:lnSpc>
                <a:spcPts val="4759"/>
              </a:lnSpc>
              <a:spcBef>
                <a:spcPct val="0"/>
              </a:spcBef>
            </a:pPr>
            <a:r>
              <a:rPr lang="en-US" sz="3399">
                <a:solidFill>
                  <a:srgbClr val="000000"/>
                </a:solidFill>
                <a:latin typeface="Open Sans"/>
                <a:ea typeface="Open Sans"/>
                <a:cs typeface="Open Sans"/>
                <a:sym typeface="Open Sans"/>
              </a:rPr>
              <a:t>Психологічна старість настає тоді, коли більшість найважливіших подій людина відносить до минулого та не розглядає їх як причини і засоби реалізації значимих подій у майбутньому. Тоді минуле стає не пов’язане із майбутнім, а людина психологічно збільшує свій вік, передчасно наближаючись до старості у своєму суб’єктивному відчутті. </a:t>
            </a:r>
          </a:p>
          <a:p>
            <a:pPr algn="just">
              <a:lnSpc>
                <a:spcPts val="4759"/>
              </a:lnSpc>
              <a:spcBef>
                <a:spcPct val="0"/>
              </a:spcBef>
            </a:pPr>
            <a:r>
              <a:rPr lang="en-US" sz="3399">
                <a:solidFill>
                  <a:srgbClr val="000000"/>
                </a:solidFill>
                <a:latin typeface="Open Sans"/>
                <a:ea typeface="Open Sans"/>
                <a:cs typeface="Open Sans"/>
                <a:sym typeface="Open Sans"/>
              </a:rPr>
              <a:t>Психологічна старість є виявом песимістичного ставлення до власного часу життя, сприйняття домінування реалізованих відношень порівняно з актуальними та потенційними. Завищений психологічний вік (коли двадцятилітня людина вважає себе сорокарічною) свідчить про надмірний песимізм у ставленні до майбутнього та бідні життєві перспективи. </a:t>
            </a:r>
          </a:p>
        </p:txBody>
      </p:sp>
      <p:sp>
        <p:nvSpPr>
          <p:cNvPr id="3" name="Freeform 3"/>
          <p:cNvSpPr/>
          <p:nvPr/>
        </p:nvSpPr>
        <p:spPr>
          <a:xfrm>
            <a:off x="0" y="0"/>
            <a:ext cx="2423195" cy="10287000"/>
          </a:xfrm>
          <a:custGeom>
            <a:avLst/>
            <a:gdLst/>
            <a:ahLst/>
            <a:cxnLst/>
            <a:rect l="l" t="t" r="r" b="b"/>
            <a:pathLst>
              <a:path w="2423195" h="10287000">
                <a:moveTo>
                  <a:pt x="0" y="0"/>
                </a:moveTo>
                <a:lnTo>
                  <a:pt x="2423195" y="0"/>
                </a:lnTo>
                <a:lnTo>
                  <a:pt x="2423195" y="10287000"/>
                </a:lnTo>
                <a:lnTo>
                  <a:pt x="0" y="10287000"/>
                </a:lnTo>
                <a:lnTo>
                  <a:pt x="0" y="0"/>
                </a:lnTo>
                <a:close/>
              </a:path>
            </a:pathLst>
          </a:custGeom>
          <a:blipFill>
            <a:blip r:embed="rId2" cstate="print"/>
            <a:stretch>
              <a:fillRect l="-1018661" t="-34604" r="-73661" b="-23189"/>
            </a:stretch>
          </a:blipFill>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1592374" y="1690739"/>
            <a:ext cx="11940582" cy="5380990"/>
          </a:xfrm>
          <a:prstGeom prst="rect">
            <a:avLst/>
          </a:prstGeom>
        </p:spPr>
        <p:txBody>
          <a:bodyPr lIns="0" tIns="0" rIns="0" bIns="0" rtlCol="0" anchor="t">
            <a:spAutoFit/>
          </a:bodyPr>
          <a:lstStyle/>
          <a:p>
            <a:pPr algn="just">
              <a:lnSpc>
                <a:spcPts val="4759"/>
              </a:lnSpc>
              <a:spcBef>
                <a:spcPct val="0"/>
              </a:spcBef>
            </a:pPr>
            <a:r>
              <a:rPr lang="en-US" sz="3399">
                <a:solidFill>
                  <a:srgbClr val="000000"/>
                </a:solidFill>
                <a:latin typeface="Open Sans"/>
                <a:ea typeface="Open Sans"/>
                <a:cs typeface="Open Sans"/>
                <a:sym typeface="Open Sans"/>
              </a:rPr>
              <a:t>Отже, процеси фізичного розвитку впливають на психологічні особливості опосередковано, вони поєднуються із соціальним контекстом, із ставленням особистості до своїх тілесних особливостей, впливами батьків, учителів і друзів.</a:t>
            </a:r>
          </a:p>
          <a:p>
            <a:pPr algn="just">
              <a:lnSpc>
                <a:spcPts val="4759"/>
              </a:lnSpc>
              <a:spcBef>
                <a:spcPct val="0"/>
              </a:spcBef>
            </a:pPr>
            <a:r>
              <a:rPr lang="en-US" sz="3399">
                <a:solidFill>
                  <a:srgbClr val="000000"/>
                </a:solidFill>
                <a:latin typeface="Open Sans"/>
                <a:ea typeface="Open Sans"/>
                <a:cs typeface="Open Sans"/>
                <a:sym typeface="Open Sans"/>
              </a:rPr>
              <a:t>У результаті виникають різні варіанти особистісного становлення, які в психологічній літературі в емпіричних даних поки що представлені фрагментарно.</a:t>
            </a:r>
          </a:p>
        </p:txBody>
      </p:sp>
      <p:sp>
        <p:nvSpPr>
          <p:cNvPr id="3" name="Freeform 3"/>
          <p:cNvSpPr/>
          <p:nvPr/>
        </p:nvSpPr>
        <p:spPr>
          <a:xfrm>
            <a:off x="13875775" y="0"/>
            <a:ext cx="4412225" cy="10287000"/>
          </a:xfrm>
          <a:custGeom>
            <a:avLst/>
            <a:gdLst/>
            <a:ahLst/>
            <a:cxnLst/>
            <a:rect l="l" t="t" r="r" b="b"/>
            <a:pathLst>
              <a:path w="4412225" h="10287000">
                <a:moveTo>
                  <a:pt x="0" y="0"/>
                </a:moveTo>
                <a:lnTo>
                  <a:pt x="4412225" y="0"/>
                </a:lnTo>
                <a:lnTo>
                  <a:pt x="4412225" y="10287000"/>
                </a:lnTo>
                <a:lnTo>
                  <a:pt x="0" y="10287000"/>
                </a:lnTo>
                <a:lnTo>
                  <a:pt x="0" y="0"/>
                </a:lnTo>
                <a:close/>
              </a:path>
            </a:pathLst>
          </a:custGeom>
          <a:blipFill>
            <a:blip r:embed="rId2" cstate="print"/>
            <a:stretch>
              <a:fillRect l="-399716" t="-5524" r="-18098" b="-5524"/>
            </a:stretch>
          </a:blipFill>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2520697" y="962025"/>
            <a:ext cx="9497473" cy="1180465"/>
          </a:xfrm>
          <a:prstGeom prst="rect">
            <a:avLst/>
          </a:prstGeom>
        </p:spPr>
        <p:txBody>
          <a:bodyPr lIns="0" tIns="0" rIns="0" bIns="0" rtlCol="0" anchor="t">
            <a:spAutoFit/>
          </a:bodyPr>
          <a:lstStyle/>
          <a:p>
            <a:pPr algn="ctr">
              <a:lnSpc>
                <a:spcPts val="4759"/>
              </a:lnSpc>
              <a:spcBef>
                <a:spcPct val="0"/>
              </a:spcBef>
            </a:pPr>
            <a:r>
              <a:rPr lang="en-US" sz="3399" b="1">
                <a:solidFill>
                  <a:srgbClr val="000000"/>
                </a:solidFill>
                <a:latin typeface="Open Sans Bold"/>
                <a:ea typeface="Open Sans Bold"/>
                <a:cs typeface="Open Sans Bold"/>
                <a:sym typeface="Open Sans Bold"/>
              </a:rPr>
              <a:t>Статевий диморфізм і статева</a:t>
            </a:r>
          </a:p>
          <a:p>
            <a:pPr algn="ctr">
              <a:lnSpc>
                <a:spcPts val="4759"/>
              </a:lnSpc>
              <a:spcBef>
                <a:spcPct val="0"/>
              </a:spcBef>
            </a:pPr>
            <a:r>
              <a:rPr lang="en-US" sz="3399" b="1">
                <a:solidFill>
                  <a:srgbClr val="000000"/>
                </a:solidFill>
                <a:latin typeface="Open Sans Bold"/>
                <a:ea typeface="Open Sans Bold"/>
                <a:cs typeface="Open Sans Bold"/>
                <a:sym typeface="Open Sans Bold"/>
              </a:rPr>
              <a:t>ідентифікація особистості</a:t>
            </a:r>
          </a:p>
        </p:txBody>
      </p:sp>
      <p:sp>
        <p:nvSpPr>
          <p:cNvPr id="3" name="TextBox 3"/>
          <p:cNvSpPr txBox="1"/>
          <p:nvPr/>
        </p:nvSpPr>
        <p:spPr>
          <a:xfrm>
            <a:off x="1394394" y="2473222"/>
            <a:ext cx="11750079" cy="2114550"/>
          </a:xfrm>
          <a:prstGeom prst="rect">
            <a:avLst/>
          </a:prstGeom>
        </p:spPr>
        <p:txBody>
          <a:bodyPr lIns="0" tIns="0" rIns="0" bIns="0" rtlCol="0" anchor="t">
            <a:spAutoFit/>
          </a:bodyPr>
          <a:lstStyle/>
          <a:p>
            <a:pPr algn="just">
              <a:lnSpc>
                <a:spcPts val="4200"/>
              </a:lnSpc>
              <a:spcBef>
                <a:spcPct val="0"/>
              </a:spcBef>
            </a:pPr>
            <a:r>
              <a:rPr lang="en-US" sz="3000" b="1" i="1">
                <a:solidFill>
                  <a:srgbClr val="000000"/>
                </a:solidFill>
                <a:latin typeface="Open Sans Bold Italics"/>
                <a:ea typeface="Open Sans Bold Italics"/>
                <a:cs typeface="Open Sans Bold Italics"/>
                <a:sym typeface="Open Sans Bold Italics"/>
              </a:rPr>
              <a:t>Статевий диморфізм</a:t>
            </a:r>
            <a:r>
              <a:rPr lang="en-US" sz="3000">
                <a:solidFill>
                  <a:srgbClr val="000000"/>
                </a:solidFill>
                <a:latin typeface="Open Sans"/>
                <a:ea typeface="Open Sans"/>
                <a:cs typeface="Open Sans"/>
                <a:sym typeface="Open Sans"/>
              </a:rPr>
              <a:t> – це фізичні відмінності між обома статями, зумовлені біологічно. Біологічне значення статевого диморфізму пов’язане зі збереженням людини як біологічного виду.</a:t>
            </a:r>
          </a:p>
        </p:txBody>
      </p:sp>
      <p:sp>
        <p:nvSpPr>
          <p:cNvPr id="4" name="TextBox 4"/>
          <p:cNvSpPr txBox="1"/>
          <p:nvPr/>
        </p:nvSpPr>
        <p:spPr>
          <a:xfrm>
            <a:off x="1312191" y="4757540"/>
            <a:ext cx="11914484" cy="5126990"/>
          </a:xfrm>
          <a:prstGeom prst="rect">
            <a:avLst/>
          </a:prstGeom>
        </p:spPr>
        <p:txBody>
          <a:bodyPr lIns="0" tIns="0" rIns="0" bIns="0" rtlCol="0" anchor="t">
            <a:spAutoFit/>
          </a:bodyPr>
          <a:lstStyle/>
          <a:p>
            <a:pPr algn="just">
              <a:lnSpc>
                <a:spcPts val="4060"/>
              </a:lnSpc>
              <a:spcBef>
                <a:spcPct val="0"/>
              </a:spcBef>
            </a:pPr>
            <a:r>
              <a:rPr lang="en-US" sz="2900">
                <a:solidFill>
                  <a:srgbClr val="000000"/>
                </a:solidFill>
                <a:latin typeface="Open Sans"/>
                <a:ea typeface="Open Sans"/>
                <a:cs typeface="Open Sans"/>
                <a:sym typeface="Open Sans"/>
              </a:rPr>
              <a:t>Стать індивіда є передумовою становлення психологічної статі людини, але не визначає її цілком. Психологічна стать розвивається в процесі соціалізації.</a:t>
            </a:r>
          </a:p>
          <a:p>
            <a:pPr algn="just">
              <a:lnSpc>
                <a:spcPts val="4060"/>
              </a:lnSpc>
              <a:spcBef>
                <a:spcPct val="0"/>
              </a:spcBef>
            </a:pPr>
            <a:r>
              <a:rPr lang="en-US" sz="2900">
                <a:solidFill>
                  <a:srgbClr val="000000"/>
                </a:solidFill>
                <a:latin typeface="Open Sans"/>
                <a:ea typeface="Open Sans"/>
                <a:cs typeface="Open Sans"/>
                <a:sym typeface="Open Sans"/>
              </a:rPr>
              <a:t>Статеві відмінності мають, перш за все, тілесне втілення. При народженні на 105 хлопчиків припадає 100 дівчаток. Немовлята чоловічої статі при народження важчі та довші, вони також більш вразливі з боку всіх пренатальних проблем. Хлопчиків частіше травмують під час пологів через більший розмір їхнього тіла. У дорослих чоловіків об’єм м’язів становить більш ніж 40 % маси тіла, а у жінок – тільки 24 %.</a:t>
            </a:r>
          </a:p>
        </p:txBody>
      </p:sp>
      <p:sp>
        <p:nvSpPr>
          <p:cNvPr id="5" name="Freeform 5"/>
          <p:cNvSpPr/>
          <p:nvPr/>
        </p:nvSpPr>
        <p:spPr>
          <a:xfrm>
            <a:off x="13969034" y="0"/>
            <a:ext cx="4318966" cy="10287000"/>
          </a:xfrm>
          <a:custGeom>
            <a:avLst/>
            <a:gdLst/>
            <a:ahLst/>
            <a:cxnLst/>
            <a:rect l="l" t="t" r="r" b="b"/>
            <a:pathLst>
              <a:path w="4318966" h="10287000">
                <a:moveTo>
                  <a:pt x="0" y="0"/>
                </a:moveTo>
                <a:lnTo>
                  <a:pt x="4318966" y="0"/>
                </a:lnTo>
                <a:lnTo>
                  <a:pt x="4318966" y="10287000"/>
                </a:lnTo>
                <a:lnTo>
                  <a:pt x="0" y="10287000"/>
                </a:lnTo>
                <a:lnTo>
                  <a:pt x="0" y="0"/>
                </a:lnTo>
                <a:close/>
              </a:path>
            </a:pathLst>
          </a:custGeom>
          <a:blipFill>
            <a:blip r:embed="rId2" cstate="print"/>
            <a:stretch>
              <a:fillRect l="-25584" r="-231688"/>
            </a:stretch>
          </a:blipFill>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4796159" y="962025"/>
            <a:ext cx="12294033" cy="7781290"/>
          </a:xfrm>
          <a:prstGeom prst="rect">
            <a:avLst/>
          </a:prstGeom>
        </p:spPr>
        <p:txBody>
          <a:bodyPr lIns="0" tIns="0" rIns="0" bIns="0" rtlCol="0" anchor="t">
            <a:spAutoFit/>
          </a:bodyPr>
          <a:lstStyle/>
          <a:p>
            <a:pPr algn="just">
              <a:lnSpc>
                <a:spcPts val="4759"/>
              </a:lnSpc>
              <a:spcBef>
                <a:spcPct val="0"/>
              </a:spcBef>
            </a:pPr>
            <a:r>
              <a:rPr lang="en-US" sz="3399">
                <a:solidFill>
                  <a:srgbClr val="000000"/>
                </a:solidFill>
                <a:latin typeface="Open Sans"/>
                <a:ea typeface="Open Sans"/>
                <a:cs typeface="Open Sans"/>
                <a:sym typeface="Open Sans"/>
              </a:rPr>
              <a:t>Завжди, коли статеві розбіжності виявляються в дослідженнях, розгортається дискусія, чи зумовлені вони тиском генетичних програм, чи ці розбіжності визначаються соціально-культурним тиском.</a:t>
            </a:r>
          </a:p>
          <a:p>
            <a:pPr algn="just">
              <a:lnSpc>
                <a:spcPts val="4759"/>
              </a:lnSpc>
              <a:spcBef>
                <a:spcPct val="0"/>
              </a:spcBef>
            </a:pPr>
            <a:r>
              <a:rPr lang="en-US" sz="3399">
                <a:solidFill>
                  <a:srgbClr val="000000"/>
                </a:solidFill>
                <a:latin typeface="Open Sans"/>
                <a:ea typeface="Open Sans"/>
                <a:cs typeface="Open Sans"/>
                <a:sym typeface="Open Sans"/>
              </a:rPr>
              <a:t>Для більшості статевих відмінностей соціальний контекст є принциповим, хоча останнім часом говорять, що статеві відмінності зумовлені також функціональною асиметрією мозку. У жінок півкулі головного мозку функціонально менш диференційовані, ніж у чоловіків.</a:t>
            </a:r>
          </a:p>
          <a:p>
            <a:pPr algn="just">
              <a:lnSpc>
                <a:spcPts val="4759"/>
              </a:lnSpc>
              <a:spcBef>
                <a:spcPct val="0"/>
              </a:spcBef>
            </a:pPr>
            <a:r>
              <a:rPr lang="en-US" sz="3399">
                <a:solidFill>
                  <a:srgbClr val="000000"/>
                </a:solidFill>
                <a:latin typeface="Open Sans"/>
                <a:ea typeface="Open Sans"/>
                <a:cs typeface="Open Sans"/>
                <a:sym typeface="Open Sans"/>
              </a:rPr>
              <a:t>Коли дитина народжується, одразу ж запитують: «Хлопчик чи дівчинка?» Коли дитина росте, всі – батьки, вихователі, оточення – поводяться з нею відповідно до її статі.</a:t>
            </a:r>
          </a:p>
        </p:txBody>
      </p:sp>
      <p:sp>
        <p:nvSpPr>
          <p:cNvPr id="3" name="Freeform 3"/>
          <p:cNvSpPr/>
          <p:nvPr/>
        </p:nvSpPr>
        <p:spPr>
          <a:xfrm>
            <a:off x="0" y="0"/>
            <a:ext cx="4418553" cy="10287000"/>
          </a:xfrm>
          <a:custGeom>
            <a:avLst/>
            <a:gdLst/>
            <a:ahLst/>
            <a:cxnLst/>
            <a:rect l="l" t="t" r="r" b="b"/>
            <a:pathLst>
              <a:path w="4418553" h="10287000">
                <a:moveTo>
                  <a:pt x="0" y="0"/>
                </a:moveTo>
                <a:lnTo>
                  <a:pt x="4418553" y="0"/>
                </a:lnTo>
                <a:lnTo>
                  <a:pt x="4418553" y="10287000"/>
                </a:lnTo>
                <a:lnTo>
                  <a:pt x="0" y="10287000"/>
                </a:lnTo>
                <a:lnTo>
                  <a:pt x="0" y="0"/>
                </a:lnTo>
                <a:close/>
              </a:path>
            </a:pathLst>
          </a:custGeom>
          <a:blipFill>
            <a:blip r:embed="rId2" cstate="print"/>
            <a:stretch>
              <a:fillRect l="-93125" t="-17415" r="-16145" b="-17415"/>
            </a:stretch>
          </a:blipFill>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1169619" y="1008380"/>
            <a:ext cx="14487902" cy="8213090"/>
          </a:xfrm>
          <a:prstGeom prst="rect">
            <a:avLst/>
          </a:prstGeom>
        </p:spPr>
        <p:txBody>
          <a:bodyPr lIns="0" tIns="0" rIns="0" bIns="0" rtlCol="0" anchor="t">
            <a:spAutoFit/>
          </a:bodyPr>
          <a:lstStyle/>
          <a:p>
            <a:pPr algn="just">
              <a:lnSpc>
                <a:spcPts val="4060"/>
              </a:lnSpc>
              <a:spcBef>
                <a:spcPct val="0"/>
              </a:spcBef>
            </a:pPr>
            <a:r>
              <a:rPr lang="en-US" sz="2900">
                <a:solidFill>
                  <a:srgbClr val="000000"/>
                </a:solidFill>
                <a:latin typeface="Open Sans"/>
                <a:ea typeface="Open Sans"/>
                <a:cs typeface="Open Sans"/>
                <a:sym typeface="Open Sans"/>
              </a:rPr>
              <a:t>Дж. Рубін досліджував батьків, що отримали змогу один день поспілкуватись з немовлям – своєю першою дитиною. З’ясувалося, що хоча самі малюки суттєво не відрізнялися за показниками активності та поведінковими ознаками, однак батьки описували дівчаток як гарненьких, маленьких, приємних, а хлопчиків як більш активних, впевнених, сильних. Зрозуміло, що з віком батьківські підходи будуть транслюватись у базові компоненти особистості та «Я-концепції дитини». У цьому значенні статеві особливості, як і інші індивідні структури, звичайно, безособистісні, але вони є важливими для розвитку особистості.</a:t>
            </a:r>
          </a:p>
          <a:p>
            <a:pPr algn="just">
              <a:lnSpc>
                <a:spcPts val="4060"/>
              </a:lnSpc>
              <a:spcBef>
                <a:spcPct val="0"/>
              </a:spcBef>
            </a:pPr>
            <a:r>
              <a:rPr lang="en-US" sz="2900">
                <a:solidFill>
                  <a:srgbClr val="000000"/>
                </a:solidFill>
                <a:latin typeface="Open Sans"/>
                <a:ea typeface="Open Sans"/>
                <a:cs typeface="Open Sans"/>
                <a:sym typeface="Open Sans"/>
              </a:rPr>
              <a:t>У доволі ранньому віці, коли маленька істота ще нечітко розуміє свої індивідуальні риси, вона вже знає, хто вона – хлопчик чи дівчинка. Більшість дітей правильно можуть назвати свою стать у дворічному віці. Трирічні діти надають перевагу у спілкуванні дітям своєї статі. Дво-трирічні діти надають перевагу певним іграшкам і усвідомлюють, які заняття та професії вважаються чоловічими чи жіночими.</a:t>
            </a:r>
          </a:p>
          <a:p>
            <a:pPr algn="just">
              <a:lnSpc>
                <a:spcPts val="4060"/>
              </a:lnSpc>
              <a:spcBef>
                <a:spcPct val="0"/>
              </a:spcBef>
            </a:pPr>
            <a:r>
              <a:rPr lang="en-US" sz="2900">
                <a:solidFill>
                  <a:srgbClr val="000000"/>
                </a:solidFill>
                <a:latin typeface="Open Sans"/>
                <a:ea typeface="Open Sans"/>
                <a:cs typeface="Open Sans"/>
                <a:sym typeface="Open Sans"/>
              </a:rPr>
              <a:t>Такі фіксовані уявлення, які засвоюють діти, називаються статево-рольовими стереотипами.</a:t>
            </a:r>
          </a:p>
        </p:txBody>
      </p:sp>
      <p:sp>
        <p:nvSpPr>
          <p:cNvPr id="3" name="Freeform 3"/>
          <p:cNvSpPr/>
          <p:nvPr/>
        </p:nvSpPr>
        <p:spPr>
          <a:xfrm>
            <a:off x="16053436" y="0"/>
            <a:ext cx="2153377" cy="10287000"/>
          </a:xfrm>
          <a:custGeom>
            <a:avLst/>
            <a:gdLst/>
            <a:ahLst/>
            <a:cxnLst/>
            <a:rect l="l" t="t" r="r" b="b"/>
            <a:pathLst>
              <a:path w="2153377" h="10287000">
                <a:moveTo>
                  <a:pt x="0" y="0"/>
                </a:moveTo>
                <a:lnTo>
                  <a:pt x="2153377" y="0"/>
                </a:lnTo>
                <a:lnTo>
                  <a:pt x="2153377" y="10287000"/>
                </a:lnTo>
                <a:lnTo>
                  <a:pt x="0" y="10287000"/>
                </a:lnTo>
                <a:lnTo>
                  <a:pt x="0" y="0"/>
                </a:lnTo>
                <a:close/>
              </a:path>
            </a:pathLst>
          </a:custGeom>
          <a:blipFill>
            <a:blip r:embed="rId2" cstate="print"/>
            <a:stretch>
              <a:fillRect l="-739301" r="-11000"/>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4663884" cy="10287000"/>
          </a:xfrm>
          <a:custGeom>
            <a:avLst/>
            <a:gdLst/>
            <a:ahLst/>
            <a:cxnLst/>
            <a:rect l="l" t="t" r="r" b="b"/>
            <a:pathLst>
              <a:path w="4663884" h="10287000">
                <a:moveTo>
                  <a:pt x="0" y="0"/>
                </a:moveTo>
                <a:lnTo>
                  <a:pt x="4663884" y="0"/>
                </a:lnTo>
                <a:lnTo>
                  <a:pt x="4663884" y="10287000"/>
                </a:lnTo>
                <a:lnTo>
                  <a:pt x="0" y="10287000"/>
                </a:lnTo>
                <a:lnTo>
                  <a:pt x="0" y="0"/>
                </a:lnTo>
                <a:close/>
              </a:path>
            </a:pathLst>
          </a:custGeom>
          <a:blipFill>
            <a:blip r:embed="rId2" cstate="print"/>
            <a:stretch>
              <a:fillRect l="-5698" r="-49432" b="-5498"/>
            </a:stretch>
          </a:blipFill>
        </p:spPr>
      </p:sp>
      <p:sp>
        <p:nvSpPr>
          <p:cNvPr id="3" name="TextBox 3"/>
          <p:cNvSpPr txBox="1"/>
          <p:nvPr/>
        </p:nvSpPr>
        <p:spPr>
          <a:xfrm>
            <a:off x="5444148" y="1050933"/>
            <a:ext cx="11458153" cy="6222365"/>
          </a:xfrm>
          <a:prstGeom prst="rect">
            <a:avLst/>
          </a:prstGeom>
        </p:spPr>
        <p:txBody>
          <a:bodyPr lIns="0" tIns="0" rIns="0" bIns="0" rtlCol="0" anchor="t">
            <a:spAutoFit/>
          </a:bodyPr>
          <a:lstStyle/>
          <a:p>
            <a:pPr algn="just">
              <a:lnSpc>
                <a:spcPts val="4060"/>
              </a:lnSpc>
              <a:spcBef>
                <a:spcPct val="0"/>
              </a:spcBef>
            </a:pPr>
            <a:r>
              <a:rPr lang="en-US" sz="2900" spc="58">
                <a:solidFill>
                  <a:srgbClr val="000000"/>
                </a:solidFill>
                <a:latin typeface="Crimson Roman"/>
                <a:ea typeface="Crimson Roman"/>
                <a:cs typeface="Crimson Roman"/>
                <a:sym typeface="Crimson Roman"/>
              </a:rPr>
              <a:t>Психологія особистості вивчає рушійні сили і умови розвитку особистості, періодизацію розвитку індивіда, особистості та індивідуальності, індивідуальні властивості особистості та їх роль у розвитку особистості, розвиток особистості у соціо- та персоногенезі, структуру особистості і різні методичні підходи до її вивчення, теорії особистості та багато інших проблем. </a:t>
            </a:r>
          </a:p>
          <a:p>
            <a:pPr algn="just">
              <a:lnSpc>
                <a:spcPts val="4060"/>
              </a:lnSpc>
              <a:spcBef>
                <a:spcPct val="0"/>
              </a:spcBef>
            </a:pPr>
            <a:endParaRPr/>
          </a:p>
          <a:p>
            <a:pPr algn="just">
              <a:lnSpc>
                <a:spcPts val="4060"/>
              </a:lnSpc>
              <a:spcBef>
                <a:spcPct val="0"/>
              </a:spcBef>
            </a:pPr>
            <a:r>
              <a:rPr lang="en-US" sz="2900" spc="58">
                <a:solidFill>
                  <a:srgbClr val="000000"/>
                </a:solidFill>
                <a:latin typeface="Crimson Roman"/>
                <a:ea typeface="Crimson Roman"/>
                <a:cs typeface="Crimson Roman"/>
                <a:sym typeface="Crimson Roman"/>
              </a:rPr>
              <a:t>У сучасній психології виділяють наступні напрями дослідження особистості: біогенетичний, соціогенетичний і персоногенетичний. В основі виділення даних напрямів знаходиться детермінація розвитку особистості під впливом середовища і спадковості. Розглянемо кожний із перерахованих напрямів.</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4169284" y="1686302"/>
            <a:ext cx="13249718" cy="4780915"/>
          </a:xfrm>
          <a:prstGeom prst="rect">
            <a:avLst/>
          </a:prstGeom>
        </p:spPr>
        <p:txBody>
          <a:bodyPr lIns="0" tIns="0" rIns="0" bIns="0" rtlCol="0" anchor="t">
            <a:spAutoFit/>
          </a:bodyPr>
          <a:lstStyle/>
          <a:p>
            <a:pPr algn="just">
              <a:lnSpc>
                <a:spcPts val="4759"/>
              </a:lnSpc>
              <a:spcBef>
                <a:spcPct val="0"/>
              </a:spcBef>
            </a:pPr>
            <a:r>
              <a:rPr lang="en-US" sz="3399">
                <a:solidFill>
                  <a:srgbClr val="000000"/>
                </a:solidFill>
                <a:latin typeface="Open Sans"/>
                <a:ea typeface="Open Sans"/>
                <a:cs typeface="Open Sans"/>
                <a:sym typeface="Open Sans"/>
              </a:rPr>
              <a:t>Статево-рольові стереотипи в наш час значно змінились, і вже мало хто вірить, що єдино можливе призначення жінки – це виховання дітей та домашнє господарство, а чоловік має робити кар’єру і не може вести дім та виховувати дітей. Разом з тим, статево-рольові стереотипи, звичайно, не зникли. В результаті їх вивчення виникли такі нові поняття, як маскулінність, фемінність та андрогінність, що набули популярності.</a:t>
            </a:r>
          </a:p>
        </p:txBody>
      </p:sp>
      <p:sp>
        <p:nvSpPr>
          <p:cNvPr id="3" name="Freeform 3"/>
          <p:cNvSpPr/>
          <p:nvPr/>
        </p:nvSpPr>
        <p:spPr>
          <a:xfrm>
            <a:off x="0" y="0"/>
            <a:ext cx="3919010" cy="10287000"/>
          </a:xfrm>
          <a:custGeom>
            <a:avLst/>
            <a:gdLst/>
            <a:ahLst/>
            <a:cxnLst/>
            <a:rect l="l" t="t" r="r" b="b"/>
            <a:pathLst>
              <a:path w="3919010" h="10287000">
                <a:moveTo>
                  <a:pt x="0" y="0"/>
                </a:moveTo>
                <a:lnTo>
                  <a:pt x="3919010" y="0"/>
                </a:lnTo>
                <a:lnTo>
                  <a:pt x="3919010" y="10287000"/>
                </a:lnTo>
                <a:lnTo>
                  <a:pt x="0" y="10287000"/>
                </a:lnTo>
                <a:lnTo>
                  <a:pt x="0" y="0"/>
                </a:lnTo>
                <a:close/>
              </a:path>
            </a:pathLst>
          </a:custGeom>
          <a:blipFill>
            <a:blip r:embed="rId2" cstate="print"/>
            <a:stretch>
              <a:fillRect l="-450021" t="-5524" r="-32961" b="-5524"/>
            </a:stretch>
          </a:blipFill>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4579853" y="790874"/>
            <a:ext cx="13369654" cy="1780540"/>
          </a:xfrm>
          <a:prstGeom prst="rect">
            <a:avLst/>
          </a:prstGeom>
        </p:spPr>
        <p:txBody>
          <a:bodyPr lIns="0" tIns="0" rIns="0" bIns="0" rtlCol="0" anchor="t">
            <a:spAutoFit/>
          </a:bodyPr>
          <a:lstStyle/>
          <a:p>
            <a:pPr algn="ctr">
              <a:lnSpc>
                <a:spcPts val="4759"/>
              </a:lnSpc>
              <a:spcBef>
                <a:spcPct val="0"/>
              </a:spcBef>
            </a:pPr>
            <a:r>
              <a:rPr lang="en-US" sz="3399" b="1" i="1">
                <a:solidFill>
                  <a:srgbClr val="000000"/>
                </a:solidFill>
                <a:latin typeface="Open Sans Bold Italics"/>
                <a:ea typeface="Open Sans Bold Italics"/>
                <a:cs typeface="Open Sans Bold Italics"/>
                <a:sym typeface="Open Sans Bold Italics"/>
              </a:rPr>
              <a:t>Маскулінність</a:t>
            </a:r>
            <a:r>
              <a:rPr lang="en-US" sz="3399">
                <a:solidFill>
                  <a:srgbClr val="000000"/>
                </a:solidFill>
                <a:latin typeface="Open Sans"/>
                <a:ea typeface="Open Sans"/>
                <a:cs typeface="Open Sans"/>
                <a:sym typeface="Open Sans"/>
              </a:rPr>
              <a:t> – певна схема чоловічої поведінки, ознаками якої є: прагнення бути інтелектуально та фізично активним, неемоційним, не проявляти ознак слабкості.</a:t>
            </a:r>
          </a:p>
        </p:txBody>
      </p:sp>
      <p:sp>
        <p:nvSpPr>
          <p:cNvPr id="3" name="TextBox 3"/>
          <p:cNvSpPr txBox="1"/>
          <p:nvPr/>
        </p:nvSpPr>
        <p:spPr>
          <a:xfrm>
            <a:off x="1193042" y="3121316"/>
            <a:ext cx="14751082" cy="1780540"/>
          </a:xfrm>
          <a:prstGeom prst="rect">
            <a:avLst/>
          </a:prstGeom>
        </p:spPr>
        <p:txBody>
          <a:bodyPr lIns="0" tIns="0" rIns="0" bIns="0" rtlCol="0" anchor="t">
            <a:spAutoFit/>
          </a:bodyPr>
          <a:lstStyle/>
          <a:p>
            <a:pPr algn="just">
              <a:lnSpc>
                <a:spcPts val="4759"/>
              </a:lnSpc>
              <a:spcBef>
                <a:spcPct val="0"/>
              </a:spcBef>
            </a:pPr>
            <a:r>
              <a:rPr lang="en-US" sz="3399" b="1" i="1">
                <a:solidFill>
                  <a:srgbClr val="000000"/>
                </a:solidFill>
                <a:latin typeface="Open Sans Bold Italics"/>
                <a:ea typeface="Open Sans Bold Italics"/>
                <a:cs typeface="Open Sans Bold Italics"/>
                <a:sym typeface="Open Sans Bold Italics"/>
              </a:rPr>
              <a:t>Фемінність</a:t>
            </a:r>
            <a:r>
              <a:rPr lang="en-US" sz="3399">
                <a:solidFill>
                  <a:srgbClr val="000000"/>
                </a:solidFill>
                <a:latin typeface="Open Sans"/>
                <a:ea typeface="Open Sans"/>
                <a:cs typeface="Open Sans"/>
                <a:sym typeface="Open Sans"/>
              </a:rPr>
              <a:t> – певна схема жіночої поведінки, ознаками якої є: асивність, концентрація на почуттях, прояв емоцій та прагнення розділити їх з іншими.</a:t>
            </a:r>
          </a:p>
        </p:txBody>
      </p:sp>
      <p:sp>
        <p:nvSpPr>
          <p:cNvPr id="4" name="TextBox 4"/>
          <p:cNvSpPr txBox="1"/>
          <p:nvPr/>
        </p:nvSpPr>
        <p:spPr>
          <a:xfrm>
            <a:off x="1193042" y="6064954"/>
            <a:ext cx="16305452" cy="2380615"/>
          </a:xfrm>
          <a:prstGeom prst="rect">
            <a:avLst/>
          </a:prstGeom>
        </p:spPr>
        <p:txBody>
          <a:bodyPr lIns="0" tIns="0" rIns="0" bIns="0" rtlCol="0" anchor="t">
            <a:spAutoFit/>
          </a:bodyPr>
          <a:lstStyle/>
          <a:p>
            <a:pPr algn="l">
              <a:lnSpc>
                <a:spcPts val="4759"/>
              </a:lnSpc>
              <a:spcBef>
                <a:spcPct val="0"/>
              </a:spcBef>
            </a:pPr>
            <a:r>
              <a:rPr lang="en-US" sz="3399" b="1" i="1">
                <a:solidFill>
                  <a:srgbClr val="000000"/>
                </a:solidFill>
                <a:latin typeface="Open Sans Bold Italics"/>
                <a:ea typeface="Open Sans Bold Italics"/>
                <a:cs typeface="Open Sans Bold Italics"/>
                <a:sym typeface="Open Sans Bold Italics"/>
              </a:rPr>
              <a:t>Андрогінія</a:t>
            </a:r>
            <a:r>
              <a:rPr lang="en-US" sz="3399">
                <a:solidFill>
                  <a:srgbClr val="000000"/>
                </a:solidFill>
                <a:latin typeface="Open Sans"/>
                <a:ea typeface="Open Sans"/>
                <a:cs typeface="Open Sans"/>
                <a:sym typeface="Open Sans"/>
              </a:rPr>
              <a:t> розуміється як узгодження тенденцій маскулінності і фемінності в одній особистості. Андрогінія – це особливий тип психологічного функціонування з багатьма позитивними наслідками і спрямування на уникнення самовизначення особистості, фіксованого на полюсі статі.</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1028700" y="1740903"/>
            <a:ext cx="12909608" cy="6114174"/>
          </a:xfrm>
          <a:prstGeom prst="rect">
            <a:avLst/>
          </a:prstGeom>
        </p:spPr>
        <p:txBody>
          <a:bodyPr lIns="0" tIns="0" rIns="0" bIns="0" rtlCol="0" anchor="t">
            <a:spAutoFit/>
          </a:bodyPr>
          <a:lstStyle/>
          <a:p>
            <a:pPr algn="just">
              <a:lnSpc>
                <a:spcPts val="4759"/>
              </a:lnSpc>
              <a:spcBef>
                <a:spcPct val="0"/>
              </a:spcBef>
            </a:pPr>
            <a:r>
              <a:rPr lang="en-US" sz="3399" dirty="0" err="1">
                <a:solidFill>
                  <a:srgbClr val="000000"/>
                </a:solidFill>
                <a:latin typeface="Open Sans"/>
                <a:ea typeface="Open Sans"/>
                <a:cs typeface="Open Sans"/>
                <a:sym typeface="Open Sans"/>
              </a:rPr>
              <a:t>На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сьогодні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сформувався</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новий</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погляд</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на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адаптацію</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людей</a:t>
            </a:r>
            <a:r>
              <a:rPr lang="en-US" sz="3399" dirty="0">
                <a:solidFill>
                  <a:srgbClr val="000000"/>
                </a:solidFill>
                <a:latin typeface="Open Sans"/>
                <a:ea typeface="Open Sans"/>
                <a:cs typeface="Open Sans"/>
                <a:sym typeface="Open Sans"/>
              </a:rPr>
              <a:t> з </a:t>
            </a:r>
            <a:r>
              <a:rPr lang="en-US" sz="3399" dirty="0" err="1">
                <a:solidFill>
                  <a:srgbClr val="000000"/>
                </a:solidFill>
                <a:latin typeface="Open Sans"/>
                <a:ea typeface="Open Sans"/>
                <a:cs typeface="Open Sans"/>
                <a:sym typeface="Open Sans"/>
              </a:rPr>
              <a:t>різними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характеристиками</a:t>
            </a:r>
            <a:r>
              <a:rPr lang="en-US" sz="3399" dirty="0">
                <a:solidFill>
                  <a:srgbClr val="000000"/>
                </a:solidFill>
                <a:latin typeface="Open Sans"/>
                <a:ea typeface="Open Sans"/>
                <a:cs typeface="Open Sans"/>
                <a:sym typeface="Open Sans"/>
              </a:rPr>
              <a:t>. </a:t>
            </a:r>
          </a:p>
          <a:p>
            <a:pPr algn="just">
              <a:lnSpc>
                <a:spcPts val="4759"/>
              </a:lnSpc>
              <a:spcBef>
                <a:spcPct val="0"/>
              </a:spcBef>
            </a:pPr>
            <a:r>
              <a:rPr lang="en-US" sz="3399" dirty="0" err="1">
                <a:solidFill>
                  <a:srgbClr val="000000"/>
                </a:solidFill>
                <a:latin typeface="Open Sans"/>
                <a:ea typeface="Open Sans"/>
                <a:cs typeface="Open Sans"/>
                <a:sym typeface="Open Sans"/>
              </a:rPr>
              <a:t>Його</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суть</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полягає</a:t>
            </a:r>
            <a:r>
              <a:rPr lang="en-US" sz="3399" dirty="0">
                <a:solidFill>
                  <a:srgbClr val="000000"/>
                </a:solidFill>
                <a:latin typeface="Open Sans"/>
                <a:ea typeface="Open Sans"/>
                <a:cs typeface="Open Sans"/>
                <a:sym typeface="Open Sans"/>
              </a:rPr>
              <a:t> в </a:t>
            </a:r>
            <a:r>
              <a:rPr lang="en-US" sz="3399" dirty="0" err="1">
                <a:solidFill>
                  <a:srgbClr val="000000"/>
                </a:solidFill>
                <a:latin typeface="Open Sans"/>
                <a:ea typeface="Open Sans"/>
                <a:cs typeface="Open Sans"/>
                <a:sym typeface="Open Sans"/>
              </a:rPr>
              <a:t>тому</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що</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андрогінні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індивіди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більш</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благополучні</a:t>
            </a:r>
            <a:r>
              <a:rPr lang="en-US" sz="3399" dirty="0">
                <a:solidFill>
                  <a:srgbClr val="000000"/>
                </a:solidFill>
                <a:latin typeface="Open Sans"/>
                <a:ea typeface="Open Sans"/>
                <a:cs typeface="Open Sans"/>
                <a:sym typeface="Open Sans"/>
              </a:rPr>
              <a:t> в </a:t>
            </a:r>
            <a:r>
              <a:rPr lang="en-US" sz="3399" dirty="0" err="1">
                <a:solidFill>
                  <a:srgbClr val="000000"/>
                </a:solidFill>
                <a:latin typeface="Open Sans"/>
                <a:ea typeface="Open Sans"/>
                <a:cs typeface="Open Sans"/>
                <a:sym typeface="Open Sans"/>
              </a:rPr>
              <a:t>психологічному</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сенсі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Їхня</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перевага</a:t>
            </a:r>
            <a:r>
              <a:rPr lang="en-US" sz="3399" dirty="0">
                <a:solidFill>
                  <a:srgbClr val="000000"/>
                </a:solidFill>
                <a:latin typeface="Open Sans"/>
                <a:ea typeface="Open Sans"/>
                <a:cs typeface="Open Sans"/>
                <a:sym typeface="Open Sans"/>
              </a:rPr>
              <a:t> </a:t>
            </a:r>
            <a:r>
              <a:rPr lang="en-US" sz="3399" dirty="0" smtClean="0">
                <a:solidFill>
                  <a:srgbClr val="000000"/>
                </a:solidFill>
                <a:latin typeface="Open Sans"/>
                <a:ea typeface="Open Sans"/>
                <a:cs typeface="Open Sans"/>
                <a:sym typeface="Open Sans"/>
              </a:rPr>
              <a:t>в </a:t>
            </a:r>
            <a:r>
              <a:rPr lang="en-US" sz="3399" dirty="0" err="1">
                <a:solidFill>
                  <a:srgbClr val="000000"/>
                </a:solidFill>
                <a:latin typeface="Open Sans"/>
                <a:ea typeface="Open Sans"/>
                <a:cs typeface="Open Sans"/>
                <a:sym typeface="Open Sans"/>
              </a:rPr>
              <a:t>тому</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що</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вони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можуть</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гнучкіше</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реагувати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на</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життєві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ситуації</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використовуючи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то</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чоловічу</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то</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жіночу</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частину</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своєї</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особистості</a:t>
            </a:r>
            <a:r>
              <a:rPr lang="en-US" sz="3399" dirty="0">
                <a:solidFill>
                  <a:srgbClr val="000000"/>
                </a:solidFill>
                <a:latin typeface="Open Sans"/>
                <a:ea typeface="Open Sans"/>
                <a:cs typeface="Open Sans"/>
                <a:sym typeface="Open Sans"/>
              </a:rPr>
              <a:t>. </a:t>
            </a:r>
          </a:p>
          <a:p>
            <a:pPr algn="just">
              <a:lnSpc>
                <a:spcPts val="4759"/>
              </a:lnSpc>
              <a:spcBef>
                <a:spcPct val="0"/>
              </a:spcBef>
            </a:pPr>
            <a:r>
              <a:rPr lang="en-US" sz="3399" dirty="0" err="1">
                <a:solidFill>
                  <a:srgbClr val="000000"/>
                </a:solidFill>
                <a:latin typeface="Open Sans"/>
                <a:ea typeface="Open Sans"/>
                <a:cs typeface="Open Sans"/>
                <a:sym typeface="Open Sans"/>
              </a:rPr>
              <a:t>Вони</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також</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не</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стоять</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перед</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проблемою</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пригнічення</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тих</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аспектів</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своєї</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індивідуальності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які</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не</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відповідають</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загальноприйнятим</a:t>
            </a:r>
            <a:r>
              <a:rPr lang="en-US" sz="3399" dirty="0">
                <a:solidFill>
                  <a:srgbClr val="000000"/>
                </a:solidFill>
                <a:latin typeface="Open Sans"/>
                <a:ea typeface="Open Sans"/>
                <a:cs typeface="Open Sans"/>
                <a:sym typeface="Open Sans"/>
              </a:rPr>
              <a:t> </a:t>
            </a:r>
            <a:r>
              <a:rPr lang="en-US" sz="3399" dirty="0" err="1">
                <a:solidFill>
                  <a:srgbClr val="000000"/>
                </a:solidFill>
                <a:latin typeface="Open Sans"/>
                <a:ea typeface="Open Sans"/>
                <a:cs typeface="Open Sans"/>
                <a:sym typeface="Open Sans"/>
              </a:rPr>
              <a:t>стереотипам</a:t>
            </a:r>
            <a:r>
              <a:rPr lang="en-US" sz="3399" dirty="0">
                <a:solidFill>
                  <a:srgbClr val="000000"/>
                </a:solidFill>
                <a:latin typeface="Open Sans"/>
                <a:ea typeface="Open Sans"/>
                <a:cs typeface="Open Sans"/>
                <a:sym typeface="Open Sans"/>
              </a:rPr>
              <a:t>.</a:t>
            </a:r>
          </a:p>
        </p:txBody>
      </p:sp>
      <p:sp>
        <p:nvSpPr>
          <p:cNvPr id="3" name="Freeform 3"/>
          <p:cNvSpPr/>
          <p:nvPr/>
        </p:nvSpPr>
        <p:spPr>
          <a:xfrm>
            <a:off x="14342225" y="0"/>
            <a:ext cx="3945775" cy="10287000"/>
          </a:xfrm>
          <a:custGeom>
            <a:avLst/>
            <a:gdLst/>
            <a:ahLst/>
            <a:cxnLst/>
            <a:rect l="l" t="t" r="r" b="b"/>
            <a:pathLst>
              <a:path w="3945775" h="10287000">
                <a:moveTo>
                  <a:pt x="0" y="0"/>
                </a:moveTo>
                <a:lnTo>
                  <a:pt x="3945775" y="0"/>
                </a:lnTo>
                <a:lnTo>
                  <a:pt x="3945775" y="10287000"/>
                </a:lnTo>
                <a:lnTo>
                  <a:pt x="0" y="10287000"/>
                </a:lnTo>
                <a:lnTo>
                  <a:pt x="0" y="0"/>
                </a:lnTo>
                <a:close/>
              </a:path>
            </a:pathLst>
          </a:custGeom>
          <a:blipFill>
            <a:blip r:embed="rId2" cstate="print"/>
            <a:stretch>
              <a:fillRect l="-215994" r="-67754"/>
            </a:stretch>
          </a:blipFill>
        </p:spPr>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1193042" y="3121316"/>
            <a:ext cx="14751082" cy="3580765"/>
          </a:xfrm>
          <a:prstGeom prst="rect">
            <a:avLst/>
          </a:prstGeom>
        </p:spPr>
        <p:txBody>
          <a:bodyPr lIns="0" tIns="0" rIns="0" bIns="0" rtlCol="0" anchor="t">
            <a:spAutoFit/>
          </a:bodyPr>
          <a:lstStyle/>
          <a:p>
            <a:pPr algn="just">
              <a:lnSpc>
                <a:spcPts val="4759"/>
              </a:lnSpc>
            </a:pPr>
            <a:r>
              <a:rPr lang="en-US" sz="3399" b="1" i="1">
                <a:solidFill>
                  <a:srgbClr val="000000"/>
                </a:solidFill>
                <a:latin typeface="Open Sans Bold Italics"/>
                <a:ea typeface="Open Sans Bold Italics"/>
                <a:cs typeface="Open Sans Bold Italics"/>
                <a:sym typeface="Open Sans Bold Italics"/>
              </a:rPr>
              <a:t>Використане джерело:</a:t>
            </a:r>
          </a:p>
          <a:p>
            <a:pPr algn="just">
              <a:lnSpc>
                <a:spcPts val="4759"/>
              </a:lnSpc>
            </a:pPr>
            <a:r>
              <a:rPr lang="en-US" sz="3399">
                <a:solidFill>
                  <a:srgbClr val="000000"/>
                </a:solidFill>
                <a:latin typeface="Open Sans"/>
                <a:ea typeface="Open Sans"/>
                <a:cs typeface="Open Sans"/>
                <a:sym typeface="Open Sans"/>
              </a:rPr>
              <a:t>О. Столяренко Психологія особистості. Навч. посіб. – К.: Центр учбової літератури, 2012. – 280 с.</a:t>
            </a:r>
          </a:p>
          <a:p>
            <a:pPr algn="just">
              <a:lnSpc>
                <a:spcPts val="4759"/>
              </a:lnSpc>
            </a:pPr>
            <a:endParaRPr/>
          </a:p>
          <a:p>
            <a:pPr algn="just">
              <a:lnSpc>
                <a:spcPts val="4759"/>
              </a:lnSpc>
            </a:pPr>
            <a:endParaRPr/>
          </a:p>
          <a:p>
            <a:pPr algn="just">
              <a:lnSpc>
                <a:spcPts val="4759"/>
              </a:lnSpc>
              <a:spcBef>
                <a:spcPct val="0"/>
              </a:spcBef>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11867" y="381000"/>
            <a:ext cx="8458200" cy="9525000"/>
          </a:xfrm>
          <a:prstGeom prst="rect">
            <a:avLst/>
          </a:prstGeom>
          <a:solidFill>
            <a:srgbClr val="DFD4CB"/>
          </a:solidFill>
        </p:spPr>
      </p:sp>
      <p:sp>
        <p:nvSpPr>
          <p:cNvPr id="3" name="Freeform 3"/>
          <p:cNvSpPr/>
          <p:nvPr/>
        </p:nvSpPr>
        <p:spPr>
          <a:xfrm>
            <a:off x="12467364" y="3501372"/>
            <a:ext cx="5820636" cy="6785628"/>
          </a:xfrm>
          <a:custGeom>
            <a:avLst/>
            <a:gdLst/>
            <a:ahLst/>
            <a:cxnLst/>
            <a:rect l="l" t="t" r="r" b="b"/>
            <a:pathLst>
              <a:path w="5820636" h="6785628">
                <a:moveTo>
                  <a:pt x="0" y="0"/>
                </a:moveTo>
                <a:lnTo>
                  <a:pt x="5820636" y="0"/>
                </a:lnTo>
                <a:lnTo>
                  <a:pt x="5820636" y="6785628"/>
                </a:lnTo>
                <a:lnTo>
                  <a:pt x="0" y="6785628"/>
                </a:lnTo>
                <a:lnTo>
                  <a:pt x="0" y="0"/>
                </a:lnTo>
                <a:close/>
              </a:path>
            </a:pathLst>
          </a:custGeom>
          <a:blipFill>
            <a:blip r:embed="rId2" cstate="print"/>
            <a:stretch>
              <a:fillRect t="-47530" r="-229165"/>
            </a:stretch>
          </a:blipFill>
        </p:spPr>
      </p:sp>
      <p:sp>
        <p:nvSpPr>
          <p:cNvPr id="4" name="TextBox 4"/>
          <p:cNvSpPr txBox="1"/>
          <p:nvPr/>
        </p:nvSpPr>
        <p:spPr>
          <a:xfrm>
            <a:off x="373933" y="594041"/>
            <a:ext cx="8206393" cy="8664259"/>
          </a:xfrm>
          <a:prstGeom prst="rect">
            <a:avLst/>
          </a:prstGeom>
        </p:spPr>
        <p:txBody>
          <a:bodyPr lIns="0" tIns="0" rIns="0" bIns="0" rtlCol="0" anchor="t">
            <a:spAutoFit/>
          </a:bodyPr>
          <a:lstStyle/>
          <a:p>
            <a:pPr algn="just">
              <a:lnSpc>
                <a:spcPts val="3822"/>
              </a:lnSpc>
              <a:spcBef>
                <a:spcPct val="0"/>
              </a:spcBef>
            </a:pPr>
            <a:r>
              <a:rPr lang="en-US" sz="3475">
                <a:solidFill>
                  <a:srgbClr val="000000"/>
                </a:solidFill>
                <a:latin typeface="Crimson Roman"/>
                <a:ea typeface="Crimson Roman"/>
                <a:cs typeface="Crimson Roman"/>
                <a:sym typeface="Crimson Roman"/>
              </a:rPr>
              <a:t>Центром уваги представників біогенетичного напряму є проблеми розвитку людини як індивіда, що має певні антропогенетичні властивості (задатки, темперамент, біологічний вік, стать, нейродинамічні властивості, органічні потреби, потяги тощо.), які проходять різні стадії дозрівання під час реалізації філогенетичної програми виду в онтогенезі. </a:t>
            </a:r>
          </a:p>
          <a:p>
            <a:pPr algn="just">
              <a:lnSpc>
                <a:spcPts val="3822"/>
              </a:lnSpc>
              <a:spcBef>
                <a:spcPct val="0"/>
              </a:spcBef>
            </a:pPr>
            <a:endParaRPr/>
          </a:p>
          <a:p>
            <a:pPr algn="just">
              <a:lnSpc>
                <a:spcPts val="3822"/>
              </a:lnSpc>
              <a:spcBef>
                <a:spcPct val="0"/>
              </a:spcBef>
            </a:pPr>
            <a:r>
              <a:rPr lang="en-US" sz="3475">
                <a:solidFill>
                  <a:srgbClr val="000000"/>
                </a:solidFill>
                <a:latin typeface="Crimson Roman"/>
                <a:ea typeface="Crimson Roman"/>
                <a:cs typeface="Crimson Roman"/>
                <a:sym typeface="Crimson Roman"/>
              </a:rPr>
              <a:t>Основним завданням представників соціогенетичного напряму є вивчення процесів соціалізації людини, засвоєння людиною соціальних норм і ролей, набуття соціальних настанов і ціннісних орієнтацій, формування соціального і національного характеру людини як члена тієї або іншої спільності.</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6106471" y="2822978"/>
            <a:ext cx="10725371" cy="2724150"/>
          </a:xfrm>
          <a:prstGeom prst="rect">
            <a:avLst/>
          </a:prstGeom>
        </p:spPr>
        <p:txBody>
          <a:bodyPr lIns="0" tIns="0" rIns="0" bIns="0" rtlCol="0" anchor="t">
            <a:spAutoFit/>
          </a:bodyPr>
          <a:lstStyle/>
          <a:p>
            <a:pPr algn="just">
              <a:lnSpc>
                <a:spcPts val="4200"/>
              </a:lnSpc>
              <a:spcBef>
                <a:spcPct val="0"/>
              </a:spcBef>
            </a:pPr>
            <a:r>
              <a:rPr lang="en-US" sz="3000" spc="60">
                <a:solidFill>
                  <a:srgbClr val="000000"/>
                </a:solidFill>
                <a:latin typeface="Crimson Roman"/>
                <a:ea typeface="Crimson Roman"/>
                <a:cs typeface="Crimson Roman"/>
                <a:sym typeface="Crimson Roman"/>
              </a:rPr>
              <a:t>У центрі уваги представників персоногенетичної орієнтації стоять проблеми активності, самосвідомості і творчості особистості, формування людського Я, боротьби мотивів, виховання індивідуального  характеру і здібностей, самореалізації і особистого вибору, пошуку сенсу життя.</a:t>
            </a:r>
          </a:p>
        </p:txBody>
      </p:sp>
      <p:sp>
        <p:nvSpPr>
          <p:cNvPr id="3" name="Freeform 3"/>
          <p:cNvSpPr/>
          <p:nvPr/>
        </p:nvSpPr>
        <p:spPr>
          <a:xfrm>
            <a:off x="0" y="0"/>
            <a:ext cx="5522415" cy="10287000"/>
          </a:xfrm>
          <a:custGeom>
            <a:avLst/>
            <a:gdLst/>
            <a:ahLst/>
            <a:cxnLst/>
            <a:rect l="l" t="t" r="r" b="b"/>
            <a:pathLst>
              <a:path w="5522415" h="10287000">
                <a:moveTo>
                  <a:pt x="0" y="0"/>
                </a:moveTo>
                <a:lnTo>
                  <a:pt x="5522415" y="0"/>
                </a:lnTo>
                <a:lnTo>
                  <a:pt x="5522415" y="10287000"/>
                </a:lnTo>
                <a:lnTo>
                  <a:pt x="0" y="10287000"/>
                </a:lnTo>
                <a:lnTo>
                  <a:pt x="0" y="0"/>
                </a:lnTo>
                <a:close/>
              </a:path>
            </a:pathLst>
          </a:custGeom>
          <a:blipFill>
            <a:blip r:embed="rId2" cstate="print"/>
            <a:stretch>
              <a:fillRect l="-80180" t="-22545" b="-22545"/>
            </a:stretch>
          </a:blipFill>
        </p:spPr>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Freeform 2"/>
          <p:cNvSpPr/>
          <p:nvPr/>
        </p:nvSpPr>
        <p:spPr>
          <a:xfrm>
            <a:off x="13288614" y="0"/>
            <a:ext cx="4999386" cy="10287000"/>
          </a:xfrm>
          <a:custGeom>
            <a:avLst/>
            <a:gdLst/>
            <a:ahLst/>
            <a:cxnLst/>
            <a:rect l="l" t="t" r="r" b="b"/>
            <a:pathLst>
              <a:path w="4999386" h="10287000">
                <a:moveTo>
                  <a:pt x="0" y="0"/>
                </a:moveTo>
                <a:lnTo>
                  <a:pt x="4999386" y="0"/>
                </a:lnTo>
                <a:lnTo>
                  <a:pt x="4999386" y="10287000"/>
                </a:lnTo>
                <a:lnTo>
                  <a:pt x="0" y="10287000"/>
                </a:lnTo>
                <a:lnTo>
                  <a:pt x="0" y="0"/>
                </a:lnTo>
                <a:close/>
              </a:path>
            </a:pathLst>
          </a:custGeom>
          <a:blipFill>
            <a:blip r:embed="rId2" cstate="print"/>
            <a:stretch>
              <a:fillRect l="-356999" t="-5524" b="-5524"/>
            </a:stretch>
          </a:blipFill>
        </p:spPr>
      </p:sp>
      <p:sp>
        <p:nvSpPr>
          <p:cNvPr id="3" name="TextBox 3"/>
          <p:cNvSpPr txBox="1"/>
          <p:nvPr/>
        </p:nvSpPr>
        <p:spPr>
          <a:xfrm>
            <a:off x="1028700" y="643838"/>
            <a:ext cx="11317234" cy="7919720"/>
          </a:xfrm>
          <a:prstGeom prst="rect">
            <a:avLst/>
          </a:prstGeom>
        </p:spPr>
        <p:txBody>
          <a:bodyPr lIns="0" tIns="0" rIns="0" bIns="0" rtlCol="0" anchor="t">
            <a:spAutoFit/>
          </a:bodyPr>
          <a:lstStyle/>
          <a:p>
            <a:pPr algn="just">
              <a:lnSpc>
                <a:spcPts val="4480"/>
              </a:lnSpc>
              <a:spcBef>
                <a:spcPct val="0"/>
              </a:spcBef>
            </a:pPr>
            <a:r>
              <a:rPr lang="en-US" sz="3200" spc="64" dirty="0" err="1">
                <a:solidFill>
                  <a:srgbClr val="000000"/>
                </a:solidFill>
                <a:latin typeface="Crimson Roman"/>
                <a:ea typeface="Crimson Roman"/>
                <a:cs typeface="Crimson Roman"/>
                <a:sym typeface="Crimson Roman"/>
              </a:rPr>
              <a:t>Велике</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значення</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для</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психології</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особистості</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має</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культурно-історичний</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системно-діяльнісний</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підхід</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розвитку</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особистості</a:t>
            </a:r>
            <a:r>
              <a:rPr lang="en-US" sz="3200" spc="64" dirty="0">
                <a:solidFill>
                  <a:srgbClr val="000000"/>
                </a:solidFill>
                <a:latin typeface="Crimson Roman"/>
                <a:ea typeface="Crimson Roman"/>
                <a:cs typeface="Crimson Roman"/>
                <a:sym typeface="Crimson Roman"/>
              </a:rPr>
              <a:t>. У </a:t>
            </a:r>
            <a:r>
              <a:rPr lang="en-US" sz="3200" spc="64" dirty="0" err="1">
                <a:solidFill>
                  <a:srgbClr val="000000"/>
                </a:solidFill>
                <a:latin typeface="Crimson Roman"/>
                <a:ea typeface="Crimson Roman"/>
                <a:cs typeface="Crimson Roman"/>
                <a:sym typeface="Crimson Roman"/>
              </a:rPr>
              <a:t>даному</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напрямі</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властивості</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людини</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як</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індивіда</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розглядаються</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як</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безособові</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передумови</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розвитку</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особистості</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які</a:t>
            </a:r>
            <a:r>
              <a:rPr lang="en-US" sz="3200" spc="64" dirty="0">
                <a:solidFill>
                  <a:srgbClr val="000000"/>
                </a:solidFill>
                <a:latin typeface="Crimson Roman"/>
                <a:ea typeface="Crimson Roman"/>
                <a:cs typeface="Crimson Roman"/>
                <a:sym typeface="Crimson Roman"/>
              </a:rPr>
              <a:t> в </a:t>
            </a:r>
            <a:r>
              <a:rPr lang="en-US" sz="3200" spc="64" dirty="0" err="1">
                <a:solidFill>
                  <a:srgbClr val="000000"/>
                </a:solidFill>
                <a:latin typeface="Crimson Roman"/>
                <a:ea typeface="Crimson Roman"/>
                <a:cs typeface="Crimson Roman"/>
                <a:sym typeface="Crimson Roman"/>
              </a:rPr>
              <a:t>процесі</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життєвого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шляху</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можуть</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отримати</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особистісний</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розвиток</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Соціокультурне</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середовище</a:t>
            </a:r>
            <a:r>
              <a:rPr lang="en-US" sz="3200" spc="64" dirty="0">
                <a:solidFill>
                  <a:srgbClr val="000000"/>
                </a:solidFill>
                <a:latin typeface="Crimson Roman"/>
                <a:ea typeface="Crimson Roman"/>
                <a:cs typeface="Crimson Roman"/>
                <a:sym typeface="Crimson Roman"/>
              </a:rPr>
              <a:t> є </a:t>
            </a:r>
            <a:r>
              <a:rPr lang="en-US" sz="3200" spc="64" dirty="0" err="1">
                <a:solidFill>
                  <a:srgbClr val="000000"/>
                </a:solidFill>
                <a:latin typeface="Crimson Roman"/>
                <a:ea typeface="Crimson Roman"/>
                <a:cs typeface="Crimson Roman"/>
                <a:sym typeface="Crimson Roman"/>
              </a:rPr>
              <a:t>джерелом</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що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живить</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розвиток</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особистості</a:t>
            </a:r>
            <a:r>
              <a:rPr lang="en-US" sz="3200" spc="64" dirty="0">
                <a:solidFill>
                  <a:srgbClr val="000000"/>
                </a:solidFill>
                <a:latin typeface="Crimson Roman"/>
                <a:ea typeface="Crimson Roman"/>
                <a:cs typeface="Crimson Roman"/>
                <a:sym typeface="Crimson Roman"/>
              </a:rPr>
              <a:t>, а </a:t>
            </a:r>
            <a:r>
              <a:rPr lang="en-US" sz="3200" spc="64" dirty="0" err="1">
                <a:solidFill>
                  <a:srgbClr val="000000"/>
                </a:solidFill>
                <a:latin typeface="Crimson Roman"/>
                <a:ea typeface="Crimson Roman"/>
                <a:cs typeface="Crimson Roman"/>
                <a:sym typeface="Crimson Roman"/>
              </a:rPr>
              <a:t>не</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чинником</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що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безпосередньо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визначає</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поведінку</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Справжніми</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підставами</a:t>
            </a:r>
            <a:r>
              <a:rPr lang="en-US" sz="3200" spc="64" dirty="0">
                <a:solidFill>
                  <a:srgbClr val="000000"/>
                </a:solidFill>
                <a:latin typeface="Crimson Roman"/>
                <a:ea typeface="Crimson Roman"/>
                <a:cs typeface="Crimson Roman"/>
                <a:sym typeface="Crimson Roman"/>
              </a:rPr>
              <a:t> і </a:t>
            </a:r>
            <a:r>
              <a:rPr lang="en-US" sz="3200" spc="64" dirty="0" err="1">
                <a:solidFill>
                  <a:srgbClr val="000000"/>
                </a:solidFill>
                <a:latin typeface="Crimson Roman"/>
                <a:ea typeface="Crimson Roman"/>
                <a:cs typeface="Crimson Roman"/>
                <a:sym typeface="Crimson Roman"/>
              </a:rPr>
              <a:t>рушійною</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силою</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розвитку</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особистості</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виступають</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спільна</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діяльність</a:t>
            </a:r>
            <a:r>
              <a:rPr lang="en-US" sz="3200" spc="64" dirty="0">
                <a:solidFill>
                  <a:srgbClr val="000000"/>
                </a:solidFill>
                <a:latin typeface="Crimson Roman"/>
                <a:ea typeface="Crimson Roman"/>
                <a:cs typeface="Crimson Roman"/>
                <a:sym typeface="Crimson Roman"/>
              </a:rPr>
              <a:t> і </a:t>
            </a:r>
            <a:r>
              <a:rPr lang="en-US" sz="3200" spc="64" dirty="0" err="1">
                <a:solidFill>
                  <a:srgbClr val="000000"/>
                </a:solidFill>
                <a:latin typeface="Crimson Roman"/>
                <a:ea typeface="Crimson Roman"/>
                <a:cs typeface="Crimson Roman"/>
                <a:sym typeface="Crimson Roman"/>
              </a:rPr>
              <a:t>спілкування</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за</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допомогою</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яких</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здійснюється</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залучення</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особистості</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до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культури</a:t>
            </a:r>
            <a:r>
              <a:rPr lang="en-US" sz="3200" spc="64" dirty="0">
                <a:solidFill>
                  <a:srgbClr val="000000"/>
                </a:solidFill>
                <a:latin typeface="Crimson Roman"/>
                <a:ea typeface="Crimson Roman"/>
                <a:cs typeface="Crimson Roman"/>
                <a:sym typeface="Crimson Roman"/>
              </a:rPr>
              <a:t>. У </a:t>
            </a:r>
            <a:r>
              <a:rPr lang="en-US" sz="3200" spc="64" dirty="0" err="1">
                <a:solidFill>
                  <a:srgbClr val="000000"/>
                </a:solidFill>
                <a:latin typeface="Crimson Roman"/>
                <a:ea typeface="Crimson Roman"/>
                <a:cs typeface="Crimson Roman"/>
                <a:sym typeface="Crimson Roman"/>
              </a:rPr>
              <a:t>межах</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системно-діяльнісного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підходу</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особистість</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розглядається</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як</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відносно</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стійка</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сукупність</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психічних</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властивостей</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як</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результат</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включення</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індивіда</a:t>
            </a:r>
            <a:r>
              <a:rPr lang="en-US" sz="3200" spc="64" dirty="0">
                <a:solidFill>
                  <a:srgbClr val="000000"/>
                </a:solidFill>
                <a:latin typeface="Crimson Roman"/>
                <a:ea typeface="Crimson Roman"/>
                <a:cs typeface="Crimson Roman"/>
                <a:sym typeface="Crimson Roman"/>
              </a:rPr>
              <a:t> у </a:t>
            </a:r>
            <a:r>
              <a:rPr lang="en-US" sz="3200" spc="64" dirty="0" err="1">
                <a:solidFill>
                  <a:srgbClr val="000000"/>
                </a:solidFill>
                <a:latin typeface="Crimson Roman"/>
                <a:ea typeface="Crimson Roman"/>
                <a:cs typeface="Crimson Roman"/>
                <a:sym typeface="Crimson Roman"/>
              </a:rPr>
              <a:t>простір</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міжіндивідуальних</a:t>
            </a:r>
            <a:r>
              <a:rPr lang="en-US" sz="3200" spc="64" dirty="0">
                <a:solidFill>
                  <a:srgbClr val="000000"/>
                </a:solidFill>
                <a:latin typeface="Crimson Roman"/>
                <a:ea typeface="Crimson Roman"/>
                <a:cs typeface="Crimson Roman"/>
                <a:sym typeface="Crimson Roman"/>
              </a:rPr>
              <a:t> </a:t>
            </a:r>
            <a:r>
              <a:rPr lang="en-US" sz="3200" spc="64" dirty="0" err="1">
                <a:solidFill>
                  <a:srgbClr val="000000"/>
                </a:solidFill>
                <a:latin typeface="Crimson Roman"/>
                <a:ea typeface="Crimson Roman"/>
                <a:cs typeface="Crimson Roman"/>
                <a:sym typeface="Crimson Roman"/>
              </a:rPr>
              <a:t>зв’язків</a:t>
            </a:r>
            <a:r>
              <a:rPr lang="en-US" sz="3200" spc="64" dirty="0">
                <a:solidFill>
                  <a:srgbClr val="000000"/>
                </a:solidFill>
                <a:latin typeface="Crimson Roman"/>
                <a:ea typeface="Crimson Roman"/>
                <a:cs typeface="Crimson Roman"/>
                <a:sym typeface="Crimson Roman"/>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6407092" y="779857"/>
            <a:ext cx="11176316" cy="5950585"/>
          </a:xfrm>
          <a:prstGeom prst="rect">
            <a:avLst/>
          </a:prstGeom>
        </p:spPr>
        <p:txBody>
          <a:bodyPr lIns="0" tIns="0" rIns="0" bIns="0" rtlCol="0" anchor="t">
            <a:spAutoFit/>
          </a:bodyPr>
          <a:lstStyle/>
          <a:p>
            <a:pPr algn="just">
              <a:lnSpc>
                <a:spcPts val="4340"/>
              </a:lnSpc>
              <a:spcBef>
                <a:spcPct val="0"/>
              </a:spcBef>
            </a:pPr>
            <a:r>
              <a:rPr lang="en-US" sz="3100">
                <a:solidFill>
                  <a:srgbClr val="000000"/>
                </a:solidFill>
                <a:latin typeface="Open Sans"/>
                <a:ea typeface="Open Sans"/>
                <a:cs typeface="Open Sans"/>
                <a:sym typeface="Open Sans"/>
              </a:rPr>
              <a:t>Поняття особистості належить до найбільш суперечливих і складних для визначення у сучасній психології. Єдиного, загальновизнаного визначення особистості немає до сьогодні. </a:t>
            </a:r>
          </a:p>
          <a:p>
            <a:pPr algn="just">
              <a:lnSpc>
                <a:spcPts val="4340"/>
              </a:lnSpc>
              <a:spcBef>
                <a:spcPct val="0"/>
              </a:spcBef>
            </a:pPr>
            <a:r>
              <a:rPr lang="en-US" sz="3100">
                <a:solidFill>
                  <a:srgbClr val="000000"/>
                </a:solidFill>
                <a:latin typeface="Open Sans"/>
                <a:ea typeface="Open Sans"/>
                <a:cs typeface="Open Sans"/>
                <a:sym typeface="Open Sans"/>
              </a:rPr>
              <a:t>На питання, що таке особистість, психологи відповідають по-різному, і в різноманітті їх відповідей виявляється складність феномена особистості. Як ілюстрацію можна навести визначення поняття «особистість», що містяться в працях різних вчених. «Поняття особистості визначає людського індивіда як члена суспільства, узагальнює інтегровані в ньому соціально значимі риси»  (І. С. Кон).</a:t>
            </a:r>
          </a:p>
        </p:txBody>
      </p:sp>
      <p:sp>
        <p:nvSpPr>
          <p:cNvPr id="3" name="Freeform 3"/>
          <p:cNvSpPr/>
          <p:nvPr/>
        </p:nvSpPr>
        <p:spPr>
          <a:xfrm>
            <a:off x="0" y="0"/>
            <a:ext cx="5838206" cy="10287000"/>
          </a:xfrm>
          <a:custGeom>
            <a:avLst/>
            <a:gdLst/>
            <a:ahLst/>
            <a:cxnLst/>
            <a:rect l="l" t="t" r="r" b="b"/>
            <a:pathLst>
              <a:path w="5838206" h="10287000">
                <a:moveTo>
                  <a:pt x="0" y="0"/>
                </a:moveTo>
                <a:lnTo>
                  <a:pt x="5838206" y="0"/>
                </a:lnTo>
                <a:lnTo>
                  <a:pt x="5838206" y="10287000"/>
                </a:lnTo>
                <a:lnTo>
                  <a:pt x="0" y="10287000"/>
                </a:lnTo>
                <a:lnTo>
                  <a:pt x="0" y="0"/>
                </a:lnTo>
                <a:close/>
              </a:path>
            </a:pathLst>
          </a:custGeom>
          <a:blipFill>
            <a:blip r:embed="rId2" cstate="print"/>
            <a:stretch>
              <a:fillRect l="-4552" r="-19374" b="-5498"/>
            </a:stretch>
          </a:blipFill>
        </p:spPr>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FD4CB"/>
        </a:solidFill>
        <a:effectLst/>
      </p:bgPr>
    </p:bg>
    <p:spTree>
      <p:nvGrpSpPr>
        <p:cNvPr id="1" name=""/>
        <p:cNvGrpSpPr/>
        <p:nvPr/>
      </p:nvGrpSpPr>
      <p:grpSpPr>
        <a:xfrm>
          <a:off x="0" y="0"/>
          <a:ext cx="0" cy="0"/>
          <a:chOff x="0" y="0"/>
          <a:chExt cx="0" cy="0"/>
        </a:xfrm>
      </p:grpSpPr>
      <p:sp>
        <p:nvSpPr>
          <p:cNvPr id="2" name="TextBox 2"/>
          <p:cNvSpPr txBox="1"/>
          <p:nvPr/>
        </p:nvSpPr>
        <p:spPr>
          <a:xfrm>
            <a:off x="1028700" y="1829117"/>
            <a:ext cx="12566718" cy="6381750"/>
          </a:xfrm>
          <a:prstGeom prst="rect">
            <a:avLst/>
          </a:prstGeom>
        </p:spPr>
        <p:txBody>
          <a:bodyPr lIns="0" tIns="0" rIns="0" bIns="0" rtlCol="0" anchor="t">
            <a:spAutoFit/>
          </a:bodyPr>
          <a:lstStyle/>
          <a:p>
            <a:pPr algn="just">
              <a:lnSpc>
                <a:spcPts val="4200"/>
              </a:lnSpc>
              <a:spcBef>
                <a:spcPct val="0"/>
              </a:spcBef>
            </a:pPr>
            <a:r>
              <a:rPr lang="en-US" sz="3000">
                <a:solidFill>
                  <a:srgbClr val="000000"/>
                </a:solidFill>
                <a:latin typeface="Open Sans"/>
                <a:ea typeface="Open Sans"/>
                <a:cs typeface="Open Sans"/>
                <a:sym typeface="Open Sans"/>
              </a:rPr>
              <a:t>«Особистість – це індивід, який визначив свою діяльну позицію до всього, що його оточує: до праці, до суспільного ладу, до боротьби мас, до завдань колективу, до долі іншої людини» (П. Є. Кряжев).</a:t>
            </a:r>
          </a:p>
          <a:p>
            <a:pPr algn="just">
              <a:lnSpc>
                <a:spcPts val="4200"/>
              </a:lnSpc>
              <a:spcBef>
                <a:spcPct val="0"/>
              </a:spcBef>
            </a:pPr>
            <a:r>
              <a:rPr lang="en-US" sz="3000">
                <a:solidFill>
                  <a:srgbClr val="000000"/>
                </a:solidFill>
                <a:latin typeface="Open Sans"/>
                <a:ea typeface="Open Sans"/>
                <a:cs typeface="Open Sans"/>
                <a:sym typeface="Open Sans"/>
              </a:rPr>
              <a:t> «Особистість – людина як суспільний індивід, суб’єкт пізнання і об’єктивного перетворення світу, розумна істота, яка володіє мовою і здатна до трудової діяльності» (А. В. Петровський). «Особистість – людина як носій свідомості» (К. К. Платонов). «Особистість – це людина, взята в системі таких психологічних характеристик, які соціально зумовлені, проявляються в суспільних за природою зв’язках і відносинах, є стійкими і визначають моральні вчинки людини, котрі мають істотне значення для неї самої і тих, хто її оточує» (Р. С. Немов).</a:t>
            </a:r>
          </a:p>
        </p:txBody>
      </p:sp>
      <p:sp>
        <p:nvSpPr>
          <p:cNvPr id="3" name="Freeform 3"/>
          <p:cNvSpPr/>
          <p:nvPr/>
        </p:nvSpPr>
        <p:spPr>
          <a:xfrm>
            <a:off x="14540002" y="2200972"/>
            <a:ext cx="2424126" cy="2180128"/>
          </a:xfrm>
          <a:custGeom>
            <a:avLst/>
            <a:gdLst/>
            <a:ahLst/>
            <a:cxnLst/>
            <a:rect l="l" t="t" r="r" b="b"/>
            <a:pathLst>
              <a:path w="2424126" h="2180128">
                <a:moveTo>
                  <a:pt x="0" y="0"/>
                </a:moveTo>
                <a:lnTo>
                  <a:pt x="2424126" y="0"/>
                </a:lnTo>
                <a:lnTo>
                  <a:pt x="2424126" y="2180128"/>
                </a:lnTo>
                <a:lnTo>
                  <a:pt x="0" y="2180128"/>
                </a:lnTo>
                <a:lnTo>
                  <a:pt x="0" y="0"/>
                </a:lnTo>
                <a:close/>
              </a:path>
            </a:pathLst>
          </a:custGeom>
          <a:blipFill>
            <a:blip r:embed="rId2" cstate="print"/>
            <a:stretch>
              <a:fillRect l="-30030" t="-38798" r="-29545" b="-38636"/>
            </a:stretch>
          </a:blipFill>
        </p:spPr>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TotalTime>
  <Words>4300</Words>
  <Application>Microsoft Office PowerPoint</Application>
  <PresentationFormat>Произвольный</PresentationFormat>
  <Paragraphs>126</Paragraphs>
  <Slides>43</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43</vt:i4>
      </vt:variant>
    </vt:vector>
  </HeadingPairs>
  <TitlesOfParts>
    <vt:vector size="52" baseType="lpstr">
      <vt:lpstr>Arial</vt:lpstr>
      <vt:lpstr>Calibri</vt:lpstr>
      <vt:lpstr>Crimson Roman Bold</vt:lpstr>
      <vt:lpstr>Crimson Roman</vt:lpstr>
      <vt:lpstr>Open Sans</vt:lpstr>
      <vt:lpstr>Crimson Roman Bold Italics</vt:lpstr>
      <vt:lpstr>Open Sans Bold Italics</vt:lpstr>
      <vt:lpstr>Open Sans Bold</vt:lpstr>
      <vt:lpstr>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ПРОБЛЕМА ОСОБИСТОСТІ В СУЧАСНІЙ ПСИХОЛОГІЇ Викладач доктор філософії Олена ОКОЛОВИЧ</dc:title>
  <cp:lastModifiedBy>dnz14</cp:lastModifiedBy>
  <cp:revision>9</cp:revision>
  <dcterms:created xsi:type="dcterms:W3CDTF">2006-08-16T00:00:00Z</dcterms:created>
  <dcterms:modified xsi:type="dcterms:W3CDTF">2026-03-22T14:31:24Z</dcterms:modified>
  <dc:identifier>DAHCnfJKpuI</dc:identifier>
</cp:coreProperties>
</file>