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8288000" cy="10287000"/>
  <p:notesSz cx="6858000" cy="9144000"/>
  <p:embeddedFontLst>
    <p:embeddedFont>
      <p:font typeface="Calibri" pitchFamily="34" charset="0"/>
      <p:regular r:id="rId15"/>
      <p:bold r:id="rId16"/>
      <p:italic r:id="rId17"/>
      <p:boldItalic r:id="rId18"/>
    </p:embeddedFont>
    <p:embeddedFont>
      <p:font typeface="Open Sans" charset="0"/>
      <p:regular r:id="rId19"/>
    </p:embeddedFont>
    <p:embeddedFont>
      <p:font typeface="Open Sans Bold Italics" charset="0"/>
      <p:regular r:id="rId20"/>
    </p:embeddedFont>
    <p:embeddedFont>
      <p:font typeface="Open Sans Bold"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5" d="100"/>
          <a:sy n="55" d="100"/>
        </p:scale>
        <p:origin x="-65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5891022" cy="10287000"/>
          </a:xfrm>
          <a:custGeom>
            <a:avLst/>
            <a:gdLst/>
            <a:ahLst/>
            <a:cxnLst/>
            <a:rect l="l" t="t" r="r" b="b"/>
            <a:pathLst>
              <a:path w="5891022" h="10287000">
                <a:moveTo>
                  <a:pt x="0" y="0"/>
                </a:moveTo>
                <a:lnTo>
                  <a:pt x="5891022" y="0"/>
                </a:lnTo>
                <a:lnTo>
                  <a:pt x="5891022" y="10287000"/>
                </a:lnTo>
                <a:lnTo>
                  <a:pt x="0" y="10287000"/>
                </a:lnTo>
                <a:lnTo>
                  <a:pt x="0" y="0"/>
                </a:lnTo>
                <a:close/>
              </a:path>
            </a:pathLst>
          </a:custGeom>
          <a:blipFill>
            <a:blip r:embed="rId2" cstate="print"/>
            <a:stretch>
              <a:fillRect l="-8207" r="-8207"/>
            </a:stretch>
          </a:blipFill>
        </p:spPr>
      </p:sp>
      <p:sp>
        <p:nvSpPr>
          <p:cNvPr id="3" name="TextBox 3"/>
          <p:cNvSpPr txBox="1"/>
          <p:nvPr/>
        </p:nvSpPr>
        <p:spPr>
          <a:xfrm>
            <a:off x="6495313" y="923925"/>
            <a:ext cx="11139770" cy="8140700"/>
          </a:xfrm>
          <a:prstGeom prst="rect">
            <a:avLst/>
          </a:prstGeom>
        </p:spPr>
        <p:txBody>
          <a:bodyPr lIns="0" tIns="0" rIns="0" bIns="0" rtlCol="0" anchor="t">
            <a:spAutoFit/>
          </a:bodyPr>
          <a:lstStyle/>
          <a:p>
            <a:pPr algn="ctr">
              <a:lnSpc>
                <a:spcPts val="4899"/>
              </a:lnSpc>
            </a:pPr>
            <a:endParaRPr/>
          </a:p>
          <a:p>
            <a:pPr algn="ctr">
              <a:lnSpc>
                <a:spcPts val="4899"/>
              </a:lnSpc>
              <a:spcBef>
                <a:spcPct val="0"/>
              </a:spcBef>
            </a:pPr>
            <a:r>
              <a:rPr lang="en-US" sz="3499" b="1" spc="69">
                <a:solidFill>
                  <a:srgbClr val="000000"/>
                </a:solidFill>
                <a:latin typeface="Crimson Roman Bold"/>
                <a:ea typeface="Crimson Roman Bold"/>
                <a:cs typeface="Crimson Roman Bold"/>
                <a:sym typeface="Crimson Roman Bold"/>
              </a:rPr>
              <a:t>ПРОБЛЕМА СТРУКТУРИ ОСОБИСТОСТІ У ПСИХОЛОГІЇ</a:t>
            </a:r>
          </a:p>
          <a:p>
            <a:pPr algn="ctr">
              <a:lnSpc>
                <a:spcPts val="4899"/>
              </a:lnSpc>
              <a:spcBef>
                <a:spcPct val="0"/>
              </a:spcBef>
            </a:pPr>
            <a:endParaRPr/>
          </a:p>
          <a:p>
            <a:pPr algn="ctr">
              <a:lnSpc>
                <a:spcPts val="4899"/>
              </a:lnSpc>
              <a:spcBef>
                <a:spcPct val="0"/>
              </a:spcBef>
            </a:pPr>
            <a:endParaRPr/>
          </a:p>
          <a:p>
            <a:pPr algn="ctr">
              <a:lnSpc>
                <a:spcPts val="4899"/>
              </a:lnSpc>
              <a:spcBef>
                <a:spcPct val="0"/>
              </a:spcBef>
            </a:pPr>
            <a:endParaRPr/>
          </a:p>
          <a:p>
            <a:pPr algn="ctr">
              <a:lnSpc>
                <a:spcPts val="4899"/>
              </a:lnSpc>
              <a:spcBef>
                <a:spcPct val="0"/>
              </a:spcBef>
            </a:pPr>
            <a:endParaRPr/>
          </a:p>
          <a:p>
            <a:pPr algn="ctr">
              <a:lnSpc>
                <a:spcPts val="4899"/>
              </a:lnSpc>
              <a:spcBef>
                <a:spcPct val="0"/>
              </a:spcBef>
            </a:pPr>
            <a:endParaRPr/>
          </a:p>
          <a:p>
            <a:pPr algn="r">
              <a:lnSpc>
                <a:spcPts val="4899"/>
              </a:lnSpc>
              <a:spcBef>
                <a:spcPct val="0"/>
              </a:spcBef>
            </a:pPr>
            <a:r>
              <a:rPr lang="en-US" sz="3499" b="1" spc="69">
                <a:solidFill>
                  <a:srgbClr val="000000"/>
                </a:solidFill>
                <a:latin typeface="Crimson Roman Bold"/>
                <a:ea typeface="Crimson Roman Bold"/>
                <a:cs typeface="Crimson Roman Bold"/>
                <a:sym typeface="Crimson Roman Bold"/>
              </a:rPr>
              <a:t>Викладач</a:t>
            </a:r>
          </a:p>
          <a:p>
            <a:pPr algn="r">
              <a:lnSpc>
                <a:spcPts val="4899"/>
              </a:lnSpc>
              <a:spcBef>
                <a:spcPct val="0"/>
              </a:spcBef>
            </a:pPr>
            <a:r>
              <a:rPr lang="en-US" sz="3499" b="1" spc="69">
                <a:solidFill>
                  <a:srgbClr val="000000"/>
                </a:solidFill>
                <a:latin typeface="Crimson Roman Bold"/>
                <a:ea typeface="Crimson Roman Bold"/>
                <a:cs typeface="Crimson Roman Bold"/>
                <a:sym typeface="Crimson Roman Bold"/>
              </a:rPr>
              <a:t>доктор філософії</a:t>
            </a:r>
          </a:p>
          <a:p>
            <a:pPr algn="r">
              <a:lnSpc>
                <a:spcPts val="4899"/>
              </a:lnSpc>
              <a:spcBef>
                <a:spcPct val="0"/>
              </a:spcBef>
            </a:pPr>
            <a:r>
              <a:rPr lang="en-US" sz="3499" b="1" spc="69">
                <a:solidFill>
                  <a:srgbClr val="000000"/>
                </a:solidFill>
                <a:latin typeface="Crimson Roman Bold"/>
                <a:ea typeface="Crimson Roman Bold"/>
                <a:cs typeface="Crimson Roman Bold"/>
                <a:sym typeface="Crimson Roman Bold"/>
              </a:rPr>
              <a:t>Олена ОКОЛОВИЧ</a:t>
            </a:r>
          </a:p>
          <a:p>
            <a:pPr algn="ctr">
              <a:lnSpc>
                <a:spcPts val="4899"/>
              </a:lnSpc>
              <a:spcBef>
                <a:spcPct val="0"/>
              </a:spcBef>
            </a:pPr>
            <a:endParaRPr/>
          </a:p>
          <a:p>
            <a:pPr algn="ctr">
              <a:lnSpc>
                <a:spcPts val="4899"/>
              </a:lnSpc>
              <a:spcBef>
                <a:spcPct val="0"/>
              </a:spcBef>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FD4CB"/>
        </a:solidFill>
        <a:effectLst/>
      </p:bgPr>
    </p:bg>
    <p:spTree>
      <p:nvGrpSpPr>
        <p:cNvPr id="1" name=""/>
        <p:cNvGrpSpPr/>
        <p:nvPr/>
      </p:nvGrpSpPr>
      <p:grpSpPr>
        <a:xfrm>
          <a:off x="0" y="0"/>
          <a:ext cx="0" cy="0"/>
          <a:chOff x="0" y="0"/>
          <a:chExt cx="0" cy="0"/>
        </a:xfrm>
      </p:grpSpPr>
      <p:sp>
        <p:nvSpPr>
          <p:cNvPr id="2" name="Freeform 2"/>
          <p:cNvSpPr/>
          <p:nvPr/>
        </p:nvSpPr>
        <p:spPr>
          <a:xfrm>
            <a:off x="13687884" y="0"/>
            <a:ext cx="4600116" cy="10287000"/>
          </a:xfrm>
          <a:custGeom>
            <a:avLst/>
            <a:gdLst/>
            <a:ahLst/>
            <a:cxnLst/>
            <a:rect l="l" t="t" r="r" b="b"/>
            <a:pathLst>
              <a:path w="4600116" h="10287000">
                <a:moveTo>
                  <a:pt x="0" y="0"/>
                </a:moveTo>
                <a:lnTo>
                  <a:pt x="4600116" y="0"/>
                </a:lnTo>
                <a:lnTo>
                  <a:pt x="4600116" y="10287000"/>
                </a:lnTo>
                <a:lnTo>
                  <a:pt x="0" y="10287000"/>
                </a:lnTo>
                <a:lnTo>
                  <a:pt x="0" y="0"/>
                </a:lnTo>
                <a:close/>
              </a:path>
            </a:pathLst>
          </a:custGeom>
          <a:blipFill>
            <a:blip r:embed="rId2" cstate="print"/>
            <a:stretch>
              <a:fillRect l="-343594" r="-3655"/>
            </a:stretch>
          </a:blipFill>
        </p:spPr>
      </p:sp>
      <p:sp>
        <p:nvSpPr>
          <p:cNvPr id="3" name="TextBox 3"/>
          <p:cNvSpPr txBox="1"/>
          <p:nvPr/>
        </p:nvSpPr>
        <p:spPr>
          <a:xfrm>
            <a:off x="1028700" y="971550"/>
            <a:ext cx="11011911" cy="5314950"/>
          </a:xfrm>
          <a:prstGeom prst="rect">
            <a:avLst/>
          </a:prstGeom>
        </p:spPr>
        <p:txBody>
          <a:bodyPr lIns="0" tIns="0" rIns="0" bIns="0" rtlCol="0" anchor="t">
            <a:spAutoFit/>
          </a:bodyPr>
          <a:lstStyle/>
          <a:p>
            <a:pPr algn="just">
              <a:lnSpc>
                <a:spcPts val="4200"/>
              </a:lnSpc>
              <a:spcBef>
                <a:spcPct val="0"/>
              </a:spcBef>
            </a:pPr>
            <a:r>
              <a:rPr lang="en-US" sz="3000">
                <a:solidFill>
                  <a:srgbClr val="000000"/>
                </a:solidFill>
                <a:latin typeface="Open Sans"/>
                <a:ea typeface="Open Sans"/>
                <a:cs typeface="Open Sans"/>
                <a:sym typeface="Open Sans"/>
              </a:rPr>
              <a:t>Отже, структура особистості за С. Максименком і С. Мулом містить вісім змістових одиниць (граней). Ці одиниці різні як за наповненням, так і за загальним тезаурусом: виокремлюють п’ять підструктур (біопсихічна, індивідуальні особливості психічних процесів, досвід, спрямованість, здібності, що формують перший вимір структури) і три наскрізні динамічні загальні якості (внутрішній світ особистості, характер, психічні стани, що утворюють другий вимір структури). Так виявляється гетерогенність структури особистості.</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FD4CB"/>
        </a:solidFill>
        <a:effectLst/>
      </p:bgPr>
    </p:bg>
    <p:spTree>
      <p:nvGrpSpPr>
        <p:cNvPr id="1" name=""/>
        <p:cNvGrpSpPr/>
        <p:nvPr/>
      </p:nvGrpSpPr>
      <p:grpSpPr>
        <a:xfrm>
          <a:off x="0" y="0"/>
          <a:ext cx="0" cy="0"/>
          <a:chOff x="0" y="0"/>
          <a:chExt cx="0" cy="0"/>
        </a:xfrm>
      </p:grpSpPr>
      <p:sp>
        <p:nvSpPr>
          <p:cNvPr id="2" name="TextBox 2"/>
          <p:cNvSpPr txBox="1"/>
          <p:nvPr/>
        </p:nvSpPr>
        <p:spPr>
          <a:xfrm>
            <a:off x="6250748" y="3005868"/>
            <a:ext cx="11008552" cy="3258764"/>
          </a:xfrm>
          <a:prstGeom prst="rect">
            <a:avLst/>
          </a:prstGeom>
        </p:spPr>
        <p:txBody>
          <a:bodyPr lIns="0" tIns="0" rIns="0" bIns="0" rtlCol="0" anchor="t">
            <a:spAutoFit/>
          </a:bodyPr>
          <a:lstStyle/>
          <a:p>
            <a:pPr algn="just">
              <a:lnSpc>
                <a:spcPts val="3190"/>
              </a:lnSpc>
              <a:spcBef>
                <a:spcPct val="0"/>
              </a:spcBef>
            </a:pPr>
            <a:r>
              <a:rPr lang="en-US" sz="2900">
                <a:solidFill>
                  <a:srgbClr val="000000"/>
                </a:solidFill>
                <a:latin typeface="Crimson Roman"/>
                <a:ea typeface="Crimson Roman"/>
                <a:cs typeface="Crimson Roman"/>
                <a:sym typeface="Crimson Roman"/>
              </a:rPr>
              <a:t>Тривимірну структуру розробив В. Рибалка. </a:t>
            </a:r>
          </a:p>
          <a:p>
            <a:pPr algn="just">
              <a:lnSpc>
                <a:spcPts val="3190"/>
              </a:lnSpc>
              <a:spcBef>
                <a:spcPct val="0"/>
              </a:spcBef>
            </a:pPr>
            <a:r>
              <a:rPr lang="en-US" sz="2900">
                <a:solidFill>
                  <a:srgbClr val="000000"/>
                </a:solidFill>
                <a:latin typeface="Crimson Roman"/>
                <a:ea typeface="Crimson Roman"/>
                <a:cs typeface="Crimson Roman"/>
                <a:sym typeface="Crimson Roman"/>
              </a:rPr>
              <a:t>Особистість у його концепції розглянуто як складну систему, у якій диференційовано й інтегровано психічні властивості, що розвиваються в індивіді під впливом соціальних факторів в умовах здійснення ним діяльності та спілкування з іншими людьми. На думку вченого, системна психологічна структура особистості має три базові виміри:</a:t>
            </a:r>
          </a:p>
          <a:p>
            <a:pPr algn="just">
              <a:lnSpc>
                <a:spcPts val="3190"/>
              </a:lnSpc>
              <a:spcBef>
                <a:spcPct val="0"/>
              </a:spcBef>
            </a:pPr>
            <a:endParaRPr/>
          </a:p>
        </p:txBody>
      </p:sp>
      <p:sp>
        <p:nvSpPr>
          <p:cNvPr id="3" name="Freeform 3"/>
          <p:cNvSpPr/>
          <p:nvPr/>
        </p:nvSpPr>
        <p:spPr>
          <a:xfrm>
            <a:off x="0" y="0"/>
            <a:ext cx="5891022" cy="10287000"/>
          </a:xfrm>
          <a:custGeom>
            <a:avLst/>
            <a:gdLst/>
            <a:ahLst/>
            <a:cxnLst/>
            <a:rect l="l" t="t" r="r" b="b"/>
            <a:pathLst>
              <a:path w="5891022" h="10287000">
                <a:moveTo>
                  <a:pt x="0" y="0"/>
                </a:moveTo>
                <a:lnTo>
                  <a:pt x="5891022" y="0"/>
                </a:lnTo>
                <a:lnTo>
                  <a:pt x="5891022" y="10287000"/>
                </a:lnTo>
                <a:lnTo>
                  <a:pt x="0" y="10287000"/>
                </a:lnTo>
                <a:lnTo>
                  <a:pt x="0" y="0"/>
                </a:lnTo>
                <a:close/>
              </a:path>
            </a:pathLst>
          </a:custGeom>
          <a:blipFill>
            <a:blip r:embed="rId2" cstate="print"/>
            <a:stretch>
              <a:fillRect l="-8207" r="-8207"/>
            </a:stretch>
          </a:blipFill>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FD4CB"/>
        </a:solidFill>
        <a:effectLst/>
      </p:bgPr>
    </p:bg>
    <p:spTree>
      <p:nvGrpSpPr>
        <p:cNvPr id="1" name=""/>
        <p:cNvGrpSpPr/>
        <p:nvPr/>
      </p:nvGrpSpPr>
      <p:grpSpPr>
        <a:xfrm>
          <a:off x="0" y="0"/>
          <a:ext cx="0" cy="0"/>
          <a:chOff x="0" y="0"/>
          <a:chExt cx="0" cy="0"/>
        </a:xfrm>
      </p:grpSpPr>
      <p:sp>
        <p:nvSpPr>
          <p:cNvPr id="2" name="TextBox 2"/>
          <p:cNvSpPr txBox="1"/>
          <p:nvPr/>
        </p:nvSpPr>
        <p:spPr>
          <a:xfrm>
            <a:off x="2207034" y="7452404"/>
            <a:ext cx="4146113" cy="1544320"/>
          </a:xfrm>
          <a:prstGeom prst="rect">
            <a:avLst/>
          </a:prstGeom>
        </p:spPr>
        <p:txBody>
          <a:bodyPr lIns="0" tIns="0" rIns="0" bIns="0" rtlCol="0" anchor="t">
            <a:spAutoFit/>
          </a:bodyPr>
          <a:lstStyle/>
          <a:p>
            <a:pPr algn="just">
              <a:lnSpc>
                <a:spcPts val="3079"/>
              </a:lnSpc>
              <a:spcBef>
                <a:spcPct val="0"/>
              </a:spcBef>
            </a:pPr>
            <a:r>
              <a:rPr lang="en-US" sz="2199">
                <a:solidFill>
                  <a:srgbClr val="000000"/>
                </a:solidFill>
                <a:latin typeface="Open Sans"/>
                <a:ea typeface="Open Sans"/>
                <a:cs typeface="Open Sans"/>
                <a:sym typeface="Open Sans"/>
              </a:rPr>
              <a:t>Генетичний вимір («віковий»):</a:t>
            </a:r>
          </a:p>
          <a:p>
            <a:pPr algn="just">
              <a:lnSpc>
                <a:spcPts val="3079"/>
              </a:lnSpc>
              <a:spcBef>
                <a:spcPct val="0"/>
              </a:spcBef>
            </a:pPr>
            <a:r>
              <a:rPr lang="en-US" sz="2199">
                <a:solidFill>
                  <a:srgbClr val="000000"/>
                </a:solidFill>
                <a:latin typeface="Open Sans"/>
                <a:ea typeface="Open Sans"/>
                <a:cs typeface="Open Sans"/>
                <a:sym typeface="Open Sans"/>
              </a:rPr>
              <a:t> 3.1 – задатки; </a:t>
            </a:r>
          </a:p>
          <a:p>
            <a:pPr algn="just">
              <a:lnSpc>
                <a:spcPts val="3079"/>
              </a:lnSpc>
              <a:spcBef>
                <a:spcPct val="0"/>
              </a:spcBef>
            </a:pPr>
            <a:r>
              <a:rPr lang="en-US" sz="2199">
                <a:solidFill>
                  <a:srgbClr val="000000"/>
                </a:solidFill>
                <a:latin typeface="Open Sans"/>
                <a:ea typeface="Open Sans"/>
                <a:cs typeface="Open Sans"/>
                <a:sym typeface="Open Sans"/>
              </a:rPr>
              <a:t>3.2 – властивості; </a:t>
            </a:r>
          </a:p>
          <a:p>
            <a:pPr algn="just">
              <a:lnSpc>
                <a:spcPts val="3079"/>
              </a:lnSpc>
              <a:spcBef>
                <a:spcPct val="0"/>
              </a:spcBef>
            </a:pPr>
            <a:r>
              <a:rPr lang="en-US" sz="2199">
                <a:solidFill>
                  <a:srgbClr val="000000"/>
                </a:solidFill>
                <a:latin typeface="Open Sans"/>
                <a:ea typeface="Open Sans"/>
                <a:cs typeface="Open Sans"/>
                <a:sym typeface="Open Sans"/>
              </a:rPr>
              <a:t>3.3 – здібності</a:t>
            </a:r>
          </a:p>
        </p:txBody>
      </p:sp>
      <p:sp>
        <p:nvSpPr>
          <p:cNvPr id="3" name="AutoShape 3"/>
          <p:cNvSpPr/>
          <p:nvPr/>
        </p:nvSpPr>
        <p:spPr>
          <a:xfrm flipV="1">
            <a:off x="1017385" y="5158825"/>
            <a:ext cx="4005175" cy="2957119"/>
          </a:xfrm>
          <a:prstGeom prst="line">
            <a:avLst/>
          </a:prstGeom>
          <a:ln w="38100" cap="flat">
            <a:solidFill>
              <a:srgbClr val="000000"/>
            </a:solidFill>
            <a:prstDash val="solid"/>
            <a:headEnd type="none" w="sm" len="sm"/>
            <a:tailEnd type="none" w="sm" len="sm"/>
          </a:ln>
        </p:spPr>
      </p:sp>
      <p:sp>
        <p:nvSpPr>
          <p:cNvPr id="4" name="AutoShape 4"/>
          <p:cNvSpPr/>
          <p:nvPr/>
        </p:nvSpPr>
        <p:spPr>
          <a:xfrm flipV="1">
            <a:off x="5033919" y="5149300"/>
            <a:ext cx="8394641" cy="19050"/>
          </a:xfrm>
          <a:prstGeom prst="line">
            <a:avLst/>
          </a:prstGeom>
          <a:ln w="38100" cap="flat">
            <a:solidFill>
              <a:srgbClr val="000000"/>
            </a:solidFill>
            <a:prstDash val="solid"/>
            <a:headEnd type="none" w="sm" len="sm"/>
            <a:tailEnd type="none" w="sm" len="sm"/>
          </a:ln>
        </p:spPr>
      </p:sp>
      <p:sp>
        <p:nvSpPr>
          <p:cNvPr id="5" name="AutoShape 5"/>
          <p:cNvSpPr/>
          <p:nvPr/>
        </p:nvSpPr>
        <p:spPr>
          <a:xfrm flipH="1" flipV="1">
            <a:off x="5033919" y="1028700"/>
            <a:ext cx="5964" cy="4106872"/>
          </a:xfrm>
          <a:prstGeom prst="line">
            <a:avLst/>
          </a:prstGeom>
          <a:ln w="38100" cap="flat">
            <a:solidFill>
              <a:srgbClr val="000000"/>
            </a:solidFill>
            <a:prstDash val="solid"/>
            <a:headEnd type="none" w="sm" len="sm"/>
            <a:tailEnd type="none" w="sm" len="sm"/>
          </a:ln>
        </p:spPr>
      </p:sp>
      <p:sp>
        <p:nvSpPr>
          <p:cNvPr id="6" name="TextBox 6"/>
          <p:cNvSpPr txBox="1"/>
          <p:nvPr/>
        </p:nvSpPr>
        <p:spPr>
          <a:xfrm>
            <a:off x="7644635" y="5359829"/>
            <a:ext cx="7391637" cy="2212746"/>
          </a:xfrm>
          <a:prstGeom prst="rect">
            <a:avLst/>
          </a:prstGeom>
        </p:spPr>
        <p:txBody>
          <a:bodyPr lIns="0" tIns="0" rIns="0" bIns="0" rtlCol="0" anchor="t">
            <a:spAutoFit/>
          </a:bodyPr>
          <a:lstStyle/>
          <a:p>
            <a:pPr algn="ctr">
              <a:lnSpc>
                <a:spcPts val="2987"/>
              </a:lnSpc>
              <a:spcBef>
                <a:spcPct val="0"/>
              </a:spcBef>
            </a:pPr>
            <a:r>
              <a:rPr lang="en-US" sz="2134" b="1">
                <a:solidFill>
                  <a:srgbClr val="000000"/>
                </a:solidFill>
                <a:latin typeface="Open Sans Bold"/>
                <a:ea typeface="Open Sans Bold"/>
                <a:cs typeface="Open Sans Bold"/>
                <a:sym typeface="Open Sans Bold"/>
              </a:rPr>
              <a:t>Діяльнісний вимір («горизонтальний»): </a:t>
            </a:r>
          </a:p>
          <a:p>
            <a:pPr algn="just">
              <a:lnSpc>
                <a:spcPts val="2987"/>
              </a:lnSpc>
              <a:spcBef>
                <a:spcPct val="0"/>
              </a:spcBef>
            </a:pPr>
            <a:r>
              <a:rPr lang="en-US" sz="2134">
                <a:solidFill>
                  <a:srgbClr val="000000"/>
                </a:solidFill>
                <a:latin typeface="Open Sans"/>
                <a:ea typeface="Open Sans"/>
                <a:cs typeface="Open Sans"/>
                <a:sym typeface="Open Sans"/>
              </a:rPr>
              <a:t>1 – потребнісно-мотиваційні </a:t>
            </a:r>
          </a:p>
          <a:p>
            <a:pPr algn="just">
              <a:lnSpc>
                <a:spcPts val="2987"/>
              </a:lnSpc>
              <a:spcBef>
                <a:spcPct val="0"/>
              </a:spcBef>
            </a:pPr>
            <a:r>
              <a:rPr lang="en-US" sz="2134">
                <a:solidFill>
                  <a:srgbClr val="000000"/>
                </a:solidFill>
                <a:latin typeface="Open Sans"/>
                <a:ea typeface="Open Sans"/>
                <a:cs typeface="Open Sans"/>
                <a:sym typeface="Open Sans"/>
              </a:rPr>
              <a:t>2 – інформаційно-пізнавальні </a:t>
            </a:r>
          </a:p>
          <a:p>
            <a:pPr algn="just">
              <a:lnSpc>
                <a:spcPts val="2987"/>
              </a:lnSpc>
              <a:spcBef>
                <a:spcPct val="0"/>
              </a:spcBef>
            </a:pPr>
            <a:r>
              <a:rPr lang="en-US" sz="2134">
                <a:solidFill>
                  <a:srgbClr val="000000"/>
                </a:solidFill>
                <a:latin typeface="Open Sans"/>
                <a:ea typeface="Open Sans"/>
                <a:cs typeface="Open Sans"/>
                <a:sym typeface="Open Sans"/>
              </a:rPr>
              <a:t>3 – цілеутворювальні компоненти</a:t>
            </a:r>
          </a:p>
          <a:p>
            <a:pPr algn="just">
              <a:lnSpc>
                <a:spcPts val="2987"/>
              </a:lnSpc>
              <a:spcBef>
                <a:spcPct val="0"/>
              </a:spcBef>
            </a:pPr>
            <a:r>
              <a:rPr lang="en-US" sz="2134">
                <a:solidFill>
                  <a:srgbClr val="000000"/>
                </a:solidFill>
                <a:latin typeface="Open Sans"/>
                <a:ea typeface="Open Sans"/>
                <a:cs typeface="Open Sans"/>
                <a:sym typeface="Open Sans"/>
              </a:rPr>
              <a:t> 4 – результативні діяльності</a:t>
            </a:r>
          </a:p>
          <a:p>
            <a:pPr algn="just">
              <a:lnSpc>
                <a:spcPts val="2987"/>
              </a:lnSpc>
              <a:spcBef>
                <a:spcPct val="0"/>
              </a:spcBef>
            </a:pPr>
            <a:r>
              <a:rPr lang="en-US" sz="2134">
                <a:solidFill>
                  <a:srgbClr val="000000"/>
                </a:solidFill>
                <a:latin typeface="Open Sans"/>
                <a:ea typeface="Open Sans"/>
                <a:cs typeface="Open Sans"/>
                <a:sym typeface="Open Sans"/>
              </a:rPr>
              <a:t>5 – емоційно-почуттєві</a:t>
            </a:r>
          </a:p>
        </p:txBody>
      </p:sp>
      <p:sp>
        <p:nvSpPr>
          <p:cNvPr id="7" name="TextBox 7"/>
          <p:cNvSpPr txBox="1"/>
          <p:nvPr/>
        </p:nvSpPr>
        <p:spPr>
          <a:xfrm>
            <a:off x="5646883" y="1294882"/>
            <a:ext cx="9861076" cy="2397444"/>
          </a:xfrm>
          <a:prstGeom prst="rect">
            <a:avLst/>
          </a:prstGeom>
        </p:spPr>
        <p:txBody>
          <a:bodyPr lIns="0" tIns="0" rIns="0" bIns="0" rtlCol="0" anchor="t">
            <a:spAutoFit/>
          </a:bodyPr>
          <a:lstStyle/>
          <a:p>
            <a:pPr algn="ctr">
              <a:lnSpc>
                <a:spcPts val="2392"/>
              </a:lnSpc>
              <a:spcBef>
                <a:spcPct val="0"/>
              </a:spcBef>
            </a:pPr>
            <a:r>
              <a:rPr lang="en-US" sz="2175" b="1">
                <a:solidFill>
                  <a:srgbClr val="000000"/>
                </a:solidFill>
                <a:latin typeface="Crimson Roman Bold"/>
                <a:ea typeface="Crimson Roman Bold"/>
                <a:cs typeface="Crimson Roman Bold"/>
                <a:sym typeface="Crimson Roman Bold"/>
              </a:rPr>
              <a:t>Соціально-психолого-індивідуальний вимір («вертикальний»)</a:t>
            </a:r>
            <a:r>
              <a:rPr lang="en-US" sz="2175">
                <a:solidFill>
                  <a:srgbClr val="000000"/>
                </a:solidFill>
                <a:latin typeface="Crimson Roman"/>
                <a:ea typeface="Crimson Roman"/>
                <a:cs typeface="Crimson Roman"/>
                <a:sym typeface="Crimson Roman"/>
              </a:rPr>
              <a:t>: </a:t>
            </a:r>
          </a:p>
          <a:p>
            <a:pPr algn="just">
              <a:lnSpc>
                <a:spcPts val="2392"/>
              </a:lnSpc>
              <a:spcBef>
                <a:spcPct val="0"/>
              </a:spcBef>
            </a:pPr>
            <a:r>
              <a:rPr lang="en-US" sz="2175">
                <a:solidFill>
                  <a:srgbClr val="000000"/>
                </a:solidFill>
                <a:latin typeface="Crimson Roman"/>
                <a:ea typeface="Crimson Roman"/>
                <a:cs typeface="Crimson Roman"/>
                <a:sym typeface="Crimson Roman"/>
              </a:rPr>
              <a:t>А – спілкування; </a:t>
            </a:r>
          </a:p>
          <a:p>
            <a:pPr algn="just">
              <a:lnSpc>
                <a:spcPts val="2392"/>
              </a:lnSpc>
              <a:spcBef>
                <a:spcPct val="0"/>
              </a:spcBef>
            </a:pPr>
            <a:r>
              <a:rPr lang="en-US" sz="2175">
                <a:solidFill>
                  <a:srgbClr val="000000"/>
                </a:solidFill>
                <a:latin typeface="Crimson Roman"/>
                <a:ea typeface="Crimson Roman"/>
                <a:cs typeface="Crimson Roman"/>
                <a:sym typeface="Crimson Roman"/>
              </a:rPr>
              <a:t>Б – спрямованість; </a:t>
            </a:r>
          </a:p>
          <a:p>
            <a:pPr algn="just">
              <a:lnSpc>
                <a:spcPts val="2392"/>
              </a:lnSpc>
              <a:spcBef>
                <a:spcPct val="0"/>
              </a:spcBef>
            </a:pPr>
            <a:r>
              <a:rPr lang="en-US" sz="2175">
                <a:solidFill>
                  <a:srgbClr val="000000"/>
                </a:solidFill>
                <a:latin typeface="Crimson Roman"/>
                <a:ea typeface="Crimson Roman"/>
                <a:cs typeface="Crimson Roman"/>
                <a:sym typeface="Crimson Roman"/>
              </a:rPr>
              <a:t>В – характер; </a:t>
            </a:r>
          </a:p>
          <a:p>
            <a:pPr algn="just">
              <a:lnSpc>
                <a:spcPts val="2392"/>
              </a:lnSpc>
              <a:spcBef>
                <a:spcPct val="0"/>
              </a:spcBef>
            </a:pPr>
            <a:r>
              <a:rPr lang="en-US" sz="2175">
                <a:solidFill>
                  <a:srgbClr val="000000"/>
                </a:solidFill>
                <a:latin typeface="Crimson Roman"/>
                <a:ea typeface="Crimson Roman"/>
                <a:cs typeface="Crimson Roman"/>
                <a:sym typeface="Crimson Roman"/>
              </a:rPr>
              <a:t>Г – самосвідомість; </a:t>
            </a:r>
          </a:p>
          <a:p>
            <a:pPr algn="just">
              <a:lnSpc>
                <a:spcPts val="2392"/>
              </a:lnSpc>
              <a:spcBef>
                <a:spcPct val="0"/>
              </a:spcBef>
            </a:pPr>
            <a:r>
              <a:rPr lang="en-US" sz="2175">
                <a:solidFill>
                  <a:srgbClr val="000000"/>
                </a:solidFill>
                <a:latin typeface="Crimson Roman"/>
                <a:ea typeface="Crimson Roman"/>
                <a:cs typeface="Crimson Roman"/>
                <a:sym typeface="Crimson Roman"/>
              </a:rPr>
              <a:t>Д – досвід;</a:t>
            </a:r>
          </a:p>
          <a:p>
            <a:pPr algn="just">
              <a:lnSpc>
                <a:spcPts val="2392"/>
              </a:lnSpc>
              <a:spcBef>
                <a:spcPct val="0"/>
              </a:spcBef>
            </a:pPr>
            <a:r>
              <a:rPr lang="en-US" sz="2175">
                <a:solidFill>
                  <a:srgbClr val="000000"/>
                </a:solidFill>
                <a:latin typeface="Crimson Roman"/>
                <a:ea typeface="Crimson Roman"/>
                <a:cs typeface="Crimson Roman"/>
                <a:sym typeface="Crimson Roman"/>
              </a:rPr>
              <a:t> Е – інтелектуальні процеси; </a:t>
            </a:r>
          </a:p>
          <a:p>
            <a:pPr algn="just">
              <a:lnSpc>
                <a:spcPts val="2392"/>
              </a:lnSpc>
              <a:spcBef>
                <a:spcPct val="0"/>
              </a:spcBef>
            </a:pPr>
            <a:r>
              <a:rPr lang="en-US" sz="2175">
                <a:solidFill>
                  <a:srgbClr val="000000"/>
                </a:solidFill>
                <a:latin typeface="Crimson Roman"/>
                <a:ea typeface="Crimson Roman"/>
                <a:cs typeface="Crimson Roman"/>
                <a:sym typeface="Crimson Roman"/>
              </a:rPr>
              <a:t>Є – психофізіологічні властивості</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FD4CB"/>
        </a:solidFill>
        <a:effectLst/>
      </p:bgPr>
    </p:bg>
    <p:spTree>
      <p:nvGrpSpPr>
        <p:cNvPr id="1" name=""/>
        <p:cNvGrpSpPr/>
        <p:nvPr/>
      </p:nvGrpSpPr>
      <p:grpSpPr>
        <a:xfrm>
          <a:off x="0" y="0"/>
          <a:ext cx="0" cy="0"/>
          <a:chOff x="0" y="0"/>
          <a:chExt cx="0" cy="0"/>
        </a:xfrm>
      </p:grpSpPr>
      <p:sp>
        <p:nvSpPr>
          <p:cNvPr id="2" name="TextBox 2"/>
          <p:cNvSpPr txBox="1"/>
          <p:nvPr/>
        </p:nvSpPr>
        <p:spPr>
          <a:xfrm>
            <a:off x="1028700" y="722604"/>
            <a:ext cx="13858471" cy="5334794"/>
          </a:xfrm>
          <a:prstGeom prst="rect">
            <a:avLst/>
          </a:prstGeom>
        </p:spPr>
        <p:txBody>
          <a:bodyPr lIns="0" tIns="0" rIns="0" bIns="0" rtlCol="0" anchor="t">
            <a:spAutoFit/>
          </a:bodyPr>
          <a:lstStyle/>
          <a:p>
            <a:pPr algn="just">
              <a:lnSpc>
                <a:spcPts val="3219"/>
              </a:lnSpc>
              <a:spcBef>
                <a:spcPct val="0"/>
              </a:spcBef>
            </a:pPr>
            <a:r>
              <a:rPr lang="en-US" sz="2299" dirty="0" err="1">
                <a:solidFill>
                  <a:srgbClr val="000000"/>
                </a:solidFill>
                <a:latin typeface="Open Sans"/>
                <a:ea typeface="Open Sans"/>
                <a:cs typeface="Open Sans"/>
                <a:sym typeface="Open Sans"/>
              </a:rPr>
              <a:t>Отже</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нами</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розглянуто</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основні</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найусталеніші</a:t>
            </a:r>
            <a:r>
              <a:rPr lang="en-US" sz="2299" dirty="0">
                <a:solidFill>
                  <a:srgbClr val="000000"/>
                </a:solidFill>
                <a:latin typeface="Open Sans"/>
                <a:ea typeface="Open Sans"/>
                <a:cs typeface="Open Sans"/>
                <a:sym typeface="Open Sans"/>
              </a:rPr>
              <a:t> у </a:t>
            </a:r>
            <a:r>
              <a:rPr lang="en-US" sz="2299" dirty="0" err="1">
                <a:solidFill>
                  <a:srgbClr val="000000"/>
                </a:solidFill>
                <a:latin typeface="Open Sans"/>
                <a:ea typeface="Open Sans"/>
                <a:cs typeface="Open Sans"/>
                <a:sym typeface="Open Sans"/>
              </a:rPr>
              <a:t>вітчизняній</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психології</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структури</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особистості</a:t>
            </a:r>
            <a:r>
              <a:rPr lang="en-US" sz="2299" dirty="0">
                <a:solidFill>
                  <a:srgbClr val="000000"/>
                </a:solidFill>
                <a:latin typeface="Open Sans"/>
                <a:ea typeface="Open Sans"/>
                <a:cs typeface="Open Sans"/>
                <a:sym typeface="Open Sans"/>
              </a:rPr>
              <a:t> –  </a:t>
            </a:r>
            <a:r>
              <a:rPr lang="en-US" sz="2299" dirty="0" err="1">
                <a:solidFill>
                  <a:srgbClr val="000000"/>
                </a:solidFill>
                <a:latin typeface="Open Sans"/>
                <a:ea typeface="Open Sans"/>
                <a:cs typeface="Open Sans"/>
                <a:sym typeface="Open Sans"/>
              </a:rPr>
              <a:t>двовимірна</a:t>
            </a:r>
            <a:r>
              <a:rPr lang="en-US" sz="2299" dirty="0">
                <a:solidFill>
                  <a:srgbClr val="000000"/>
                </a:solidFill>
                <a:latin typeface="Open Sans"/>
                <a:ea typeface="Open Sans"/>
                <a:cs typeface="Open Sans"/>
                <a:sym typeface="Open Sans"/>
              </a:rPr>
              <a:t> – С. </a:t>
            </a:r>
            <a:r>
              <a:rPr lang="en-US" sz="2299" dirty="0" err="1">
                <a:solidFill>
                  <a:srgbClr val="000000"/>
                </a:solidFill>
                <a:latin typeface="Open Sans"/>
                <a:ea typeface="Open Sans"/>
                <a:cs typeface="Open Sans"/>
                <a:sym typeface="Open Sans"/>
              </a:rPr>
              <a:t>Максименка</a:t>
            </a:r>
            <a:r>
              <a:rPr lang="en-US" sz="2299" dirty="0">
                <a:solidFill>
                  <a:srgbClr val="000000"/>
                </a:solidFill>
                <a:latin typeface="Open Sans"/>
                <a:ea typeface="Open Sans"/>
                <a:cs typeface="Open Sans"/>
                <a:sym typeface="Open Sans"/>
              </a:rPr>
              <a:t> й С. </a:t>
            </a:r>
            <a:r>
              <a:rPr lang="en-US" sz="2299" dirty="0" err="1">
                <a:solidFill>
                  <a:srgbClr val="000000"/>
                </a:solidFill>
                <a:latin typeface="Open Sans"/>
                <a:ea typeface="Open Sans"/>
                <a:cs typeface="Open Sans"/>
                <a:sym typeface="Open Sans"/>
              </a:rPr>
              <a:t>Мула</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тривимірну</a:t>
            </a:r>
            <a:r>
              <a:rPr lang="en-US" sz="2299" dirty="0">
                <a:solidFill>
                  <a:srgbClr val="000000"/>
                </a:solidFill>
                <a:latin typeface="Open Sans"/>
                <a:ea typeface="Open Sans"/>
                <a:cs typeface="Open Sans"/>
                <a:sym typeface="Open Sans"/>
              </a:rPr>
              <a:t> – В. В. </a:t>
            </a:r>
            <a:r>
              <a:rPr lang="en-US" sz="2299" dirty="0" err="1">
                <a:solidFill>
                  <a:srgbClr val="000000"/>
                </a:solidFill>
                <a:latin typeface="Open Sans"/>
                <a:ea typeface="Open Sans"/>
                <a:cs typeface="Open Sans"/>
                <a:sym typeface="Open Sans"/>
              </a:rPr>
              <a:t>Рибалки</a:t>
            </a:r>
            <a:r>
              <a:rPr lang="en-US" sz="2299" dirty="0">
                <a:solidFill>
                  <a:srgbClr val="000000"/>
                </a:solidFill>
                <a:latin typeface="Open Sans"/>
                <a:ea typeface="Open Sans"/>
                <a:cs typeface="Open Sans"/>
                <a:sym typeface="Open Sans"/>
              </a:rPr>
              <a:t>. </a:t>
            </a:r>
          </a:p>
          <a:p>
            <a:pPr algn="just">
              <a:lnSpc>
                <a:spcPts val="3219"/>
              </a:lnSpc>
              <a:spcBef>
                <a:spcPct val="0"/>
              </a:spcBef>
            </a:pPr>
            <a:r>
              <a:rPr lang="en-US" sz="2299" dirty="0" err="1">
                <a:solidFill>
                  <a:srgbClr val="000000"/>
                </a:solidFill>
                <a:latin typeface="Open Sans"/>
                <a:ea typeface="Open Sans"/>
                <a:cs typeface="Open Sans"/>
                <a:sym typeface="Open Sans"/>
              </a:rPr>
              <a:t>Ці</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структури</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особистості</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крім</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кількості</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запропонованих</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вимірів</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різняться</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також</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критеріями</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їх</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побудови</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кількістю</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та</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змістом</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визначених</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складових</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місцем</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компонентів</a:t>
            </a:r>
            <a:r>
              <a:rPr lang="en-US" sz="2299" dirty="0">
                <a:solidFill>
                  <a:srgbClr val="000000"/>
                </a:solidFill>
                <a:latin typeface="Open Sans"/>
                <a:ea typeface="Open Sans"/>
                <a:cs typeface="Open Sans"/>
                <a:sym typeface="Open Sans"/>
              </a:rPr>
              <a:t> у </a:t>
            </a:r>
            <a:r>
              <a:rPr lang="en-US" sz="2299" dirty="0" err="1">
                <a:solidFill>
                  <a:srgbClr val="000000"/>
                </a:solidFill>
                <a:latin typeface="Open Sans"/>
                <a:ea typeface="Open Sans"/>
                <a:cs typeface="Open Sans"/>
                <a:sym typeface="Open Sans"/>
              </a:rPr>
              <a:t>структурі</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тощо</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Водночас</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із</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позицій</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пріоритетності</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їх</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використання</a:t>
            </a:r>
            <a:r>
              <a:rPr lang="en-US" sz="2299" dirty="0">
                <a:solidFill>
                  <a:srgbClr val="000000"/>
                </a:solidFill>
                <a:latin typeface="Open Sans"/>
                <a:ea typeface="Open Sans"/>
                <a:cs typeface="Open Sans"/>
                <a:sym typeface="Open Sans"/>
              </a:rPr>
              <a:t> в </a:t>
            </a:r>
            <a:r>
              <a:rPr lang="en-US" sz="2299" dirty="0" err="1">
                <a:solidFill>
                  <a:srgbClr val="000000"/>
                </a:solidFill>
                <a:latin typeface="Open Sans"/>
                <a:ea typeface="Open Sans"/>
                <a:cs typeface="Open Sans"/>
                <a:sym typeface="Open Sans"/>
              </a:rPr>
              <a:t>різних</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галузях</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психології</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структура</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особистості</a:t>
            </a:r>
            <a:r>
              <a:rPr lang="en-US" sz="2299" dirty="0">
                <a:solidFill>
                  <a:srgbClr val="000000"/>
                </a:solidFill>
                <a:latin typeface="Open Sans"/>
                <a:ea typeface="Open Sans"/>
                <a:cs typeface="Open Sans"/>
                <a:sym typeface="Open Sans"/>
              </a:rPr>
              <a:t> С. </a:t>
            </a:r>
            <a:r>
              <a:rPr lang="en-US" sz="2299" dirty="0" err="1">
                <a:solidFill>
                  <a:srgbClr val="000000"/>
                </a:solidFill>
                <a:latin typeface="Open Sans"/>
                <a:ea typeface="Open Sans"/>
                <a:cs typeface="Open Sans"/>
                <a:sym typeface="Open Sans"/>
              </a:rPr>
              <a:t>Максименка</a:t>
            </a:r>
            <a:r>
              <a:rPr lang="en-US" sz="2299" dirty="0">
                <a:solidFill>
                  <a:srgbClr val="000000"/>
                </a:solidFill>
                <a:latin typeface="Open Sans"/>
                <a:ea typeface="Open Sans"/>
                <a:cs typeface="Open Sans"/>
                <a:sym typeface="Open Sans"/>
              </a:rPr>
              <a:t> й С. </a:t>
            </a:r>
            <a:r>
              <a:rPr lang="en-US" sz="2299" dirty="0" err="1">
                <a:solidFill>
                  <a:srgbClr val="000000"/>
                </a:solidFill>
                <a:latin typeface="Open Sans"/>
                <a:ea typeface="Open Sans"/>
                <a:cs typeface="Open Sans"/>
                <a:sym typeface="Open Sans"/>
              </a:rPr>
              <a:t>Мула</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має</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на</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наш</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погляд</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визначальне</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загальнопсихологічне</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значення</a:t>
            </a:r>
            <a:r>
              <a:rPr lang="en-US" sz="2299" dirty="0">
                <a:solidFill>
                  <a:srgbClr val="000000"/>
                </a:solidFill>
                <a:latin typeface="Open Sans"/>
                <a:ea typeface="Open Sans"/>
                <a:cs typeface="Open Sans"/>
                <a:sym typeface="Open Sans"/>
              </a:rPr>
              <a:t>, а </a:t>
            </a:r>
            <a:r>
              <a:rPr lang="en-US" sz="2299" dirty="0" err="1">
                <a:solidFill>
                  <a:srgbClr val="000000"/>
                </a:solidFill>
                <a:latin typeface="Open Sans"/>
                <a:ea typeface="Open Sans"/>
                <a:cs typeface="Open Sans"/>
                <a:sym typeface="Open Sans"/>
              </a:rPr>
              <a:t>структуру</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особистості</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запропоновану</a:t>
            </a:r>
            <a:r>
              <a:rPr lang="en-US" sz="2299" dirty="0">
                <a:solidFill>
                  <a:srgbClr val="000000"/>
                </a:solidFill>
                <a:latin typeface="Open Sans"/>
                <a:ea typeface="Open Sans"/>
                <a:cs typeface="Open Sans"/>
                <a:sym typeface="Open Sans"/>
              </a:rPr>
              <a:t> В. </a:t>
            </a:r>
            <a:r>
              <a:rPr lang="en-US" sz="2299" dirty="0" err="1">
                <a:solidFill>
                  <a:srgbClr val="000000"/>
                </a:solidFill>
                <a:latin typeface="Open Sans"/>
                <a:ea typeface="Open Sans"/>
                <a:cs typeface="Open Sans"/>
                <a:sym typeface="Open Sans"/>
              </a:rPr>
              <a:t>Рибалкою</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використовують</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переважно</a:t>
            </a:r>
            <a:r>
              <a:rPr lang="en-US" sz="2299" dirty="0">
                <a:solidFill>
                  <a:srgbClr val="000000"/>
                </a:solidFill>
                <a:latin typeface="Open Sans"/>
                <a:ea typeface="Open Sans"/>
                <a:cs typeface="Open Sans"/>
                <a:sym typeface="Open Sans"/>
              </a:rPr>
              <a:t> у </a:t>
            </a:r>
            <a:r>
              <a:rPr lang="en-US" sz="2299" dirty="0" err="1">
                <a:solidFill>
                  <a:srgbClr val="000000"/>
                </a:solidFill>
                <a:latin typeface="Open Sans"/>
                <a:ea typeface="Open Sans"/>
                <a:cs typeface="Open Sans"/>
                <a:sym typeface="Open Sans"/>
              </a:rPr>
              <a:t>психології</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праці</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та</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професійної</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підготовки</a:t>
            </a:r>
            <a:r>
              <a:rPr lang="en-US" sz="2299" dirty="0">
                <a:solidFill>
                  <a:srgbClr val="000000"/>
                </a:solidFill>
                <a:latin typeface="Open Sans"/>
                <a:ea typeface="Open Sans"/>
                <a:cs typeface="Open Sans"/>
                <a:sym typeface="Open Sans"/>
              </a:rPr>
              <a:t>. </a:t>
            </a:r>
          </a:p>
          <a:p>
            <a:pPr algn="just">
              <a:lnSpc>
                <a:spcPts val="3219"/>
              </a:lnSpc>
              <a:spcBef>
                <a:spcPct val="0"/>
              </a:spcBef>
            </a:pPr>
            <a:r>
              <a:rPr lang="en-US" sz="2299" dirty="0" err="1">
                <a:solidFill>
                  <a:srgbClr val="000000"/>
                </a:solidFill>
                <a:latin typeface="Open Sans"/>
                <a:ea typeface="Open Sans"/>
                <a:cs typeface="Open Sans"/>
                <a:sym typeface="Open Sans"/>
              </a:rPr>
              <a:t>Загалом</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усі</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структури</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моделі</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особистості</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доцільно</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розглядати</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як</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багатовимірні</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оскільки</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особистості</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притаманні</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різноманітні</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властивості</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які</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утворюють</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систему</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Необхідною</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умовою</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ефективної</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психолого-педагогічної</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роботи</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як</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дослідної</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так</a:t>
            </a:r>
            <a:r>
              <a:rPr lang="en-US" sz="2299" dirty="0">
                <a:solidFill>
                  <a:srgbClr val="000000"/>
                </a:solidFill>
                <a:latin typeface="Open Sans"/>
                <a:ea typeface="Open Sans"/>
                <a:cs typeface="Open Sans"/>
                <a:sym typeface="Open Sans"/>
              </a:rPr>
              <a:t> і </a:t>
            </a:r>
            <a:r>
              <a:rPr lang="en-US" sz="2299" dirty="0" err="1">
                <a:solidFill>
                  <a:srgbClr val="000000"/>
                </a:solidFill>
                <a:latin typeface="Open Sans"/>
                <a:ea typeface="Open Sans"/>
                <a:cs typeface="Open Sans"/>
                <a:sym typeface="Open Sans"/>
              </a:rPr>
              <a:t>практичної</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передусім</a:t>
            </a:r>
            <a:r>
              <a:rPr lang="en-US" sz="2299" dirty="0">
                <a:solidFill>
                  <a:srgbClr val="000000"/>
                </a:solidFill>
                <a:latin typeface="Open Sans"/>
                <a:ea typeface="Open Sans"/>
                <a:cs typeface="Open Sans"/>
                <a:sym typeface="Open Sans"/>
              </a:rPr>
              <a:t> у </a:t>
            </a:r>
            <a:r>
              <a:rPr lang="en-US" sz="2299" dirty="0" err="1">
                <a:solidFill>
                  <a:srgbClr val="000000"/>
                </a:solidFill>
                <a:latin typeface="Open Sans"/>
                <a:ea typeface="Open Sans"/>
                <a:cs typeface="Open Sans"/>
                <a:sym typeface="Open Sans"/>
              </a:rPr>
              <a:t>контексті</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особистісного</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підходу</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має</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бути</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з’ясування</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її</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концептуальних</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засад</a:t>
            </a:r>
            <a:r>
              <a:rPr lang="en-US" sz="2299" dirty="0">
                <a:solidFill>
                  <a:srgbClr val="000000"/>
                </a:solidFill>
                <a:latin typeface="Open Sans"/>
                <a:ea typeface="Open Sans"/>
                <a:cs typeface="Open Sans"/>
                <a:sym typeface="Open Sans"/>
              </a:rPr>
              <a:t>, а </a:t>
            </a:r>
            <a:r>
              <a:rPr lang="en-US" sz="2299" dirty="0" err="1">
                <a:solidFill>
                  <a:srgbClr val="000000"/>
                </a:solidFill>
                <a:latin typeface="Open Sans"/>
                <a:ea typeface="Open Sans"/>
                <a:cs typeface="Open Sans"/>
                <a:sym typeface="Open Sans"/>
              </a:rPr>
              <a:t>головне</a:t>
            </a:r>
            <a:r>
              <a:rPr lang="en-US" sz="2299" dirty="0">
                <a:solidFill>
                  <a:srgbClr val="000000"/>
                </a:solidFill>
                <a:latin typeface="Open Sans"/>
                <a:ea typeface="Open Sans"/>
                <a:cs typeface="Open Sans"/>
                <a:sym typeface="Open Sans"/>
              </a:rPr>
              <a:t> – </a:t>
            </a:r>
            <a:r>
              <a:rPr lang="en-US" sz="2299" dirty="0" err="1">
                <a:solidFill>
                  <a:srgbClr val="000000"/>
                </a:solidFill>
                <a:latin typeface="Open Sans"/>
                <a:ea typeface="Open Sans"/>
                <a:cs typeface="Open Sans"/>
                <a:sym typeface="Open Sans"/>
              </a:rPr>
              <a:t>сутності</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особистості</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як</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цілісного</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утворення</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що</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має</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певну</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структуру</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та</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визначення</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її</a:t>
            </a:r>
            <a:r>
              <a:rPr lang="en-US" sz="2299" dirty="0">
                <a:solidFill>
                  <a:srgbClr val="000000"/>
                </a:solidFill>
                <a:latin typeface="Open Sans"/>
                <a:ea typeface="Open Sans"/>
                <a:cs typeface="Open Sans"/>
                <a:sym typeface="Open Sans"/>
              </a:rPr>
              <a:t> </a:t>
            </a:r>
            <a:r>
              <a:rPr lang="en-US" sz="2299" dirty="0" err="1">
                <a:solidFill>
                  <a:srgbClr val="000000"/>
                </a:solidFill>
                <a:latin typeface="Open Sans"/>
                <a:ea typeface="Open Sans"/>
                <a:cs typeface="Open Sans"/>
                <a:sym typeface="Open Sans"/>
              </a:rPr>
              <a:t>складових</a:t>
            </a:r>
            <a:r>
              <a:rPr lang="en-US" sz="2299" dirty="0">
                <a:solidFill>
                  <a:srgbClr val="000000"/>
                </a:solidFill>
                <a:latin typeface="Open Sans"/>
                <a:ea typeface="Open Sans"/>
                <a:cs typeface="Open Sans"/>
                <a:sym typeface="Open Sans"/>
              </a:rPr>
              <a:t>. </a:t>
            </a:r>
          </a:p>
        </p:txBody>
      </p:sp>
      <p:sp>
        <p:nvSpPr>
          <p:cNvPr id="3" name="Freeform 3"/>
          <p:cNvSpPr/>
          <p:nvPr/>
        </p:nvSpPr>
        <p:spPr>
          <a:xfrm>
            <a:off x="15144042" y="0"/>
            <a:ext cx="3143958" cy="10287000"/>
          </a:xfrm>
          <a:custGeom>
            <a:avLst/>
            <a:gdLst/>
            <a:ahLst/>
            <a:cxnLst/>
            <a:rect l="l" t="t" r="r" b="b"/>
            <a:pathLst>
              <a:path w="3143958" h="10287000">
                <a:moveTo>
                  <a:pt x="0" y="0"/>
                </a:moveTo>
                <a:lnTo>
                  <a:pt x="3143958" y="0"/>
                </a:lnTo>
                <a:lnTo>
                  <a:pt x="3143958" y="10287000"/>
                </a:lnTo>
                <a:lnTo>
                  <a:pt x="0" y="10287000"/>
                </a:lnTo>
                <a:lnTo>
                  <a:pt x="0" y="0"/>
                </a:lnTo>
                <a:close/>
              </a:path>
            </a:pathLst>
          </a:custGeom>
          <a:blipFill>
            <a:blip r:embed="rId2" cstate="print"/>
            <a:stretch>
              <a:fillRect l="-549049" r="-5348"/>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258800" y="0"/>
            <a:ext cx="5029200" cy="10287000"/>
          </a:xfrm>
          <a:custGeom>
            <a:avLst/>
            <a:gdLst/>
            <a:ahLst/>
            <a:cxnLst/>
            <a:rect l="l" t="t" r="r" b="b"/>
            <a:pathLst>
              <a:path w="5029200" h="10287000">
                <a:moveTo>
                  <a:pt x="0" y="0"/>
                </a:moveTo>
                <a:lnTo>
                  <a:pt x="5029200" y="0"/>
                </a:lnTo>
                <a:lnTo>
                  <a:pt x="5029200" y="10287000"/>
                </a:lnTo>
                <a:lnTo>
                  <a:pt x="0" y="10287000"/>
                </a:lnTo>
                <a:lnTo>
                  <a:pt x="0" y="0"/>
                </a:lnTo>
                <a:close/>
              </a:path>
            </a:pathLst>
          </a:custGeom>
          <a:blipFill>
            <a:blip r:embed="rId2" cstate="print"/>
            <a:stretch>
              <a:fillRect l="-81818" t="-17415" r="-2042" b="-17415"/>
            </a:stretch>
          </a:blipFill>
        </p:spPr>
      </p:sp>
      <p:sp>
        <p:nvSpPr>
          <p:cNvPr id="3" name="TextBox 3"/>
          <p:cNvSpPr txBox="1"/>
          <p:nvPr/>
        </p:nvSpPr>
        <p:spPr>
          <a:xfrm>
            <a:off x="681106" y="617262"/>
            <a:ext cx="12040611" cy="8553450"/>
          </a:xfrm>
          <a:prstGeom prst="rect">
            <a:avLst/>
          </a:prstGeom>
        </p:spPr>
        <p:txBody>
          <a:bodyPr lIns="0" tIns="0" rIns="0" bIns="0" rtlCol="0" anchor="t">
            <a:spAutoFit/>
          </a:bodyPr>
          <a:lstStyle/>
          <a:p>
            <a:pPr algn="just">
              <a:lnSpc>
                <a:spcPts val="4200"/>
              </a:lnSpc>
              <a:spcBef>
                <a:spcPct val="0"/>
              </a:spcBef>
            </a:pPr>
            <a:r>
              <a:rPr lang="en-US" sz="3000" spc="60">
                <a:solidFill>
                  <a:srgbClr val="000000"/>
                </a:solidFill>
                <a:latin typeface="Crimson Roman"/>
                <a:ea typeface="Crimson Roman"/>
                <a:cs typeface="Crimson Roman"/>
                <a:sym typeface="Crimson Roman"/>
              </a:rPr>
              <a:t>Особистість у психології розглядають, передусім, як суспільнопсихологічну сутність людини, яка формується внаслідок засвоєння нею суспільно-історичного досвіду людства. </a:t>
            </a:r>
          </a:p>
          <a:p>
            <a:pPr algn="just">
              <a:lnSpc>
                <a:spcPts val="4200"/>
              </a:lnSpc>
              <a:spcBef>
                <a:spcPct val="0"/>
              </a:spcBef>
            </a:pPr>
            <a:r>
              <a:rPr lang="en-US" sz="3000" spc="60">
                <a:solidFill>
                  <a:srgbClr val="000000"/>
                </a:solidFill>
                <a:latin typeface="Crimson Roman"/>
                <a:ea typeface="Crimson Roman"/>
                <a:cs typeface="Crimson Roman"/>
                <a:sym typeface="Crimson Roman"/>
              </a:rPr>
              <a:t>За розгорнутішим визначенням особистість трактують як саморегульоване системне утворення, якому притаманні соціально значущі психічні властивості, що забезпечують вибірковість відношень і регулювання поведінки людини як суб’єкта активності. </a:t>
            </a:r>
          </a:p>
          <a:p>
            <a:pPr algn="just">
              <a:lnSpc>
                <a:spcPts val="4200"/>
              </a:lnSpc>
              <a:spcBef>
                <a:spcPct val="0"/>
              </a:spcBef>
            </a:pPr>
            <a:r>
              <a:rPr lang="en-US" sz="3000" spc="60">
                <a:solidFill>
                  <a:srgbClr val="000000"/>
                </a:solidFill>
                <a:latin typeface="Crimson Roman"/>
                <a:ea typeface="Crimson Roman"/>
                <a:cs typeface="Crimson Roman"/>
                <a:sym typeface="Crimson Roman"/>
              </a:rPr>
              <a:t>Загалом особистості притаманні відносна сталість і прогнозованість, наявність стрижня, активність, вираження, відкритість, саморозвиток і саморегуляція, а головне – унікальність та цілісність (К. О. Абульханова, Б. Г. Ананьєв, Л. С. Виготський, О.С. Д. Максименко, В. М. Маркін, В. А. Петровський та ін.). Однак цілісне розуміння особистості не означає, що вона є чимось аморфним, безструктурним. У психічному складі особистості, зазначав С. Л. Рубінштейн, виокремлюють різні сфери рис, що характеризують різні її аспекти. Вони ж, пронизуючи одна одну, змикаються в реальній єдності особистості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FD4CB"/>
        </a:solidFill>
        <a:effectLst/>
      </p:bgPr>
    </p:bg>
    <p:spTree>
      <p:nvGrpSpPr>
        <p:cNvPr id="1" name=""/>
        <p:cNvGrpSpPr/>
        <p:nvPr/>
      </p:nvGrpSpPr>
      <p:grpSpPr>
        <a:xfrm>
          <a:off x="0" y="0"/>
          <a:ext cx="0" cy="0"/>
          <a:chOff x="0" y="0"/>
          <a:chExt cx="0" cy="0"/>
        </a:xfrm>
      </p:grpSpPr>
      <p:sp>
        <p:nvSpPr>
          <p:cNvPr id="2" name="Freeform 2"/>
          <p:cNvSpPr/>
          <p:nvPr/>
        </p:nvSpPr>
        <p:spPr>
          <a:xfrm>
            <a:off x="0" y="0"/>
            <a:ext cx="7746362" cy="10287000"/>
          </a:xfrm>
          <a:custGeom>
            <a:avLst/>
            <a:gdLst/>
            <a:ahLst/>
            <a:cxnLst/>
            <a:rect l="l" t="t" r="r" b="b"/>
            <a:pathLst>
              <a:path w="7746362" h="10287000">
                <a:moveTo>
                  <a:pt x="0" y="0"/>
                </a:moveTo>
                <a:lnTo>
                  <a:pt x="7746362" y="0"/>
                </a:lnTo>
                <a:lnTo>
                  <a:pt x="7746362" y="10287000"/>
                </a:lnTo>
                <a:lnTo>
                  <a:pt x="0" y="10287000"/>
                </a:lnTo>
                <a:lnTo>
                  <a:pt x="0" y="0"/>
                </a:lnTo>
                <a:close/>
              </a:path>
            </a:pathLst>
          </a:custGeom>
          <a:blipFill>
            <a:blip r:embed="rId2" cstate="print"/>
            <a:stretch>
              <a:fillRect l="-45583" t="-16466" r="-165560"/>
            </a:stretch>
          </a:blipFill>
        </p:spPr>
      </p:sp>
      <p:sp>
        <p:nvSpPr>
          <p:cNvPr id="3" name="TextBox 3"/>
          <p:cNvSpPr txBox="1"/>
          <p:nvPr/>
        </p:nvSpPr>
        <p:spPr>
          <a:xfrm>
            <a:off x="8169117" y="1238250"/>
            <a:ext cx="9527563" cy="8020050"/>
          </a:xfrm>
          <a:prstGeom prst="rect">
            <a:avLst/>
          </a:prstGeom>
        </p:spPr>
        <p:txBody>
          <a:bodyPr lIns="0" tIns="0" rIns="0" bIns="0" rtlCol="0" anchor="t">
            <a:spAutoFit/>
          </a:bodyPr>
          <a:lstStyle/>
          <a:p>
            <a:pPr algn="just">
              <a:lnSpc>
                <a:spcPts val="4200"/>
              </a:lnSpc>
              <a:spcBef>
                <a:spcPct val="0"/>
              </a:spcBef>
            </a:pPr>
            <a:r>
              <a:rPr lang="en-US" sz="3000" spc="60">
                <a:solidFill>
                  <a:srgbClr val="000000"/>
                </a:solidFill>
                <a:latin typeface="Crimson Roman"/>
                <a:ea typeface="Crimson Roman"/>
                <a:cs typeface="Crimson Roman"/>
                <a:sym typeface="Crimson Roman"/>
              </a:rPr>
              <a:t>Розгляд структури особистості (як і будь-якого психічного явища) надає можливість не лише повніше осягнути її сутність, а й визначити конкретні концептуальні засади наукового дослідження чи практичної роботи психолога в контексті особистісно орієнтованого підходу. Найважливішою ж концептуальною засадою особистісного підходу є уявлення про особистість як цілісне утворення, що має певну психологічну структуру. Вивчення проблеми свідчить, що вона на сучасному етапі розвитку психологічної думки потребує подальшого розроблення і є актуальною як у теоретичному, так і практичному аспектах. </a:t>
            </a:r>
          </a:p>
          <a:p>
            <a:pPr algn="just">
              <a:lnSpc>
                <a:spcPts val="4200"/>
              </a:lnSpc>
              <a:spcBef>
                <a:spcPct val="0"/>
              </a:spcBef>
            </a:pPr>
            <a:r>
              <a:rPr lang="en-US" sz="3000" spc="60">
                <a:solidFill>
                  <a:srgbClr val="000000"/>
                </a:solidFill>
                <a:latin typeface="Crimson Roman"/>
                <a:ea typeface="Crimson Roman"/>
                <a:cs typeface="Crimson Roman"/>
                <a:sym typeface="Crimson Roman"/>
              </a:rPr>
              <a:t>Метою лекції є аналіз найпоширеніших у вітчизняній психології структур особистості.</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FD4CB"/>
        </a:solidFill>
        <a:effectLst/>
      </p:bgPr>
    </p:bg>
    <p:spTree>
      <p:nvGrpSpPr>
        <p:cNvPr id="1" name=""/>
        <p:cNvGrpSpPr/>
        <p:nvPr/>
      </p:nvGrpSpPr>
      <p:grpSpPr>
        <a:xfrm>
          <a:off x="0" y="0"/>
          <a:ext cx="0" cy="0"/>
          <a:chOff x="0" y="0"/>
          <a:chExt cx="0" cy="0"/>
        </a:xfrm>
      </p:grpSpPr>
      <p:sp>
        <p:nvSpPr>
          <p:cNvPr id="2" name="Freeform 2"/>
          <p:cNvSpPr/>
          <p:nvPr/>
        </p:nvSpPr>
        <p:spPr>
          <a:xfrm>
            <a:off x="13457171" y="0"/>
            <a:ext cx="4830829" cy="10287000"/>
          </a:xfrm>
          <a:custGeom>
            <a:avLst/>
            <a:gdLst/>
            <a:ahLst/>
            <a:cxnLst/>
            <a:rect l="l" t="t" r="r" b="b"/>
            <a:pathLst>
              <a:path w="4830829" h="10287000">
                <a:moveTo>
                  <a:pt x="0" y="0"/>
                </a:moveTo>
                <a:lnTo>
                  <a:pt x="4830829" y="0"/>
                </a:lnTo>
                <a:lnTo>
                  <a:pt x="4830829" y="10287000"/>
                </a:lnTo>
                <a:lnTo>
                  <a:pt x="0" y="10287000"/>
                </a:lnTo>
                <a:lnTo>
                  <a:pt x="0" y="0"/>
                </a:lnTo>
                <a:close/>
              </a:path>
            </a:pathLst>
          </a:custGeom>
          <a:blipFill>
            <a:blip r:embed="rId2" cstate="print"/>
            <a:stretch>
              <a:fillRect l="-266527" r="-12499"/>
            </a:stretch>
          </a:blipFill>
        </p:spPr>
      </p:sp>
      <p:sp>
        <p:nvSpPr>
          <p:cNvPr id="3" name="TextBox 3"/>
          <p:cNvSpPr txBox="1"/>
          <p:nvPr/>
        </p:nvSpPr>
        <p:spPr>
          <a:xfrm>
            <a:off x="1521915" y="2319389"/>
            <a:ext cx="11364207" cy="3778885"/>
          </a:xfrm>
          <a:prstGeom prst="rect">
            <a:avLst/>
          </a:prstGeom>
        </p:spPr>
        <p:txBody>
          <a:bodyPr lIns="0" tIns="0" rIns="0" bIns="0" rtlCol="0" anchor="t">
            <a:spAutoFit/>
          </a:bodyPr>
          <a:lstStyle/>
          <a:p>
            <a:pPr algn="just">
              <a:lnSpc>
                <a:spcPts val="4340"/>
              </a:lnSpc>
              <a:spcBef>
                <a:spcPct val="0"/>
              </a:spcBef>
            </a:pPr>
            <a:r>
              <a:rPr lang="en-US" sz="3100">
                <a:solidFill>
                  <a:srgbClr val="000000"/>
                </a:solidFill>
                <a:latin typeface="Open Sans"/>
                <a:ea typeface="Open Sans"/>
                <a:cs typeface="Open Sans"/>
                <a:sym typeface="Open Sans"/>
              </a:rPr>
              <a:t>У психології існує тенденція до синтезу багатовимірної системної психологічної структури особистості. Прикладом цього є структура особистості ,С. Максименка та С. Мула, В.Рибалки. </a:t>
            </a:r>
          </a:p>
          <a:p>
            <a:pPr algn="just">
              <a:lnSpc>
                <a:spcPts val="4340"/>
              </a:lnSpc>
              <a:spcBef>
                <a:spcPct val="0"/>
              </a:spcBef>
            </a:pPr>
            <a:r>
              <a:rPr lang="en-US" sz="3100">
                <a:solidFill>
                  <a:srgbClr val="000000"/>
                </a:solidFill>
                <a:latin typeface="Open Sans"/>
                <a:ea typeface="Open Sans"/>
                <a:cs typeface="Open Sans"/>
                <a:sym typeface="Open Sans"/>
              </a:rPr>
              <a:t>Застосування принципу «накладання» одного рівня підструктур на інший стало важливим кроком до побудови багатовимірної структури особистості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FD4CB"/>
        </a:solidFill>
        <a:effectLst/>
      </p:bgPr>
    </p:bg>
    <p:spTree>
      <p:nvGrpSpPr>
        <p:cNvPr id="1" name=""/>
        <p:cNvGrpSpPr/>
        <p:nvPr/>
      </p:nvGrpSpPr>
      <p:grpSpPr>
        <a:xfrm>
          <a:off x="0" y="0"/>
          <a:ext cx="0" cy="0"/>
          <a:chOff x="0" y="0"/>
          <a:chExt cx="0" cy="0"/>
        </a:xfrm>
      </p:grpSpPr>
      <p:sp>
        <p:nvSpPr>
          <p:cNvPr id="2" name="Freeform 2"/>
          <p:cNvSpPr/>
          <p:nvPr/>
        </p:nvSpPr>
        <p:spPr>
          <a:xfrm>
            <a:off x="0" y="0"/>
            <a:ext cx="4905440" cy="10287000"/>
          </a:xfrm>
          <a:custGeom>
            <a:avLst/>
            <a:gdLst/>
            <a:ahLst/>
            <a:cxnLst/>
            <a:rect l="l" t="t" r="r" b="b"/>
            <a:pathLst>
              <a:path w="4905440" h="10287000">
                <a:moveTo>
                  <a:pt x="0" y="0"/>
                </a:moveTo>
                <a:lnTo>
                  <a:pt x="4905440" y="0"/>
                </a:lnTo>
                <a:lnTo>
                  <a:pt x="4905440" y="10287000"/>
                </a:lnTo>
                <a:lnTo>
                  <a:pt x="0" y="10287000"/>
                </a:lnTo>
                <a:lnTo>
                  <a:pt x="0" y="0"/>
                </a:lnTo>
                <a:close/>
              </a:path>
            </a:pathLst>
          </a:custGeom>
          <a:blipFill>
            <a:blip r:embed="rId2" cstate="print"/>
            <a:stretch>
              <a:fillRect l="-5882" t="-3317" r="-327443"/>
            </a:stretch>
          </a:blipFill>
        </p:spPr>
      </p:sp>
      <p:sp>
        <p:nvSpPr>
          <p:cNvPr id="3" name="TextBox 3"/>
          <p:cNvSpPr txBox="1"/>
          <p:nvPr/>
        </p:nvSpPr>
        <p:spPr>
          <a:xfrm>
            <a:off x="5401878" y="2414381"/>
            <a:ext cx="12134556" cy="4780915"/>
          </a:xfrm>
          <a:prstGeom prst="rect">
            <a:avLst/>
          </a:prstGeom>
        </p:spPr>
        <p:txBody>
          <a:bodyPr lIns="0" tIns="0" rIns="0" bIns="0" rtlCol="0" anchor="t">
            <a:spAutoFit/>
          </a:bodyPr>
          <a:lstStyle/>
          <a:p>
            <a:pPr algn="just">
              <a:lnSpc>
                <a:spcPts val="4759"/>
              </a:lnSpc>
              <a:spcBef>
                <a:spcPct val="0"/>
              </a:spcBef>
            </a:pPr>
            <a:r>
              <a:rPr lang="en-US" sz="3399">
                <a:solidFill>
                  <a:srgbClr val="000000"/>
                </a:solidFill>
                <a:latin typeface="Open Sans"/>
                <a:ea typeface="Open Sans"/>
                <a:cs typeface="Open Sans"/>
                <a:sym typeface="Open Sans"/>
              </a:rPr>
              <a:t>Сучасна психологічна структура особистості, яку запропонували С. Д. Максименко та С. А. Мул  є двовимірною. З огляду на сучасні наукові дані в контексті генетичного підходу, є підстави виокремлювати в особистості п’ять підструктур (структурних одиниць): біопсихічну, індивідуальні особливості психічних процесів, досвід, спрямованість, здібності.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FD4CB"/>
        </a:solidFill>
        <a:effectLst/>
      </p:bgPr>
    </p:bg>
    <p:spTree>
      <p:nvGrpSpPr>
        <p:cNvPr id="1" name=""/>
        <p:cNvGrpSpPr/>
        <p:nvPr/>
      </p:nvGrpSpPr>
      <p:grpSpPr>
        <a:xfrm>
          <a:off x="0" y="0"/>
          <a:ext cx="0" cy="0"/>
          <a:chOff x="0" y="0"/>
          <a:chExt cx="0" cy="0"/>
        </a:xfrm>
      </p:grpSpPr>
      <p:sp>
        <p:nvSpPr>
          <p:cNvPr id="2" name="TextBox 2"/>
          <p:cNvSpPr txBox="1"/>
          <p:nvPr/>
        </p:nvSpPr>
        <p:spPr>
          <a:xfrm>
            <a:off x="1028700" y="971550"/>
            <a:ext cx="11481639" cy="4781550"/>
          </a:xfrm>
          <a:prstGeom prst="rect">
            <a:avLst/>
          </a:prstGeom>
        </p:spPr>
        <p:txBody>
          <a:bodyPr lIns="0" tIns="0" rIns="0" bIns="0" rtlCol="0" anchor="t">
            <a:spAutoFit/>
          </a:bodyPr>
          <a:lstStyle/>
          <a:p>
            <a:pPr algn="just">
              <a:lnSpc>
                <a:spcPts val="4200"/>
              </a:lnSpc>
              <a:spcBef>
                <a:spcPct val="0"/>
              </a:spcBef>
            </a:pPr>
            <a:r>
              <a:rPr lang="en-US" sz="3000">
                <a:solidFill>
                  <a:srgbClr val="000000"/>
                </a:solidFill>
                <a:latin typeface="Open Sans"/>
                <a:ea typeface="Open Sans"/>
                <a:cs typeface="Open Sans"/>
                <a:sym typeface="Open Sans"/>
              </a:rPr>
              <a:t>Проте, на думку авторів, такий розгляд особистості не цілком відображає її структуру. </a:t>
            </a:r>
          </a:p>
          <a:p>
            <a:pPr algn="just">
              <a:lnSpc>
                <a:spcPts val="4200"/>
              </a:lnSpc>
              <a:spcBef>
                <a:spcPct val="0"/>
              </a:spcBef>
            </a:pPr>
            <a:r>
              <a:rPr lang="en-US" sz="3000">
                <a:solidFill>
                  <a:srgbClr val="000000"/>
                </a:solidFill>
                <a:latin typeface="Open Sans"/>
                <a:ea typeface="Open Sans"/>
                <a:cs typeface="Open Sans"/>
                <a:sym typeface="Open Sans"/>
              </a:rPr>
              <a:t>Особистість має ще й інші якості, які за своєю сутністю є «одиницями аналізу» (гранями), однак, на відміну від перелічених, вони значно динамічніші (плинні), ніж структурні, тому не мають окремої «локалізації» – вони охоплюють особистість загалом. Ідеться про внутрішній світ особистості, характер і психічні стани, які утворюють другий вимір властивостей у структурі особистості.</a:t>
            </a:r>
          </a:p>
        </p:txBody>
      </p:sp>
      <p:sp>
        <p:nvSpPr>
          <p:cNvPr id="3" name="Freeform 3"/>
          <p:cNvSpPr/>
          <p:nvPr/>
        </p:nvSpPr>
        <p:spPr>
          <a:xfrm>
            <a:off x="13258800" y="0"/>
            <a:ext cx="5029200" cy="10287000"/>
          </a:xfrm>
          <a:custGeom>
            <a:avLst/>
            <a:gdLst/>
            <a:ahLst/>
            <a:cxnLst/>
            <a:rect l="l" t="t" r="r" b="b"/>
            <a:pathLst>
              <a:path w="5029200" h="10287000">
                <a:moveTo>
                  <a:pt x="0" y="0"/>
                </a:moveTo>
                <a:lnTo>
                  <a:pt x="5029200" y="0"/>
                </a:lnTo>
                <a:lnTo>
                  <a:pt x="5029200" y="10287000"/>
                </a:lnTo>
                <a:lnTo>
                  <a:pt x="0" y="10287000"/>
                </a:lnTo>
                <a:lnTo>
                  <a:pt x="0" y="0"/>
                </a:lnTo>
                <a:close/>
              </a:path>
            </a:pathLst>
          </a:custGeom>
          <a:blipFill>
            <a:blip r:embed="rId2" cstate="print"/>
            <a:stretch>
              <a:fillRect l="-81818" t="-17415" r="-2042" b="-17415"/>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FD4CB"/>
        </a:solidFill>
        <a:effectLst/>
      </p:bgPr>
    </p:bg>
    <p:spTree>
      <p:nvGrpSpPr>
        <p:cNvPr id="1" name=""/>
        <p:cNvGrpSpPr/>
        <p:nvPr/>
      </p:nvGrpSpPr>
      <p:grpSpPr>
        <a:xfrm>
          <a:off x="0" y="0"/>
          <a:ext cx="0" cy="0"/>
          <a:chOff x="0" y="0"/>
          <a:chExt cx="0" cy="0"/>
        </a:xfrm>
      </p:grpSpPr>
      <p:sp>
        <p:nvSpPr>
          <p:cNvPr id="2" name="Freeform 2"/>
          <p:cNvSpPr/>
          <p:nvPr/>
        </p:nvSpPr>
        <p:spPr>
          <a:xfrm>
            <a:off x="0" y="0"/>
            <a:ext cx="5891022" cy="10287000"/>
          </a:xfrm>
          <a:custGeom>
            <a:avLst/>
            <a:gdLst/>
            <a:ahLst/>
            <a:cxnLst/>
            <a:rect l="l" t="t" r="r" b="b"/>
            <a:pathLst>
              <a:path w="5891022" h="10287000">
                <a:moveTo>
                  <a:pt x="0" y="0"/>
                </a:moveTo>
                <a:lnTo>
                  <a:pt x="5891022" y="0"/>
                </a:lnTo>
                <a:lnTo>
                  <a:pt x="5891022" y="10287000"/>
                </a:lnTo>
                <a:lnTo>
                  <a:pt x="0" y="10287000"/>
                </a:lnTo>
                <a:lnTo>
                  <a:pt x="0" y="0"/>
                </a:lnTo>
                <a:close/>
              </a:path>
            </a:pathLst>
          </a:custGeom>
          <a:blipFill>
            <a:blip r:embed="rId2" cstate="print"/>
            <a:stretch>
              <a:fillRect l="-8207" r="-8207"/>
            </a:stretch>
          </a:blipFill>
        </p:spPr>
      </p:sp>
      <p:sp>
        <p:nvSpPr>
          <p:cNvPr id="3" name="TextBox 3"/>
          <p:cNvSpPr txBox="1"/>
          <p:nvPr/>
        </p:nvSpPr>
        <p:spPr>
          <a:xfrm>
            <a:off x="6505740" y="971550"/>
            <a:ext cx="11035397" cy="8515350"/>
          </a:xfrm>
          <a:prstGeom prst="rect">
            <a:avLst/>
          </a:prstGeom>
        </p:spPr>
        <p:txBody>
          <a:bodyPr lIns="0" tIns="0" rIns="0" bIns="0" rtlCol="0" anchor="t">
            <a:spAutoFit/>
          </a:bodyPr>
          <a:lstStyle/>
          <a:p>
            <a:pPr algn="just">
              <a:lnSpc>
                <a:spcPts val="4200"/>
              </a:lnSpc>
              <a:spcBef>
                <a:spcPct val="0"/>
              </a:spcBef>
            </a:pPr>
            <a:r>
              <a:rPr lang="en-US" sz="3000">
                <a:solidFill>
                  <a:srgbClr val="000000"/>
                </a:solidFill>
                <a:latin typeface="Open Sans"/>
                <a:ea typeface="Open Sans"/>
                <a:cs typeface="Open Sans"/>
                <a:sym typeface="Open Sans"/>
              </a:rPr>
              <a:t>Внутрішній світ особистості, зазначає Л. Анциферова, – це індивідуально-інтерпретований, насичений модальностями особистісних переживань, осмислений у діалогах із реальними й ідеальними співрозмовниками зовнішній світ, у якому віддиференційовані функціональні галузі з різним рівнем значення. </a:t>
            </a:r>
          </a:p>
          <a:p>
            <a:pPr algn="just">
              <a:lnSpc>
                <a:spcPts val="4200"/>
              </a:lnSpc>
              <a:spcBef>
                <a:spcPct val="0"/>
              </a:spcBef>
            </a:pPr>
            <a:r>
              <a:rPr lang="en-US" sz="3000">
                <a:solidFill>
                  <a:srgbClr val="000000"/>
                </a:solidFill>
                <a:latin typeface="Open Sans"/>
                <a:ea typeface="Open Sans"/>
                <a:cs typeface="Open Sans"/>
                <a:sym typeface="Open Sans"/>
              </a:rPr>
              <a:t>Це, на думку С.  Максименка та С. Мула, світ смислів, життєвих планів і сутнісних переживань. Водночас внутрішній світ особистості насправді значно суперечливіший і драматичніший, оскільки охоплює не лише усвідомлене, а й безсвідоме. </a:t>
            </a:r>
          </a:p>
          <a:p>
            <a:pPr algn="just">
              <a:lnSpc>
                <a:spcPts val="4200"/>
              </a:lnSpc>
              <a:spcBef>
                <a:spcPct val="0"/>
              </a:spcBef>
            </a:pPr>
            <a:r>
              <a:rPr lang="en-US" sz="3000">
                <a:solidFill>
                  <a:srgbClr val="000000"/>
                </a:solidFill>
                <a:latin typeface="Open Sans"/>
                <a:ea typeface="Open Sans"/>
                <a:cs typeface="Open Sans"/>
                <a:sym typeface="Open Sans"/>
              </a:rPr>
              <a:t>Інстинкти й потяги, архетипи – усе це є другим полюсом, другою складовою внутрішнього світу. Протиріччя «свідоме – безсвідоме» формує підґрунтя та зумовлює цю грань («одиницю»), яка ніби заповнює внутрішній суб’єктивний простір існування особистості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FD4CB"/>
        </a:solidFill>
        <a:effectLst/>
      </p:bgPr>
    </p:bg>
    <p:spTree>
      <p:nvGrpSpPr>
        <p:cNvPr id="1" name=""/>
        <p:cNvGrpSpPr/>
        <p:nvPr/>
      </p:nvGrpSpPr>
      <p:grpSpPr>
        <a:xfrm>
          <a:off x="0" y="0"/>
          <a:ext cx="0" cy="0"/>
          <a:chOff x="0" y="0"/>
          <a:chExt cx="0" cy="0"/>
        </a:xfrm>
      </p:grpSpPr>
      <p:sp>
        <p:nvSpPr>
          <p:cNvPr id="2" name="Freeform 2"/>
          <p:cNvSpPr/>
          <p:nvPr/>
        </p:nvSpPr>
        <p:spPr>
          <a:xfrm>
            <a:off x="12319633" y="0"/>
            <a:ext cx="5968367" cy="10287000"/>
          </a:xfrm>
          <a:custGeom>
            <a:avLst/>
            <a:gdLst/>
            <a:ahLst/>
            <a:cxnLst/>
            <a:rect l="l" t="t" r="r" b="b"/>
            <a:pathLst>
              <a:path w="5968367" h="10287000">
                <a:moveTo>
                  <a:pt x="0" y="0"/>
                </a:moveTo>
                <a:lnTo>
                  <a:pt x="5968367" y="0"/>
                </a:lnTo>
                <a:lnTo>
                  <a:pt x="5968367" y="10287000"/>
                </a:lnTo>
                <a:lnTo>
                  <a:pt x="0" y="10287000"/>
                </a:lnTo>
                <a:lnTo>
                  <a:pt x="0" y="0"/>
                </a:lnTo>
                <a:close/>
              </a:path>
            </a:pathLst>
          </a:custGeom>
          <a:blipFill>
            <a:blip r:embed="rId2" cstate="print"/>
            <a:stretch>
              <a:fillRect l="-114322" r="-43981"/>
            </a:stretch>
          </a:blipFill>
        </p:spPr>
      </p:sp>
      <p:sp>
        <p:nvSpPr>
          <p:cNvPr id="3" name="TextBox 3"/>
          <p:cNvSpPr txBox="1"/>
          <p:nvPr/>
        </p:nvSpPr>
        <p:spPr>
          <a:xfrm>
            <a:off x="840809" y="1507936"/>
            <a:ext cx="11105856" cy="5314950"/>
          </a:xfrm>
          <a:prstGeom prst="rect">
            <a:avLst/>
          </a:prstGeom>
        </p:spPr>
        <p:txBody>
          <a:bodyPr lIns="0" tIns="0" rIns="0" bIns="0" rtlCol="0" anchor="t">
            <a:spAutoFit/>
          </a:bodyPr>
          <a:lstStyle/>
          <a:p>
            <a:pPr algn="just">
              <a:lnSpc>
                <a:spcPts val="4200"/>
              </a:lnSpc>
              <a:spcBef>
                <a:spcPct val="0"/>
              </a:spcBef>
            </a:pPr>
            <a:r>
              <a:rPr lang="en-US" sz="3000" b="1" i="1">
                <a:solidFill>
                  <a:srgbClr val="000000"/>
                </a:solidFill>
                <a:latin typeface="Open Sans Bold Italics"/>
                <a:ea typeface="Open Sans Bold Italics"/>
                <a:cs typeface="Open Sans Bold Italics"/>
                <a:sym typeface="Open Sans Bold Italics"/>
              </a:rPr>
              <a:t>Характер</a:t>
            </a:r>
            <a:r>
              <a:rPr lang="en-US" sz="3000">
                <a:solidFill>
                  <a:srgbClr val="000000"/>
                </a:solidFill>
                <a:latin typeface="Open Sans"/>
                <a:ea typeface="Open Sans"/>
                <a:cs typeface="Open Sans"/>
                <a:sym typeface="Open Sans"/>
              </a:rPr>
              <a:t> (з давньогрец. – відбиток, «чекан») автори розглядають як неповторний індивідуальний відбиток усіх якостей особистості, що виявляється в сталих (звичних, типових, характерних) способах взаємодії та емоційного реагування людини. </a:t>
            </a:r>
          </a:p>
          <a:p>
            <a:pPr algn="just">
              <a:lnSpc>
                <a:spcPts val="4200"/>
              </a:lnSpc>
              <a:spcBef>
                <a:spcPct val="0"/>
              </a:spcBef>
            </a:pPr>
            <a:r>
              <a:rPr lang="en-US" sz="3000">
                <a:solidFill>
                  <a:srgbClr val="000000"/>
                </a:solidFill>
                <a:latin typeface="Open Sans"/>
                <a:ea typeface="Open Sans"/>
                <a:cs typeface="Open Sans"/>
                <a:sym typeface="Open Sans"/>
              </a:rPr>
              <a:t>Характер – це те, що «проростає» на поверхню, надає «форми» особистості; визначає особистість з погляду іншої людини й соціального світу загалом.</a:t>
            </a:r>
          </a:p>
          <a:p>
            <a:pPr algn="just">
              <a:lnSpc>
                <a:spcPts val="4200"/>
              </a:lnSpc>
              <a:spcBef>
                <a:spcPct val="0"/>
              </a:spcBef>
            </a:pPr>
            <a:r>
              <a:rPr lang="en-US" sz="3000">
                <a:solidFill>
                  <a:srgbClr val="000000"/>
                </a:solidFill>
                <a:latin typeface="Open Sans"/>
                <a:ea typeface="Open Sans"/>
                <a:cs typeface="Open Sans"/>
                <a:sym typeface="Open Sans"/>
              </a:rPr>
              <a:t>Характер є змістовою одиницею особистості, оскільки соціальна дія (взаємодія), учинок відображає особистість.</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FD4CB"/>
        </a:solidFill>
        <a:effectLst/>
      </p:bgPr>
    </p:bg>
    <p:spTree>
      <p:nvGrpSpPr>
        <p:cNvPr id="1" name=""/>
        <p:cNvGrpSpPr/>
        <p:nvPr/>
      </p:nvGrpSpPr>
      <p:grpSpPr>
        <a:xfrm>
          <a:off x="0" y="0"/>
          <a:ext cx="0" cy="0"/>
          <a:chOff x="0" y="0"/>
          <a:chExt cx="0" cy="0"/>
        </a:xfrm>
      </p:grpSpPr>
      <p:sp>
        <p:nvSpPr>
          <p:cNvPr id="2" name="Freeform 2"/>
          <p:cNvSpPr/>
          <p:nvPr/>
        </p:nvSpPr>
        <p:spPr>
          <a:xfrm>
            <a:off x="0" y="0"/>
            <a:ext cx="5029200" cy="10287000"/>
          </a:xfrm>
          <a:custGeom>
            <a:avLst/>
            <a:gdLst/>
            <a:ahLst/>
            <a:cxnLst/>
            <a:rect l="l" t="t" r="r" b="b"/>
            <a:pathLst>
              <a:path w="5029200" h="10287000">
                <a:moveTo>
                  <a:pt x="0" y="0"/>
                </a:moveTo>
                <a:lnTo>
                  <a:pt x="5029200" y="0"/>
                </a:lnTo>
                <a:lnTo>
                  <a:pt x="5029200" y="10287000"/>
                </a:lnTo>
                <a:lnTo>
                  <a:pt x="0" y="10287000"/>
                </a:lnTo>
                <a:lnTo>
                  <a:pt x="0" y="0"/>
                </a:lnTo>
                <a:close/>
              </a:path>
            </a:pathLst>
          </a:custGeom>
          <a:blipFill>
            <a:blip r:embed="rId2" cstate="print"/>
            <a:stretch>
              <a:fillRect l="-81818" t="-17415" r="-2042" b="-17415"/>
            </a:stretch>
          </a:blipFill>
        </p:spPr>
      </p:sp>
      <p:sp>
        <p:nvSpPr>
          <p:cNvPr id="3" name="TextBox 3"/>
          <p:cNvSpPr txBox="1"/>
          <p:nvPr/>
        </p:nvSpPr>
        <p:spPr>
          <a:xfrm>
            <a:off x="5538094" y="1137439"/>
            <a:ext cx="12021827" cy="6155690"/>
          </a:xfrm>
          <a:prstGeom prst="rect">
            <a:avLst/>
          </a:prstGeom>
        </p:spPr>
        <p:txBody>
          <a:bodyPr lIns="0" tIns="0" rIns="0" bIns="0" rtlCol="0" anchor="t">
            <a:spAutoFit/>
          </a:bodyPr>
          <a:lstStyle/>
          <a:p>
            <a:pPr algn="just">
              <a:lnSpc>
                <a:spcPts val="4060"/>
              </a:lnSpc>
              <a:spcBef>
                <a:spcPct val="0"/>
              </a:spcBef>
            </a:pPr>
            <a:r>
              <a:rPr lang="en-US" sz="2900" b="1" i="1">
                <a:solidFill>
                  <a:srgbClr val="000000"/>
                </a:solidFill>
                <a:latin typeface="Open Sans Bold Italics"/>
                <a:ea typeface="Open Sans Bold Italics"/>
                <a:cs typeface="Open Sans Bold Italics"/>
                <a:sym typeface="Open Sans Bold Italics"/>
              </a:rPr>
              <a:t>Психічний стан</a:t>
            </a:r>
            <a:r>
              <a:rPr lang="en-US" sz="2900">
                <a:solidFill>
                  <a:srgbClr val="000000"/>
                </a:solidFill>
                <a:latin typeface="Open Sans"/>
                <a:ea typeface="Open Sans"/>
                <a:cs typeface="Open Sans"/>
                <a:sym typeface="Open Sans"/>
              </a:rPr>
              <a:t> – це цілісна характеристика функціонування психіки людини за певний період часу, яка втілює своєрідність протікання психічних процесів залежно від відображення дійсності, попереднього стану та психічних властивостей особистості. </a:t>
            </a:r>
          </a:p>
          <a:p>
            <a:pPr algn="just">
              <a:lnSpc>
                <a:spcPts val="4060"/>
              </a:lnSpc>
              <a:spcBef>
                <a:spcPct val="0"/>
              </a:spcBef>
            </a:pPr>
            <a:r>
              <a:rPr lang="en-US" sz="2900">
                <a:solidFill>
                  <a:srgbClr val="000000"/>
                </a:solidFill>
                <a:latin typeface="Open Sans"/>
                <a:ea typeface="Open Sans"/>
                <a:cs typeface="Open Sans"/>
                <a:sym typeface="Open Sans"/>
              </a:rPr>
              <a:t>Психічний стан пронизує всю особистість, інтегруючи її та «забарвлюючи» контекст існування. Стан може впливати на адекватність відображення світу, ефективність діяльності, дотримання життєво важливих цілей та орієнтацій. Стан може переходити в іншу форму існування – властивість особистості, і саме в цьому сенсі стверджують, що психічний стан – це те, що може здійснитися, відбутися.</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1142</Words>
  <Application>Microsoft Office PowerPoint</Application>
  <PresentationFormat>Произвольный</PresentationFormat>
  <Paragraphs>52</Paragraphs>
  <Slides>13</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13</vt:i4>
      </vt:variant>
    </vt:vector>
  </HeadingPairs>
  <TitlesOfParts>
    <vt:vector size="21" baseType="lpstr">
      <vt:lpstr>Arial</vt:lpstr>
      <vt:lpstr>Calibri</vt:lpstr>
      <vt:lpstr>Crimson Roman Bold</vt:lpstr>
      <vt:lpstr>Crimson Roman</vt:lpstr>
      <vt:lpstr>Open Sans</vt:lpstr>
      <vt:lpstr>Open Sans Bold Italics</vt:lpstr>
      <vt:lpstr>Open Sans Bold</vt: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ПРОБЛЕМА СТРУКТУРИ ОСОБИСТОСТІ У ПСИХОЛОГІЇ</dc:title>
  <cp:lastModifiedBy>dnz14</cp:lastModifiedBy>
  <cp:revision>2</cp:revision>
  <dcterms:created xsi:type="dcterms:W3CDTF">2006-08-16T00:00:00Z</dcterms:created>
  <dcterms:modified xsi:type="dcterms:W3CDTF">2026-03-22T14:34:13Z</dcterms:modified>
  <dc:identifier>DAHCnNu8XMk</dc:identifier>
</cp:coreProperties>
</file>