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6"/>
  </p:normalViewPr>
  <p:slideViewPr>
    <p:cSldViewPr snapToGrid="0">
      <p:cViewPr varScale="1">
        <p:scale>
          <a:sx n="115" d="100"/>
          <a:sy n="115" d="100"/>
        </p:scale>
        <p:origin x="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9344-F460-8461-AEF4-D77CC3538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D3509-CBB9-838C-AA4D-1E090621B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30B-A628-9C75-FC50-5D337EBA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B5A4-F076-6B49-B28F-D23EEA98F095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A60CB-8A9C-948D-963E-141E92FF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9AD7-4F9F-F828-BDF4-3D16FBAD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93CF-0077-144B-B82A-C34435489DA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993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7767E-F737-B6BE-A80A-7DAE8882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1A6C6-EEB6-38B2-2A8D-1BA7D60D0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B65A5-4D6A-969C-8EEC-B3856EB9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B5A4-F076-6B49-B28F-D23EEA98F095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65073-E2ED-4E3F-2021-1C9DA8CF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7CB6E-6EF8-692D-075A-815E6A8ED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93CF-0077-144B-B82A-C34435489DA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9954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1194C3-C1EF-32EC-0AA7-BDD83115F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E45F3-E03C-3B1C-F61E-18C5DC026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B2008-F22E-2D3B-6833-A9773120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B5A4-F076-6B49-B28F-D23EEA98F095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8B1A0-1572-A609-F0E8-20360444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E6799-928C-1857-C0E7-44481125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93CF-0077-144B-B82A-C34435489DA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9999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DACD-AC77-F72F-1B02-279D8F13A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80F00-6790-2888-B668-C753FB421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B107B-81CC-83A9-6700-9097A461C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B5A4-F076-6B49-B28F-D23EEA98F095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D0D09-2A80-25E3-97AA-33A278F98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A010B-6B71-4074-69FA-0D1823D0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93CF-0077-144B-B82A-C34435489DA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0289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9255-CF2B-86D5-DFB1-FF9C55A1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1E3DE-1AFF-CF78-A9FE-65FF71AAC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E121E-1F81-AAB2-B5C8-C6734A01D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B5A4-F076-6B49-B28F-D23EEA98F095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7FB27-0578-8235-5708-255838982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8F21C-6391-DD96-6719-CCA400E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93CF-0077-144B-B82A-C34435489DA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7337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D2366-3C69-E345-E06D-2A841A74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06A01-7157-414A-9396-B565D0053A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A22AB-3162-E263-4EC6-51B118A7A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FC970-81C5-9D09-9231-B6E2D38D4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B5A4-F076-6B49-B28F-D23EEA98F095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CE53B-2303-4A20-B3D6-CBB36F12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D84DF-D9F5-DFC1-B891-DE56E9C2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93CF-0077-144B-B82A-C34435489DA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75019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62AD-CA2C-E19D-0801-BF8D43E8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BE643-9707-19C3-42D1-061D23A10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FD6B5-E72F-63E5-8584-47825C7F7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199717-35C8-FC1B-E421-D2812BA0C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A571B8-08F8-3C80-5678-DB21FB78C1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3E403-8C28-41D1-733D-BD11C7AE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B5A4-F076-6B49-B28F-D23EEA98F095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D45638-117D-7068-5D66-D56139D9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E4BF7A-B6F9-7DFE-8F56-B25BEC7C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93CF-0077-144B-B82A-C34435489DA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4294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A37B4-C48F-FF9F-A4B5-411E4681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E4C8B-4C96-562B-8EED-77AE083A6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B5A4-F076-6B49-B28F-D23EEA98F095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D4D73-03D6-C4A8-A3A2-850BBB23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06D12-265D-C762-C2B4-D5293AE95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93CF-0077-144B-B82A-C34435489DA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7613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92840-0325-9459-B33A-B7A241F57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B5A4-F076-6B49-B28F-D23EEA98F095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F675E-0962-B745-23BD-7CAD91AC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FC9BD-869C-561B-FF45-1CC28832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93CF-0077-144B-B82A-C34435489DA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68086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099B8-CE26-EB8A-B1CC-56A7A91C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32D2D-0412-63EE-E230-50FF0389F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8951E-AC91-335E-4035-0247FAFD6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F75AF-4CF1-836C-CA27-A258D71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B5A4-F076-6B49-B28F-D23EEA98F095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56482-6D70-82B1-3A40-0F109D21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67878-56BF-DA84-D5F1-1004BDE2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93CF-0077-144B-B82A-C34435489DA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4734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2D9EA-2998-A2F9-4292-5969BB42D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CF5AC-A674-F6C1-63C4-5CDE0787E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9BCE1-A62E-9462-0BEF-A4E2D42F7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F192E-E4F6-FC67-2ED6-5D7E97699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1B5A4-F076-6B49-B28F-D23EEA98F095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9DB87-8703-61A0-AE7C-356937E4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8D8FD-A679-5DF5-884B-7B9C2068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893CF-0077-144B-B82A-C34435489DA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2588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5DA274-2476-055D-59A0-9C73BFF3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750B4-0F10-CF61-784C-B635A0E2A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5B4B1-0BD5-36CC-E652-AED470F28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1B5A4-F076-6B49-B28F-D23EEA98F095}" type="datetimeFigureOut">
              <a:rPr lang="en-UA" smtClean="0"/>
              <a:t>22.03.2026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8EE5C-7CC9-DC66-E934-076985A51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692F9-4A75-40CC-E57C-8CAE856D4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893CF-0077-144B-B82A-C34435489DAE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2772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AE6E-30DE-B89C-F65B-4A8CBCB44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596590"/>
          </a:xfrm>
        </p:spPr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соціально-психологічна форма насильства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FC47B-286F-81C8-F1E4-A0424F76D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661210"/>
            <a:ext cx="9236927" cy="59659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М.І. Гречаник,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кафедри психології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C85BA-54A7-19BC-8802-6AB5F4640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195" y="1889742"/>
            <a:ext cx="3479955" cy="26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31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72647-6E9F-1C86-1DEA-80AA65C2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Вікові особливості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розвиткова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динаміка форм і вразливостей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0C1D7-4E2D-15E8-3821-153279E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05" y="142418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підлітковому віці зростає роль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репутаційного, реляційного та статусного насильства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соціальне виключення, плітки, приниження в групі, маніпуляція належністю.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поширенням цифрової комунікації в старшому підлітковому віці більш помітними стають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публічне висміювання онлайн, поширення контенту та репутаційні атаки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віковий аналіз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вимагає врахування не лише частоти, а 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 механізмів приниження, влади та соціального контролю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92E61D-1E99-02C7-2A68-40B35234C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35" y="4769316"/>
            <a:ext cx="3591002" cy="201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CDF83-B716-D64E-1B0F-48CAF63FA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Гендерні чинники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норми, санкції та вразливості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23601-B431-68D0-97C3-6CDF75010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76" y="914400"/>
            <a:ext cx="11396546" cy="5765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впливає 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лише через стать учасників, а через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очікувань, норм і санкцій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визначають, яка поведінка вважається «нормальною» або «неприйнятною» для хлопців і дівчат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Дослідження* показують, що хлопці частіше пов’язані 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прямішими формами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тоді як дівчата частіше стикаються 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реляційним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(соціальними)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репутаційними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формами; водночас ці відмінності не є універсальними й залежать від віку та контексту.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Morales DX,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Grineski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SE, Collins TW. School bullying, body size, and gender: an intersectionality approach to understanding US children's bullying victimization. Br J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Sociol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Educ. 2019;40(8):1121-1137.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10.1080/01425692.2019.1646115.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 Aug 6. PMID: 33041392; PMCID: PMC7542988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2D261-45D7-0633-84E1-E03CE81FA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509" y="3716144"/>
            <a:ext cx="3530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71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353D5-E213-0466-C170-10F294738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DD8A1-0F48-9E18-22F4-086C3858D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78" y="200722"/>
            <a:ext cx="11097322" cy="5976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сучасним напрямом є вивчення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gender-based bullying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насильства, що ґрунтується на покаранні за «невідповідність» гендерним нормам, гендерній експресії або сексуальній ідентичності.</a:t>
            </a:r>
          </a:p>
          <a:p>
            <a:pPr marL="0" indent="0">
              <a:buNone/>
            </a:pP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гомофобне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цькування, сексуальні домагання та насильство у підліткових стосунках можуть утворювати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спільний континуум гендерного насильства*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гендерний аналіз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вимагає уваги не лише до форми агресії, а й до того,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саме відмінності, тіла, ролі та способи самовираження група карає або знецінює</a:t>
            </a: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Espelage DL, Ingram KM, Hong JS, Merrin GJ. Bullying as a Developmental Precursor to Sexual and Dating Violence Across Adolescence: Decade in Review. Trauma Violence Abuse. 2022 Oct;23(4):1358-1370.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10.1177/15248380211043811.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Sep 14. PMID: 34519239; PMCID: PMC9425722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99099-12E1-AA48-93B8-C2F7A3C48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004" y="2811346"/>
            <a:ext cx="34544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08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C46F-6764-9C33-4052-368F55A4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124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чинники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85E54-66B4-1144-974B-C80D21B4F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05" y="903250"/>
            <a:ext cx="10851995" cy="52737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Статусна конкуренція і прагнення популярності.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використовуватися як інструмент здобуття або утримання соціального статусу в групі, особливо коли агресивна поведінка асоціюється з видимістю, впливом і популярністю. Це добре показано в роботах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K. Dijkstra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колег про ефект норми популярності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popularity-norm effect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агресивна поведінка популярних учнів стає нормативною, вона легше відтворюється іншими.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Dijkstra, J. K., Lindenberg, S., &amp; Veenstra, R. (2008). Beyond the class norm: Bullying behavior of popular adolescents and its relation to peer acceptance and rejection.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abnormal child psychology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(8), 1289-1299.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B6E18-2565-AE11-8984-DF5C728DC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873" y="3300297"/>
            <a:ext cx="29972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21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03984-2EC2-1753-FF21-1C7FA05EC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54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чинники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3DC6A-135F-8674-9FA5-47A380E1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4" y="959005"/>
            <a:ext cx="11041566" cy="5217958"/>
          </a:xfrm>
        </p:spPr>
        <p:txBody>
          <a:bodyPr/>
          <a:lstStyle/>
          <a:p>
            <a:pPr marL="0" indent="0"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Конформність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соціальний вплив однолітків.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підтримується не лише особистою агресією, а й тиском групи: страхом бути виключеним, бажанням увійти в бажане коло спілкування, наслідуванням значущих ровесників. Це підкреслюють сучасні дослідження соціального впливу серед підлітків, зокрема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Stahel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Stahel, T., Moody, Z., &amp;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Darbellay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(2025). Bullying in adolescence: social influence and student relationships. Contemporary school psychology, 29(3), 519-537.</a:t>
            </a:r>
            <a:endParaRPr lang="en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5952D-FB39-3FD0-FE46-C86C0588A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985" y="3168340"/>
            <a:ext cx="3302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37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30A6-6009-E084-4D76-39425350A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66" y="-281646"/>
            <a:ext cx="10515600" cy="132556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 чинники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A33AA-F0C5-F918-ADF9-8427BD27B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176" y="702527"/>
            <a:ext cx="11957824" cy="5843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 норми допустимості приниження.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що в одному середовищі визначається як насильство, в іншому може знецінюватися як «жарт», «традиція» або «перевірка на міцність». Дослідження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K. Milnes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 потребу культурно обумовлене розуміння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culturally situated understanding of bullying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 розуміння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конкретному соціокультурному контексті.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Milnes, K., Turner-Moore, R., &amp; Gough, B. (2022). Towards a culturally situated understanding of bullying: Viewing young people’s talk about peer relationships through the lens of consent.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Youth Studies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(10), 1367-1385.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BDA13-4720-1068-EA50-DE60D0B6A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874" y="3187817"/>
            <a:ext cx="33655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751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F5058-47B2-C9F9-B886-D7B5289C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 чинники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F04C1-1E2C-8C80-5AA2-C7A3CDFC7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Крос-культурні відмінності у формах і поширеності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Дані порівняльних досліджень показують, що частота, форми та гендерні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патерни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істотно різнитися між країнами й освітніми контекстами; це засвідчують роботи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Pörhölä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університетського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огляди культурних відмінностей у різних суспільствах.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Pörhölä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M., Cvancara, K., Kaal, E. et al. Bullying in university between peers and by personnel: cultural variation in prevalence, forms, and gender differences in four countries. Soc Psychol Educ 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143–169 (2020).</a:t>
            </a:r>
            <a:endParaRPr lang="en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92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BB1E0-77C4-8C9E-FA3A-C6171D27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правовому полі України: визначення та нормативна рамка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CB514-9F16-D7DA-A949-C0E0151EA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66" y="1449659"/>
            <a:ext cx="11208834" cy="4727304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українському законодавстві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закріплений у Законі України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освіту»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діяння учасників освітнього процесу, що полягають 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психологічному, фізичному, економічному, сексуальному насильстві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зокрема із застосуванням електронних комунікацій, які вчиняються щодо малолітньої чи неповнолітньої особи або такою особою щодо інших учасників освітнього процесу.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DAFE9-A87B-4ADD-C53E-89F34DF24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776" y="4242884"/>
            <a:ext cx="46863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0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E0BB-9951-23E0-6DE5-B73F374E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правовому полі України: визначення та нормативна рамка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03843-CF8F-E883-1669-3730C38A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1690688"/>
            <a:ext cx="10963507" cy="4486275"/>
          </a:xfrm>
        </p:spPr>
        <p:txBody>
          <a:bodyPr/>
          <a:lstStyle/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Типовими ознаками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законі визначено: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систематичність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сторін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(кривдник, потерпілий, можливі спостерігачі) та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заподіяння або загрозу заподіяння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психічної чи фізичної шкоди,</a:t>
            </a:r>
            <a:r>
              <a:rPr lang="uk-UA" dirty="0"/>
              <a:t> приниження, страху, тривоги,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 ізоляції.</a:t>
            </a:r>
          </a:p>
          <a:p>
            <a:pPr marL="0" indent="0">
              <a:buNone/>
            </a:pPr>
            <a:endParaRPr lang="en-UA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5A41FE3-3335-3136-0BD1-B51B0B2FE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82" y="-3602322"/>
            <a:ext cx="9868829" cy="10341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alt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правова рамка трактує булінг не як «побутовий конфлікт»,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як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окрему форму насильства в освітньому середовищі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що потребує спеціальної процедури реагування.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Правове регулювання булінгу в Україні спирається щонайменше на три ключові документи: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«Про освіту»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статтю 173-4 КУпАП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реагування на випадки булінгу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затверджений наказом МОН № 1646 від 28.12.2019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78949E-3C16-F984-B82B-B9D343AC3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211" y="2854325"/>
            <a:ext cx="22987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90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2D409-D6AF-2ADE-4205-0EF6FED36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 на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Україні: процедура, обов’язки закладу освіти і відповідальність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6B5CABF-9B95-5530-1751-842D05E4DD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1250886"/>
            <a:ext cx="32854743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реагування на випадки булінгу, затверджений МОН, визначає механізм дій закладу освіти: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 заяви, інформування керівника, скликання комісії з розгляду випадку,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документування та вжиття заходів реагування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поширюється на заклади освіти всіх типів і форм власності, крім закладів освіти дорослих,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тому числі післядипломної освіти.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Адміністративна відповідальність за булінг передбачена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статтею 173-4 Кодексу України про адміністративні правопорушення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окремо в цій статті передбачена відповідальність за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неповідомлення керівником закладу освіти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уповноваженим підрозділам Національної поліції про випадки булінгу.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Отже, заклад освіти має не лише моральний, а й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юридичний обов’язок реагувати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випадки булінгу в межах визначеної процедури.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психолога це означає роботу не поза системою, а в межах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інституційного механізму реагування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 важливими є фіксація, комунікація,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комісії та підтримка постраждалих.</a:t>
            </a:r>
          </a:p>
        </p:txBody>
      </p:sp>
    </p:spTree>
    <p:extLst>
      <p:ext uri="{BB962C8B-B14F-4D97-AF65-F5344CB8AC3E}">
        <p14:creationId xmlns:p14="http://schemas.microsoft.com/office/powerpoint/2010/main" val="348914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01A-8C76-A006-226C-DDCDF37A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80" y="365126"/>
            <a:ext cx="11913220" cy="7053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інституціоналізована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насильства в освітньому середовищі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5DCE10D-5228-86FC-5898-4F9FACA283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9571" y="926932"/>
            <a:ext cx="1235162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Булінг є не випадковою міжособистісною сутичкою, а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стійкою практикою асиметричного насильства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що відтворюється в межах освітньої взаємодії.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 сутність полягає не лише в агресивній дії, а у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системному виробництві підлеглості, страху, соціального виключення та приниження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Булінг підтримується не тільки індивідуальними діями кривдника, а й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нормами групи, мовчанням свідків, реакцією дорослих і культурою інституції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Отже, булінг слід розглядати як явище, що поєднує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психологічний, соціальний, владний і культурний виміри насильства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 оптика зміщує фокус із питання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«хто винен?»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питання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«які механізми дозволяють насильству ставати нормою?»</a:t>
            </a:r>
            <a:endParaRPr kumimoji="0" lang="en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4A602F-487B-7802-4E16-28E1C54E9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310" y="4308474"/>
            <a:ext cx="3327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09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18D5B-7274-115E-4C2E-2C15C58B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636"/>
          </a:xfrm>
        </p:spPr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конфлікт: принципові відмінності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4F38205-1F7E-45D4-F2F9-FD395B014B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0" y="897485"/>
            <a:ext cx="156918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Конфлікт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зазвичай передбачає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відносно симетричну взаємодію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 якій сторони мають порівнювані можливості впливу, захисту та відповіді.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Булінг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є формою насильства, для якої характерні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систематичність, дисбаланс сили та стійке заподіяння шкоди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ECB11FE-627F-EF8B-D776-06CE8C9EE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231916"/>
            <a:ext cx="12467452" cy="84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uk-UA" altLang="en-UA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alt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alt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конфлікті сторони можуть по черзі виступати ініціаторами й опонентами; у булінгу ж одна сторона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хронічно займає домінантну позицію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інша опиняється в позиції вразливості.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 не обов’язково спрямований на приниження чи соціальне виключення,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тоді як булінг часто включає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страх, сором, ізоляцію та втрату безпеки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Отже, ключове питання полягає не лише в наявності суперечки, а в тому,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 є тут насильницька асиметрія влади і повторюваний характер шкоди</a:t>
            </a:r>
            <a:endParaRPr kumimoji="0" lang="en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8568C-DEFE-979D-902A-958BF62F4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42" y="4295774"/>
            <a:ext cx="4241800" cy="2197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3DDD37-0C50-7470-F0DC-4DD583734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119" y="4295774"/>
            <a:ext cx="41275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29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1F2B-C003-C610-1F4D-608707B6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63" y="365125"/>
            <a:ext cx="11231137" cy="52697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помилково сприймають як конфлікт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8F66B-C70F-504F-57A4-2B48992D8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83" y="892097"/>
            <a:ext cx="10446834" cy="5600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освітньому середовищі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нерідко знецінюється як «дитяча сварка», якщо увага зосереджується лише на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окремому епізоді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на його повторюваності та передісторії.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часто недооцінюються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непрямі форми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соціальне виключення, плітки, репутаційні атаки, мовчазний бойкот, цифрове висміювання.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Помилка виникає тоді, коли дорослі оцінюють лише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видимий конфліктний момент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враховують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дисбаланс сили, групову підтримку агресора, страх постраждалого та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хронічність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ситуації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Хибне трактування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конфлікту може призводити до неадекватних інтервенцій, зокрема до вимоги «примирення» там, де насамперед потрібні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захист, фіксація факту насильства і системне реагування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психолога  критично важливо аналізувати не лише подію, а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взаємин навколо неї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39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9B33C-B00A-D771-B961-AB4376F81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69" y="365126"/>
            <a:ext cx="11820292" cy="471216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поведінці постраждалої дитини,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студента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19A6-7C14-BAD7-D9E8-34E75CC1F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39" y="836342"/>
            <a:ext cx="11149361" cy="5340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Одними з найтиповіших індикаторів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уникання закладу освіти, зниження залученості, страх перед заняттями або дорогою до навчального закладу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регулярно описується в клінічних і оглядових роботах з теми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J. Lamb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співавт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підкреслюють, що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віктимізація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супроводжується безсиллям і труднощами самозахисту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Lamb J, Pepler DJ, Craig W. Approach to bullying and victimization. Can Fam Physician. 2009 Apr;55(4):356-60. PMID: 19366941; PMCID: PMC2669002</a:t>
            </a:r>
            <a:r>
              <a:rPr lang="en-US" dirty="0"/>
              <a:t>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4E220-A13F-E3BC-A24E-ACF90E629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818" y="2905513"/>
            <a:ext cx="2882900" cy="218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7EBD1C-CE5E-8639-9FA8-0267D524F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302" y="2905513"/>
            <a:ext cx="29972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23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D4A00-0B03-0CDE-BCD2-36437B84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1" y="365125"/>
            <a:ext cx="11253439" cy="132556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поведінці постраждалої дитини,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студента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3C957-BB65-23AB-C73D-58EF19BC6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61" y="1438507"/>
            <a:ext cx="11253439" cy="4738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емоційному рівні можуть з’являтися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тривога, пригнічений настрій, сором, дратівливість, замкненість, сльозливість, зниження самооцінки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довготривало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пов’язаний із підвищеним ризиком психічних порушень, що показує, зокрема,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Louise Arseneault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Arseneault L. Annual Research Review: The persistent and pervasive impact of being bullied in childhood and adolescence: implications for policy and practice. J Child Psychol Psychiatry. 2018 Apr;59(4):405-421.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10.1111/jcpp.12841.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Nov 14. PMID: 29134659; PMCID: PMC6542665.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6BA79-11C1-2289-4067-8A9150C11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60" y="2822575"/>
            <a:ext cx="2921000" cy="226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5567B-4097-478E-C53C-88671BC3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350" y="2841625"/>
            <a:ext cx="3289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8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A20C-8342-F986-3E7C-2118A3C2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поведінці постраждалої дитини,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студента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48E37-903F-895D-259A-1073A062C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Частими є також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соматичні скарги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очевидної медичної причини: головний біль, біль у животі, проблеми зі сном, втома, напруження, поганий апетит. Такі прояви окремо описують педіатричні джерела Американської академії педіатрії.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Samko, T., &amp;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DeRidder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A. School-Related Violence and Bullying</a:t>
            </a:r>
            <a:r>
              <a:rPr lang="en-US" dirty="0"/>
              <a:t>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C2F44-BE15-5EF6-5611-296BED195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950" y="3429000"/>
            <a:ext cx="41021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13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5156-A0DE-1B9F-2D30-8CA374D2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поведінці постраждалої дитини,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студента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6C929-8E8E-EDEB-8190-B59E4C73A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4" y="1460810"/>
            <a:ext cx="11130776" cy="4716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навчальній сфері насторожують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раптове падіння успішності, труднощі концентрації, пропуски занять, втрата мотивації, погіршення відчуття приналежності до групи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Дослідження також показують зв’язок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зі зниженням шкільної/академічної адаптації</a:t>
            </a:r>
            <a:r>
              <a:rPr lang="uk-UA" dirty="0"/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Wang YJ, Chen IH. Effect of School Bullying on Students' Peer Cooperation: A Moderated Mediation Model. Children (Basel). 2023 Dec 21;11(1):11.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10.3390/children11010011. PMID: 38275432; PMCID: PMC10814818.</a:t>
            </a:r>
            <a:endParaRPr lang="en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F48E3A-CC9E-56A9-1877-367ED7D27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06234"/>
            <a:ext cx="2717800" cy="218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94E71E-EBFE-2894-DC98-5E756CBA0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356" y="3081357"/>
            <a:ext cx="35052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04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2FF2-EC04-E27F-73FA-A3953562B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Непрямі індикатори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94B17-AFD5-14A6-996A-29EA4215B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1248937"/>
            <a:ext cx="11086171" cy="4928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можуть бути не лише реакції постраждалого, а 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 в груповій взаємодії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ізоляція, бойкот, раптове виключення з чатів, мовчазне уникання, публічне висміювання або репутаційні атаки. Непрямі форми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 описані в оглядах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віктимізації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знущання з боку однолітків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peer bullying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)*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Eastman M, Foshee V, Ennett S,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Sotres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-Alvarez D, Reyes HLM, Faris R, North K. Profiles of internalizing and externalizing symptoms associated with bullying victimization. J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Adolesc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 Jun;65:101-110.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10.1016/j.adolescence.2018.03.007.</a:t>
            </a:r>
            <a:endParaRPr lang="en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FC8252-2E31-E2FC-6CB9-0F463D9A3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22" y="3228588"/>
            <a:ext cx="34798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21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DE6E-1286-5AA9-EDC5-7773BC20B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Непрямі індикатори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97E29-834B-2BA6-20CA-AA0379175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2" y="1393902"/>
            <a:ext cx="10874298" cy="4783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психолога важливо враховувати, що наслідки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стосуються не лише жертви: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свідки теж можуть демонструвати тривогу, напруження, зниження почуття безпеки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показують дослідження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Amanda Midgett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колег.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Midgett A, Doumas DM. Witnessing Bullying at School: The Association between Being a Bystander and Anxiety and Depressive Symptoms. School Ment Health. 2019 Sep;11(3):454-463. 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10.1007/s12310-019-09312-6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19A2C2-CEE4-45F4-4CE1-D59B35EF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870" y="3026472"/>
            <a:ext cx="36703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33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5A02-C414-E23E-F954-B3237CA3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Непрямі індикатори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2F623-5C7A-A6EC-5F76-A928CE650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88" y="1282390"/>
            <a:ext cx="11008112" cy="48945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Окрему увагу слід приділяти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цифровим індикаторам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страху перевіряти телефон, різкій зміні онлайн-поведінки, видаленню акаунтів, емоційним зривам після повідомлень;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кібербулінг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бути особливо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дистресогенним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анонімність і постійну доступність.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Miller HH, Jenkins L,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Putzeys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S, Kaminski S, Woodall M. Bullying Victimization and Adverse Childhood Experiences: Retrospective Reports of Relative Impact on Emotional Distress. J Child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Adolesc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Trauma. 2023 Aug 21;17(2):481-493.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10.1007/s40653-023-00567-5.</a:t>
            </a:r>
            <a:endParaRPr lang="en-UA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F46EA9-6214-AFBE-FFC9-CE91996C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760" y="3075879"/>
            <a:ext cx="2832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57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31F8-8ED7-A232-A623-287734928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Непрямі індикатори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en-UA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C99FD-2A77-2FE8-67EF-7FCBBEF7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146"/>
            <a:ext cx="10515600" cy="48388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йдеться про підлітків і студентів, насторожують також </a:t>
            </a:r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самоізоляція, різке звуження кола спілкування, зміна маршруту пересування, уникання спільних просторів, мовчазна згода групи на приниження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 вимагає аналізу не лише окремої особи, а всієї соціальної ситуації.</a:t>
            </a:r>
          </a:p>
          <a:p>
            <a:pPr marL="0" indent="0">
              <a:buNone/>
            </a:pP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Segovia-González, M., Ramírez-Hurtado, J.M. &amp; Contreras, I. Analyzing the Risk of Being a Victim of School Bullying. The Relevance of Students’ Self-Perceptions. Child Ind Res </a:t>
            </a:r>
            <a:r>
              <a:rPr lang="en-US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2141–2163 (2023). https://</a:t>
            </a:r>
            <a:r>
              <a:rPr lang="en-US" sz="17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US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/10.1007/s12187-023-10045-x</a:t>
            </a:r>
            <a:endParaRPr lang="en-UA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CA72D-44DB-A027-42A5-3E304F7F2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592" y="2981325"/>
            <a:ext cx="32766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2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45E3-29CA-6DAE-C779-0B43BDA1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451"/>
          </a:xfrm>
        </p:spPr>
        <p:txBody>
          <a:bodyPr/>
          <a:lstStyle/>
          <a:p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FDA49-B908-6094-11C5-4C8F147E5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36" y="1561171"/>
            <a:ext cx="10684727" cy="46269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Цькування, також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(від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bullying —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залякування, цькування,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задирання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різновид насильства; навмисне, що не має характеру самозахисту і не є санкціонованим нормативно-правовими актами держави, довготривале (повторюване) фізичне чи психологічне насильство з боку індивіда, чи групи, які мають певні переваги (фізичні, психологічні, адміністративні тощо) стосовно індивіда, і що відбувається переважно в організованих колективах з певною особистою метою (наприклад, бажання заслужити авторитет у бажаних осіб).</a:t>
            </a: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E7FD5A-05EA-C66F-A665-39D04D76D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091" y="3874642"/>
            <a:ext cx="32893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10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4D8D-19FF-88EA-7770-182007CF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5" y="365125"/>
            <a:ext cx="11664175" cy="828055"/>
          </a:xfrm>
        </p:spPr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психолога в розпізнаванні та первинному реагуванні на </a:t>
            </a:r>
            <a:r>
              <a:rPr lang="uk-UA" sz="3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508AF-50BE-DB03-3933-378F928E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440" y="925551"/>
            <a:ext cx="11149360" cy="5251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є однією з ключових фігур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 виявлення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оскільки працює не лише з індивідуальними скаргами, а й із поведінковими змінами, груповою динамікою та шкільним кліматом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професійній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логіці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 не зводить ситуацію до «сварки», а оцінює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повторюваність, дисбаланс сили, соціальне виключення, роль свідків і рівень ризику для постраждалого</a:t>
            </a:r>
          </a:p>
          <a:p>
            <a:pPr marL="0" indent="0">
              <a:buNone/>
            </a:pPr>
            <a:endParaRPr lang="uk-UA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етапі первинного реагування важливими є: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безпечне вислуховування,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валідація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переживань, фіксація фактів, оцінка потреб і передача інформації в межах інституційної процедури</a:t>
            </a:r>
          </a:p>
          <a:p>
            <a:pPr marL="0" indent="0">
              <a:buNone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не має обмежуватися індивідуальною бесідою з постраждалим, а повинен враховувати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класу/групи, позицію педагогів і механізми підтримки або замовчування насильства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69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FE80D-2E47-6342-C013-9DD4B8B0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психолога у профілактиці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від індивідуальної допомоги до роботи з кліматом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23C42-2AF3-8D05-C81A-5C0176422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3" y="1516566"/>
            <a:ext cx="11052717" cy="46603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професійні стандарти розглядають психолога як учасника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системної профілактики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лише як спеціаліста для реагування після інциденту.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 може брати центральну участь 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виборі, впровадженні та оцінюванні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антибулінгових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у зборі даних про досвід учнів і студентів.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його функцій належать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психоосвіта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розвиток соціально-емоційних навичок, підтримка захисних норм у групі, консультування педагогів і участь у формуванні безпечного освітнього середовища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цій перспективі психолог є не лише помічником окремої дитини, а 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агентом зміни інституційного клімату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підтримує превентивні та відновні практики в закладі освіти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28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46E4-E567-33D0-A22E-07C9ACD1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Чого психологу не варто робити у ситуації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03F2085-3530-0A16-A7B6-E613B9C375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8420" y="1341913"/>
            <a:ext cx="2696612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варто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знецінювати повідомлення про булінг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фразами на кшталт: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«це звичайна сварка», «діти самі розберуться», «таке буває у всіх».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Таке реагування підвищує ризик повторної травматизації та знижує готовність звертатися по допомогу.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слід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поспішно примирювати сторони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якщо є ознаки дисбалансу сили, систематичності та страху.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медіації не вважаються доречними в ситуаціях, де йдеться саме про булінг як форму насильства.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можна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перекладати відповідальність на постраждалу особу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запитання типу: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«А що ти зробив(ла), щоб їх спровокувати?» або «Чому ти раніше не сказав(ла)?».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Такий підхід посилює сором і самообвинувачення.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варто обмежуватися лише бесідою з окремою дитиною чи студентом,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ігноруючи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групову динаміку, роль свідків, позицію педагогів і інституційний контекст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підходи до профілактики булінгу наголошують на системному реагуванні.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можна порушувати межі професійної ролі: психолог має діяти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процедури закладу освіти, етичних стандартів і правового порядку реагування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uk-UA" altLang="en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не замінювати собою адміністрацію чи дисциплінарний механізм.</a:t>
            </a:r>
          </a:p>
        </p:txBody>
      </p:sp>
    </p:spTree>
    <p:extLst>
      <p:ext uri="{BB962C8B-B14F-4D97-AF65-F5344CB8AC3E}">
        <p14:creationId xmlns:p14="http://schemas.microsoft.com/office/powerpoint/2010/main" val="30653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18030-5DC3-1DB6-1E5E-942AECCA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поняття і ключові ознаки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18AD8-7767-D578-D250-DDB24E65A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083" y="1382751"/>
            <a:ext cx="11052717" cy="4794212"/>
          </a:xfrm>
        </p:spPr>
        <p:txBody>
          <a:bodyPr/>
          <a:lstStyle/>
          <a:p>
            <a:pPr marL="0" indent="0"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науковій традиції пов’язують насамперед із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робочим середовищем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розглядають як форму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 психологічного переслідування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приниження та стигматизації в організації. Таку рамку заклав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Heinz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Leymann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одним із перших системно описав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організаційне насильство.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Leymann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(1990). Mobbing and psychological terror at workplaces. Violence and victims, 5(2), 119-126.</a:t>
            </a:r>
            <a:endParaRPr lang="en-UA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28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327A-3AA2-1DAB-1A97-32178DEE4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24475-DC93-CC40-8B32-AABEB5411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805" y="624468"/>
            <a:ext cx="10851995" cy="5552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відміну від разового конфлікту,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повторюваним, затяжним процесом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якому людина поступово втрачає можливість ефективного захисту, а ситуація часто супроводжується ізоляцією, дискредитацією та підривом професійної позиції.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Nielsen, M. B., &amp; Einarsen, S. V. (2018). What we know, what we do not know, and what we should and could have known about workplace bullying: An overview of the literature and agenda for future research.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Aggression and violent behavior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71-83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F4280-A82A-70F7-DF30-5B621BB4B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471" y="2381250"/>
            <a:ext cx="3733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38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6F2A3-1D8D-6336-B371-F7B3B5495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A6A91-040E-804A-7A9A-175310914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68" y="646771"/>
            <a:ext cx="10729332" cy="5530192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сучасній літературі з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workplace bullying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описують як явище, що може включати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чутки, публічне знецінення, ігнорування, виключення з комунікації, підрив репутації, системне приниження, зловживання владою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Obermeier Pérez, M. L. (2025). Academic mobbing in a higher education institution. An auto ethnography.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Cogent Education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(1). https://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doi.org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/10.1080/2331186X.2025.2580725</a:t>
            </a:r>
            <a:endParaRPr lang="en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E8E24-F923-868A-1208-85FCA63DA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50" y="2368550"/>
            <a:ext cx="33655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76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095A-E995-54EA-D69B-621966D7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 </a:t>
            </a:r>
            <a:r>
              <a:rPr lang="uk-UA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мобінгу</a:t>
            </a:r>
            <a:endParaRPr lang="en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830B4-1D3A-2D66-CA63-6EDC5A4D7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2" y="1349298"/>
            <a:ext cx="11063868" cy="4827665"/>
          </a:xfrm>
        </p:spPr>
        <p:txBody>
          <a:bodyPr/>
          <a:lstStyle/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набувати як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горизонтальної форми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(між колегами), так 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вертикальної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з боку керівництва або осіб із вищим статусом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академічного та педагогічного, організаційного  середовища типові такі прояви: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системне знецінення компетентності, виключення з робочих і комунікаційних процесів, дискредитація, поширення чуток, підрив професійної репутації, ізоляція, тиск через оцінювання чи адміністративні важелі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27A01-0C49-BEFC-2FE8-2FDA91450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334262"/>
            <a:ext cx="39624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11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EAE24-1255-FC69-2BA4-6F1DC8949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EA53-B011-56E9-8259-6FE9E1BD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Наслідками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хронічний стрес, тривога, виснаження, професійне вигорання, намір звільнитися або вийти з академічного середовища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підрив психологічної безпеки всього колективу.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768B1B-0F4E-7751-35D5-4078E8C9D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67" y="3558633"/>
            <a:ext cx="35433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182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66783-9B5C-637B-5142-CDEF6348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підготовка до практичного відпрацювання в трійках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D5072-CAC3-77EC-BC9F-2CA226CC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990" y="1315844"/>
            <a:ext cx="10985810" cy="48611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Первинне реагування психолога на ситуацію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Підготуйте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короткий алгоритм дій психолога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ситуації підозри 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вашому алгоритмі мають бути відображені такі блоки: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розпізнати, що йдеться саме про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про звичайний конфлікт.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перші кроки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під час первинного контакту з постраждалою особою.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варто робити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не посилити травматизацію.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ризику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потребують особливої уваги.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 діяти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межах інституційної та правової процедури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Якою може бути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первинна підтримка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постраждалого / постраждалої.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підготовки: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сторінка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вигляді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схеми, таблиці, покрокового алгоритму або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чекліста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суцільного великого тексту з опорою на матеріал лекції – невеличкий чек-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допомоги на </a:t>
            </a:r>
            <a:r>
              <a:rPr lang="uk-UA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практичному занятті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8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1F56-4540-9DA0-6CBF-081A4C04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6182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класичної дефініції до сучасного розуміння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88952-D5CA-2D60-4F7C-86F1159D6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53307"/>
            <a:ext cx="10134600" cy="62365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Olweus, D., &amp; Limber, S. P. (2010). Bullying in school: evaluation and dissemination of the Olweus Bullying Prevention Program.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journal of Orthopsychiatry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124.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Olweus, D. (2013). School bullying: Development and some important challenges.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review of clinical psychology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751-780.</a:t>
            </a:r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03F25AF-F754-99F3-5EFD-EB08B2568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163" y="877335"/>
            <a:ext cx="1118467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класичній традиції булінг визначається через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 ключові ознаки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умисність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повторюваність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дисбаланс сили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Така концептуалізація пов’язана насамперед із роботами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 Olweus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який заклав основу сучасних досліджень булінгу.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цьому підході булінг розглядається не як випадковий конфлікт, а як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стійка асиметрична взаємодія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якій одна сторона систематично завдає шкоди іншій.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 ця логіка стала базою для подальших емпіричних досліджень і антибулінгових програм.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EB861D-5689-4471-A760-B29C1262A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160" y="3579599"/>
            <a:ext cx="3543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9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203B-9700-B16D-2022-D8EC1BBBE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груповий процес: внесок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Christina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Salmivalli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E28C5C6-7FEC-F7E8-4AB4-F0C34ECB01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1000" y="1709606"/>
            <a:ext cx="105156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дослідження показали, що булінг не можна пояснювати лише парою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uk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kumimoji="0" lang="uk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постраждала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Christina Salmivalli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запропонувала розглядати булінг як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груповий процес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 якому важливу роль відіграють:</a:t>
            </a:r>
            <a:b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ініціатор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підсилювачі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асистенти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 спостерігачі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захисники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цій перспективі булінг підтримується не тільки діями кривдника, а й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соціальною динамікою групи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статусною боротьбою та мовчазною згодою оточення.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Саме з цього підходу виросли сучасні інтервенції, зокрема </a:t>
            </a:r>
            <a:r>
              <a:rPr kumimoji="0" lang="en-UA" altLang="en-UA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KiVa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що фокусуються не лише на кривднику й </a:t>
            </a:r>
            <a:r>
              <a:rPr kumimoji="0" lang="uk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постраждалій</a:t>
            </a:r>
            <a:r>
              <a:rPr kumimoji="0" lang="en-UA" altLang="en-UA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на всьому колективі.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E20F3-12AA-B56D-AD9B-A84252CC3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611" y="4394510"/>
            <a:ext cx="39751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7B5AA-270B-16FC-30EB-AA504483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90" y="365125"/>
            <a:ext cx="10985810" cy="571577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KiVa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доказова модель профілактики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групового явища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EF1CE-1F73-0AFC-94C8-F5814DA33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25" y="1115122"/>
            <a:ext cx="11130776" cy="50618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науково обґрунтована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антибулінгова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програма, розроблена 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 керівництвом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Christina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Salmivalli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Університеті Турку.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Концептуально програма спирається на ідею, що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не лише взаємодією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«кривдник — постраждалий»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груповим процесом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підтримується реакціями однолітків.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 логіка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 не тільки в припиненні окремих епізодів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зміні норм групи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зниженні соціальної винагороди за агресію та посиленні ролі захисників.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поєднує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універсальну профілактику для всіх учнів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цільові інтервенції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конкретних випадках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у Фінляндії показали, що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 сприяти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зниженню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віктимізації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хоча ефективність залежить від якості впровадження, віку учнів і контексту.</a:t>
            </a: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9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E4E8E-29B0-A9FE-FCAE-BFC5998D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63" y="365126"/>
            <a:ext cx="11231137" cy="448914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підходи: соціально-екологічна та інституційна перспектива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8AD1A4B-F509-E691-C168-A5F59A26CC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2663" y="975062"/>
            <a:ext cx="25336092" cy="400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новітніх підходах булінг розглядається як явище, що формується на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 рівнях одночасно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індивідуальному, міжособистісному, груповому, інституційному та культурному.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Дослідниці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Dorothy Espelage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Susan Swearer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Shelley Hymel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показують, що булінг пов’язаний із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шкільним кліматом, нормами групи,</a:t>
            </a:r>
            <a:endParaRPr kumimoji="0" lang="uk-UA" altLang="en-UA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психічним благополуччям, гендерними очікуваннями та ширшими формами насильства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міжнародний підхід, який підтримує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UNESCO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наголошує на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загальношкільний / загальноосвітній підхід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протидія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потребує не точкової реакції, а системної роботи всієї освітньої інституції.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цій перспективі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постає не лише як проблема окремих дітей, а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 культури взаємодії, влади, виключення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безпеки в освітньому середовищі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15A90D-6310-196C-8C39-88285DD53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147" y="4640766"/>
            <a:ext cx="2895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3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FAA1B-CA8F-FC66-7943-E341AEF2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сучасній науці: від індивідуальної агресії до багаторівневого явища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EFF6723-13ED-4F7A-35AA-96F40CAB08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8419" y="1318518"/>
            <a:ext cx="17279547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сучасних дослідженнях булінг розглядається не лише як поведінка окремого </a:t>
            </a:r>
            <a:r>
              <a:rPr kumimoji="0" lang="uk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кривдника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як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багаторівневий соціальний процес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 виникнення і підтримка пов’язані з взаємодією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індивідуальних, групових, інституційних і культурних чинників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Отже, булінг є не тільки проблемою міжособистісної агресії,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й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індикатором шкільного клімату, норм взаємодії та якості освітнього середовища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Такий підхід пояснює, чому ефективна протидія булінгу потребує не лише індивідуальної роботи, </a:t>
            </a:r>
            <a:endParaRPr kumimoji="0" lang="uk-UA" altLang="en-UA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kumimoji="0" lang="en-UA" altLang="en-UA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системних інституційних рішень</a:t>
            </a:r>
            <a:r>
              <a:rPr kumimoji="0" lang="en-UA" altLang="en-U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3924A9-EC37-4C5C-7A42-5BAE81F39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068" y="4466332"/>
            <a:ext cx="3302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3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5F1F-4030-0FDA-6008-5E40B860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61" y="365126"/>
            <a:ext cx="12091639" cy="738846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Вікові особливості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розвиткова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динаміка форм і вразливостей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45547-27B5-8B84-F0F8-37FFC9D33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780" y="1103972"/>
            <a:ext cx="11075020" cy="5072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Булінг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змінює свої форми залежно від віку, оскільки з розвитком дитини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ускладнюються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 пізнання, статусна динаміка та способи впливу на однолітків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молодшому віці частіше спостерігаються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прямі та помітні форми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штовхання, образи, відбирання речей, виключення з гри.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DF96D-BBDF-6F8F-0EF0-7F0F0173E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206" y="3640467"/>
            <a:ext cx="38227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88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3753</Words>
  <Application>Microsoft Macintosh PowerPoint</Application>
  <PresentationFormat>Widescreen</PresentationFormat>
  <Paragraphs>324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Булінг як соціально-психологічна форма насильства</vt:lpstr>
      <vt:lpstr>Булінг як інституціоналізована форма насильства в освітньому середовищі</vt:lpstr>
      <vt:lpstr>PowerPoint Presentation</vt:lpstr>
      <vt:lpstr>Від класичної дефініції до сучасного розуміння булінгу</vt:lpstr>
      <vt:lpstr>Булінг як груповий процес: внесок Christina Salmivalli</vt:lpstr>
      <vt:lpstr>KiVa: доказова модель профілактики булінгу як групового явища</vt:lpstr>
      <vt:lpstr>Сучасні підходи: соціально-екологічна та інституційна перспектива</vt:lpstr>
      <vt:lpstr>Булінг у сучасній науці: від індивідуальної агресії до багаторівневого явища</vt:lpstr>
      <vt:lpstr>Вікові особливості булінгу: розвиткова динаміка форм і вразливостей</vt:lpstr>
      <vt:lpstr>Вікові особливості булінгу: розвиткова динаміка форм і вразливостей</vt:lpstr>
      <vt:lpstr>Гендерні чинники булінгу: норми, санкції та вразливості</vt:lpstr>
      <vt:lpstr>PowerPoint Presentation</vt:lpstr>
      <vt:lpstr>Соціальні чинники булінгу</vt:lpstr>
      <vt:lpstr>Соціальні чинники булінгу</vt:lpstr>
      <vt:lpstr>Культурні чинники булінгу</vt:lpstr>
      <vt:lpstr>Культурні чинники булінгу</vt:lpstr>
      <vt:lpstr>Булінг у правовому полі України: визначення та нормативна рамка</vt:lpstr>
      <vt:lpstr>Булінг у правовому полі України: визначення та нормативна рамка</vt:lpstr>
      <vt:lpstr>Реагування на булінг в Україні: процедура, обов’язки закладу освіти і відповідальність</vt:lpstr>
      <vt:lpstr>Булінг і конфлікт: принципові відмінності</vt:lpstr>
      <vt:lpstr>Чому булінг часто помилково сприймають як конфлікт</vt:lpstr>
      <vt:lpstr>Ознаки булінгу у поведінці постраждалої дитини, підлітка або студента</vt:lpstr>
      <vt:lpstr>Ознаки булінгу у поведінці постраждалої дитини, підлітка або студента</vt:lpstr>
      <vt:lpstr>Ознаки булінгу у поведінці постраждалої дитини, підлітка або студента</vt:lpstr>
      <vt:lpstr>Ознаки булінгу у поведінці постраждалої дитини, підлітка або студента</vt:lpstr>
      <vt:lpstr>Непрямі індикатори булінгу</vt:lpstr>
      <vt:lpstr>Непрямі індикатори булінгу</vt:lpstr>
      <vt:lpstr>Непрямі індикатори булінгу</vt:lpstr>
      <vt:lpstr>Непрямі індикатори булінгу</vt:lpstr>
      <vt:lpstr>Роль психолога в розпізнаванні та первинному реагуванні на булінг </vt:lpstr>
      <vt:lpstr>Роль психолога у профілактиці булінгу: від індивідуальної допомоги до роботи з кліматом</vt:lpstr>
      <vt:lpstr>Чого психологу не варто робити у ситуації булінгу</vt:lpstr>
      <vt:lpstr>Мобінг : поняття і ключові ознаки</vt:lpstr>
      <vt:lpstr>PowerPoint Presentation</vt:lpstr>
      <vt:lpstr>PowerPoint Presentation</vt:lpstr>
      <vt:lpstr>Прояви мобінгу</vt:lpstr>
      <vt:lpstr>PowerPoint Presentation</vt:lpstr>
      <vt:lpstr>Індивідуальна підготовка до практичного відпрацювання в трійках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Mariia Hrechanyk</dc:creator>
  <cp:lastModifiedBy>Mariia Hrechanyk</cp:lastModifiedBy>
  <cp:revision>10</cp:revision>
  <dcterms:created xsi:type="dcterms:W3CDTF">2026-03-21T19:42:01Z</dcterms:created>
  <dcterms:modified xsi:type="dcterms:W3CDTF">2026-03-22T18:34:42Z</dcterms:modified>
</cp:coreProperties>
</file>