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159"/>
  </p:normalViewPr>
  <p:slideViewPr>
    <p:cSldViewPr snapToGrid="0">
      <p:cViewPr>
        <p:scale>
          <a:sx n="115" d="100"/>
          <a:sy n="115" d="100"/>
        </p:scale>
        <p:origin x="49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18D3-5073-F595-9152-819D2C46F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312AB-36F5-425F-353F-1E0810F79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EB36B-B6B0-CE07-F6D3-10798C2A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28B7-5D2C-3702-C0CB-715D9BDB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0D726-21F4-58BE-87F3-39033882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72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071D-BC57-BF86-353C-D153BA2A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FA5BC-87C3-491D-012B-BFC78EAA1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67A2-A78E-16FF-4CE8-CCBF7BC2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4C9B8-C3D5-4A4E-AD93-A7F9C305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17EB-95FD-DC5D-3780-9FDC1307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94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D6FED-EC67-920E-3A4E-26D38C27A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B4FA5-9971-98D2-D157-60385270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41D1D-2BF4-3A9B-24BC-33B587DE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7A31-46FD-F702-F9C5-5FE0371B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1D33C-97C5-7D8F-A56E-30C90BF9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703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442B-01B2-7716-4178-11A9C31C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2123-B66A-D13A-2FC1-05EDA521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AE8D1-7918-5567-EDAE-59D6F60F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C52EC-B6BA-8994-045D-66C733D6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3449-86BD-2362-6A3A-2759F5B8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64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117C-7794-8EE5-132D-B16D7709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A33C-D8A8-F895-52C2-D5BC4CA05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11B9-6BF3-FE26-EC72-164B6C29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B5295-39BD-9A55-70B6-CCA2634F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22FE-BECF-8DC2-A060-C70726C6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696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0CA9-BEF9-3CE5-1483-3EBCA41C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6FFF-71B8-B6D7-D605-00D28EE89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AACA5-A0F6-DC08-57C5-97D7A6A9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BFCBD-6DDF-C03D-78EF-6EADF0F8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A9770-F0CE-24E8-2441-61B0A403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52D5C-ABD6-BAEA-9198-69250276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2838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9532-108C-DEFD-F006-D04D18E5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9FF53-EC3D-7EF7-273F-83C5CFBA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410EC-EA4A-113A-F2A7-6363EBEEA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B8033-8A97-9075-9F50-30728AFFB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E3C9C-DBD6-F5DC-8D45-0FF13890D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C5E77-06B6-9C7A-766D-CFFDFCC5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37D06-8047-89AF-AD24-8CFD47FB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BED17-DB25-FCA1-0FD3-02C2C46B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587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77BE-EAFF-0373-03D1-948C8770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88802-9E8D-DE67-8DE5-7124A7E0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28F79-F041-9B6A-3376-0AB0B0AB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F52B6-A15F-B9C2-EC6D-355FA486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6349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2D799-4940-35E1-075C-5E217CA6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C35ED-C20B-6FF6-8C35-5632A609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B5D13-44E4-185B-46C1-39893CCC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1362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A79C-133F-286A-F71F-EB5B1E56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6EEB-A966-275C-B857-C447C861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1F345-21F6-2AC8-B6F9-78B3FEF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9A4AF-846B-7913-4690-CED179BC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1FD87-727E-0633-3A46-8AA7F8AA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1B3FF-FBF4-F2F4-9CD1-45CB912C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0849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8AF1-CDA6-5C1A-56FF-39212D5A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BDAD0-B60C-B329-D9D1-22B8F1DEE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DEC1C-249E-BD8B-7CE5-70261A9E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CBF67-9AA9-A6BF-7AB6-7541030A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0E0A-2238-5852-B8CE-52180CEB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00A68-0A8F-065C-F188-579423CB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72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2480D-0DBD-CC6B-31CE-B1B2F7DA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00473-21E0-AD3A-6059-584DE2FF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A5C34-AC57-F622-FC93-9BF951E31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9C3C-BD72-F44F-8B27-D95264E6EA8C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4F12-967F-2DF1-D7E4-03FB39B92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5F8F2-E945-E9D7-9D7D-0A76104A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1D1C-B6F6-AA45-817D-E63052BA77F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8208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9708-BAFB-F4EB-C587-E079E465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133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як сучасна форма психологічного, соціального та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B4931-2160-07CD-669A-736DB9BD7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95384"/>
            <a:ext cx="9582615" cy="362415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психології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14E8B-B0DD-8FD9-4632-0D041D49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432050"/>
            <a:ext cx="39116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2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0CC7-53CD-6FDA-EA37-395EC441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ознаки та наслідки для дітей, підлітків і молоді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322A-8FE6-B023-97E9-434C852B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1148576"/>
            <a:ext cx="10963507" cy="502838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 проявами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 образливі повідомлення,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висміювання, поширення чуток,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принизливих фото чи відео, створення фейкових профілів, виключення з цифрових груп і цілеспрямоване онлайн-приниження.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 важливими індикаторами можуть бути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перевіряти телефон, різкі емоційні реакції після повідомлень, уникання соцмереж або, навпаки, напружене постійне стеження за ними, видалення акаунтів, самоізоляція, порушення сну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9019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8663-9B37-CBD9-075D-A2A7B538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ознаки та наслідки для дітей, підлітків і молоді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4396-0A17-657A-9DA8-C6474455A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пов’язують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кібервіктимізацію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депресивними симптомами, тривогою, самотністю, соматичними скаргами, нижчим рівнем благополуччя, а в частині досліджень — із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суїцидальними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думками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самопошкодженням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огляд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метааналізів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року також підтвердив, що наслідки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 психологічний і поведінковий вимір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ризики посилюються за повторюваної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  <a:p>
            <a:pPr marL="0" indent="0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Nixon CL. Current perspectives: the impact of cyberbullying on adolescent health.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Adolesc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Med Ther. 2014 Aug 1;5:143-58.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10.2147/AHMT.S36456.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Kasturiratna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KTAS, Hartanto A, Chen CHY, Tong EMW, Majeed NM. Umbrella review of meta-analyses on the risk factors, protective factors, consequences and interventions of cyberbullying victimization. Nat Hum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2025 Jan;9(1):101-132.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10.1038/s41562-024-02011-6</a:t>
            </a:r>
            <a:endParaRPr lang="en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7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B317-B79C-89CB-B86C-B6654947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429" cy="1325563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цифрове переслідування як форма нав’язливого контролю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87FB-30B3-AFF6-3A6F-30EB7F81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527716"/>
            <a:ext cx="11052717" cy="521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визначають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повторювану, небажану, нав’язливу поведінку в цифровому середовищі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спрямовану на конкретну особу і таку, що викликає страх, тривогу,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відчуття небезпеки. Таке розуміння підтримують сучасні огляди вимірювання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правові керівництва щодо його розпізнавання*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Wilson, C., Sheridan, L., &amp; Garratt-Reed, D. (2022). What is cyberstalking? A review of measurements.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interpersonal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(11-12), NP9763-NP9783.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A46E-FCA9-9C0E-8B53-64464FA18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41" y="3545778"/>
            <a:ext cx="35814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1A66-C17F-58B1-E29B-C6F5C79A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08E5-A133-8C51-BA32-7ED1934D6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акцент часто робиться на приниженні чи груповому цькуванні,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більше пов’язаний із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фіксацією на постраждалій, наполегливим контактом, моніторингом, переслідуванням і контролем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AF850-A183-3C80-9CE9-9894B815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268" y="3665499"/>
            <a:ext cx="3149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026C-B328-C74C-AAC8-80654ACA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FE92-6E14-208B-B85F-5C903A74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73"/>
            <a:ext cx="10515600" cy="5965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дослідженнях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цитують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Spitzberg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автора великого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метааналітичного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огляду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Chelsea Wilson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дослідницю вимірювання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Smoker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роботах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-партнерський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роботи також показують,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нерідко поєднується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-переслідуванням, телефонними дзвінками, фізичним стеженням або примусовим контролем у стосунках, тобто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існує як повністю ізольована цифрова практика**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Spitzberg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Brian H., and William 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Cupach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"The state of the art of stalking: Taking stock of the emerging literature."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 and violent Behavior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12.1 (2007): 64-86.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www.cps.gov.uk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/prosecution-guidance/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cybercrime-prosecution-guidance?utm_source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chatgpt.com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580FC-4B7C-2F9D-B4B5-6454133C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16" y="3429000"/>
            <a:ext cx="2223584" cy="15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6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83C4-977C-E233-5ADD-9FBFDE7E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ознаки та наслідки для постраждалої особи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10EB-CC8B-1A5F-C6D8-C4E5477D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371600"/>
            <a:ext cx="11108473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бути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нав’язливі повідомлення,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спроби контакту,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активності в мережі,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моніторинг соцмереж,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неодноразові небажані дзвінки,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нових акаунтів після блокування,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стеження або погрози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поведінкові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фігурують у правових і наукових описах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6E46-375C-8E7A-4FAA-0125865C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695" y="1586261"/>
            <a:ext cx="332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1804-A5EB-16A9-BF93-DF145EC0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880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ознаки та наслідки для постраждалої особи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E644-458E-A15B-61C8-9BABF9EA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959006"/>
            <a:ext cx="11175380" cy="5217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 важливими індикаторами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відкривати повідомлення, різка зміна онлайн-поведінки, видалення акаунтів, підвищена настороженість, зміна маршрутів, уникання певних місць, постійне відчуття спостереження*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пов’язаний із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тривогою, депресією, страхом, соромом, гнівом, почуттям ізоляції, соматичними симптомами, порушенням сну і зниженням відчуття безпеки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Огляд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колег окремо описує значний негативний вплив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психічне здоров’я дорослих.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sz="1600" i="1" dirty="0"/>
              <a:t>*</a:t>
            </a:r>
            <a:r>
              <a:rPr lang="en-US" sz="1600" i="1" dirty="0"/>
              <a:t>Stevens, F., Nurse, J. R., &amp; Arief, B. (2021). Cyber stalking, cyber harassment, and adult mental health: A systematic review. Cyberpsychology, Behavior, and Social Networking, 24(6), 367-376.</a:t>
            </a:r>
            <a:endParaRPr lang="en-UA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FC85-7D9D-42F2-52BF-3D1489D0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868" y="3320740"/>
            <a:ext cx="3759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CBF7-6687-2F05-54B9-75F6D4AD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F70F-41DE-35CE-5658-42689114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підлітків та молоді ризики можуть бути ще вищими, оскільки переслідування впливає 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навчання, соціальні контакти, психологічне благополуччя і відчуття контролю над власним життям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огляди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підлітковому віці підкреслюють, що постраждалі можуть мати гірші емоційні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наслідки, ніж дорослі. 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5780C-0764-E1D9-42DC-DCE2D7D5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95" y="4254500"/>
            <a:ext cx="247123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DAAA-7F73-A4D3-9331-50ACBF56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і кіберзлочинність: перетин психологічного та правового вимірів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4A2B-9658-3198-196D-BFF365DE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858644"/>
            <a:ext cx="11285034" cy="5871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насамперед категорія, що описує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шкоду, контроль, приниження, переслідування або примус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здійснюються через цифрові технології та мають психологічний, соціальний,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владний вимір.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 опосередковане насильство описується як дії, що завдають або можуть завдати фізичної, сексуальної, психологічної, соціальної чи економічної шкоди.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Кіберзлочинність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правова категорія, яка охоплює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протиправні дії, вчинені з використанням інформаційно-комунікаційних технологій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дії, спрямовані проти комп’ютерних систем, мереж, даних чи цифрових доказів.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UNODC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зазначає, що універсального визначення кіберзлочинності немає, але загалом ідеться про дії, які порушують закон і здійснюються за допомогою ІКТ або проти ІКТ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97DEA-A897-92FD-75AD-7748E6B0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34" y="4572000"/>
            <a:ext cx="3225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9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BB38-B3AD-79D6-3A22-6ABB22C0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79799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і кіберзлочинність: перетин психологічного та правового вимірів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F5AD-536B-7BFE-C6DB-522D2451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690688"/>
            <a:ext cx="11063868" cy="448627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поняття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тотожними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кожна форма цифрового насильства автоматично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кіберзлочином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не кожен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кіберзлочин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характер насильства. Наприклад, шахрайство або злам акаунта можуть бути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кіберзлочинами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обов’язково є насильством у психологічному сенсі. Водночас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погрози,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 чи несанкціоноване поширення інтимного контенту часто лежать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перетині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 це розмежування важливе тому, що воно дозволяє бачити: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одне й те саме цифрове явище може потребувати одночасно психологічного, інституційного й правового реагування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5354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6D53-FE04-2291-32E0-988F7DB0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5126"/>
            <a:ext cx="11831444" cy="53812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як нова архітектура влади, контролю і приниження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EA59CF-2197-B364-EA76-F522B164A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663" y="1553362"/>
            <a:ext cx="116753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є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трансформацією самих механізмів насильства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умовах цифрової культури.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радикально змінюють логіку насильства, роблячи його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безперервним, масштабованим, реплікованим і потенційно невидимим для дорослих або інституції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цифровому середовищі насильство реалізується не лише через пряму образу, а й </a:t>
            </a:r>
            <a:r>
              <a:rPr lang="uk-UA" altLang="en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стеження, публічне приниження, репутаційне руйнування,</a:t>
            </a:r>
            <a:r>
              <a:rPr lang="uk-UA" altLang="en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 та сексуалізовану експлуатацію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 цифрового насильства полягає в тому, </a:t>
            </a:r>
            <a:r>
              <a:rPr lang="uk-UA" altLang="en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воно руйнує межу між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публічним і приватним, навчальним і позанавчальним, безпечним простором</a:t>
            </a:r>
            <a:r>
              <a:rPr lang="uk-UA" altLang="en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простором загрози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 тому цифрове насильство слід розглядати як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повноцінну сучасну форму насильства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як другорядний різновид онлайн-конфлікту.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EF4A8-8E1C-287D-41C9-2A180143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92" y="4244188"/>
            <a:ext cx="3657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7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ACB2-E712-6C3E-7578-98E88DE0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668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контроль у стосунках: технологічно опосередкований примус і контроль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07BB-83BD-7A96-7F2A-EE124940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0" y="854347"/>
            <a:ext cx="11619570" cy="5814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 цифровий контроль у стосунках дедалі частіше описують через поняття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 опосередкованого примусового контролю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коли цифрові засоби використовуються для стеження, обмеження свободи, тиску та підпорядкування партнера*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контроль у стосунках варто розуміти не як «ревнощі онлайн», а як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з сучасних форм владного контролю, що підсилює залежність, страх і втрату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приватності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Dragiewicz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Burgess, J., Matamoros-Fernández, A., Salter, M., Suzor, N. P., Woodlock, D., &amp; Harris, B. (2018). Technology facilitated coercive control: Domestic violence and the competing roles of digital media platforms. Feminist Media Studies, 18(4), 609-625.</a:t>
            </a:r>
            <a:endParaRPr lang="en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32D97-E944-F30F-9959-20D312A3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89" y="2763489"/>
            <a:ext cx="3670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B163-BAC3-4FF0-BF4E-E7F10E19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7709-33A2-D807-4253-5810F114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1690688"/>
            <a:ext cx="1121998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з ключових авторок цього напряму є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Molly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Dragiewicz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Delanie Woodlock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запропонували термін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 опосередкований примусовий контроль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technology-facilitated coercive control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підкреслює, що технології не просто  «додають новий канал», а вбудовуються в ширшу динаміку насильства у стосунках.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 цей блок спирається також на ширшу концепцію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примусового контролю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coercive control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 Stark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в центрі не окремий інцидент, 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обмеження автономії, ізоляції, психологічного підкорення та постійного нагляду.</a:t>
            </a:r>
          </a:p>
          <a:p>
            <a:pPr marL="0" indent="0">
              <a:buNone/>
            </a:pP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Dragiewicz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Burgess, J., Matamoros-Fernández, A., Salter, M., Suzor, N. P., Woodlock, D., &amp; Harris, B. (2018). Technology facilitated coercive control: Domestic violence and the competing roles of digital media platforms. Feminist Media Studies, 18(4), 609-625</a:t>
            </a: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Tolmie J, Smith R, Wilson D. Understanding Intimate Partner Violence: Why Coercive Control Requires a Social and Systemic Entrapment Framework. Violence Against Women. 2024 Jan;30(1):54-74.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10.1177/10778012231205585</a:t>
            </a:r>
            <a:endParaRPr lang="en-UA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5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DF46-AAA1-A833-4376-04FDED20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проявляється цифровий контроль у стосунках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DA8C-F246-C7BF-E01C-C0B23ED5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 проявами цифрового контролю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паролів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перевірка телефону, читання листування, контроль підписок і контактів, нав’язливі вимоги негайно відповідати на повідомлення, а також моніторинг активності в соцмережах*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контроль — це не «більше уваги», а технологічно посилене обмеження свободи партнера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Fiolet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Brown C, Wellington M, Bentley K, Hegarty K. Exploring the Impact of Technology-Facilitated Abuse and Its Relationship with Domestic Violence: A Qualitative Study on Experts' Perceptions. Glob Qual Nurs Res. 2021 Jun 29;8:23333936211028176.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10.1177/23333936211028176.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D3322-BD02-BD46-7AFB-E98855BC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155" y="3726885"/>
            <a:ext cx="2326733" cy="15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7AF5-53D7-5E7B-AF90-18F532C5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проявляється цифровий контроль у стосунках</a:t>
            </a:r>
            <a:endParaRPr lang="en-UA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D083816-6658-0917-04AA-B0946B776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4176" y="1865209"/>
            <a:ext cx="107140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поширених практик належать також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геолокації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перевірки місця перебування, контроль через спільні акаунти або пристрої,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повторні дзвінки й повідомлення як спосіб тримати людину 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наглядом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ширшому контексті цифровий контроль часто поєднується з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погрозами, </a:t>
            </a:r>
            <a:endParaRPr kumimoji="0" lang="uk-UA" altLang="en-UA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цифровим переслідуванням, ізоляцією від інших людей, тиском через інтимні матеріали або втручанням у відчуття безпеки в домі й поза ним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практики небезпечні тим, що можуть виглядати «звичайною турботою» або «ознакою близькості», але фактично руйнують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автономію,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приватність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почуття контролю над власним життям</a:t>
            </a: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E60EE-1D5A-4916-C636-AF6B8E7B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67" y="4501530"/>
            <a:ext cx="3975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9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8CD6-7DB6-66AE-AF8C-6C2A3BB3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7" y="157162"/>
            <a:ext cx="10515600" cy="683090"/>
          </a:xfrm>
        </p:spPr>
        <p:txBody>
          <a:bodyPr>
            <a:normAutofit fontScale="90000"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насильство: поняття і ключові дослідницькі підходи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0156-F020-8F26-3869-20DADC30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992458"/>
            <a:ext cx="11229278" cy="540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форми сексуального насильства, домагань, експлуатації або примусу, що здійснюються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цифрові технології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з їх допомогою. У літературі для цього часто використовують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поняттятехнологічно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-опосередковане сексуальне насильство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technology-facilitated sexual violence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системно описали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 Henry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Anastasia Powell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N, Powell A. Technology-Facilitated Sexual Violence: A Literature Review of Empirical Research. Trauma Violence Abuse. 2018 Apr;19(2):195-208.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10.1177/1524838016650189.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Jun 16. PMID: 27311818</a:t>
            </a:r>
            <a:r>
              <a:rPr lang="en-US" dirty="0"/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059B-823E-DF6B-7C2E-1D37EBA7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535" y="4699000"/>
            <a:ext cx="3390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3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00CD-7333-390C-7AC8-4BEDFE9F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насильство: поняття і ключові дослідницькі підходи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838D-DB04-F24C-3B68-6EE51EABE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поняття охоплює не лише небажані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повідомлення,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 домагання онлайн, примус до надсилання інтимного контенту, шантаж, погрози, цифрове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переслідування, а також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неконсесуальні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дії з інтимними зображеннями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Неконсенсуальними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діями зазвичай називають дії, вчинені без згоди (консенсусу) однієї зі сторін або всупереч її волі.)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N, Powell A. Technology-Facilitated Sexual Violence: A Literature Review of Empirical Research. Trauma Violence Abuse. 2018 Apr;19(2):195-208.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10.1177/1524838016650189.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Jun 16. PMID: 27311818.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9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3ED9-FA78-CABC-6CE1-A90194B1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447B-521D-7171-A88A-A4DA3ABD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24"/>
            <a:ext cx="10515600" cy="5953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 важливий концепт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інтимними зображеннями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image-based sexual abuse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Clare McGlynn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Erika Rackley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 саме цей термін як точніший і ширший за популярне, але обмежене поняття «порно-помста»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revenge porn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 йдеться не лише про «помсту», а про різні форми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неконсесуального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створення, поширення або погроз поширення інтимних матеріалів*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McGlynn, C., &amp; Rackley, E. (2017). Image-based sexual abuse. Oxford journal of legal studies, 37(3), 534-561.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8F1F3-664B-2D77-41D0-970BC9FC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39" y="2708042"/>
            <a:ext cx="2436541" cy="27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4B8-F20D-8489-E11B-0D6B7667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0439-E97D-965C-0861-19776EC0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підходах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 розглядають не як «інтернет-інцидент», а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 ширшого континууму сексуального 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технології лише посилюють і масштабують.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ці форми насильства часто мають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характер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можуть використовуватися як засіб примусового контролю, їх не слід зводити до «необережного користування мережею» або «особистої помилки постраждалої».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N, Flynn A, Powell A. Technology-Facilitated Domestic and Sexual Violence: A Review. Violence Against Women. 2020 Dec;26(15-16):1828-1854.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10.1177/1077801219875821. Erratum in: Violence Against Women. 2020 Dec;26(15-16):2102.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10.1177/1077801220952579. 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79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3C3D-FF80-8AF4-39E9-C518F0D3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насильство: типові прояви та наслідки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7989-8860-7480-E3FC-AEFB82F0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025912"/>
            <a:ext cx="10930054" cy="51510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типових проявів належать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повідомлення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примус до надсилання інтимних фото чи відео, сексуальні погрози, переслідування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змістом,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сексторшн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(шантаж інтимними матеріалами), а також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неконсесуальне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створення, збереження, поширення або погроза поширення інтимних зображень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N, Powell A. Technology-Facilitated Sexual Violence: A Literature Review of Empirical Research. Trauma Violence Abuse. 2018 Apr;19(2):195-208.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10.1177/1524838016650189</a:t>
            </a:r>
            <a:r>
              <a:rPr lang="en-US" dirty="0"/>
              <a:t>. </a:t>
            </a: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95E35-E3FA-32B1-7149-E9DB9AB2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95" y="3056982"/>
            <a:ext cx="2794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AC66-4F67-A3E0-43BF-D63B3662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4DFC-8E84-9E9D-0D90-318817460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049"/>
            <a:ext cx="10515600" cy="5730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роботах окремо підкреслюється, що зловживання інтимними зображеннями включає не лише поширення,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факт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неконсесуального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матеріалу, його зберігання, передачі або використання як інструмента примусу і контролю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Rigotti, C., McGlynn, C., &amp; Benning, F. (2024). Image-based sexual abuse and EU law: A critical analysis.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Law Journal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(9), 1472-1493.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1BEA0-EDCE-A426-C198-EF90229A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83" y="2581972"/>
            <a:ext cx="4013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E432-D03E-F42C-5FF3-71A59AA4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цифрового насильства: розширення наукової оптики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56A7-4DBE-CEFD-B3DA-A8A0EEAF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83" y="1565333"/>
            <a:ext cx="11208834" cy="4649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 дослідження цифрової агресії були зосереджені переважно на понятті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повторюваної шкоди через цифрові засоби комунікації.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наука дедалі частіше переходить до ширших понять —технологічно опосередковане насильство, онлайн-насильства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technology-facilitated abuse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technology-facilitated violence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abuse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цифрова шкода не обмежується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включає контроль, переслідування,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насильство,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насильство на основі зображень та інші форми.*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Koukopoulos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Janickyj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Tanczer, L. M. (2026). Defining and conceptualizing technology-Facilitated abuse (“Tech Abuse”): findings of a global Delphi study.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Interpersonal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(1-2), 249-275.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5AED6-18B2-D1D7-6038-590EACF2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650" y="1027906"/>
            <a:ext cx="2044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15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D545-2FA5-5A28-026F-CA22D914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44682-4EE4-600B-4ADC-51BF624D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такої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сором, страх, втрату контролю над власним тілом 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приватністю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тривогу, депресивні симптоми, соціальну ізоляцію, порушення сну, академічний чи професійний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тривале відчуття вразливості через потенційно необмежене цифрове поширення контенту.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Sheikh MMR, Rogers MM. Technology-Facilitated Sexual Violence and Abuse in Low and Middle-Income Countries: A Scoping Review. Trauma Violence Abuse. 2024 Apr;25(2):1614-1629.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10.1177/15248380231191189</a:t>
            </a:r>
            <a:r>
              <a:rPr lang="en-US" dirty="0"/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B1F27-2180-1EFF-9FC9-8CAD92C0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04" y="2632927"/>
            <a:ext cx="3924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3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AFE7-D46F-FFC7-EAD6-C603F08D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365125"/>
            <a:ext cx="118872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інтимними зображеннями: ширше, ніж «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порнопомста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BCF5-8E08-597A-3AC4-A5273CB6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2" y="1405054"/>
            <a:ext cx="11153078" cy="4771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 дедалі частіше використовують поняття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інтимними зображеннями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точнішу й ширшу рамку, ніж популярний термін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порнопомста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йдеться не лише про «помсту», а про різні форми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неконсесуального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створення, отримання, зберігання, поширення або погрози поширення інтимних матеріалів. Це концептуально обґрунтували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Clare McGlynn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Erika Rackley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Rigotti, C., McGlynn, C., &amp; Benning, F. (2024). Image-based sexual abuse and EU law: A critical analysis. German Law Journal, 25(9), 1472-1493.</a:t>
            </a:r>
            <a:endParaRPr lang="en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86E2A-DDAD-D0F2-E9C8-1C14D14C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62" y="2913566"/>
            <a:ext cx="29845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4373-7E92-37EA-2B58-53A4A148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C174-D67C-F303-D5B3-792EC4D0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1825625"/>
            <a:ext cx="1101926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підхід дозволяє побачити, що шкода полягає не лише в самому факті публікації зображення, а й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 автономії,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приватності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сексуальної недоторканності та контролю над власним тілесним образом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література включає до цього поля не лише поширення вже існуючих фото чи відео,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погрози поширенням, приховане створення зображень,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deepfake-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зображення, жахливі кадри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форми інтимного образного насильства.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зловживання інтимними зображеннями слід розглядати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окрему форму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сексуалізованого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як приватний «скандал» чи наслідок необережної поведінки постраждалої</a:t>
            </a:r>
            <a:r>
              <a:rPr lang="uk-UA" dirty="0"/>
              <a:t>.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130829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95CF-1B6B-414E-746F-1EBCD5CD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чинники цифрового насильства: нерівність, вразливість і санкції за «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інакшість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BCFC-439B-4EC6-0E50-BDD76EF2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494263"/>
            <a:ext cx="11197683" cy="46827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має виразний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вимір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жінки й дівчата непропорційно часто стикаються з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сексуалізованими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погрозами, онлайн-домаганнями, зловживанням інтимними зображеннями,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кіберпереслідуванням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репутаційними атаками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2026 році повідомляє, що понад 75% жінок у світі зазнавали певної форми онлайн-насильства, а молоді жінки 18–29 років удвічі частіше стають мішенню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онлайн-домагань, ніж старші жінки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F72DF-1600-91AB-D7F5-8626C0FB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03" y="4422775"/>
            <a:ext cx="3416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B965-AD8B-2B8D-E8FB-A2C0D23B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5844-ED74-FFE3-1808-C74612CF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49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підходах це поле описують через поняття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 опосередкованого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тобто насильства, яке відтворює або посилює гендерну нерівність через цифрові платформи, алгоритми, зображення, повідомлення чи штучно згенерований контент.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підкреслює, що генеративний ШІ посилює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зумовлене насильство через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кіберагресію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зловживання зображеннями та синтетичні наклепницькі історії.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41BF3-2AE9-DB0A-D5BE-82A1290F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99" y="3591467"/>
            <a:ext cx="4025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7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97FF-B06A-DDE0-FF2D-BA7BC0A1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12587-E01F-A422-83A0-6F3FA931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вимір цифрового насильства проявляється не лише в тому,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частіше стає постраждалою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у тому,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що саме карають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зовнішність, сексуальність, гендерну експресію, публічність, активність, відмову або видимість у цифровому просторі. Це пов’язує цифрове насильство з ширшим континуумом сексуального 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гендерний аналіз дозволяє побачити, що цифрове насильство є не лише індивідуальною агресією,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дисциплінування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виключення та символічного контролю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цифровій культурі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N, Flynn A, Powell A. Technology-Facilitated Domestic and Sexual Violence: A Review. Violence Against Women. 2020 Dec;26(15-16):1828-1854.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10.1177/1077801219875821. Erratum in: Violence Against Women. 2020 Dec;26(15-16):2102.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10.1177/1077801220952579. 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36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6C3A-0B8D-665E-4A9D-BC09DA15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цифрового насильства: психологічний, соціальний та освітній виміри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70D3-705A-6A6B-59DB-6C10733D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73" y="1416205"/>
            <a:ext cx="11141927" cy="476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цифрового насильства не зводяться до короткочасного емоційного дискомфорту: сучасні огляди пов’язують його з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тривогою, депресивними симптомами, соромом, гнівом, порушенням сну, соматичними скаргами, соціальною ізоляцією та зниженням благополуччя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Систематичні огляди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виявляють зв’язок із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суїцидальними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думками,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самопошкодженням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депресією*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Casaña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Mohedo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Murillo-Llorente, M. T., Perez-Bermejo, M.,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Legidos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-García, M. E., &amp; Martínez-Peris, M. (2026). Study of the Relationship Between Cyberbullying and Mental Health in Adolescents—A Systematic Review. Children, 13(3), 367.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6487A-08EC-0662-372E-C2CC2FF4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802" y="3153937"/>
            <a:ext cx="3670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0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E1B5-B361-60EE-30D4-8A0ED231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13E82-2476-C8E8-3BAC-01E66B54D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365125"/>
            <a:ext cx="10918902" cy="612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насильства та зловживання інтимними зображеннями особливо сильними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контролю над власною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приватністю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повторного поширення контенту, сором, стигматизація та тривалий травматичний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Narrative review 2025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окремо описує глибокі психологічні та емоційні наслідки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image-based sexual abuse.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 C,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Praticò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Silvestri MC, Lombardo C, Pira F. Psychological Violence in Image-Based Sexual Abuse (IBSA): The Role of Psychological Traits and Social Communications-A Narrative Review. Healthcare (Basel). 2025 Aug 22;13(17):2083.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10.3390/healthcare13172083.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CCFC2-91F2-D19B-5683-653EA280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24" y="2824356"/>
            <a:ext cx="3251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0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3928-9DB7-0BA3-1AD0-2310EA5A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5A01-B11B-7F8E-4CD0-09DD0968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490654"/>
            <a:ext cx="11052717" cy="5686309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має також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та соціальні наслідки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уникання онлайн-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-комунікації, зниження залученості до навчання, страх перед груповими чатами, погіршення відчуття безпеки, звуження соціальних контактів і самоізоляція.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підкреслює, що онлайн-насильство прямо впливає на безпечне й інклюзивне навчальне середовище.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насильство слід розглядати як явище, що підриває не лише емоційний стан,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безпеки, соціальну суб’єктність, доступ до освіти та право на участь у цифровому просторі без страху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1D1A2-74D0-61D4-0A41-0E2DCE2E9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92" y="4297246"/>
            <a:ext cx="37338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1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2B3F-9555-659F-AA2E-F2EE0017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E7376-0990-6943-EAD9-8A694EE2E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3046" y="-1"/>
            <a:ext cx="6476123" cy="51518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B0720-73EC-2022-22FE-9BD93472D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62" y="156117"/>
            <a:ext cx="6088184" cy="49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B929-D348-2B80-E6B4-FFE7E09F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CBD6-8AF4-E2FD-E353-C8ACC916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365125"/>
            <a:ext cx="10863146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концептуальний зсув означає, що цифрове насильство розглядається не лише як проблема поведінки окремих користувачів, а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ширше поле технологічно опосередкованої влади, примусу і вразливості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освіти це особливо важливо, оскільки насильство може відбуватися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в освітньому середовищі, а й через цифрові платформи, чати, соціальні мережі та інші простори, пов’язані з навчанням*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Koukopoulos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Janickyj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Tanczer, L. M. (2026). Defining and conceptualizing technology-Facilitated abuse (“Tech Abuse”): findings of a global Delphi study. 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Interpersonal Violence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(1-2), 249-275.</a:t>
            </a:r>
            <a:endParaRPr lang="en-UA" sz="1900" dirty="0"/>
          </a:p>
        </p:txBody>
      </p:sp>
    </p:spTree>
    <p:extLst>
      <p:ext uri="{BB962C8B-B14F-4D97-AF65-F5344CB8AC3E}">
        <p14:creationId xmlns:p14="http://schemas.microsoft.com/office/powerpoint/2010/main" val="370108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D30D-048E-DD83-FB75-25BEDC46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973"/>
          </a:xfrm>
        </p:spPr>
        <p:txBody>
          <a:bodyPr>
            <a:normAutofit/>
          </a:bodyPr>
          <a:lstStyle/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en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D8D0-6FD4-10FB-7443-E4EA2315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2" y="892098"/>
            <a:ext cx="11153078" cy="52848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Аналіз випадку цифрового насильства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реалістичний або умовно змодельований випадок цифрового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проаналізуйте його з психологічної точки зору.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описати ситуацію: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є учасниками, у якому контексті відбувається взаємодія, яка саме цифрова платформа або канал використовується.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форму цифрового насильства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цифровий контроль у стосунках,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насильство, зловживання інтимними зображеннями тощо.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Пояснити, чому це саме насильство, а не просто конфлікт або неприємна онлайн-взаємодія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 увагу на шкоду, повторюваність, контроль, примус, приниження, порушення меж чи втрату безпеки.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можливі психологічні механізми ситуації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ефект розгальмування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анонімність, зниження емпатії, груповий тиск, гендерні чинники, контроль через технології.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можливі наслідки для постраждалої особи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Психологічні, соціальні, освітні, поведінкові.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алгоритм первинного реагування психолога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має зробити спеціаліст у першу чергу, чого не варто робити, які питання важливо уточнити, які ресурси підтримки можна запропонувати.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8704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9542-3EA2-DEF5-EF2A-3DDE1FF7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365125"/>
            <a:ext cx="11675327" cy="40430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 розгальмування в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психологічні умови цифрової агресії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2B5D9A-331E-88B6-CF68-42662257E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3594" y="123975"/>
            <a:ext cx="11414396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en-UA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en-UA" sz="18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en-UA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uk-UA" altLang="en-UA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Джон Сулер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запропонував концепцію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ефекту розгальмування в онлайні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/>
              <a:t>online disinhibition effect</a:t>
            </a:r>
            <a:r>
              <a:rPr lang="uk-UA" sz="1800" dirty="0"/>
              <a:t>)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пояснення того, чому в цифровому середовищі люди частіше говорять і діють різкіше, сміливіше або жорсткіше, ніж у безпосередньому контакті.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 ефект може мати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подвійний характер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інколи він сприяє більшій відкритості й саморозкриттю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/>
              <a:t>benign disinhibition</a:t>
            </a:r>
            <a:r>
              <a:rPr lang="uk-UA" sz="1800" dirty="0"/>
              <a:t>)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в іншому випадку — полегшує агресію, приниження, тролінг і цифрове насильство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/>
              <a:t>toxic disinhibition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пояснював це впливом кількох умов цифрової взаємодії: </a:t>
            </a:r>
            <a:r>
              <a:rPr lang="uk-UA" altLang="en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A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дисоціативної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анонімності, невидимості, </a:t>
            </a:r>
            <a:endParaRPr kumimoji="0" lang="uk-UA" altLang="en-UA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відкладеності відповіді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uk-UA" altLang="en-UA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асинхроність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ослаблення відчуття реальності співрозмовника 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/>
              <a:t>соліпсистичне</a:t>
            </a:r>
            <a:r>
              <a:rPr lang="uk-UA" sz="1800" dirty="0"/>
              <a:t> </a:t>
            </a:r>
            <a:r>
              <a:rPr lang="uk-UA" sz="1800" dirty="0" err="1"/>
              <a:t>інтроєктування</a:t>
            </a:r>
            <a:r>
              <a:rPr lang="uk-UA" sz="1800" dirty="0"/>
              <a:t>)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сили статусних обмежень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цифрове середовище не просто передає комунікацію, а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перебудовує психологічні механізми самоконтролю, відповідальності та емпатії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Suler J. The online disinhibition effect.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Cyberpsychol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 Jun;7(3):321-6.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10.1089/1094931041291295. </a:t>
            </a:r>
            <a:endParaRPr kumimoji="0" lang="en-UA" altLang="en-UA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D8424-2A8D-B7F3-4E32-03820554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33" y="4617513"/>
            <a:ext cx="3390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92C4-111A-EBC6-AFD5-614BFBC7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365125"/>
            <a:ext cx="11898351" cy="1325563"/>
          </a:xfrm>
        </p:spPr>
        <p:txBody>
          <a:bodyPr>
            <a:normAutofit/>
          </a:bodyPr>
          <a:lstStyle/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підсилює ефект розгальмування в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онлайні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шість психологічних чинників за Джоном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Сулером</a:t>
            </a:r>
            <a:endParaRPr lang="en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B906-3BF8-9AAB-55D0-192B3B8C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1505415"/>
            <a:ext cx="11253439" cy="46715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людина відчуває, що її важче ідентифікувати, а отже — легше дистанціюється від відповідальності за свої дії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відсутність зорового контакту, міміки й негайної емоційної реакції іншого послаблює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емпатійні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обмеження</a:t>
            </a: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Відкладеність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комунікація не завжди відбувається одночасно, тому людина менше відчуває тиск живої реакції співрозмовника.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Уявне «озвучення» співрозмовника у власній голові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користувач ніби сам добудовує образ іншого, що може спотворювати реальність взаємодії.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онлайн-простору як «не зовсім реального»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цифрова взаємодія може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відокремлена від «справжнього життя», що знижує внутрішні заборони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Послаблення впливу статусу й авторитету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соціальні ролі та ієрархії часто відчуваються менш жорстко, тому людям легше ігнорувати межі та правила.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Suler J. The online disinhibition effect.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Cyberpsychol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 Jun;7(3):321-6.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10.1089/1094931041291295. </a:t>
            </a:r>
            <a:endParaRPr lang="en-UA" altLang="en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4710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6BC1-4ABF-738F-5FB9-383A192B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763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форми цифрового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E5AD-6160-D5A3-300D-6A94855C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802888"/>
            <a:ext cx="11197683" cy="53740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дослідження описують цифрове насильство як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парасолькове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охоплює різні форми технологічно опосередкованої шкоди: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насильства й цифрового контролю*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найпоширеніших форм належать: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кіберсталкінг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цифрове переслідування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контроль у стосунках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приниження та онлайн-домагання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цифрове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інтимними зображеннями,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доксинг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цифровому середовищі різні форми насильства часто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наприклад, контроль може супроводжуватися переслідуванням, а публічне приниження 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сексуалізованим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шантажем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для психологічного аналізу важливо бачити не лише окремі дії, 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цифрової шкоди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хто контролює, яким способом, з якою метою і які наслідки це має для постраждалої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Koukopoulos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Janickyj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Tanczer, L. M. (2026). Defining and conceptualizing technology-Facilitated abuse (“Tech Abuse”): findings of a global Delphi study.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Interpersonal Violence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(1-2), 249-275.</a:t>
            </a:r>
            <a:endParaRPr lang="en-UA" dirty="0"/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57879-BB0C-6602-5AD0-98267D50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06" y="3036868"/>
            <a:ext cx="2697821" cy="17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6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645C-2F02-1640-3AEF-156AD388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636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поняття, особливості та ключові дослідники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9B2C-945D-2E33-B12E-AA2A94D7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6" y="1014762"/>
            <a:ext cx="11208834" cy="5162201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визначають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 й повторюване завдання шкоди через цифрові засоби комунікації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повідомлення, соціальні мережі, чати, платформи, зображення або відео. Таке визначення широко пов’язують із роботами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Sameer Hinduja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Justin Patchin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стали одними з найвідоміших дослідників цього явища.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матеріалах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описується як форма онлайн-переслідування, що може проявлятися 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погрозливі повідомлення, поширення чуток, принизливий або шкідливий контент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пов’язана з освітнім середовищем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2E0CE-D13E-DDBD-4419-4C802D40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70" y="4321174"/>
            <a:ext cx="3263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C78D-8441-E71B-A043-323BB4FB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7829-413A-3534-3BA3-EFD4F7C26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багатьох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посилюється 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постійну доступність, широку аудиторію, швидкість поширення контенту та складність повного «виходу» із ситуації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однією з найпомітніших форм цифрового насильства, але сучасна наука розглядає його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 ширшого поля технологічно опосередкованої шкоди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як єдиний цифровий ризик.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AE460-6B54-8F30-81BA-3D650E36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81" y="3657445"/>
            <a:ext cx="3822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4006</Words>
  <Application>Microsoft Macintosh PowerPoint</Application>
  <PresentationFormat>Widescreen</PresentationFormat>
  <Paragraphs>226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Цифрове насильство як сучасна форма психологічного, соціального та гендерно зумовленого насильства</vt:lpstr>
      <vt:lpstr>Цифрове насильство як нова архітектура влади, контролю і приниження</vt:lpstr>
      <vt:lpstr>Від кібербулінгу до цифрового насильства: розширення наукової оптики</vt:lpstr>
      <vt:lpstr>PowerPoint Presentation</vt:lpstr>
      <vt:lpstr>Ефект розгальмування в онлайні: психологічні умови цифрової агресії</vt:lpstr>
      <vt:lpstr>Що підсилює ефект розгальмування в онлайні: шість психологічних чинників за Джоном Сулером</vt:lpstr>
      <vt:lpstr>Основні форми цифрового насильства</vt:lpstr>
      <vt:lpstr>Кібербулінг: поняття, особливості та ключові дослідники</vt:lpstr>
      <vt:lpstr>PowerPoint Presentation</vt:lpstr>
      <vt:lpstr>Кібербулінг: ознаки та наслідки для дітей, підлітків і молоді</vt:lpstr>
      <vt:lpstr>Кібербулінг: ознаки та наслідки для дітей, підлітків і молоді</vt:lpstr>
      <vt:lpstr>Кіберсталкінг: цифрове переслідування як форма нав’язливого контролю</vt:lpstr>
      <vt:lpstr>PowerPoint Presentation</vt:lpstr>
      <vt:lpstr>PowerPoint Presentation</vt:lpstr>
      <vt:lpstr>Кіберсталкінг: ознаки та наслідки для постраждалої особи</vt:lpstr>
      <vt:lpstr>Кіберсталкінг: ознаки та наслідки для постраждалої особи</vt:lpstr>
      <vt:lpstr>PowerPoint Presentation</vt:lpstr>
      <vt:lpstr>Цифрове насильство і кіберзлочинність: перетин психологічного та правового вимірів </vt:lpstr>
      <vt:lpstr>Цифрове насильство і кіберзлочинність: перетин психологічного та правового вимірів</vt:lpstr>
      <vt:lpstr>Цифровий контроль у стосунках: технологічно опосередкований примус і контроль</vt:lpstr>
      <vt:lpstr>PowerPoint Presentation</vt:lpstr>
      <vt:lpstr>Як проявляється цифровий контроль у стосунках</vt:lpstr>
      <vt:lpstr>Як проявляється цифровий контроль у стосунках</vt:lpstr>
      <vt:lpstr>Сексуалізоване цифрове насильство: поняття і ключові дослідницькі підходи</vt:lpstr>
      <vt:lpstr>Сексуалізоване цифрове насильство: поняття і ключові дослідницькі підходи</vt:lpstr>
      <vt:lpstr>PowerPoint Presentation</vt:lpstr>
      <vt:lpstr>PowerPoint Presentation</vt:lpstr>
      <vt:lpstr>Сексуалізоване цифрове насильство: типові прояви та наслідки</vt:lpstr>
      <vt:lpstr>PowerPoint Presentation</vt:lpstr>
      <vt:lpstr>PowerPoint Presentation</vt:lpstr>
      <vt:lpstr>Зловживання інтимними зображеннями: ширше, ніж «порнопомста»</vt:lpstr>
      <vt:lpstr>PowerPoint Presentation</vt:lpstr>
      <vt:lpstr>Гендерні чинники цифрового насильства: нерівність, вразливість і санкції за «інакшість»</vt:lpstr>
      <vt:lpstr>PowerPoint Presentation</vt:lpstr>
      <vt:lpstr>PowerPoint Presentation</vt:lpstr>
      <vt:lpstr>Наслідки цифрового насильства: психологічний, соціальний та освітній виміри</vt:lpstr>
      <vt:lpstr>PowerPoint Presentation</vt:lpstr>
      <vt:lpstr>PowerPoint Presentation</vt:lpstr>
      <vt:lpstr>PowerPoint Presentation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14</cp:revision>
  <dcterms:created xsi:type="dcterms:W3CDTF">2026-03-22T18:43:16Z</dcterms:created>
  <dcterms:modified xsi:type="dcterms:W3CDTF">2026-03-22T22:58:19Z</dcterms:modified>
</cp:coreProperties>
</file>