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8BB5-2BCF-5F04-C390-E202F6B01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6A32A5-9D21-8491-C0D0-C6C8C4F7C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C32D-1E46-0FEA-CB3A-16731B5F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D83FC-1792-4A3A-1669-0207E67E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6749A8-8DE6-6E98-BE51-B5A887C4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90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18A62-7ACC-7A9F-323D-0A1143DA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91BBC9-2693-69C3-C8B1-5321462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145D2A-403D-9B4C-1A72-3F45A4CA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AB7DC5-F9E1-EE83-3344-B08D0CBE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D2D5B2-0ADB-7258-9CF5-2D13C37D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1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CF2CF99-25BD-76C5-180A-45D4BC635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B035AD-8B63-F4FC-7646-AFF9B1F04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F73BCD-4C74-90D3-93A5-673BE538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2383BC-8573-8C2F-BED1-3827FD14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B6D4F4-ED97-2AD9-48EA-4F861934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31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9741-4438-E404-F7EE-B0864DDE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8E850A-F8CB-D949-A3F1-5620701A9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315F19-9C7E-2FE2-4E7B-20118A87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534507-6BD8-29B2-2246-94200E66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6AD0F1-8153-29F2-5A2F-269C228A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17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F1AAE-C5C9-4F64-9EBE-4F1ED86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1BF59D-B235-B640-7E95-DAA6EF3C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2EFC8D-572C-1C17-3800-9C7779BE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59DB29-8F90-2E65-30E3-57316F73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99ADF5-AE86-A114-F979-559948A6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12772-9032-0D41-453F-A2629815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D502A6-7F69-1D3B-D1F3-1AD659DCD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64F6D6C-D316-A938-7BFC-0C66E1678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998F75-95CC-4AAD-7C85-C249E4B4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FE6B7-E536-0DF0-FA18-62F5D455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A15EB5-88ED-B310-EB62-483C7D19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72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0FB7-ECC6-7CBD-6A98-0FFFB2A3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D1094D-E69F-1741-5982-88E1E9273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10D5080-3F44-85E5-64E6-09CCBABCE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6432CD-D289-CB96-E3DD-B61AECE10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4A000A-94CF-3A5C-3EB7-935278ED5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F25AFAF-61E2-6309-0A10-33AEFE91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70D1E5-03B4-D294-68FD-99F11D91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8464ED6-3383-C65B-6E74-63E2233B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44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11DBC-9D4B-DAB1-FACB-7FACD78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E948D35-5E30-4C43-73B5-0DECC36E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B3C1A7C-392F-7F9D-B46D-52A37175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673F844-D57B-1D12-7EF3-0DB6C50C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1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96EFD49-2EC3-36A9-CA33-C6F8208A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1A71B02-5AC6-4136-B933-398EAEFD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6C4B6AC-5A00-54D4-742C-B62D18D6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0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820A-A494-8A08-BA14-4D210582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75D8C6-09F6-F2B4-1F55-BFF6555F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C49479-B02B-DB91-ED49-9CAA59E94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2F36CC-6F3D-B811-7E19-FF70BFDE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D6A49E-9F0A-E9E0-5C38-3915DF5B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BFF3A4-4965-2591-608F-4A3C213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8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B92F-0E08-A82A-7150-2DC5480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BC09825-870C-BB1C-BA54-50F89ED25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D0C6376-BA86-C0D6-166D-2AAA5F13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AA96F35-D6B4-28DA-1B3D-E0724B96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FA245F-03CF-E2B3-FDB1-AB0EA117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2CAC6F-6403-667A-D2A0-5780654F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87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CE3D094-FA9E-5119-6993-ECC72FCB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515C9-9A60-50DE-EE13-666547603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0FBF4-79F8-C4EE-67E5-C90E0DCCA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81FFA-E74F-4B2E-B625-92CC770D70C6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444C2-D6BD-D3DB-C4F0-7AC14C718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2C96E6-5EAD-8BF8-51E0-A7239EF51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F4A5EF-33AD-479A-9F4B-7A3173ADBA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FCB55-DCC9-EF85-7316-A6A886184A21}"/>
              </a:ext>
            </a:extLst>
          </p:cNvPr>
          <p:cNvSpPr txBox="1"/>
          <p:nvPr/>
        </p:nvSpPr>
        <p:spPr>
          <a:xfrm>
            <a:off x="1980929" y="0"/>
            <a:ext cx="873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Розподіліть приклади за видами націоналізму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30C8500-3FC2-F26A-C250-FD6825C7C6FC}"/>
              </a:ext>
            </a:extLst>
          </p:cNvPr>
          <p:cNvSpPr/>
          <p:nvPr/>
        </p:nvSpPr>
        <p:spPr>
          <a:xfrm>
            <a:off x="202754" y="943764"/>
            <a:ext cx="283464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громадянський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8748810-F21C-EA56-5BA7-D530BC0403FF}"/>
              </a:ext>
            </a:extLst>
          </p:cNvPr>
          <p:cNvSpPr/>
          <p:nvPr/>
        </p:nvSpPr>
        <p:spPr>
          <a:xfrm>
            <a:off x="3403753" y="943764"/>
            <a:ext cx="26826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етнічний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42A0CA8-688A-0A63-5B63-0F2E8F73E4E2}"/>
              </a:ext>
            </a:extLst>
          </p:cNvPr>
          <p:cNvSpPr/>
          <p:nvPr/>
        </p:nvSpPr>
        <p:spPr>
          <a:xfrm>
            <a:off x="6347573" y="943764"/>
            <a:ext cx="2750457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визвольний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F50BA98-682A-4E7C-3FF3-4446E0F2D180}"/>
              </a:ext>
            </a:extLst>
          </p:cNvPr>
          <p:cNvSpPr/>
          <p:nvPr/>
        </p:nvSpPr>
        <p:spPr>
          <a:xfrm>
            <a:off x="9398000" y="943764"/>
            <a:ext cx="259124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радикальний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32B0231-89C5-1937-332F-FA093A9BC194}"/>
              </a:ext>
            </a:extLst>
          </p:cNvPr>
          <p:cNvSpPr/>
          <p:nvPr/>
        </p:nvSpPr>
        <p:spPr>
          <a:xfrm>
            <a:off x="122960" y="5090716"/>
            <a:ext cx="2834640" cy="1647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боротьба за незалежність колонії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4396193C-A404-8FE1-7E22-11220AED17EF}"/>
              </a:ext>
            </a:extLst>
          </p:cNvPr>
          <p:cNvSpPr/>
          <p:nvPr/>
        </p:nvSpPr>
        <p:spPr>
          <a:xfrm>
            <a:off x="3037394" y="5090717"/>
            <a:ext cx="2834640" cy="1647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ysClr val="windowText" lastClr="000000"/>
                </a:solidFill>
              </a:rPr>
              <a:t>політика переваги однієї нації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D1052574-E3A2-02C3-B0E5-AE6A6CD49786}"/>
              </a:ext>
            </a:extLst>
          </p:cNvPr>
          <p:cNvSpPr/>
          <p:nvPr/>
        </p:nvSpPr>
        <p:spPr>
          <a:xfrm>
            <a:off x="6075878" y="5090717"/>
            <a:ext cx="2834640" cy="1647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ysClr val="windowText" lastClr="000000"/>
                </a:solidFill>
              </a:rPr>
              <a:t>нація як політична спільнота громадян</a:t>
            </a:r>
            <a:endParaRPr lang="uk-UA">
              <a:solidFill>
                <a:sysClr val="windowText" lastClr="000000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99795F87-477C-E5F6-D646-FE878EAA0C43}"/>
              </a:ext>
            </a:extLst>
          </p:cNvPr>
          <p:cNvSpPr/>
          <p:nvPr/>
        </p:nvSpPr>
        <p:spPr>
          <a:xfrm>
            <a:off x="9234400" y="5090717"/>
            <a:ext cx="2834640" cy="1647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захист етнічної культури</a:t>
            </a:r>
          </a:p>
        </p:txBody>
      </p:sp>
    </p:spTree>
    <p:extLst>
      <p:ext uri="{BB962C8B-B14F-4D97-AF65-F5344CB8AC3E}">
        <p14:creationId xmlns:p14="http://schemas.microsoft.com/office/powerpoint/2010/main" val="345574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4C107-63A4-AF55-95AD-A6C0A951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281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BBFD7-5D2F-CB42-FA04-88372971FD56}"/>
              </a:ext>
            </a:extLst>
          </p:cNvPr>
          <p:cNvSpPr txBox="1"/>
          <p:nvPr/>
        </p:nvSpPr>
        <p:spPr>
          <a:xfrm>
            <a:off x="5334000" y="8457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нацистської виставки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Ewige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Jude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(«Вічний Жид»)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(1937)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євреї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зображалися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марксисти, лихварі та поневолювачі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786AA-8B65-FAA7-C98B-DC457F7961DF}"/>
              </a:ext>
            </a:extLst>
          </p:cNvPr>
          <p:cNvSpPr txBox="1"/>
          <p:nvPr/>
        </p:nvSpPr>
        <p:spPr>
          <a:xfrm>
            <a:off x="5120640" y="240479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на плакаті риси, які агресор підсвідомо ненавидить у собі.</a:t>
            </a:r>
          </a:p>
          <a:p>
            <a:endParaRPr lang="uk-UA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З.Фрейд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проєкція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181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399E9-2587-96EC-3E16-39AA2F9A4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7292E3-2D15-905E-1E01-8933AA1F8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915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C02CD-4256-1087-37BA-648392971F3D}"/>
              </a:ext>
            </a:extLst>
          </p:cNvPr>
          <p:cNvSpPr txBox="1"/>
          <p:nvPr/>
        </p:nvSpPr>
        <p:spPr>
          <a:xfrm>
            <a:off x="4729480" y="2133600"/>
            <a:ext cx="2401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страхи переносяться на євреїв?</a:t>
            </a:r>
          </a:p>
          <a:p>
            <a:endParaRPr lang="uk-UA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З.Фрейд</a:t>
            </a:r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проєкція</a:t>
            </a:r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60AF1E-17CE-CD7F-49F8-5FCA13B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55" y="0"/>
            <a:ext cx="493204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3F5600-BFEF-01F4-1E00-6540D853AC3C}"/>
              </a:ext>
            </a:extLst>
          </p:cNvPr>
          <p:cNvSpPr txBox="1"/>
          <p:nvPr/>
        </p:nvSpPr>
        <p:spPr>
          <a:xfrm>
            <a:off x="2535338" y="0"/>
            <a:ext cx="2733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Карикатура політичного карикатуриста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Сеппла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(Йозефа Планка). Німеччина, дата невідома [ймовірно, під час Другої світової війни].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B24E5-9AA4-3891-7DB0-93823A4A6553}"/>
              </a:ext>
            </a:extLst>
          </p:cNvPr>
          <p:cNvSpPr txBox="1"/>
          <p:nvPr/>
        </p:nvSpPr>
        <p:spPr>
          <a:xfrm>
            <a:off x="4932046" y="5380672"/>
            <a:ext cx="273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антисемітська пропаганда.</a:t>
            </a:r>
          </a:p>
          <a:p>
            <a:r>
              <a: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спиною 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ворожих держав: єврей.» Орієнтовно 1942 рік</a:t>
            </a:r>
            <a:r>
              <a: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4C9173-F188-ED96-F23D-FED84C0ED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24C956-9059-EE29-6289-FFC41B5B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95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4A960-AC36-E1DA-A601-5F7A25727F6D}"/>
              </a:ext>
            </a:extLst>
          </p:cNvPr>
          <p:cNvSpPr txBox="1"/>
          <p:nvPr/>
        </p:nvSpPr>
        <p:spPr>
          <a:xfrm>
            <a:off x="7487920" y="177076"/>
            <a:ext cx="452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Антиєврейська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антиукраїнська карикатура з популярного у 1960-1970 рр. сатиричного журналу «Перець»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 проаналізувати антисемітизм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З.Фрейдом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60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B5190-0B9C-30BC-1FB5-0E452F84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E7AB51-BBF0-5944-284F-4C1F6CC1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56" y="130701"/>
            <a:ext cx="4762500" cy="5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13549-2D97-729E-2A73-E093C90EB454}"/>
              </a:ext>
            </a:extLst>
          </p:cNvPr>
          <p:cNvSpPr txBox="1"/>
          <p:nvPr/>
        </p:nvSpPr>
        <p:spPr>
          <a:xfrm>
            <a:off x="1008533" y="5898259"/>
            <a:ext cx="421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Нацистський плакат: єврей - паразит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16B6F-F386-539C-6A12-B0AD8D5FC566}"/>
              </a:ext>
            </a:extLst>
          </p:cNvPr>
          <p:cNvSpPr txBox="1"/>
          <p:nvPr/>
        </p:nvSpPr>
        <p:spPr>
          <a:xfrm>
            <a:off x="6438900" y="1944716"/>
            <a:ext cx="476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Проаналізуйте попередні плакати. Назвіть приклади дегуманізації євреїв.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мета цієї дегуманізації?</a:t>
            </a:r>
          </a:p>
        </p:txBody>
      </p:sp>
    </p:spTree>
    <p:extLst>
      <p:ext uri="{BB962C8B-B14F-4D97-AF65-F5344CB8AC3E}">
        <p14:creationId xmlns:p14="http://schemas.microsoft.com/office/powerpoint/2010/main" val="406450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73D44-1D52-84F5-03CF-D5C0E2F9C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3155D9F-2187-15C2-93B0-B9E34B560A50}"/>
              </a:ext>
            </a:extLst>
          </p:cNvPr>
          <p:cNvSpPr/>
          <p:nvPr/>
        </p:nvSpPr>
        <p:spPr>
          <a:xfrm>
            <a:off x="2836718" y="2161308"/>
            <a:ext cx="6026727" cy="23171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ysClr val="windowText" lastClr="000000"/>
                </a:solidFill>
              </a:rPr>
              <a:t>На вашу думку, </a:t>
            </a:r>
          </a:p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громадянський </a:t>
            </a:r>
            <a:r>
              <a:rPr lang="uk-UA" sz="2800" dirty="0">
                <a:solidFill>
                  <a:sysClr val="windowText" lastClr="000000"/>
                </a:solidFill>
              </a:rPr>
              <a:t>чи</a:t>
            </a:r>
            <a:r>
              <a:rPr lang="uk-UA" sz="2800" b="1" dirty="0">
                <a:solidFill>
                  <a:sysClr val="windowText" lastClr="000000"/>
                </a:solidFill>
              </a:rPr>
              <a:t> етнічний націоналізм </a:t>
            </a:r>
            <a:r>
              <a:rPr lang="uk-UA" sz="2800" dirty="0">
                <a:solidFill>
                  <a:sysClr val="windowText" lastClr="000000"/>
                </a:solidFill>
              </a:rPr>
              <a:t>більш актуальний для формування сучасної української ідентичності?</a:t>
            </a:r>
          </a:p>
        </p:txBody>
      </p:sp>
    </p:spTree>
    <p:extLst>
      <p:ext uri="{BB962C8B-B14F-4D97-AF65-F5344CB8AC3E}">
        <p14:creationId xmlns:p14="http://schemas.microsoft.com/office/powerpoint/2010/main" val="117920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177</Words>
  <Application>Microsoft Office PowerPoint</Application>
  <PresentationFormat>Широкий екран</PresentationFormat>
  <Paragraphs>34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Катерина</dc:creator>
  <cp:lastModifiedBy>Катерина</cp:lastModifiedBy>
  <cp:revision>2</cp:revision>
  <dcterms:created xsi:type="dcterms:W3CDTF">2026-03-11T21:11:58Z</dcterms:created>
  <dcterms:modified xsi:type="dcterms:W3CDTF">2026-03-11T22:11:53Z</dcterms:modified>
</cp:coreProperties>
</file>