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202518" cy="10287000"/>
          </a:xfrm>
          <a:custGeom>
            <a:avLst/>
            <a:gdLst/>
            <a:ahLst/>
            <a:cxnLst/>
            <a:rect l="l" t="t" r="r" b="b"/>
            <a:pathLst>
              <a:path w="9202518" h="10287000">
                <a:moveTo>
                  <a:pt x="0" y="0"/>
                </a:moveTo>
                <a:lnTo>
                  <a:pt x="9202518" y="0"/>
                </a:lnTo>
                <a:lnTo>
                  <a:pt x="92025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22074" r="-27942" b="-8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856973" y="2697350"/>
            <a:ext cx="6879061" cy="275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4975" b="1" spc="-99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ОСОБИСТІСТЬ У КРИЗОВИХ ТА ЕКСТРЕМАЛЬНИХ УМОВАХ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14593" y="7282815"/>
            <a:ext cx="6597224" cy="197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spc="72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Викладач:</a:t>
            </a:r>
          </a:p>
          <a:p>
            <a:pPr algn="r">
              <a:lnSpc>
                <a:spcPts val="5040"/>
              </a:lnSpc>
            </a:pPr>
            <a:r>
              <a:rPr lang="en-US" sz="3600" spc="72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доктор філософії</a:t>
            </a:r>
          </a:p>
          <a:p>
            <a:pPr algn="r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Олена ОКОЛОВИЧ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4939" y="2786361"/>
            <a:ext cx="6186308" cy="2670960"/>
            <a:chOff x="0" y="0"/>
            <a:chExt cx="1272903" cy="549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2903" cy="549580"/>
            </a:xfrm>
            <a:custGeom>
              <a:avLst/>
              <a:gdLst/>
              <a:ahLst/>
              <a:cxnLst/>
              <a:rect l="l" t="t" r="r" b="b"/>
              <a:pathLst>
                <a:path w="1272903" h="549580">
                  <a:moveTo>
                    <a:pt x="24443" y="0"/>
                  </a:moveTo>
                  <a:lnTo>
                    <a:pt x="1248460" y="0"/>
                  </a:lnTo>
                  <a:cubicBezTo>
                    <a:pt x="1254943" y="0"/>
                    <a:pt x="1261160" y="2575"/>
                    <a:pt x="1265744" y="7159"/>
                  </a:cubicBezTo>
                  <a:cubicBezTo>
                    <a:pt x="1270328" y="11743"/>
                    <a:pt x="1272903" y="17960"/>
                    <a:pt x="1272903" y="24443"/>
                  </a:cubicBezTo>
                  <a:lnTo>
                    <a:pt x="1272903" y="525138"/>
                  </a:lnTo>
                  <a:cubicBezTo>
                    <a:pt x="1272903" y="531620"/>
                    <a:pt x="1270328" y="537837"/>
                    <a:pt x="1265744" y="542421"/>
                  </a:cubicBezTo>
                  <a:cubicBezTo>
                    <a:pt x="1261160" y="547005"/>
                    <a:pt x="1254943" y="549580"/>
                    <a:pt x="1248460" y="549580"/>
                  </a:cubicBezTo>
                  <a:lnTo>
                    <a:pt x="24443" y="549580"/>
                  </a:lnTo>
                  <a:cubicBezTo>
                    <a:pt x="17960" y="549580"/>
                    <a:pt x="11743" y="547005"/>
                    <a:pt x="7159" y="542421"/>
                  </a:cubicBezTo>
                  <a:cubicBezTo>
                    <a:pt x="2575" y="537837"/>
                    <a:pt x="0" y="531620"/>
                    <a:pt x="0" y="525138"/>
                  </a:cubicBezTo>
                  <a:lnTo>
                    <a:pt x="0" y="24443"/>
                  </a:lnTo>
                  <a:cubicBezTo>
                    <a:pt x="0" y="17960"/>
                    <a:pt x="2575" y="11743"/>
                    <a:pt x="7159" y="7159"/>
                  </a:cubicBezTo>
                  <a:cubicBezTo>
                    <a:pt x="11743" y="2575"/>
                    <a:pt x="17960" y="0"/>
                    <a:pt x="24443" y="0"/>
                  </a:cubicBez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1272903" cy="6353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972608" y="895350"/>
            <a:ext cx="8839653" cy="115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b="1" spc="6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Транзактна модель стресу Т.Кокса (Т. Кокс і Дж. Макей, 1978, 1981, 2000)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68801" y="2869621"/>
            <a:ext cx="3978584" cy="2418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Стрес розглядається як індивідуальний феномен, якийє результатом взаємодіїміж людиною і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ситуацією, в якій вона знаходиться.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689153" y="2617376"/>
            <a:ext cx="6186308" cy="2670960"/>
            <a:chOff x="0" y="0"/>
            <a:chExt cx="1272903" cy="5495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72903" cy="549580"/>
            </a:xfrm>
            <a:custGeom>
              <a:avLst/>
              <a:gdLst/>
              <a:ahLst/>
              <a:cxnLst/>
              <a:rect l="l" t="t" r="r" b="b"/>
              <a:pathLst>
                <a:path w="1272903" h="549580">
                  <a:moveTo>
                    <a:pt x="24443" y="0"/>
                  </a:moveTo>
                  <a:lnTo>
                    <a:pt x="1248460" y="0"/>
                  </a:lnTo>
                  <a:cubicBezTo>
                    <a:pt x="1254943" y="0"/>
                    <a:pt x="1261160" y="2575"/>
                    <a:pt x="1265744" y="7159"/>
                  </a:cubicBezTo>
                  <a:cubicBezTo>
                    <a:pt x="1270328" y="11743"/>
                    <a:pt x="1272903" y="17960"/>
                    <a:pt x="1272903" y="24443"/>
                  </a:cubicBezTo>
                  <a:lnTo>
                    <a:pt x="1272903" y="525138"/>
                  </a:lnTo>
                  <a:cubicBezTo>
                    <a:pt x="1272903" y="531620"/>
                    <a:pt x="1270328" y="537837"/>
                    <a:pt x="1265744" y="542421"/>
                  </a:cubicBezTo>
                  <a:cubicBezTo>
                    <a:pt x="1261160" y="547005"/>
                    <a:pt x="1254943" y="549580"/>
                    <a:pt x="1248460" y="549580"/>
                  </a:cubicBezTo>
                  <a:lnTo>
                    <a:pt x="24443" y="549580"/>
                  </a:lnTo>
                  <a:cubicBezTo>
                    <a:pt x="17960" y="549580"/>
                    <a:pt x="11743" y="547005"/>
                    <a:pt x="7159" y="542421"/>
                  </a:cubicBezTo>
                  <a:cubicBezTo>
                    <a:pt x="2575" y="537837"/>
                    <a:pt x="0" y="531620"/>
                    <a:pt x="0" y="525138"/>
                  </a:cubicBezTo>
                  <a:lnTo>
                    <a:pt x="0" y="24443"/>
                  </a:lnTo>
                  <a:cubicBezTo>
                    <a:pt x="0" y="17960"/>
                    <a:pt x="2575" y="11743"/>
                    <a:pt x="7159" y="7159"/>
                  </a:cubicBezTo>
                  <a:cubicBezTo>
                    <a:pt x="11743" y="2575"/>
                    <a:pt x="17960" y="0"/>
                    <a:pt x="24443" y="0"/>
                  </a:cubicBez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1272903" cy="6353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428976" y="2724786"/>
            <a:ext cx="5223365" cy="2418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Транзактна модель підкреслює наявність зворотнього зв’язку між усіма компонентами системи,тобто розглядає стрес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не як лінійну реакцію, а як цілісну замкнену систему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0615" y="2269659"/>
            <a:ext cx="7055306" cy="2036826"/>
            <a:chOff x="0" y="0"/>
            <a:chExt cx="1451709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1709" cy="419100"/>
            </a:xfrm>
            <a:custGeom>
              <a:avLst/>
              <a:gdLst/>
              <a:ahLst/>
              <a:cxnLst/>
              <a:rect l="l" t="t" r="r" b="b"/>
              <a:pathLst>
                <a:path w="1451709" h="419100">
                  <a:moveTo>
                    <a:pt x="21432" y="0"/>
                  </a:moveTo>
                  <a:lnTo>
                    <a:pt x="1430277" y="0"/>
                  </a:lnTo>
                  <a:cubicBezTo>
                    <a:pt x="1442114" y="0"/>
                    <a:pt x="1451709" y="9595"/>
                    <a:pt x="1451709" y="21432"/>
                  </a:cubicBezTo>
                  <a:lnTo>
                    <a:pt x="1451709" y="397668"/>
                  </a:lnTo>
                  <a:cubicBezTo>
                    <a:pt x="1451709" y="403352"/>
                    <a:pt x="1449451" y="408803"/>
                    <a:pt x="1445432" y="412823"/>
                  </a:cubicBezTo>
                  <a:cubicBezTo>
                    <a:pt x="1441413" y="416842"/>
                    <a:pt x="1435961" y="419100"/>
                    <a:pt x="1430277" y="419100"/>
                  </a:cubicBezTo>
                  <a:lnTo>
                    <a:pt x="21432" y="419100"/>
                  </a:lnTo>
                  <a:cubicBezTo>
                    <a:pt x="15748" y="419100"/>
                    <a:pt x="10297" y="416842"/>
                    <a:pt x="6277" y="412823"/>
                  </a:cubicBezTo>
                  <a:cubicBezTo>
                    <a:pt x="2258" y="408803"/>
                    <a:pt x="0" y="403352"/>
                    <a:pt x="0" y="397668"/>
                  </a:cubicBezTo>
                  <a:lnTo>
                    <a:pt x="0" y="21432"/>
                  </a:lnTo>
                  <a:cubicBezTo>
                    <a:pt x="0" y="15748"/>
                    <a:pt x="2258" y="10297"/>
                    <a:pt x="6277" y="6277"/>
                  </a:cubicBezTo>
                  <a:cubicBezTo>
                    <a:pt x="10297" y="2258"/>
                    <a:pt x="15748" y="0"/>
                    <a:pt x="21432" y="0"/>
                  </a:cubicBezTo>
                  <a:close/>
                </a:path>
              </a:pathLst>
            </a:custGeom>
            <a:solidFill>
              <a:srgbClr val="779D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1451709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5905500"/>
            <a:ext cx="8991600" cy="37338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88451" y="4887466"/>
            <a:ext cx="3859568" cy="5399534"/>
          </a:xfrm>
          <a:custGeom>
            <a:avLst/>
            <a:gdLst/>
            <a:ahLst/>
            <a:cxnLst/>
            <a:rect l="l" t="t" r="r" b="b"/>
            <a:pathLst>
              <a:path w="3859568" h="5399534">
                <a:moveTo>
                  <a:pt x="0" y="0"/>
                </a:moveTo>
                <a:lnTo>
                  <a:pt x="3859568" y="0"/>
                </a:lnTo>
                <a:lnTo>
                  <a:pt x="3859568" y="5399534"/>
                </a:lnTo>
                <a:lnTo>
                  <a:pt x="0" y="539953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2077" r="-207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050928" y="866775"/>
            <a:ext cx="3388471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 spc="70" dirty="0" err="1" smtClean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Фрустраці</a:t>
            </a:r>
            <a:r>
              <a:rPr lang="uk-UA" sz="3500" b="1" spc="70" dirty="0" smtClean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я</a:t>
            </a:r>
            <a:endParaRPr lang="en-US" sz="3500" b="1" spc="70" dirty="0">
              <a:solidFill>
                <a:srgbClr val="000000"/>
              </a:solidFill>
              <a:latin typeface="Crimson Roman Bold"/>
              <a:ea typeface="Crimson Roman Bold"/>
              <a:cs typeface="Crimson Roman Bold"/>
              <a:sym typeface="Crimson Roman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18235" y="2813093"/>
            <a:ext cx="6045390" cy="932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spc="5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Фрустрація — це стан, що виникає при неможливості досягти мети.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79925" y="5010150"/>
            <a:ext cx="4581930" cy="56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spc="5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Реакції на фрустрацію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85676" y="2794043"/>
            <a:ext cx="5565184" cy="579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•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теорія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фрустраційної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фіксації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(Н. К.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Майер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, 1949);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•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теорія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фрустраційної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регресії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(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К.Багнер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,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Т.Дембо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,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К.Евін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, 1943):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•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теорія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фрустраційної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агресії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(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Дж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.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Доллард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зі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співавторами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, 1939);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•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евристична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теорія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фрустрації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(А. </a:t>
            </a:r>
            <a:r>
              <a:rPr lang="en-US" sz="2900" b="1" spc="58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Розенцвейг</a:t>
            </a:r>
            <a:r>
              <a:rPr lang="en-US" sz="2900" b="1" spc="58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, 1949).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23677" y="1920410"/>
            <a:ext cx="3889183" cy="56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spc="5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Теорії фрустрації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887825"/>
            <a:ext cx="5489918" cy="5399175"/>
          </a:xfrm>
          <a:custGeom>
            <a:avLst/>
            <a:gdLst/>
            <a:ahLst/>
            <a:cxnLst/>
            <a:rect l="l" t="t" r="r" b="b"/>
            <a:pathLst>
              <a:path w="5489918" h="5399175">
                <a:moveTo>
                  <a:pt x="0" y="0"/>
                </a:moveTo>
                <a:lnTo>
                  <a:pt x="5489918" y="0"/>
                </a:lnTo>
                <a:lnTo>
                  <a:pt x="5489918" y="5399175"/>
                </a:lnTo>
                <a:lnTo>
                  <a:pt x="0" y="53991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6477000"/>
            <a:ext cx="12877800" cy="3810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229231" y="895350"/>
            <a:ext cx="5829538" cy="60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b="1" spc="6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Повсякденні неприємності.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55036" y="1704794"/>
            <a:ext cx="6131437" cy="202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 b="1" spc="44" dirty="0" err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Повсякденні</a:t>
            </a:r>
            <a:r>
              <a:rPr lang="en-US" sz="2200" b="1" spc="44" dirty="0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spc="44" dirty="0" err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неприємності</a:t>
            </a:r>
            <a:r>
              <a:rPr lang="en-US" sz="2200" b="1" spc="44" dirty="0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(daily hassles) </a:t>
            </a:r>
            <a:r>
              <a:rPr lang="en-US" sz="2200" b="1" spc="44" dirty="0" err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визначаються</a:t>
            </a:r>
            <a:r>
              <a:rPr lang="en-US" sz="2200" b="1" spc="44" dirty="0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spc="44" dirty="0" err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як</a:t>
            </a:r>
            <a:r>
              <a:rPr lang="en-US" sz="2200" b="1" spc="44" dirty="0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spc="44" dirty="0" err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фруструючі</a:t>
            </a:r>
            <a:r>
              <a:rPr lang="en-US" sz="2200" b="1" spc="44" dirty="0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, </a:t>
            </a:r>
            <a:r>
              <a:rPr lang="en-US" sz="2200" b="1" spc="44" dirty="0" err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проблемні</a:t>
            </a:r>
            <a:r>
              <a:rPr lang="en-US" sz="2200" b="1" spc="44" dirty="0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spc="44" dirty="0" err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вимоги</a:t>
            </a:r>
            <a:r>
              <a:rPr lang="en-US" sz="2200" b="1" spc="44" dirty="0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spc="44" dirty="0" err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навколишнього</a:t>
            </a:r>
            <a:r>
              <a:rPr lang="en-US" sz="2200" b="1" spc="44" dirty="0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spc="44" dirty="0" err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середовища</a:t>
            </a:r>
            <a:r>
              <a:rPr lang="en-US" sz="2200" b="1" spc="44" dirty="0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, з </a:t>
            </a:r>
            <a:r>
              <a:rPr lang="en-US" sz="2200" b="1" spc="44" dirty="0" err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якими</a:t>
            </a:r>
            <a:r>
              <a:rPr lang="en-US" sz="2200" b="1" spc="44" dirty="0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spc="44" dirty="0" err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стикається</a:t>
            </a:r>
            <a:r>
              <a:rPr lang="en-US" sz="2200" b="1" spc="44" dirty="0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spc="44" dirty="0" err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індивід</a:t>
            </a:r>
            <a:r>
              <a:rPr lang="en-US" sz="2200" b="1" spc="44" dirty="0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spc="44" dirty="0" err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кожного</a:t>
            </a:r>
            <a:r>
              <a:rPr lang="en-US" sz="2200" b="1" spc="44" dirty="0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spc="44" dirty="0" err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дня</a:t>
            </a:r>
            <a:r>
              <a:rPr lang="en-US" sz="2200" b="1" spc="44" dirty="0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17952" y="1704794"/>
            <a:ext cx="8164830" cy="440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10 найбільш значущих повсякденних неприємностей: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1. Турбота про вагу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2. Здоров'я члена сім'ї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3. Збільшення витрат на товари загального вжитку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4. Догляд за будинком і поточний ремонт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5. Занадто багато справ, які треба зробити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6. Втрата речей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7. Ремонтні роботи у дворі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8. Нерухомість, інвестиції, або податки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9. Злочин 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Зовнішність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56886" y="6183274"/>
            <a:ext cx="5275898" cy="427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Приклади</a:t>
            </a:r>
            <a:r>
              <a:rPr lang="en-US" sz="2200" b="1" spc="4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spc="4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повсякденних</a:t>
            </a:r>
            <a:r>
              <a:rPr lang="en-US" sz="2200" b="1" spc="4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spc="4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стресорів</a:t>
            </a:r>
            <a:endParaRPr lang="en-US" sz="2200" b="1" spc="44" dirty="0">
              <a:solidFill>
                <a:srgbClr val="000000"/>
              </a:solidFill>
              <a:latin typeface="Crimson Roman Bold"/>
              <a:ea typeface="Crimson Roman Bold"/>
              <a:cs typeface="Crimson Roman Bold"/>
              <a:sym typeface="Crimson Roma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20482" y="2410578"/>
            <a:ext cx="3837666" cy="2036826"/>
            <a:chOff x="0" y="0"/>
            <a:chExt cx="789643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9643" cy="419100"/>
            </a:xfrm>
            <a:custGeom>
              <a:avLst/>
              <a:gdLst/>
              <a:ahLst/>
              <a:cxnLst/>
              <a:rect l="l" t="t" r="r" b="b"/>
              <a:pathLst>
                <a:path w="789643" h="419100">
                  <a:moveTo>
                    <a:pt x="39401" y="0"/>
                  </a:moveTo>
                  <a:lnTo>
                    <a:pt x="750242" y="0"/>
                  </a:lnTo>
                  <a:cubicBezTo>
                    <a:pt x="772003" y="0"/>
                    <a:pt x="789643" y="17641"/>
                    <a:pt x="789643" y="39401"/>
                  </a:cubicBezTo>
                  <a:lnTo>
                    <a:pt x="789643" y="379699"/>
                  </a:lnTo>
                  <a:cubicBezTo>
                    <a:pt x="789643" y="401459"/>
                    <a:pt x="772003" y="419100"/>
                    <a:pt x="750242" y="419100"/>
                  </a:cubicBezTo>
                  <a:lnTo>
                    <a:pt x="39401" y="419100"/>
                  </a:lnTo>
                  <a:cubicBezTo>
                    <a:pt x="17641" y="419100"/>
                    <a:pt x="0" y="401459"/>
                    <a:pt x="0" y="379699"/>
                  </a:cubicBezTo>
                  <a:lnTo>
                    <a:pt x="0" y="39401"/>
                  </a:lnTo>
                  <a:cubicBezTo>
                    <a:pt x="0" y="17641"/>
                    <a:pt x="17641" y="0"/>
                    <a:pt x="39401" y="0"/>
                  </a:cubicBezTo>
                  <a:close/>
                </a:path>
              </a:pathLst>
            </a:custGeom>
            <a:solidFill>
              <a:srgbClr val="C8BFB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789643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05757" y="2410578"/>
            <a:ext cx="3837666" cy="2036826"/>
            <a:chOff x="0" y="0"/>
            <a:chExt cx="789643" cy="41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9643" cy="419100"/>
            </a:xfrm>
            <a:custGeom>
              <a:avLst/>
              <a:gdLst/>
              <a:ahLst/>
              <a:cxnLst/>
              <a:rect l="l" t="t" r="r" b="b"/>
              <a:pathLst>
                <a:path w="789643" h="419100">
                  <a:moveTo>
                    <a:pt x="39401" y="0"/>
                  </a:moveTo>
                  <a:lnTo>
                    <a:pt x="750242" y="0"/>
                  </a:lnTo>
                  <a:cubicBezTo>
                    <a:pt x="772003" y="0"/>
                    <a:pt x="789643" y="17641"/>
                    <a:pt x="789643" y="39401"/>
                  </a:cubicBezTo>
                  <a:lnTo>
                    <a:pt x="789643" y="379699"/>
                  </a:lnTo>
                  <a:cubicBezTo>
                    <a:pt x="789643" y="401459"/>
                    <a:pt x="772003" y="419100"/>
                    <a:pt x="750242" y="419100"/>
                  </a:cubicBezTo>
                  <a:lnTo>
                    <a:pt x="39401" y="419100"/>
                  </a:lnTo>
                  <a:cubicBezTo>
                    <a:pt x="17641" y="419100"/>
                    <a:pt x="0" y="401459"/>
                    <a:pt x="0" y="379699"/>
                  </a:cubicBezTo>
                  <a:lnTo>
                    <a:pt x="0" y="39401"/>
                  </a:lnTo>
                  <a:cubicBezTo>
                    <a:pt x="0" y="17641"/>
                    <a:pt x="17641" y="0"/>
                    <a:pt x="39401" y="0"/>
                  </a:cubicBezTo>
                  <a:close/>
                </a:path>
              </a:pathLst>
            </a:custGeom>
            <a:solidFill>
              <a:srgbClr val="C8BFB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789643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91031" y="2410578"/>
            <a:ext cx="3837666" cy="2036826"/>
            <a:chOff x="0" y="0"/>
            <a:chExt cx="789643" cy="419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9643" cy="419100"/>
            </a:xfrm>
            <a:custGeom>
              <a:avLst/>
              <a:gdLst/>
              <a:ahLst/>
              <a:cxnLst/>
              <a:rect l="l" t="t" r="r" b="b"/>
              <a:pathLst>
                <a:path w="789643" h="419100">
                  <a:moveTo>
                    <a:pt x="39401" y="0"/>
                  </a:moveTo>
                  <a:lnTo>
                    <a:pt x="750242" y="0"/>
                  </a:lnTo>
                  <a:cubicBezTo>
                    <a:pt x="772003" y="0"/>
                    <a:pt x="789643" y="17641"/>
                    <a:pt x="789643" y="39401"/>
                  </a:cubicBezTo>
                  <a:lnTo>
                    <a:pt x="789643" y="379699"/>
                  </a:lnTo>
                  <a:cubicBezTo>
                    <a:pt x="789643" y="401459"/>
                    <a:pt x="772003" y="419100"/>
                    <a:pt x="750242" y="419100"/>
                  </a:cubicBezTo>
                  <a:lnTo>
                    <a:pt x="39401" y="419100"/>
                  </a:lnTo>
                  <a:cubicBezTo>
                    <a:pt x="17641" y="419100"/>
                    <a:pt x="0" y="401459"/>
                    <a:pt x="0" y="379699"/>
                  </a:cubicBezTo>
                  <a:lnTo>
                    <a:pt x="0" y="39401"/>
                  </a:lnTo>
                  <a:cubicBezTo>
                    <a:pt x="0" y="17641"/>
                    <a:pt x="17641" y="0"/>
                    <a:pt x="39401" y="0"/>
                  </a:cubicBezTo>
                  <a:close/>
                </a:path>
              </a:pathLst>
            </a:custGeom>
            <a:solidFill>
              <a:srgbClr val="C8BFB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789643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061401" y="5266554"/>
            <a:ext cx="3555829" cy="4643819"/>
            <a:chOff x="0" y="0"/>
            <a:chExt cx="731652" cy="9555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31652" cy="955518"/>
            </a:xfrm>
            <a:custGeom>
              <a:avLst/>
              <a:gdLst/>
              <a:ahLst/>
              <a:cxnLst/>
              <a:rect l="l" t="t" r="r" b="b"/>
              <a:pathLst>
                <a:path w="731652" h="955518">
                  <a:moveTo>
                    <a:pt x="42524" y="0"/>
                  </a:moveTo>
                  <a:lnTo>
                    <a:pt x="689128" y="0"/>
                  </a:lnTo>
                  <a:cubicBezTo>
                    <a:pt x="700406" y="0"/>
                    <a:pt x="711222" y="4480"/>
                    <a:pt x="719197" y="12455"/>
                  </a:cubicBezTo>
                  <a:cubicBezTo>
                    <a:pt x="727172" y="20430"/>
                    <a:pt x="731652" y="31246"/>
                    <a:pt x="731652" y="42524"/>
                  </a:cubicBezTo>
                  <a:lnTo>
                    <a:pt x="731652" y="912994"/>
                  </a:lnTo>
                  <a:cubicBezTo>
                    <a:pt x="731652" y="924272"/>
                    <a:pt x="727172" y="935088"/>
                    <a:pt x="719197" y="943063"/>
                  </a:cubicBezTo>
                  <a:cubicBezTo>
                    <a:pt x="711222" y="951038"/>
                    <a:pt x="700406" y="955518"/>
                    <a:pt x="689128" y="955518"/>
                  </a:cubicBezTo>
                  <a:lnTo>
                    <a:pt x="42524" y="955518"/>
                  </a:lnTo>
                  <a:cubicBezTo>
                    <a:pt x="31246" y="955518"/>
                    <a:pt x="20430" y="951038"/>
                    <a:pt x="12455" y="943063"/>
                  </a:cubicBezTo>
                  <a:cubicBezTo>
                    <a:pt x="4480" y="935088"/>
                    <a:pt x="0" y="924272"/>
                    <a:pt x="0" y="912994"/>
                  </a:cubicBezTo>
                  <a:lnTo>
                    <a:pt x="0" y="42524"/>
                  </a:lnTo>
                  <a:cubicBezTo>
                    <a:pt x="0" y="31246"/>
                    <a:pt x="4480" y="20430"/>
                    <a:pt x="12455" y="12455"/>
                  </a:cubicBezTo>
                  <a:cubicBezTo>
                    <a:pt x="20430" y="4480"/>
                    <a:pt x="31246" y="0"/>
                    <a:pt x="42524" y="0"/>
                  </a:cubicBezTo>
                  <a:close/>
                </a:path>
              </a:pathLst>
            </a:custGeom>
            <a:solidFill>
              <a:srgbClr val="C8BFB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731652" cy="1041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46675" y="5266554"/>
            <a:ext cx="3555829" cy="4643819"/>
            <a:chOff x="0" y="0"/>
            <a:chExt cx="731652" cy="95551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31652" cy="955518"/>
            </a:xfrm>
            <a:custGeom>
              <a:avLst/>
              <a:gdLst/>
              <a:ahLst/>
              <a:cxnLst/>
              <a:rect l="l" t="t" r="r" b="b"/>
              <a:pathLst>
                <a:path w="731652" h="955518">
                  <a:moveTo>
                    <a:pt x="42524" y="0"/>
                  </a:moveTo>
                  <a:lnTo>
                    <a:pt x="689128" y="0"/>
                  </a:lnTo>
                  <a:cubicBezTo>
                    <a:pt x="700406" y="0"/>
                    <a:pt x="711222" y="4480"/>
                    <a:pt x="719197" y="12455"/>
                  </a:cubicBezTo>
                  <a:cubicBezTo>
                    <a:pt x="727172" y="20430"/>
                    <a:pt x="731652" y="31246"/>
                    <a:pt x="731652" y="42524"/>
                  </a:cubicBezTo>
                  <a:lnTo>
                    <a:pt x="731652" y="912994"/>
                  </a:lnTo>
                  <a:cubicBezTo>
                    <a:pt x="731652" y="924272"/>
                    <a:pt x="727172" y="935088"/>
                    <a:pt x="719197" y="943063"/>
                  </a:cubicBezTo>
                  <a:cubicBezTo>
                    <a:pt x="711222" y="951038"/>
                    <a:pt x="700406" y="955518"/>
                    <a:pt x="689128" y="955518"/>
                  </a:cubicBezTo>
                  <a:lnTo>
                    <a:pt x="42524" y="955518"/>
                  </a:lnTo>
                  <a:cubicBezTo>
                    <a:pt x="31246" y="955518"/>
                    <a:pt x="20430" y="951038"/>
                    <a:pt x="12455" y="943063"/>
                  </a:cubicBezTo>
                  <a:cubicBezTo>
                    <a:pt x="4480" y="935088"/>
                    <a:pt x="0" y="924272"/>
                    <a:pt x="0" y="912994"/>
                  </a:cubicBezTo>
                  <a:lnTo>
                    <a:pt x="0" y="42524"/>
                  </a:lnTo>
                  <a:cubicBezTo>
                    <a:pt x="0" y="31246"/>
                    <a:pt x="4480" y="20430"/>
                    <a:pt x="12455" y="12455"/>
                  </a:cubicBezTo>
                  <a:cubicBezTo>
                    <a:pt x="20430" y="4480"/>
                    <a:pt x="31246" y="0"/>
                    <a:pt x="42524" y="0"/>
                  </a:cubicBezTo>
                  <a:close/>
                </a:path>
              </a:pathLst>
            </a:custGeom>
            <a:solidFill>
              <a:srgbClr val="C8BFB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731652" cy="1041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631949" y="5266554"/>
            <a:ext cx="3555829" cy="4643819"/>
            <a:chOff x="0" y="0"/>
            <a:chExt cx="731652" cy="95551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31652" cy="955518"/>
            </a:xfrm>
            <a:custGeom>
              <a:avLst/>
              <a:gdLst/>
              <a:ahLst/>
              <a:cxnLst/>
              <a:rect l="l" t="t" r="r" b="b"/>
              <a:pathLst>
                <a:path w="731652" h="955518">
                  <a:moveTo>
                    <a:pt x="42524" y="0"/>
                  </a:moveTo>
                  <a:lnTo>
                    <a:pt x="689128" y="0"/>
                  </a:lnTo>
                  <a:cubicBezTo>
                    <a:pt x="700406" y="0"/>
                    <a:pt x="711222" y="4480"/>
                    <a:pt x="719197" y="12455"/>
                  </a:cubicBezTo>
                  <a:cubicBezTo>
                    <a:pt x="727172" y="20430"/>
                    <a:pt x="731652" y="31246"/>
                    <a:pt x="731652" y="42524"/>
                  </a:cubicBezTo>
                  <a:lnTo>
                    <a:pt x="731652" y="912994"/>
                  </a:lnTo>
                  <a:cubicBezTo>
                    <a:pt x="731652" y="924272"/>
                    <a:pt x="727172" y="935088"/>
                    <a:pt x="719197" y="943063"/>
                  </a:cubicBezTo>
                  <a:cubicBezTo>
                    <a:pt x="711222" y="951038"/>
                    <a:pt x="700406" y="955518"/>
                    <a:pt x="689128" y="955518"/>
                  </a:cubicBezTo>
                  <a:lnTo>
                    <a:pt x="42524" y="955518"/>
                  </a:lnTo>
                  <a:cubicBezTo>
                    <a:pt x="31246" y="955518"/>
                    <a:pt x="20430" y="951038"/>
                    <a:pt x="12455" y="943063"/>
                  </a:cubicBezTo>
                  <a:cubicBezTo>
                    <a:pt x="4480" y="935088"/>
                    <a:pt x="0" y="924272"/>
                    <a:pt x="0" y="912994"/>
                  </a:cubicBezTo>
                  <a:lnTo>
                    <a:pt x="0" y="42524"/>
                  </a:lnTo>
                  <a:cubicBezTo>
                    <a:pt x="0" y="31246"/>
                    <a:pt x="4480" y="20430"/>
                    <a:pt x="12455" y="12455"/>
                  </a:cubicBezTo>
                  <a:cubicBezTo>
                    <a:pt x="20430" y="4480"/>
                    <a:pt x="31246" y="0"/>
                    <a:pt x="42524" y="0"/>
                  </a:cubicBezTo>
                  <a:close/>
                </a:path>
              </a:pathLst>
            </a:custGeom>
            <a:solidFill>
              <a:srgbClr val="C8BFB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85725"/>
              <a:ext cx="731652" cy="1041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3355624" y="4447404"/>
            <a:ext cx="819150" cy="81915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C8BFB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117475"/>
              <a:ext cx="711200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006582" y="876300"/>
            <a:ext cx="738235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spc="7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Типологія стресових розладів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96265" y="3133081"/>
            <a:ext cx="3086100" cy="48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spc="5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Гостирий стрес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34201" y="2910196"/>
            <a:ext cx="2780776" cy="932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spc="5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Епізодичний гострий стрес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391397" y="2910196"/>
            <a:ext cx="2184187" cy="932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spc="5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Хронічні стреси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472413" y="5765933"/>
            <a:ext cx="2733804" cy="316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spc="5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зумовлюється надмірними вимогами до людини або очікуванням цих вимог у майбутньому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040438" y="5509474"/>
            <a:ext cx="3168302" cy="4053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spc="5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стан перезбудження, виражається у вигляді роздратування, агресії, руйнуванні міжособистісних стосунків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991092" y="5765933"/>
            <a:ext cx="2984797" cy="227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spc="5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винакає, коли людина не бачить вихід із критичної ситуації</a:t>
            </a:r>
          </a:p>
        </p:txBody>
      </p:sp>
      <p:grpSp>
        <p:nvGrpSpPr>
          <p:cNvPr id="30" name="Group 30"/>
          <p:cNvGrpSpPr/>
          <p:nvPr/>
        </p:nvGrpSpPr>
        <p:grpSpPr>
          <a:xfrm rot="5400000">
            <a:off x="9144000" y="4447404"/>
            <a:ext cx="819150" cy="819150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C8BFB7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117475"/>
              <a:ext cx="711200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5400000">
            <a:off x="15079154" y="4447404"/>
            <a:ext cx="819150" cy="819150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C8BFB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117475"/>
              <a:ext cx="711200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02254" y="5109010"/>
            <a:ext cx="7785746" cy="5177990"/>
          </a:xfrm>
          <a:custGeom>
            <a:avLst/>
            <a:gdLst/>
            <a:ahLst/>
            <a:cxnLst/>
            <a:rect l="l" t="t" r="r" b="b"/>
            <a:pathLst>
              <a:path w="7785746" h="5177990">
                <a:moveTo>
                  <a:pt x="0" y="0"/>
                </a:moveTo>
                <a:lnTo>
                  <a:pt x="7785746" y="0"/>
                </a:lnTo>
                <a:lnTo>
                  <a:pt x="7785746" y="5177990"/>
                </a:lnTo>
                <a:lnTo>
                  <a:pt x="0" y="517799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48812" y="1151649"/>
            <a:ext cx="12791837" cy="62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spc="6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Психічні травми під час війни (бойові, полон, повернення)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54432" y="2293079"/>
            <a:ext cx="7789568" cy="3215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Однією з основних причин виникнення посттравматичних розладів є суттєвий дисонанс між системою моральних цінностей, сформованих у учасників бойових дій безпосередньо під час участі у них, і цінностями, культивованими сьогодні в нашому суспільстві, зокрема надмірна роль фінансового благополуччя і пов’язаних із ним життєвих привілеїв.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4200" y="4076700"/>
            <a:ext cx="3327400" cy="1828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0" y="4914900"/>
            <a:ext cx="8890000" cy="2819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600" y="5067300"/>
            <a:ext cx="3860800" cy="1270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71685" y="914400"/>
            <a:ext cx="10602249" cy="993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Стратегії подолання кризових ситуацій у контексті індивідуальних властивостей особистості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987756"/>
            <a:ext cx="5789076" cy="202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У сучасній психології існують два ключові способи опрацювання стресу: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Психологічний захист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Копінг-стратегії (coping)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74235" y="4084525"/>
            <a:ext cx="3098006" cy="427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Порівняння підходів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8348" y="8398714"/>
            <a:ext cx="5246727" cy="77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Захист</a:t>
            </a:r>
            <a:r>
              <a:rPr lang="en-US" sz="2200" b="1" spc="4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= «</a:t>
            </a:r>
            <a:r>
              <a:rPr lang="en-US" sz="2200" b="1" i="1" spc="4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втекти</a:t>
            </a:r>
            <a:r>
              <a:rPr lang="en-US" sz="2200" b="1" i="1" spc="4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i="1" spc="4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від</a:t>
            </a:r>
            <a:r>
              <a:rPr lang="en-US" sz="2200" b="1" i="1" spc="4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i="1" spc="4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проблеми</a:t>
            </a:r>
            <a:r>
              <a:rPr lang="en-US" sz="2200" b="1" i="1" spc="4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»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i="1" spc="4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i="1" spc="4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Копінг</a:t>
            </a:r>
            <a:r>
              <a:rPr lang="en-US" sz="2200" b="1" i="1" spc="4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= «</a:t>
            </a:r>
            <a:r>
              <a:rPr lang="en-US" sz="2200" b="1" i="1" spc="4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впоратися</a:t>
            </a:r>
            <a:r>
              <a:rPr lang="en-US" sz="2200" b="1" i="1" spc="4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200" b="1" spc="4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 </a:t>
            </a:r>
            <a:r>
              <a:rPr lang="en-US" sz="2200" b="1" spc="4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проблемою</a:t>
            </a:r>
            <a:r>
              <a:rPr lang="en-US" sz="2200" b="1" spc="4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»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1987756"/>
            <a:ext cx="7734233" cy="202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BF63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Психологічні захисні механізми — це несвідомі способи регуляції внутрішніх конфліктів між:</a:t>
            </a:r>
          </a:p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BF63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Ід (потяги)</a:t>
            </a:r>
          </a:p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BF63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Его (Я)</a:t>
            </a:r>
          </a:p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BF63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Супер-Его (норми)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4255657"/>
            <a:ext cx="2798802" cy="427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Структура психіки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33321" y="8398714"/>
            <a:ext cx="5564864" cy="826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Захист = інструмент Его для зниження тривоги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244228" y="2955178"/>
            <a:ext cx="3844427" cy="826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Властивості захисних механізмів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316200" y="6362700"/>
            <a:ext cx="2828438" cy="3400790"/>
          </a:xfrm>
          <a:custGeom>
            <a:avLst/>
            <a:gdLst/>
            <a:ahLst/>
            <a:cxnLst/>
            <a:rect l="l" t="t" r="r" b="b"/>
            <a:pathLst>
              <a:path w="2828438" h="2943590">
                <a:moveTo>
                  <a:pt x="0" y="0"/>
                </a:moveTo>
                <a:lnTo>
                  <a:pt x="2828438" y="0"/>
                </a:lnTo>
                <a:lnTo>
                  <a:pt x="2828438" y="2943591"/>
                </a:lnTo>
                <a:lnTo>
                  <a:pt x="0" y="294359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t="-12230" r="-7203" b="-1223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00" y="1270000"/>
            <a:ext cx="1270000" cy="1270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3248482" y="3669031"/>
            <a:ext cx="4010818" cy="5589269"/>
          </a:xfrm>
          <a:custGeom>
            <a:avLst/>
            <a:gdLst/>
            <a:ahLst/>
            <a:cxnLst/>
            <a:rect l="l" t="t" r="r" b="b"/>
            <a:pathLst>
              <a:path w="4010818" h="5589269">
                <a:moveTo>
                  <a:pt x="0" y="0"/>
                </a:moveTo>
                <a:lnTo>
                  <a:pt x="4010818" y="0"/>
                </a:lnTo>
                <a:lnTo>
                  <a:pt x="4010818" y="5589269"/>
                </a:lnTo>
                <a:lnTo>
                  <a:pt x="0" y="558926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456809" y="895350"/>
            <a:ext cx="6200061" cy="56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spc="5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КЛАСИЧНІ ЗАХИСНІ МЕХАНІЗМИ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58522" y="2260600"/>
            <a:ext cx="7255424" cy="48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spc="5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Основні механізми (за психоаналізом)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00" y="1270000"/>
            <a:ext cx="1270000" cy="127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0000" y="1270000"/>
            <a:ext cx="1270000" cy="1270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3905961" y="5884167"/>
            <a:ext cx="4373922" cy="4474762"/>
          </a:xfrm>
          <a:custGeom>
            <a:avLst/>
            <a:gdLst/>
            <a:ahLst/>
            <a:cxnLst/>
            <a:rect l="l" t="t" r="r" b="b"/>
            <a:pathLst>
              <a:path w="4373922" h="4474762">
                <a:moveTo>
                  <a:pt x="0" y="0"/>
                </a:moveTo>
                <a:lnTo>
                  <a:pt x="4373923" y="0"/>
                </a:lnTo>
                <a:lnTo>
                  <a:pt x="4373923" y="4474762"/>
                </a:lnTo>
                <a:lnTo>
                  <a:pt x="0" y="447476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0000" y="1270000"/>
            <a:ext cx="1270000" cy="1270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478816" y="914400"/>
            <a:ext cx="4296966" cy="529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sz="2700" b="1" spc="5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ПАТОЛОГІЧНІ ЗАХИСТИ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47421" y="1598543"/>
            <a:ext cx="2334459" cy="427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Захисти 1 рівня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119872"/>
            <a:ext cx="4347026" cy="996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spc="3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повна втрата контакту з реальністю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spc="36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характерні для психопатології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19920" y="1358264"/>
            <a:ext cx="4973003" cy="427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Класифікація (за Дж. Вайлантом)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20870" y="5199002"/>
            <a:ext cx="6489264" cy="427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Чим вищий рівень — тим краща адаптація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46659" y="5910322"/>
            <a:ext cx="5217438" cy="427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ПРИЧИНИ ВИНИКНЕННЯ ЗАХИСТІВ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7047" y="1682499"/>
            <a:ext cx="5669607" cy="2036826"/>
            <a:chOff x="0" y="0"/>
            <a:chExt cx="1166586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6586" cy="419100"/>
            </a:xfrm>
            <a:custGeom>
              <a:avLst/>
              <a:gdLst/>
              <a:ahLst/>
              <a:cxnLst/>
              <a:rect l="l" t="t" r="r" b="b"/>
              <a:pathLst>
                <a:path w="1166586" h="419100">
                  <a:moveTo>
                    <a:pt x="26670" y="0"/>
                  </a:moveTo>
                  <a:lnTo>
                    <a:pt x="1139916" y="0"/>
                  </a:lnTo>
                  <a:cubicBezTo>
                    <a:pt x="1154645" y="0"/>
                    <a:pt x="1166586" y="11941"/>
                    <a:pt x="1166586" y="26670"/>
                  </a:cubicBezTo>
                  <a:lnTo>
                    <a:pt x="1166586" y="392430"/>
                  </a:lnTo>
                  <a:cubicBezTo>
                    <a:pt x="1166586" y="407159"/>
                    <a:pt x="1154645" y="419100"/>
                    <a:pt x="1139916" y="419100"/>
                  </a:cubicBezTo>
                  <a:lnTo>
                    <a:pt x="26670" y="419100"/>
                  </a:lnTo>
                  <a:cubicBezTo>
                    <a:pt x="11941" y="419100"/>
                    <a:pt x="0" y="407159"/>
                    <a:pt x="0" y="392430"/>
                  </a:cubicBezTo>
                  <a:lnTo>
                    <a:pt x="0" y="26670"/>
                  </a:lnTo>
                  <a:cubicBezTo>
                    <a:pt x="0" y="11941"/>
                    <a:pt x="11941" y="0"/>
                    <a:pt x="26670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1166586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00" y="1270000"/>
            <a:ext cx="1270000" cy="1270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887877" y="5014089"/>
            <a:ext cx="5411688" cy="2561488"/>
            <a:chOff x="0" y="0"/>
            <a:chExt cx="1084407" cy="5132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4407" cy="513277"/>
            </a:xfrm>
            <a:custGeom>
              <a:avLst/>
              <a:gdLst/>
              <a:ahLst/>
              <a:cxnLst/>
              <a:rect l="l" t="t" r="r" b="b"/>
              <a:pathLst>
                <a:path w="1084407" h="513277">
                  <a:moveTo>
                    <a:pt x="27941" y="0"/>
                  </a:moveTo>
                  <a:lnTo>
                    <a:pt x="1056466" y="0"/>
                  </a:lnTo>
                  <a:cubicBezTo>
                    <a:pt x="1071897" y="0"/>
                    <a:pt x="1084407" y="12510"/>
                    <a:pt x="1084407" y="27941"/>
                  </a:cubicBezTo>
                  <a:lnTo>
                    <a:pt x="1084407" y="485336"/>
                  </a:lnTo>
                  <a:cubicBezTo>
                    <a:pt x="1084407" y="500767"/>
                    <a:pt x="1071897" y="513277"/>
                    <a:pt x="1056466" y="513277"/>
                  </a:cubicBezTo>
                  <a:lnTo>
                    <a:pt x="27941" y="513277"/>
                  </a:lnTo>
                  <a:cubicBezTo>
                    <a:pt x="12510" y="513277"/>
                    <a:pt x="0" y="500767"/>
                    <a:pt x="0" y="485336"/>
                  </a:cubicBezTo>
                  <a:lnTo>
                    <a:pt x="0" y="27941"/>
                  </a:lnTo>
                  <a:cubicBezTo>
                    <a:pt x="0" y="12510"/>
                    <a:pt x="12510" y="0"/>
                    <a:pt x="27941" y="0"/>
                  </a:cubicBez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1084407" cy="599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086125" y="4824286"/>
            <a:ext cx="5149483" cy="2809138"/>
            <a:chOff x="0" y="0"/>
            <a:chExt cx="1096659" cy="5982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96659" cy="598248"/>
            </a:xfrm>
            <a:custGeom>
              <a:avLst/>
              <a:gdLst/>
              <a:ahLst/>
              <a:cxnLst/>
              <a:rect l="l" t="t" r="r" b="b"/>
              <a:pathLst>
                <a:path w="1096659" h="598248">
                  <a:moveTo>
                    <a:pt x="29364" y="0"/>
                  </a:moveTo>
                  <a:lnTo>
                    <a:pt x="1067295" y="0"/>
                  </a:lnTo>
                  <a:cubicBezTo>
                    <a:pt x="1075082" y="0"/>
                    <a:pt x="1082551" y="3094"/>
                    <a:pt x="1088058" y="8601"/>
                  </a:cubicBezTo>
                  <a:cubicBezTo>
                    <a:pt x="1093565" y="14107"/>
                    <a:pt x="1096659" y="21576"/>
                    <a:pt x="1096659" y="29364"/>
                  </a:cubicBezTo>
                  <a:lnTo>
                    <a:pt x="1096659" y="568884"/>
                  </a:lnTo>
                  <a:cubicBezTo>
                    <a:pt x="1096659" y="585101"/>
                    <a:pt x="1083512" y="598248"/>
                    <a:pt x="1067295" y="598248"/>
                  </a:cubicBezTo>
                  <a:lnTo>
                    <a:pt x="29364" y="598248"/>
                  </a:lnTo>
                  <a:cubicBezTo>
                    <a:pt x="21576" y="598248"/>
                    <a:pt x="14107" y="595154"/>
                    <a:pt x="8601" y="589647"/>
                  </a:cubicBezTo>
                  <a:cubicBezTo>
                    <a:pt x="3094" y="584140"/>
                    <a:pt x="0" y="576671"/>
                    <a:pt x="0" y="568884"/>
                  </a:cubicBezTo>
                  <a:lnTo>
                    <a:pt x="0" y="29364"/>
                  </a:lnTo>
                  <a:cubicBezTo>
                    <a:pt x="0" y="21576"/>
                    <a:pt x="3094" y="14107"/>
                    <a:pt x="8601" y="8601"/>
                  </a:cubicBezTo>
                  <a:cubicBezTo>
                    <a:pt x="14107" y="3094"/>
                    <a:pt x="21576" y="0"/>
                    <a:pt x="29364" y="0"/>
                  </a:cubicBez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1096659" cy="683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0000" y="1270000"/>
            <a:ext cx="1270000" cy="12700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285010" y="914400"/>
            <a:ext cx="4637604" cy="52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КОПІНГ ЯК АЛЬТЕРНАТИВА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94114" y="2057091"/>
            <a:ext cx="5035473" cy="826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Копінг-стратегії — це свідомі дії для подолання стресу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786855" y="1330324"/>
            <a:ext cx="2208252" cy="48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spc="5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Типи копінгу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20416" y="4109850"/>
            <a:ext cx="3302198" cy="427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ПІДХОДИ ДО КОПІНГУ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87877" y="5108766"/>
            <a:ext cx="5211622" cy="202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Диспозиційний підхід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орієнтація на стійкі риси особистості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стилі: репресивний (уникнення)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сенситизуючий (контроль)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987254" y="4738561"/>
            <a:ext cx="2971443" cy="826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Ситуаційний підхід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Модель Лазаруса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049884" y="7575577"/>
            <a:ext cx="6530989" cy="2287620"/>
            <a:chOff x="0" y="0"/>
            <a:chExt cx="1500944" cy="52573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00944" cy="525738"/>
            </a:xfrm>
            <a:custGeom>
              <a:avLst/>
              <a:gdLst/>
              <a:ahLst/>
              <a:cxnLst/>
              <a:rect l="l" t="t" r="r" b="b"/>
              <a:pathLst>
                <a:path w="1500944" h="525738">
                  <a:moveTo>
                    <a:pt x="23153" y="0"/>
                  </a:moveTo>
                  <a:lnTo>
                    <a:pt x="1477792" y="0"/>
                  </a:lnTo>
                  <a:cubicBezTo>
                    <a:pt x="1483932" y="0"/>
                    <a:pt x="1489821" y="2439"/>
                    <a:pt x="1494163" y="6781"/>
                  </a:cubicBezTo>
                  <a:cubicBezTo>
                    <a:pt x="1498505" y="11123"/>
                    <a:pt x="1500944" y="17012"/>
                    <a:pt x="1500944" y="23153"/>
                  </a:cubicBezTo>
                  <a:lnTo>
                    <a:pt x="1500944" y="502586"/>
                  </a:lnTo>
                  <a:cubicBezTo>
                    <a:pt x="1500944" y="508726"/>
                    <a:pt x="1498505" y="514615"/>
                    <a:pt x="1494163" y="518957"/>
                  </a:cubicBezTo>
                  <a:cubicBezTo>
                    <a:pt x="1489821" y="523299"/>
                    <a:pt x="1483932" y="525738"/>
                    <a:pt x="1477792" y="525738"/>
                  </a:cubicBezTo>
                  <a:lnTo>
                    <a:pt x="23153" y="525738"/>
                  </a:lnTo>
                  <a:cubicBezTo>
                    <a:pt x="17012" y="525738"/>
                    <a:pt x="11123" y="523299"/>
                    <a:pt x="6781" y="518957"/>
                  </a:cubicBezTo>
                  <a:cubicBezTo>
                    <a:pt x="2439" y="514615"/>
                    <a:pt x="0" y="508726"/>
                    <a:pt x="0" y="502586"/>
                  </a:cubicBezTo>
                  <a:lnTo>
                    <a:pt x="0" y="23153"/>
                  </a:lnTo>
                  <a:cubicBezTo>
                    <a:pt x="0" y="17012"/>
                    <a:pt x="2439" y="11123"/>
                    <a:pt x="6781" y="6781"/>
                  </a:cubicBezTo>
                  <a:cubicBezTo>
                    <a:pt x="11123" y="2439"/>
                    <a:pt x="17012" y="0"/>
                    <a:pt x="23153" y="0"/>
                  </a:cubicBez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500944" cy="611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046654" y="7833450"/>
            <a:ext cx="5091251" cy="1622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Інтегративний підхід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поєднує: особистість, ситуацію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копінг = взаємодія людини і середовища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00" y="1270000"/>
            <a:ext cx="1270000" cy="127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0000" y="1270000"/>
            <a:ext cx="1270000" cy="1270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619938" y="6573031"/>
            <a:ext cx="3512350" cy="3179951"/>
          </a:xfrm>
          <a:custGeom>
            <a:avLst/>
            <a:gdLst/>
            <a:ahLst/>
            <a:cxnLst/>
            <a:rect l="l" t="t" r="r" b="b"/>
            <a:pathLst>
              <a:path w="3512350" h="3179951">
                <a:moveTo>
                  <a:pt x="0" y="0"/>
                </a:moveTo>
                <a:lnTo>
                  <a:pt x="3512350" y="0"/>
                </a:lnTo>
                <a:lnTo>
                  <a:pt x="3512350" y="3179951"/>
                </a:lnTo>
                <a:lnTo>
                  <a:pt x="0" y="317995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132288" y="1057703"/>
            <a:ext cx="6285429" cy="59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Класифікація копінг-стратегій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20420" y="2138731"/>
            <a:ext cx="3223736" cy="427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Основні класифікації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85881" y="3360025"/>
            <a:ext cx="2536865" cy="427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КОПІНГ / ЗАХИСТ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22187" y="4037055"/>
            <a:ext cx="1767007" cy="427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Відмінності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28628" y="1077336"/>
            <a:ext cx="150697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b="1" spc="7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ЗМІСТ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82731" y="1639311"/>
            <a:ext cx="10279218" cy="7080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1. Поняття стресу та ПТСР.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2. Криза як психологічне явище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3. Теоретичні підходи до криз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4. Концепція стресу (Г. Сельє)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5.Стрес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6.Концепції стресу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7.Фрустрація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8.Повсякденні неприємності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9.Психологічна травма під час війни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10.Стратегії подолання кризових ситуацій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11.Захисні механізми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4784" y="2034795"/>
            <a:ext cx="10296433" cy="6217410"/>
            <a:chOff x="0" y="0"/>
            <a:chExt cx="2118608" cy="12793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8608" cy="1279302"/>
            </a:xfrm>
            <a:custGeom>
              <a:avLst/>
              <a:gdLst/>
              <a:ahLst/>
              <a:cxnLst/>
              <a:rect l="l" t="t" r="r" b="b"/>
              <a:pathLst>
                <a:path w="2118608" h="1279302">
                  <a:moveTo>
                    <a:pt x="14686" y="0"/>
                  </a:moveTo>
                  <a:lnTo>
                    <a:pt x="2103922" y="0"/>
                  </a:lnTo>
                  <a:cubicBezTo>
                    <a:pt x="2107817" y="0"/>
                    <a:pt x="2111552" y="1547"/>
                    <a:pt x="2114306" y="4301"/>
                  </a:cubicBezTo>
                  <a:cubicBezTo>
                    <a:pt x="2117060" y="7055"/>
                    <a:pt x="2118608" y="10791"/>
                    <a:pt x="2118608" y="14686"/>
                  </a:cubicBezTo>
                  <a:lnTo>
                    <a:pt x="2118608" y="1264617"/>
                  </a:lnTo>
                  <a:cubicBezTo>
                    <a:pt x="2118608" y="1268512"/>
                    <a:pt x="2117060" y="1272247"/>
                    <a:pt x="2114306" y="1275001"/>
                  </a:cubicBezTo>
                  <a:cubicBezTo>
                    <a:pt x="2111552" y="1277755"/>
                    <a:pt x="2107817" y="1279302"/>
                    <a:pt x="2103922" y="1279302"/>
                  </a:cubicBezTo>
                  <a:lnTo>
                    <a:pt x="14686" y="1279302"/>
                  </a:lnTo>
                  <a:cubicBezTo>
                    <a:pt x="10791" y="1279302"/>
                    <a:pt x="7055" y="1277755"/>
                    <a:pt x="4301" y="1275001"/>
                  </a:cubicBezTo>
                  <a:cubicBezTo>
                    <a:pt x="1547" y="1272247"/>
                    <a:pt x="0" y="1268512"/>
                    <a:pt x="0" y="1264617"/>
                  </a:cubicBezTo>
                  <a:lnTo>
                    <a:pt x="0" y="14686"/>
                  </a:lnTo>
                  <a:cubicBezTo>
                    <a:pt x="0" y="10791"/>
                    <a:pt x="1547" y="7055"/>
                    <a:pt x="4301" y="4301"/>
                  </a:cubicBezTo>
                  <a:cubicBezTo>
                    <a:pt x="7055" y="1547"/>
                    <a:pt x="10791" y="0"/>
                    <a:pt x="14686" y="0"/>
                  </a:cubicBezTo>
                  <a:close/>
                </a:path>
              </a:pathLst>
            </a:custGeom>
            <a:solidFill>
              <a:srgbClr val="DFD4C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118608" cy="1365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15090" y="2566722"/>
            <a:ext cx="8615821" cy="474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  <a:spcBef>
                <a:spcPct val="0"/>
              </a:spcBef>
            </a:pPr>
            <a:r>
              <a:rPr lang="en-US" sz="2900" b="1" spc="5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✅ Психологічні захисти:</a:t>
            </a:r>
          </a:p>
          <a:p>
            <a:pPr algn="just">
              <a:lnSpc>
                <a:spcPts val="4060"/>
              </a:lnSpc>
              <a:spcBef>
                <a:spcPct val="0"/>
              </a:spcBef>
            </a:pPr>
            <a:r>
              <a:rPr lang="en-US" sz="2900" b="1" spc="5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необхідні для виживання психіки</a:t>
            </a:r>
          </a:p>
          <a:p>
            <a:pPr algn="just">
              <a:lnSpc>
                <a:spcPts val="4060"/>
              </a:lnSpc>
              <a:spcBef>
                <a:spcPct val="0"/>
              </a:spcBef>
            </a:pPr>
            <a:r>
              <a:rPr lang="en-US" sz="2900" b="1" spc="5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але можуть викривлювати реальність</a:t>
            </a:r>
          </a:p>
          <a:p>
            <a:pPr algn="just">
              <a:lnSpc>
                <a:spcPts val="4060"/>
              </a:lnSpc>
              <a:spcBef>
                <a:spcPct val="0"/>
              </a:spcBef>
            </a:pPr>
            <a:r>
              <a:rPr lang="en-US" sz="2900" b="1" spc="5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✅ Копінг:</a:t>
            </a:r>
          </a:p>
          <a:p>
            <a:pPr algn="just">
              <a:lnSpc>
                <a:spcPts val="4060"/>
              </a:lnSpc>
              <a:spcBef>
                <a:spcPct val="0"/>
              </a:spcBef>
            </a:pPr>
            <a:r>
              <a:rPr lang="en-US" sz="2900" b="1" spc="5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більш зрілий спосіб адаптації</a:t>
            </a:r>
          </a:p>
          <a:p>
            <a:pPr algn="just">
              <a:lnSpc>
                <a:spcPts val="4060"/>
              </a:lnSpc>
              <a:spcBef>
                <a:spcPct val="0"/>
              </a:spcBef>
            </a:pPr>
            <a:r>
              <a:rPr lang="en-US" sz="2900" b="1" spc="5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пов’язаний із свідомим контролем</a:t>
            </a:r>
          </a:p>
          <a:p>
            <a:pPr algn="just">
              <a:lnSpc>
                <a:spcPts val="4060"/>
              </a:lnSpc>
              <a:spcBef>
                <a:spcPct val="0"/>
              </a:spcBef>
            </a:pPr>
            <a:r>
              <a:rPr lang="en-US" sz="2900" b="1" spc="5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✅ Найефективніша стратегія:</a:t>
            </a:r>
          </a:p>
          <a:p>
            <a:pPr algn="just">
              <a:lnSpc>
                <a:spcPts val="4060"/>
              </a:lnSpc>
              <a:spcBef>
                <a:spcPct val="0"/>
              </a:spcBef>
            </a:pPr>
            <a:r>
              <a:rPr lang="en-US" sz="2900" b="1" spc="5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👉 поєднання зрілих захистів + гнучких копінгів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039885" y="2690547"/>
            <a:ext cx="5434743" cy="4489779"/>
            <a:chOff x="0" y="0"/>
            <a:chExt cx="1118260" cy="9238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8260" cy="923823"/>
            </a:xfrm>
            <a:custGeom>
              <a:avLst/>
              <a:gdLst/>
              <a:ahLst/>
              <a:cxnLst/>
              <a:rect l="l" t="t" r="r" b="b"/>
              <a:pathLst>
                <a:path w="1118260" h="923823">
                  <a:moveTo>
                    <a:pt x="27823" y="0"/>
                  </a:moveTo>
                  <a:lnTo>
                    <a:pt x="1090437" y="0"/>
                  </a:lnTo>
                  <a:cubicBezTo>
                    <a:pt x="1097816" y="0"/>
                    <a:pt x="1104893" y="2931"/>
                    <a:pt x="1110111" y="8149"/>
                  </a:cubicBezTo>
                  <a:cubicBezTo>
                    <a:pt x="1115328" y="13367"/>
                    <a:pt x="1118260" y="20444"/>
                    <a:pt x="1118260" y="27823"/>
                  </a:cubicBezTo>
                  <a:lnTo>
                    <a:pt x="1118260" y="896000"/>
                  </a:lnTo>
                  <a:cubicBezTo>
                    <a:pt x="1118260" y="911366"/>
                    <a:pt x="1105803" y="923823"/>
                    <a:pt x="1090437" y="923823"/>
                  </a:cubicBezTo>
                  <a:lnTo>
                    <a:pt x="27823" y="923823"/>
                  </a:lnTo>
                  <a:cubicBezTo>
                    <a:pt x="12457" y="923823"/>
                    <a:pt x="0" y="911366"/>
                    <a:pt x="0" y="896000"/>
                  </a:cubicBezTo>
                  <a:lnTo>
                    <a:pt x="0" y="27823"/>
                  </a:lnTo>
                  <a:cubicBezTo>
                    <a:pt x="0" y="12457"/>
                    <a:pt x="12457" y="0"/>
                    <a:pt x="27823" y="0"/>
                  </a:cubicBezTo>
                  <a:close/>
                </a:path>
              </a:pathLst>
            </a:custGeom>
            <a:solidFill>
              <a:srgbClr val="E1DBD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1118260" cy="100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823001" y="885825"/>
            <a:ext cx="4950976" cy="67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 b="1" spc="6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ЗАГАЛЬНІ ВИСНОВКИ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39154" y="3421552"/>
            <a:ext cx="4636204" cy="2418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Психологічне здоров’я це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мінімум незрілих захистів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розвиток зрілих механізмів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· гнучке використання копінг-стратегій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38718" y="1358590"/>
            <a:ext cx="4495324" cy="529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sz="2700" b="1" spc="5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ВИКОРИСТАНІ ДЖЕРЕЛА: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62655" y="2519034"/>
            <a:ext cx="13130571" cy="1265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  <a:spcBef>
                <a:spcPct val="0"/>
              </a:spcBef>
            </a:pPr>
            <a:r>
              <a:rPr lang="en-US" sz="2260" b="1" spc="45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Зливков В.Л., Лукомська С.О., Федан О.В. Психодіагностика особистості у кризових життєвих ситуаціях / В.Л.Зливков, С.О. Лукомська, О.В. Федан. – К.: Педагогічна думка, 2016. – 219 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826895"/>
            <a:ext cx="15427359" cy="6503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b="1" spc="75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Вступ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Вивчення поведінки людини у кризових та екстремальних умовах є одним із ключових напрямів сучасної психології. Незважаючи на значну кількість досліджень стресу, копінг-стратегій і посттравматичних розладів, актуальними залишаються питання: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адаптації зарубіжних теорій до українських реалій;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оновлення діагностичних інструментів;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уникнення гіпердіагностики (зокрема ПТСР).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Особливого значення це набуває в умовах війни, де психологічні наслідки травматичного досвіду мають масовий характер.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00" y="1270000"/>
            <a:ext cx="1270000" cy="127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954105" y="3927866"/>
            <a:ext cx="7610518" cy="5022942"/>
            <a:chOff x="0" y="0"/>
            <a:chExt cx="635000" cy="41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" cy="419100"/>
            </a:xfrm>
            <a:custGeom>
              <a:avLst/>
              <a:gdLst/>
              <a:ahLst/>
              <a:cxnLst/>
              <a:rect l="l" t="t" r="r" b="b"/>
              <a:pathLst>
                <a:path w="635000" h="419100">
                  <a:moveTo>
                    <a:pt x="19868" y="0"/>
                  </a:moveTo>
                  <a:lnTo>
                    <a:pt x="615132" y="0"/>
                  </a:lnTo>
                  <a:cubicBezTo>
                    <a:pt x="626105" y="0"/>
                    <a:pt x="635000" y="8895"/>
                    <a:pt x="635000" y="19868"/>
                  </a:cubicBezTo>
                  <a:lnTo>
                    <a:pt x="635000" y="399232"/>
                  </a:lnTo>
                  <a:cubicBezTo>
                    <a:pt x="635000" y="410205"/>
                    <a:pt x="626105" y="419100"/>
                    <a:pt x="615132" y="419100"/>
                  </a:cubicBezTo>
                  <a:lnTo>
                    <a:pt x="19868" y="419100"/>
                  </a:lnTo>
                  <a:cubicBezTo>
                    <a:pt x="8895" y="419100"/>
                    <a:pt x="0" y="410205"/>
                    <a:pt x="0" y="399232"/>
                  </a:cubicBezTo>
                  <a:lnTo>
                    <a:pt x="0" y="19868"/>
                  </a:lnTo>
                  <a:cubicBezTo>
                    <a:pt x="0" y="8895"/>
                    <a:pt x="8895" y="0"/>
                    <a:pt x="19868" y="0"/>
                  </a:cubicBez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35000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157063"/>
            <a:ext cx="11505179" cy="1786195"/>
            <a:chOff x="0" y="0"/>
            <a:chExt cx="2699493" cy="41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99493" cy="419100"/>
            </a:xfrm>
            <a:custGeom>
              <a:avLst/>
              <a:gdLst/>
              <a:ahLst/>
              <a:cxnLst/>
              <a:rect l="l" t="t" r="r" b="b"/>
              <a:pathLst>
                <a:path w="2699493" h="419100">
                  <a:moveTo>
                    <a:pt x="13143" y="0"/>
                  </a:moveTo>
                  <a:lnTo>
                    <a:pt x="2686350" y="0"/>
                  </a:lnTo>
                  <a:cubicBezTo>
                    <a:pt x="2689836" y="0"/>
                    <a:pt x="2693178" y="1385"/>
                    <a:pt x="2695643" y="3849"/>
                  </a:cubicBezTo>
                  <a:cubicBezTo>
                    <a:pt x="2698108" y="6314"/>
                    <a:pt x="2699493" y="9657"/>
                    <a:pt x="2699493" y="13143"/>
                  </a:cubicBezTo>
                  <a:lnTo>
                    <a:pt x="2699493" y="405957"/>
                  </a:lnTo>
                  <a:cubicBezTo>
                    <a:pt x="2699493" y="409443"/>
                    <a:pt x="2698108" y="412786"/>
                    <a:pt x="2695643" y="415251"/>
                  </a:cubicBezTo>
                  <a:cubicBezTo>
                    <a:pt x="2693178" y="417715"/>
                    <a:pt x="2689836" y="419100"/>
                    <a:pt x="2686350" y="419100"/>
                  </a:cubicBezTo>
                  <a:lnTo>
                    <a:pt x="13143" y="419100"/>
                  </a:lnTo>
                  <a:cubicBezTo>
                    <a:pt x="9657" y="419100"/>
                    <a:pt x="6314" y="417715"/>
                    <a:pt x="3849" y="415251"/>
                  </a:cubicBezTo>
                  <a:cubicBezTo>
                    <a:pt x="1385" y="412786"/>
                    <a:pt x="0" y="409443"/>
                    <a:pt x="0" y="405957"/>
                  </a:cubicBezTo>
                  <a:lnTo>
                    <a:pt x="0" y="13143"/>
                  </a:lnTo>
                  <a:cubicBezTo>
                    <a:pt x="0" y="9657"/>
                    <a:pt x="1385" y="6314"/>
                    <a:pt x="3849" y="3849"/>
                  </a:cubicBezTo>
                  <a:cubicBezTo>
                    <a:pt x="6314" y="1385"/>
                    <a:pt x="9657" y="0"/>
                    <a:pt x="13143" y="0"/>
                  </a:cubicBez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2699493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51014" y="4424965"/>
            <a:ext cx="2800588" cy="427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Поширеність ПТСР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43885" y="4738655"/>
            <a:ext cx="6630958" cy="2882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b="1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Проблеми сучасної діагностики: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b="1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гіпердіагностика ПТСР;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b="1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відсутність культурного контексту;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b="1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використання застарілих тестів;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b="1" spc="5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ігнорування індивідуальних копінг-ресурсів.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84238" y="1537715"/>
            <a:ext cx="8734728" cy="9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  <a:spcBef>
                <a:spcPct val="0"/>
              </a:spcBef>
            </a:pPr>
            <a:r>
              <a:rPr lang="en-US" sz="2900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ПТСР -відстрочена реакція на травматичну подію загрозливого характеру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35238" y="0"/>
            <a:ext cx="2819111" cy="2665098"/>
          </a:xfrm>
          <a:custGeom>
            <a:avLst/>
            <a:gdLst/>
            <a:ahLst/>
            <a:cxnLst/>
            <a:rect l="l" t="t" r="r" b="b"/>
            <a:pathLst>
              <a:path w="2819111" h="2665098">
                <a:moveTo>
                  <a:pt x="0" y="0"/>
                </a:moveTo>
                <a:lnTo>
                  <a:pt x="2819111" y="0"/>
                </a:lnTo>
                <a:lnTo>
                  <a:pt x="2819111" y="2665098"/>
                </a:lnTo>
                <a:lnTo>
                  <a:pt x="0" y="26650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5524500"/>
            <a:ext cx="4419600" cy="2667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600" y="4914900"/>
            <a:ext cx="9601200" cy="38862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303935" y="8055612"/>
            <a:ext cx="2576615" cy="2221951"/>
          </a:xfrm>
          <a:custGeom>
            <a:avLst/>
            <a:gdLst/>
            <a:ahLst/>
            <a:cxnLst/>
            <a:rect l="l" t="t" r="r" b="b"/>
            <a:pathLst>
              <a:path w="2576615" h="2221951">
                <a:moveTo>
                  <a:pt x="0" y="0"/>
                </a:moveTo>
                <a:lnTo>
                  <a:pt x="2576615" y="0"/>
                </a:lnTo>
                <a:lnTo>
                  <a:pt x="2576615" y="2221951"/>
                </a:lnTo>
                <a:lnTo>
                  <a:pt x="0" y="222195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4498" r="-449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81000" y="800100"/>
            <a:ext cx="11916003" cy="101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sz="2700" b="1" spc="5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Сучасні</a:t>
            </a:r>
            <a:r>
              <a:rPr lang="en-US" sz="2700" b="1" spc="5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700" b="1" spc="5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класифікації</a:t>
            </a:r>
            <a:r>
              <a:rPr lang="en-US" sz="2700" b="1" spc="5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700" b="1" spc="5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кризових</a:t>
            </a:r>
            <a:r>
              <a:rPr lang="en-US" sz="2700" b="1" spc="5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700" b="1" spc="5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ситуацій</a:t>
            </a:r>
            <a:r>
              <a:rPr lang="en-US" sz="2700" b="1" spc="5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700" b="1" spc="5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та</a:t>
            </a:r>
            <a:r>
              <a:rPr lang="en-US" sz="2700" b="1" spc="5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700" b="1" spc="5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методологічні</a:t>
            </a:r>
            <a:r>
              <a:rPr lang="en-US" sz="2700" b="1" spc="5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700" b="1" spc="5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підходи</a:t>
            </a:r>
            <a:r>
              <a:rPr lang="en-US" sz="2700" b="1" spc="5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700" b="1" spc="5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до</a:t>
            </a:r>
            <a:r>
              <a:rPr lang="en-US" sz="2700" b="1" spc="5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700" b="1" spc="5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їх</a:t>
            </a:r>
            <a:r>
              <a:rPr lang="en-US" sz="2700" b="1" spc="54" dirty="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700" b="1" spc="54" dirty="0" err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вивчення</a:t>
            </a:r>
            <a:endParaRPr lang="en-US" sz="2700" b="1" spc="54" dirty="0">
              <a:solidFill>
                <a:srgbClr val="000000"/>
              </a:solidFill>
              <a:latin typeface="Crimson Roman Bold"/>
              <a:ea typeface="Crimson Roman Bold"/>
              <a:cs typeface="Crimson Roman Bold"/>
              <a:sym typeface="Crimson Roman Bold"/>
            </a:endParaRPr>
          </a:p>
        </p:txBody>
      </p:sp>
      <p:sp>
        <p:nvSpPr>
          <p:cNvPr id="7" name="TextBox 7"/>
          <p:cNvSpPr txBox="1"/>
          <p:nvPr/>
        </p:nvSpPr>
        <p:spPr>
          <a:xfrm rot="10800000" flipV="1">
            <a:off x="1600200" y="2552700"/>
            <a:ext cx="87630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Криза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(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від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грецького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kreses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-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рішення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,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поворотний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пункт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,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результат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) у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психології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визначається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як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важкий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стан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,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викликаний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будь-якою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причиною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або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як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різка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зміна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статусів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персонального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2300" b="1" spc="46" dirty="0" err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життя</a:t>
            </a:r>
            <a:r>
              <a:rPr lang="en-US" sz="2300" b="1" spc="46" dirty="0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23643" y="2560323"/>
            <a:ext cx="6389788" cy="137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500" b="1" spc="50">
                <a:solidFill>
                  <a:srgbClr val="00BF63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Криза — це стан, при якому людина не може досягти важливих цілей звичними способами.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21056" y="4162426"/>
            <a:ext cx="5394960" cy="614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Основні наукові концепції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272681"/>
            <a:ext cx="5059904" cy="5014319"/>
          </a:xfrm>
          <a:custGeom>
            <a:avLst/>
            <a:gdLst/>
            <a:ahLst/>
            <a:cxnLst/>
            <a:rect l="l" t="t" r="r" b="b"/>
            <a:pathLst>
              <a:path w="5059904" h="5014319">
                <a:moveTo>
                  <a:pt x="0" y="0"/>
                </a:moveTo>
                <a:lnTo>
                  <a:pt x="5059904" y="0"/>
                </a:lnTo>
                <a:lnTo>
                  <a:pt x="5059904" y="5014319"/>
                </a:lnTo>
                <a:lnTo>
                  <a:pt x="0" y="501431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5905500"/>
            <a:ext cx="5334000" cy="16764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665712" y="5708875"/>
            <a:ext cx="5368321" cy="3543092"/>
            <a:chOff x="0" y="0"/>
            <a:chExt cx="635000" cy="41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" cy="419100"/>
            </a:xfrm>
            <a:custGeom>
              <a:avLst/>
              <a:gdLst/>
              <a:ahLst/>
              <a:cxnLst/>
              <a:rect l="l" t="t" r="r" b="b"/>
              <a:pathLst>
                <a:path w="635000" h="419100">
                  <a:moveTo>
                    <a:pt x="28167" y="0"/>
                  </a:moveTo>
                  <a:lnTo>
                    <a:pt x="606833" y="0"/>
                  </a:lnTo>
                  <a:cubicBezTo>
                    <a:pt x="614303" y="0"/>
                    <a:pt x="621468" y="2968"/>
                    <a:pt x="626750" y="8250"/>
                  </a:cubicBezTo>
                  <a:cubicBezTo>
                    <a:pt x="632032" y="13532"/>
                    <a:pt x="635000" y="20697"/>
                    <a:pt x="635000" y="28167"/>
                  </a:cubicBezTo>
                  <a:lnTo>
                    <a:pt x="635000" y="390933"/>
                  </a:lnTo>
                  <a:cubicBezTo>
                    <a:pt x="635000" y="398403"/>
                    <a:pt x="632032" y="405568"/>
                    <a:pt x="626750" y="410850"/>
                  </a:cubicBezTo>
                  <a:cubicBezTo>
                    <a:pt x="621468" y="416132"/>
                    <a:pt x="614303" y="419100"/>
                    <a:pt x="606833" y="419100"/>
                  </a:cubicBezTo>
                  <a:lnTo>
                    <a:pt x="28167" y="419100"/>
                  </a:lnTo>
                  <a:cubicBezTo>
                    <a:pt x="20697" y="419100"/>
                    <a:pt x="13532" y="416132"/>
                    <a:pt x="8250" y="410850"/>
                  </a:cubicBezTo>
                  <a:cubicBezTo>
                    <a:pt x="2968" y="405568"/>
                    <a:pt x="0" y="398403"/>
                    <a:pt x="0" y="390933"/>
                  </a:cubicBezTo>
                  <a:lnTo>
                    <a:pt x="0" y="28167"/>
                  </a:lnTo>
                  <a:cubicBezTo>
                    <a:pt x="0" y="20697"/>
                    <a:pt x="2968" y="13532"/>
                    <a:pt x="8250" y="8250"/>
                  </a:cubicBezTo>
                  <a:cubicBezTo>
                    <a:pt x="13532" y="2968"/>
                    <a:pt x="20697" y="0"/>
                    <a:pt x="28167" y="0"/>
                  </a:cubicBezTo>
                  <a:close/>
                </a:path>
              </a:pathLst>
            </a:custGeom>
            <a:solidFill>
              <a:srgbClr val="779DA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6350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328356" y="26929"/>
            <a:ext cx="4959644" cy="4182186"/>
          </a:xfrm>
          <a:custGeom>
            <a:avLst/>
            <a:gdLst/>
            <a:ahLst/>
            <a:cxnLst/>
            <a:rect l="l" t="t" r="r" b="b"/>
            <a:pathLst>
              <a:path w="4959644" h="4182186">
                <a:moveTo>
                  <a:pt x="0" y="0"/>
                </a:moveTo>
                <a:lnTo>
                  <a:pt x="4959644" y="0"/>
                </a:lnTo>
                <a:lnTo>
                  <a:pt x="4959644" y="4182186"/>
                </a:lnTo>
                <a:lnTo>
                  <a:pt x="0" y="418218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337097" y="847725"/>
            <a:ext cx="3140070" cy="83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СТРЕС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1231" y="1766964"/>
            <a:ext cx="4448673" cy="1378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Стрес - неспецифічна реакція організму на будь-яку вимогу (Г. Сельє)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43629" y="1989849"/>
            <a:ext cx="3896149" cy="932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>
                <a:solidFill>
                  <a:srgbClr val="00BF63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Дистрес - негативний, виснажливий стрес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28677" y="3690320"/>
            <a:ext cx="4789980" cy="932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>
                <a:solidFill>
                  <a:srgbClr val="FF3131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Евстрес - позитивний, мобілізуючий стрес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41542" y="4969051"/>
            <a:ext cx="5131182" cy="1210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2"/>
              </a:lnSpc>
            </a:pPr>
            <a:endParaRPr/>
          </a:p>
          <a:p>
            <a:pPr algn="ctr">
              <a:lnSpc>
                <a:spcPts val="3512"/>
              </a:lnSpc>
              <a:spcBef>
                <a:spcPct val="0"/>
              </a:spcBef>
            </a:pPr>
            <a:r>
              <a:rPr lang="en-US" sz="2508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Концепція стресу (Г. Сельє)</a:t>
            </a:r>
          </a:p>
          <a:p>
            <a:pPr algn="ctr">
              <a:lnSpc>
                <a:spcPts val="2924"/>
              </a:lnSpc>
              <a:spcBef>
                <a:spcPct val="0"/>
              </a:spcBef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1796089" y="6354566"/>
            <a:ext cx="5107566" cy="214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Ключові положення:</a:t>
            </a:r>
          </a:p>
          <a:p>
            <a:pPr marL="518163" lvl="1" indent="-259082" algn="l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стрес універсальний;</a:t>
            </a:r>
          </a:p>
          <a:p>
            <a:pPr marL="496574" lvl="1" indent="-248287" algn="l">
              <a:lnSpc>
                <a:spcPts val="3220"/>
              </a:lnSpc>
              <a:spcBef>
                <a:spcPct val="0"/>
              </a:spcBef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реакція не залежить від типу стресора;</a:t>
            </a:r>
          </a:p>
          <a:p>
            <a:pPr marL="518163" lvl="1" indent="-259082" algn="l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ресурси адаптації обмежені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56106" y="186279"/>
            <a:ext cx="3531894" cy="2888803"/>
          </a:xfrm>
          <a:custGeom>
            <a:avLst/>
            <a:gdLst/>
            <a:ahLst/>
            <a:cxnLst/>
            <a:rect l="l" t="t" r="r" b="b"/>
            <a:pathLst>
              <a:path w="3531894" h="2888803">
                <a:moveTo>
                  <a:pt x="0" y="0"/>
                </a:moveTo>
                <a:lnTo>
                  <a:pt x="3531894" y="0"/>
                </a:lnTo>
                <a:lnTo>
                  <a:pt x="3531894" y="2888803"/>
                </a:lnTo>
                <a:lnTo>
                  <a:pt x="0" y="28888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85140" y="1870390"/>
            <a:ext cx="11886924" cy="2036826"/>
            <a:chOff x="0" y="0"/>
            <a:chExt cx="2445869" cy="41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45869" cy="419100"/>
            </a:xfrm>
            <a:custGeom>
              <a:avLst/>
              <a:gdLst/>
              <a:ahLst/>
              <a:cxnLst/>
              <a:rect l="l" t="t" r="r" b="b"/>
              <a:pathLst>
                <a:path w="2445869" h="419100">
                  <a:moveTo>
                    <a:pt x="12721" y="0"/>
                  </a:moveTo>
                  <a:lnTo>
                    <a:pt x="2433148" y="0"/>
                  </a:lnTo>
                  <a:cubicBezTo>
                    <a:pt x="2436522" y="0"/>
                    <a:pt x="2439758" y="1340"/>
                    <a:pt x="2442143" y="3726"/>
                  </a:cubicBezTo>
                  <a:cubicBezTo>
                    <a:pt x="2444529" y="6111"/>
                    <a:pt x="2445869" y="9347"/>
                    <a:pt x="2445869" y="12721"/>
                  </a:cubicBezTo>
                  <a:lnTo>
                    <a:pt x="2445869" y="406379"/>
                  </a:lnTo>
                  <a:cubicBezTo>
                    <a:pt x="2445869" y="413405"/>
                    <a:pt x="2440174" y="419100"/>
                    <a:pt x="2433148" y="419100"/>
                  </a:cubicBezTo>
                  <a:lnTo>
                    <a:pt x="12721" y="419100"/>
                  </a:lnTo>
                  <a:cubicBezTo>
                    <a:pt x="9347" y="419100"/>
                    <a:pt x="6111" y="417760"/>
                    <a:pt x="3726" y="415374"/>
                  </a:cubicBezTo>
                  <a:cubicBezTo>
                    <a:pt x="1340" y="412989"/>
                    <a:pt x="0" y="409753"/>
                    <a:pt x="0" y="406379"/>
                  </a:cubicBezTo>
                  <a:lnTo>
                    <a:pt x="0" y="12721"/>
                  </a:lnTo>
                  <a:cubicBezTo>
                    <a:pt x="0" y="9347"/>
                    <a:pt x="1340" y="6111"/>
                    <a:pt x="3726" y="3726"/>
                  </a:cubicBezTo>
                  <a:cubicBezTo>
                    <a:pt x="6111" y="1340"/>
                    <a:pt x="9347" y="0"/>
                    <a:pt x="12721" y="0"/>
                  </a:cubicBezTo>
                  <a:close/>
                </a:path>
              </a:pathLst>
            </a:custGeom>
            <a:solidFill>
              <a:srgbClr val="779D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2445869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1550" y="5299408"/>
            <a:ext cx="4075121" cy="1821522"/>
            <a:chOff x="0" y="0"/>
            <a:chExt cx="937613" cy="41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37614" cy="419100"/>
            </a:xfrm>
            <a:custGeom>
              <a:avLst/>
              <a:gdLst/>
              <a:ahLst/>
              <a:cxnLst/>
              <a:rect l="l" t="t" r="r" b="b"/>
              <a:pathLst>
                <a:path w="937614" h="419100">
                  <a:moveTo>
                    <a:pt x="37105" y="0"/>
                  </a:moveTo>
                  <a:lnTo>
                    <a:pt x="900508" y="0"/>
                  </a:lnTo>
                  <a:cubicBezTo>
                    <a:pt x="921001" y="0"/>
                    <a:pt x="937614" y="16613"/>
                    <a:pt x="937614" y="37105"/>
                  </a:cubicBezTo>
                  <a:lnTo>
                    <a:pt x="937614" y="381995"/>
                  </a:lnTo>
                  <a:cubicBezTo>
                    <a:pt x="937614" y="391836"/>
                    <a:pt x="933704" y="401273"/>
                    <a:pt x="926746" y="408232"/>
                  </a:cubicBezTo>
                  <a:cubicBezTo>
                    <a:pt x="919787" y="415191"/>
                    <a:pt x="910349" y="419100"/>
                    <a:pt x="900508" y="419100"/>
                  </a:cubicBezTo>
                  <a:lnTo>
                    <a:pt x="37105" y="419100"/>
                  </a:lnTo>
                  <a:cubicBezTo>
                    <a:pt x="27265" y="419100"/>
                    <a:pt x="17827" y="415191"/>
                    <a:pt x="10868" y="408232"/>
                  </a:cubicBezTo>
                  <a:cubicBezTo>
                    <a:pt x="3909" y="401273"/>
                    <a:pt x="0" y="391836"/>
                    <a:pt x="0" y="381995"/>
                  </a:cubicBezTo>
                  <a:lnTo>
                    <a:pt x="0" y="37105"/>
                  </a:lnTo>
                  <a:cubicBezTo>
                    <a:pt x="0" y="27265"/>
                    <a:pt x="3909" y="17827"/>
                    <a:pt x="10868" y="10868"/>
                  </a:cubicBezTo>
                  <a:cubicBezTo>
                    <a:pt x="17827" y="3909"/>
                    <a:pt x="27265" y="0"/>
                    <a:pt x="37105" y="0"/>
                  </a:cubicBezTo>
                  <a:close/>
                </a:path>
              </a:pathLst>
            </a:custGeom>
            <a:solidFill>
              <a:srgbClr val="779DA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937613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53719" y="5299408"/>
            <a:ext cx="4075121" cy="1821522"/>
            <a:chOff x="0" y="0"/>
            <a:chExt cx="937613" cy="41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37614" cy="419100"/>
            </a:xfrm>
            <a:custGeom>
              <a:avLst/>
              <a:gdLst/>
              <a:ahLst/>
              <a:cxnLst/>
              <a:rect l="l" t="t" r="r" b="b"/>
              <a:pathLst>
                <a:path w="937614" h="419100">
                  <a:moveTo>
                    <a:pt x="37105" y="0"/>
                  </a:moveTo>
                  <a:lnTo>
                    <a:pt x="900508" y="0"/>
                  </a:lnTo>
                  <a:cubicBezTo>
                    <a:pt x="921001" y="0"/>
                    <a:pt x="937614" y="16613"/>
                    <a:pt x="937614" y="37105"/>
                  </a:cubicBezTo>
                  <a:lnTo>
                    <a:pt x="937614" y="381995"/>
                  </a:lnTo>
                  <a:cubicBezTo>
                    <a:pt x="937614" y="391836"/>
                    <a:pt x="933704" y="401273"/>
                    <a:pt x="926746" y="408232"/>
                  </a:cubicBezTo>
                  <a:cubicBezTo>
                    <a:pt x="919787" y="415191"/>
                    <a:pt x="910349" y="419100"/>
                    <a:pt x="900508" y="419100"/>
                  </a:cubicBezTo>
                  <a:lnTo>
                    <a:pt x="37105" y="419100"/>
                  </a:lnTo>
                  <a:cubicBezTo>
                    <a:pt x="27265" y="419100"/>
                    <a:pt x="17827" y="415191"/>
                    <a:pt x="10868" y="408232"/>
                  </a:cubicBezTo>
                  <a:cubicBezTo>
                    <a:pt x="3909" y="401273"/>
                    <a:pt x="0" y="391836"/>
                    <a:pt x="0" y="381995"/>
                  </a:cubicBezTo>
                  <a:lnTo>
                    <a:pt x="0" y="37105"/>
                  </a:lnTo>
                  <a:cubicBezTo>
                    <a:pt x="0" y="27265"/>
                    <a:pt x="3909" y="17827"/>
                    <a:pt x="10868" y="10868"/>
                  </a:cubicBezTo>
                  <a:cubicBezTo>
                    <a:pt x="17827" y="3909"/>
                    <a:pt x="27265" y="0"/>
                    <a:pt x="37105" y="0"/>
                  </a:cubicBezTo>
                  <a:close/>
                </a:path>
              </a:pathLst>
            </a:custGeom>
            <a:solidFill>
              <a:srgbClr val="779DA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937613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35965" y="5299408"/>
            <a:ext cx="4075121" cy="1821522"/>
            <a:chOff x="0" y="0"/>
            <a:chExt cx="937613" cy="4191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37614" cy="419100"/>
            </a:xfrm>
            <a:custGeom>
              <a:avLst/>
              <a:gdLst/>
              <a:ahLst/>
              <a:cxnLst/>
              <a:rect l="l" t="t" r="r" b="b"/>
              <a:pathLst>
                <a:path w="937614" h="419100">
                  <a:moveTo>
                    <a:pt x="37105" y="0"/>
                  </a:moveTo>
                  <a:lnTo>
                    <a:pt x="900508" y="0"/>
                  </a:lnTo>
                  <a:cubicBezTo>
                    <a:pt x="921001" y="0"/>
                    <a:pt x="937614" y="16613"/>
                    <a:pt x="937614" y="37105"/>
                  </a:cubicBezTo>
                  <a:lnTo>
                    <a:pt x="937614" y="381995"/>
                  </a:lnTo>
                  <a:cubicBezTo>
                    <a:pt x="937614" y="391836"/>
                    <a:pt x="933704" y="401273"/>
                    <a:pt x="926746" y="408232"/>
                  </a:cubicBezTo>
                  <a:cubicBezTo>
                    <a:pt x="919787" y="415191"/>
                    <a:pt x="910349" y="419100"/>
                    <a:pt x="900508" y="419100"/>
                  </a:cubicBezTo>
                  <a:lnTo>
                    <a:pt x="37105" y="419100"/>
                  </a:lnTo>
                  <a:cubicBezTo>
                    <a:pt x="27265" y="419100"/>
                    <a:pt x="17827" y="415191"/>
                    <a:pt x="10868" y="408232"/>
                  </a:cubicBezTo>
                  <a:cubicBezTo>
                    <a:pt x="3909" y="401273"/>
                    <a:pt x="0" y="391836"/>
                    <a:pt x="0" y="381995"/>
                  </a:cubicBezTo>
                  <a:lnTo>
                    <a:pt x="0" y="37105"/>
                  </a:lnTo>
                  <a:cubicBezTo>
                    <a:pt x="0" y="27265"/>
                    <a:pt x="3909" y="17827"/>
                    <a:pt x="10868" y="10868"/>
                  </a:cubicBezTo>
                  <a:cubicBezTo>
                    <a:pt x="17827" y="3909"/>
                    <a:pt x="27265" y="0"/>
                    <a:pt x="37105" y="0"/>
                  </a:cubicBezTo>
                  <a:close/>
                </a:path>
              </a:pathLst>
            </a:custGeom>
            <a:solidFill>
              <a:srgbClr val="779DA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85725"/>
              <a:ext cx="937613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2710717" y="3907216"/>
            <a:ext cx="1395077" cy="1395077"/>
            <a:chOff x="0" y="0"/>
            <a:chExt cx="621043" cy="6210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1043" cy="621043"/>
            </a:xfrm>
            <a:custGeom>
              <a:avLst/>
              <a:gdLst/>
              <a:ahLst/>
              <a:cxnLst/>
              <a:rect l="l" t="t" r="r" b="b"/>
              <a:pathLst>
                <a:path w="621043" h="621043">
                  <a:moveTo>
                    <a:pt x="621043" y="310521"/>
                  </a:moveTo>
                  <a:lnTo>
                    <a:pt x="214643" y="0"/>
                  </a:lnTo>
                  <a:lnTo>
                    <a:pt x="214643" y="203200"/>
                  </a:lnTo>
                  <a:lnTo>
                    <a:pt x="0" y="203200"/>
                  </a:lnTo>
                  <a:lnTo>
                    <a:pt x="0" y="417843"/>
                  </a:lnTo>
                  <a:lnTo>
                    <a:pt x="214643" y="417843"/>
                  </a:lnTo>
                  <a:lnTo>
                    <a:pt x="214643" y="621043"/>
                  </a:lnTo>
                  <a:lnTo>
                    <a:pt x="621043" y="310521"/>
                  </a:lnTo>
                  <a:close/>
                </a:path>
              </a:pathLst>
            </a:custGeom>
            <a:solidFill>
              <a:srgbClr val="779DA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117475"/>
              <a:ext cx="519443" cy="300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884618" y="847725"/>
            <a:ext cx="4446151" cy="782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Концепції стресу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86671" y="2460402"/>
            <a:ext cx="5143024" cy="614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Психодинамічна модель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1550" y="5556119"/>
            <a:ext cx="4075121" cy="116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Реалістична тривога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53719" y="5556119"/>
            <a:ext cx="4075121" cy="116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Невротична тривога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741288" y="5556119"/>
            <a:ext cx="3464474" cy="116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Моральна тривога</a:t>
            </a:r>
          </a:p>
        </p:txBody>
      </p:sp>
      <p:grpSp>
        <p:nvGrpSpPr>
          <p:cNvPr id="23" name="Group 23"/>
          <p:cNvGrpSpPr/>
          <p:nvPr/>
        </p:nvGrpSpPr>
        <p:grpSpPr>
          <a:xfrm rot="5400000">
            <a:off x="7929333" y="3907216"/>
            <a:ext cx="1395077" cy="1395077"/>
            <a:chOff x="0" y="0"/>
            <a:chExt cx="621043" cy="62104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21043" cy="621043"/>
            </a:xfrm>
            <a:custGeom>
              <a:avLst/>
              <a:gdLst/>
              <a:ahLst/>
              <a:cxnLst/>
              <a:rect l="l" t="t" r="r" b="b"/>
              <a:pathLst>
                <a:path w="621043" h="621043">
                  <a:moveTo>
                    <a:pt x="621043" y="310521"/>
                  </a:moveTo>
                  <a:lnTo>
                    <a:pt x="214643" y="0"/>
                  </a:lnTo>
                  <a:lnTo>
                    <a:pt x="214643" y="203200"/>
                  </a:lnTo>
                  <a:lnTo>
                    <a:pt x="0" y="203200"/>
                  </a:lnTo>
                  <a:lnTo>
                    <a:pt x="0" y="417843"/>
                  </a:lnTo>
                  <a:lnTo>
                    <a:pt x="214643" y="417843"/>
                  </a:lnTo>
                  <a:lnTo>
                    <a:pt x="214643" y="621043"/>
                  </a:lnTo>
                  <a:lnTo>
                    <a:pt x="621043" y="310521"/>
                  </a:lnTo>
                  <a:close/>
                </a:path>
              </a:pathLst>
            </a:custGeom>
            <a:solidFill>
              <a:srgbClr val="779DA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117475"/>
              <a:ext cx="519443" cy="300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12571663" y="3910101"/>
            <a:ext cx="1392192" cy="1392192"/>
            <a:chOff x="0" y="0"/>
            <a:chExt cx="621043" cy="6210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21043" cy="621043"/>
            </a:xfrm>
            <a:custGeom>
              <a:avLst/>
              <a:gdLst/>
              <a:ahLst/>
              <a:cxnLst/>
              <a:rect l="l" t="t" r="r" b="b"/>
              <a:pathLst>
                <a:path w="621043" h="621043">
                  <a:moveTo>
                    <a:pt x="621043" y="310521"/>
                  </a:moveTo>
                  <a:lnTo>
                    <a:pt x="214643" y="0"/>
                  </a:lnTo>
                  <a:lnTo>
                    <a:pt x="214643" y="203200"/>
                  </a:lnTo>
                  <a:lnTo>
                    <a:pt x="0" y="203200"/>
                  </a:lnTo>
                  <a:lnTo>
                    <a:pt x="0" y="417843"/>
                  </a:lnTo>
                  <a:lnTo>
                    <a:pt x="214643" y="417843"/>
                  </a:lnTo>
                  <a:lnTo>
                    <a:pt x="214643" y="621043"/>
                  </a:lnTo>
                  <a:lnTo>
                    <a:pt x="621043" y="310521"/>
                  </a:lnTo>
                  <a:close/>
                </a:path>
              </a:pathLst>
            </a:custGeom>
            <a:solidFill>
              <a:srgbClr val="779DAC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117475"/>
              <a:ext cx="519443" cy="300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5254" y="1940849"/>
            <a:ext cx="3086100" cy="2036826"/>
            <a:chOff x="0" y="0"/>
            <a:chExt cx="635000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" cy="419100"/>
            </a:xfrm>
            <a:custGeom>
              <a:avLst/>
              <a:gdLst/>
              <a:ahLst/>
              <a:cxnLst/>
              <a:rect l="l" t="t" r="r" b="b"/>
              <a:pathLst>
                <a:path w="635000" h="4191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370103"/>
                  </a:lnTo>
                  <a:cubicBezTo>
                    <a:pt x="635000" y="383098"/>
                    <a:pt x="629838" y="395560"/>
                    <a:pt x="620649" y="404749"/>
                  </a:cubicBezTo>
                  <a:cubicBezTo>
                    <a:pt x="611460" y="413938"/>
                    <a:pt x="598998" y="419100"/>
                    <a:pt x="586003" y="419100"/>
                  </a:cubicBezTo>
                  <a:lnTo>
                    <a:pt x="48997" y="419100"/>
                  </a:lnTo>
                  <a:cubicBezTo>
                    <a:pt x="36002" y="419100"/>
                    <a:pt x="23540" y="413938"/>
                    <a:pt x="14351" y="404749"/>
                  </a:cubicBezTo>
                  <a:cubicBezTo>
                    <a:pt x="5162" y="395560"/>
                    <a:pt x="0" y="383098"/>
                    <a:pt x="0" y="37010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solidFill>
              <a:srgbClr val="E1DBD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6350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528265" y="2070849"/>
            <a:ext cx="3086100" cy="2036826"/>
            <a:chOff x="0" y="0"/>
            <a:chExt cx="635000" cy="41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" cy="419100"/>
            </a:xfrm>
            <a:custGeom>
              <a:avLst/>
              <a:gdLst/>
              <a:ahLst/>
              <a:cxnLst/>
              <a:rect l="l" t="t" r="r" b="b"/>
              <a:pathLst>
                <a:path w="635000" h="4191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370103"/>
                  </a:lnTo>
                  <a:cubicBezTo>
                    <a:pt x="635000" y="383098"/>
                    <a:pt x="629838" y="395560"/>
                    <a:pt x="620649" y="404749"/>
                  </a:cubicBezTo>
                  <a:cubicBezTo>
                    <a:pt x="611460" y="413938"/>
                    <a:pt x="598998" y="419100"/>
                    <a:pt x="586003" y="419100"/>
                  </a:cubicBezTo>
                  <a:lnTo>
                    <a:pt x="48997" y="419100"/>
                  </a:lnTo>
                  <a:cubicBezTo>
                    <a:pt x="36002" y="419100"/>
                    <a:pt x="23540" y="413938"/>
                    <a:pt x="14351" y="404749"/>
                  </a:cubicBezTo>
                  <a:cubicBezTo>
                    <a:pt x="5162" y="395560"/>
                    <a:pt x="0" y="383098"/>
                    <a:pt x="0" y="37010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solidFill>
              <a:srgbClr val="E1DBD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6350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953943" y="2070849"/>
            <a:ext cx="3086100" cy="2036826"/>
            <a:chOff x="0" y="0"/>
            <a:chExt cx="635000" cy="419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" cy="419100"/>
            </a:xfrm>
            <a:custGeom>
              <a:avLst/>
              <a:gdLst/>
              <a:ahLst/>
              <a:cxnLst/>
              <a:rect l="l" t="t" r="r" b="b"/>
              <a:pathLst>
                <a:path w="635000" h="4191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370103"/>
                  </a:lnTo>
                  <a:cubicBezTo>
                    <a:pt x="635000" y="383098"/>
                    <a:pt x="629838" y="395560"/>
                    <a:pt x="620649" y="404749"/>
                  </a:cubicBezTo>
                  <a:cubicBezTo>
                    <a:pt x="611460" y="413938"/>
                    <a:pt x="598998" y="419100"/>
                    <a:pt x="586003" y="419100"/>
                  </a:cubicBezTo>
                  <a:lnTo>
                    <a:pt x="48997" y="419100"/>
                  </a:lnTo>
                  <a:cubicBezTo>
                    <a:pt x="36002" y="419100"/>
                    <a:pt x="23540" y="413938"/>
                    <a:pt x="14351" y="404749"/>
                  </a:cubicBezTo>
                  <a:cubicBezTo>
                    <a:pt x="5162" y="395560"/>
                    <a:pt x="0" y="383098"/>
                    <a:pt x="0" y="37010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solidFill>
              <a:srgbClr val="E1DBD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6350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173200" y="1940849"/>
            <a:ext cx="3086100" cy="2036826"/>
            <a:chOff x="0" y="0"/>
            <a:chExt cx="635000" cy="419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" cy="419100"/>
            </a:xfrm>
            <a:custGeom>
              <a:avLst/>
              <a:gdLst/>
              <a:ahLst/>
              <a:cxnLst/>
              <a:rect l="l" t="t" r="r" b="b"/>
              <a:pathLst>
                <a:path w="635000" h="419100">
                  <a:moveTo>
                    <a:pt x="48997" y="0"/>
                  </a:moveTo>
                  <a:lnTo>
                    <a:pt x="586003" y="0"/>
                  </a:lnTo>
                  <a:cubicBezTo>
                    <a:pt x="598998" y="0"/>
                    <a:pt x="611460" y="5162"/>
                    <a:pt x="620649" y="14351"/>
                  </a:cubicBezTo>
                  <a:cubicBezTo>
                    <a:pt x="629838" y="23540"/>
                    <a:pt x="635000" y="36002"/>
                    <a:pt x="635000" y="48997"/>
                  </a:cubicBezTo>
                  <a:lnTo>
                    <a:pt x="635000" y="370103"/>
                  </a:lnTo>
                  <a:cubicBezTo>
                    <a:pt x="635000" y="383098"/>
                    <a:pt x="629838" y="395560"/>
                    <a:pt x="620649" y="404749"/>
                  </a:cubicBezTo>
                  <a:cubicBezTo>
                    <a:pt x="611460" y="413938"/>
                    <a:pt x="598998" y="419100"/>
                    <a:pt x="586003" y="419100"/>
                  </a:cubicBezTo>
                  <a:lnTo>
                    <a:pt x="48997" y="419100"/>
                  </a:lnTo>
                  <a:cubicBezTo>
                    <a:pt x="36002" y="419100"/>
                    <a:pt x="23540" y="413938"/>
                    <a:pt x="14351" y="404749"/>
                  </a:cubicBezTo>
                  <a:cubicBezTo>
                    <a:pt x="5162" y="395560"/>
                    <a:pt x="0" y="383098"/>
                    <a:pt x="0" y="370103"/>
                  </a:cubicBezTo>
                  <a:lnTo>
                    <a:pt x="0" y="48997"/>
                  </a:lnTo>
                  <a:cubicBezTo>
                    <a:pt x="0" y="36002"/>
                    <a:pt x="5162" y="23540"/>
                    <a:pt x="14351" y="14351"/>
                  </a:cubicBezTo>
                  <a:cubicBezTo>
                    <a:pt x="23540" y="5162"/>
                    <a:pt x="36002" y="0"/>
                    <a:pt x="48997" y="0"/>
                  </a:cubicBezTo>
                  <a:close/>
                </a:path>
              </a:pathLst>
            </a:custGeom>
            <a:solidFill>
              <a:srgbClr val="E1DBD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6350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5254" y="4676583"/>
            <a:ext cx="3290157" cy="2566287"/>
            <a:chOff x="0" y="0"/>
            <a:chExt cx="726304" cy="56650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26304" cy="566509"/>
            </a:xfrm>
            <a:custGeom>
              <a:avLst/>
              <a:gdLst/>
              <a:ahLst/>
              <a:cxnLst/>
              <a:rect l="l" t="t" r="r" b="b"/>
              <a:pathLst>
                <a:path w="726304" h="566509">
                  <a:moveTo>
                    <a:pt x="45958" y="0"/>
                  </a:moveTo>
                  <a:lnTo>
                    <a:pt x="680346" y="0"/>
                  </a:lnTo>
                  <a:cubicBezTo>
                    <a:pt x="705728" y="0"/>
                    <a:pt x="726304" y="20576"/>
                    <a:pt x="726304" y="45958"/>
                  </a:cubicBezTo>
                  <a:lnTo>
                    <a:pt x="726304" y="520551"/>
                  </a:lnTo>
                  <a:cubicBezTo>
                    <a:pt x="726304" y="532740"/>
                    <a:pt x="721462" y="544430"/>
                    <a:pt x="712843" y="553048"/>
                  </a:cubicBezTo>
                  <a:cubicBezTo>
                    <a:pt x="704224" y="561667"/>
                    <a:pt x="692535" y="566509"/>
                    <a:pt x="680346" y="566509"/>
                  </a:cubicBezTo>
                  <a:lnTo>
                    <a:pt x="45958" y="566509"/>
                  </a:lnTo>
                  <a:cubicBezTo>
                    <a:pt x="33769" y="566509"/>
                    <a:pt x="22080" y="561667"/>
                    <a:pt x="13461" y="553048"/>
                  </a:cubicBezTo>
                  <a:cubicBezTo>
                    <a:pt x="4842" y="544430"/>
                    <a:pt x="0" y="532740"/>
                    <a:pt x="0" y="520551"/>
                  </a:cubicBezTo>
                  <a:lnTo>
                    <a:pt x="0" y="45958"/>
                  </a:lnTo>
                  <a:cubicBezTo>
                    <a:pt x="0" y="33769"/>
                    <a:pt x="4842" y="22080"/>
                    <a:pt x="13461" y="13461"/>
                  </a:cubicBezTo>
                  <a:cubicBezTo>
                    <a:pt x="22080" y="4842"/>
                    <a:pt x="33769" y="0"/>
                    <a:pt x="45958" y="0"/>
                  </a:cubicBez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726304" cy="652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54379" y="4676583"/>
            <a:ext cx="3159986" cy="2351295"/>
            <a:chOff x="0" y="0"/>
            <a:chExt cx="867437" cy="6454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67437" cy="645446"/>
            </a:xfrm>
            <a:custGeom>
              <a:avLst/>
              <a:gdLst/>
              <a:ahLst/>
              <a:cxnLst/>
              <a:rect l="l" t="t" r="r" b="b"/>
              <a:pathLst>
                <a:path w="867437" h="645446">
                  <a:moveTo>
                    <a:pt x="47851" y="0"/>
                  </a:moveTo>
                  <a:lnTo>
                    <a:pt x="819586" y="0"/>
                  </a:lnTo>
                  <a:cubicBezTo>
                    <a:pt x="846013" y="0"/>
                    <a:pt x="867437" y="21424"/>
                    <a:pt x="867437" y="47851"/>
                  </a:cubicBezTo>
                  <a:lnTo>
                    <a:pt x="867437" y="597595"/>
                  </a:lnTo>
                  <a:cubicBezTo>
                    <a:pt x="867437" y="624022"/>
                    <a:pt x="846013" y="645446"/>
                    <a:pt x="819586" y="645446"/>
                  </a:cubicBezTo>
                  <a:lnTo>
                    <a:pt x="47851" y="645446"/>
                  </a:lnTo>
                  <a:cubicBezTo>
                    <a:pt x="21424" y="645446"/>
                    <a:pt x="0" y="624022"/>
                    <a:pt x="0" y="597595"/>
                  </a:cubicBezTo>
                  <a:lnTo>
                    <a:pt x="0" y="47851"/>
                  </a:lnTo>
                  <a:cubicBezTo>
                    <a:pt x="0" y="21424"/>
                    <a:pt x="21424" y="0"/>
                    <a:pt x="47851" y="0"/>
                  </a:cubicBez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85725"/>
              <a:ext cx="867437" cy="731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315411" y="7684709"/>
            <a:ext cx="2496978" cy="1857961"/>
            <a:chOff x="0" y="0"/>
            <a:chExt cx="867437" cy="64544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67437" cy="645446"/>
            </a:xfrm>
            <a:custGeom>
              <a:avLst/>
              <a:gdLst/>
              <a:ahLst/>
              <a:cxnLst/>
              <a:rect l="l" t="t" r="r" b="b"/>
              <a:pathLst>
                <a:path w="867437" h="645446">
                  <a:moveTo>
                    <a:pt x="60557" y="0"/>
                  </a:moveTo>
                  <a:lnTo>
                    <a:pt x="806880" y="0"/>
                  </a:lnTo>
                  <a:cubicBezTo>
                    <a:pt x="840325" y="0"/>
                    <a:pt x="867437" y="27112"/>
                    <a:pt x="867437" y="60557"/>
                  </a:cubicBezTo>
                  <a:lnTo>
                    <a:pt x="867437" y="584889"/>
                  </a:lnTo>
                  <a:cubicBezTo>
                    <a:pt x="867437" y="618334"/>
                    <a:pt x="840325" y="645446"/>
                    <a:pt x="806880" y="645446"/>
                  </a:cubicBezTo>
                  <a:lnTo>
                    <a:pt x="60557" y="645446"/>
                  </a:lnTo>
                  <a:cubicBezTo>
                    <a:pt x="27112" y="645446"/>
                    <a:pt x="0" y="618334"/>
                    <a:pt x="0" y="584889"/>
                  </a:cubicBezTo>
                  <a:lnTo>
                    <a:pt x="0" y="60557"/>
                  </a:lnTo>
                  <a:cubicBezTo>
                    <a:pt x="0" y="27112"/>
                    <a:pt x="27112" y="0"/>
                    <a:pt x="60557" y="0"/>
                  </a:cubicBez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85725"/>
              <a:ext cx="867437" cy="731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553233" y="7596785"/>
            <a:ext cx="2615142" cy="1945885"/>
            <a:chOff x="0" y="0"/>
            <a:chExt cx="867437" cy="64544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67437" cy="645446"/>
            </a:xfrm>
            <a:custGeom>
              <a:avLst/>
              <a:gdLst/>
              <a:ahLst/>
              <a:cxnLst/>
              <a:rect l="l" t="t" r="r" b="b"/>
              <a:pathLst>
                <a:path w="867437" h="645446">
                  <a:moveTo>
                    <a:pt x="57821" y="0"/>
                  </a:moveTo>
                  <a:lnTo>
                    <a:pt x="809616" y="0"/>
                  </a:lnTo>
                  <a:cubicBezTo>
                    <a:pt x="841550" y="0"/>
                    <a:pt x="867437" y="25887"/>
                    <a:pt x="867437" y="57821"/>
                  </a:cubicBezTo>
                  <a:lnTo>
                    <a:pt x="867437" y="587625"/>
                  </a:lnTo>
                  <a:cubicBezTo>
                    <a:pt x="867437" y="619559"/>
                    <a:pt x="841550" y="645446"/>
                    <a:pt x="809616" y="645446"/>
                  </a:cubicBezTo>
                  <a:lnTo>
                    <a:pt x="57821" y="645446"/>
                  </a:lnTo>
                  <a:cubicBezTo>
                    <a:pt x="25887" y="645446"/>
                    <a:pt x="0" y="619559"/>
                    <a:pt x="0" y="587625"/>
                  </a:cubicBezTo>
                  <a:lnTo>
                    <a:pt x="0" y="57821"/>
                  </a:lnTo>
                  <a:cubicBezTo>
                    <a:pt x="0" y="25887"/>
                    <a:pt x="25887" y="0"/>
                    <a:pt x="57821" y="0"/>
                  </a:cubicBez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867437" cy="731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953943" y="4547843"/>
            <a:ext cx="3159986" cy="2351295"/>
            <a:chOff x="0" y="0"/>
            <a:chExt cx="867437" cy="64544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67437" cy="645446"/>
            </a:xfrm>
            <a:custGeom>
              <a:avLst/>
              <a:gdLst/>
              <a:ahLst/>
              <a:cxnLst/>
              <a:rect l="l" t="t" r="r" b="b"/>
              <a:pathLst>
                <a:path w="867437" h="645446">
                  <a:moveTo>
                    <a:pt x="47851" y="0"/>
                  </a:moveTo>
                  <a:lnTo>
                    <a:pt x="819586" y="0"/>
                  </a:lnTo>
                  <a:cubicBezTo>
                    <a:pt x="846013" y="0"/>
                    <a:pt x="867437" y="21424"/>
                    <a:pt x="867437" y="47851"/>
                  </a:cubicBezTo>
                  <a:lnTo>
                    <a:pt x="867437" y="597595"/>
                  </a:lnTo>
                  <a:cubicBezTo>
                    <a:pt x="867437" y="624022"/>
                    <a:pt x="846013" y="645446"/>
                    <a:pt x="819586" y="645446"/>
                  </a:cubicBezTo>
                  <a:lnTo>
                    <a:pt x="47851" y="645446"/>
                  </a:lnTo>
                  <a:cubicBezTo>
                    <a:pt x="21424" y="645446"/>
                    <a:pt x="0" y="624022"/>
                    <a:pt x="0" y="597595"/>
                  </a:cubicBezTo>
                  <a:lnTo>
                    <a:pt x="0" y="47851"/>
                  </a:lnTo>
                  <a:cubicBezTo>
                    <a:pt x="0" y="21424"/>
                    <a:pt x="21424" y="0"/>
                    <a:pt x="47851" y="0"/>
                  </a:cubicBez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867437" cy="731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173200" y="4547843"/>
            <a:ext cx="3159986" cy="2351295"/>
            <a:chOff x="0" y="0"/>
            <a:chExt cx="867437" cy="64544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67437" cy="645446"/>
            </a:xfrm>
            <a:custGeom>
              <a:avLst/>
              <a:gdLst/>
              <a:ahLst/>
              <a:cxnLst/>
              <a:rect l="l" t="t" r="r" b="b"/>
              <a:pathLst>
                <a:path w="867437" h="645446">
                  <a:moveTo>
                    <a:pt x="47851" y="0"/>
                  </a:moveTo>
                  <a:lnTo>
                    <a:pt x="819586" y="0"/>
                  </a:lnTo>
                  <a:cubicBezTo>
                    <a:pt x="846013" y="0"/>
                    <a:pt x="867437" y="21424"/>
                    <a:pt x="867437" y="47851"/>
                  </a:cubicBezTo>
                  <a:lnTo>
                    <a:pt x="867437" y="597595"/>
                  </a:lnTo>
                  <a:cubicBezTo>
                    <a:pt x="867437" y="624022"/>
                    <a:pt x="846013" y="645446"/>
                    <a:pt x="819586" y="645446"/>
                  </a:cubicBezTo>
                  <a:lnTo>
                    <a:pt x="47851" y="645446"/>
                  </a:lnTo>
                  <a:cubicBezTo>
                    <a:pt x="21424" y="645446"/>
                    <a:pt x="0" y="624022"/>
                    <a:pt x="0" y="597595"/>
                  </a:cubicBezTo>
                  <a:lnTo>
                    <a:pt x="0" y="47851"/>
                  </a:lnTo>
                  <a:cubicBezTo>
                    <a:pt x="0" y="21424"/>
                    <a:pt x="21424" y="0"/>
                    <a:pt x="47851" y="0"/>
                  </a:cubicBez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867437" cy="731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5851468" y="7125234"/>
            <a:ext cx="504701" cy="438402"/>
            <a:chOff x="0" y="0"/>
            <a:chExt cx="812800" cy="70602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706028"/>
            </a:xfrm>
            <a:custGeom>
              <a:avLst/>
              <a:gdLst/>
              <a:ahLst/>
              <a:cxnLst/>
              <a:rect l="l" t="t" r="r" b="b"/>
              <a:pathLst>
                <a:path w="812800" h="706028">
                  <a:moveTo>
                    <a:pt x="812800" y="35301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502828"/>
                  </a:lnTo>
                  <a:lnTo>
                    <a:pt x="406400" y="502828"/>
                  </a:lnTo>
                  <a:lnTo>
                    <a:pt x="406400" y="706028"/>
                  </a:lnTo>
                  <a:lnTo>
                    <a:pt x="812800" y="353014"/>
                  </a:ln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117475"/>
              <a:ext cx="711200" cy="385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5400000">
            <a:off x="7793025" y="7106100"/>
            <a:ext cx="525180" cy="456190"/>
            <a:chOff x="0" y="0"/>
            <a:chExt cx="812800" cy="70602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706028"/>
            </a:xfrm>
            <a:custGeom>
              <a:avLst/>
              <a:gdLst/>
              <a:ahLst/>
              <a:cxnLst/>
              <a:rect l="l" t="t" r="r" b="b"/>
              <a:pathLst>
                <a:path w="812800" h="706028">
                  <a:moveTo>
                    <a:pt x="812800" y="35301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502828"/>
                  </a:lnTo>
                  <a:lnTo>
                    <a:pt x="406400" y="502828"/>
                  </a:lnTo>
                  <a:lnTo>
                    <a:pt x="406400" y="706028"/>
                  </a:lnTo>
                  <a:lnTo>
                    <a:pt x="812800" y="353014"/>
                  </a:ln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117475"/>
              <a:ext cx="711200" cy="385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5400000">
            <a:off x="2301525" y="3977675"/>
            <a:ext cx="737615" cy="737615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117475"/>
              <a:ext cx="711200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5884618" y="847725"/>
            <a:ext cx="4446151" cy="782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Концепції стресу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25254" y="2322993"/>
            <a:ext cx="3086100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Модель Вольфа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8700" y="5048250"/>
            <a:ext cx="3086100" cy="1937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стрес-динамічний стан організму, який розвивається у відповідь на вимогу адаптації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387083" y="2322993"/>
            <a:ext cx="3086100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Модель Д.Міщанік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454379" y="4707173"/>
            <a:ext cx="2951509" cy="1937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адаптація-спосіб боротьби із ситуацією, зі своїми почуттями, викликаними нею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464816" y="7715653"/>
            <a:ext cx="2198166" cy="1622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4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подолання (coping) боротьба з ситуацією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767664" y="7684221"/>
            <a:ext cx="2400711" cy="1694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 b="1" spc="38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захист (defence) боротьба з почуттями, зумовленими ситуацією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425385" y="2182482"/>
            <a:ext cx="2217102" cy="168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Модель А.Когана та Л.Леві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957390" y="4707173"/>
            <a:ext cx="3159986" cy="1937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взаємозв’язок між рівнем психосоціальної ситуації та ступенем стресу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537240" y="2455708"/>
            <a:ext cx="2358021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0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Стимульні моделі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173200" y="5025461"/>
            <a:ext cx="3159986" cy="15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spc="4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стрес - психологічна вимога, що призводить до особистісної напруги </a:t>
            </a:r>
          </a:p>
        </p:txBody>
      </p:sp>
      <p:grpSp>
        <p:nvGrpSpPr>
          <p:cNvPr id="52" name="Group 52"/>
          <p:cNvGrpSpPr/>
          <p:nvPr/>
        </p:nvGrpSpPr>
        <p:grpSpPr>
          <a:xfrm rot="5400000">
            <a:off x="6702507" y="4107675"/>
            <a:ext cx="568908" cy="568908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117475"/>
              <a:ext cx="711200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 rot="5400000">
            <a:off x="11234733" y="4129868"/>
            <a:ext cx="417975" cy="417975"/>
            <a:chOff x="0" y="0"/>
            <a:chExt cx="812800" cy="8128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117475"/>
              <a:ext cx="711200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 rot="5400000">
            <a:off x="15533279" y="3977675"/>
            <a:ext cx="570167" cy="570167"/>
            <a:chOff x="0" y="0"/>
            <a:chExt cx="812800" cy="8128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BB99FF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117475"/>
              <a:ext cx="711200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4200" y="5448300"/>
            <a:ext cx="4800600" cy="25908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200652" y="4788749"/>
            <a:ext cx="7035968" cy="5281194"/>
          </a:xfrm>
          <a:custGeom>
            <a:avLst/>
            <a:gdLst/>
            <a:ahLst/>
            <a:cxnLst/>
            <a:rect l="l" t="t" r="r" b="b"/>
            <a:pathLst>
              <a:path w="7035968" h="5281194">
                <a:moveTo>
                  <a:pt x="0" y="0"/>
                </a:moveTo>
                <a:lnTo>
                  <a:pt x="7035968" y="0"/>
                </a:lnTo>
                <a:lnTo>
                  <a:pt x="7035968" y="5281194"/>
                </a:lnTo>
                <a:lnTo>
                  <a:pt x="0" y="528119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41375" y="895350"/>
            <a:ext cx="5844499" cy="115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b="1" spc="62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Когнітивна теорія стресу (Р. Лазарус)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5225" y="2314789"/>
            <a:ext cx="4396149" cy="2073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spc="56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Основна ідея: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spc="56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Стрес залежить не від події, а від її оцінки людиною.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90081" y="4255349"/>
            <a:ext cx="2906792" cy="62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spc="64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Етапи оцінки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970</Words>
  <Application>Microsoft Office PowerPoint</Application>
  <PresentationFormat>Произвольный</PresentationFormat>
  <Paragraphs>155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Crimson Roman Bold</vt:lpstr>
      <vt:lpstr>Crimson Roman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ОСОБИСТІСТЬ У КРИЗОВИХ ТА ЕКСТРЕМАЛЬНИХ УМОВАХ</dc:title>
  <cp:lastModifiedBy>dnz14</cp:lastModifiedBy>
  <cp:revision>5</cp:revision>
  <dcterms:created xsi:type="dcterms:W3CDTF">2006-08-16T00:00:00Z</dcterms:created>
  <dcterms:modified xsi:type="dcterms:W3CDTF">2026-03-24T11:24:30Z</dcterms:modified>
  <dc:identifier>DAHEfDzgIJ0</dc:identifier>
</cp:coreProperties>
</file>