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</p:sldIdLst>
  <p:sldSz cx="18288000" cy="10287000"/>
  <p:notesSz cx="6858000" cy="9144000"/>
  <p:embeddedFontLst>
    <p:embeddedFont>
      <p:font typeface="Bobby Jones Soft" panose="020B0604020202020204" charset="0"/>
      <p:regular r:id="rId12"/>
    </p:embeddedFont>
    <p:embeddedFont>
      <p:font typeface="Canva Sans" panose="020B0604020202020204" charset="0"/>
      <p:regular r:id="rId13"/>
    </p:embeddedFont>
    <p:embeddedFont>
      <p:font typeface="Playpen San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https://spinthewheel.io/wheels/L13J3eYRueNXBRTnIgUOcz0xJmU9MA%3D%3D#google_vignett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hyperlink" Target="https://padlet.com/knyshoryna/padlet-cr2ph8pr5b77kzu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15208336" y="681999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-715318" y="-442468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-1668390" y="70955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4179636" y="-3404535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8"/>
                </a:lnTo>
                <a:lnTo>
                  <a:pt x="0" y="5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7" name="Group 7"/>
          <p:cNvGrpSpPr/>
          <p:nvPr/>
        </p:nvGrpSpPr>
        <p:grpSpPr>
          <a:xfrm rot="-207962">
            <a:off x="1879420" y="4405131"/>
            <a:ext cx="4109038" cy="5190284"/>
            <a:chOff x="0" y="0"/>
            <a:chExt cx="5478718" cy="692037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667785"/>
              <a:ext cx="5478718" cy="5432327"/>
              <a:chOff x="0" y="0"/>
              <a:chExt cx="1269733" cy="125898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69733" cy="1258982"/>
              </a:xfrm>
              <a:custGeom>
                <a:avLst/>
                <a:gdLst/>
                <a:ahLst/>
                <a:cxnLst/>
                <a:rect l="l" t="t" r="r" b="b"/>
                <a:pathLst>
                  <a:path w="1269733" h="1258982">
                    <a:moveTo>
                      <a:pt x="81899" y="0"/>
                    </a:moveTo>
                    <a:lnTo>
                      <a:pt x="1187834" y="0"/>
                    </a:lnTo>
                    <a:cubicBezTo>
                      <a:pt x="1209555" y="0"/>
                      <a:pt x="1230386" y="8629"/>
                      <a:pt x="1245745" y="23988"/>
                    </a:cubicBezTo>
                    <a:cubicBezTo>
                      <a:pt x="1261105" y="39347"/>
                      <a:pt x="1269733" y="60178"/>
                      <a:pt x="1269733" y="81899"/>
                    </a:cubicBezTo>
                    <a:lnTo>
                      <a:pt x="1269733" y="1177083"/>
                    </a:lnTo>
                    <a:cubicBezTo>
                      <a:pt x="1269733" y="1222314"/>
                      <a:pt x="1233066" y="1258982"/>
                      <a:pt x="1187834" y="1258982"/>
                    </a:cubicBezTo>
                    <a:lnTo>
                      <a:pt x="81899" y="1258982"/>
                    </a:lnTo>
                    <a:cubicBezTo>
                      <a:pt x="36668" y="1258982"/>
                      <a:pt x="0" y="1222314"/>
                      <a:pt x="0" y="1177083"/>
                    </a:cubicBezTo>
                    <a:lnTo>
                      <a:pt x="0" y="81899"/>
                    </a:lnTo>
                    <a:cubicBezTo>
                      <a:pt x="0" y="36668"/>
                      <a:pt x="36668" y="0"/>
                      <a:pt x="81899" y="0"/>
                    </a:cubicBezTo>
                    <a:close/>
                  </a:path>
                </a:pathLst>
              </a:custGeom>
              <a:solidFill>
                <a:srgbClr val="7E94B7"/>
              </a:solidFill>
              <a:ln w="1047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269733" cy="12970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6562" y="-733425"/>
              <a:ext cx="5265594" cy="7653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29"/>
                </a:lnSpc>
              </a:pPr>
              <a:r>
                <a:rPr lang="en-US" sz="34092">
                  <a:solidFill>
                    <a:srgbClr val="ED9D9D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AI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424336">
            <a:off x="6045958" y="5303887"/>
            <a:ext cx="2926077" cy="5190284"/>
            <a:chOff x="0" y="0"/>
            <a:chExt cx="3901437" cy="692037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744026"/>
              <a:ext cx="3901437" cy="5432327"/>
              <a:chOff x="0" y="0"/>
              <a:chExt cx="904187" cy="125898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04187" cy="1258982"/>
              </a:xfrm>
              <a:custGeom>
                <a:avLst/>
                <a:gdLst/>
                <a:ahLst/>
                <a:cxnLst/>
                <a:rect l="l" t="t" r="r" b="b"/>
                <a:pathLst>
                  <a:path w="904187" h="1258982">
                    <a:moveTo>
                      <a:pt x="115010" y="0"/>
                    </a:moveTo>
                    <a:lnTo>
                      <a:pt x="789177" y="0"/>
                    </a:lnTo>
                    <a:cubicBezTo>
                      <a:pt x="852695" y="0"/>
                      <a:pt x="904187" y="51492"/>
                      <a:pt x="904187" y="115010"/>
                    </a:cubicBezTo>
                    <a:lnTo>
                      <a:pt x="904187" y="1143972"/>
                    </a:lnTo>
                    <a:cubicBezTo>
                      <a:pt x="904187" y="1174475"/>
                      <a:pt x="892070" y="1203728"/>
                      <a:pt x="870501" y="1225296"/>
                    </a:cubicBezTo>
                    <a:cubicBezTo>
                      <a:pt x="848933" y="1246865"/>
                      <a:pt x="819679" y="1258982"/>
                      <a:pt x="789177" y="1258982"/>
                    </a:cubicBezTo>
                    <a:lnTo>
                      <a:pt x="115010" y="1258982"/>
                    </a:lnTo>
                    <a:cubicBezTo>
                      <a:pt x="84507" y="1258982"/>
                      <a:pt x="55254" y="1246865"/>
                      <a:pt x="33686" y="1225296"/>
                    </a:cubicBezTo>
                    <a:cubicBezTo>
                      <a:pt x="12117" y="1203728"/>
                      <a:pt x="0" y="1174475"/>
                      <a:pt x="0" y="1143972"/>
                    </a:cubicBezTo>
                    <a:lnTo>
                      <a:pt x="0" y="115010"/>
                    </a:lnTo>
                    <a:cubicBezTo>
                      <a:pt x="0" y="51492"/>
                      <a:pt x="51492" y="0"/>
                      <a:pt x="115010" y="0"/>
                    </a:cubicBezTo>
                    <a:close/>
                  </a:path>
                </a:pathLst>
              </a:custGeom>
              <a:solidFill>
                <a:srgbClr val="ED9D9D"/>
              </a:solidFill>
              <a:ln w="1047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904187" cy="12970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720915" y="-733425"/>
              <a:ext cx="2459606" cy="7653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29"/>
                </a:lnSpc>
              </a:pPr>
              <a:r>
                <a:rPr lang="en-US" sz="34092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8625616" y="925173"/>
            <a:ext cx="9064672" cy="9529222"/>
          </a:xfrm>
          <a:custGeom>
            <a:avLst/>
            <a:gdLst/>
            <a:ahLst/>
            <a:cxnLst/>
            <a:rect l="l" t="t" r="r" b="b"/>
            <a:pathLst>
              <a:path w="9064672" h="9529222">
                <a:moveTo>
                  <a:pt x="0" y="0"/>
                </a:moveTo>
                <a:lnTo>
                  <a:pt x="9064672" y="0"/>
                </a:lnTo>
                <a:lnTo>
                  <a:pt x="9064672" y="9529222"/>
                </a:lnTo>
                <a:lnTo>
                  <a:pt x="0" y="9529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8" name="Freeform 18"/>
          <p:cNvSpPr/>
          <p:nvPr/>
        </p:nvSpPr>
        <p:spPr>
          <a:xfrm>
            <a:off x="-2102582" y="9047988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9" name="TextBox 19"/>
          <p:cNvSpPr txBox="1"/>
          <p:nvPr/>
        </p:nvSpPr>
        <p:spPr>
          <a:xfrm>
            <a:off x="0" y="1099957"/>
            <a:ext cx="9688935" cy="544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4"/>
              </a:lnSpc>
            </a:pPr>
            <a:r>
              <a:rPr lang="en-US" sz="6024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Штучний інтелект: історія, поняття, сучасні напрями розвитку</a:t>
            </a:r>
          </a:p>
          <a:p>
            <a:pPr algn="ctr">
              <a:lnSpc>
                <a:spcPts val="18792"/>
              </a:lnSpc>
            </a:pPr>
            <a:endParaRPr lang="en-US" sz="6024">
              <a:solidFill>
                <a:srgbClr val="000000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3601700" y="301278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1866463" y="2929846"/>
            <a:ext cx="14555073" cy="5668410"/>
            <a:chOff x="0" y="0"/>
            <a:chExt cx="4497661" cy="17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7661" cy="1751594"/>
            </a:xfrm>
            <a:custGeom>
              <a:avLst/>
              <a:gdLst/>
              <a:ahLst/>
              <a:cxnLst/>
              <a:rect l="l" t="t" r="r" b="b"/>
              <a:pathLst>
                <a:path w="4497661" h="1751594">
                  <a:moveTo>
                    <a:pt x="27127" y="0"/>
                  </a:moveTo>
                  <a:lnTo>
                    <a:pt x="4470534" y="0"/>
                  </a:lnTo>
                  <a:cubicBezTo>
                    <a:pt x="4485515" y="0"/>
                    <a:pt x="4497661" y="12145"/>
                    <a:pt x="4497661" y="27127"/>
                  </a:cubicBezTo>
                  <a:lnTo>
                    <a:pt x="4497661" y="1724467"/>
                  </a:lnTo>
                  <a:cubicBezTo>
                    <a:pt x="4497661" y="1739449"/>
                    <a:pt x="4485515" y="1751594"/>
                    <a:pt x="4470534" y="1751594"/>
                  </a:cubicBezTo>
                  <a:lnTo>
                    <a:pt x="27127" y="1751594"/>
                  </a:lnTo>
                  <a:cubicBezTo>
                    <a:pt x="19933" y="1751594"/>
                    <a:pt x="13033" y="1748736"/>
                    <a:pt x="7945" y="1743649"/>
                  </a:cubicBezTo>
                  <a:cubicBezTo>
                    <a:pt x="2858" y="1738562"/>
                    <a:pt x="0" y="1731662"/>
                    <a:pt x="0" y="1724467"/>
                  </a:cubicBezTo>
                  <a:lnTo>
                    <a:pt x="0" y="27127"/>
                  </a:lnTo>
                  <a:cubicBezTo>
                    <a:pt x="0" y="19933"/>
                    <a:pt x="2858" y="13033"/>
                    <a:pt x="7945" y="7945"/>
                  </a:cubicBezTo>
                  <a:cubicBezTo>
                    <a:pt x="13033" y="2858"/>
                    <a:pt x="19933" y="0"/>
                    <a:pt x="27127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7661" cy="1789694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1644776">
            <a:off x="-3464785" y="-2383272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2803212" y="1688745"/>
            <a:ext cx="12681576" cy="2482203"/>
            <a:chOff x="0" y="0"/>
            <a:chExt cx="3918731" cy="7670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18731" cy="767025"/>
            </a:xfrm>
            <a:custGeom>
              <a:avLst/>
              <a:gdLst/>
              <a:ahLst/>
              <a:cxnLst/>
              <a:rect l="l" t="t" r="r" b="b"/>
              <a:pathLst>
                <a:path w="3918731" h="767025">
                  <a:moveTo>
                    <a:pt x="31135" y="0"/>
                  </a:moveTo>
                  <a:lnTo>
                    <a:pt x="3887596" y="0"/>
                  </a:lnTo>
                  <a:cubicBezTo>
                    <a:pt x="3895854" y="0"/>
                    <a:pt x="3903773" y="3280"/>
                    <a:pt x="3909612" y="9119"/>
                  </a:cubicBezTo>
                  <a:cubicBezTo>
                    <a:pt x="3915451" y="14958"/>
                    <a:pt x="3918731" y="22877"/>
                    <a:pt x="3918731" y="31135"/>
                  </a:cubicBezTo>
                  <a:lnTo>
                    <a:pt x="3918731" y="735890"/>
                  </a:lnTo>
                  <a:cubicBezTo>
                    <a:pt x="3918731" y="753086"/>
                    <a:pt x="3904792" y="767025"/>
                    <a:pt x="3887596" y="767025"/>
                  </a:cubicBezTo>
                  <a:lnTo>
                    <a:pt x="31135" y="767025"/>
                  </a:lnTo>
                  <a:cubicBezTo>
                    <a:pt x="13940" y="767025"/>
                    <a:pt x="0" y="753086"/>
                    <a:pt x="0" y="735890"/>
                  </a:cubicBezTo>
                  <a:lnTo>
                    <a:pt x="0" y="31135"/>
                  </a:lnTo>
                  <a:cubicBezTo>
                    <a:pt x="0" y="13940"/>
                    <a:pt x="13940" y="0"/>
                    <a:pt x="31135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18731" cy="80512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4769298">
            <a:off x="15976057" y="697027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-931716" y="530749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12005132" y="9639300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TextBox 15"/>
          <p:cNvSpPr txBox="1"/>
          <p:nvPr/>
        </p:nvSpPr>
        <p:spPr>
          <a:xfrm>
            <a:off x="3326275" y="1748727"/>
            <a:ext cx="11635450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Квиток на вихід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35143-F760-224E-DAC3-98996CFF73C0}"/>
              </a:ext>
            </a:extLst>
          </p:cNvPr>
          <p:cNvSpPr txBox="1"/>
          <p:nvPr/>
        </p:nvSpPr>
        <p:spPr>
          <a:xfrm>
            <a:off x="2530098" y="5177747"/>
            <a:ext cx="139872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6600" dirty="0">
                <a:hlinkClick r:id="rId10"/>
              </a:rPr>
              <a:t>https://spinthewheel.io/wheels/L13J3eYRueNXBRTnIgUOcz0xJmU9MA%3D%3D#google_vignette</a:t>
            </a:r>
            <a:endParaRPr lang="uk-UA" sz="6600" dirty="0"/>
          </a:p>
          <a:p>
            <a:endParaRPr lang="uk-UA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2180683" y="1028700"/>
            <a:ext cx="13926635" cy="2482203"/>
            <a:chOff x="0" y="0"/>
            <a:chExt cx="4303467" cy="767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03467" cy="767025"/>
            </a:xfrm>
            <a:custGeom>
              <a:avLst/>
              <a:gdLst/>
              <a:ahLst/>
              <a:cxnLst/>
              <a:rect l="l" t="t" r="r" b="b"/>
              <a:pathLst>
                <a:path w="4303467" h="767025">
                  <a:moveTo>
                    <a:pt x="28351" y="0"/>
                  </a:moveTo>
                  <a:lnTo>
                    <a:pt x="4275115" y="0"/>
                  </a:lnTo>
                  <a:cubicBezTo>
                    <a:pt x="4282635" y="0"/>
                    <a:pt x="4289846" y="2987"/>
                    <a:pt x="4295163" y="8304"/>
                  </a:cubicBezTo>
                  <a:cubicBezTo>
                    <a:pt x="4300480" y="13621"/>
                    <a:pt x="4303467" y="20832"/>
                    <a:pt x="4303467" y="28351"/>
                  </a:cubicBezTo>
                  <a:lnTo>
                    <a:pt x="4303467" y="738674"/>
                  </a:lnTo>
                  <a:cubicBezTo>
                    <a:pt x="4303467" y="746193"/>
                    <a:pt x="4300480" y="753404"/>
                    <a:pt x="4295163" y="758721"/>
                  </a:cubicBezTo>
                  <a:cubicBezTo>
                    <a:pt x="4289846" y="764038"/>
                    <a:pt x="4282635" y="767025"/>
                    <a:pt x="4275115" y="767025"/>
                  </a:cubicBezTo>
                  <a:lnTo>
                    <a:pt x="28351" y="767025"/>
                  </a:lnTo>
                  <a:cubicBezTo>
                    <a:pt x="20832" y="767025"/>
                    <a:pt x="13621" y="764038"/>
                    <a:pt x="8304" y="758721"/>
                  </a:cubicBezTo>
                  <a:cubicBezTo>
                    <a:pt x="2987" y="753404"/>
                    <a:pt x="0" y="746193"/>
                    <a:pt x="0" y="738674"/>
                  </a:cubicBezTo>
                  <a:lnTo>
                    <a:pt x="0" y="28351"/>
                  </a:lnTo>
                  <a:cubicBezTo>
                    <a:pt x="0" y="20832"/>
                    <a:pt x="2987" y="13621"/>
                    <a:pt x="8304" y="8304"/>
                  </a:cubicBezTo>
                  <a:cubicBezTo>
                    <a:pt x="13621" y="2987"/>
                    <a:pt x="20832" y="0"/>
                    <a:pt x="28351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03467" cy="80512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5018331"/>
            <a:ext cx="5292865" cy="4239969"/>
            <a:chOff x="0" y="0"/>
            <a:chExt cx="1635547" cy="13101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547" cy="1310192"/>
            </a:xfrm>
            <a:custGeom>
              <a:avLst/>
              <a:gdLst/>
              <a:ahLst/>
              <a:cxnLst/>
              <a:rect l="l" t="t" r="r" b="b"/>
              <a:pathLst>
                <a:path w="1635547" h="1310192">
                  <a:moveTo>
                    <a:pt x="74598" y="0"/>
                  </a:moveTo>
                  <a:lnTo>
                    <a:pt x="1560949" y="0"/>
                  </a:lnTo>
                  <a:cubicBezTo>
                    <a:pt x="1580734" y="0"/>
                    <a:pt x="1599708" y="7859"/>
                    <a:pt x="1613698" y="21849"/>
                  </a:cubicBezTo>
                  <a:cubicBezTo>
                    <a:pt x="1627688" y="35839"/>
                    <a:pt x="1635547" y="54813"/>
                    <a:pt x="1635547" y="74598"/>
                  </a:cubicBezTo>
                  <a:lnTo>
                    <a:pt x="1635547" y="1235594"/>
                  </a:lnTo>
                  <a:cubicBezTo>
                    <a:pt x="1635547" y="1255379"/>
                    <a:pt x="1627688" y="1274353"/>
                    <a:pt x="1613698" y="1288343"/>
                  </a:cubicBezTo>
                  <a:cubicBezTo>
                    <a:pt x="1599708" y="1302333"/>
                    <a:pt x="1580734" y="1310192"/>
                    <a:pt x="1560949" y="1310192"/>
                  </a:cubicBezTo>
                  <a:lnTo>
                    <a:pt x="74598" y="1310192"/>
                  </a:lnTo>
                  <a:cubicBezTo>
                    <a:pt x="33399" y="1310192"/>
                    <a:pt x="0" y="1276793"/>
                    <a:pt x="0" y="1235594"/>
                  </a:cubicBezTo>
                  <a:lnTo>
                    <a:pt x="0" y="74598"/>
                  </a:lnTo>
                  <a:cubicBezTo>
                    <a:pt x="0" y="54813"/>
                    <a:pt x="7859" y="35839"/>
                    <a:pt x="21849" y="21849"/>
                  </a:cubicBezTo>
                  <a:cubicBezTo>
                    <a:pt x="35839" y="7859"/>
                    <a:pt x="54813" y="0"/>
                    <a:pt x="74598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35547" cy="1348292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97567" y="5018331"/>
            <a:ext cx="5292865" cy="4239969"/>
            <a:chOff x="0" y="0"/>
            <a:chExt cx="1635547" cy="13101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5547" cy="1310192"/>
            </a:xfrm>
            <a:custGeom>
              <a:avLst/>
              <a:gdLst/>
              <a:ahLst/>
              <a:cxnLst/>
              <a:rect l="l" t="t" r="r" b="b"/>
              <a:pathLst>
                <a:path w="1635547" h="1310192">
                  <a:moveTo>
                    <a:pt x="74598" y="0"/>
                  </a:moveTo>
                  <a:lnTo>
                    <a:pt x="1560949" y="0"/>
                  </a:lnTo>
                  <a:cubicBezTo>
                    <a:pt x="1580734" y="0"/>
                    <a:pt x="1599708" y="7859"/>
                    <a:pt x="1613698" y="21849"/>
                  </a:cubicBezTo>
                  <a:cubicBezTo>
                    <a:pt x="1627688" y="35839"/>
                    <a:pt x="1635547" y="54813"/>
                    <a:pt x="1635547" y="74598"/>
                  </a:cubicBezTo>
                  <a:lnTo>
                    <a:pt x="1635547" y="1235594"/>
                  </a:lnTo>
                  <a:cubicBezTo>
                    <a:pt x="1635547" y="1255379"/>
                    <a:pt x="1627688" y="1274353"/>
                    <a:pt x="1613698" y="1288343"/>
                  </a:cubicBezTo>
                  <a:cubicBezTo>
                    <a:pt x="1599708" y="1302333"/>
                    <a:pt x="1580734" y="1310192"/>
                    <a:pt x="1560949" y="1310192"/>
                  </a:cubicBezTo>
                  <a:lnTo>
                    <a:pt x="74598" y="1310192"/>
                  </a:lnTo>
                  <a:cubicBezTo>
                    <a:pt x="33399" y="1310192"/>
                    <a:pt x="0" y="1276793"/>
                    <a:pt x="0" y="1235594"/>
                  </a:cubicBezTo>
                  <a:lnTo>
                    <a:pt x="0" y="74598"/>
                  </a:lnTo>
                  <a:cubicBezTo>
                    <a:pt x="0" y="54813"/>
                    <a:pt x="7859" y="35839"/>
                    <a:pt x="21849" y="21849"/>
                  </a:cubicBezTo>
                  <a:cubicBezTo>
                    <a:pt x="35839" y="7859"/>
                    <a:pt x="54813" y="0"/>
                    <a:pt x="74598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35547" cy="1348292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66435" y="5018331"/>
            <a:ext cx="5292865" cy="4239969"/>
            <a:chOff x="0" y="0"/>
            <a:chExt cx="1635547" cy="1310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5547" cy="1310192"/>
            </a:xfrm>
            <a:custGeom>
              <a:avLst/>
              <a:gdLst/>
              <a:ahLst/>
              <a:cxnLst/>
              <a:rect l="l" t="t" r="r" b="b"/>
              <a:pathLst>
                <a:path w="1635547" h="1310192">
                  <a:moveTo>
                    <a:pt x="74598" y="0"/>
                  </a:moveTo>
                  <a:lnTo>
                    <a:pt x="1560949" y="0"/>
                  </a:lnTo>
                  <a:cubicBezTo>
                    <a:pt x="1580734" y="0"/>
                    <a:pt x="1599708" y="7859"/>
                    <a:pt x="1613698" y="21849"/>
                  </a:cubicBezTo>
                  <a:cubicBezTo>
                    <a:pt x="1627688" y="35839"/>
                    <a:pt x="1635547" y="54813"/>
                    <a:pt x="1635547" y="74598"/>
                  </a:cubicBezTo>
                  <a:lnTo>
                    <a:pt x="1635547" y="1235594"/>
                  </a:lnTo>
                  <a:cubicBezTo>
                    <a:pt x="1635547" y="1255379"/>
                    <a:pt x="1627688" y="1274353"/>
                    <a:pt x="1613698" y="1288343"/>
                  </a:cubicBezTo>
                  <a:cubicBezTo>
                    <a:pt x="1599708" y="1302333"/>
                    <a:pt x="1580734" y="1310192"/>
                    <a:pt x="1560949" y="1310192"/>
                  </a:cubicBezTo>
                  <a:lnTo>
                    <a:pt x="74598" y="1310192"/>
                  </a:lnTo>
                  <a:cubicBezTo>
                    <a:pt x="33399" y="1310192"/>
                    <a:pt x="0" y="1276793"/>
                    <a:pt x="0" y="1235594"/>
                  </a:cubicBezTo>
                  <a:lnTo>
                    <a:pt x="0" y="74598"/>
                  </a:lnTo>
                  <a:cubicBezTo>
                    <a:pt x="0" y="54813"/>
                    <a:pt x="7859" y="35839"/>
                    <a:pt x="21849" y="21849"/>
                  </a:cubicBezTo>
                  <a:cubicBezTo>
                    <a:pt x="35839" y="7859"/>
                    <a:pt x="54813" y="0"/>
                    <a:pt x="74598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35547" cy="1348292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146444" y="4218803"/>
            <a:ext cx="1057376" cy="1599057"/>
          </a:xfrm>
          <a:custGeom>
            <a:avLst/>
            <a:gdLst/>
            <a:ahLst/>
            <a:cxnLst/>
            <a:rect l="l" t="t" r="r" b="b"/>
            <a:pathLst>
              <a:path w="1057376" h="1599057">
                <a:moveTo>
                  <a:pt x="0" y="0"/>
                </a:moveTo>
                <a:lnTo>
                  <a:pt x="1057377" y="0"/>
                </a:lnTo>
                <a:lnTo>
                  <a:pt x="1057377" y="1599056"/>
                </a:lnTo>
                <a:lnTo>
                  <a:pt x="0" y="1599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Freeform 16"/>
          <p:cNvSpPr/>
          <p:nvPr/>
        </p:nvSpPr>
        <p:spPr>
          <a:xfrm>
            <a:off x="8594324" y="4218803"/>
            <a:ext cx="1099352" cy="1599057"/>
          </a:xfrm>
          <a:custGeom>
            <a:avLst/>
            <a:gdLst/>
            <a:ahLst/>
            <a:cxnLst/>
            <a:rect l="l" t="t" r="r" b="b"/>
            <a:pathLst>
              <a:path w="1099352" h="1599057">
                <a:moveTo>
                  <a:pt x="0" y="0"/>
                </a:moveTo>
                <a:lnTo>
                  <a:pt x="1099352" y="0"/>
                </a:lnTo>
                <a:lnTo>
                  <a:pt x="1099352" y="1599056"/>
                </a:lnTo>
                <a:lnTo>
                  <a:pt x="0" y="1599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7" name="Freeform 17"/>
          <p:cNvSpPr/>
          <p:nvPr/>
        </p:nvSpPr>
        <p:spPr>
          <a:xfrm>
            <a:off x="14097172" y="4218803"/>
            <a:ext cx="1031392" cy="1599057"/>
          </a:xfrm>
          <a:custGeom>
            <a:avLst/>
            <a:gdLst/>
            <a:ahLst/>
            <a:cxnLst/>
            <a:rect l="l" t="t" r="r" b="b"/>
            <a:pathLst>
              <a:path w="1031392" h="1599057">
                <a:moveTo>
                  <a:pt x="0" y="0"/>
                </a:moveTo>
                <a:lnTo>
                  <a:pt x="1031391" y="0"/>
                </a:lnTo>
                <a:lnTo>
                  <a:pt x="1031391" y="1599056"/>
                </a:lnTo>
                <a:lnTo>
                  <a:pt x="0" y="1599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8" name="Freeform 18"/>
          <p:cNvSpPr/>
          <p:nvPr/>
        </p:nvSpPr>
        <p:spPr>
          <a:xfrm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9" name="Freeform 19"/>
          <p:cNvSpPr/>
          <p:nvPr/>
        </p:nvSpPr>
        <p:spPr>
          <a:xfrm rot="-5662787">
            <a:off x="-4496849" y="-2773829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0" name="Freeform 20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1" name="Freeform 21"/>
          <p:cNvSpPr/>
          <p:nvPr/>
        </p:nvSpPr>
        <p:spPr>
          <a:xfrm rot="-5662787">
            <a:off x="16404684" y="7153971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2" name="TextBox 22"/>
          <p:cNvSpPr txBox="1"/>
          <p:nvPr/>
        </p:nvSpPr>
        <p:spPr>
          <a:xfrm>
            <a:off x="2520048" y="793426"/>
            <a:ext cx="13247903" cy="261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План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5011" y="6122659"/>
            <a:ext cx="496024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Поняття «штучний інтелект» та основні підходи до його визначення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40979" y="6322684"/>
            <a:ext cx="4806043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Історія розвитку ідей штучного інтелекту. 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056765" y="5741659"/>
            <a:ext cx="5112205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Сучасні напрями застосування штучного інтелекту в різних сферах, зокрема в освіті.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-2142078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7" name="Freeform 27"/>
          <p:cNvSpPr/>
          <p:nvPr/>
        </p:nvSpPr>
        <p:spPr>
          <a:xfrm>
            <a:off x="12848976" y="9628232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1866463" y="3827921"/>
            <a:ext cx="14555073" cy="3872259"/>
            <a:chOff x="0" y="0"/>
            <a:chExt cx="4497661" cy="1196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7661" cy="1196566"/>
            </a:xfrm>
            <a:custGeom>
              <a:avLst/>
              <a:gdLst/>
              <a:ahLst/>
              <a:cxnLst/>
              <a:rect l="l" t="t" r="r" b="b"/>
              <a:pathLst>
                <a:path w="4497661" h="1196566">
                  <a:moveTo>
                    <a:pt x="27127" y="0"/>
                  </a:moveTo>
                  <a:lnTo>
                    <a:pt x="4470534" y="0"/>
                  </a:lnTo>
                  <a:cubicBezTo>
                    <a:pt x="4485515" y="0"/>
                    <a:pt x="4497661" y="12145"/>
                    <a:pt x="4497661" y="27127"/>
                  </a:cubicBezTo>
                  <a:lnTo>
                    <a:pt x="4497661" y="1169439"/>
                  </a:lnTo>
                  <a:cubicBezTo>
                    <a:pt x="4497661" y="1176633"/>
                    <a:pt x="4494803" y="1183533"/>
                    <a:pt x="4489715" y="1188621"/>
                  </a:cubicBezTo>
                  <a:cubicBezTo>
                    <a:pt x="4484628" y="1193708"/>
                    <a:pt x="4477728" y="1196566"/>
                    <a:pt x="4470534" y="1196566"/>
                  </a:cubicBezTo>
                  <a:lnTo>
                    <a:pt x="27127" y="1196566"/>
                  </a:lnTo>
                  <a:cubicBezTo>
                    <a:pt x="19933" y="1196566"/>
                    <a:pt x="13033" y="1193708"/>
                    <a:pt x="7945" y="1188621"/>
                  </a:cubicBezTo>
                  <a:cubicBezTo>
                    <a:pt x="2858" y="1183533"/>
                    <a:pt x="0" y="1176633"/>
                    <a:pt x="0" y="1169439"/>
                  </a:cubicBezTo>
                  <a:lnTo>
                    <a:pt x="0" y="27127"/>
                  </a:lnTo>
                  <a:cubicBezTo>
                    <a:pt x="0" y="19933"/>
                    <a:pt x="2858" y="13033"/>
                    <a:pt x="7945" y="7945"/>
                  </a:cubicBezTo>
                  <a:cubicBezTo>
                    <a:pt x="13033" y="2858"/>
                    <a:pt x="19933" y="0"/>
                    <a:pt x="27127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7661" cy="1234666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1644776">
            <a:off x="-3464785" y="-2383272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 rot="-4769298">
            <a:off x="15976057" y="697027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-931716" y="530749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12005132" y="9639300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2435567" y="4981575"/>
            <a:ext cx="13416867" cy="141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Штучний інтелект - це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821720" y="320437"/>
            <a:ext cx="8115300" cy="6988499"/>
            <a:chOff x="0" y="0"/>
            <a:chExt cx="2507707" cy="2159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7707" cy="2159515"/>
            </a:xfrm>
            <a:custGeom>
              <a:avLst/>
              <a:gdLst/>
              <a:ahLst/>
              <a:cxnLst/>
              <a:rect l="l" t="t" r="r" b="b"/>
              <a:pathLst>
                <a:path w="2507707" h="2159515">
                  <a:moveTo>
                    <a:pt x="48654" y="0"/>
                  </a:moveTo>
                  <a:lnTo>
                    <a:pt x="2459054" y="0"/>
                  </a:lnTo>
                  <a:cubicBezTo>
                    <a:pt x="2485924" y="0"/>
                    <a:pt x="2507707" y="21783"/>
                    <a:pt x="2507707" y="48654"/>
                  </a:cubicBezTo>
                  <a:lnTo>
                    <a:pt x="2507707" y="2110861"/>
                  </a:lnTo>
                  <a:cubicBezTo>
                    <a:pt x="2507707" y="2137732"/>
                    <a:pt x="2485924" y="2159515"/>
                    <a:pt x="2459054" y="2159515"/>
                  </a:cubicBezTo>
                  <a:lnTo>
                    <a:pt x="48654" y="2159515"/>
                  </a:lnTo>
                  <a:cubicBezTo>
                    <a:pt x="21783" y="2159515"/>
                    <a:pt x="0" y="2137732"/>
                    <a:pt x="0" y="211086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07707" cy="219761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3859461">
            <a:off x="-4153949" y="-186618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8"/>
                </a:lnTo>
                <a:lnTo>
                  <a:pt x="0" y="5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2869107" y="7010403"/>
            <a:ext cx="7701340" cy="1279615"/>
            <a:chOff x="0" y="0"/>
            <a:chExt cx="2379790" cy="3954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9790" cy="395414"/>
            </a:xfrm>
            <a:custGeom>
              <a:avLst/>
              <a:gdLst/>
              <a:ahLst/>
              <a:cxnLst/>
              <a:rect l="l" t="t" r="r" b="b"/>
              <a:pathLst>
                <a:path w="2379790" h="395414">
                  <a:moveTo>
                    <a:pt x="51269" y="0"/>
                  </a:moveTo>
                  <a:lnTo>
                    <a:pt x="2328521" y="0"/>
                  </a:lnTo>
                  <a:cubicBezTo>
                    <a:pt x="2342118" y="0"/>
                    <a:pt x="2355159" y="5402"/>
                    <a:pt x="2364773" y="15016"/>
                  </a:cubicBezTo>
                  <a:cubicBezTo>
                    <a:pt x="2374388" y="24631"/>
                    <a:pt x="2379790" y="37671"/>
                    <a:pt x="2379790" y="51269"/>
                  </a:cubicBezTo>
                  <a:lnTo>
                    <a:pt x="2379790" y="344145"/>
                  </a:lnTo>
                  <a:cubicBezTo>
                    <a:pt x="2379790" y="372460"/>
                    <a:pt x="2356836" y="395414"/>
                    <a:pt x="2328521" y="395414"/>
                  </a:cubicBezTo>
                  <a:lnTo>
                    <a:pt x="51269" y="395414"/>
                  </a:lnTo>
                  <a:cubicBezTo>
                    <a:pt x="22954" y="395414"/>
                    <a:pt x="0" y="372460"/>
                    <a:pt x="0" y="344145"/>
                  </a:cubicBezTo>
                  <a:lnTo>
                    <a:pt x="0" y="51269"/>
                  </a:lnTo>
                  <a:cubicBezTo>
                    <a:pt x="0" y="22954"/>
                    <a:pt x="22954" y="0"/>
                    <a:pt x="51269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79790" cy="433514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ED9D9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Джон Маккарті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4769298">
            <a:off x="16404684" y="7153971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1478053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-1480457" y="9444534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9424941" y="2161659"/>
            <a:ext cx="8486267" cy="7096641"/>
          </a:xfrm>
          <a:custGeom>
            <a:avLst/>
            <a:gdLst/>
            <a:ahLst/>
            <a:cxnLst/>
            <a:rect l="l" t="t" r="r" b="b"/>
            <a:pathLst>
              <a:path w="8486267" h="7096641">
                <a:moveTo>
                  <a:pt x="0" y="0"/>
                </a:moveTo>
                <a:lnTo>
                  <a:pt x="8486266" y="0"/>
                </a:lnTo>
                <a:lnTo>
                  <a:pt x="8486266" y="7096641"/>
                </a:lnTo>
                <a:lnTo>
                  <a:pt x="0" y="7096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TextBox 16"/>
          <p:cNvSpPr txBox="1"/>
          <p:nvPr/>
        </p:nvSpPr>
        <p:spPr>
          <a:xfrm>
            <a:off x="1028700" y="933318"/>
            <a:ext cx="7701340" cy="555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“Це наука і розробка інтелектуальних машин і систем, особливо інтелектуальних комп’ютерних програм, спрямованих на те, щоб зрозуміти людський інтелект. При цьому використовуються методи не обов’язково біологічно правдоподібні.”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9117" y="7223211"/>
            <a:ext cx="77013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Джон Маккарті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821720" y="320437"/>
            <a:ext cx="8115300" cy="6988499"/>
            <a:chOff x="0" y="0"/>
            <a:chExt cx="2507707" cy="2159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7707" cy="2159515"/>
            </a:xfrm>
            <a:custGeom>
              <a:avLst/>
              <a:gdLst/>
              <a:ahLst/>
              <a:cxnLst/>
              <a:rect l="l" t="t" r="r" b="b"/>
              <a:pathLst>
                <a:path w="2507707" h="2159515">
                  <a:moveTo>
                    <a:pt x="48654" y="0"/>
                  </a:moveTo>
                  <a:lnTo>
                    <a:pt x="2459054" y="0"/>
                  </a:lnTo>
                  <a:cubicBezTo>
                    <a:pt x="2485924" y="0"/>
                    <a:pt x="2507707" y="21783"/>
                    <a:pt x="2507707" y="48654"/>
                  </a:cubicBezTo>
                  <a:lnTo>
                    <a:pt x="2507707" y="2110861"/>
                  </a:lnTo>
                  <a:cubicBezTo>
                    <a:pt x="2507707" y="2137732"/>
                    <a:pt x="2485924" y="2159515"/>
                    <a:pt x="2459054" y="2159515"/>
                  </a:cubicBezTo>
                  <a:lnTo>
                    <a:pt x="48654" y="2159515"/>
                  </a:lnTo>
                  <a:cubicBezTo>
                    <a:pt x="21783" y="2159515"/>
                    <a:pt x="0" y="2137732"/>
                    <a:pt x="0" y="211086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07707" cy="219761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3859461">
            <a:off x="-4153949" y="-186618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8"/>
                </a:lnTo>
                <a:lnTo>
                  <a:pt x="0" y="5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2869107" y="7010403"/>
            <a:ext cx="7701340" cy="1279615"/>
            <a:chOff x="0" y="0"/>
            <a:chExt cx="2379790" cy="3954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9790" cy="395414"/>
            </a:xfrm>
            <a:custGeom>
              <a:avLst/>
              <a:gdLst/>
              <a:ahLst/>
              <a:cxnLst/>
              <a:rect l="l" t="t" r="r" b="b"/>
              <a:pathLst>
                <a:path w="2379790" h="395414">
                  <a:moveTo>
                    <a:pt x="51269" y="0"/>
                  </a:moveTo>
                  <a:lnTo>
                    <a:pt x="2328521" y="0"/>
                  </a:lnTo>
                  <a:cubicBezTo>
                    <a:pt x="2342118" y="0"/>
                    <a:pt x="2355159" y="5402"/>
                    <a:pt x="2364773" y="15016"/>
                  </a:cubicBezTo>
                  <a:cubicBezTo>
                    <a:pt x="2374388" y="24631"/>
                    <a:pt x="2379790" y="37671"/>
                    <a:pt x="2379790" y="51269"/>
                  </a:cubicBezTo>
                  <a:lnTo>
                    <a:pt x="2379790" y="344145"/>
                  </a:lnTo>
                  <a:cubicBezTo>
                    <a:pt x="2379790" y="372460"/>
                    <a:pt x="2356836" y="395414"/>
                    <a:pt x="2328521" y="395414"/>
                  </a:cubicBezTo>
                  <a:lnTo>
                    <a:pt x="51269" y="395414"/>
                  </a:lnTo>
                  <a:cubicBezTo>
                    <a:pt x="22954" y="395414"/>
                    <a:pt x="0" y="372460"/>
                    <a:pt x="0" y="344145"/>
                  </a:cubicBezTo>
                  <a:lnTo>
                    <a:pt x="0" y="51269"/>
                  </a:lnTo>
                  <a:cubicBezTo>
                    <a:pt x="0" y="22954"/>
                    <a:pt x="22954" y="0"/>
                    <a:pt x="51269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79790" cy="433514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ED9D9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Джон Маккарті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4769298">
            <a:off x="16404684" y="7153971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1478053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-1480457" y="9444534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9424941" y="2161659"/>
            <a:ext cx="8486267" cy="7096641"/>
          </a:xfrm>
          <a:custGeom>
            <a:avLst/>
            <a:gdLst/>
            <a:ahLst/>
            <a:cxnLst/>
            <a:rect l="l" t="t" r="r" b="b"/>
            <a:pathLst>
              <a:path w="8486267" h="7096641">
                <a:moveTo>
                  <a:pt x="0" y="0"/>
                </a:moveTo>
                <a:lnTo>
                  <a:pt x="8486266" y="0"/>
                </a:lnTo>
                <a:lnTo>
                  <a:pt x="8486266" y="7096641"/>
                </a:lnTo>
                <a:lnTo>
                  <a:pt x="0" y="7096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TextBox 16"/>
          <p:cNvSpPr txBox="1"/>
          <p:nvPr/>
        </p:nvSpPr>
        <p:spPr>
          <a:xfrm>
            <a:off x="1028700" y="1388805"/>
            <a:ext cx="7701340" cy="432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“… штучний інтелект є дисципліна, що вивчає можливість створення програм для вирішення задач, які при розв’язанні їх людиною потребують певних інтелектуальних зусиль”.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9117" y="7223211"/>
            <a:ext cx="77013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Марвін Мінськи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821720" y="320437"/>
            <a:ext cx="8115300" cy="6988499"/>
            <a:chOff x="0" y="0"/>
            <a:chExt cx="2507707" cy="2159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7707" cy="2159515"/>
            </a:xfrm>
            <a:custGeom>
              <a:avLst/>
              <a:gdLst/>
              <a:ahLst/>
              <a:cxnLst/>
              <a:rect l="l" t="t" r="r" b="b"/>
              <a:pathLst>
                <a:path w="2507707" h="2159515">
                  <a:moveTo>
                    <a:pt x="48654" y="0"/>
                  </a:moveTo>
                  <a:lnTo>
                    <a:pt x="2459054" y="0"/>
                  </a:lnTo>
                  <a:cubicBezTo>
                    <a:pt x="2485924" y="0"/>
                    <a:pt x="2507707" y="21783"/>
                    <a:pt x="2507707" y="48654"/>
                  </a:cubicBezTo>
                  <a:lnTo>
                    <a:pt x="2507707" y="2110861"/>
                  </a:lnTo>
                  <a:cubicBezTo>
                    <a:pt x="2507707" y="2137732"/>
                    <a:pt x="2485924" y="2159515"/>
                    <a:pt x="2459054" y="2159515"/>
                  </a:cubicBezTo>
                  <a:lnTo>
                    <a:pt x="48654" y="2159515"/>
                  </a:lnTo>
                  <a:cubicBezTo>
                    <a:pt x="21783" y="2159515"/>
                    <a:pt x="0" y="2137732"/>
                    <a:pt x="0" y="211086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07707" cy="219761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3859461">
            <a:off x="-4153949" y="-186618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8"/>
                </a:lnTo>
                <a:lnTo>
                  <a:pt x="0" y="5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2869107" y="7010403"/>
            <a:ext cx="7701340" cy="1279615"/>
            <a:chOff x="0" y="0"/>
            <a:chExt cx="2379790" cy="3954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9790" cy="395414"/>
            </a:xfrm>
            <a:custGeom>
              <a:avLst/>
              <a:gdLst/>
              <a:ahLst/>
              <a:cxnLst/>
              <a:rect l="l" t="t" r="r" b="b"/>
              <a:pathLst>
                <a:path w="2379790" h="395414">
                  <a:moveTo>
                    <a:pt x="51269" y="0"/>
                  </a:moveTo>
                  <a:lnTo>
                    <a:pt x="2328521" y="0"/>
                  </a:lnTo>
                  <a:cubicBezTo>
                    <a:pt x="2342118" y="0"/>
                    <a:pt x="2355159" y="5402"/>
                    <a:pt x="2364773" y="15016"/>
                  </a:cubicBezTo>
                  <a:cubicBezTo>
                    <a:pt x="2374388" y="24631"/>
                    <a:pt x="2379790" y="37671"/>
                    <a:pt x="2379790" y="51269"/>
                  </a:cubicBezTo>
                  <a:lnTo>
                    <a:pt x="2379790" y="344145"/>
                  </a:lnTo>
                  <a:cubicBezTo>
                    <a:pt x="2379790" y="372460"/>
                    <a:pt x="2356836" y="395414"/>
                    <a:pt x="2328521" y="395414"/>
                  </a:cubicBezTo>
                  <a:lnTo>
                    <a:pt x="51269" y="395414"/>
                  </a:lnTo>
                  <a:cubicBezTo>
                    <a:pt x="22954" y="395414"/>
                    <a:pt x="0" y="372460"/>
                    <a:pt x="0" y="344145"/>
                  </a:cubicBezTo>
                  <a:lnTo>
                    <a:pt x="0" y="51269"/>
                  </a:lnTo>
                  <a:cubicBezTo>
                    <a:pt x="0" y="22954"/>
                    <a:pt x="22954" y="0"/>
                    <a:pt x="51269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79790" cy="433514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ED9D9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Джон Маккарті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4769298">
            <a:off x="16404684" y="7153971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1478053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-1480457" y="9444534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9424941" y="2161659"/>
            <a:ext cx="8486267" cy="7096641"/>
          </a:xfrm>
          <a:custGeom>
            <a:avLst/>
            <a:gdLst/>
            <a:ahLst/>
            <a:cxnLst/>
            <a:rect l="l" t="t" r="r" b="b"/>
            <a:pathLst>
              <a:path w="8486267" h="7096641">
                <a:moveTo>
                  <a:pt x="0" y="0"/>
                </a:moveTo>
                <a:lnTo>
                  <a:pt x="8486266" y="0"/>
                </a:lnTo>
                <a:lnTo>
                  <a:pt x="8486266" y="7096641"/>
                </a:lnTo>
                <a:lnTo>
                  <a:pt x="0" y="7096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TextBox 16"/>
          <p:cNvSpPr txBox="1"/>
          <p:nvPr/>
        </p:nvSpPr>
        <p:spPr>
          <a:xfrm>
            <a:off x="1028700" y="1388805"/>
            <a:ext cx="7701340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“Штучний інтелект можна визначити як галузь комп’ютерної науки, що займається автоматизацією розумної поведінки”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9117" y="7223211"/>
            <a:ext cx="770134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Джордж Люгер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4089" y="-1103574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1" y="0"/>
                </a:lnTo>
                <a:lnTo>
                  <a:pt x="19058241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168919" y="3737313"/>
            <a:ext cx="4806043" cy="1738188"/>
            <a:chOff x="0" y="0"/>
            <a:chExt cx="1485114" cy="5371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5608947" y="-212581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9299393">
            <a:off x="-3464785" y="-257444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3813169" y="320437"/>
            <a:ext cx="12057960" cy="2986727"/>
            <a:chOff x="0" y="0"/>
            <a:chExt cx="3726028" cy="9229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26028" cy="922928"/>
            </a:xfrm>
            <a:custGeom>
              <a:avLst/>
              <a:gdLst/>
              <a:ahLst/>
              <a:cxnLst/>
              <a:rect l="l" t="t" r="r" b="b"/>
              <a:pathLst>
                <a:path w="3726028" h="922928">
                  <a:moveTo>
                    <a:pt x="32745" y="0"/>
                  </a:moveTo>
                  <a:lnTo>
                    <a:pt x="3693283" y="0"/>
                  </a:lnTo>
                  <a:cubicBezTo>
                    <a:pt x="3701967" y="0"/>
                    <a:pt x="3710296" y="3450"/>
                    <a:pt x="3716437" y="9591"/>
                  </a:cubicBezTo>
                  <a:cubicBezTo>
                    <a:pt x="3722578" y="15732"/>
                    <a:pt x="3726028" y="24060"/>
                    <a:pt x="3726028" y="32745"/>
                  </a:cubicBezTo>
                  <a:lnTo>
                    <a:pt x="3726028" y="890183"/>
                  </a:lnTo>
                  <a:cubicBezTo>
                    <a:pt x="3726028" y="908267"/>
                    <a:pt x="3711368" y="922928"/>
                    <a:pt x="3693283" y="922928"/>
                  </a:cubicBezTo>
                  <a:lnTo>
                    <a:pt x="32745" y="922928"/>
                  </a:lnTo>
                  <a:cubicBezTo>
                    <a:pt x="24060" y="922928"/>
                    <a:pt x="15732" y="919478"/>
                    <a:pt x="9591" y="913337"/>
                  </a:cubicBezTo>
                  <a:cubicBezTo>
                    <a:pt x="3450" y="907196"/>
                    <a:pt x="0" y="898867"/>
                    <a:pt x="0" y="890183"/>
                  </a:cubicBezTo>
                  <a:lnTo>
                    <a:pt x="0" y="32745"/>
                  </a:lnTo>
                  <a:cubicBezTo>
                    <a:pt x="0" y="24060"/>
                    <a:pt x="3450" y="15732"/>
                    <a:pt x="9591" y="9591"/>
                  </a:cubicBezTo>
                  <a:cubicBezTo>
                    <a:pt x="15732" y="3450"/>
                    <a:pt x="24060" y="0"/>
                    <a:pt x="32745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26028" cy="961028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769298">
            <a:off x="15935236" y="6759962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11478053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3" name="Group 13"/>
          <p:cNvGrpSpPr/>
          <p:nvPr/>
        </p:nvGrpSpPr>
        <p:grpSpPr>
          <a:xfrm>
            <a:off x="5638441" y="3764913"/>
            <a:ext cx="4806043" cy="1738188"/>
            <a:chOff x="0" y="0"/>
            <a:chExt cx="1485114" cy="537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2398" y="6133414"/>
            <a:ext cx="4806043" cy="1738188"/>
            <a:chOff x="0" y="0"/>
            <a:chExt cx="1485114" cy="5371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72010" y="6133414"/>
            <a:ext cx="4806043" cy="1738188"/>
            <a:chOff x="0" y="0"/>
            <a:chExt cx="1485114" cy="5371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65087" y="3737313"/>
            <a:ext cx="4806043" cy="1738188"/>
            <a:chOff x="0" y="0"/>
            <a:chExt cx="1485114" cy="5371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516278" y="6075253"/>
            <a:ext cx="4806043" cy="1738188"/>
            <a:chOff x="0" y="0"/>
            <a:chExt cx="1485114" cy="5371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-938568">
            <a:off x="620484" y="529409"/>
            <a:ext cx="2857889" cy="2875863"/>
          </a:xfrm>
          <a:custGeom>
            <a:avLst/>
            <a:gdLst/>
            <a:ahLst/>
            <a:cxnLst/>
            <a:rect l="l" t="t" r="r" b="b"/>
            <a:pathLst>
              <a:path w="2857889" h="2875863">
                <a:moveTo>
                  <a:pt x="0" y="0"/>
                </a:moveTo>
                <a:lnTo>
                  <a:pt x="2857889" y="0"/>
                </a:lnTo>
                <a:lnTo>
                  <a:pt x="2857889" y="2875863"/>
                </a:lnTo>
                <a:lnTo>
                  <a:pt x="0" y="2875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29" name="Group 29"/>
          <p:cNvGrpSpPr/>
          <p:nvPr/>
        </p:nvGrpSpPr>
        <p:grpSpPr>
          <a:xfrm>
            <a:off x="168919" y="8389206"/>
            <a:ext cx="4806043" cy="1738188"/>
            <a:chOff x="0" y="0"/>
            <a:chExt cx="1485114" cy="53711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834743" y="8389206"/>
            <a:ext cx="4806043" cy="1738188"/>
            <a:chOff x="0" y="0"/>
            <a:chExt cx="1485114" cy="53711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31436" y="8389206"/>
            <a:ext cx="4806043" cy="1738188"/>
            <a:chOff x="0" y="0"/>
            <a:chExt cx="1485114" cy="53711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4063474" y="4667801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5" y="0"/>
                </a:lnTo>
                <a:lnTo>
                  <a:pt x="2160815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9" name="TextBox 39"/>
          <p:cNvSpPr txBox="1"/>
          <p:nvPr/>
        </p:nvSpPr>
        <p:spPr>
          <a:xfrm>
            <a:off x="5258774" y="3746935"/>
            <a:ext cx="5522502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Створення  штучної нейронної мережі «Перцептрон»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268681" y="3982837"/>
            <a:ext cx="44015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Бум штучного інтелекту в 1960-х</a:t>
            </a:r>
          </a:p>
        </p:txBody>
      </p:sp>
      <p:sp>
        <p:nvSpPr>
          <p:cNvPr id="41" name="Freeform 41"/>
          <p:cNvSpPr/>
          <p:nvPr/>
        </p:nvSpPr>
        <p:spPr>
          <a:xfrm rot="-1339155">
            <a:off x="9767754" y="4425632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5" y="0"/>
                </a:lnTo>
                <a:lnTo>
                  <a:pt x="2160815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2" name="TextBox 42"/>
          <p:cNvSpPr txBox="1"/>
          <p:nvPr/>
        </p:nvSpPr>
        <p:spPr>
          <a:xfrm>
            <a:off x="0" y="3670638"/>
            <a:ext cx="514388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Дартмутська конференція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(1956 р)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76670" y="255390"/>
            <a:ext cx="11793587" cy="32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Історія</a:t>
            </a:r>
            <a:r>
              <a:rPr lang="en-US" sz="9200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9200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розвитку</a:t>
            </a:r>
            <a:r>
              <a:rPr lang="en-US" sz="9200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9200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ідей</a:t>
            </a:r>
            <a:r>
              <a:rPr lang="en-US" sz="9200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ШІ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5509" y="6320778"/>
            <a:ext cx="44015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Зима штучного інтелекту в 1980-х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38342" y="6308784"/>
            <a:ext cx="427337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Створення експертних систем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716303" y="6140509"/>
            <a:ext cx="4463834" cy="152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Поява обробки природної мови та комп’ютерного бачення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5251" y="8682219"/>
            <a:ext cx="427337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Розвиток великих даних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101075" y="8682219"/>
            <a:ext cx="427337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Поява глибинного навчання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297768" y="8332056"/>
            <a:ext cx="4273379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Розробка генеративного штучного інтелекту</a:t>
            </a:r>
          </a:p>
        </p:txBody>
      </p:sp>
      <p:sp>
        <p:nvSpPr>
          <p:cNvPr id="50" name="AutoShape 50"/>
          <p:cNvSpPr/>
          <p:nvPr/>
        </p:nvSpPr>
        <p:spPr>
          <a:xfrm flipH="1">
            <a:off x="3004494" y="5350666"/>
            <a:ext cx="10482906" cy="972026"/>
          </a:xfrm>
          <a:prstGeom prst="line">
            <a:avLst/>
          </a:prstGeom>
          <a:ln w="11430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ru-UA"/>
          </a:p>
        </p:txBody>
      </p:sp>
      <p:sp>
        <p:nvSpPr>
          <p:cNvPr id="51" name="Freeform 51"/>
          <p:cNvSpPr/>
          <p:nvPr/>
        </p:nvSpPr>
        <p:spPr>
          <a:xfrm>
            <a:off x="10781275" y="6375459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5" y="0"/>
                </a:lnTo>
                <a:lnTo>
                  <a:pt x="2160815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2" name="Freeform 52"/>
          <p:cNvSpPr/>
          <p:nvPr/>
        </p:nvSpPr>
        <p:spPr>
          <a:xfrm>
            <a:off x="5020668" y="6628714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4" y="0"/>
                </a:lnTo>
                <a:lnTo>
                  <a:pt x="2160814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3" name="AutoShape 53"/>
          <p:cNvSpPr/>
          <p:nvPr/>
        </p:nvSpPr>
        <p:spPr>
          <a:xfrm flipH="1">
            <a:off x="4399390" y="7790344"/>
            <a:ext cx="10231010" cy="720033"/>
          </a:xfrm>
          <a:prstGeom prst="line">
            <a:avLst/>
          </a:prstGeom>
          <a:ln w="11430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ru-UA"/>
          </a:p>
        </p:txBody>
      </p:sp>
      <p:sp>
        <p:nvSpPr>
          <p:cNvPr id="54" name="Freeform 54"/>
          <p:cNvSpPr/>
          <p:nvPr/>
        </p:nvSpPr>
        <p:spPr>
          <a:xfrm>
            <a:off x="10355464" y="9234278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4" y="0"/>
                </a:lnTo>
                <a:lnTo>
                  <a:pt x="2160814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5" name="Freeform 55"/>
          <p:cNvSpPr/>
          <p:nvPr/>
        </p:nvSpPr>
        <p:spPr>
          <a:xfrm>
            <a:off x="4286678" y="9360190"/>
            <a:ext cx="2160814" cy="589313"/>
          </a:xfrm>
          <a:custGeom>
            <a:avLst/>
            <a:gdLst/>
            <a:ahLst/>
            <a:cxnLst/>
            <a:rect l="l" t="t" r="r" b="b"/>
            <a:pathLst>
              <a:path w="2160814" h="589313">
                <a:moveTo>
                  <a:pt x="0" y="0"/>
                </a:moveTo>
                <a:lnTo>
                  <a:pt x="2160814" y="0"/>
                </a:lnTo>
                <a:lnTo>
                  <a:pt x="2160814" y="589313"/>
                </a:lnTo>
                <a:lnTo>
                  <a:pt x="0" y="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89409F-59FA-2EF4-D23B-6554A4887049}"/>
              </a:ext>
            </a:extLst>
          </p:cNvPr>
          <p:cNvSpPr txBox="1"/>
          <p:nvPr/>
        </p:nvSpPr>
        <p:spPr>
          <a:xfrm>
            <a:off x="10939043" y="1560377"/>
            <a:ext cx="5719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3600" dirty="0"/>
          </a:p>
          <a:p>
            <a:r>
              <a:rPr lang="ru-UA" sz="3600" dirty="0">
                <a:hlinkClick r:id="rId14"/>
              </a:rPr>
              <a:t>https://padlet.com/knyshoryna/padlet-cr2ph8pr5b77kzue</a:t>
            </a:r>
            <a:endParaRPr lang="uk-UA" sz="3600" dirty="0"/>
          </a:p>
          <a:p>
            <a:endParaRPr lang="ru-UA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1720515" y="1923547"/>
            <a:ext cx="14555073" cy="7334753"/>
            <a:chOff x="0" y="0"/>
            <a:chExt cx="4497661" cy="22665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7661" cy="2266511"/>
            </a:xfrm>
            <a:custGeom>
              <a:avLst/>
              <a:gdLst/>
              <a:ahLst/>
              <a:cxnLst/>
              <a:rect l="l" t="t" r="r" b="b"/>
              <a:pathLst>
                <a:path w="4497661" h="2266511">
                  <a:moveTo>
                    <a:pt x="27127" y="0"/>
                  </a:moveTo>
                  <a:lnTo>
                    <a:pt x="4470534" y="0"/>
                  </a:lnTo>
                  <a:cubicBezTo>
                    <a:pt x="4485515" y="0"/>
                    <a:pt x="4497661" y="12145"/>
                    <a:pt x="4497661" y="27127"/>
                  </a:cubicBezTo>
                  <a:lnTo>
                    <a:pt x="4497661" y="2239384"/>
                  </a:lnTo>
                  <a:cubicBezTo>
                    <a:pt x="4497661" y="2254366"/>
                    <a:pt x="4485515" y="2266511"/>
                    <a:pt x="4470534" y="2266511"/>
                  </a:cubicBezTo>
                  <a:lnTo>
                    <a:pt x="27127" y="2266511"/>
                  </a:lnTo>
                  <a:cubicBezTo>
                    <a:pt x="19933" y="2266511"/>
                    <a:pt x="13033" y="2263653"/>
                    <a:pt x="7945" y="2258565"/>
                  </a:cubicBezTo>
                  <a:cubicBezTo>
                    <a:pt x="2858" y="2253478"/>
                    <a:pt x="0" y="2246578"/>
                    <a:pt x="0" y="2239384"/>
                  </a:cubicBezTo>
                  <a:lnTo>
                    <a:pt x="0" y="27127"/>
                  </a:lnTo>
                  <a:cubicBezTo>
                    <a:pt x="0" y="19933"/>
                    <a:pt x="2858" y="13033"/>
                    <a:pt x="7945" y="7945"/>
                  </a:cubicBezTo>
                  <a:cubicBezTo>
                    <a:pt x="13033" y="2858"/>
                    <a:pt x="19933" y="0"/>
                    <a:pt x="27127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7661" cy="2304611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1644776">
            <a:off x="-3464785" y="-2383272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 rot="-4769298">
            <a:off x="15976057" y="6970274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-931716" y="530749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12005132" y="9639300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1720515" y="1867865"/>
            <a:ext cx="14440691" cy="724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Чи підштовхнуло мистецтво науковців до створення покращених моделей роботів на базі ШІ?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5120" y="-1217188"/>
            <a:ext cx="19058240" cy="12721376"/>
          </a:xfrm>
          <a:custGeom>
            <a:avLst/>
            <a:gdLst/>
            <a:ahLst/>
            <a:cxnLst/>
            <a:rect l="l" t="t" r="r" b="b"/>
            <a:pathLst>
              <a:path w="19058240" h="12721376">
                <a:moveTo>
                  <a:pt x="0" y="0"/>
                </a:moveTo>
                <a:lnTo>
                  <a:pt x="19058240" y="0"/>
                </a:lnTo>
                <a:lnTo>
                  <a:pt x="19058240" y="12721376"/>
                </a:lnTo>
                <a:lnTo>
                  <a:pt x="0" y="12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3" name="Group 3"/>
          <p:cNvGrpSpPr/>
          <p:nvPr/>
        </p:nvGrpSpPr>
        <p:grpSpPr>
          <a:xfrm>
            <a:off x="1028700" y="4499313"/>
            <a:ext cx="4806043" cy="1738188"/>
            <a:chOff x="0" y="0"/>
            <a:chExt cx="1485114" cy="5371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078662">
            <a:off x="16240667" y="-2153823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 rot="-9299393">
            <a:off x="-3464785" y="-257444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9" y="0"/>
                </a:lnTo>
                <a:lnTo>
                  <a:pt x="6159329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8" name="Group 8"/>
          <p:cNvGrpSpPr/>
          <p:nvPr/>
        </p:nvGrpSpPr>
        <p:grpSpPr>
          <a:xfrm>
            <a:off x="4009487" y="1028700"/>
            <a:ext cx="11715382" cy="2482203"/>
            <a:chOff x="0" y="0"/>
            <a:chExt cx="3620168" cy="7670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20168" cy="767025"/>
            </a:xfrm>
            <a:custGeom>
              <a:avLst/>
              <a:gdLst/>
              <a:ahLst/>
              <a:cxnLst/>
              <a:rect l="l" t="t" r="r" b="b"/>
              <a:pathLst>
                <a:path w="3620168" h="767025">
                  <a:moveTo>
                    <a:pt x="33703" y="0"/>
                  </a:moveTo>
                  <a:lnTo>
                    <a:pt x="3586466" y="0"/>
                  </a:lnTo>
                  <a:cubicBezTo>
                    <a:pt x="3605079" y="0"/>
                    <a:pt x="3620168" y="15089"/>
                    <a:pt x="3620168" y="33703"/>
                  </a:cubicBezTo>
                  <a:lnTo>
                    <a:pt x="3620168" y="733323"/>
                  </a:lnTo>
                  <a:cubicBezTo>
                    <a:pt x="3620168" y="751936"/>
                    <a:pt x="3605079" y="767025"/>
                    <a:pt x="3586466" y="767025"/>
                  </a:cubicBezTo>
                  <a:lnTo>
                    <a:pt x="33703" y="767025"/>
                  </a:lnTo>
                  <a:cubicBezTo>
                    <a:pt x="15089" y="767025"/>
                    <a:pt x="0" y="751936"/>
                    <a:pt x="0" y="733323"/>
                  </a:cubicBezTo>
                  <a:lnTo>
                    <a:pt x="0" y="33703"/>
                  </a:lnTo>
                  <a:cubicBezTo>
                    <a:pt x="0" y="15089"/>
                    <a:pt x="15089" y="0"/>
                    <a:pt x="33703" y="0"/>
                  </a:cubicBezTo>
                  <a:close/>
                </a:path>
              </a:pathLst>
            </a:custGeom>
            <a:solidFill>
              <a:srgbClr val="ED9D9D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20168" cy="805125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050964" y="8428497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4769298">
            <a:off x="15935236" y="6759962"/>
            <a:ext cx="6159329" cy="5789769"/>
          </a:xfrm>
          <a:custGeom>
            <a:avLst/>
            <a:gdLst/>
            <a:ahLst/>
            <a:cxnLst/>
            <a:rect l="l" t="t" r="r" b="b"/>
            <a:pathLst>
              <a:path w="6159329" h="5789769">
                <a:moveTo>
                  <a:pt x="0" y="0"/>
                </a:moveTo>
                <a:lnTo>
                  <a:pt x="6159328" y="0"/>
                </a:lnTo>
                <a:lnTo>
                  <a:pt x="6159328" y="5789769"/>
                </a:lnTo>
                <a:lnTo>
                  <a:pt x="0" y="5789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1478053" y="320437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-2980713" y="9508518"/>
            <a:ext cx="7315200" cy="420624"/>
          </a:xfrm>
          <a:custGeom>
            <a:avLst/>
            <a:gdLst/>
            <a:ahLst/>
            <a:cxnLst/>
            <a:rect l="l" t="t" r="r" b="b"/>
            <a:pathLst>
              <a:path w="7315200" h="420624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5" name="Group 15"/>
          <p:cNvGrpSpPr/>
          <p:nvPr/>
        </p:nvGrpSpPr>
        <p:grpSpPr>
          <a:xfrm>
            <a:off x="6740979" y="4499313"/>
            <a:ext cx="4806043" cy="1738188"/>
            <a:chOff x="0" y="0"/>
            <a:chExt cx="1485114" cy="5371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520112"/>
            <a:ext cx="4806043" cy="1738188"/>
            <a:chOff x="0" y="0"/>
            <a:chExt cx="1485114" cy="5371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40979" y="7511914"/>
            <a:ext cx="4806043" cy="1738188"/>
            <a:chOff x="0" y="0"/>
            <a:chExt cx="1485114" cy="53711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451896" y="4499313"/>
            <a:ext cx="4806043" cy="1738188"/>
            <a:chOff x="0" y="0"/>
            <a:chExt cx="1485114" cy="53711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453257" y="7511914"/>
            <a:ext cx="4806043" cy="1738188"/>
            <a:chOff x="0" y="0"/>
            <a:chExt cx="1485114" cy="53711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85114" cy="537117"/>
            </a:xfrm>
            <a:custGeom>
              <a:avLst/>
              <a:gdLst/>
              <a:ahLst/>
              <a:cxnLst/>
              <a:rect l="l" t="t" r="r" b="b"/>
              <a:pathLst>
                <a:path w="1485114" h="537117">
                  <a:moveTo>
                    <a:pt x="82154" y="0"/>
                  </a:moveTo>
                  <a:lnTo>
                    <a:pt x="1402960" y="0"/>
                  </a:lnTo>
                  <a:cubicBezTo>
                    <a:pt x="1424749" y="0"/>
                    <a:pt x="1445645" y="8656"/>
                    <a:pt x="1461052" y="24062"/>
                  </a:cubicBezTo>
                  <a:cubicBezTo>
                    <a:pt x="1476459" y="39469"/>
                    <a:pt x="1485114" y="60366"/>
                    <a:pt x="1485114" y="82154"/>
                  </a:cubicBezTo>
                  <a:lnTo>
                    <a:pt x="1485114" y="454963"/>
                  </a:lnTo>
                  <a:cubicBezTo>
                    <a:pt x="1485114" y="476752"/>
                    <a:pt x="1476459" y="497648"/>
                    <a:pt x="1461052" y="513055"/>
                  </a:cubicBezTo>
                  <a:cubicBezTo>
                    <a:pt x="1445645" y="528462"/>
                    <a:pt x="1424749" y="537117"/>
                    <a:pt x="1402960" y="537117"/>
                  </a:cubicBezTo>
                  <a:lnTo>
                    <a:pt x="82154" y="537117"/>
                  </a:lnTo>
                  <a:cubicBezTo>
                    <a:pt x="60366" y="537117"/>
                    <a:pt x="39469" y="528462"/>
                    <a:pt x="24062" y="513055"/>
                  </a:cubicBezTo>
                  <a:cubicBezTo>
                    <a:pt x="8656" y="497648"/>
                    <a:pt x="0" y="476752"/>
                    <a:pt x="0" y="454963"/>
                  </a:cubicBezTo>
                  <a:lnTo>
                    <a:pt x="0" y="82154"/>
                  </a:lnTo>
                  <a:cubicBezTo>
                    <a:pt x="0" y="60366"/>
                    <a:pt x="8656" y="39469"/>
                    <a:pt x="24062" y="24062"/>
                  </a:cubicBezTo>
                  <a:cubicBezTo>
                    <a:pt x="39469" y="8656"/>
                    <a:pt x="60366" y="0"/>
                    <a:pt x="82154" y="0"/>
                  </a:cubicBezTo>
                  <a:close/>
                </a:path>
              </a:pathLst>
            </a:custGeom>
            <a:solidFill>
              <a:srgbClr val="7E94B7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85114" cy="575217"/>
            </a:xfrm>
            <a:prstGeom prst="rect">
              <a:avLst/>
            </a:prstGeom>
          </p:spPr>
          <p:txBody>
            <a:bodyPr lIns="43298" tIns="43298" rIns="43298" bIns="43298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-938568">
            <a:off x="620484" y="529409"/>
            <a:ext cx="2857889" cy="2875863"/>
          </a:xfrm>
          <a:custGeom>
            <a:avLst/>
            <a:gdLst/>
            <a:ahLst/>
            <a:cxnLst/>
            <a:rect l="l" t="t" r="r" b="b"/>
            <a:pathLst>
              <a:path w="2857889" h="2875863">
                <a:moveTo>
                  <a:pt x="0" y="0"/>
                </a:moveTo>
                <a:lnTo>
                  <a:pt x="2857889" y="0"/>
                </a:lnTo>
                <a:lnTo>
                  <a:pt x="2857889" y="2875863"/>
                </a:lnTo>
                <a:lnTo>
                  <a:pt x="0" y="2875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1" name="TextBox 31"/>
          <p:cNvSpPr txBox="1"/>
          <p:nvPr/>
        </p:nvSpPr>
        <p:spPr>
          <a:xfrm>
            <a:off x="1438944" y="4638157"/>
            <a:ext cx="399710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Охорона здоров'я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34487" y="985846"/>
            <a:ext cx="11065381" cy="241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1"/>
              </a:lnSpc>
            </a:pPr>
            <a:r>
              <a:rPr lang="en-US" sz="690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Сфери застосування штучного інтелекту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77696" y="4982366"/>
            <a:ext cx="433260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Освіта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33167" y="8003165"/>
            <a:ext cx="399710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Транспорт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45445" y="7650721"/>
            <a:ext cx="399710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Медіа та розваги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305184" y="4647682"/>
            <a:ext cx="510219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Фінанси та банківська справа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57724" y="7658956"/>
            <a:ext cx="399710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Безпека та нагляд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90B0FF-E936-FDBD-A38D-92BF7413B35C}"/>
              </a:ext>
            </a:extLst>
          </p:cNvPr>
          <p:cNvSpPr txBox="1"/>
          <p:nvPr/>
        </p:nvSpPr>
        <p:spPr>
          <a:xfrm>
            <a:off x="4837029" y="9456431"/>
            <a:ext cx="139562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/>
              <a:t>https://miro.com/welcomeonboard/OGFyTDI3dnNpUmxnQlowRGpPNnM2Zm53NklWSGR4OERVYXZiRGIzSHJIYlNlc2s2dk9GeHhkMVJjMEdUdmxuVGFNZDNjbWNTM0szUGRHbm4wQTRPSmRSNkNFZDkwbFM3TTJ0WEtWZ0hzQnA1MGdGTW4xNFc5bFlOWmVuNzhKNzJQdGo1ZEV3bUdPQWRZUHQzSGl6V2NBPT0hdjE=?share_link_id=62943978332</a:t>
            </a:r>
            <a:endParaRPr lang="uk-UA" sz="2800" dirty="0"/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267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Bobby Jones Soft</vt:lpstr>
      <vt:lpstr>Canva Sans</vt:lpstr>
      <vt:lpstr>Arial</vt:lpstr>
      <vt:lpstr>Calibri</vt:lpstr>
      <vt:lpstr>Playpen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Salmon, Grey and Green Bold Style Artificial Intelligence Presentation</dc:title>
  <cp:lastModifiedBy>Arina Knysh</cp:lastModifiedBy>
  <cp:revision>2</cp:revision>
  <dcterms:created xsi:type="dcterms:W3CDTF">2006-08-16T00:00:00Z</dcterms:created>
  <dcterms:modified xsi:type="dcterms:W3CDTF">2026-03-26T15:26:09Z</dcterms:modified>
  <dc:identifier>DAHE_BVt-0A</dc:identifier>
</cp:coreProperties>
</file>