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57" r:id="rId4"/>
    <p:sldId id="272" r:id="rId5"/>
    <p:sldId id="267" r:id="rId6"/>
    <p:sldId id="270" r:id="rId7"/>
    <p:sldId id="268" r:id="rId8"/>
    <p:sldId id="269" r:id="rId9"/>
    <p:sldId id="258" r:id="rId10"/>
    <p:sldId id="260" r:id="rId11"/>
    <p:sldId id="261" r:id="rId12"/>
    <p:sldId id="273" r:id="rId13"/>
    <p:sldId id="262" r:id="rId14"/>
    <p:sldId id="263" r:id="rId15"/>
    <p:sldId id="264" r:id="rId16"/>
    <p:sldId id="274" r:id="rId17"/>
    <p:sldId id="275" r:id="rId18"/>
    <p:sldId id="276" r:id="rId19"/>
    <p:sldId id="265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nter" panose="020B0604020202020204" charset="0"/>
      <p:regular r:id="rId2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35" d="100"/>
          <a:sy n="35" d="100"/>
        </p:scale>
        <p:origin x="16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2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-3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5.svg"/><Relationship Id="rId5" Type="http://schemas.openxmlformats.org/officeDocument/2006/relationships/image" Target="../media/image-3-3.svg"/><Relationship Id="rId4" Type="http://schemas.openxmlformats.org/officeDocument/2006/relationships/image" Target="../media/image12.png"/><Relationship Id="rId9" Type="http://schemas.openxmlformats.org/officeDocument/2006/relationships/image" Target="../media/image-3-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54104" y="1038112"/>
            <a:ext cx="12280184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 smtClean="0">
                <a:solidFill>
                  <a:srgbClr val="00B0F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</a:t>
            </a:r>
            <a:r>
              <a:rPr lang="en-US" sz="3900" b="1" dirty="0" smtClean="0">
                <a:solidFill>
                  <a:srgbClr val="00B0F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ЕНЕТИКА ФІЗИЧНИХ ЗДІБНОСТЕЙ ЛЮДИНИ</a:t>
            </a:r>
            <a:endParaRPr lang="en-US" sz="3900" dirty="0">
              <a:solidFill>
                <a:srgbClr val="00B0F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296912" y="4059936"/>
            <a:ext cx="665683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Вивчення генетичних основ фізичних здібностей людини через молекулярну біологію та генетичні маркери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М'язові волокна і їх вплив на біг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9" y="2870298"/>
            <a:ext cx="5986264" cy="39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38" y="758756"/>
            <a:ext cx="4980562" cy="74708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431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Тренуємість і сенситивні періоди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92122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8904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Тренуємість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3319701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Чим нижче коефіцієнт спадковості, тим вище тренуємість. Найбільш тренуємими є спритність та витривалість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53138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4351496"/>
            <a:ext cx="24853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Сенситивні періоди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0815" y="4780717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Періоди підвищеної чутливості до середовищних впливів. </a:t>
            </a:r>
            <a:r>
              <a:rPr lang="en-US" sz="1550" dirty="0" err="1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Швидкість</a:t>
            </a:r>
            <a:r>
              <a:rPr lang="en-US" sz="155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uk-UA" sz="155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гнучкість, </a:t>
            </a:r>
            <a:r>
              <a:rPr lang="en-US" sz="155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спритність - 11-15 </a:t>
            </a:r>
            <a:r>
              <a:rPr lang="en-US" sz="1550" dirty="0" err="1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років</a:t>
            </a:r>
            <a:endParaRPr lang="uk-UA" sz="1550" dirty="0" smtClean="0">
              <a:solidFill>
                <a:srgbClr val="E5E0DF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uk-UA" sz="155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</a:rPr>
              <a:t>Мязова сила – 14-18 років. Витривалістть – 15-20 років.</a:t>
            </a:r>
          </a:p>
          <a:p>
            <a:pPr marL="0" indent="0" algn="l">
              <a:lnSpc>
                <a:spcPts val="2500"/>
              </a:lnSpc>
              <a:buNone/>
            </a:pPr>
            <a:endParaRPr lang="uk-UA" sz="1550" dirty="0">
              <a:solidFill>
                <a:srgbClr val="E5E0DF"/>
              </a:solidFill>
              <a:latin typeface="Inter" pitchFamily="34" charset="0"/>
              <a:ea typeface="Inter" pitchFamily="34" charset="-122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14154"/>
            <a:ext cx="992267" cy="14610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0815" y="58125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Критичні періоди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470815" y="6241733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Підвищена активність генів, що контролюють розвиток ознак організму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034" y="1284052"/>
            <a:ext cx="4630365" cy="69455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2939" y="368303"/>
            <a:ext cx="13957459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FFFF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Молекулярно-генетичні </a:t>
            </a:r>
            <a:r>
              <a:rPr lang="en-US" sz="3300" b="1" dirty="0" err="1">
                <a:solidFill>
                  <a:srgbClr val="FFFF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маркери</a:t>
            </a:r>
            <a:r>
              <a:rPr lang="en-US" sz="3300" b="1" dirty="0">
                <a:solidFill>
                  <a:srgbClr val="FFFF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uk-UA" sz="3300" b="1" dirty="0" smtClean="0">
                <a:solidFill>
                  <a:srgbClr val="FFFF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фізичних здібностей</a:t>
            </a:r>
            <a:endParaRPr lang="en-US" sz="3300" dirty="0">
              <a:solidFill>
                <a:srgbClr val="FFFF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72941" y="3596402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uk-UA" sz="16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41</a:t>
            </a:r>
            <a:r>
              <a:rPr lang="en-US" sz="16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50" b="1" dirty="0" err="1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</a:t>
            </a:r>
            <a:r>
              <a:rPr lang="uk-UA" sz="16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672941" y="3944660"/>
            <a:ext cx="7798117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Асоційовані з </a:t>
            </a:r>
            <a:r>
              <a:rPr lang="en-US" sz="1300" dirty="0" err="1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аеробними</a:t>
            </a:r>
            <a:r>
              <a:rPr lang="en-US" sz="13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можливостями - м'язова і кардіореспіраторна витривалість</a:t>
            </a:r>
            <a:endParaRPr lang="en-US" sz="1300" dirty="0"/>
          </a:p>
        </p:txBody>
      </p:sp>
      <p:sp>
        <p:nvSpPr>
          <p:cNvPr id="9" name="Text 4"/>
          <p:cNvSpPr/>
          <p:nvPr/>
        </p:nvSpPr>
        <p:spPr>
          <a:xfrm>
            <a:off x="672941" y="5077182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r>
              <a:rPr lang="uk-UA" sz="16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 та 42</a:t>
            </a:r>
            <a:r>
              <a:rPr lang="en-US" sz="16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маркери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672941" y="5425440"/>
            <a:ext cx="7798117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Асоційовані з </a:t>
            </a:r>
            <a:r>
              <a:rPr lang="en-US" sz="13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</a:t>
            </a:r>
            <a:r>
              <a:rPr lang="uk-UA" sz="13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</a:t>
            </a:r>
            <a:r>
              <a:rPr lang="en-US" sz="1300" dirty="0" err="1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еробними</a:t>
            </a:r>
            <a:r>
              <a:rPr lang="en-US" sz="13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можливостями - швидкісно-силові здібності</a:t>
            </a:r>
            <a:endParaRPr lang="en-US" sz="1300" dirty="0"/>
          </a:p>
        </p:txBody>
      </p:sp>
      <p:sp>
        <p:nvSpPr>
          <p:cNvPr id="12" name="Text 6"/>
          <p:cNvSpPr/>
          <p:nvPr/>
        </p:nvSpPr>
        <p:spPr>
          <a:xfrm>
            <a:off x="672941" y="6557963"/>
            <a:ext cx="2358866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Алелі інтолерантності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672941" y="6906220"/>
            <a:ext cx="7798117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Обмежують фізичну діяльність за допомогою зниження або підвищення експресії генів</a:t>
            </a:r>
            <a:endParaRPr lang="en-US" sz="1300" dirty="0"/>
          </a:p>
        </p:txBody>
      </p:sp>
      <p:sp>
        <p:nvSpPr>
          <p:cNvPr id="14" name="Rectangle 13"/>
          <p:cNvSpPr/>
          <p:nvPr/>
        </p:nvSpPr>
        <p:spPr>
          <a:xfrm>
            <a:off x="340268" y="1082380"/>
            <a:ext cx="9457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Молекулярно-генетичний маркер — це варіант гена, пов’язаний із певною фізичною </a:t>
            </a:r>
            <a:r>
              <a:rPr lang="uk-UA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ознакою</a:t>
            </a:r>
          </a:p>
          <a:p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Виявлено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12</a:t>
            </a:r>
            <a:r>
              <a:rPr lang="uk-UA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генетичних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маркерів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асоційованих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з </a:t>
            </a:r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фізичною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діяльністю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людини</a:t>
            </a:r>
            <a:r>
              <a:rPr lang="en-US" sz="2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uk-UA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uk-UA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82803" y="430921"/>
            <a:ext cx="7000042" cy="551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uk-UA" sz="345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</a:t>
            </a:r>
            <a:r>
              <a:rPr lang="en-US" sz="345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аркери</a:t>
            </a:r>
            <a:r>
              <a:rPr lang="en-US" sz="345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витривалості</a:t>
            </a:r>
            <a:endParaRPr lang="en-US" sz="345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2185" t="21325" r="31679" b="3781"/>
          <a:stretch/>
        </p:blipFill>
        <p:spPr bwMode="auto">
          <a:xfrm>
            <a:off x="7937770" y="1387887"/>
            <a:ext cx="5778230" cy="6082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1"/>
          <p:cNvSpPr/>
          <p:nvPr/>
        </p:nvSpPr>
        <p:spPr>
          <a:xfrm>
            <a:off x="946766" y="3402441"/>
            <a:ext cx="7798117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Маркери витривалості локалізовані в 23 генах, мтДНК і Y-хромосомі.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204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084" y="1789628"/>
            <a:ext cx="4293315" cy="64399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5833" y="155113"/>
            <a:ext cx="7000042" cy="551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Ключові</a:t>
            </a:r>
            <a:r>
              <a:rPr lang="uk-UA" sz="345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45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маркери</a:t>
            </a:r>
            <a:r>
              <a:rPr lang="en-US" sz="345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витривалості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582519" y="1516023"/>
            <a:ext cx="7731681" cy="1302306"/>
          </a:xfrm>
          <a:prstGeom prst="roundRect">
            <a:avLst>
              <a:gd name="adj" fmla="val 5694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71691" y="1403152"/>
            <a:ext cx="706160" cy="1256586"/>
          </a:xfrm>
          <a:prstGeom prst="roundRect">
            <a:avLst>
              <a:gd name="adj" fmla="val 6617"/>
            </a:avLst>
          </a:prstGeom>
          <a:solidFill>
            <a:srgbClr val="110080"/>
          </a:solidFill>
          <a:ln/>
        </p:spPr>
      </p:sp>
      <p:sp>
        <p:nvSpPr>
          <p:cNvPr id="6" name="Text 3"/>
          <p:cNvSpPr/>
          <p:nvPr/>
        </p:nvSpPr>
        <p:spPr>
          <a:xfrm>
            <a:off x="945833" y="2275284"/>
            <a:ext cx="26479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542693" y="1336209"/>
            <a:ext cx="2306122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ACE I/D поліморфізм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513701" y="1736240"/>
            <a:ext cx="7319014" cy="1120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17q23.3. </a:t>
            </a:r>
            <a:r>
              <a:rPr lang="en-US" sz="16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алель пов'язаний зі схильністю до розвитку витривалості і стійкістю </a:t>
            </a:r>
            <a:r>
              <a:rPr lang="en-US" sz="1600" dirty="0" err="1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</a:t>
            </a:r>
            <a:r>
              <a:rPr lang="en-US" sz="16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гіпоксії</a:t>
            </a:r>
            <a:r>
              <a:rPr lang="uk-UA" sz="1600" dirty="0" smtClean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>
              <a:lnSpc>
                <a:spcPts val="2100"/>
              </a:lnSpc>
            </a:pPr>
            <a:r>
              <a:rPr lang="uk-UA" dirty="0">
                <a:solidFill>
                  <a:schemeClr val="bg1"/>
                </a:solidFill>
              </a:rPr>
              <a:t>D-алель пов’язаний з більшою концентрацією ферменту в плазмі крові та з кращими результатами у силових та швидкісних дисциплінах</a:t>
            </a:r>
            <a:endParaRPr lang="uk-UA" sz="1350" dirty="0" smtClean="0">
              <a:solidFill>
                <a:schemeClr val="bg1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75212" y="3445074"/>
            <a:ext cx="7731681" cy="1302306"/>
          </a:xfrm>
          <a:prstGeom prst="roundRect">
            <a:avLst>
              <a:gd name="adj" fmla="val 5694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29020" y="3271838"/>
            <a:ext cx="706160" cy="1256586"/>
          </a:xfrm>
          <a:prstGeom prst="roundRect">
            <a:avLst>
              <a:gd name="adj" fmla="val 6617"/>
            </a:avLst>
          </a:prstGeom>
          <a:solidFill>
            <a:srgbClr val="110080"/>
          </a:solidFill>
          <a:ln/>
        </p:spPr>
      </p:sp>
      <p:sp>
        <p:nvSpPr>
          <p:cNvPr id="11" name="Text 8"/>
          <p:cNvSpPr/>
          <p:nvPr/>
        </p:nvSpPr>
        <p:spPr>
          <a:xfrm>
            <a:off x="945833" y="3734633"/>
            <a:ext cx="26479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592223" y="3448288"/>
            <a:ext cx="2207062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ADRA2A 6.7-kb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592223" y="3818334"/>
            <a:ext cx="6646307" cy="5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10q24-q26. </a:t>
            </a:r>
            <a:endParaRPr lang="uk-UA" sz="1350" dirty="0" smtClean="0">
              <a:solidFill>
                <a:srgbClr val="E5E0DF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350" dirty="0" err="1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Поліморфізм</a:t>
            </a:r>
            <a:r>
              <a:rPr lang="en-US" sz="135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DraI асоційований з адаптацією серцево-судинної системи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706160" y="4747380"/>
            <a:ext cx="7731681" cy="1302306"/>
          </a:xfrm>
          <a:prstGeom prst="roundRect">
            <a:avLst>
              <a:gd name="adj" fmla="val 5694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729020" y="4731187"/>
            <a:ext cx="706160" cy="1256586"/>
          </a:xfrm>
          <a:prstGeom prst="roundRect">
            <a:avLst>
              <a:gd name="adj" fmla="val 6617"/>
            </a:avLst>
          </a:prstGeom>
          <a:solidFill>
            <a:srgbClr val="110080"/>
          </a:solidFill>
          <a:ln/>
        </p:spPr>
      </p:sp>
      <p:sp>
        <p:nvSpPr>
          <p:cNvPr id="16" name="Text 13"/>
          <p:cNvSpPr/>
          <p:nvPr/>
        </p:nvSpPr>
        <p:spPr>
          <a:xfrm>
            <a:off x="945833" y="5193983"/>
            <a:ext cx="26479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1592223" y="5277683"/>
            <a:ext cx="6646307" cy="5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b="1" dirty="0">
                <a:solidFill>
                  <a:schemeClr val="bg1"/>
                </a:solidFill>
              </a:rPr>
              <a:t>AMPD1 (</a:t>
            </a:r>
            <a:r>
              <a:rPr lang="uk-UA" dirty="0">
                <a:solidFill>
                  <a:schemeClr val="bg1"/>
                </a:solidFill>
              </a:rPr>
              <a:t>ген АМФ-дезамінази) — енергетичний обмін у м’язах (У індивідів з дефіцитом АМФ-дезамінази спостерігається знижена аеробна і анаеробна працездатність та швидке накопичення </a:t>
            </a:r>
            <a:r>
              <a:rPr lang="uk-UA" dirty="0"/>
              <a:t>лактату в крові відразу після 30-секундного анаеробного навантаження)</a:t>
            </a:r>
          </a:p>
        </p:txBody>
      </p:sp>
      <p:sp>
        <p:nvSpPr>
          <p:cNvPr id="19" name="Shape 16"/>
          <p:cNvSpPr/>
          <p:nvPr/>
        </p:nvSpPr>
        <p:spPr>
          <a:xfrm>
            <a:off x="-66556" y="6229041"/>
            <a:ext cx="7731681" cy="1059299"/>
          </a:xfrm>
          <a:prstGeom prst="roundRect">
            <a:avLst>
              <a:gd name="adj" fmla="val 7001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729020" y="6190536"/>
            <a:ext cx="706160" cy="1013579"/>
          </a:xfrm>
          <a:prstGeom prst="roundRect">
            <a:avLst>
              <a:gd name="adj" fmla="val 6617"/>
            </a:avLst>
          </a:prstGeom>
          <a:solidFill>
            <a:srgbClr val="110080"/>
          </a:solidFill>
          <a:ln/>
        </p:spPr>
      </p:sp>
      <p:sp>
        <p:nvSpPr>
          <p:cNvPr id="21" name="Text 18"/>
          <p:cNvSpPr/>
          <p:nvPr/>
        </p:nvSpPr>
        <p:spPr>
          <a:xfrm>
            <a:off x="945833" y="6531769"/>
            <a:ext cx="26479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050" dirty="0"/>
          </a:p>
        </p:txBody>
      </p:sp>
      <p:sp>
        <p:nvSpPr>
          <p:cNvPr id="22" name="Text 19"/>
          <p:cNvSpPr/>
          <p:nvPr/>
        </p:nvSpPr>
        <p:spPr>
          <a:xfrm>
            <a:off x="1592223" y="6366986"/>
            <a:ext cx="2207062" cy="275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uk-UA" b="1" dirty="0">
                <a:solidFill>
                  <a:schemeClr val="bg1"/>
                </a:solidFill>
              </a:rPr>
              <a:t>HIF1A, EPAS1</a:t>
            </a:r>
            <a:r>
              <a:rPr lang="uk-UA" dirty="0">
                <a:solidFill>
                  <a:schemeClr val="bg1"/>
                </a:solidFill>
              </a:rPr>
              <a:t> — адаптація до </a:t>
            </a:r>
            <a:r>
              <a:rPr lang="uk-UA" dirty="0" smtClean="0">
                <a:solidFill>
                  <a:schemeClr val="bg1"/>
                </a:solidFill>
              </a:rPr>
              <a:t>гіпоксії</a:t>
            </a:r>
          </a:p>
          <a:p>
            <a:pPr>
              <a:lnSpc>
                <a:spcPts val="2150"/>
              </a:lnSpc>
            </a:pPr>
            <a:r>
              <a:rPr lang="uk-UA" i="1" dirty="0">
                <a:solidFill>
                  <a:schemeClr val="bg1"/>
                </a:solidFill>
              </a:rPr>
              <a:t>CD36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" name="Text 20"/>
          <p:cNvSpPr/>
          <p:nvPr/>
        </p:nvSpPr>
        <p:spPr>
          <a:xfrm>
            <a:off x="1592223" y="6737033"/>
            <a:ext cx="6646307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60" y="87549"/>
            <a:ext cx="3988340" cy="59825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2681" y="1029259"/>
            <a:ext cx="8587954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Додаткові</a:t>
            </a: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90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маркери</a:t>
            </a:r>
            <a:r>
              <a:rPr lang="en-US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9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витривалості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3149441"/>
            <a:ext cx="3679031" cy="2111335"/>
          </a:xfrm>
          <a:prstGeom prst="roundRect">
            <a:avLst>
              <a:gd name="adj" fmla="val 3948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9768" y="33554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BDKRB2 -9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9768" y="3784640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14q32.1-q32.2. Інсерційно-делеційний поліморфізм +9/-9. З відсутністю вставки пов'язаний судинорозширювальний ефект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671179" y="3149441"/>
            <a:ext cx="3679031" cy="2111335"/>
          </a:xfrm>
          <a:prstGeom prst="roundRect">
            <a:avLst>
              <a:gd name="adj" fmla="val 3948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77157" y="33554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EPAS1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77157" y="3784640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2p21-p16. Фактор індукований гіпоксією 2-го типу. Активується в умовах гіпоксії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93790" y="5459135"/>
            <a:ext cx="7556421" cy="1158716"/>
          </a:xfrm>
          <a:prstGeom prst="roundRect">
            <a:avLst>
              <a:gd name="adj" fmla="val 7194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9768" y="56651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EPOR 185-bp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99768" y="6094333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19p13.3-p13.2. Рецептор еритропоетину. (GGAA)n поліморфізм</a:t>
            </a:r>
            <a:endParaRPr lang="en-US" sz="1550" dirty="0"/>
          </a:p>
        </p:txBody>
      </p:sp>
      <p:sp>
        <p:nvSpPr>
          <p:cNvPr id="13" name="Rectangle 12"/>
          <p:cNvSpPr/>
          <p:nvPr/>
        </p:nvSpPr>
        <p:spPr>
          <a:xfrm>
            <a:off x="7957226" y="6094333"/>
            <a:ext cx="6716036" cy="201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Рецептор еритропоетину (</a:t>
            </a:r>
            <a:r>
              <a:rPr lang="en-US" dirty="0">
                <a:solidFill>
                  <a:schemeClr val="bg1"/>
                </a:solidFill>
              </a:rPr>
              <a:t>EPOR) </a:t>
            </a:r>
            <a:r>
              <a:rPr lang="uk-UA" dirty="0">
                <a:solidFill>
                  <a:schemeClr val="bg1"/>
                </a:solidFill>
              </a:rPr>
              <a:t>у спортсменів відіграє ключову роль в адаптації до фізичних навантажень, стимулюючи вироблення еритроцитів та підвищуючи витривалість. Його активність вища у спортсменів циклічних видів</a:t>
            </a:r>
            <a:r>
              <a:rPr lang="uk-UA" dirty="0">
                <a:solidFill>
                  <a:schemeClr val="bg1"/>
                </a:solidFill>
                <a:latin typeface="Google Sans"/>
              </a:rPr>
              <a:t>, а штучна активація (агоністи </a:t>
            </a:r>
            <a:r>
              <a:rPr lang="en-US" dirty="0">
                <a:solidFill>
                  <a:schemeClr val="bg1"/>
                </a:solidFill>
                <a:latin typeface="Google Sans"/>
              </a:rPr>
              <a:t>EPOR) </a:t>
            </a:r>
            <a:r>
              <a:rPr lang="uk-UA" dirty="0">
                <a:solidFill>
                  <a:schemeClr val="bg1"/>
                </a:solidFill>
                <a:latin typeface="Google Sans"/>
              </a:rPr>
              <a:t>заборонена </a:t>
            </a:r>
            <a:r>
              <a:rPr lang="en-US" dirty="0">
                <a:solidFill>
                  <a:schemeClr val="bg1"/>
                </a:solidFill>
                <a:latin typeface="Google Sans"/>
              </a:rPr>
              <a:t>WADA </a:t>
            </a:r>
            <a:r>
              <a:rPr lang="uk-UA" dirty="0">
                <a:solidFill>
                  <a:schemeClr val="bg1"/>
                </a:solidFill>
                <a:latin typeface="Google Sans"/>
              </a:rPr>
              <a:t>як допінг. Рівень еритропоетину підвищується при гіпоксії (тренування в горах), покращуючи кисневу ємність крові.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0899" y="714851"/>
            <a:ext cx="656796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Маркери</a:t>
            </a:r>
            <a:r>
              <a:rPr lang="en-US" sz="39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90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швидкості</a:t>
            </a:r>
            <a:r>
              <a:rPr lang="uk-UA" sz="39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і </a:t>
            </a:r>
            <a:r>
              <a:rPr lang="en-US" sz="390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сили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322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Описано як мінімум 6 поліморфізмів генів, асоційованих зі схильністю до розвитку швидкості і сили.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73060"/>
            <a:ext cx="3011091" cy="30110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8321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ACE </a:t>
            </a:r>
            <a:r>
              <a:rPr lang="uk-UA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</a:t>
            </a:r>
            <a:r>
              <a:rPr lang="en-US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 </a:t>
            </a: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алель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6261378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відміну від I алеля, D алель асоціюється з розвитком швидкості, сили і м'язової маси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573060"/>
            <a:ext cx="3011210" cy="30112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58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ACTN3 </a:t>
            </a:r>
            <a:r>
              <a:rPr lang="uk-UA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</a:t>
            </a:r>
            <a:r>
              <a:rPr lang="en-US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R577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6261497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11q13.1. α-актинін-3 експресується у гліколітичних швидких м'язових волокнах типу II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573060"/>
            <a:ext cx="3011210" cy="301121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58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</a:t>
            </a:r>
            <a:r>
              <a:rPr lang="uk-UA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</a:t>
            </a:r>
            <a:r>
              <a:rPr lang="en-US" sz="1950" b="1" dirty="0" smtClean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L(≥22)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6261497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 Xq11/2-q12. Рецептор андрогену регулює м'язову масу людини</a:t>
            </a:r>
            <a:endParaRPr lang="en-US" sz="1550" dirty="0"/>
          </a:p>
        </p:txBody>
      </p:sp>
      <p:pic>
        <p:nvPicPr>
          <p:cNvPr id="13" name="Picture 12"/>
          <p:cNvPicPr/>
          <p:nvPr/>
        </p:nvPicPr>
        <p:blipFill rotWithShape="1">
          <a:blip r:embed="rId6"/>
          <a:srcRect l="32694" t="60582" r="31417" b="17841"/>
          <a:stretch/>
        </p:blipFill>
        <p:spPr bwMode="auto">
          <a:xfrm>
            <a:off x="8348086" y="221297"/>
            <a:ext cx="5093335" cy="1607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" y="5868570"/>
            <a:ext cx="13094208" cy="2265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Антагонізм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алелей, коли перший алель гена привертає до видів спорту однієї метаболічної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спрямованості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другий – до видів спорту іншого метаболічної спрямованості, виявлений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 багатьох генів: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 I/D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HIF1A Pro582Ser 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PPARGC1A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Gly482Ser поліморфізмів.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Види спорту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91" y="694944"/>
            <a:ext cx="71342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127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 flipV="1">
            <a:off x="953807" y="1605076"/>
            <a:ext cx="1388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COL1A1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кодує колаген типу I — основний компонент сухожилля і зв'язок. Варіанти в цьому гені можуть впливати на міцність сполучної тканини. 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варіант rs1800012 асоціюється з підвищеним ризиком розривів передньої хрестоподібної зв’язки (ACL) у спортсменів, особливо у поєднанні з інтенсивними тренувальними навантаженнями</a:t>
            </a:r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0"/>
          <p:cNvSpPr/>
          <p:nvPr/>
        </p:nvSpPr>
        <p:spPr>
          <a:xfrm>
            <a:off x="2395728" y="681787"/>
            <a:ext cx="10393323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Генетичні  </a:t>
            </a:r>
            <a:r>
              <a:rPr lang="en-US" sz="390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маркери</a:t>
            </a: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та ризик травм</a:t>
            </a:r>
            <a:endParaRPr lang="en-US" sz="3900" dirty="0"/>
          </a:p>
        </p:txBody>
      </p:sp>
      <p:sp>
        <p:nvSpPr>
          <p:cNvPr id="4" name="Rectangle 3"/>
          <p:cNvSpPr/>
          <p:nvPr/>
        </p:nvSpPr>
        <p:spPr>
          <a:xfrm>
            <a:off x="0" y="2992821"/>
            <a:ext cx="928940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COL5A1, MMP3</a:t>
            </a:r>
            <a:r>
              <a:rPr lang="uk-UA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TNC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які беруть участь у формуванні позаклітинного матриксу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мутації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яких можуть змінювати стабільність сухожилля та зв’язок . </a:t>
            </a:r>
            <a:endParaRPr lang="uk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903489"/>
            <a:ext cx="7735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IL6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відповідальний за синтез інтерлейкіну-6, відіграє важливу роль у регуляції запальної відповіді. Поліморфізм -174G/C (rs1800795) у цьому гені впливає на рівень продукції цитокінів і може асоціюватися з уповільненим відновленням після травм або з підвищеною схильністю до хронічних запальних процесів у м'язах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128916" y="6272051"/>
            <a:ext cx="6893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AMPD1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можуть обмежувати здатність м’язів до регенерації після навантажень, що створює умови для розвитку перевантаження та мікротравм.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admin, автор у Клініка Печерських / м. Трускавець - Сторінка 84 з 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651" y="3851804"/>
            <a:ext cx="6117209" cy="38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1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09071" y="446603"/>
            <a:ext cx="4549021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uk-UA" sz="3550" b="1" dirty="0" smtClean="0">
                <a:solidFill>
                  <a:srgbClr val="FFFF00"/>
                </a:solidFill>
                <a:ea typeface="Inter Bold" pitchFamily="34" charset="-122"/>
              </a:rPr>
              <a:t>Практичне значення генетичних досліджень</a:t>
            </a:r>
            <a:endParaRPr lang="en-US" sz="355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2892" y="1570697"/>
            <a:ext cx="7315200" cy="32538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Молекулярна генетика дозволяє: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uk-UA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uk-UA" sz="3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прогнозувати спортивні здібності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визначати індивідуальну тренуємість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підбирати оптимальні види спорту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запобігати перевантаженням і травмам</a:t>
            </a:r>
            <a:endParaRPr lang="uk-UA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9616" y="7152394"/>
            <a:ext cx="10021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генетичні маркери не змінюються протягом життя та можуть бути визначені з народження.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122" name="Picture 2" descr="Генетичні дослідження в Україні як профілактика генетичних захворюва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92" y="1688456"/>
            <a:ext cx="5504213" cy="44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833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4415" y="446603"/>
            <a:ext cx="4549021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uk-UA" sz="355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</a:t>
            </a:r>
            <a:r>
              <a:rPr lang="en-US" sz="3550" b="1" dirty="0" err="1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исновки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14229" y="1549718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214229" y="1836063"/>
            <a:ext cx="7688342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6" name="Text 3"/>
          <p:cNvSpPr/>
          <p:nvPr/>
        </p:nvSpPr>
        <p:spPr>
          <a:xfrm>
            <a:off x="6214229" y="1972747"/>
            <a:ext cx="298037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Генетична обумовленість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14229" y="2356961"/>
            <a:ext cx="768834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Фізичні здібності мають різний рівень успадкування - від 24% до 99%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14229" y="2939177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214229" y="3225522"/>
            <a:ext cx="7688342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10" name="Text 7"/>
          <p:cNvSpPr/>
          <p:nvPr/>
        </p:nvSpPr>
        <p:spPr>
          <a:xfrm>
            <a:off x="6214229" y="3362206"/>
            <a:ext cx="2560915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Молекулярні маркери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214229" y="3746421"/>
            <a:ext cx="768834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 err="1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Виявлено</a:t>
            </a: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</a:t>
            </a:r>
            <a:r>
              <a:rPr lang="uk-UA" sz="14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r>
              <a:rPr lang="en-US" sz="1400" dirty="0" smtClean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генетичних маркерів, асоційованих з фізичною діяльністю людини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6214229" y="4328636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214229" y="4614982"/>
            <a:ext cx="7688342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14" name="Text 11"/>
          <p:cNvSpPr/>
          <p:nvPr/>
        </p:nvSpPr>
        <p:spPr>
          <a:xfrm>
            <a:off x="6214229" y="4751665"/>
            <a:ext cx="2274451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Тренуємість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214229" y="5135880"/>
            <a:ext cx="7688342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Чим нижче спадковість, тим вище тренуємість. Найбільш тренуємими є спритність та витривалість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214229" y="5997059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6214229" y="6283404"/>
            <a:ext cx="7688342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18" name="Text 15"/>
          <p:cNvSpPr/>
          <p:nvPr/>
        </p:nvSpPr>
        <p:spPr>
          <a:xfrm>
            <a:off x="6214229" y="6420088"/>
            <a:ext cx="2277785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Сенситивні періоди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6214229" y="6804303"/>
            <a:ext cx="7688342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Знання сенситивних періодів важливо для досягнення найбільшого тренувального ефекту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0344" t="28706" r="39584" b="29442"/>
          <a:stretch/>
        </p:blipFill>
        <p:spPr bwMode="auto">
          <a:xfrm>
            <a:off x="7962900" y="876300"/>
            <a:ext cx="4910137" cy="2859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541" t="21567" r="38672" b="9354"/>
          <a:stretch/>
        </p:blipFill>
        <p:spPr bwMode="auto">
          <a:xfrm>
            <a:off x="9190918" y="5333063"/>
            <a:ext cx="3075305" cy="1838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Physiologische Aspekte Kraft und Krafttraining Flashcards | Quiz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68" y="3964810"/>
            <a:ext cx="47625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ипи м'язових волокон за отриманням енергії: 1️⃣ Окислювальні: Це червоні,  повільні окисні м'язові волокна. Мають низьку швидкість скорочення, здатні  тривало та безперервно працювати. Червоного забарвлення надає міоглобін  (білок, що зв'язує та постача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15" y="500882"/>
            <a:ext cx="5526206" cy="253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78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4844"/>
            <a:ext cx="72548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Історія розвитку досліджень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1017032" y="1572578"/>
            <a:ext cx="22860" cy="4826318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5" name="Shape 2"/>
          <p:cNvSpPr/>
          <p:nvPr/>
        </p:nvSpPr>
        <p:spPr>
          <a:xfrm>
            <a:off x="1217414" y="178439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157257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68204" y="160978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09418" y="16408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Кінець 90-х XX ст.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2009418" y="2070021"/>
            <a:ext cx="63407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З'явились високоефективні експериментальні технології для визначення молекулярних механізмів успадкування фізичних здібностей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217414" y="363128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34194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68204" y="34566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09418" y="34876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1995 р.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2009418" y="3916918"/>
            <a:ext cx="63407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Клод Бушар запустив міжнародний проект HERITAGE з вивченням зв'язку між генотипічними і фенотипічними даними у 800 осіб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217414" y="5478185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26637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68204" y="530358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09418" y="53345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1998 р.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2009418" y="5763816"/>
            <a:ext cx="634079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Х'ю Монтгомері опублікував першу наукову статтю про поліморфізм гена ACE у журналі Nature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793790" y="66221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 публікації стали поштовхом до проведення подібних досліджень в інших лабораторіях світу. Галузь отримала назву </a:t>
            </a:r>
            <a:r>
              <a:rPr lang="en-US" sz="1550" b="1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кінезіогенетики</a:t>
            </a:r>
            <a:r>
              <a:rPr lang="en-US" sz="15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науки, яка вивчає гени, відповідальні за розвиток і прояв фізичних здібностей людини.</a:t>
            </a:r>
            <a:endParaRPr lang="en-US" sz="1550" dirty="0"/>
          </a:p>
        </p:txBody>
      </p:sp>
      <p:sp>
        <p:nvSpPr>
          <p:cNvPr id="21" name="Rectangle 20"/>
          <p:cNvSpPr/>
          <p:nvPr/>
        </p:nvSpPr>
        <p:spPr>
          <a:xfrm>
            <a:off x="4814739" y="3930134"/>
            <a:ext cx="500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пошуку поліморфних генів-кандидатів</a:t>
            </a:r>
            <a:r>
              <a:rPr lang="uk-UA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22" name="Rectangle 21"/>
          <p:cNvSpPr/>
          <p:nvPr/>
        </p:nvSpPr>
        <p:spPr>
          <a:xfrm>
            <a:off x="4814739" y="3930134"/>
            <a:ext cx="500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пошуку поліморфних генів-кандидатів</a:t>
            </a:r>
            <a:r>
              <a:rPr lang="uk-UA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7320" y="1483311"/>
            <a:ext cx="119898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solidFill>
                  <a:schemeClr val="bg1"/>
                </a:solidFill>
              </a:rPr>
              <a:t>Основні напрямки досліджень:</a:t>
            </a:r>
          </a:p>
          <a:p>
            <a:pPr lvl="0"/>
            <a:r>
              <a:rPr lang="uk-UA" sz="2800" dirty="0" smtClean="0">
                <a:solidFill>
                  <a:schemeClr val="bg1"/>
                </a:solidFill>
              </a:rPr>
              <a:t>1. Сканування </a:t>
            </a:r>
            <a:r>
              <a:rPr lang="uk-UA" sz="2800" dirty="0">
                <a:solidFill>
                  <a:schemeClr val="bg1"/>
                </a:solidFill>
              </a:rPr>
              <a:t>геному для пошуку генетичних маркерів фізичних якостей</a:t>
            </a:r>
          </a:p>
          <a:p>
            <a:pPr lvl="0"/>
            <a:r>
              <a:rPr lang="uk-UA" sz="2800" dirty="0" smtClean="0">
                <a:solidFill>
                  <a:schemeClr val="bg1"/>
                </a:solidFill>
              </a:rPr>
              <a:t>2. Виявлення </a:t>
            </a:r>
            <a:r>
              <a:rPr lang="uk-UA" sz="2800" dirty="0">
                <a:solidFill>
                  <a:schemeClr val="bg1"/>
                </a:solidFill>
              </a:rPr>
              <a:t>поліморфізмів генів-кандидатів та їх використання у вивченні генетичної схильності до виконання різних фізичних навантажень. </a:t>
            </a:r>
          </a:p>
          <a:p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3200" b="1" u="sng" dirty="0">
                <a:solidFill>
                  <a:srgbClr val="FFFF00"/>
                </a:solidFill>
              </a:rPr>
              <a:t>Генетичні маркери спортивної продуктивності</a:t>
            </a:r>
            <a:r>
              <a:rPr lang="uk-UA" sz="3200" dirty="0">
                <a:solidFill>
                  <a:srgbClr val="FFFF00"/>
                </a:solidFill>
              </a:rPr>
              <a:t> </a:t>
            </a:r>
            <a:r>
              <a:rPr lang="uk-UA" sz="3200" dirty="0">
                <a:solidFill>
                  <a:schemeClr val="bg1"/>
                </a:solidFill>
              </a:rPr>
              <a:t>— це специфічні варіанти (поліморфізми) генів, які впливають на фізіологічні, морфологічні та метаболічні характеристики організму, що, у свою чергу, визначають індивідуальні можливості в різних видах фізичної активності. 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881" y="2435624"/>
            <a:ext cx="3774332" cy="56614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4844"/>
            <a:ext cx="72548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Метод </a:t>
            </a: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пошуку поліморфних </a:t>
            </a:r>
            <a:r>
              <a:rPr lang="uk-UA" sz="3900" b="1" dirty="0" smtClean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генів-кандидатів</a:t>
            </a:r>
            <a:endParaRPr lang="uk-UA" sz="3900" b="1" dirty="0" smtClean="0">
              <a:solidFill>
                <a:srgbClr val="FFFFFF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1017031" y="1572578"/>
            <a:ext cx="45719" cy="3731002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5" name="Shape 2"/>
          <p:cNvSpPr/>
          <p:nvPr/>
        </p:nvSpPr>
        <p:spPr>
          <a:xfrm>
            <a:off x="1217414" y="178439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157257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68204" y="160978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09418" y="16408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uk-UA" sz="2800" dirty="0">
                <a:solidFill>
                  <a:schemeClr val="bg1"/>
                </a:solidFill>
              </a:rPr>
              <a:t>дослідження «випадок-контроль»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17414" y="363128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34194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68204" y="34566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09418" y="3487697"/>
            <a:ext cx="10030182" cy="869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uk-UA" sz="2800" dirty="0">
                <a:solidFill>
                  <a:schemeClr val="bg1"/>
                </a:solidFill>
              </a:rPr>
              <a:t>одномоментне (поперечне) </a:t>
            </a:r>
            <a:r>
              <a:rPr lang="uk-UA" sz="2800" dirty="0" smtClean="0">
                <a:solidFill>
                  <a:schemeClr val="bg1"/>
                </a:solidFill>
              </a:rPr>
              <a:t>дослідження</a:t>
            </a:r>
          </a:p>
          <a:p>
            <a:pPr>
              <a:lnSpc>
                <a:spcPts val="2400"/>
              </a:lnSpc>
            </a:pP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«генотип-фенотип»</a:t>
            </a:r>
          </a:p>
          <a:p>
            <a:pPr>
              <a:lnSpc>
                <a:spcPts val="24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17414" y="5478185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26637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68204" y="530358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09418" y="53345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chemeClr val="bg1"/>
                </a:solidFill>
              </a:rPr>
              <a:t>динамічне (поздовжнє або лонгітюдне) дослідження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196" y="620185"/>
            <a:ext cx="135019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У дослідженнях «випадок-контроль» види рухової діялності поділяють на різні групи </a:t>
            </a:r>
            <a:r>
              <a:rPr lang="uk-UA" sz="2800" dirty="0"/>
              <a:t>за </a:t>
            </a:r>
            <a:r>
              <a:rPr lang="uk-UA" sz="2800" dirty="0">
                <a:solidFill>
                  <a:schemeClr val="bg1"/>
                </a:solidFill>
              </a:rPr>
              <a:t>типом енергозабезпечення фізичного </a:t>
            </a:r>
            <a:r>
              <a:rPr lang="uk-UA" sz="2800" dirty="0" smtClean="0">
                <a:solidFill>
                  <a:schemeClr val="bg1"/>
                </a:solidFill>
              </a:rPr>
              <a:t>навантаження, за </a:t>
            </a:r>
            <a:r>
              <a:rPr lang="uk-UA" sz="2800" dirty="0">
                <a:solidFill>
                  <a:schemeClr val="bg1"/>
                </a:solidFill>
              </a:rPr>
              <a:t>поділом на максимальну, субмаксимальну, велику, помірну і </a:t>
            </a:r>
            <a:r>
              <a:rPr lang="uk-UA" sz="2800" dirty="0" smtClean="0">
                <a:solidFill>
                  <a:schemeClr val="bg1"/>
                </a:solidFill>
              </a:rPr>
              <a:t>змінну потужність, </a:t>
            </a:r>
            <a:r>
              <a:rPr lang="uk-UA" sz="2800" dirty="0">
                <a:solidFill>
                  <a:schemeClr val="bg1"/>
                </a:solidFill>
              </a:rPr>
              <a:t>а також </a:t>
            </a:r>
            <a:r>
              <a:rPr lang="uk-UA" sz="2800" dirty="0" smtClean="0">
                <a:solidFill>
                  <a:schemeClr val="bg1"/>
                </a:solidFill>
              </a:rPr>
              <a:t>на </a:t>
            </a:r>
            <a:r>
              <a:rPr lang="uk-UA" sz="2800" dirty="0">
                <a:solidFill>
                  <a:schemeClr val="bg1"/>
                </a:solidFill>
              </a:rPr>
              <a:t>циклічну (циклічні види спорту) і ациклічну (ациклічні види спорту) роботу.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970" y="4897113"/>
            <a:ext cx="78826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 У досліджуємих визначають  </a:t>
            </a:r>
            <a:r>
              <a:rPr lang="uk-UA" sz="2400" dirty="0">
                <a:solidFill>
                  <a:schemeClr val="bg1"/>
                </a:solidFill>
              </a:rPr>
              <a:t>4 типу схильності до розвитку і прояву фізичних здібностей</a:t>
            </a:r>
            <a:r>
              <a:rPr lang="uk-UA" sz="2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1 – низька схильність;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2 – помірна схильність;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3 – виражена схильність;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4 – яскраво виражена схильність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Фізичні якості людини. Вплив фізичної активності на здоров'я - Основи  здоров'я. 8 клас. Поліщу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558" y="3509736"/>
            <a:ext cx="451485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579" y="262334"/>
            <a:ext cx="135603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Спортивна продуктивність має </a:t>
            </a: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полігенну природу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тобто вона зумовлена одночасним впливом великої кількості генетичних варіантів із малим ефектом. </a:t>
            </a:r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зв’язку з цим все більшого поширення набуває підхід мультигенного аналізу, коли за допомогою інструментів на кшталт полігенного скору (polygenic score) створюється інтегрований </a:t>
            </a: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«генетичний профіль спортсмена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омплекс вправ на підвищення витривалості - Spor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58" y="4685793"/>
            <a:ext cx="5334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748" y="524933"/>
            <a:ext cx="13463081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Головними міжнародними центрами досліджень є:</a:t>
            </a:r>
            <a:endParaRPr lang="uk-UA" sz="2400" dirty="0" smtClean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Centre for East African Running Science (Міжнародний центр по вивченню ефіопських та кенійських стаєрів, а також нігерійських спринтерів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Цей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об’єднуює: Glasgow University(лабораторії Великобританії), Kotebe College (Ефіопії) і Kenyatta University(Кенії), Pennington Biomedical Research Center(Лабораторії США ), Department of Preventive and Rehabilitative Sports Medicine, Technical University(Німеччини ) і Kuopio Unversity (Фінляндії). 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University College London (Великобританський центр 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серцевосудинної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генетики). 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University of Maryland, Collage 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 (Американська група з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вивченню молекулярних аспектів силових тренувань) 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 University of Madrid (Іспанський центр 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вивченню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генетики циклічних видів спорту ) </a:t>
            </a:r>
            <a:endParaRPr lang="uk-UA" sz="24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uk-UA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Vrije Universiteit, Amsterdam(Голандський центр 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вивченню генетики близнят в спорті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2" y="1282184"/>
            <a:ext cx="4371499" cy="65572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68927" y="439876"/>
            <a:ext cx="7277933" cy="407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FFFF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Генетична спадковість фізичних здібносте</a:t>
            </a:r>
            <a:r>
              <a:rPr lang="en-US" sz="3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й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5869900" y="1174016"/>
            <a:ext cx="8101013" cy="345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Чим складніше поведінкова діяльність людини, тим менш виражений вплив генотипу і більша роль навколишнього середовища. Для простих рухових навичок спадковість виявляється вищою, ніж для складних.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007894" y="1958310"/>
            <a:ext cx="8101013" cy="1180505"/>
          </a:xfrm>
          <a:prstGeom prst="roundRect">
            <a:avLst>
              <a:gd name="adj" fmla="val 4639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45887" y="2252186"/>
            <a:ext cx="391120" cy="391120"/>
          </a:xfrm>
          <a:prstGeom prst="roundRect">
            <a:avLst>
              <a:gd name="adj" fmla="val 23376676"/>
            </a:avLst>
          </a:prstGeom>
          <a:solidFill>
            <a:srgbClr val="2B0AF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3401" y="2359700"/>
            <a:ext cx="175974" cy="1759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45887" y="2728913"/>
            <a:ext cx="1629728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Швидкі рухи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6145887" y="2983944"/>
            <a:ext cx="782502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Найбільш схильні до генетичного контролю - вимагають особливих швидкісних властивостей нервової системи</a:t>
            </a:r>
            <a:endParaRPr lang="en-US" sz="1000" dirty="0"/>
          </a:p>
        </p:txBody>
      </p:sp>
      <p:sp>
        <p:nvSpPr>
          <p:cNvPr id="10" name="Shape 6"/>
          <p:cNvSpPr/>
          <p:nvPr/>
        </p:nvSpPr>
        <p:spPr>
          <a:xfrm>
            <a:off x="6007894" y="3322796"/>
            <a:ext cx="8101013" cy="1180505"/>
          </a:xfrm>
          <a:prstGeom prst="roundRect">
            <a:avLst>
              <a:gd name="adj" fmla="val 4639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145887" y="3518297"/>
            <a:ext cx="391120" cy="391120"/>
          </a:xfrm>
          <a:prstGeom prst="roundRect">
            <a:avLst>
              <a:gd name="adj" fmla="val 23376676"/>
            </a:avLst>
          </a:prstGeom>
          <a:solidFill>
            <a:srgbClr val="2B0AFF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3401" y="3625810"/>
            <a:ext cx="175974" cy="1759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45887" y="3995023"/>
            <a:ext cx="1629728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Гнучкість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6145887" y="4250055"/>
            <a:ext cx="782502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Висока генетична обумовленість</a:t>
            </a:r>
            <a:endParaRPr lang="en-US" sz="1000" dirty="0"/>
          </a:p>
        </p:txBody>
      </p:sp>
      <p:sp>
        <p:nvSpPr>
          <p:cNvPr id="15" name="Shape 10"/>
          <p:cNvSpPr/>
          <p:nvPr/>
        </p:nvSpPr>
        <p:spPr>
          <a:xfrm>
            <a:off x="6007894" y="4646414"/>
            <a:ext cx="8101013" cy="1180505"/>
          </a:xfrm>
          <a:prstGeom prst="roundRect">
            <a:avLst>
              <a:gd name="adj" fmla="val 4639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145887" y="4784408"/>
            <a:ext cx="391120" cy="391120"/>
          </a:xfrm>
          <a:prstGeom prst="roundRect">
            <a:avLst>
              <a:gd name="adj" fmla="val 23376676"/>
            </a:avLst>
          </a:prstGeom>
          <a:solidFill>
            <a:srgbClr val="2B0AFF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3401" y="4891921"/>
            <a:ext cx="175974" cy="17597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145887" y="5261134"/>
            <a:ext cx="1629728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М'язова сила</a:t>
            </a:r>
            <a:endParaRPr lang="en-US" sz="1250" dirty="0"/>
          </a:p>
        </p:txBody>
      </p:sp>
      <p:sp>
        <p:nvSpPr>
          <p:cNvPr id="19" name="Text 13"/>
          <p:cNvSpPr/>
          <p:nvPr/>
        </p:nvSpPr>
        <p:spPr>
          <a:xfrm>
            <a:off x="6145887" y="5516166"/>
            <a:ext cx="782502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 меншій мірі генетичний вплив</a:t>
            </a:r>
            <a:endParaRPr lang="en-US" sz="1000" dirty="0"/>
          </a:p>
        </p:txBody>
      </p:sp>
      <p:sp>
        <p:nvSpPr>
          <p:cNvPr id="20" name="Shape 14"/>
          <p:cNvSpPr/>
          <p:nvPr/>
        </p:nvSpPr>
        <p:spPr>
          <a:xfrm>
            <a:off x="5988457" y="5934432"/>
            <a:ext cx="8101013" cy="1180505"/>
          </a:xfrm>
          <a:prstGeom prst="roundRect">
            <a:avLst>
              <a:gd name="adj" fmla="val 4639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6145887" y="6050518"/>
            <a:ext cx="391120" cy="391120"/>
          </a:xfrm>
          <a:prstGeom prst="roundRect">
            <a:avLst>
              <a:gd name="adj" fmla="val 23376676"/>
            </a:avLst>
          </a:prstGeom>
          <a:solidFill>
            <a:srgbClr val="2B0AFF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3401" y="6158032"/>
            <a:ext cx="175974" cy="17597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145887" y="6527244"/>
            <a:ext cx="1629728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Витривалість</a:t>
            </a:r>
            <a:endParaRPr lang="en-US" sz="1250" dirty="0"/>
          </a:p>
        </p:txBody>
      </p:sp>
      <p:sp>
        <p:nvSpPr>
          <p:cNvPr id="24" name="Text 17"/>
          <p:cNvSpPr/>
          <p:nvPr/>
        </p:nvSpPr>
        <p:spPr>
          <a:xfrm>
            <a:off x="6145887" y="6782276"/>
            <a:ext cx="782502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Найменшою мірою успадкування</a:t>
            </a:r>
            <a:endParaRPr lang="en-US" sz="1000" dirty="0"/>
          </a:p>
        </p:txBody>
      </p:sp>
      <p:sp>
        <p:nvSpPr>
          <p:cNvPr id="25" name="Rectangle 24"/>
          <p:cNvSpPr/>
          <p:nvPr/>
        </p:nvSpPr>
        <p:spPr>
          <a:xfrm>
            <a:off x="5026997" y="7285673"/>
            <a:ext cx="92397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Основою спадковості є 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поліморфізм ДНК (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різні варіанти генів (алелі), їх загальна кількість та доля серед них консервативних генів, які в меншій мірі схильні до змін). 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1261</Words>
  <Application>Microsoft Office PowerPoint</Application>
  <PresentationFormat>Custom</PresentationFormat>
  <Paragraphs>154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Symbol</vt:lpstr>
      <vt:lpstr>Arial</vt:lpstr>
      <vt:lpstr>Times New Roman</vt:lpstr>
      <vt:lpstr>Google Sans</vt:lpstr>
      <vt:lpstr>Inter Light</vt:lpstr>
      <vt:lpstr>Inter Bold</vt:lpstr>
      <vt:lpstr>Calibri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Елена</dc:creator>
  <cp:lastModifiedBy>Елена</cp:lastModifiedBy>
  <cp:revision>15</cp:revision>
  <dcterms:created xsi:type="dcterms:W3CDTF">2026-03-27T23:24:30Z</dcterms:created>
  <dcterms:modified xsi:type="dcterms:W3CDTF">2026-04-04T07:24:08Z</dcterms:modified>
</cp:coreProperties>
</file>