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29.03.2026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29.03.2026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29.03.2026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29.03.2026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Кон’юнктура ринку та класифікація її видів. Сутність і завдання кон’юнктурних досліджень.</a:t>
            </a:r>
            <a:br>
              <a:rPr lang="uk-UA" sz="3200" dirty="0" smtClean="0"/>
            </a:br>
            <a:r>
              <a:rPr lang="uk-UA" sz="3200" dirty="0" smtClean="0"/>
              <a:t>2. Послідовність дослідження кон’юнктури ринку.</a:t>
            </a:r>
            <a:br>
              <a:rPr lang="uk-UA" sz="3200" dirty="0" smtClean="0"/>
            </a:br>
            <a:r>
              <a:rPr lang="uk-UA" sz="3200" dirty="0" smtClean="0"/>
              <a:t>3. Характеристика кон’юнктурних показників.</a:t>
            </a:r>
            <a:br>
              <a:rPr lang="uk-UA" sz="3200" dirty="0" smtClean="0"/>
            </a:br>
            <a:r>
              <a:rPr lang="uk-UA" sz="3200" dirty="0" smtClean="0"/>
              <a:t>4. Прогнозування кон'юнктури ринку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6</a:t>
            </a:r>
            <a:r>
              <a:rPr lang="uk-UA" b="1" dirty="0"/>
              <a:t>. Дослідження кон’юнктури ринку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16632"/>
            <a:ext cx="8496944" cy="6552728"/>
          </a:xfrm>
        </p:spPr>
        <p:txBody>
          <a:bodyPr>
            <a:normAutofit fontScale="85000" lnSpcReduction="10000"/>
          </a:bodyPr>
          <a:lstStyle/>
          <a:p>
            <a:r>
              <a:rPr lang="uk-UA" sz="1800" b="1" dirty="0">
                <a:solidFill>
                  <a:schemeClr val="tx1"/>
                </a:solidFill>
              </a:rPr>
              <a:t>Кон’юнктура ринку </a:t>
            </a:r>
            <a:r>
              <a:rPr lang="uk-UA" sz="1800" dirty="0">
                <a:solidFill>
                  <a:schemeClr val="tx1"/>
                </a:solidFill>
              </a:rPr>
              <a:t>– це реальна економічна ситуація, яку характеризують співвідношення між попитом та пропозицією, рівень і динаміка цін, товарних запасів, а також інші показники та чинники (історичні, національні, природно-кліматичні, територіальні, політичні, соціально-економічні тощо). </a:t>
            </a:r>
            <a:endParaRPr lang="uk-UA" sz="1800" dirty="0" smtClean="0">
              <a:solidFill>
                <a:schemeClr val="tx1"/>
              </a:solidFill>
            </a:endParaRPr>
          </a:p>
          <a:p>
            <a:r>
              <a:rPr lang="uk-UA" sz="1800" b="1" dirty="0" smtClean="0">
                <a:solidFill>
                  <a:schemeClr val="tx1"/>
                </a:solidFill>
              </a:rPr>
              <a:t>Кон’юнктурні </a:t>
            </a:r>
            <a:r>
              <a:rPr lang="uk-UA" sz="1800" b="1" dirty="0">
                <a:solidFill>
                  <a:schemeClr val="tx1"/>
                </a:solidFill>
              </a:rPr>
              <a:t>дослідження </a:t>
            </a:r>
            <a:r>
              <a:rPr lang="uk-UA" sz="1800" dirty="0">
                <a:solidFill>
                  <a:schemeClr val="tx1"/>
                </a:solidFill>
              </a:rPr>
              <a:t>– це визначена система дій, заходів науково-дослідної діяльності, спрямованих на одержання достовірних інформаційних матеріалів про стан кон’юнктури галузевого, товарного чи регіонального ринку про співвідношення попиту і пропозиції товарів та послуг, ступінь масовості попиту, відповідність обсягів, структури і якості товарної продукції обсягам, структурі й попиту, відповідність матеріально-технічної бази торгівлі потребам розвитку ринку тощо.</a:t>
            </a:r>
          </a:p>
          <a:p>
            <a:endParaRPr lang="uk-UA" sz="1800" b="1" dirty="0" smtClean="0">
              <a:solidFill>
                <a:schemeClr val="tx1"/>
              </a:solidFill>
            </a:endParaRPr>
          </a:p>
          <a:p>
            <a:r>
              <a:rPr lang="uk-UA" sz="1800" b="1" dirty="0" smtClean="0">
                <a:solidFill>
                  <a:schemeClr val="tx1"/>
                </a:solidFill>
              </a:rPr>
              <a:t>Кон’юнктура </a:t>
            </a:r>
            <a:r>
              <a:rPr lang="uk-UA" sz="1800" b="1" dirty="0">
                <a:solidFill>
                  <a:schemeClr val="tx1"/>
                </a:solidFill>
              </a:rPr>
              <a:t>характеризується:</a:t>
            </a:r>
          </a:p>
          <a:p>
            <a:pPr algn="just"/>
            <a:r>
              <a:rPr lang="uk-UA" sz="1800" dirty="0">
                <a:solidFill>
                  <a:schemeClr val="tx1"/>
                </a:solidFill>
              </a:rPr>
              <a:t>- постійною мінливістю, значними коливаннями;</a:t>
            </a:r>
          </a:p>
          <a:p>
            <a:pPr algn="just"/>
            <a:r>
              <a:rPr lang="uk-UA" sz="1800" dirty="0">
                <a:solidFill>
                  <a:schemeClr val="tx1"/>
                </a:solidFill>
              </a:rPr>
              <a:t>- суперечливим характером, оскільки різні кон’юнктурні показники в один і той самий час відображають протилежні тенденції;</a:t>
            </a:r>
          </a:p>
          <a:p>
            <a:pPr algn="just"/>
            <a:r>
              <a:rPr lang="uk-UA" sz="1800" dirty="0">
                <a:solidFill>
                  <a:schemeClr val="tx1"/>
                </a:solidFill>
              </a:rPr>
              <a:t>- нерівномірністю, що проявляється, коли динаміка розвитку різних показників має однаковий напрямок, але не співпадають їх темпи;</a:t>
            </a:r>
          </a:p>
          <a:p>
            <a:pPr algn="just"/>
            <a:r>
              <a:rPr lang="uk-UA" sz="1800" dirty="0">
                <a:solidFill>
                  <a:schemeClr val="tx1"/>
                </a:solidFill>
              </a:rPr>
              <a:t>- єдністю протилежностей.</a:t>
            </a:r>
          </a:p>
          <a:p>
            <a:endParaRPr lang="uk-UA" sz="1800" b="1" dirty="0" smtClean="0">
              <a:solidFill>
                <a:schemeClr val="tx1"/>
              </a:solidFill>
            </a:endParaRPr>
          </a:p>
          <a:p>
            <a:r>
              <a:rPr lang="uk-UA" sz="1800" b="1" dirty="0" smtClean="0">
                <a:solidFill>
                  <a:schemeClr val="tx1"/>
                </a:solidFill>
              </a:rPr>
              <a:t>Види </a:t>
            </a:r>
            <a:r>
              <a:rPr lang="uk-UA" sz="1800" b="1" dirty="0">
                <a:solidFill>
                  <a:schemeClr val="tx1"/>
                </a:solidFill>
              </a:rPr>
              <a:t>кон’юнктури:</a:t>
            </a:r>
          </a:p>
          <a:p>
            <a:pPr algn="just"/>
            <a:r>
              <a:rPr lang="uk-UA" sz="1800" b="1" dirty="0">
                <a:solidFill>
                  <a:schemeClr val="tx1"/>
                </a:solidFill>
              </a:rPr>
              <a:t>1. Знижувальна кон’юнктура </a:t>
            </a:r>
            <a:r>
              <a:rPr lang="uk-UA" sz="1800" dirty="0">
                <a:solidFill>
                  <a:schemeClr val="tx1"/>
                </a:solidFill>
              </a:rPr>
              <a:t>відображається у затоваренні ринку продуктами, скороченні кількості угод, знижені ринкових цін, тобто перевищенні пропозиції над попитом, що притаманне фазі кризи.</a:t>
            </a:r>
          </a:p>
          <a:p>
            <a:pPr algn="just"/>
            <a:r>
              <a:rPr lang="uk-UA" sz="1800" b="1" dirty="0">
                <a:solidFill>
                  <a:schemeClr val="tx1"/>
                </a:solidFill>
              </a:rPr>
              <a:t>2. Низька (слабка) кон’юнктура </a:t>
            </a:r>
            <a:r>
              <a:rPr lang="uk-UA" sz="1800" dirty="0">
                <a:solidFill>
                  <a:schemeClr val="tx1"/>
                </a:solidFill>
              </a:rPr>
              <a:t>характеризується пасивністю суб’єктів ринку, низькими стабільними цінами, що відповідає фазі депресії.</a:t>
            </a:r>
          </a:p>
          <a:p>
            <a:pPr algn="just"/>
            <a:r>
              <a:rPr lang="uk-UA" sz="1800" b="1" dirty="0">
                <a:solidFill>
                  <a:schemeClr val="tx1"/>
                </a:solidFill>
              </a:rPr>
              <a:t>3. Підвищеній кон’юнктурі </a:t>
            </a:r>
            <a:r>
              <a:rPr lang="uk-UA" sz="1800" dirty="0">
                <a:solidFill>
                  <a:schemeClr val="tx1"/>
                </a:solidFill>
              </a:rPr>
              <a:t>властиві виснаження товарних запасів, товарний дефіцит, що обумовлено перевищенням попиту над пропозицією. Така кон’юнктура відповідає фазі пожвавлення.</a:t>
            </a:r>
          </a:p>
          <a:p>
            <a:pPr algn="just"/>
            <a:r>
              <a:rPr lang="uk-UA" sz="1800" b="1" dirty="0">
                <a:solidFill>
                  <a:schemeClr val="tx1"/>
                </a:solidFill>
              </a:rPr>
              <a:t>4. Висока (стабільна) кон’юнктура </a:t>
            </a:r>
            <a:r>
              <a:rPr lang="uk-UA" sz="1800" dirty="0">
                <a:solidFill>
                  <a:schemeClr val="tx1"/>
                </a:solidFill>
              </a:rPr>
              <a:t>характеризується найбільшою активністю суб’єктів ринку, відносно стабільними високими цінами, що здебільшого є характерним у період підйому економіки.</a:t>
            </a:r>
          </a:p>
          <a:p>
            <a:endParaRPr lang="uk-UA" sz="4500" dirty="0" smtClean="0">
              <a:solidFill>
                <a:schemeClr val="tx1"/>
              </a:solidFill>
            </a:endParaRPr>
          </a:p>
          <a:p>
            <a:endParaRPr lang="uk-UA" sz="4500" b="1" dirty="0">
              <a:solidFill>
                <a:schemeClr val="tx1"/>
              </a:solidFill>
            </a:endParaRPr>
          </a:p>
          <a:p>
            <a:endParaRPr lang="uk-UA" sz="4500" b="1" dirty="0" smtClean="0">
              <a:solidFill>
                <a:schemeClr val="tx1"/>
              </a:solidFill>
            </a:endParaRPr>
          </a:p>
          <a:p>
            <a:endParaRPr lang="uk-UA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856984" cy="6480720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uk-UA" b="1" dirty="0"/>
              <a:t>Дослідження кон'юнктури ринку виконується в такій послідовності: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just">
              <a:buNone/>
            </a:pPr>
            <a:r>
              <a:rPr lang="uk-UA" b="1" dirty="0" smtClean="0"/>
              <a:t>1</a:t>
            </a:r>
            <a:r>
              <a:rPr lang="uk-UA" b="1" dirty="0"/>
              <a:t>. Дослідження основних рис і особливостей ринку. </a:t>
            </a:r>
            <a:r>
              <a:rPr lang="uk-UA" dirty="0"/>
              <a:t>Для цілей кон'юнктурних досліджень ринки поділяють за різними ознаками (див. лекцію 1). Кількість різних типів ринку обумовлює і різноманітність оцінних показників і методів їх дослідження.</a:t>
            </a:r>
          </a:p>
          <a:p>
            <a:pPr marL="0" indent="0" algn="just">
              <a:buNone/>
            </a:pPr>
            <a:r>
              <a:rPr lang="uk-UA" b="1" dirty="0"/>
              <a:t>2. Вибір (розроблення) методів вивчення кон'юнктури. Методи кон'юнктурних досліджень поділяють на такі групи:</a:t>
            </a:r>
          </a:p>
          <a:p>
            <a:pPr marL="0" indent="0" algn="just">
              <a:buNone/>
            </a:pPr>
            <a:r>
              <a:rPr lang="uk-UA" b="1" dirty="0"/>
              <a:t>- методи економічного загальносистемного аналізу: </a:t>
            </a:r>
            <a:r>
              <a:rPr lang="uk-UA" dirty="0"/>
              <a:t>порівняння, візуально-графічні, балансовий, формально-логічний (експертних оцінок, якісні і кількісні рейтинги тощо);</a:t>
            </a:r>
          </a:p>
          <a:p>
            <a:pPr marL="0" indent="0" algn="just">
              <a:buNone/>
            </a:pPr>
            <a:r>
              <a:rPr lang="uk-UA" b="1" dirty="0"/>
              <a:t>- економіко-математичні методи: </a:t>
            </a:r>
            <a:r>
              <a:rPr lang="uk-UA" dirty="0"/>
              <a:t>загально математичні методи розрахунку економічних показників, методи математичного моделювання;</a:t>
            </a:r>
          </a:p>
          <a:p>
            <a:pPr marL="0" indent="0" algn="just">
              <a:buNone/>
            </a:pPr>
            <a:r>
              <a:rPr lang="uk-UA" b="1" dirty="0"/>
              <a:t>- економіко-статистичні та методи математичної статистики: </a:t>
            </a:r>
            <a:r>
              <a:rPr lang="uk-UA" dirty="0"/>
              <a:t>аналіз динаміки кон'юнктури (метод відносних величин, метод середніх величин, індексний метод, аналіз рядів динаміки, аналіз часових коливань, зведення і групування, вибіркове спостереження), регресійно-кореляційний аналіз, експертні методи.</a:t>
            </a:r>
          </a:p>
          <a:p>
            <a:pPr marL="0" indent="0" algn="just">
              <a:buNone/>
            </a:pPr>
            <a:r>
              <a:rPr lang="uk-UA" b="1" dirty="0"/>
              <a:t>3. Збір і накопичення кон'юнктурної інформації. </a:t>
            </a:r>
            <a:r>
              <a:rPr lang="uk-UA" dirty="0"/>
              <a:t>Збір і накопичення інформації проводиться методами ринкових маркетингових досліджень.</a:t>
            </a:r>
          </a:p>
          <a:p>
            <a:pPr marL="0" indent="0" algn="just">
              <a:buNone/>
            </a:pPr>
            <a:r>
              <a:rPr lang="uk-UA" b="1" dirty="0"/>
              <a:t>4. Аналіз кон'юнктури виконується за такими напрямками:</a:t>
            </a:r>
          </a:p>
          <a:p>
            <a:pPr marL="0" indent="0" algn="just">
              <a:buNone/>
            </a:pPr>
            <a:r>
              <a:rPr lang="uk-UA" dirty="0"/>
              <a:t>- аналіз динаміки та циклічності економічних процесів;</a:t>
            </a:r>
          </a:p>
          <a:p>
            <a:pPr marL="0" indent="0" algn="just">
              <a:buNone/>
            </a:pPr>
            <a:r>
              <a:rPr lang="uk-UA" dirty="0"/>
              <a:t>- аналіз загальногосподарської кон'юнктури;</a:t>
            </a:r>
          </a:p>
          <a:p>
            <a:pPr marL="0" indent="0" algn="just">
              <a:buNone/>
            </a:pPr>
            <a:r>
              <a:rPr lang="uk-UA" dirty="0"/>
              <a:t>- аналіз рівня і динаміки цін, а також цінових показників кон'юнктури;</a:t>
            </a:r>
          </a:p>
          <a:p>
            <a:pPr marL="0" indent="0" algn="just">
              <a:buNone/>
            </a:pPr>
            <a:r>
              <a:rPr lang="uk-UA" dirty="0"/>
              <a:t>- дослідження попиту і пропозиції;</a:t>
            </a:r>
          </a:p>
          <a:p>
            <a:pPr marL="0" indent="0" algn="just">
              <a:buNone/>
            </a:pPr>
            <a:r>
              <a:rPr lang="uk-UA" dirty="0"/>
              <a:t>- дослідження особливостей поведінки суб'єктів ринку;</a:t>
            </a:r>
          </a:p>
          <a:p>
            <a:pPr marL="0" indent="0" algn="just">
              <a:buNone/>
            </a:pPr>
            <a:r>
              <a:rPr lang="uk-UA" dirty="0"/>
              <a:t>- оцінка потенціалу та основних пропорцій ринку;</a:t>
            </a:r>
          </a:p>
          <a:p>
            <a:pPr marL="0" indent="0" algn="just">
              <a:buNone/>
            </a:pPr>
            <a:r>
              <a:rPr lang="uk-UA" dirty="0"/>
              <a:t>- оцінка підприємницького ризику.</a:t>
            </a:r>
          </a:p>
          <a:p>
            <a:pPr marL="0" indent="0" algn="just">
              <a:buNone/>
            </a:pPr>
            <a:r>
              <a:rPr lang="uk-UA" b="1" dirty="0"/>
              <a:t>5. Прогнозування кон'юнктури. </a:t>
            </a:r>
            <a:r>
              <a:rPr lang="uk-UA" dirty="0"/>
              <a:t>Прогнозування кон'юнктури здійснюється за допомогою загальноприйнятих методів маркетингового прогнозування (див. питання 4).</a:t>
            </a:r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807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600" dirty="0"/>
              <a:t>Кон’юнктуру будь-якого ринку вивчають за допомогою системи економічних показників, що дають кількісну характеристику якісним змінам та дозволяють скласти прогноз.</a:t>
            </a:r>
          </a:p>
          <a:p>
            <a:pPr marL="0" indent="0" algn="just">
              <a:buNone/>
            </a:pPr>
            <a:r>
              <a:rPr lang="uk-UA" sz="1600" b="1" dirty="0"/>
              <a:t>До системи показників, що характеризують кон’юнктуру, </a:t>
            </a:r>
            <a:r>
              <a:rPr lang="uk-UA" sz="1600" dirty="0"/>
              <a:t>слід включати ті показники, які адекватно та оперативно відображають основні напрямки, зміни, тенденції та темпи розвитку кон’юнктури ринку та найменше знаходяться під впливом випадкових, неконтрольованих та </a:t>
            </a:r>
            <a:r>
              <a:rPr lang="uk-UA" sz="1600" dirty="0" err="1"/>
              <a:t>важкопередбачуваних</a:t>
            </a:r>
            <a:r>
              <a:rPr lang="uk-UA" sz="1600" dirty="0"/>
              <a:t> чинників.</a:t>
            </a:r>
          </a:p>
          <a:p>
            <a:pPr marL="0" indent="0" algn="just">
              <a:buNone/>
            </a:pPr>
            <a:r>
              <a:rPr lang="uk-UA" sz="1600" b="1" dirty="0"/>
              <a:t>Виокремлюють макроекономічні та мікроекономічні показники кон’юнктури.</a:t>
            </a:r>
          </a:p>
          <a:p>
            <a:pPr marL="0" indent="0" algn="just">
              <a:buNone/>
            </a:pPr>
            <a:r>
              <a:rPr lang="uk-UA" sz="1600" b="1" dirty="0"/>
              <a:t>Макроекономічні показники умовно поділяють на три групи:</a:t>
            </a:r>
          </a:p>
          <a:p>
            <a:pPr marL="0" indent="0" algn="just">
              <a:buNone/>
            </a:pPr>
            <a:r>
              <a:rPr lang="uk-UA" sz="1600" b="1" dirty="0"/>
              <a:t>1. Потокові показники </a:t>
            </a:r>
            <a:r>
              <a:rPr lang="uk-UA" sz="1600" dirty="0"/>
              <a:t>– відображають передачу цінностей одними суб’єктами економічної діяльності іншим. Вони вимірюються за певний проміжок часу (між двома часовими точками).</a:t>
            </a:r>
          </a:p>
          <a:p>
            <a:pPr marL="0" indent="0" algn="just">
              <a:buNone/>
            </a:pPr>
            <a:r>
              <a:rPr lang="uk-UA" sz="1600" b="1" dirty="0"/>
              <a:t>2. Показники запасів </a:t>
            </a:r>
            <a:r>
              <a:rPr lang="uk-UA" sz="1600" dirty="0"/>
              <a:t>– це економічні змінні, що відображають нагромадження та використання цінностей економічними суб’єктами. Вони визначаються на певну дату.</a:t>
            </a:r>
          </a:p>
          <a:p>
            <a:pPr marL="0" indent="0" algn="just">
              <a:buNone/>
            </a:pPr>
            <a:r>
              <a:rPr lang="uk-UA" sz="1600" b="1" dirty="0"/>
              <a:t>3. Показники економічної кон’юнктури </a:t>
            </a:r>
            <a:r>
              <a:rPr lang="uk-UA" sz="1600" dirty="0"/>
              <a:t>– це змінні, пов’язані з коливанням ділової активності.</a:t>
            </a:r>
          </a:p>
          <a:p>
            <a:pPr marL="0" indent="0" algn="just">
              <a:buNone/>
            </a:pPr>
            <a:r>
              <a:rPr lang="uk-UA" sz="1600" b="1" dirty="0"/>
              <a:t>Мікроекономічні показники відображають діяльність окремих суб’єктів господарювання та їх вплив на кон’юнктуру ринку.</a:t>
            </a:r>
          </a:p>
          <a:p>
            <a:pPr marL="0" indent="0" algn="just">
              <a:buNone/>
            </a:pPr>
            <a:endParaRPr lang="uk-UA" sz="1600" b="1" dirty="0" smtClean="0"/>
          </a:p>
          <a:p>
            <a:pPr marL="0" indent="0" algn="just">
              <a:buNone/>
            </a:pPr>
            <a:r>
              <a:rPr lang="uk-UA" sz="1600" b="1" dirty="0" smtClean="0"/>
              <a:t>Залежно </a:t>
            </a:r>
            <a:r>
              <a:rPr lang="uk-UA" sz="1600" b="1" dirty="0"/>
              <a:t>від рівня досліджень економіку країни в цілому, окремий галузевий чи товарний ринок можна виділити </a:t>
            </a:r>
            <a:r>
              <a:rPr lang="uk-UA" sz="1600" b="1" dirty="0" smtClean="0"/>
              <a:t>в:</a:t>
            </a:r>
          </a:p>
          <a:p>
            <a:pPr algn="just">
              <a:buFontTx/>
              <a:buChar char="-"/>
            </a:pPr>
            <a:r>
              <a:rPr lang="uk-UA" sz="1600" b="1" dirty="0" smtClean="0"/>
              <a:t>загальноекономічну кон’юнктуру;</a:t>
            </a:r>
          </a:p>
          <a:p>
            <a:pPr algn="just">
              <a:buFontTx/>
              <a:buChar char="-"/>
            </a:pPr>
            <a:r>
              <a:rPr lang="uk-UA" sz="1600" b="1" dirty="0" smtClean="0"/>
              <a:t> </a:t>
            </a:r>
            <a:r>
              <a:rPr lang="uk-UA" sz="1600" b="1" dirty="0"/>
              <a:t>кон’юнктуру галузевого </a:t>
            </a:r>
            <a:r>
              <a:rPr lang="uk-UA" sz="1600" b="1" dirty="0" smtClean="0"/>
              <a:t>ринку;</a:t>
            </a:r>
          </a:p>
          <a:p>
            <a:pPr algn="just">
              <a:buFontTx/>
              <a:buChar char="-"/>
            </a:pPr>
            <a:r>
              <a:rPr lang="uk-UA" sz="1600" b="1" dirty="0" smtClean="0"/>
              <a:t>кон’юнктуру </a:t>
            </a:r>
            <a:r>
              <a:rPr lang="uk-UA" sz="1600" b="1" dirty="0"/>
              <a:t>товарного ринку. 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100" b="1" dirty="0"/>
              <a:t>Зважаючи на індикатори кон’юнктури економіки, які характеризують їх параметри для загальноекономічної кон’юнктури чи галузевої або товарної кон’юнктури, розрізняють макроекономічні та мікроекономічні характеристики (рис. 1</a:t>
            </a:r>
            <a:r>
              <a:rPr lang="uk-UA" sz="2100" b="1" dirty="0" smtClean="0"/>
              <a:t>).</a:t>
            </a:r>
          </a:p>
          <a:p>
            <a:pPr marL="0" indent="0" algn="just">
              <a:buNone/>
            </a:pPr>
            <a:endParaRPr lang="uk-UA" sz="2100" b="1" dirty="0"/>
          </a:p>
          <a:p>
            <a:pPr marL="0" indent="0" algn="just">
              <a:buNone/>
            </a:pPr>
            <a:endParaRPr lang="uk-UA" sz="2100" b="1" dirty="0" smtClean="0"/>
          </a:p>
          <a:p>
            <a:pPr marL="0" indent="0" algn="just">
              <a:buNone/>
            </a:pPr>
            <a:endParaRPr lang="uk-UA" sz="2100" b="1" dirty="0"/>
          </a:p>
          <a:p>
            <a:pPr marL="0" indent="0" algn="just">
              <a:buNone/>
            </a:pPr>
            <a:endParaRPr lang="uk-UA" sz="2100" b="1" dirty="0" smtClean="0"/>
          </a:p>
          <a:p>
            <a:pPr marL="0" indent="0" algn="just">
              <a:buNone/>
            </a:pPr>
            <a:endParaRPr lang="uk-UA" sz="2100" b="1" dirty="0"/>
          </a:p>
          <a:p>
            <a:pPr marL="0" indent="0" algn="just">
              <a:buNone/>
            </a:pPr>
            <a:endParaRPr lang="uk-UA" sz="2100" b="1" dirty="0" smtClean="0"/>
          </a:p>
          <a:p>
            <a:pPr marL="0" indent="0" algn="just">
              <a:buNone/>
            </a:pPr>
            <a:endParaRPr lang="uk-UA" sz="2100" b="1" dirty="0"/>
          </a:p>
          <a:p>
            <a:pPr marL="0" indent="0" algn="just">
              <a:buNone/>
            </a:pPr>
            <a:endParaRPr lang="uk-UA" sz="2100" b="1" dirty="0" smtClean="0"/>
          </a:p>
          <a:p>
            <a:pPr marL="0" indent="0" algn="just">
              <a:buNone/>
            </a:pPr>
            <a:endParaRPr lang="uk-UA" sz="2100" b="1" dirty="0"/>
          </a:p>
          <a:p>
            <a:pPr marL="0" indent="0" algn="just">
              <a:buNone/>
            </a:pPr>
            <a:endParaRPr lang="uk-UA" sz="2100" b="1" dirty="0" smtClean="0"/>
          </a:p>
          <a:p>
            <a:pPr marL="0" indent="0" algn="just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ru-RU" sz="2100" b="1" dirty="0"/>
              <a:t>Рисунок </a:t>
            </a:r>
            <a:r>
              <a:rPr lang="ru-RU" sz="2100" b="1" dirty="0" smtClean="0"/>
              <a:t>1</a:t>
            </a:r>
            <a:r>
              <a:rPr lang="uk-UA" sz="2100" b="1" dirty="0" smtClean="0"/>
              <a:t>. Індикатори кон’юнктури економіки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663" y="1700808"/>
            <a:ext cx="6162675" cy="401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Більшість основних економічних показників сфери (процесу) відтворення й дослідження кон’юнктури можна звести в групи, що характеризують ті або інші сторони (особливості) стану й прояву ринкової кон’юнктури.</a:t>
            </a:r>
          </a:p>
          <a:p>
            <a:pPr marL="0" indent="0" algn="just">
              <a:buNone/>
            </a:pPr>
            <a:r>
              <a:rPr lang="uk-UA" sz="2100" b="1" dirty="0"/>
              <a:t>1. Стабільність, циклічність і динаміка розвитку ринку: </a:t>
            </a:r>
            <a:r>
              <a:rPr lang="uk-UA" sz="2100" dirty="0"/>
              <a:t>середні показники кон’юнктури, показники варіації кон’юнктури, показники форми кон’юнктурної хвилі, показники динаміки кон’юнктури (темпи росту й параметри тренду, функції тренду), параметри моделей сезонності та циклічності розвитку.</a:t>
            </a:r>
          </a:p>
          <a:p>
            <a:pPr marL="0" indent="0" algn="just">
              <a:buNone/>
            </a:pPr>
            <a:r>
              <a:rPr lang="uk-UA" sz="2100" b="1" dirty="0"/>
              <a:t>2. Ринкова пропозиція: </a:t>
            </a:r>
            <a:r>
              <a:rPr lang="uk-UA" sz="2100" dirty="0"/>
              <a:t>обсяг, структура й динаміка пропозиції; функціональні можливості пропозиції; еластичність пропозиції. </a:t>
            </a:r>
          </a:p>
          <a:p>
            <a:pPr marL="0" indent="0" algn="just">
              <a:buNone/>
            </a:pPr>
            <a:r>
              <a:rPr lang="uk-UA" sz="2100" b="1" dirty="0"/>
              <a:t>3. Ринковий попит: </a:t>
            </a:r>
            <a:r>
              <a:rPr lang="uk-UA" sz="2100" dirty="0"/>
              <a:t>обсяг, структура й динаміка попиту; показники сегментації та диференціації попиту; функціональні можливості попиту (місткість ринку); еластичність попиту.</a:t>
            </a:r>
          </a:p>
          <a:p>
            <a:pPr marL="0" indent="0" algn="just">
              <a:buNone/>
            </a:pPr>
            <a:r>
              <a:rPr lang="uk-UA" sz="2100" b="1" dirty="0"/>
              <a:t>4. Пропорційність ринку: </a:t>
            </a:r>
            <a:r>
              <a:rPr lang="uk-UA" sz="2100" dirty="0"/>
              <a:t>показники співвідношення попиту та пропозиції (обсяги й ціна рівноваги); структури ринку (показники виробництва основних виробників, структура споживання, структура товарообігу і т. д.); розподіл ринку між основними виробниками, торговельними посередниками і торгівлею; територіальна структура ринку; співвідношення з іншими ринками; показники масштабу ринку, рівень монополізації і конкуренції.</a:t>
            </a:r>
          </a:p>
          <a:p>
            <a:pPr marL="0" indent="0" algn="just">
              <a:buNone/>
            </a:pPr>
            <a:r>
              <a:rPr lang="uk-UA" sz="2100" b="1" dirty="0"/>
              <a:t>5. Ділова активність і комерційний ризик: </a:t>
            </a:r>
            <a:r>
              <a:rPr lang="uk-UA" sz="2100" dirty="0"/>
              <a:t>обсяг, число, частота й динаміка угод; індекси ділової активності, макроекономічні показники та індекси економічного барометра; показники виробничих (торговельних) можливостей пропозиції; показники збутових можливостей пропозиції (портфель замовлень, його склад, заповнювання і динаміка); рівень комерційного ризику (інвестиційний ризик, </a:t>
            </a:r>
            <a:r>
              <a:rPr lang="uk-UA" sz="2100" dirty="0" err="1"/>
              <a:t>ризик</a:t>
            </a:r>
            <a:r>
              <a:rPr lang="uk-UA" sz="2100" dirty="0"/>
              <a:t> прийняття рішень, ризик кон’юнктурних коливань, непередбачений ризик).</a:t>
            </a:r>
          </a:p>
          <a:p>
            <a:pPr marL="0" indent="0" algn="just">
              <a:buNone/>
            </a:pPr>
            <a:r>
              <a:rPr lang="uk-UA" sz="2100" b="1" dirty="0"/>
              <a:t>6. Масштаб ринку.</a:t>
            </a:r>
          </a:p>
          <a:p>
            <a:pPr marL="0" indent="0" algn="just">
              <a:buNone/>
            </a:pPr>
            <a:r>
              <a:rPr lang="uk-UA" sz="2100" b="1" dirty="0"/>
              <a:t>7. Регіональні особливості ринку.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39257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Прогнозування </a:t>
            </a:r>
            <a:r>
              <a:rPr lang="uk-UA" sz="2100" dirty="0"/>
              <a:t>– це науково обґрунтоване передбачення ймовірного стану економічної системи та відповідних показників цієї системи в майбутньому на основі вивчення причинно-наслідкових зв'язків, тенденцій і закономірностей.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Прогнози </a:t>
            </a:r>
            <a:r>
              <a:rPr lang="uk-UA" sz="2100" b="1" dirty="0"/>
              <a:t>ринкової кон'юнктури розрізняються за термінами передбачення на:</a:t>
            </a:r>
          </a:p>
          <a:p>
            <a:pPr marL="0" indent="0" algn="just">
              <a:buNone/>
            </a:pPr>
            <a:r>
              <a:rPr lang="uk-UA" sz="2100" dirty="0"/>
              <a:t>- оперативні (на декаду, місяць, квартал, півріччя);</a:t>
            </a:r>
          </a:p>
          <a:p>
            <a:pPr marL="0" indent="0" algn="just">
              <a:buNone/>
            </a:pPr>
            <a:r>
              <a:rPr lang="uk-UA" sz="2100" dirty="0"/>
              <a:t>- короткострокові (на рік);</a:t>
            </a:r>
          </a:p>
          <a:p>
            <a:pPr marL="0" indent="0" algn="just">
              <a:buNone/>
            </a:pPr>
            <a:r>
              <a:rPr lang="uk-UA" sz="2100" dirty="0"/>
              <a:t>- середньострокові (до 5 років);</a:t>
            </a:r>
          </a:p>
          <a:p>
            <a:pPr marL="0" indent="0" algn="just">
              <a:buNone/>
            </a:pPr>
            <a:r>
              <a:rPr lang="uk-UA" sz="2100" dirty="0"/>
              <a:t>- довгострокові (від 5 років і більше).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Залежно </a:t>
            </a:r>
            <a:r>
              <a:rPr lang="uk-UA" sz="2100" b="1" dirty="0"/>
              <a:t>від об'єкта дослідження прогноз може бути:</a:t>
            </a:r>
          </a:p>
          <a:p>
            <a:pPr marL="0" indent="0" algn="just">
              <a:buNone/>
            </a:pPr>
            <a:r>
              <a:rPr lang="uk-UA" sz="2100" dirty="0"/>
              <a:t>- глобальним;</a:t>
            </a:r>
          </a:p>
          <a:p>
            <a:pPr marL="0" indent="0" algn="just">
              <a:buNone/>
            </a:pPr>
            <a:r>
              <a:rPr lang="uk-UA" sz="2100" dirty="0"/>
              <a:t>- регіональним;</a:t>
            </a:r>
          </a:p>
          <a:p>
            <a:pPr marL="0" indent="0" algn="just">
              <a:buNone/>
            </a:pPr>
            <a:r>
              <a:rPr lang="uk-UA" sz="2100" dirty="0"/>
              <a:t>- локальним.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Існують </a:t>
            </a:r>
            <a:r>
              <a:rPr lang="uk-UA" sz="2100" b="1" dirty="0"/>
              <a:t>різні прийоми та методи прогнозування. Найчастіше в прогнозуванні використовують такі:</a:t>
            </a:r>
          </a:p>
          <a:p>
            <a:pPr marL="0" indent="0" algn="just">
              <a:buNone/>
            </a:pPr>
            <a:r>
              <a:rPr lang="uk-UA" sz="2100" b="1" dirty="0"/>
              <a:t>1. Аналогові моделі, </a:t>
            </a:r>
            <a:r>
              <a:rPr lang="uk-UA" sz="2100" dirty="0"/>
              <a:t>коли як прогноз розглядають сприятливі показники ринкової ситуації в якому-небудь регіоні чи країні.</a:t>
            </a:r>
          </a:p>
          <a:p>
            <a:pPr marL="0" indent="0" algn="just">
              <a:buNone/>
            </a:pPr>
            <a:r>
              <a:rPr lang="uk-UA" sz="2100" b="1" dirty="0"/>
              <a:t>2. Нормативний метод прогнозування, </a:t>
            </a:r>
            <a:r>
              <a:rPr lang="uk-UA" sz="2100" dirty="0"/>
              <a:t>що базується на використанні відповідних норм (наприклад, фізіологічних норм споживання продуктів харчування, норм забезпеченості сімей товарами культурно-побутового призначення).</a:t>
            </a:r>
          </a:p>
          <a:p>
            <a:pPr marL="0" indent="0" algn="just">
              <a:buNone/>
            </a:pPr>
            <a:r>
              <a:rPr lang="uk-UA" sz="2100" b="1" dirty="0"/>
              <a:t>3. Метод експертних оцінок </a:t>
            </a:r>
            <a:r>
              <a:rPr lang="uk-UA" sz="2100" dirty="0"/>
              <a:t>використовується переважно у довгострокових прогнозах або за відсутності достатньо надійної інформації.</a:t>
            </a:r>
          </a:p>
          <a:p>
            <a:pPr marL="0" indent="0" algn="just">
              <a:buNone/>
            </a:pPr>
            <a:r>
              <a:rPr lang="uk-UA" sz="2100" b="1" dirty="0"/>
              <a:t>4. Метод екстраполяції: </a:t>
            </a:r>
            <a:r>
              <a:rPr lang="uk-UA" sz="2100" dirty="0"/>
              <a:t>технічне, механічне згладжування динамічних рядів, трендові моделі. Метод екстраполяції базується на вивченні минулих і нинішніх закономірностей розвитку економічного явища і поширення цих закономірностей на майбутнє.</a:t>
            </a:r>
          </a:p>
          <a:p>
            <a:pPr marL="0" indent="0" algn="just">
              <a:buNone/>
            </a:pPr>
            <a:r>
              <a:rPr lang="uk-UA" sz="2100" b="1" dirty="0"/>
              <a:t>5. Математичне моделювання процесів </a:t>
            </a:r>
            <a:r>
              <a:rPr lang="uk-UA" sz="2100" dirty="0"/>
              <a:t>є описуванням цих процесів за допомогою математичних формул, рівнянь та нерівностей.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dirty="0" smtClean="0"/>
              <a:t>Важливим </a:t>
            </a:r>
            <a:r>
              <a:rPr lang="uk-UA" sz="2100" dirty="0"/>
              <a:t>моментом прогнозування є перевірка надійності й точності прогнозу. Існує, наприклад, метод інверсної верифікації шляхом ретроспективного прогнозування. Це означає, що правильність прогнозної моделі перевіряється складанням прогнозу на період, який уже пройшов, шляхом зіставлення прогнозованих даних з фактичними.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852605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1277</Words>
  <Application>Microsoft Office PowerPoint</Application>
  <PresentationFormat>Экран (4:3)</PresentationFormat>
  <Paragraphs>108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1. Кон’юнктура ринку та класифікація її видів. Сутність і завдання кон’юнктурних досліджень. 2. Послідовність дослідження кон’юнктури ринку. 3. Характеристика кон’юнктурних показників. 4. Прогнозування кон'юнктури ринку.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31</cp:revision>
  <dcterms:created xsi:type="dcterms:W3CDTF">2020-08-26T06:53:27Z</dcterms:created>
  <dcterms:modified xsi:type="dcterms:W3CDTF">2026-03-29T15:11:22Z</dcterms:modified>
</cp:coreProperties>
</file>