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1"/>
  </p:normalViewPr>
  <p:slideViewPr>
    <p:cSldViewPr snapToGrid="0">
      <p:cViewPr varScale="1">
        <p:scale>
          <a:sx n="116" d="100"/>
          <a:sy n="116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94D5-70F6-D4F0-B10C-B4C9B39AE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5476D-1D69-4AB1-2DBA-C84AFB2CE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9ACAB-62E3-6575-924C-A2E22E5C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9AD3B-AF55-7376-6B40-CAA491CD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9E7BE-D100-03F7-3625-055C0604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4511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B30F-CDDF-1705-C877-E98763F4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CECE1-A3E5-686E-5E93-A61F9E249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B6043-125F-9ABB-B087-36F06B8E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713B4-06B8-D8ED-AE46-FCB4F160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47B71-143C-E048-8764-085E77FE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5357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65FF7-30BA-7A90-355A-32F487380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B809A-9355-8F8C-94F4-D1864A23F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537D6-63A8-6B21-07EB-0D5EB0E7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ED02B-1E44-F112-4C4A-CAF16028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9CC84-609B-45E4-0EF7-27F9181C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2109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66E9-AEBC-8ED3-70C9-A71C454F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0968-9C4F-2E81-117F-4DFCBF31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B43BD-1612-20AF-1A75-D03B41616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3DC2F-073D-5D71-2C99-1FC09F8D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1053-39BE-05B5-9274-F949BD5C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1617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D85C-474F-E471-DB85-F45F1466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7DEF1-2A01-0597-EB9A-B75DF7C34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3D8E-1E4D-6F29-272B-F4BD4269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92B44-FEFB-A081-E9E4-D75F1587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E5AF1-1512-C28F-D2AE-C3E2FB29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0638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CD85-40A2-6C8A-DFB8-164383C6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7043F-0CBA-C6E3-C735-BE13F327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DC547-58E3-FB3C-1B6D-594BF56F3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15B48-418D-0052-00DD-981568A6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6B045-B037-13DF-6CB8-468EBBF6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1AA7-C1F6-93AE-AB6F-E263396E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1529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AD94-454E-A7EB-A0A7-5D8D3A0E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D15D8-A1AE-C766-5AF3-ABAB5AA4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487BD-5D16-CF91-DB71-1A9502840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FCAFE-3A9D-179C-5985-182C57F49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AB76E-C57C-1ABE-6637-B6CD7EFBA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7EC6F-1085-A496-669C-43A48AD5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8B5A0-1321-0099-21C8-7ED2BBBA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AE9C9-8C63-1F8C-0C44-8161FCC8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3904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710D-03E0-A00C-1835-393FB995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D6836-69BB-3B64-6322-32FEB42D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EFC19-7649-1D9B-FC11-A6AB919D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06DB3-DE1E-1F4A-85F7-7A73291E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2023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93E80-5CED-D7A8-E65C-91E1C509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74BF5-31B8-8357-D8A0-8EA82581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9BFEC-F34F-50D6-EFA0-764B6D3E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3160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C58B-399C-062B-5EE3-8F9AA464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0AF76-6117-5949-C971-EE7F41E75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6A0F2-3CD2-D0B3-753A-4C914FA58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6EF31-2963-BEEA-0D1D-4745C956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30B46-9D0E-2C2B-A7B6-872343C8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AA0D1-1CBB-5315-2D39-B4AF0E12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6016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6024C-DE66-D6FD-6A13-1B3B75DB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D03D2-BAC9-2864-E91B-1FD61F6DC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E0D76-08CF-EC9E-C3CE-2B48233BC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5F3F5-3C18-D93F-9D2A-846C863A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C26C3-344B-C29A-FBF8-ADC8F5EC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A66ED-4071-30CD-313F-26686C9F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5235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4014E-2615-0BD5-42D7-816A86D6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53472-77D8-5178-BC1F-5AC92980F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9AAC7-46CE-7A82-4A32-866472655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78FE-B0B2-084C-B089-0F253BAF6867}" type="datetimeFigureOut">
              <a:rPr lang="en-UA" smtClean="0"/>
              <a:t>29.03.2026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90ECC-A8DE-4888-DC15-77F1CE28E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47DED-BB35-F289-C35D-3E7E837E5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CF22-B9C2-C545-AE8B-D74DEE7C1B8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9975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C1A4-526A-7F90-0D1F-E21A0E2C0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55" y="1122363"/>
            <a:ext cx="11721947" cy="1521685"/>
          </a:xfrm>
        </p:spPr>
        <p:txBody>
          <a:bodyPr>
            <a:normAutofit fontScale="90000"/>
          </a:bodyPr>
          <a:lstStyle/>
          <a:p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що вчиняють насильство:</a:t>
            </a:r>
            <a:b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механізми, типові стратегії та можливості корекційної роботи</a:t>
            </a:r>
            <a:endParaRPr lang="en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6A010-3FF8-9026-9613-A1958EFD7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201" y="5618888"/>
            <a:ext cx="9691171" cy="520547"/>
          </a:xfrm>
        </p:spPr>
        <p:txBody>
          <a:bodyPr>
            <a:normAutofit fontScale="47500" lnSpcReduction="20000"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І. Гречаник,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  <a:r>
              <a:rPr lang="uk-UA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доцентка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кафедри психології</a:t>
            </a:r>
            <a:endParaRPr lang="en-U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04B78-4A2C-E012-DABB-040BF1E6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78" y="2951822"/>
            <a:ext cx="3467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7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BB7B-7878-7A47-17F4-B7E53C93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208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 як суб’єкт влади, а не лише агресії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A05C8-1539-F006-8D26-0819174B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9" y="849867"/>
            <a:ext cx="11589744" cy="5837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сучасному науковому розумінні* особа, яка вчиняє насильство, постає не лише як носій агресії, а як суб’єкт, який використовує насильство для встановлення, підтримання або відновлення асиметрії влади у взаємодії.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 оптика дозволяє вийти за межі редукції насильства до «емоційного зриву» і розглядати його як форму домінування, підпорядкування та обмеження автономії іншої людини. Саме тому сучасні дослідження дедалі частіше зміщують фокус від окремого інциденту до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Tolmie J, Smith R, Wilson D. Understanding Intimate Partner Violence: Why Coercive Control Requires a Social and Systemic Entrapment Framework. Violence Against Women. 2024 Jan;30(1):54-74.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10.1177/10778012231205585</a:t>
            </a:r>
            <a:r>
              <a:rPr lang="en-US" dirty="0"/>
              <a:t>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3967F-E3CC-0B19-E8C5-F82F61A3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95" y="3529069"/>
            <a:ext cx="32893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4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CFF2-7C18-9782-37EC-25201E41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9106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 як суб’єкт влади, а не лише агресії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0674-C77F-E415-E276-B4396F3F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9" y="804232"/>
            <a:ext cx="11666862" cy="4832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цій перспективі насильство може включати різні психологічні модальності: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реактивну агресію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відповідь на фрустрацію або загрозу;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агресію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інструмент досягнення мети; а також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примусовий контроль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тривалий режим регуляції поведінки, свободи й повсякденності іншої особи. Такий підхід зближує психологію насильства з аналізом влади, примусу і моральної легітимації шкоди.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стає стійким тоді, коли шкода виконує функцію контролю.</a:t>
            </a: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Wrangham, R. W. (2018). Two types of aggression in human evolution. Proceedings of the National Academy of Sciences, 115(2), 245-253</a:t>
            </a:r>
            <a:endParaRPr lang="en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1B270-E61E-8D3D-9EED-22744936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07" y="4483789"/>
            <a:ext cx="3327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9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DDD9-938C-DA3C-4A6A-67E0807C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208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Кривдники як неоднорідна група: типологічний підхід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3E9A-084C-9359-683F-93DFAD71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53" y="870334"/>
            <a:ext cx="12026747" cy="5306629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дослідженнях* особи, які вчиняють насильство, розглядаються не як єдина психологічна категорія, а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гетерогенна група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межах якої насильницька поведінка може мати різні функції, різну динаміку та різний рівень контролю. Саме тому типологічний підхід є важливим: він дозволяє бачити, що за зовнішньо подібними актами насильства можуть стояти різні механізми — від ситуативної ескалації конфлікту до систематичного режиму домінування.</a:t>
            </a: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Johnson, M. P. (2006). Conflict and control: Gender symmetry and asymmetry in domestic violence. Violence against women, 12(11), 1003-1018.</a:t>
            </a:r>
            <a:endParaRPr lang="en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09075-23D0-0ED8-68AA-34C3325D9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764" y="4449055"/>
            <a:ext cx="3771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0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9619-684F-48AE-91E3-F57BCB90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5039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Кривдники як неоднорідна група: типологічний підхід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7ADAC-C2FE-D077-11F0-B5C45449A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9" y="760164"/>
            <a:ext cx="11067361" cy="4788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найвідоміших є типологічна модель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P. Johnson,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якій розрізняються принаймні різні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насильства в близьких стосунках: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ситуативне насильство в парі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виникає в контексті конфлікту без тотального контролю, 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примусовий контроль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якому насильство є частиною ширшої системи підпорядкування, ізоляції та регуляції повсякденності іншої особи. Ця різниця є принциповою, оскільки зміщує аналіз із питання «скільки було агресії?» до питання «яку функцію виконує насильство у структурі стосунків?»</a:t>
            </a: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 потрібна для того, щоб відрізняти епізодичну агресію від стійкого контролю, а отже — точніше оцінювати ризик і логіку втручання.</a:t>
            </a:r>
            <a:endParaRPr lang="en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9D1DF-0B0C-1FA1-B74F-FF1EB1EC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70" y="4420135"/>
            <a:ext cx="34163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9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81AE-5B0C-4800-77B1-90DB63FE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17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як засвоєний сценарій: роль соціального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научіння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D6825-0835-B1DD-09AE-847EFBBB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73" y="771181"/>
            <a:ext cx="10979227" cy="472273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 напрям у психології насильства розглядає кривдника не лише як носія індивідуальних рис, а як суб’єкта, чия насильницька поведінка формується в процесі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 навчання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цій оптиці насильство постає як модель дії, що може засвоюватися через спостереження, підкріплення, нормалізацію та повторення в значущому середовищі. Класичну рамку для такого аналізу запропонував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 Bandura,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показавши, що агресивні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формуватися не тільки через прямий досвід, а й через спостереження за моделлю.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11ACB-070F-773F-C42F-F49C53DC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158" y="4484267"/>
            <a:ext cx="3670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2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C177-B54E-7FF3-874E-775FAB0A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C9B5-CF4A-A873-CB0B-A359D527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71" y="143219"/>
            <a:ext cx="11111429" cy="6033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аналізу кривдника це означає, що насильство часто вбудовується у поведінковий репертуар як «допустимий» або «ефективний» спосіб реагування на конфлікт, загрозу, фрустрацію чи втрату контролю. Якщо середовище не лише демонструє насильницькі моделі, а й прямо чи опосередковано їх підкріплює, вони мають більше шансів закріпитися як звичний сценарій взаємодії. У такій перспективі кривдник — це не лише людина, що «обирає» насильство, а й суб’єкт, соціалізований у системі, де насильство могло бути побачене як нормальне, дієве або легітимне.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соціально-навчальна перспектива дозволяє бачити насильство не як ізольований акт, а як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засвоєний сценарій поведінки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підтримується моделями, підкріпленням і культурною нормалізацією. 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 формується не поза контекстом, а в полі взаємодій, де насильство могло стати вивченим способом впливу.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F2D61-F025-925B-4E9B-B93A7520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541" y="4673600"/>
            <a:ext cx="3581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5487-A1AF-A7F5-C289-3807C15F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Ранній досвід і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міжпоколінна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трансмісія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D512E-FE78-337D-A8B1-03850557B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9" y="1454227"/>
            <a:ext cx="11067361" cy="4722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психології насильства один із ключових підходів полягає в тому, що насильницька поведінка формується не лише ситуативно, а й у розвитку.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Ранній досвід жорстокого поводження, занедбання або спостереження за насильством у близьких стосунках підвищує ймовірність того, що насильство буде засвоєне як припустимий спосіб реагування, впливу або розв’язання конфлікту.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Цю логіку часто описують як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міжпоколінну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передачу насильства» або «цикл насильства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Mathews, B., Do, H. P., Lawrence, D. M.,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Madzoska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Higgins, D. J., Scott, J. G., ... &amp; Napier, S. (2025). Association Between Childhood Maltreatment and Adult Intimate Partner Violence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Victimisation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Findings From a National Survey in Australia. Journal of Interpersonal Violence, 08862605251398466.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1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B40E-C247-2CF8-07B0-F8C70FF2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як наслідок розвитку: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міжпоколінна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 і ранній досвід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4E87-9AB2-3BD4-F775-53F091AAF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795749"/>
            <a:ext cx="10902108" cy="4381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сучасні дослідження показують, що йдеться не про жорсткий детермінізм, а про підвищення ризику.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аналізи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проспективні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 пов’язують дитяче жорстоке поводження і свідчення насильства в сім’ї з вищою ймовірністю подальшого насильства у близьких стосунках, але цей зв’язок опосередковується іншими чинниками — зокрема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виконавчим функціонуванням, самооцінкою, травматичними наслідками, соціальним навчанням і нормативними уявленнями про допустимість насильства.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Ранній досвід насильства не виправдовує кривдника, але є важливим для розуміння механізмів ризику, повторення і профілактики</a:t>
            </a: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Díaz-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Faes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A., &amp; Widom, C. S. (2024). From childhood maltreatment to intimate partner violence perpetration: A prospective longitudinal examination of the roles of executive functioning and self-esteem. Journal of psychiatric research, 173, 271-280.</a:t>
            </a:r>
            <a:endParaRPr lang="en-UA" sz="1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3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CE52-940F-15DA-1455-4BEDEEFE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 обробка соціальної ситуації як механізм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78F1F-6E7B-8CCF-D956-1C5EF4AC6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сучасній психології насильницька поведінка розглядається не лише як наслідок афекту або засвоєного сценарію, а і як результат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специфічної когнітивної обробки соціальної ситуації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Соціально-когнітивні моделі показують, що агресивна поведінка часто пов’язана з тим, як суб’єкт сприймає соціальні сигнали, інтерпретує наміри іншого, обирає цілі та оцінює допустимі способи реагування. Саме цю логіку системно описує модель обробка соціальної інформації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 з роботами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Kenneth Dodge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Nicki Crick.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Cappellen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M., Kühl, E.,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Schuiringa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D., Matthys, W., &amp; van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Nieuwenhuijzen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(2023). Social information processing, normative beliefs about aggression and parenting in children with mild intellectual disabilities and aggressive behavior. Research in developmental disabilities, 136, 104468.</a:t>
            </a:r>
            <a:endParaRPr lang="uk-UA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3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159B-DF29-313A-9AAC-1EEA63CE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 обробка соціальної ситуації як механізм насильства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76105-9881-D929-B01C-1D078F2D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5" y="1443210"/>
            <a:ext cx="10880075" cy="4733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найважливіших механізмів у цій перспективі є вороже упередження атрибуції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 приписувати іншому ворожі наміри навіть у неоднозначних ситуаціях. Дослідження і огляди показують, що така когнітивна упередженість пов’язана з агресивною, особливо реактивною, поведінкою: суб’єкт бачить загрозу там, де вона не є очевидною, і тому частіше обирає насильницьку відповідь як «захист» або «відплату».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психологічному аналізі кривдника важливо враховувати те,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він інтерпретує соціальну реальність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може бути наслідком не тільки сили афекту, а й викривленого прочитання намірів іншого.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Cappellen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M., Kühl, E.,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Schuiringa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D., Matthys, W., &amp; van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Nieuwenhuijzen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(2023). Social information processing, normative beliefs about aggression and parenting in children with mild intellectual disabilities and aggressive behavior. Research in developmental disabilities, 136, 104468.</a:t>
            </a: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6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8A04-8BA5-5A78-C74B-C6A1AD5A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4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</a:t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важливо вивчати осіб, які вчиняють насильство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F7B76-A750-64B8-9E80-65537EC7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1211855"/>
            <a:ext cx="10869058" cy="496510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Зосередження лише на постраждалій особі не дає змоги повністю зрозуміти природу насильства та запобігати його повторенню.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ефективної профілактики важливо аналізувати не лише наслідки насильства, а й психологічні механізми, установки, способи виправдання та моделі поведінки осіб, які його вчиняють.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носій певних когнітивних схем, емоційних дефіцитів,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контролю, владних уявлень і соціально засвоєних норм.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D7C3D-A0CB-85A5-A22E-0FA47280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590" y="4432989"/>
            <a:ext cx="32131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3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8C34-F118-8E9C-FB5A-9B728089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Афективна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дизрегуляція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механізм насильницької поведінки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6CAEA-F23E-9CFE-8609-4259B240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5" y="1465243"/>
            <a:ext cx="11611779" cy="5199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сучасній психології насильства одним із ключових механізмів ризику вважається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афективна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дизрегуляція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труднощі розпізнавання, витримування, модифікації та контролю емоційних станів. У цій перспективі насильницька дія постає не лише як поведінковий вибір, а як форма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дезадаптивного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реагування на інтенсивний афект, насамперед гнів, сором, фрустрацію або переживання загрози.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Roberton, Daffern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показує, що проблеми емоційної регуляції пов’язані з вищою ймовірністю агресивної поведінки, а сучасні систематичні огляди підтверджують сталий зв’язок між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дезадаптивними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стратегіями емоційної регуляції та агресією.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Roberton, T., Daffern, M., &amp; Bucks, R. S. (2012). Emotion regulation and aggression. Aggression and violent behavior, 17(1), 72-82.</a:t>
            </a:r>
            <a:endParaRPr lang="en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1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3E3C-2180-ABFE-965A-6AC0D869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Афективна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дизрегуляція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механізм насильницької поведінки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C2A43-3881-5208-0F52-6EE95312E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 важливо, що насильство в такій моделі не зводиться до «сильних емоцій» як таких.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Вирішальним є те,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саме суб’єкт обходиться з афектом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чи здатний він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менталізувати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власний стан, переносити напругу, відкладати дію і обирати неагресивний спосіб реагування. Дослідження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Donahue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співавторів* показують, що емоційна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дизрегуляція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пов’язує негативний афект з агресивною поведінкою, тобто підвищує ймовірність переходу від переживання до насильницької дії.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не лише як акт контролю чи засвоєний сценарій, а і як можливий наслідок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недостатньої здатності до регуляції афекту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де емоція не переробляється психічно, вона може реалізовуватися через дію.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Donahue, J. J., Goranson, A. C., McClure, K. S., &amp; Van Male, L. M. (2014). Emotion dysregulation, negative affect, and aggression: A moderated, multiple mediator analysis. Personality and individual differences, 70, 23-28.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8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6851-F188-44BF-E281-EB8E95A9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прив’язаності та дефіцити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менталізації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структурі насильницької поведінки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71C7-6EFF-7CA8-9F9D-BBECEBFEB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психологія* кривдника дедалі частіше звертається до двох глибинних механізмів 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прив’язаності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Насильницька поведінка в цій оптиці пов’язується не лише з агресивним імпульсом чи засвоєним сценарієм, а й із: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труднощами близькості;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 чутливістю до відкидання;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 образу іншого як окремого суб’єкта;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дефіцитами розуміння власних і чужих психічних станів.</a:t>
            </a: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Condino, V.,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Giovanardi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Vagni, M., Lingiardi, V.,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Pajardi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&amp; Colli, A. (2022). Attachment, trauma, and mentalization in intimate partner violence: A preliminary investigation. Journal of interpersonal violence, 37(11-12), NP9249-NP9276.</a:t>
            </a: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83744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855C-6061-CFB4-AD68-B703C278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7" y="365125"/>
            <a:ext cx="11663190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прив’язаності та дефіцити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менталізації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структурі насильницької поведінки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7E439-34D8-0EFB-210D-A55C0DB81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3" y="1586429"/>
            <a:ext cx="11012277" cy="4590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межах такого підходу кривдник постає як суб’єкт, для якого інша людина може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переживатися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як автономний партнер, а як джерело фрустрації, загрози, сорому або втрати контролю. Дефіцити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зменшують здатність утримувати складність внутрішнього світу іншого, а отже підвищують ризик імпульсивного, примусового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дегуманізуючого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реагування.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тому в сучасній літературі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розглядається як важливий механізм у поясненні агресії та насильства, а також як одна з перспективних мішеней психологічного втручання.</a:t>
            </a: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Moeller, S. B., Bo, S., &amp; Arendt, I. M. (2023). Linking trauma-exposure with violent offending: narrative review and clinical implications. Handbook of Anger, Aggression, and Violence, 779-798.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88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8308-9EFA-36D7-4332-2E4F4BCC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 риси як чинник ризику насильницької поведінки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6683E-4ACC-4131-7434-0130A40A0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9" y="1399142"/>
            <a:ext cx="11034311" cy="47778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дослідженнях* кривдник не розглядається як єдиний «патологічний тип», однак окремі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 риси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вважаються факторами ризику насильницької поведінки.</a:t>
            </a:r>
          </a:p>
          <a:p>
            <a:pPr marL="0" indent="0">
              <a:buNone/>
            </a:pP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йдеться про: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ворожість;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низьку доброзичливість;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імпульсивність;</a:t>
            </a:r>
          </a:p>
          <a:p>
            <a:pPr marL="0" indent="0">
              <a:buNone/>
            </a:pP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нарцисичні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риси;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психопатичні риси;</a:t>
            </a:r>
          </a:p>
          <a:p>
            <a:pPr marL="0" indent="0">
              <a:buNone/>
            </a:pP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маніпулятивність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 емпатії.</a:t>
            </a:r>
          </a:p>
          <a:p>
            <a:pPr marL="0" indent="0">
              <a:buNone/>
            </a:pP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характеристики: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є прямою причиною насильства;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підвищують імовірність примусу, агресії та контролю;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в ситуаціях конфлікту, фрустрації або загрози статусу.</a:t>
            </a:r>
          </a:p>
          <a:p>
            <a:pPr marL="0" indent="0">
              <a:buNone/>
            </a:pPr>
            <a:r>
              <a:rPr lang="en-US" dirty="0"/>
              <a:t>Carton, H., &amp; Egan, V. (2017). The dark triad and intimate partner violence. </a:t>
            </a:r>
            <a:r>
              <a:rPr lang="en-US" i="1" dirty="0"/>
              <a:t>Personality and individual differences</a:t>
            </a:r>
            <a:r>
              <a:rPr lang="en-US" dirty="0"/>
              <a:t>, </a:t>
            </a:r>
            <a:r>
              <a:rPr lang="en-US" i="1" dirty="0"/>
              <a:t>105</a:t>
            </a:r>
            <a:r>
              <a:rPr lang="en-US" dirty="0"/>
              <a:t>, 84-88.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A51DE-51FA-1154-AA84-BF9F1AAC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109" y="1958052"/>
            <a:ext cx="4156037" cy="24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75DA-5E4F-C794-3BE0-541246A6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334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Темна тріада в психології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F89DD-36AA-A477-854C-F8A4F55A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55" y="958468"/>
            <a:ext cx="11122446" cy="521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Темна тріада в психології </a:t>
            </a:r>
            <a:r>
              <a:rPr lang="uk-UA" dirty="0"/>
              <a:t>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група, що охоплює три риси особистості: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макіавеллізм і психопатію.</a:t>
            </a:r>
          </a:p>
          <a:p>
            <a:pPr marL="0" indent="0">
              <a:buNone/>
            </a:pPr>
            <a:r>
              <a:rPr lang="uk-UA" dirty="0"/>
              <a:t>               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8DFC4-F44C-B297-D814-DCEC87CA0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0" y="1936750"/>
            <a:ext cx="3136900" cy="298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92AC7-1E85-470C-A078-CB3EEC93719A}"/>
              </a:ext>
            </a:extLst>
          </p:cNvPr>
          <p:cNvSpPr txBox="1"/>
          <p:nvPr/>
        </p:nvSpPr>
        <p:spPr>
          <a:xfrm>
            <a:off x="154237" y="2197841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Нарцисизм</a:t>
            </a: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риса характеру, яка полягає у виключній самозакоханості.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62750-7244-681D-397A-E0E338B4543D}"/>
              </a:ext>
            </a:extLst>
          </p:cNvPr>
          <p:cNvSpPr txBox="1"/>
          <p:nvPr/>
        </p:nvSpPr>
        <p:spPr>
          <a:xfrm>
            <a:off x="7810958" y="2105508"/>
            <a:ext cx="43810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Макіавеллізм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тенденція особистості бути безпристрасним, і, отже, в змозі самого себе відокремити від загальноприйнятої моралі, обманювати й маніпулювати іншими.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8827C-86B0-C4EF-2E97-5815B0B21774}"/>
              </a:ext>
            </a:extLst>
          </p:cNvPr>
          <p:cNvSpPr txBox="1"/>
          <p:nvPr/>
        </p:nvSpPr>
        <p:spPr>
          <a:xfrm>
            <a:off x="3203155" y="5206195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 стійкий розлад особистості, що характеризується безсердечністю, відсутністю емпатії, каяття та щирих емоцій, у поєднанні з егоцентризмом,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маніпулятивністю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поверхневою чарівністю</a:t>
            </a:r>
            <a:r>
              <a:rPr lang="uk-UA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60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B64F-456A-05AC-B387-65FCBCAD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6118" cy="604359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вразлива темна тріада у дослідженнях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8F569-6381-2751-75C4-EEEEFC7A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10" y="1068636"/>
            <a:ext cx="10824990" cy="5108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сучасній психології* окрему увагу привертають так звані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аверсивні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риси особистості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характеристики, які викликають відторгнення, неприйняття або дискомфорт у соціальному середовищі. Вони перешкоджають нормальній взаємодії, руйнують стосунки та часто шкодять іншим людям). 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Темної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відносять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нарцисизм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макіавеллізм, психопатію та повсякденний садизм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саме додавання повсякденного садизму розширило попередню модель Темної тріади. Ці риси пов’язані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маніпулятивністю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зниженим співчуттям, прагненням до домінування та вищою ймовірністю жорстокої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експлуатативної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міжособистісної поведінки.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/>
              <a:t> 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Gómez-Leal, R., Fernández-Berrocal, P., Gutiérrez-Cobo, M. J., Cabello, R., &amp;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Megías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-Robles, A. (2024). The Dark Tetrad: analysis of profiles and relationship with the Big Five personality factors. Scientific Reports, 14(1), 4443.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7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0C29-0F97-099D-CA4E-C54676FD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17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Вразлива темна тріада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81124-A06F-C704-21D1-DD6C1849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4" y="848300"/>
            <a:ext cx="11155496" cy="5328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 із цим у літературі запропоновано конструкцію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«вразливої темної тріади»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якої відносять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вразливий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нарцисизм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вторинну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психопатію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антисоціальної поведінки, що розвивається під впливом несприятливого середовища (травми, стрес)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межовий розлад особистості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Ця модель була запропонована як поєднання емоційної вразливості з соціально небажаними рисами, однак важливо пам’ятати, що йдеться не про загальноприйняту діагностичну класифікацію, а про дослідницький конструкт. Систематичний огляд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метааналіз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року підтверджують, що цей напрям активно розвивається, але лишається теоретично неоднорідним.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Miller JD, Dir A, Gentile B, Wilson L, Pryor LR, Campbell WK. Searching for a vulnerable dark triad: comparing Factor 2 psychopathy, vulnerable narcissism, and borderline personality disorder. J Pers. 2010 Oct;78(5):1529-64.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10.1111/j.1467-6494.2010.00660.x.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42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3565-17A7-5D92-5717-C5378824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724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Сором, приниження і загроза Я як тригери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03E73-1910-8487-3E95-8814C8BD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5" y="892366"/>
            <a:ext cx="11089395" cy="528459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сучасній психології насильства дедалі більше уваги приділяють не лише гніву,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сорому, приниженню та загрозі образу 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Gilligan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 розглядати насильство як відповідь на переживання приниження й втрати гідності, а подальші огляди показали, що саме сором і неадаптивні способи його регуляції можуть бути пов’язані з агресією та насильницькою поведінкою.</a:t>
            </a:r>
          </a:p>
          <a:p>
            <a:pPr marL="0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Gilligan, J. (2003). Shame, guilt, and violence. Social Research: An International Quarterly, 70(4), 1149-1180.</a:t>
            </a:r>
            <a:endParaRPr lang="en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64E4E-332C-8DA5-F1BA-74DE65DEA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02" y="3878263"/>
            <a:ext cx="35814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45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11DB-B638-9361-609D-2FFD700D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Сором, приниження і загроза Я як тригери насильства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00FDF-41E7-3B88-0510-31D4E1EE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88125"/>
            <a:ext cx="11644829" cy="4788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цій оптиці насильство може виконувати функцію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вразливого 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відновлення контролю або компенсації пережитої зневаги. Особливо це стосується ситуацій, у яких суб’єкт сприймає критику, відмову, втрату статусу чи неповагу як атаку на власну цінність. Огляди також показують, що зв’язок між соромом і насильством опосередковується гнівом,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дизрегуляцією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афекту та агресивними стратегіями подолання.</a:t>
            </a:r>
          </a:p>
          <a:p>
            <a:pPr marL="0" indent="0">
              <a:buNone/>
            </a:pP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Velotti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Elison, J., &amp; Garofalo, C. (2014). Shame and aggression: Different trajectories and implications. Aggression and Violent Behavior, 19(4), 454-461</a:t>
            </a:r>
            <a:r>
              <a:rPr lang="en-US" dirty="0"/>
              <a:t>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1C25B-90E9-6181-B83D-7F3B7444E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307" y="4308475"/>
            <a:ext cx="19177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7911-7E12-111C-4ADD-C9807BE8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</a:t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важливо вивчати осіб, які вчиняють насильство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3AEDF-87CB-A053-A4CB-C95A4743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40" y="1432193"/>
            <a:ext cx="11001260" cy="474477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психологічних механізмів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особи,яка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вчиняє насильство є необхідним для: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 виявлення ризиків насильницької поведінки;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 програм корекційної роботи;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небезпеки повторного насильства;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професійної позиції психолога без спрощення,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виправдання.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насильства неможлива без розуміння того, як мислить, пояснює себе і діє особа, яка вчиняє насильство.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592913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FD4D-6269-7484-C488-7D520CA7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49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«Заперечення, мінімізація і перекладання відповідальності»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2B2F-A111-D293-F4A6-559B2E28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5" y="969484"/>
            <a:ext cx="11089395" cy="52074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психологічному аналізі кривдника важливо враховувати не лише саму насильницьку поведінку, а й ті способи, якими суб’єкт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пояснює, приховує або зменшує її значущість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з найтиповіших механізмів є: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факту насильства;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його наслідків;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перекладання відповідальності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постраждалу особу, обставини або емоційний стан.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механізми виконують кілька функцій: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захищають позитивний образ себе;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 переживання провини;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ускладнюють усвідомлення шкоди;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 повторюваність насильницького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професійній оптиці важливо бачити, що такі форми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самопояснення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випадковими висловлюваннями, а частиною психологічної структури, яка дозволяє кривднику зберігати внутрішню легітимність власних дій.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B6610-56D2-DCAB-5C9E-A6EEA6C4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47" y="5145411"/>
            <a:ext cx="2108506" cy="16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48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45A4-53FF-14D9-4645-39280BFB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41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 основа роботи з кривдниками в Україні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D3951-A04F-2735-E481-66979AD1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36" y="914400"/>
            <a:ext cx="11199564" cy="526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особами, які вчиняють домашнє насильство, в Україні має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лише психологічне, а й нормативно визначене підґрунтя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Базовим актом є Закон України «Про запобігання та протидію домашньому насильству», чинна редакція якого на сайті Верховної Ради відображена станом на 19 грудня 2024 року. Окремо нормативну рамку програмної роботи з кривдниками задає наказ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1434 від 1 жовтня 2018 року «Про затвердження Типової програми для кривдників», який чинний у редакції від 28 грудня 2021 року після змін, внесених наказом № 588 від 13 жовтня 2021 року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програма для кривдників затверджена наказом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1434 від 01.10.2018;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чинна редакція програми — після змін, внесених наказом № 588 від 13.10.2021;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15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DDD0-3648-0942-CF52-C3399207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22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програма для кривдників: мета і загальна логіка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8B46F-597F-2DCC-F2ED-D88F5D2C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4" y="1079653"/>
            <a:ext cx="11155496" cy="5097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програма для кривдників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нормативно затверджена рамка корекційної роботи з особами, які вчинили домашнє насильство. Вона затверджена наказом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№ 1434 від 1 жовтня 2018 року; документ є чинним у редакції від 28 грудня 2021 року.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навчальній оптиці цю програму важливо розуміти не як «разову бесіду» і не як суто каральний захід, а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структуроване психологічне втручання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спрямоване на зміну насильницьких моделей поведінки, зниження ризику повторного насильства та формування відповідальності за вчинене. Програма існує в межах державної системи запобігання та протидії домашньому насильству й спирається на загальну правову рамку Закону України «Про запобігання та протидію домашньому насильству».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46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77DC-4870-B124-3E38-2C3E9514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22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і завдання Типової програми для кривдників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D138-6E60-7948-A394-B6C53D3D8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36" y="881350"/>
            <a:ext cx="11199564" cy="5295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Типової програми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насильницької поведінки кривдника, формування соціально прийнятних норм і гуманістичних цінностей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формулювання прямо зафіксоване в наказі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1434. У першій редакції 2018 року мета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формулювалася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«корекція агресивної поведінки», а в чинній редакції акцент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ширше — на зміну насильницької поведінки та формування ціннісної основи ненасильницької взаємодії.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програми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випливають із цієї мети: сприяти усвідомленню факту насильства, прийняттю відповідальності за власні дії, перегляду установок, що легітимують контроль і примус, а також формуванню ненасильницьких моделей поведінки у стосунках. У навчальному сенсі важливо підкреслити, що програма спрямована не лише на «заборону» насильства, а на перебудову способу мислення, реагування і взаємодії.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4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A8BA-8046-8CC2-CEEB-C0D586C3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334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Типової програми для кривдників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15B16-7C17-DE6A-13A8-5628DDD19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88" y="1057619"/>
            <a:ext cx="11100412" cy="5119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програма побудована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діагностичного, індивідуального та групового компонентів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розділі «Методологічні засади» прямо зазначено, що програма розроблена на засадах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-поведінкової терапії, а її характеристика включає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діагностичні заняття, 20 індивідуальних занять і 9 групових занять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 документ деталізує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і тривалість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Діагностичний блок може проводитися як 6 сесій по 1 годині або 3 сесії по 2 години; індивідуальна робота передбачає 19 сесій по 1 годині, до яких входять 2 мотиваційні бесіди; групова робота має загальну тривалість 18 сесій по 1,5 години. Також передбачено змішаний формат: 1 індивідуальна сесія тривалістю 1 година і 1 групова сесія тривалістю 1,5 години, з періодичністю не рідше одного разу на тиждень.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73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31D5-2F56-6508-2C34-D2CEB8AC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39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для психолога щодо роботи з кривдниками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72BD7-F0E2-DC79-8D84-AAB16681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5" y="991518"/>
            <a:ext cx="11265665" cy="5185445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 безпеки постраждалої особи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вступати в позицію співучасті, виправдання або «нейтралізації» насильства; це узгоджується з підходом програм, орієнтованих на відповідальність кривдника.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не лише з емоціями, а й з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відповідальністю, контролюючою поведінкою, переконаннями і самовиправданнями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 до змін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формальну згоду «відвідувати програму».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повторного насильства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ескалації, переслідування, порушення заборон чи погроз.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 парної чи сімейної роботи там, де є активне насильство, примус або серйозна асиметрія влади; у міжнародних стандартах безпека в таких випадках ставиться вище за «спільну роботу над стосунками».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 з міжвідомчою системою допомоги, а не працювати ізольовано. Ефективні програми для кривдників описуються як такі, що координуються з системою правосуддя, підтримкою постраждалих і іншими службами. 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889956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A6E0-DA4A-1D6C-9B7A-AFDDB58A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39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для психолога щодо роботи з кривдниками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9FCC0-07DC-675D-B607-604C8B78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0" y="991518"/>
            <a:ext cx="11177530" cy="518544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роботі з особами, які вчиняють насильство, психолог має поєднувати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допомогу, чіткі межі та орієнтацію на безпеку постраждалої особи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Європейські стандарти для програм для кривдників прямо наголошують, що безпека і добробут постраждалої сторони мають залишатися пріоритетом, а робота з кривдником не повинна підміняти собою захист постраждалих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en-UA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23D73E-5C9D-B382-02A0-0D4FCD55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39636"/>
            <a:ext cx="264816" cy="867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A4E92-C833-23B6-4D24-8D7FAB292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474" y="3584240"/>
            <a:ext cx="4549737" cy="22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2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AAF1-B9C6-6E68-E43C-D597BE80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133772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F8F4-E72D-C89A-DE05-03DC1C5B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" y="449684"/>
            <a:ext cx="11232614" cy="536171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портрет кривдника: реконструкція механізмів насильства»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: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знайти або сконструювати реалістичний кейс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вчиняє насильство. Заборонено брати готові кейси з лекції або повністю вигадані «картонні» історії без деталей.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Опис кейсу 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Подайте короткий, але реалістичний опис ситуації: хто ця особа; у яких стосунках або середовищі відбувається насильство;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саме дії вона вчиняє; як сама особа пояснює свою поведінку; як це виглядає з боку постраждалої особи або оточення.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Аналітична реконструкція механізмів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не просто назвати, а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обґрунтувати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саме механізми тут працюють. Мінімум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механізми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лекції, наприклад: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в контролі; афективна </a:t>
            </a:r>
            <a:r>
              <a:rPr lang="uk-UA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дизрегуляція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ворожа атрибуція; труднощі прив’язаності; дефіцити </a:t>
            </a:r>
            <a:r>
              <a:rPr lang="uk-UA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менталізації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моральна легітимація;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мінімізація, заперечення, перекладання відповідальності; сором і загроза Я; особистісні риси ризику.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саме фрагмент кейсу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нього вказує;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не просто припущення, а психологічно обґрунтована інтерпретація.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Межа між поясненням і виправданням: 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 цьому кейсі можна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психологічно; що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виправдати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проходить межа між розумінням причин і нормалізацією насильства.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Позиція психолога 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реплік психолога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є професійними;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репліки, яких психолог не повинен говорити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Рефлексивний блок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 цьому кейсі є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найнебезпечнішим маркером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було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найскладніше аналізувати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 чому є ризик професійної помилки психолога.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99308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1B0F-BC5C-69CE-B13F-6C05E6FF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2" y="365126"/>
            <a:ext cx="11336356" cy="51622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що вчиняють насильство, як об’єкт психологічного аналізу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A875-3FF4-5FE1-7266-113F9C16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4" y="881350"/>
            <a:ext cx="11155496" cy="4810871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вчиняє насильство, у сучасній психології розглядається не як носій «вродженої жорстокості», а як суб’єкт поведінки, чия насильницька дія формується в перетині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індивідуальних, міжособистісних, соціальних та культурно-нормативних чинників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 підхід зміщує акцент із морального осуду на науковий аналіз механізмів, що підтримують насильницьку поведінку: способів інтерпретації ситуації, моделей реагування, уявлень про владу, контролю, допустимість примусу та легітимацію шкоди.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525A4-5E43-4608-F083-869695874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4335137"/>
            <a:ext cx="3276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1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1249E-9BF2-B5BA-2CB7-C884236F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8" y="365125"/>
            <a:ext cx="11276682" cy="52724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що вчиняють насильство, як об’єкт психологічного аналізу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2BC2-70A8-947B-DB2D-2EF1F8C6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40" y="89236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цій оптиці кривдник постає не лише як виконавець акту насильства, а як носій певної системи переконань, афективних реакцій, поведінкових сценаріїв і соціально засвоєних норм, що потребують професійного аналізу в межах психології насильства.</a:t>
            </a:r>
          </a:p>
          <a:p>
            <a:pPr marL="0" indent="0" algn="just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аналіз кривдника передбачає дослідження не лише дії, а й системи смислів, механізмів і умов, що роблять насильство можливим.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F9E8E-0A5A-ED41-C9A4-FADDD5A4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59" y="3979614"/>
            <a:ext cx="3479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C807-A499-1828-9C54-938D9012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365126"/>
            <a:ext cx="11056345" cy="7696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професійного розуміння: чому пояснити — не означає виправдати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017B-E528-2E00-0AE8-3E15E06E2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0" y="1432193"/>
            <a:ext cx="11177530" cy="474477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роботі з темою кривдника психолог має утримувати дві позиції одночасно.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одного боку, насильницька поведінка потребує пояснення: через психологічні механізми, життєвий досвід, засвоєні моделі взаємодії, способи регуляції афекту та уявлення про владу і контроль.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іншого боку, наукове пояснення не знімає відповідальності за вчинене і не перетворює насильство на «зрозумілу» або «прийнятну» поведінку.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E9E81-B280-C590-60B4-6839E3A4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797" y="4353518"/>
            <a:ext cx="3771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0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FB25-DB69-8541-C573-5AA66EB5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професійного розуміння: чому пояснити — не означає виправдати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62541-FDDC-5DE3-B240-89B31927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8" y="1443210"/>
            <a:ext cx="11276682" cy="354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позиція психолога полягає в тому, щоб: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зводити кривдника до образу «монстра»;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розчиняти насильство в травмі, біографії чи «складних обставинах»;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 механізми поведінки без втрати етичної ясності;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 розуміння причин і морально-правове виправдання дії.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 потрібне для профілактики й втручання;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виправдання руйнує межі професійної етики.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8DDAB-ACD0-6E5B-F2E6-9601F78BE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76" y="4488073"/>
            <a:ext cx="2984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7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FEAE-9DA9-C475-DF0B-A48EB82E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7073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Агресія, контроль і моральна легітимація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7EE71-943C-9534-5FD8-555A3BAA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60" y="914400"/>
            <a:ext cx="11258322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науковій оптиці* насильницька поведінка не зводиться лише до агресії. Агресія описує заподіяння шкоди, але насильство часто включає ще й систематичне використання влади, примусу та контролю над іншою людиною. Саме тому сучасний аналіз кривдника виходить за межі моделі «імпульсивного вибуху» і розглядає насильство як поєднання афекту, домінування та психологічного виправдання власних дій. 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Anderson, Craig A., and Brad J. Bushman.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aggression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review of psychology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53.1 (2002): 27-51.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A2E67-B465-2D62-3E7B-DDACF3F2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50" y="3706258"/>
            <a:ext cx="3594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6D68-AB50-5EE7-B409-5411231D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359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Агресія, контроль і моральна легітимація насильства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3F66C-5ACD-0880-E181-CBAF8DE3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54" y="969484"/>
            <a:ext cx="11710929" cy="5695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 важливо розрізняти щонайменше три осі. Перша 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реактивна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поведінка заподіяння шкоди; друга 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тривале обмеження свободи, автономії та можливостей іншої особи; третя 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моральна легітимація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система внутрішніх пояснень, що дозволяє кривднику сприймати насильство як «виправдане», «необхідне» або «незначне»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Wrangham, R. W. (2018). Two types of aggression in human evolution.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National Academy of Sciences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245-253.</a:t>
            </a:r>
            <a:endParaRPr lang="en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D791C-1F8A-0211-DA4E-886A8F64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693" y="3268184"/>
            <a:ext cx="30734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4249</Words>
  <Application>Microsoft Macintosh PowerPoint</Application>
  <PresentationFormat>Widescreen</PresentationFormat>
  <Paragraphs>227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Особи, що вчиняють насильство: психологічні механізми, типові стратегії та можливості корекційної роботи</vt:lpstr>
      <vt:lpstr>Актуальність теми Чому важливо вивчати осіб, які вчиняють насильство </vt:lpstr>
      <vt:lpstr>Актуальність теми Чому важливо вивчати осіб, які вчиняють насильство </vt:lpstr>
      <vt:lpstr>Особи, що вчиняють насильство, як об’єкт психологічного аналізу</vt:lpstr>
      <vt:lpstr>Особи, що вчиняють насильство, як об’єкт психологічного аналізу</vt:lpstr>
      <vt:lpstr>Межі професійного розуміння: чому пояснити — не означає виправдати</vt:lpstr>
      <vt:lpstr>Межі професійного розуміння: чому пояснити — не означає виправдати</vt:lpstr>
      <vt:lpstr>Агресія, контроль і моральна легітимація насильства</vt:lpstr>
      <vt:lpstr>Агресія, контроль і моральна легітимація насильства</vt:lpstr>
      <vt:lpstr>Кривдник як суб’єкт влади, а не лише агресії</vt:lpstr>
      <vt:lpstr>Кривдник як суб’єкт влади, а не лише агресії</vt:lpstr>
      <vt:lpstr>Кривдники як неоднорідна група: типологічний підхід</vt:lpstr>
      <vt:lpstr>Кривдники як неоднорідна група: типологічний підхід</vt:lpstr>
      <vt:lpstr>Насильство як засвоєний сценарій: роль соціального научіння</vt:lpstr>
      <vt:lpstr>PowerPoint Presentation</vt:lpstr>
      <vt:lpstr>Ранній досвід і міжпоколінна трансмісія насильства</vt:lpstr>
      <vt:lpstr>Насильство як наслідок розвитку: міжпоколінна передача і ранній досвід</vt:lpstr>
      <vt:lpstr>Когнітивна обробка соціальної ситуації як механізм насильства</vt:lpstr>
      <vt:lpstr>Когнітивна обробка соціальної ситуації як механізм насильства</vt:lpstr>
      <vt:lpstr>Афективна дизрегуляція як механізм насильницької поведінки</vt:lpstr>
      <vt:lpstr>Афективна дизрегуляція як механізм насильницької поведінки</vt:lpstr>
      <vt:lpstr>Порушення прив’язаності та дефіцити менталізації у структурі насильницької поведінки</vt:lpstr>
      <vt:lpstr>Порушення прив’язаності та дефіцити менталізації у структурі насильницької поведінки</vt:lpstr>
      <vt:lpstr>Особистісні риси як чинник ризику насильницької поведінки</vt:lpstr>
      <vt:lpstr>Темна тріада в психології</vt:lpstr>
      <vt:lpstr>Темна тетрада і вразлива темна тріада у дослідженнях насильства</vt:lpstr>
      <vt:lpstr>Вразлива темна тріада</vt:lpstr>
      <vt:lpstr>Сором, приниження і загроза Я як тригери насильства</vt:lpstr>
      <vt:lpstr>Сором, приниження і загроза Я як тригери насильства</vt:lpstr>
      <vt:lpstr>«Заперечення, мінімізація і перекладання відповідальності»</vt:lpstr>
      <vt:lpstr>Нормативно-правова основа роботи з кривдниками в Україні</vt:lpstr>
      <vt:lpstr>Типова програма для кривдників: мета і загальна логіка</vt:lpstr>
      <vt:lpstr>Мета і завдання Типової програми для кривдників</vt:lpstr>
      <vt:lpstr>Структура Типової програми для кривдників</vt:lpstr>
      <vt:lpstr>Рекомендації для психолога щодо роботи з кривдниками</vt:lpstr>
      <vt:lpstr>Рекомендації для психолога щодо роботи з кривдниками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Mariia Hrechanyk</dc:creator>
  <cp:lastModifiedBy>Mariia Hrechanyk</cp:lastModifiedBy>
  <cp:revision>7</cp:revision>
  <dcterms:created xsi:type="dcterms:W3CDTF">2026-03-29T12:26:24Z</dcterms:created>
  <dcterms:modified xsi:type="dcterms:W3CDTF">2026-03-29T22:16:31Z</dcterms:modified>
</cp:coreProperties>
</file>