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6FD1-E55D-4A23-8781-DDFF9C069E6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57C-423A-4439-84A2-9209E00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-rocket.com/sales-consult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-rocket.com/articles/vprovadzhennya-crm-sistemi-dlya-zbilshennya-prodazhiv" TargetMode="External"/><Relationship Id="rId2" Type="http://schemas.openxmlformats.org/officeDocument/2006/relationships/hyperlink" Target="https://s-rocket.com/articles/adaptatsiya-personalu-u-viddili-prodazhiv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e.smart-it.com/modules/smart-chat/" TargetMode="External"/><Relationship Id="rId2" Type="http://schemas.openxmlformats.org/officeDocument/2006/relationships/hyperlink" Target="https://ce.smart-i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.smart-it.com/modules/smart-easy-bo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e.smart-it.com/blog-post/sales-funnel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work.com/es/blog/omnichannel-statistics?utm_source=chatgp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-rocket.com/articles/yak-provesty-audyt-viddilu-prodazhi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-rocket.com/articles/yak-sklasty-customer-journey-map" TargetMode="External"/><Relationship Id="rId2" Type="http://schemas.openxmlformats.org/officeDocument/2006/relationships/hyperlink" Target="https://s-rocket.com/articles/sehmentatsiya-kliyentiv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978640" cy="2387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Омніканальні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та </a:t>
            </a:r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60" y="2349360"/>
            <a:ext cx="10609728" cy="45086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4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98699"/>
            <a:ext cx="1180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деталізації</a:t>
            </a:r>
            <a:r>
              <a:rPr lang="ru-RU" dirty="0" smtClean="0"/>
              <a:t> та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,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три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: </a:t>
            </a:r>
            <a:r>
              <a:rPr lang="ru-RU" dirty="0" err="1" smtClean="0"/>
              <a:t>стратегічні</a:t>
            </a:r>
            <a:r>
              <a:rPr lang="ru-RU" dirty="0" smtClean="0"/>
              <a:t>, </a:t>
            </a:r>
            <a:r>
              <a:rPr lang="ru-RU" dirty="0" err="1" smtClean="0"/>
              <a:t>похідні</a:t>
            </a:r>
            <a:r>
              <a:rPr lang="ru-RU" dirty="0" smtClean="0"/>
              <a:t> та </a:t>
            </a:r>
            <a:r>
              <a:rPr lang="ru-RU" dirty="0" err="1" smtClean="0"/>
              <a:t>мікросегменти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4" y="745029"/>
            <a:ext cx="5185954" cy="25598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39" y="3304902"/>
            <a:ext cx="11991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Стратегічні</a:t>
            </a:r>
            <a:r>
              <a:rPr lang="ru-RU" b="1" dirty="0" smtClean="0"/>
              <a:t> </a:t>
            </a:r>
            <a:r>
              <a:rPr lang="ru-RU" b="1" dirty="0" err="1" smtClean="0"/>
              <a:t>сегменти</a:t>
            </a:r>
            <a:endParaRPr lang="ru-RU" b="1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найвищий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глобальні</a:t>
            </a:r>
            <a:r>
              <a:rPr lang="ru-RU" dirty="0" smtClean="0"/>
              <a:t> </a:t>
            </a:r>
            <a:r>
              <a:rPr lang="ru-RU" dirty="0" err="1" smtClean="0"/>
              <a:t>сегменти</a:t>
            </a:r>
            <a:r>
              <a:rPr lang="ru-RU" dirty="0" smtClean="0"/>
              <a:t> для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: </a:t>
            </a:r>
            <a:r>
              <a:rPr lang="ru-RU" dirty="0" err="1" smtClean="0"/>
              <a:t>хто</a:t>
            </a:r>
            <a:r>
              <a:rPr lang="ru-RU" dirty="0" smtClean="0"/>
              <a:t> є вашими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нішах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та на яку </a:t>
            </a:r>
            <a:r>
              <a:rPr lang="ru-RU" dirty="0" err="1" smtClean="0"/>
              <a:t>аудиторію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орієнтуватися</a:t>
            </a:r>
            <a:r>
              <a:rPr lang="ru-RU" dirty="0" smtClean="0"/>
              <a:t>. Прикладом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B2B </a:t>
            </a:r>
            <a:r>
              <a:rPr lang="ru-RU" dirty="0" smtClean="0"/>
              <a:t>і </a:t>
            </a:r>
            <a:r>
              <a:rPr lang="en-US" dirty="0" smtClean="0"/>
              <a:t>B2C — </a:t>
            </a:r>
            <a:r>
              <a:rPr lang="ru-RU" dirty="0" err="1" smtClean="0"/>
              <a:t>бізнес</a:t>
            </a:r>
            <a:r>
              <a:rPr lang="ru-RU" dirty="0" smtClean="0"/>
              <a:t>,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</a:t>
            </a:r>
            <a:r>
              <a:rPr lang="ru-RU" dirty="0" err="1" smtClean="0"/>
              <a:t>корпоративних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і </a:t>
            </a:r>
            <a:r>
              <a:rPr lang="ru-RU" dirty="0" err="1" smtClean="0"/>
              <a:t>преміум</a:t>
            </a:r>
            <a:r>
              <a:rPr lang="ru-RU" dirty="0" smtClean="0"/>
              <a:t>-сегмент — </a:t>
            </a:r>
            <a:r>
              <a:rPr lang="ru-RU" dirty="0" err="1" smtClean="0"/>
              <a:t>орієнтація</a:t>
            </a:r>
            <a:r>
              <a:rPr lang="ru-RU" dirty="0" smtClean="0"/>
              <a:t> на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з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середнім</a:t>
            </a:r>
            <a:r>
              <a:rPr lang="ru-RU" dirty="0" smtClean="0"/>
              <a:t> чеком.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Онлайн та офлайн-</a:t>
            </a:r>
            <a:r>
              <a:rPr lang="ru-RU" dirty="0" err="1" smtClean="0"/>
              <a:t>клієнти</a:t>
            </a:r>
            <a:r>
              <a:rPr lang="ru-RU" dirty="0" smtClean="0"/>
              <a:t> — </a:t>
            </a:r>
            <a:r>
              <a:rPr lang="ru-RU" dirty="0" err="1" smtClean="0"/>
              <a:t>покупці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ознайомлюються</a:t>
            </a:r>
            <a:r>
              <a:rPr lang="ru-RU" dirty="0" smtClean="0"/>
              <a:t> з покупками у </a:t>
            </a:r>
            <a:r>
              <a:rPr lang="ru-RU" dirty="0" err="1" smtClean="0"/>
              <a:t>фізичних</a:t>
            </a:r>
            <a:r>
              <a:rPr lang="ru-RU" dirty="0" smtClean="0"/>
              <a:t> точках продажу </a:t>
            </a:r>
            <a:r>
              <a:rPr lang="ru-RU" dirty="0" err="1" smtClean="0"/>
              <a:t>або</a:t>
            </a:r>
            <a:r>
              <a:rPr lang="ru-RU" dirty="0" smtClean="0"/>
              <a:t> онлайн.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8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52" y="1607981"/>
            <a:ext cx="4968039" cy="2363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754" y="195165"/>
            <a:ext cx="11900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сегменти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ефективніше</a:t>
            </a:r>
            <a:r>
              <a:rPr lang="ru-RU" dirty="0" smtClean="0"/>
              <a:t> </a:t>
            </a:r>
            <a:r>
              <a:rPr lang="ru-RU" dirty="0" err="1" smtClean="0"/>
              <a:t>налаштовувати</a:t>
            </a:r>
            <a:r>
              <a:rPr lang="ru-RU" dirty="0" smtClean="0"/>
              <a:t> рекламу та </a:t>
            </a:r>
            <a:r>
              <a:rPr lang="ru-RU" dirty="0" err="1" smtClean="0"/>
              <a:t>персоналізувати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сегмент </a:t>
            </a:r>
            <a:r>
              <a:rPr lang="ru-RU" dirty="0" err="1" smtClean="0"/>
              <a:t>покупців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регулярно </a:t>
            </a:r>
            <a:r>
              <a:rPr lang="ru-RU" dirty="0" err="1" smtClean="0"/>
              <a:t>купують</a:t>
            </a:r>
            <a:r>
              <a:rPr lang="ru-RU" dirty="0" smtClean="0"/>
              <a:t> </a:t>
            </a:r>
            <a:r>
              <a:rPr lang="ru-RU" dirty="0" err="1" smtClean="0"/>
              <a:t>преміальні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шукають</a:t>
            </a:r>
            <a:r>
              <a:rPr lang="ru-RU" dirty="0" smtClean="0"/>
              <a:t>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правильна та </a:t>
            </a:r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 smtClean="0">
                <a:hlinkClick r:id="rId3"/>
              </a:rPr>
              <a:t>систематизація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грунтується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вибудовувати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та </a:t>
            </a:r>
            <a:r>
              <a:rPr lang="ru-RU" dirty="0" err="1" smtClean="0"/>
              <a:t>підвищувати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 в угоди.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737" y="4494070"/>
            <a:ext cx="11900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Мікросегменти</a:t>
            </a:r>
            <a:endParaRPr lang="ru-RU" b="1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деталізований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для </a:t>
            </a:r>
            <a:r>
              <a:rPr lang="ru-RU" dirty="0" err="1" smtClean="0"/>
              <a:t>високоточної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глибокому</a:t>
            </a:r>
            <a:r>
              <a:rPr lang="ru-RU" dirty="0" smtClean="0"/>
              <a:t> </a:t>
            </a:r>
            <a:r>
              <a:rPr lang="ru-RU" dirty="0" err="1" smtClean="0"/>
              <a:t>аналізі</a:t>
            </a:r>
            <a:r>
              <a:rPr lang="ru-RU" dirty="0" smtClean="0"/>
              <a:t> сегмента </a:t>
            </a:r>
            <a:r>
              <a:rPr lang="ru-RU" dirty="0" err="1" smtClean="0"/>
              <a:t>споживача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, </a:t>
            </a:r>
            <a:r>
              <a:rPr lang="ru-RU" dirty="0" err="1" smtClean="0"/>
              <a:t>цінності</a:t>
            </a:r>
            <a:r>
              <a:rPr lang="ru-RU" dirty="0" smtClean="0"/>
              <a:t> та </a:t>
            </a:r>
            <a:r>
              <a:rPr lang="ru-RU" dirty="0" err="1" smtClean="0"/>
              <a:t>тригери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один </a:t>
            </a:r>
            <a:r>
              <a:rPr lang="ru-RU" dirty="0" err="1" smtClean="0"/>
              <a:t>клієнт</a:t>
            </a:r>
            <a:r>
              <a:rPr lang="ru-RU" dirty="0" smtClean="0"/>
              <a:t> часто </a:t>
            </a:r>
            <a:r>
              <a:rPr lang="ru-RU" dirty="0" err="1" smtClean="0"/>
              <a:t>купує</a:t>
            </a:r>
            <a:r>
              <a:rPr lang="ru-RU" dirty="0" smtClean="0"/>
              <a:t>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інтернет-магазині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розпродажів</a:t>
            </a:r>
            <a:r>
              <a:rPr lang="ru-RU" dirty="0" smtClean="0"/>
              <a:t>, </a:t>
            </a:r>
            <a:r>
              <a:rPr lang="ru-RU" dirty="0" err="1" smtClean="0"/>
              <a:t>інший</a:t>
            </a:r>
            <a:r>
              <a:rPr lang="ru-RU" dirty="0" smtClean="0"/>
              <a:t> —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оформлює</a:t>
            </a:r>
            <a:r>
              <a:rPr lang="ru-RU" dirty="0" smtClean="0"/>
              <a:t> </a:t>
            </a:r>
            <a:r>
              <a:rPr lang="ru-RU" dirty="0" err="1" smtClean="0"/>
              <a:t>передзамовлення</a:t>
            </a:r>
            <a:r>
              <a:rPr lang="ru-RU" dirty="0" smtClean="0"/>
              <a:t> на новинки, а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робить</a:t>
            </a:r>
            <a:r>
              <a:rPr lang="ru-RU" dirty="0" smtClean="0"/>
              <a:t> покупки раз на </a:t>
            </a:r>
            <a:r>
              <a:rPr lang="ru-RU" dirty="0" err="1" smtClean="0"/>
              <a:t>рік</a:t>
            </a:r>
            <a:r>
              <a:rPr lang="ru-RU" dirty="0" smtClean="0"/>
              <a:t>, але на </a:t>
            </a:r>
            <a:r>
              <a:rPr lang="ru-RU" dirty="0" err="1" smtClean="0"/>
              <a:t>велику</a:t>
            </a:r>
            <a:r>
              <a:rPr lang="ru-RU" dirty="0" smtClean="0"/>
              <a:t> суму.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70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0"/>
            <a:ext cx="11952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5. Додайте </a:t>
            </a:r>
            <a:r>
              <a:rPr lang="ru-RU" b="1" dirty="0" err="1" smtClean="0"/>
              <a:t>дрібку</a:t>
            </a:r>
            <a:r>
              <a:rPr lang="ru-RU" b="1" dirty="0" smtClean="0"/>
              <a:t> </a:t>
            </a:r>
            <a:r>
              <a:rPr lang="ru-RU" b="1" dirty="0" err="1" smtClean="0"/>
              <a:t>персоналізації</a:t>
            </a:r>
            <a:endParaRPr lang="ru-RU" b="1" dirty="0" smtClean="0"/>
          </a:p>
          <a:p>
            <a:r>
              <a:rPr lang="ru-RU" b="0" dirty="0" err="1" smtClean="0">
                <a:effectLst/>
              </a:rPr>
              <a:t>Персоналізація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ключовий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елемент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омніканальної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стратегії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Сучасний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покупець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очікує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бренд </a:t>
            </a:r>
            <a:r>
              <a:rPr lang="ru-RU" b="0" dirty="0" err="1" smtClean="0">
                <a:effectLst/>
              </a:rPr>
              <a:t>знатиме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його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переваги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пропонуватиме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релевантний</a:t>
            </a:r>
            <a:r>
              <a:rPr lang="ru-RU" b="0" dirty="0" smtClean="0">
                <a:effectLst/>
              </a:rPr>
              <a:t> контент і </a:t>
            </a:r>
            <a:r>
              <a:rPr lang="ru-RU" b="0" dirty="0" err="1" smtClean="0">
                <a:effectLst/>
              </a:rPr>
              <a:t>продукти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незалежно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</a:t>
            </a:r>
            <a:r>
              <a:rPr lang="ru-RU" b="0" dirty="0" smtClean="0">
                <a:effectLst/>
              </a:rPr>
              <a:t> каналу </a:t>
            </a:r>
            <a:r>
              <a:rPr lang="ru-RU" b="0" dirty="0" err="1" smtClean="0">
                <a:effectLst/>
              </a:rPr>
              <a:t>взаємодії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0" dirty="0" smtClean="0">
                <a:effectLst/>
              </a:rPr>
              <a:t>За </a:t>
            </a:r>
            <a:r>
              <a:rPr lang="ru-RU" b="0" dirty="0" err="1" smtClean="0">
                <a:effectLst/>
              </a:rPr>
              <a:t>даними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досліджень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персоналізація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може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збільшити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конверсію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пропозицій</a:t>
            </a:r>
            <a:r>
              <a:rPr lang="ru-RU" b="0" dirty="0" smtClean="0">
                <a:effectLst/>
              </a:rPr>
              <a:t> у 4 рази і </a:t>
            </a:r>
            <a:r>
              <a:rPr lang="ru-RU" b="0" dirty="0" err="1" smtClean="0">
                <a:effectLst/>
              </a:rPr>
              <a:t>підвищити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середній</a:t>
            </a:r>
            <a:r>
              <a:rPr lang="ru-RU" b="0" dirty="0" smtClean="0">
                <a:effectLst/>
              </a:rPr>
              <a:t> чек на 25%. Але </a:t>
            </a:r>
            <a:r>
              <a:rPr lang="ru-RU" b="0" dirty="0" err="1" smtClean="0">
                <a:effectLst/>
              </a:rPr>
              <a:t>важливо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пам’ятати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персоналізація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це</a:t>
            </a:r>
            <a:r>
              <a:rPr lang="ru-RU" b="0" dirty="0" smtClean="0">
                <a:effectLst/>
              </a:rPr>
              <a:t> не просто </a:t>
            </a:r>
            <a:r>
              <a:rPr lang="ru-RU" b="0" dirty="0" err="1" smtClean="0">
                <a:effectLst/>
              </a:rPr>
              <a:t>звернення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ім’я</a:t>
            </a:r>
            <a:r>
              <a:rPr lang="ru-RU" b="0" dirty="0" smtClean="0">
                <a:effectLst/>
              </a:rPr>
              <a:t> в </a:t>
            </a:r>
            <a:r>
              <a:rPr lang="en-US" b="0" dirty="0" smtClean="0">
                <a:effectLst/>
              </a:rPr>
              <a:t>email-</a:t>
            </a:r>
            <a:r>
              <a:rPr lang="ru-RU" b="0" dirty="0" err="1" smtClean="0">
                <a:effectLst/>
              </a:rPr>
              <a:t>розсилці</a:t>
            </a:r>
            <a:r>
              <a:rPr lang="ru-RU" b="0" dirty="0" smtClean="0">
                <a:effectLst/>
              </a:rPr>
              <a:t>, а </a:t>
            </a:r>
            <a:r>
              <a:rPr lang="ru-RU" b="0" dirty="0" err="1" smtClean="0">
                <a:effectLst/>
              </a:rPr>
              <a:t>комплексний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підхід</a:t>
            </a:r>
            <a:r>
              <a:rPr lang="ru-RU" b="0" dirty="0" smtClean="0">
                <a:effectLst/>
              </a:rPr>
              <a:t> до </a:t>
            </a:r>
            <a:r>
              <a:rPr lang="ru-RU" b="0" dirty="0" err="1" smtClean="0">
                <a:effectLst/>
              </a:rPr>
              <a:t>взаємодії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клієнтом</a:t>
            </a:r>
            <a:r>
              <a:rPr lang="ru-RU" b="0" dirty="0" smtClean="0">
                <a:effectLst/>
              </a:rPr>
              <a:t>.</a:t>
            </a:r>
          </a:p>
          <a:p>
            <a:r>
              <a:rPr lang="ru-RU" b="1" dirty="0" err="1" smtClean="0"/>
              <a:t>Рівні</a:t>
            </a:r>
            <a:r>
              <a:rPr lang="ru-RU" b="1" dirty="0" smtClean="0"/>
              <a:t> </a:t>
            </a:r>
            <a:r>
              <a:rPr lang="ru-RU" b="1" dirty="0" err="1" smtClean="0"/>
              <a:t>персоналізації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err="1" smtClean="0"/>
              <a:t>Базова</a:t>
            </a:r>
            <a:r>
              <a:rPr lang="ru-RU" b="1" dirty="0" smtClean="0"/>
              <a:t> </a:t>
            </a:r>
            <a:r>
              <a:rPr lang="ru-RU" b="1" dirty="0" err="1" smtClean="0"/>
              <a:t>персоналізація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Звернення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ім’я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Урахування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історії</a:t>
            </a:r>
            <a:r>
              <a:rPr lang="ru-RU" b="0" dirty="0" smtClean="0">
                <a:effectLst/>
              </a:rPr>
              <a:t> покупок</a:t>
            </a:r>
          </a:p>
          <a:p>
            <a:r>
              <a:rPr lang="ru-RU" b="0" dirty="0" err="1" smtClean="0">
                <a:effectLst/>
              </a:rPr>
              <a:t>Базові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рекомендації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основі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попередніх</a:t>
            </a:r>
            <a:r>
              <a:rPr lang="ru-RU" b="0" dirty="0" smtClean="0">
                <a:effectLst/>
              </a:rPr>
              <a:t> покупок</a:t>
            </a:r>
          </a:p>
          <a:p>
            <a:r>
              <a:rPr lang="ru-RU" b="1" dirty="0" smtClean="0"/>
              <a:t>Просунута </a:t>
            </a:r>
            <a:r>
              <a:rPr lang="ru-RU" b="1" dirty="0" err="1" smtClean="0"/>
              <a:t>персоналізація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Динамічний</a:t>
            </a:r>
            <a:r>
              <a:rPr lang="ru-RU" b="0" dirty="0" smtClean="0">
                <a:effectLst/>
              </a:rPr>
              <a:t> контент на </a:t>
            </a:r>
            <a:r>
              <a:rPr lang="ru-RU" b="0" dirty="0" err="1" smtClean="0">
                <a:effectLst/>
              </a:rPr>
              <a:t>сайті</a:t>
            </a:r>
            <a:r>
              <a:rPr lang="ru-RU" b="0" dirty="0" smtClean="0">
                <a:effectLst/>
              </a:rPr>
              <a:t> та в листах</a:t>
            </a:r>
          </a:p>
          <a:p>
            <a:r>
              <a:rPr lang="ru-RU" b="0" dirty="0" err="1" smtClean="0">
                <a:effectLst/>
              </a:rPr>
              <a:t>Персоналізовані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пропозиції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основі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поведінки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Рекомендації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урахуванням</a:t>
            </a:r>
            <a:r>
              <a:rPr lang="ru-RU" b="0" dirty="0" smtClean="0">
                <a:effectLst/>
              </a:rPr>
              <a:t> контексту (сезон, </a:t>
            </a:r>
            <a:r>
              <a:rPr lang="ru-RU" b="0" dirty="0" err="1" smtClean="0">
                <a:effectLst/>
              </a:rPr>
              <a:t>локація</a:t>
            </a:r>
            <a:r>
              <a:rPr lang="ru-RU" b="0" dirty="0" smtClean="0">
                <a:effectLst/>
              </a:rPr>
              <a:t>, погода)</a:t>
            </a:r>
          </a:p>
          <a:p>
            <a:r>
              <a:rPr lang="ru-RU" b="1" dirty="0" err="1" smtClean="0"/>
              <a:t>Гіперперсоналізація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Передбачувані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рекомендації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основі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AI</a:t>
            </a:r>
          </a:p>
          <a:p>
            <a:r>
              <a:rPr lang="ru-RU" b="0" dirty="0" err="1" smtClean="0">
                <a:effectLst/>
              </a:rPr>
              <a:t>Персоналізований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користувацький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інтерфейс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Адаптивні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сценарії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взаємодії</a:t>
            </a:r>
            <a:r>
              <a:rPr lang="ru-RU" b="0" dirty="0" smtClean="0">
                <a:effectLst/>
              </a:rPr>
              <a:t> в реальному </a:t>
            </a:r>
            <a:r>
              <a:rPr lang="ru-RU" b="0" dirty="0" err="1" smtClean="0">
                <a:effectLst/>
              </a:rPr>
              <a:t>часі</a:t>
            </a:r>
            <a:endParaRPr lang="ru-RU" b="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8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96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Омніканальність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успішної</a:t>
            </a:r>
            <a:r>
              <a:rPr lang="ru-RU" b="1" dirty="0" smtClean="0"/>
              <a:t> </a:t>
            </a:r>
            <a:r>
              <a:rPr lang="ru-RU" b="1" dirty="0" err="1" smtClean="0"/>
              <a:t>персоналізації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b="1" dirty="0" smtClean="0">
                <a:effectLst/>
              </a:rPr>
              <a:t>Мережа </a:t>
            </a:r>
            <a:r>
              <a:rPr lang="ru-RU" b="1" dirty="0" err="1" smtClean="0">
                <a:effectLst/>
              </a:rPr>
              <a:t>супермаркетів</a:t>
            </a:r>
            <a:r>
              <a:rPr lang="ru-RU" b="1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VARUS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використовує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технології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доповненої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реальності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створення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персоналізованого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досвіду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покупців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Додатки</a:t>
            </a:r>
            <a:r>
              <a:rPr lang="ru-RU" b="0" dirty="0" smtClean="0">
                <a:effectLst/>
              </a:rPr>
              <a:t> з </a:t>
            </a:r>
            <a:r>
              <a:rPr lang="en-US" b="0" dirty="0" smtClean="0">
                <a:effectLst/>
              </a:rPr>
              <a:t>AR </a:t>
            </a:r>
            <a:r>
              <a:rPr lang="ru-RU" b="0" dirty="0" err="1" smtClean="0">
                <a:effectLst/>
              </a:rPr>
              <a:t>дозволяють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клієнтам</a:t>
            </a:r>
            <a:r>
              <a:rPr lang="ru-RU" b="0" dirty="0" smtClean="0">
                <a:effectLst/>
              </a:rPr>
              <a:t> «</a:t>
            </a:r>
            <a:r>
              <a:rPr lang="ru-RU" b="0" dirty="0" err="1" smtClean="0">
                <a:effectLst/>
              </a:rPr>
              <a:t>приміряти</a:t>
            </a:r>
            <a:r>
              <a:rPr lang="ru-RU" b="0" dirty="0" smtClean="0">
                <a:effectLst/>
              </a:rPr>
              <a:t>» </a:t>
            </a:r>
            <a:r>
              <a:rPr lang="ru-RU" b="0" dirty="0" err="1" smtClean="0">
                <a:effectLst/>
              </a:rPr>
              <a:t>продукти</a:t>
            </a:r>
            <a:r>
              <a:rPr lang="ru-RU" b="0" dirty="0" smtClean="0">
                <a:effectLst/>
              </a:rPr>
              <a:t> перед </a:t>
            </a:r>
            <a:r>
              <a:rPr lang="ru-RU" b="0" dirty="0" err="1" smtClean="0">
                <a:effectLst/>
              </a:rPr>
              <a:t>покупкою</a:t>
            </a:r>
            <a:r>
              <a:rPr lang="ru-RU" b="0" dirty="0" smtClean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effectLst/>
              </a:rPr>
              <a:t>INTERTOP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впровадив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динамічне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ціноутворення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основі</a:t>
            </a:r>
            <a:r>
              <a:rPr lang="ru-RU" b="0" dirty="0" smtClean="0">
                <a:effectLst/>
              </a:rPr>
              <a:t> штучного </a:t>
            </a:r>
            <a:r>
              <a:rPr lang="ru-RU" b="0" dirty="0" err="1" smtClean="0">
                <a:effectLst/>
              </a:rPr>
              <a:t>інтелекту</a:t>
            </a:r>
            <a:r>
              <a:rPr lang="ru-RU" b="0" dirty="0" smtClean="0">
                <a:effectLst/>
              </a:rPr>
              <a:t>, яке </a:t>
            </a:r>
            <a:r>
              <a:rPr lang="ru-RU" b="0" dirty="0" err="1" smtClean="0">
                <a:effectLst/>
              </a:rPr>
              <a:t>враховує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індивідуальні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переваги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їхню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історію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взаємодії</a:t>
            </a:r>
            <a:r>
              <a:rPr lang="ru-RU" b="0" dirty="0" smtClean="0">
                <a:effectLst/>
              </a:rPr>
              <a:t> з брендом.</a:t>
            </a:r>
          </a:p>
          <a:p>
            <a:pPr>
              <a:buFont typeface="+mj-lt"/>
              <a:buAutoNum type="arabicPeriod"/>
            </a:pPr>
            <a:r>
              <a:rPr lang="en-US" b="1" dirty="0" err="1" smtClean="0">
                <a:effectLst/>
              </a:rPr>
              <a:t>Silpo</a:t>
            </a:r>
            <a:r>
              <a:rPr lang="en-US" b="0" dirty="0" smtClean="0">
                <a:effectLst/>
              </a:rPr>
              <a:t> </a:t>
            </a:r>
            <a:r>
              <a:rPr lang="ru-RU" b="0" dirty="0" smtClean="0">
                <a:effectLst/>
              </a:rPr>
              <a:t>через </a:t>
            </a:r>
            <a:r>
              <a:rPr lang="ru-RU" b="0" dirty="0" err="1" smtClean="0">
                <a:effectLst/>
              </a:rPr>
              <a:t>мобільний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додаток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пропонує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персоналізовані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акції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знижки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основі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аналізу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попередніх</a:t>
            </a:r>
            <a:r>
              <a:rPr lang="ru-RU" b="0" dirty="0" smtClean="0">
                <a:effectLst/>
              </a:rPr>
              <a:t> покупок,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значно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підвищує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конверсію</a:t>
            </a:r>
            <a:endParaRPr lang="ru-RU" b="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6" y="2031324"/>
            <a:ext cx="11120907" cy="48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036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 Знайте, коли </a:t>
            </a:r>
            <a:r>
              <a:rPr lang="ru-RU" b="1" dirty="0" err="1" smtClean="0"/>
              <a:t>продавати</a:t>
            </a:r>
            <a:r>
              <a:rPr lang="ru-RU" b="1" dirty="0" smtClean="0"/>
              <a:t>, а коли — </a:t>
            </a:r>
            <a:r>
              <a:rPr lang="ru-RU" b="1" dirty="0" err="1" smtClean="0"/>
              <a:t>допомагати</a:t>
            </a:r>
            <a:endParaRPr lang="ru-RU" b="1" dirty="0" smtClean="0"/>
          </a:p>
          <a:p>
            <a:r>
              <a:rPr lang="ru-RU" b="0" dirty="0" smtClean="0">
                <a:effectLst/>
              </a:rPr>
              <a:t>В </a:t>
            </a:r>
            <a:r>
              <a:rPr lang="ru-RU" b="0" dirty="0" err="1" smtClean="0">
                <a:effectLst/>
              </a:rPr>
              <a:t>омніканальній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стратегії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вкрай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важливо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знайти</a:t>
            </a:r>
            <a:r>
              <a:rPr lang="ru-RU" b="0" dirty="0" smtClean="0">
                <a:effectLst/>
              </a:rPr>
              <a:t> баланс </a:t>
            </a:r>
            <a:r>
              <a:rPr lang="ru-RU" b="0" dirty="0" err="1" smtClean="0">
                <a:effectLst/>
              </a:rPr>
              <a:t>між</a:t>
            </a:r>
            <a:r>
              <a:rPr lang="ru-RU" b="0" dirty="0" smtClean="0">
                <a:effectLst/>
              </a:rPr>
              <a:t> продажами та </a:t>
            </a:r>
            <a:r>
              <a:rPr lang="ru-RU" b="0" dirty="0" err="1" smtClean="0">
                <a:effectLst/>
              </a:rPr>
              <a:t>підтримкою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Агресивний</a:t>
            </a:r>
            <a:r>
              <a:rPr lang="ru-RU" b="0" dirty="0" smtClean="0">
                <a:effectLst/>
              </a:rPr>
              <a:t> маркетинг </a:t>
            </a:r>
            <a:r>
              <a:rPr lang="ru-RU" b="0" dirty="0" err="1" smtClean="0">
                <a:effectLst/>
              </a:rPr>
              <a:t>може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відштовхнути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, а </a:t>
            </a:r>
            <a:r>
              <a:rPr lang="ru-RU" b="0" dirty="0" err="1" smtClean="0">
                <a:effectLst/>
              </a:rPr>
              <a:t>надмірна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підтримка</a:t>
            </a:r>
            <a:r>
              <a:rPr lang="ru-RU" b="0" dirty="0" smtClean="0">
                <a:effectLst/>
              </a:rPr>
              <a:t> без </a:t>
            </a:r>
            <a:r>
              <a:rPr lang="ru-RU" b="0" dirty="0" err="1" smtClean="0">
                <a:effectLst/>
              </a:rPr>
              <a:t>продажів</a:t>
            </a:r>
            <a:r>
              <a:rPr lang="ru-RU" b="0" dirty="0" smtClean="0">
                <a:effectLst/>
              </a:rPr>
              <a:t> не </a:t>
            </a:r>
            <a:r>
              <a:rPr lang="ru-RU" b="0" dirty="0" err="1" smtClean="0">
                <a:effectLst/>
              </a:rPr>
              <a:t>принесе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прибутку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0" dirty="0" smtClean="0">
                <a:effectLst/>
              </a:rPr>
              <a:t>Ключ до </a:t>
            </a:r>
            <a:r>
              <a:rPr lang="ru-RU" b="0" dirty="0" err="1" smtClean="0">
                <a:effectLst/>
              </a:rPr>
              <a:t>успіху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розуміння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намірів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</a:t>
            </a:r>
            <a:r>
              <a:rPr lang="ru-RU" b="0" dirty="0" smtClean="0">
                <a:effectLst/>
              </a:rPr>
              <a:t> на кожному </a:t>
            </a:r>
            <a:r>
              <a:rPr lang="ru-RU" b="0" dirty="0" err="1" smtClean="0">
                <a:effectLst/>
              </a:rPr>
              <a:t>етапі</a:t>
            </a:r>
            <a:r>
              <a:rPr lang="ru-RU" b="0" dirty="0" smtClean="0">
                <a:effectLst/>
              </a:rPr>
              <a:t> шляху. </a:t>
            </a:r>
            <a:r>
              <a:rPr lang="ru-RU" b="0" dirty="0" err="1" smtClean="0">
                <a:effectLst/>
              </a:rPr>
              <a:t>Якщо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перебуває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етапі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дослідження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йому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потрібна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інформація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підтримка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Якщо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він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готовий</a:t>
            </a:r>
            <a:r>
              <a:rPr lang="ru-RU" b="0" dirty="0" smtClean="0">
                <a:effectLst/>
              </a:rPr>
              <a:t> до покупки, </a:t>
            </a:r>
            <a:r>
              <a:rPr lang="ru-RU" b="0" dirty="0" err="1" smtClean="0">
                <a:effectLst/>
              </a:rPr>
              <a:t>можна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переходити</a:t>
            </a:r>
            <a:r>
              <a:rPr lang="ru-RU" b="0" dirty="0" smtClean="0">
                <a:effectLst/>
              </a:rPr>
              <a:t> до продажу.</a:t>
            </a:r>
          </a:p>
          <a:p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b="1" dirty="0" err="1" smtClean="0"/>
              <a:t>готовності</a:t>
            </a:r>
            <a:r>
              <a:rPr lang="ru-RU" b="1" dirty="0" smtClean="0"/>
              <a:t> </a:t>
            </a:r>
            <a:r>
              <a:rPr lang="ru-RU" b="1" dirty="0" err="1" smtClean="0"/>
              <a:t>клієнта</a:t>
            </a:r>
            <a:r>
              <a:rPr lang="ru-RU" b="1" dirty="0" smtClean="0"/>
              <a:t> до покупки: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Задає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конкретні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питання</a:t>
            </a:r>
            <a:r>
              <a:rPr lang="ru-RU" b="0" dirty="0" smtClean="0">
                <a:effectLst/>
              </a:rPr>
              <a:t> про характеристики продукту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Цікавиться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умовами</a:t>
            </a:r>
            <a:r>
              <a:rPr lang="ru-RU" b="0" dirty="0" smtClean="0">
                <a:effectLst/>
              </a:rPr>
              <a:t> доставки та оплати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Порівнює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кілька</a:t>
            </a:r>
            <a:r>
              <a:rPr lang="ru-RU" b="0" dirty="0" smtClean="0">
                <a:effectLst/>
              </a:rPr>
              <a:t> моделей </a:t>
            </a:r>
            <a:r>
              <a:rPr lang="ru-RU" b="0" dirty="0" err="1" smtClean="0">
                <a:effectLst/>
              </a:rPr>
              <a:t>між</a:t>
            </a:r>
            <a:r>
              <a:rPr lang="ru-RU" b="0" dirty="0" smtClean="0">
                <a:effectLst/>
              </a:rPr>
              <a:t> собою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Повертається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сторінку</a:t>
            </a:r>
            <a:r>
              <a:rPr lang="ru-RU" b="0" dirty="0" smtClean="0">
                <a:effectLst/>
              </a:rPr>
              <a:t> товару </a:t>
            </a:r>
            <a:r>
              <a:rPr lang="ru-RU" b="0" dirty="0" err="1" smtClean="0">
                <a:effectLst/>
              </a:rPr>
              <a:t>кілька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разів</a:t>
            </a:r>
            <a:endParaRPr lang="ru-RU" b="0" dirty="0" smtClean="0">
              <a:effectLst/>
            </a:endParaRPr>
          </a:p>
          <a:p>
            <a:r>
              <a:rPr lang="ru-RU" b="1" dirty="0" err="1" smtClean="0"/>
              <a:t>Ознаки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клієнту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потрібна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допомога</a:t>
            </a:r>
            <a:r>
              <a:rPr lang="ru-RU" b="1" dirty="0" smtClean="0"/>
              <a:t>, а не продаж: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Задає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загальні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питання</a:t>
            </a:r>
            <a:r>
              <a:rPr lang="ru-RU" b="0" dirty="0" smtClean="0">
                <a:effectLst/>
              </a:rPr>
              <a:t> про </a:t>
            </a:r>
            <a:r>
              <a:rPr lang="ru-RU" b="0" dirty="0" err="1" smtClean="0">
                <a:effectLst/>
              </a:rPr>
              <a:t>категорію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товарів</a:t>
            </a:r>
            <a:endParaRPr lang="ru-RU" b="0" dirty="0" smtClean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Переглядає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велику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кількість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різних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товарів</a:t>
            </a:r>
            <a:endParaRPr lang="ru-RU" b="0" dirty="0" smtClean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Читає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освітній</a:t>
            </a:r>
            <a:r>
              <a:rPr lang="ru-RU" b="0" dirty="0" smtClean="0">
                <a:effectLst/>
              </a:rPr>
              <a:t> контент на </a:t>
            </a:r>
            <a:r>
              <a:rPr lang="ru-RU" b="0" dirty="0" err="1" smtClean="0">
                <a:effectLst/>
              </a:rPr>
              <a:t>сайті</a:t>
            </a:r>
            <a:endParaRPr lang="ru-RU" b="0" dirty="0" smtClean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dirty="0" err="1" smtClean="0">
                <a:effectLst/>
              </a:rPr>
              <a:t>Задає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питання</a:t>
            </a:r>
            <a:r>
              <a:rPr lang="ru-RU" b="0" dirty="0" smtClean="0">
                <a:effectLst/>
              </a:rPr>
              <a:t> про </a:t>
            </a:r>
            <a:r>
              <a:rPr lang="ru-RU" b="0" dirty="0" err="1" smtClean="0">
                <a:effectLst/>
              </a:rPr>
              <a:t>вирішення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своєї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проблеми</a:t>
            </a:r>
            <a:r>
              <a:rPr lang="ru-RU" b="0" dirty="0" smtClean="0">
                <a:effectLst/>
              </a:rPr>
              <a:t>, а не про </a:t>
            </a:r>
            <a:r>
              <a:rPr lang="ru-RU" b="0" dirty="0" err="1" smtClean="0">
                <a:effectLst/>
              </a:rPr>
              <a:t>конкретний</a:t>
            </a:r>
            <a:r>
              <a:rPr lang="ru-RU" b="0" dirty="0" smtClean="0">
                <a:effectLst/>
              </a:rPr>
              <a:t> товар</a:t>
            </a:r>
          </a:p>
          <a:p>
            <a:r>
              <a:rPr lang="ru-RU" b="1" dirty="0" err="1" smtClean="0"/>
              <a:t>Рекомендації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персоналу: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effectLst/>
              </a:rPr>
              <a:t>Розвивайте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емпатію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здатність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розуміти</a:t>
            </a:r>
            <a:r>
              <a:rPr lang="ru-RU" b="0" dirty="0" smtClean="0">
                <a:effectLst/>
              </a:rPr>
              <a:t> потреби та </a:t>
            </a:r>
            <a:r>
              <a:rPr lang="ru-RU" b="0" dirty="0" err="1" smtClean="0">
                <a:effectLst/>
              </a:rPr>
              <a:t>емоції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effectLst/>
              </a:rPr>
              <a:t>Навчайте</a:t>
            </a:r>
            <a:r>
              <a:rPr lang="ru-RU" b="1" dirty="0" smtClean="0">
                <a:effectLst/>
              </a:rPr>
              <a:t> активному </a:t>
            </a:r>
            <a:r>
              <a:rPr lang="ru-RU" b="1" dirty="0" err="1" smtClean="0">
                <a:effectLst/>
              </a:rPr>
              <a:t>слуханню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умінню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чути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насправді</a:t>
            </a:r>
            <a:r>
              <a:rPr lang="ru-RU" b="0" dirty="0" smtClean="0">
                <a:effectLst/>
              </a:rPr>
              <a:t> говорить </a:t>
            </a:r>
            <a:r>
              <a:rPr lang="ru-RU" b="0" dirty="0" err="1" smtClean="0">
                <a:effectLst/>
              </a:rPr>
              <a:t>клієнт</a:t>
            </a:r>
            <a:r>
              <a:rPr lang="ru-RU" b="0" dirty="0" smtClean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effectLst/>
              </a:rPr>
              <a:t>Тренуйте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визначення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намірів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навик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розуміння</a:t>
            </a:r>
            <a:r>
              <a:rPr lang="ru-RU" b="0" dirty="0" smtClean="0">
                <a:effectLst/>
              </a:rPr>
              <a:t>, на </a:t>
            </a:r>
            <a:r>
              <a:rPr lang="ru-RU" b="0" dirty="0" err="1" smtClean="0">
                <a:effectLst/>
              </a:rPr>
              <a:t>якому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етапі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перебуває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</a:t>
            </a:r>
            <a:r>
              <a:rPr lang="ru-RU" b="0" dirty="0" smtClean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/>
              </a:rPr>
              <a:t>Практикуйте </a:t>
            </a:r>
            <a:r>
              <a:rPr lang="ru-RU" b="1" dirty="0" err="1" smtClean="0">
                <a:effectLst/>
              </a:rPr>
              <a:t>ситуаційні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сценарії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розбір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реальних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кейсів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із</a:t>
            </a:r>
            <a:r>
              <a:rPr lang="ru-RU" b="0" dirty="0" smtClean="0">
                <a:effectLst/>
              </a:rPr>
              <a:t> практики </a:t>
            </a:r>
            <a:r>
              <a:rPr lang="ru-RU" b="0" dirty="0" err="1" smtClean="0">
                <a:effectLst/>
              </a:rPr>
              <a:t>компанії</a:t>
            </a:r>
            <a:r>
              <a:rPr lang="ru-RU" b="0" dirty="0" smtClean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effectLst/>
              </a:rPr>
              <a:t>Навчайте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роботі</a:t>
            </a:r>
            <a:r>
              <a:rPr lang="ru-RU" b="1" dirty="0" smtClean="0">
                <a:effectLst/>
              </a:rPr>
              <a:t> з </a:t>
            </a:r>
            <a:r>
              <a:rPr lang="ru-RU" b="1" dirty="0" err="1" smtClean="0">
                <a:effectLst/>
              </a:rPr>
              <a:t>усіма</a:t>
            </a:r>
            <a:r>
              <a:rPr lang="ru-RU" b="1" dirty="0" smtClean="0">
                <a:effectLst/>
              </a:rPr>
              <a:t> каналами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продавці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повинні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вміти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допомагати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незалежно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</a:t>
            </a:r>
            <a:r>
              <a:rPr lang="ru-RU" b="0" dirty="0" smtClean="0">
                <a:effectLst/>
              </a:rPr>
              <a:t> каналу </a:t>
            </a:r>
            <a:r>
              <a:rPr lang="ru-RU" b="0" dirty="0" err="1" smtClean="0">
                <a:effectLst/>
              </a:rPr>
              <a:t>звернення</a:t>
            </a:r>
            <a:r>
              <a:rPr lang="ru-RU" b="0" dirty="0" smtClean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98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38897"/>
            <a:ext cx="1188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 </a:t>
            </a:r>
            <a:r>
              <a:rPr lang="ru-RU" b="1" dirty="0" err="1" smtClean="0"/>
              <a:t>Спрощуйте</a:t>
            </a:r>
            <a:r>
              <a:rPr lang="ru-RU" b="1" dirty="0" smtClean="0"/>
              <a:t> </a:t>
            </a:r>
            <a:r>
              <a:rPr lang="ru-RU" b="1" dirty="0" err="1" smtClean="0"/>
              <a:t>платіжний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endParaRPr lang="ru-RU" b="1" dirty="0" smtClean="0"/>
          </a:p>
          <a:p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оплати — одна з </a:t>
            </a:r>
            <a:r>
              <a:rPr lang="ru-RU" dirty="0" err="1" smtClean="0"/>
              <a:t>головних</a:t>
            </a:r>
            <a:r>
              <a:rPr lang="ru-RU" dirty="0" smtClean="0"/>
              <a:t> причин </a:t>
            </a:r>
            <a:r>
              <a:rPr lang="ru-RU" dirty="0" err="1" smtClean="0"/>
              <a:t>відмови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покупки. За статистикою, до 70%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кидають</a:t>
            </a:r>
            <a:r>
              <a:rPr lang="ru-RU" dirty="0" smtClean="0"/>
              <a:t> </a:t>
            </a:r>
            <a:r>
              <a:rPr lang="ru-RU" dirty="0" err="1" smtClean="0"/>
              <a:t>кошики</a:t>
            </a:r>
            <a:r>
              <a:rPr lang="ru-RU" dirty="0" smtClean="0"/>
              <a:t> через </a:t>
            </a:r>
            <a:r>
              <a:rPr lang="ru-RU" dirty="0" err="1" smtClean="0"/>
              <a:t>незручний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заплутаний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оплати.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омніканальній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платіжний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однаково</a:t>
            </a:r>
            <a:r>
              <a:rPr lang="ru-RU" dirty="0" smtClean="0"/>
              <a:t> простим і </a:t>
            </a:r>
            <a:r>
              <a:rPr lang="ru-RU" dirty="0" err="1" smtClean="0"/>
              <a:t>зручним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каналах. </a:t>
            </a:r>
            <a:r>
              <a:rPr lang="ru-RU" dirty="0" err="1" smtClean="0"/>
              <a:t>Клієнт</a:t>
            </a:r>
            <a:r>
              <a:rPr lang="ru-RU" dirty="0" smtClean="0"/>
              <a:t> повинен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переважний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оплати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покупку.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67518"/>
              </p:ext>
            </p:extLst>
          </p:nvPr>
        </p:nvGraphicFramePr>
        <p:xfrm>
          <a:off x="772886" y="1677808"/>
          <a:ext cx="10108474" cy="3566160"/>
        </p:xfrm>
        <a:graphic>
          <a:graphicData uri="http://schemas.openxmlformats.org/drawingml/2006/table">
            <a:tbl>
              <a:tblPr/>
              <a:tblGrid>
                <a:gridCol w="5054237">
                  <a:extLst>
                    <a:ext uri="{9D8B030D-6E8A-4147-A177-3AD203B41FA5}">
                      <a16:colId xmlns:a16="http://schemas.microsoft.com/office/drawing/2014/main" val="915531274"/>
                    </a:ext>
                  </a:extLst>
                </a:gridCol>
                <a:gridCol w="5054237">
                  <a:extLst>
                    <a:ext uri="{9D8B030D-6E8A-4147-A177-3AD203B41FA5}">
                      <a16:colId xmlns:a16="http://schemas.microsoft.com/office/drawing/2014/main" val="2011765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Причина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Відсоток відмов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13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/>
                        <a:t>Несподівані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додаткові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витрати</a:t>
                      </a:r>
                      <a:r>
                        <a:rPr lang="ru-RU" dirty="0"/>
                        <a:t> (доставка, </a:t>
                      </a:r>
                      <a:r>
                        <a:rPr lang="ru-RU" dirty="0" err="1"/>
                        <a:t>комісії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184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Необхідність створення облікового запису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778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Складний процес оформлення замовлення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87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Неможливість розрахувати загальну вартість замовлення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970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Помилки на сайті або в додатку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0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Недовіра до безпеки платежів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90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Повільна доставка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538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Незадовільна політика повернення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45808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2886" y="1354643"/>
            <a:ext cx="820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Статистика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причин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відмови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покупки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509" y="5103674"/>
            <a:ext cx="11769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Рекомендації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спрощення</a:t>
            </a:r>
            <a:r>
              <a:rPr lang="ru-RU" b="1" dirty="0" smtClean="0"/>
              <a:t> </a:t>
            </a:r>
            <a:r>
              <a:rPr lang="ru-RU" b="1" dirty="0" err="1" smtClean="0"/>
              <a:t>платіжного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err="1" smtClean="0"/>
              <a:t>Інтегруйте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популярні</a:t>
            </a:r>
            <a:r>
              <a:rPr lang="ru-RU" b="1" dirty="0" smtClean="0"/>
              <a:t> </a:t>
            </a:r>
            <a:r>
              <a:rPr lang="ru-RU" b="1" dirty="0" err="1" smtClean="0"/>
              <a:t>платіжні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LiqPay</a:t>
            </a:r>
            <a:r>
              <a:rPr lang="en-US" dirty="0" smtClean="0"/>
              <a:t> (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en-US" dirty="0" err="1" smtClean="0"/>
              <a:t>PrivatPay</a:t>
            </a:r>
            <a:r>
              <a:rPr lang="en-US" dirty="0" smtClean="0"/>
              <a:t>, Google Pay, Apple Pay, QR-</a:t>
            </a:r>
            <a:r>
              <a:rPr lang="ru-RU" dirty="0" err="1" smtClean="0"/>
              <a:t>коди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WayForPay</a:t>
            </a:r>
            <a:r>
              <a:rPr lang="en-US" dirty="0" smtClean="0"/>
              <a:t> (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розстрочки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EasyPay</a:t>
            </a:r>
            <a:r>
              <a:rPr lang="en-US" dirty="0" smtClean="0"/>
              <a:t> (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розвинену</a:t>
            </a:r>
            <a:r>
              <a:rPr lang="ru-RU" dirty="0" smtClean="0"/>
              <a:t> мережу </a:t>
            </a:r>
            <a:r>
              <a:rPr lang="ru-RU" dirty="0" err="1" smtClean="0"/>
              <a:t>терміналів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NovaPay</a:t>
            </a:r>
            <a:r>
              <a:rPr lang="en-US" dirty="0" smtClean="0"/>
              <a:t>, </a:t>
            </a:r>
            <a:r>
              <a:rPr lang="en-US" dirty="0" err="1" smtClean="0"/>
              <a:t>Portmone</a:t>
            </a:r>
            <a:r>
              <a:rPr lang="en-US" dirty="0" smtClean="0"/>
              <a:t>, </a:t>
            </a:r>
            <a:r>
              <a:rPr lang="en-US" dirty="0" err="1" smtClean="0"/>
              <a:t>Fondy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7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2364"/>
            <a:ext cx="1209620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Упровадьте</a:t>
            </a:r>
            <a:r>
              <a:rPr lang="ru-RU" b="1" dirty="0" smtClean="0"/>
              <a:t> </a:t>
            </a:r>
            <a:r>
              <a:rPr lang="ru-RU" b="1" dirty="0" err="1" smtClean="0"/>
              <a:t>функцію</a:t>
            </a:r>
            <a:r>
              <a:rPr lang="ru-RU" b="1" dirty="0" smtClean="0"/>
              <a:t>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</a:t>
            </a:r>
            <a:r>
              <a:rPr lang="ru-RU" b="1" dirty="0" err="1" smtClean="0"/>
              <a:t>платіжних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dirty="0" smtClean="0"/>
              <a:t> для </a:t>
            </a:r>
            <a:r>
              <a:rPr lang="ru-RU" dirty="0" err="1" smtClean="0"/>
              <a:t>повторних</a:t>
            </a:r>
            <a:r>
              <a:rPr lang="ru-RU" dirty="0" smtClean="0"/>
              <a:t> покупок.</a:t>
            </a:r>
          </a:p>
          <a:p>
            <a:r>
              <a:rPr lang="ru-RU" b="1" dirty="0" err="1" smtClean="0"/>
              <a:t>Запропонуйте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варіантів</a:t>
            </a:r>
            <a:r>
              <a:rPr lang="ru-RU" b="1" dirty="0" smtClean="0"/>
              <a:t> оплати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гаманці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Оплата при </a:t>
            </a:r>
            <a:r>
              <a:rPr lang="ru-RU" dirty="0" err="1" smtClean="0"/>
              <a:t>отриманні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Розстрочка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кредит</a:t>
            </a:r>
          </a:p>
          <a:p>
            <a:r>
              <a:rPr lang="ru-RU" b="1" dirty="0" err="1" smtClean="0"/>
              <a:t>Мінімізуйте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кроків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Забезпечте</a:t>
            </a:r>
            <a:r>
              <a:rPr lang="ru-RU" b="1" dirty="0" smtClean="0"/>
              <a:t> </a:t>
            </a:r>
            <a:r>
              <a:rPr lang="ru-RU" b="1" dirty="0" err="1" smtClean="0"/>
              <a:t>можливість</a:t>
            </a:r>
            <a:r>
              <a:rPr lang="ru-RU" b="1" dirty="0" smtClean="0"/>
              <a:t> оплати без </a:t>
            </a:r>
            <a:r>
              <a:rPr lang="ru-RU" b="1" dirty="0" err="1" smtClean="0"/>
              <a:t>реєстрації</a:t>
            </a:r>
            <a:r>
              <a:rPr lang="ru-RU" dirty="0" smtClean="0"/>
              <a:t> для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Зробіть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мобільно-дружнім</a:t>
            </a:r>
            <a:r>
              <a:rPr lang="ru-RU" dirty="0" smtClean="0"/>
              <a:t>, </a:t>
            </a:r>
            <a:r>
              <a:rPr lang="ru-RU" dirty="0" err="1" smtClean="0"/>
              <a:t>враховуючи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покупок </a:t>
            </a:r>
            <a:r>
              <a:rPr lang="ru-RU" dirty="0" err="1" smtClean="0"/>
              <a:t>здійснюються</a:t>
            </a:r>
            <a:r>
              <a:rPr lang="ru-RU" dirty="0" smtClean="0"/>
              <a:t> з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8. </a:t>
            </a:r>
            <a:r>
              <a:rPr lang="ru-RU" b="1" dirty="0" err="1" smtClean="0"/>
              <a:t>Тренуйте</a:t>
            </a:r>
            <a:r>
              <a:rPr lang="ru-RU" b="1" dirty="0" smtClean="0"/>
              <a:t> й </a:t>
            </a:r>
            <a:r>
              <a:rPr lang="ru-RU" b="1" dirty="0" err="1" smtClean="0"/>
              <a:t>навчайте</a:t>
            </a:r>
            <a:r>
              <a:rPr lang="ru-RU" b="1" dirty="0" smtClean="0"/>
              <a:t> </a:t>
            </a:r>
            <a:r>
              <a:rPr lang="ru-RU" b="1" dirty="0" err="1" smtClean="0"/>
              <a:t>співробітників</a:t>
            </a:r>
            <a:endParaRPr lang="ru-RU" b="1" dirty="0" smtClean="0"/>
          </a:p>
          <a:p>
            <a:r>
              <a:rPr lang="ru-RU" b="0" dirty="0" err="1" smtClean="0">
                <a:effectLst/>
              </a:rPr>
              <a:t>Успішна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реалізація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омніканальної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стратегії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неможлива</a:t>
            </a:r>
            <a:r>
              <a:rPr lang="ru-RU" b="0" dirty="0" smtClean="0">
                <a:effectLst/>
              </a:rPr>
              <a:t> без </a:t>
            </a:r>
            <a:r>
              <a:rPr lang="ru-RU" b="0" dirty="0" err="1" smtClean="0">
                <a:effectLst/>
              </a:rPr>
              <a:t>відповідної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підготовки</a:t>
            </a:r>
            <a:r>
              <a:rPr lang="ru-RU" b="0" dirty="0" smtClean="0">
                <a:effectLst/>
              </a:rPr>
              <a:t> персоналу. </a:t>
            </a:r>
            <a:r>
              <a:rPr lang="ru-RU" b="0" dirty="0" err="1" smtClean="0">
                <a:effectLst/>
              </a:rPr>
              <a:t>Цифрова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трансформація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вимагає</a:t>
            </a:r>
            <a:r>
              <a:rPr lang="ru-RU" b="0" dirty="0" smtClean="0">
                <a:effectLst/>
              </a:rPr>
              <a:t> не </a:t>
            </a:r>
            <a:r>
              <a:rPr lang="ru-RU" b="0" dirty="0" err="1" smtClean="0">
                <a:effectLst/>
              </a:rPr>
              <a:t>лише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технологічних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змін</a:t>
            </a:r>
            <a:r>
              <a:rPr lang="ru-RU" b="0" dirty="0" smtClean="0">
                <a:effectLst/>
              </a:rPr>
              <a:t>, а й </a:t>
            </a:r>
            <a:r>
              <a:rPr lang="ru-RU" b="0" dirty="0" err="1" smtClean="0">
                <a:effectLst/>
              </a:rPr>
              <a:t>культурних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змін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організації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Якщо</a:t>
            </a:r>
            <a:r>
              <a:rPr lang="ru-RU" b="0" dirty="0" smtClean="0">
                <a:effectLst/>
              </a:rPr>
              <a:t> вам </a:t>
            </a:r>
            <a:r>
              <a:rPr lang="ru-RU" b="0" dirty="0" err="1" smtClean="0">
                <a:effectLst/>
              </a:rPr>
              <a:t>потрібне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системне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  <a:hlinkClick r:id="rId2"/>
              </a:rPr>
              <a:t>навчання</a:t>
            </a:r>
            <a:r>
              <a:rPr lang="ru-RU" b="0" dirty="0" smtClean="0">
                <a:effectLst/>
                <a:hlinkClick r:id="rId2"/>
              </a:rPr>
              <a:t> </a:t>
            </a:r>
            <a:r>
              <a:rPr lang="ru-RU" b="0" dirty="0" err="1" smtClean="0">
                <a:effectLst/>
                <a:hlinkClick r:id="rId2"/>
              </a:rPr>
              <a:t>співробітників</a:t>
            </a:r>
            <a:r>
              <a:rPr lang="ru-RU" b="0" dirty="0" smtClean="0">
                <a:effectLst/>
                <a:hlinkClick r:id="rId2"/>
              </a:rPr>
              <a:t> </a:t>
            </a:r>
            <a:r>
              <a:rPr lang="ru-RU" b="0" dirty="0" smtClean="0">
                <a:effectLst/>
              </a:rPr>
              <a:t> і </a:t>
            </a:r>
            <a:r>
              <a:rPr lang="ru-RU" b="0" dirty="0" err="1" smtClean="0">
                <a:effectLst/>
              </a:rPr>
              <a:t>адаптація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програм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почніть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оцінки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поточних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компетенцій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планування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модулів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навчання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Ключові</a:t>
            </a:r>
            <a:r>
              <a:rPr lang="ru-RU" b="0" dirty="0" smtClean="0">
                <a:effectLst/>
              </a:rPr>
              <a:t> напрямки </a:t>
            </a:r>
            <a:r>
              <a:rPr lang="ru-RU" b="0" dirty="0" err="1" smtClean="0">
                <a:effectLst/>
              </a:rPr>
              <a:t>навчання</a:t>
            </a:r>
            <a:r>
              <a:rPr lang="ru-RU" b="0" dirty="0" smtClean="0">
                <a:effectLst/>
              </a:rPr>
              <a:t> персоналу в </a:t>
            </a:r>
            <a:r>
              <a:rPr lang="ru-RU" b="0" dirty="0" err="1" smtClean="0">
                <a:effectLst/>
              </a:rPr>
              <a:t>контексті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омніканальності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включають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1" dirty="0" smtClean="0">
                <a:effectLst/>
              </a:rPr>
              <a:t>Робота з </a:t>
            </a:r>
            <a:r>
              <a:rPr lang="ru-RU" b="1" dirty="0" err="1" smtClean="0">
                <a:effectLst/>
              </a:rPr>
              <a:t>клієнтськими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даними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розуміння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принципів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збору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зберігання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використання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інформації</a:t>
            </a:r>
            <a:r>
              <a:rPr lang="ru-RU" b="0" dirty="0" smtClean="0">
                <a:effectLst/>
              </a:rPr>
              <a:t> про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відповідно</a:t>
            </a:r>
            <a:r>
              <a:rPr lang="ru-RU" b="0" dirty="0" smtClean="0">
                <a:effectLst/>
              </a:rPr>
              <a:t> до </a:t>
            </a:r>
            <a:r>
              <a:rPr lang="ru-RU" b="0" dirty="0" err="1" smtClean="0">
                <a:effectLst/>
              </a:rPr>
              <a:t>вимог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захисту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персональних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даних</a:t>
            </a:r>
            <a:r>
              <a:rPr lang="ru-RU" b="0" dirty="0" smtClean="0">
                <a:effectLst/>
              </a:rPr>
              <a:t>.</a:t>
            </a:r>
          </a:p>
          <a:p>
            <a:r>
              <a:rPr lang="ru-RU" b="1" dirty="0" err="1" smtClean="0">
                <a:effectLst/>
              </a:rPr>
              <a:t>Використання</a:t>
            </a:r>
            <a:r>
              <a:rPr lang="ru-RU" b="1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CRM-</a:t>
            </a:r>
            <a:r>
              <a:rPr lang="ru-RU" b="1" dirty="0" smtClean="0">
                <a:effectLst/>
              </a:rPr>
              <a:t>систем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навички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роботи</a:t>
            </a:r>
            <a:r>
              <a:rPr lang="ru-RU" b="0" dirty="0" smtClean="0">
                <a:effectLst/>
              </a:rPr>
              <a:t> з системами </a:t>
            </a:r>
            <a:r>
              <a:rPr lang="ru-RU" b="0" dirty="0" err="1" smtClean="0">
                <a:effectLst/>
              </a:rPr>
              <a:t>управління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взаємовідносинами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клієнтами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забезпечення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єдиного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досвіду</a:t>
            </a:r>
            <a:r>
              <a:rPr lang="ru-RU" b="0" dirty="0" smtClean="0">
                <a:effectLst/>
              </a:rPr>
              <a:t> у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каналах. При </a:t>
            </a:r>
            <a:r>
              <a:rPr lang="ru-RU" b="0" dirty="0" err="1" smtClean="0">
                <a:effectLst/>
              </a:rPr>
              <a:t>масштабних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змінах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рекомендується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також</a:t>
            </a:r>
            <a:r>
              <a:rPr lang="ru-RU" b="0" dirty="0" smtClean="0">
                <a:effectLst/>
              </a:rPr>
              <a:t> провести </a:t>
            </a:r>
            <a:r>
              <a:rPr lang="ru-RU" b="0" dirty="0" err="1" smtClean="0">
                <a:effectLst/>
                <a:hlinkClick r:id="rId3"/>
              </a:rPr>
              <a:t>впровадження</a:t>
            </a:r>
            <a:r>
              <a:rPr lang="ru-RU" b="0" dirty="0" smtClean="0">
                <a:effectLst/>
                <a:hlinkClick r:id="rId3"/>
              </a:rPr>
              <a:t> </a:t>
            </a:r>
            <a:r>
              <a:rPr lang="en-US" b="0" dirty="0" smtClean="0">
                <a:effectLst/>
                <a:hlinkClick r:id="rId3"/>
              </a:rPr>
              <a:t>CRM-</a:t>
            </a:r>
            <a:r>
              <a:rPr lang="ru-RU" b="0" dirty="0" err="1" smtClean="0">
                <a:effectLst/>
                <a:hlinkClick r:id="rId3"/>
              </a:rPr>
              <a:t>системи</a:t>
            </a:r>
            <a:r>
              <a:rPr lang="ru-RU" b="0" dirty="0" smtClean="0">
                <a:effectLst/>
              </a:rPr>
              <a:t> і </a:t>
            </a:r>
            <a:r>
              <a:rPr lang="ru-RU" b="0" dirty="0" err="1" smtClean="0">
                <a:effectLst/>
              </a:rPr>
              <a:t>налагодження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інтеграцій</a:t>
            </a:r>
            <a:r>
              <a:rPr lang="ru-RU" b="0" dirty="0" smtClean="0">
                <a:effectLst/>
              </a:rPr>
              <a:t>.</a:t>
            </a:r>
          </a:p>
          <a:p>
            <a:r>
              <a:rPr lang="ru-RU" b="1" dirty="0" err="1" smtClean="0">
                <a:effectLst/>
              </a:rPr>
              <a:t>Цифрові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комунікації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розуміння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особливостей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різних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каналів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зв’язку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клієнтами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вміння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адаптувати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комунікацію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специфіку</a:t>
            </a:r>
            <a:r>
              <a:rPr lang="ru-RU" b="0" dirty="0" smtClean="0">
                <a:effectLst/>
              </a:rPr>
              <a:t> кожного каналу.</a:t>
            </a:r>
          </a:p>
          <a:p>
            <a:r>
              <a:rPr lang="ru-RU" b="1" dirty="0" err="1" smtClean="0">
                <a:effectLst/>
              </a:rPr>
              <a:t>Аналітика</a:t>
            </a:r>
            <a:r>
              <a:rPr lang="ru-RU" b="1" dirty="0" smtClean="0">
                <a:effectLst/>
              </a:rPr>
              <a:t> та метрики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здатність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аналізувати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ефективність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омніканальних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стратегій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приймати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рішення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основі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даних</a:t>
            </a:r>
            <a:r>
              <a:rPr lang="ru-RU" b="0" dirty="0" smtClean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14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0"/>
            <a:ext cx="1207443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програм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</a:rPr>
              <a:t>INTERTOP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впровадив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програму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навчання</a:t>
            </a:r>
            <a:r>
              <a:rPr lang="ru-RU" b="0" dirty="0" smtClean="0">
                <a:effectLst/>
              </a:rPr>
              <a:t> персоналу </a:t>
            </a:r>
            <a:r>
              <a:rPr lang="ru-RU" b="0" dirty="0" err="1" smtClean="0">
                <a:effectLst/>
              </a:rPr>
              <a:t>роботі</a:t>
            </a:r>
            <a:r>
              <a:rPr lang="ru-RU" b="0" dirty="0" smtClean="0">
                <a:effectLst/>
              </a:rPr>
              <a:t> з новою ERP-системою SAP,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дозволило </a:t>
            </a:r>
            <a:r>
              <a:rPr lang="ru-RU" b="0" dirty="0" err="1" smtClean="0">
                <a:effectLst/>
              </a:rPr>
              <a:t>успішно</a:t>
            </a:r>
            <a:r>
              <a:rPr lang="ru-RU" b="0" dirty="0" smtClean="0">
                <a:effectLst/>
              </a:rPr>
              <a:t> перейти на </a:t>
            </a:r>
            <a:r>
              <a:rPr lang="ru-RU" b="0" dirty="0" err="1" smtClean="0">
                <a:effectLst/>
              </a:rPr>
              <a:t>нову</a:t>
            </a:r>
            <a:r>
              <a:rPr lang="ru-RU" b="0" dirty="0" smtClean="0">
                <a:effectLst/>
              </a:rPr>
              <a:t> систему за </a:t>
            </a:r>
            <a:r>
              <a:rPr lang="ru-RU" b="0" dirty="0" err="1" smtClean="0">
                <a:effectLst/>
              </a:rPr>
              <a:t>рекордних</a:t>
            </a:r>
            <a:r>
              <a:rPr lang="ru-RU" b="0" dirty="0" smtClean="0">
                <a:effectLst/>
              </a:rPr>
              <a:t> 9 </a:t>
            </a:r>
            <a:r>
              <a:rPr lang="ru-RU" b="0" dirty="0" err="1" smtClean="0">
                <a:effectLst/>
              </a:rPr>
              <a:t>місяців</a:t>
            </a:r>
            <a:r>
              <a:rPr lang="ru-RU" b="0" dirty="0" smtClean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</a:rPr>
              <a:t>EVA</a:t>
            </a:r>
            <a:r>
              <a:rPr lang="ru-RU" b="0" dirty="0" smtClean="0">
                <a:effectLst/>
              </a:rPr>
              <a:t> проводить </a:t>
            </a:r>
            <a:r>
              <a:rPr lang="ru-RU" b="0" dirty="0" err="1" smtClean="0">
                <a:effectLst/>
              </a:rPr>
              <a:t>регулярні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тренінги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співробітників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використання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мобільного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додатка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програми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лояльності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щоб</a:t>
            </a:r>
            <a:r>
              <a:rPr lang="ru-RU" b="0" dirty="0" smtClean="0">
                <a:effectLst/>
              </a:rPr>
              <a:t> вони могли </a:t>
            </a:r>
            <a:r>
              <a:rPr lang="ru-RU" b="0" dirty="0" err="1" smtClean="0">
                <a:effectLst/>
              </a:rPr>
              <a:t>ефективно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допомагати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клієнтам</a:t>
            </a:r>
            <a:r>
              <a:rPr lang="ru-RU" b="0" dirty="0" smtClean="0">
                <a:effectLst/>
              </a:rPr>
              <a:t> у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каналах.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 smtClean="0">
                <a:effectLst/>
              </a:rPr>
              <a:t>Epicentr</a:t>
            </a:r>
            <a:r>
              <a:rPr lang="ru-RU" b="0" dirty="0" smtClean="0">
                <a:effectLst/>
              </a:rPr>
              <a:t> створив </a:t>
            </a:r>
            <a:r>
              <a:rPr lang="ru-RU" b="0" dirty="0" err="1" smtClean="0">
                <a:effectLst/>
              </a:rPr>
              <a:t>корпоративний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університет</a:t>
            </a:r>
            <a:r>
              <a:rPr lang="ru-RU" b="0" dirty="0" smtClean="0">
                <a:effectLst/>
              </a:rPr>
              <a:t>, де </a:t>
            </a:r>
            <a:r>
              <a:rPr lang="ru-RU" b="0" dirty="0" err="1" smtClean="0">
                <a:effectLst/>
              </a:rPr>
              <a:t>співробітники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проходять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навчання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роботи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клієнтами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омніканальному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середовищі</a:t>
            </a:r>
            <a:r>
              <a:rPr lang="ru-RU" b="0" dirty="0" smtClean="0">
                <a:effectLst/>
              </a:rPr>
              <a:t>.</a:t>
            </a:r>
          </a:p>
          <a:p>
            <a:r>
              <a:rPr lang="ru-RU" b="1" dirty="0" smtClean="0"/>
              <a:t>9. </a:t>
            </a:r>
            <a:r>
              <a:rPr lang="ru-RU" b="1" dirty="0" err="1" smtClean="0"/>
              <a:t>Омніканальний</a:t>
            </a:r>
            <a:r>
              <a:rPr lang="ru-RU" b="1" dirty="0" smtClean="0"/>
              <a:t> дизайн і </a:t>
            </a:r>
            <a:r>
              <a:rPr lang="ru-RU" b="1" dirty="0" err="1" smtClean="0"/>
              <a:t>брендинг</a:t>
            </a:r>
            <a:endParaRPr lang="ru-RU" b="1" dirty="0" smtClean="0"/>
          </a:p>
          <a:p>
            <a:r>
              <a:rPr lang="ru-RU" b="0" dirty="0" err="1" smtClean="0">
                <a:effectLst/>
              </a:rPr>
              <a:t>Послідовність</a:t>
            </a:r>
            <a:r>
              <a:rPr lang="ru-RU" b="0" dirty="0" smtClean="0">
                <a:effectLst/>
              </a:rPr>
              <a:t> дизайну і </a:t>
            </a:r>
            <a:r>
              <a:rPr lang="ru-RU" b="0" dirty="0" err="1" smtClean="0">
                <a:effectLst/>
              </a:rPr>
              <a:t>брендингу</a:t>
            </a:r>
            <a:r>
              <a:rPr lang="ru-RU" b="0" dirty="0" smtClean="0">
                <a:effectLst/>
              </a:rPr>
              <a:t> у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каналах </a:t>
            </a:r>
            <a:r>
              <a:rPr lang="ru-RU" b="0" dirty="0" err="1" smtClean="0">
                <a:effectLst/>
              </a:rPr>
              <a:t>взаємодії</a:t>
            </a:r>
            <a:r>
              <a:rPr lang="ru-RU" b="0" dirty="0" smtClean="0">
                <a:effectLst/>
              </a:rPr>
              <a:t> критично </a:t>
            </a:r>
            <a:r>
              <a:rPr lang="ru-RU" b="0" dirty="0" err="1" smtClean="0">
                <a:effectLst/>
              </a:rPr>
              <a:t>важлива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формування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довіри</a:t>
            </a:r>
            <a:r>
              <a:rPr lang="ru-RU" b="0" dirty="0" smtClean="0">
                <a:effectLst/>
              </a:rPr>
              <a:t> у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. Коли </a:t>
            </a:r>
            <a:r>
              <a:rPr lang="ru-RU" b="0" dirty="0" err="1" smtClean="0">
                <a:effectLst/>
              </a:rPr>
              <a:t>клієнт</a:t>
            </a:r>
            <a:r>
              <a:rPr lang="ru-RU" b="0" dirty="0" smtClean="0">
                <a:effectLst/>
              </a:rPr>
              <a:t> переходить </a:t>
            </a:r>
            <a:r>
              <a:rPr lang="ru-RU" b="0" dirty="0" err="1" smtClean="0">
                <a:effectLst/>
              </a:rPr>
              <a:t>із</a:t>
            </a:r>
            <a:r>
              <a:rPr lang="ru-RU" b="0" dirty="0" smtClean="0">
                <a:effectLst/>
              </a:rPr>
              <a:t> сайту в </a:t>
            </a:r>
            <a:r>
              <a:rPr lang="ru-RU" b="0" dirty="0" err="1" smtClean="0">
                <a:effectLst/>
              </a:rPr>
              <a:t>мобільний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додаток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або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із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соціальних</a:t>
            </a:r>
            <a:r>
              <a:rPr lang="ru-RU" b="0" dirty="0" smtClean="0">
                <a:effectLst/>
              </a:rPr>
              <a:t> мереж у </a:t>
            </a:r>
            <a:r>
              <a:rPr lang="ru-RU" b="0" dirty="0" err="1" smtClean="0">
                <a:effectLst/>
              </a:rPr>
              <a:t>фізичний</a:t>
            </a:r>
            <a:r>
              <a:rPr lang="ru-RU" b="0" dirty="0" smtClean="0">
                <a:effectLst/>
              </a:rPr>
              <a:t> магазин, </a:t>
            </a:r>
            <a:r>
              <a:rPr lang="ru-RU" b="0" dirty="0" err="1" smtClean="0">
                <a:effectLst/>
              </a:rPr>
              <a:t>він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впізнавати</a:t>
            </a:r>
            <a:r>
              <a:rPr lang="ru-RU" b="0" dirty="0" smtClean="0">
                <a:effectLst/>
              </a:rPr>
              <a:t> бренд і </a:t>
            </a:r>
            <a:r>
              <a:rPr lang="ru-RU" b="0" dirty="0" err="1" smtClean="0">
                <a:effectLst/>
              </a:rPr>
              <a:t>відчувати</a:t>
            </a:r>
            <a:r>
              <a:rPr lang="ru-RU" b="0" dirty="0" smtClean="0">
                <a:effectLst/>
              </a:rPr>
              <a:t> себе в </a:t>
            </a:r>
            <a:r>
              <a:rPr lang="ru-RU" b="0" dirty="0" err="1" smtClean="0">
                <a:effectLst/>
              </a:rPr>
              <a:t>єдиному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просторі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1" dirty="0" err="1" smtClean="0"/>
              <a:t>Ключові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омніканального</a:t>
            </a:r>
            <a:r>
              <a:rPr lang="ru-RU" b="1" dirty="0" smtClean="0"/>
              <a:t> дизайну і </a:t>
            </a:r>
            <a:r>
              <a:rPr lang="ru-RU" b="1" dirty="0" err="1" smtClean="0"/>
              <a:t>брендингу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1. </a:t>
            </a:r>
            <a:r>
              <a:rPr lang="ru-RU" b="1" dirty="0" err="1" smtClean="0"/>
              <a:t>Візуальна</a:t>
            </a:r>
            <a:r>
              <a:rPr lang="ru-RU" b="1" dirty="0" smtClean="0"/>
              <a:t> </a:t>
            </a:r>
            <a:r>
              <a:rPr lang="ru-RU" b="1" dirty="0" err="1" smtClean="0"/>
              <a:t>ідентичність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Єдина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колірна</a:t>
            </a:r>
            <a:r>
              <a:rPr lang="ru-RU" b="0" dirty="0" smtClean="0">
                <a:effectLst/>
              </a:rPr>
              <a:t> схема</a:t>
            </a:r>
          </a:p>
          <a:p>
            <a:r>
              <a:rPr lang="ru-RU" b="0" dirty="0" err="1" smtClean="0">
                <a:effectLst/>
              </a:rPr>
              <a:t>Послідовне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використання</a:t>
            </a:r>
            <a:r>
              <a:rPr lang="ru-RU" b="0" dirty="0" smtClean="0">
                <a:effectLst/>
              </a:rPr>
              <a:t> логотипу</a:t>
            </a:r>
          </a:p>
          <a:p>
            <a:r>
              <a:rPr lang="ru-RU" b="0" dirty="0" err="1" smtClean="0">
                <a:effectLst/>
              </a:rPr>
              <a:t>Узгоджена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типографіка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Єдиний</a:t>
            </a:r>
            <a:r>
              <a:rPr lang="ru-RU" b="0" dirty="0" smtClean="0">
                <a:effectLst/>
              </a:rPr>
              <a:t> стиль </a:t>
            </a:r>
            <a:r>
              <a:rPr lang="ru-RU" b="0" dirty="0" err="1" smtClean="0">
                <a:effectLst/>
              </a:rPr>
              <a:t>фотографій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ілюстрацій</a:t>
            </a:r>
            <a:endParaRPr lang="ru-RU" b="0" dirty="0" smtClean="0">
              <a:effectLst/>
            </a:endParaRPr>
          </a:p>
          <a:p>
            <a:r>
              <a:rPr lang="ru-RU" b="1" dirty="0" smtClean="0"/>
              <a:t>2. Тон </a:t>
            </a:r>
            <a:r>
              <a:rPr lang="ru-RU" b="1" dirty="0" err="1" smtClean="0"/>
              <a:t>комунікації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Послідовний</a:t>
            </a:r>
            <a:r>
              <a:rPr lang="ru-RU" b="0" dirty="0" smtClean="0">
                <a:effectLst/>
              </a:rPr>
              <a:t> стиль </a:t>
            </a:r>
            <a:r>
              <a:rPr lang="ru-RU" b="0" dirty="0" err="1" smtClean="0">
                <a:effectLst/>
              </a:rPr>
              <a:t>спілкування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клієнтами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Єдина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термінологія</a:t>
            </a:r>
            <a:r>
              <a:rPr lang="ru-RU" b="0" dirty="0" smtClean="0">
                <a:effectLst/>
              </a:rPr>
              <a:t> та словник бренду</a:t>
            </a:r>
          </a:p>
          <a:p>
            <a:r>
              <a:rPr lang="ru-RU" b="0" dirty="0" err="1" smtClean="0">
                <a:effectLst/>
              </a:rPr>
              <a:t>Узгоджені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звернення</a:t>
            </a:r>
            <a:r>
              <a:rPr lang="ru-RU" b="0" dirty="0" smtClean="0">
                <a:effectLst/>
              </a:rPr>
              <a:t> до </a:t>
            </a:r>
            <a:r>
              <a:rPr lang="ru-RU" b="0" dirty="0" err="1" smtClean="0">
                <a:effectLst/>
              </a:rPr>
              <a:t>клієнтів</a:t>
            </a:r>
            <a:endParaRPr lang="ru-RU" b="0" dirty="0" smtClean="0">
              <a:effectLst/>
            </a:endParaRPr>
          </a:p>
          <a:p>
            <a:r>
              <a:rPr lang="ru-RU" b="1" dirty="0" smtClean="0"/>
              <a:t>3. </a:t>
            </a:r>
            <a:r>
              <a:rPr lang="ru-RU" b="1" dirty="0" err="1" smtClean="0"/>
              <a:t>Користувацький</a:t>
            </a:r>
            <a:r>
              <a:rPr lang="ru-RU" b="1" dirty="0" smtClean="0"/>
              <a:t> </a:t>
            </a:r>
            <a:r>
              <a:rPr lang="ru-RU" b="1" dirty="0" err="1" smtClean="0"/>
              <a:t>досвід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0" dirty="0" smtClean="0">
                <a:effectLst/>
              </a:rPr>
              <a:t>Схожа структура </a:t>
            </a:r>
            <a:r>
              <a:rPr lang="ru-RU" b="0" dirty="0" err="1" smtClean="0">
                <a:effectLst/>
              </a:rPr>
              <a:t>навігації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сайті</a:t>
            </a:r>
            <a:r>
              <a:rPr lang="ru-RU" b="0" dirty="0" smtClean="0">
                <a:effectLst/>
              </a:rPr>
              <a:t> та в </a:t>
            </a:r>
            <a:r>
              <a:rPr lang="ru-RU" b="0" dirty="0" err="1" smtClean="0">
                <a:effectLst/>
              </a:rPr>
              <a:t>додатку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Єдині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принципи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організації</a:t>
            </a:r>
            <a:r>
              <a:rPr lang="ru-RU" b="0" dirty="0" smtClean="0">
                <a:effectLst/>
              </a:rPr>
              <a:t> контенту</a:t>
            </a:r>
          </a:p>
          <a:p>
            <a:r>
              <a:rPr lang="ru-RU" b="0" dirty="0" err="1" smtClean="0">
                <a:effectLst/>
              </a:rPr>
              <a:t>Послідовні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патерни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інтерфейсу</a:t>
            </a:r>
            <a:endParaRPr lang="ru-RU" b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034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0"/>
            <a:ext cx="1182188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успішного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брендингу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>
                <a:effectLst/>
              </a:rPr>
              <a:t>Silpo</a:t>
            </a:r>
            <a:r>
              <a:rPr lang="en-US" b="0" dirty="0" smtClean="0">
                <a:effectLst/>
              </a:rPr>
              <a:t> </a:t>
            </a:r>
            <a:r>
              <a:rPr lang="ru-RU" b="0" dirty="0" smtClean="0">
                <a:effectLst/>
              </a:rPr>
              <a:t>створив </a:t>
            </a:r>
            <a:r>
              <a:rPr lang="ru-RU" b="0" dirty="0" err="1" smtClean="0">
                <a:effectLst/>
              </a:rPr>
              <a:t>унікальний</a:t>
            </a:r>
            <a:r>
              <a:rPr lang="ru-RU" b="0" dirty="0" smtClean="0">
                <a:effectLst/>
              </a:rPr>
              <a:t> дизайн кожного магазину, але при </a:t>
            </a:r>
            <a:r>
              <a:rPr lang="ru-RU" b="0" dirty="0" err="1" smtClean="0">
                <a:effectLst/>
              </a:rPr>
              <a:t>цьому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зберігає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єдину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візуальну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мову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усіх</a:t>
            </a:r>
            <a:r>
              <a:rPr lang="ru-RU" b="0" dirty="0" smtClean="0">
                <a:effectLst/>
              </a:rPr>
              <a:t> точках контакту з </a:t>
            </a:r>
            <a:r>
              <a:rPr lang="ru-RU" b="0" dirty="0" err="1" smtClean="0">
                <a:effectLst/>
              </a:rPr>
              <a:t>клієнтом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від</a:t>
            </a:r>
            <a:r>
              <a:rPr lang="ru-RU" b="0" dirty="0" smtClean="0">
                <a:effectLst/>
              </a:rPr>
              <a:t> упаковки </a:t>
            </a:r>
            <a:r>
              <a:rPr lang="ru-RU" b="0" dirty="0" err="1" smtClean="0">
                <a:effectLst/>
              </a:rPr>
              <a:t>товарів</a:t>
            </a:r>
            <a:r>
              <a:rPr lang="ru-RU" b="0" dirty="0" smtClean="0">
                <a:effectLst/>
              </a:rPr>
              <a:t> до </a:t>
            </a:r>
            <a:r>
              <a:rPr lang="ru-RU" b="0" dirty="0" err="1" smtClean="0">
                <a:effectLst/>
              </a:rPr>
              <a:t>мобільного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додатка</a:t>
            </a:r>
            <a:r>
              <a:rPr lang="ru-RU" b="0" dirty="0" smtClean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>
                <a:effectLst/>
              </a:rPr>
              <a:t>Rozetka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використовує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свій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фірмовий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зелений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колір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впізнаваний</a:t>
            </a:r>
            <a:r>
              <a:rPr lang="ru-RU" b="0" dirty="0" smtClean="0">
                <a:effectLst/>
              </a:rPr>
              <a:t> логотип у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каналах </a:t>
            </a:r>
            <a:r>
              <a:rPr lang="ru-RU" b="0" dirty="0" err="1" smtClean="0">
                <a:effectLst/>
              </a:rPr>
              <a:t>комунікації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робить</a:t>
            </a:r>
            <a:r>
              <a:rPr lang="ru-RU" b="0" dirty="0" smtClean="0">
                <a:effectLst/>
              </a:rPr>
              <a:t> бренд </a:t>
            </a:r>
            <a:r>
              <a:rPr lang="ru-RU" b="0" dirty="0" err="1" smtClean="0">
                <a:effectLst/>
              </a:rPr>
              <a:t>миттєво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впізнаваним</a:t>
            </a:r>
            <a:r>
              <a:rPr lang="ru-RU" b="0" dirty="0" smtClean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</a:rPr>
              <a:t>MOYO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дотримується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мінімалістичного</a:t>
            </a:r>
            <a:r>
              <a:rPr lang="ru-RU" b="0" dirty="0" smtClean="0">
                <a:effectLst/>
              </a:rPr>
              <a:t> дизайну та </a:t>
            </a:r>
            <a:r>
              <a:rPr lang="ru-RU" b="0" dirty="0" err="1" smtClean="0">
                <a:effectLst/>
              </a:rPr>
              <a:t>єдиної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стилістики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усіх</a:t>
            </a:r>
            <a:r>
              <a:rPr lang="ru-RU" b="0" dirty="0" smtClean="0">
                <a:effectLst/>
              </a:rPr>
              <a:t> 38 магазинах у 29 </a:t>
            </a:r>
            <a:r>
              <a:rPr lang="ru-RU" b="0" dirty="0" err="1" smtClean="0">
                <a:effectLst/>
              </a:rPr>
              <a:t>містах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України</a:t>
            </a:r>
            <a:r>
              <a:rPr lang="ru-RU" b="0" dirty="0" smtClean="0">
                <a:effectLst/>
              </a:rPr>
              <a:t>, а </a:t>
            </a:r>
            <a:r>
              <a:rPr lang="ru-RU" b="0" dirty="0" err="1" smtClean="0">
                <a:effectLst/>
              </a:rPr>
              <a:t>також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сайті</a:t>
            </a:r>
            <a:r>
              <a:rPr lang="ru-RU" b="0" dirty="0" smtClean="0">
                <a:effectLst/>
              </a:rPr>
              <a:t> та в </a:t>
            </a:r>
            <a:r>
              <a:rPr lang="ru-RU" b="0" dirty="0" err="1" smtClean="0">
                <a:effectLst/>
              </a:rPr>
              <a:t>мобільному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додатку</a:t>
            </a:r>
            <a:r>
              <a:rPr lang="ru-RU" b="0" dirty="0" smtClean="0">
                <a:effectLst/>
              </a:rPr>
              <a:t>.</a:t>
            </a:r>
          </a:p>
          <a:p>
            <a:r>
              <a:rPr lang="ru-RU" b="1" dirty="0" smtClean="0"/>
              <a:t>10. </a:t>
            </a:r>
            <a:r>
              <a:rPr lang="ru-RU" b="1" dirty="0" err="1" smtClean="0"/>
              <a:t>Використовуйте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для </a:t>
            </a:r>
            <a:r>
              <a:rPr lang="ru-RU" b="1" dirty="0" err="1" smtClean="0"/>
              <a:t>об'єднання</a:t>
            </a:r>
            <a:r>
              <a:rPr lang="ru-RU" b="1" dirty="0" smtClean="0"/>
              <a:t> </a:t>
            </a:r>
            <a:r>
              <a:rPr lang="ru-RU" b="1" dirty="0" err="1" smtClean="0"/>
              <a:t>каналів</a:t>
            </a:r>
            <a:endParaRPr lang="ru-RU" b="1" dirty="0" smtClean="0"/>
          </a:p>
          <a:p>
            <a:r>
              <a:rPr lang="ru-RU" b="0" dirty="0" err="1" smtClean="0">
                <a:effectLst/>
              </a:rPr>
              <a:t>Технологічна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інфраструктура</a:t>
            </a:r>
            <a:r>
              <a:rPr lang="ru-RU" b="0" dirty="0" smtClean="0">
                <a:effectLst/>
              </a:rPr>
              <a:t> — основа </a:t>
            </a:r>
            <a:r>
              <a:rPr lang="ru-RU" b="0" dirty="0" err="1" smtClean="0">
                <a:effectLst/>
              </a:rPr>
              <a:t>омніканальної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стратегії</a:t>
            </a:r>
            <a:r>
              <a:rPr lang="ru-RU" b="0" dirty="0" smtClean="0">
                <a:effectLst/>
              </a:rPr>
              <a:t>. Без правильно </a:t>
            </a:r>
            <a:r>
              <a:rPr lang="ru-RU" b="0" dirty="0" err="1" smtClean="0">
                <a:effectLst/>
              </a:rPr>
              <a:t>підібраних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інтегрованих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технологій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неможливо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забезпечити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єдиний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клієнтський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досвід</a:t>
            </a:r>
            <a:r>
              <a:rPr lang="ru-RU" b="0" dirty="0" smtClean="0">
                <a:effectLst/>
              </a:rPr>
              <a:t> у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каналах.</a:t>
            </a:r>
            <a:endParaRPr lang="ru-RU" dirty="0" smtClean="0"/>
          </a:p>
          <a:p>
            <a:r>
              <a:rPr lang="ru-RU" b="1" dirty="0" err="1" smtClean="0"/>
              <a:t>Ключові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для </a:t>
            </a:r>
            <a:r>
              <a:rPr lang="ru-RU" b="1" dirty="0" err="1" smtClean="0"/>
              <a:t>омніканальної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стратегії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1. </a:t>
            </a:r>
            <a:r>
              <a:rPr lang="en-US" b="1" dirty="0" smtClean="0"/>
              <a:t>CRM-</a:t>
            </a:r>
            <a:r>
              <a:rPr lang="ru-RU" b="1" dirty="0" err="1" smtClean="0"/>
              <a:t>системи</a:t>
            </a:r>
            <a:r>
              <a:rPr lang="ru-RU" b="0" dirty="0" smtClean="0">
                <a:effectLst/>
              </a:rPr>
              <a:t> — для </a:t>
            </a:r>
            <a:r>
              <a:rPr lang="ru-RU" b="0" dirty="0" err="1" smtClean="0">
                <a:effectLst/>
              </a:rPr>
              <a:t>управління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взаємовідносинами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клієнтами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створення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єдиного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профілю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en-US" b="0" dirty="0" err="1" smtClean="0">
                <a:effectLst/>
              </a:rPr>
              <a:t>Odoo</a:t>
            </a:r>
            <a:r>
              <a:rPr lang="en-US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відкрита</a:t>
            </a:r>
            <a:r>
              <a:rPr lang="ru-RU" b="0" dirty="0" smtClean="0">
                <a:effectLst/>
              </a:rPr>
              <a:t> платформа з модульною </a:t>
            </a:r>
            <a:r>
              <a:rPr lang="ru-RU" b="0" dirty="0" err="1" smtClean="0">
                <a:effectLst/>
              </a:rPr>
              <a:t>архітектурою</a:t>
            </a:r>
            <a:endParaRPr lang="ru-RU" b="0" dirty="0" smtClean="0">
              <a:effectLst/>
            </a:endParaRPr>
          </a:p>
          <a:p>
            <a:r>
              <a:rPr lang="en-US" b="0" dirty="0" err="1" smtClean="0">
                <a:effectLst/>
              </a:rPr>
              <a:t>OneBox</a:t>
            </a:r>
            <a:r>
              <a:rPr lang="en-US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українська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CRM </a:t>
            </a:r>
            <a:r>
              <a:rPr lang="ru-RU" b="0" dirty="0" smtClean="0">
                <a:effectLst/>
              </a:rPr>
              <a:t>з </a:t>
            </a:r>
            <a:r>
              <a:rPr lang="ru-RU" b="0" dirty="0" err="1" smtClean="0">
                <a:effectLst/>
              </a:rPr>
              <a:t>інтеграцією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телефонії</a:t>
            </a:r>
            <a:endParaRPr lang="ru-RU" b="0" dirty="0" smtClean="0">
              <a:effectLst/>
            </a:endParaRPr>
          </a:p>
          <a:p>
            <a:r>
              <a:rPr lang="en-US" b="0" dirty="0" smtClean="0">
                <a:effectLst/>
              </a:rPr>
              <a:t>Shopify — </a:t>
            </a:r>
            <a:r>
              <a:rPr lang="ru-RU" b="0" dirty="0" smtClean="0">
                <a:effectLst/>
              </a:rPr>
              <a:t>платформа для </a:t>
            </a:r>
            <a:r>
              <a:rPr lang="ru-RU" b="0" dirty="0" err="1" smtClean="0">
                <a:effectLst/>
              </a:rPr>
              <a:t>електронної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комерції</a:t>
            </a:r>
            <a:r>
              <a:rPr lang="ru-RU" b="0" dirty="0" smtClean="0">
                <a:effectLst/>
              </a:rPr>
              <a:t> з </a:t>
            </a:r>
            <a:r>
              <a:rPr lang="en-US" b="0" dirty="0" smtClean="0">
                <a:effectLst/>
              </a:rPr>
              <a:t>CRM-</a:t>
            </a:r>
            <a:r>
              <a:rPr lang="ru-RU" b="0" dirty="0" err="1" smtClean="0">
                <a:effectLst/>
              </a:rPr>
              <a:t>функціями</a:t>
            </a:r>
            <a:endParaRPr lang="ru-RU" b="0" dirty="0" smtClean="0">
              <a:effectLst/>
            </a:endParaRPr>
          </a:p>
          <a:p>
            <a:r>
              <a:rPr lang="en-US" b="0" dirty="0" err="1" smtClean="0">
                <a:effectLst/>
              </a:rPr>
              <a:t>RetailCRM</a:t>
            </a:r>
            <a:r>
              <a:rPr lang="en-US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спеціалізоване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рішення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роздрібної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торгівлі</a:t>
            </a:r>
            <a:endParaRPr lang="ru-RU" b="0" dirty="0" smtClean="0">
              <a:effectLst/>
            </a:endParaRPr>
          </a:p>
          <a:p>
            <a:r>
              <a:rPr lang="en-US" b="0" dirty="0" err="1" smtClean="0">
                <a:effectLst/>
              </a:rPr>
              <a:t>KeyCRM</a:t>
            </a:r>
            <a:r>
              <a:rPr lang="en-US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гнучка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CRM </a:t>
            </a:r>
            <a:r>
              <a:rPr lang="ru-RU" b="0" dirty="0" smtClean="0">
                <a:effectLst/>
              </a:rPr>
              <a:t>з </a:t>
            </a:r>
            <a:r>
              <a:rPr lang="ru-RU" b="0" dirty="0" err="1" smtClean="0">
                <a:effectLst/>
              </a:rPr>
              <a:t>можливістю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кастомізації</a:t>
            </a:r>
            <a:endParaRPr lang="ru-RU" b="0" dirty="0" smtClean="0">
              <a:effectLst/>
            </a:endParaRPr>
          </a:p>
          <a:p>
            <a:r>
              <a:rPr lang="ru-RU" b="1" dirty="0" smtClean="0"/>
              <a:t>2. </a:t>
            </a:r>
            <a:r>
              <a:rPr lang="ru-RU" b="1" dirty="0" err="1" smtClean="0"/>
              <a:t>Платформи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даними</a:t>
            </a:r>
            <a:r>
              <a:rPr lang="ru-RU" b="1" dirty="0" smtClean="0"/>
              <a:t> про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(</a:t>
            </a:r>
            <a:r>
              <a:rPr lang="en-US" b="1" dirty="0" smtClean="0"/>
              <a:t>CDP)</a:t>
            </a:r>
            <a:r>
              <a:rPr lang="en-US" b="0" dirty="0" smtClean="0">
                <a:effectLst/>
              </a:rPr>
              <a:t>:</a:t>
            </a:r>
            <a:endParaRPr lang="en-US" dirty="0" smtClean="0"/>
          </a:p>
          <a:p>
            <a:r>
              <a:rPr lang="en-US" b="0" dirty="0" err="1" smtClean="0">
                <a:effectLst/>
              </a:rPr>
              <a:t>Messaggio</a:t>
            </a:r>
            <a:r>
              <a:rPr lang="en-US" b="0" dirty="0" smtClean="0">
                <a:effectLst/>
              </a:rPr>
              <a:t> — </a:t>
            </a:r>
            <a:r>
              <a:rPr lang="ru-RU" b="0" dirty="0" smtClean="0">
                <a:effectLst/>
              </a:rPr>
              <a:t>платформа для </a:t>
            </a:r>
            <a:r>
              <a:rPr lang="ru-RU" b="0" dirty="0" err="1" smtClean="0">
                <a:effectLst/>
              </a:rPr>
              <a:t>омніканальних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комунікацій</a:t>
            </a:r>
            <a:endParaRPr lang="ru-RU" b="0" dirty="0" smtClean="0">
              <a:effectLst/>
            </a:endParaRPr>
          </a:p>
          <a:p>
            <a:r>
              <a:rPr lang="en-US" b="0" dirty="0" err="1" smtClean="0">
                <a:effectLst/>
              </a:rPr>
              <a:t>NetHunt</a:t>
            </a:r>
            <a:r>
              <a:rPr lang="en-US" b="0" dirty="0" smtClean="0">
                <a:effectLst/>
              </a:rPr>
              <a:t> CRM — </a:t>
            </a:r>
            <a:r>
              <a:rPr lang="ru-RU" b="0" dirty="0" err="1" smtClean="0">
                <a:effectLst/>
              </a:rPr>
              <a:t>інтеграція</a:t>
            </a:r>
            <a:r>
              <a:rPr lang="ru-RU" b="0" dirty="0" smtClean="0">
                <a:effectLst/>
              </a:rPr>
              <a:t> з </a:t>
            </a:r>
            <a:r>
              <a:rPr lang="en-US" b="0" dirty="0" smtClean="0">
                <a:effectLst/>
              </a:rPr>
              <a:t>Gmail </a:t>
            </a:r>
            <a:r>
              <a:rPr lang="ru-RU" b="0" dirty="0" smtClean="0">
                <a:effectLst/>
              </a:rPr>
              <a:t>та </a:t>
            </a:r>
            <a:r>
              <a:rPr lang="ru-RU" b="0" dirty="0" err="1" smtClean="0">
                <a:effectLst/>
              </a:rPr>
              <a:t>іншими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сервісами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Google</a:t>
            </a:r>
          </a:p>
          <a:p>
            <a:r>
              <a:rPr lang="en-US" b="1" dirty="0" smtClean="0"/>
              <a:t>3. </a:t>
            </a:r>
            <a:r>
              <a:rPr lang="ru-RU" b="1" dirty="0" smtClean="0"/>
              <a:t>Чат-</a:t>
            </a:r>
            <a:r>
              <a:rPr lang="ru-RU" b="1" dirty="0" err="1" smtClean="0"/>
              <a:t>боти</a:t>
            </a:r>
            <a:r>
              <a:rPr lang="ru-RU" b="1" dirty="0" smtClean="0"/>
              <a:t> та </a:t>
            </a:r>
            <a:r>
              <a:rPr lang="ru-RU" b="1" dirty="0" err="1" smtClean="0"/>
              <a:t>автоматизовані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комунікації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en-US" b="0" dirty="0" smtClean="0">
                <a:effectLst/>
              </a:rPr>
              <a:t>Viber </a:t>
            </a:r>
            <a:r>
              <a:rPr lang="ru-RU" b="0" dirty="0" smtClean="0">
                <a:effectLst/>
              </a:rPr>
              <a:t>і </a:t>
            </a:r>
            <a:r>
              <a:rPr lang="en-US" b="0" dirty="0" smtClean="0">
                <a:effectLst/>
              </a:rPr>
              <a:t>Telegram </a:t>
            </a:r>
            <a:r>
              <a:rPr lang="ru-RU" b="0" dirty="0" err="1" smtClean="0">
                <a:effectLst/>
              </a:rPr>
              <a:t>боти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обслуговування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клієнтів</a:t>
            </a:r>
            <a:endParaRPr lang="ru-RU" b="0" dirty="0" smtClean="0">
              <a:effectLst/>
            </a:endParaRPr>
          </a:p>
          <a:p>
            <a:r>
              <a:rPr lang="en-US" b="0" dirty="0" smtClean="0">
                <a:effectLst/>
              </a:rPr>
              <a:t>WhatsApp Business API </a:t>
            </a:r>
            <a:r>
              <a:rPr lang="ru-RU" b="0" dirty="0" smtClean="0">
                <a:effectLst/>
              </a:rPr>
              <a:t>для </a:t>
            </a:r>
            <a:r>
              <a:rPr lang="ru-RU" b="0" dirty="0" err="1" smtClean="0">
                <a:effectLst/>
              </a:rPr>
              <a:t>комунікації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клієнтами</a:t>
            </a:r>
            <a:endParaRPr lang="ru-RU" b="0" dirty="0" smtClean="0">
              <a:effectLst/>
            </a:endParaRPr>
          </a:p>
          <a:p>
            <a:r>
              <a:rPr lang="en-US" b="0" dirty="0" smtClean="0">
                <a:effectLst/>
              </a:rPr>
              <a:t>Facebook Messenger </a:t>
            </a:r>
            <a:r>
              <a:rPr lang="ru-RU" b="0" dirty="0" smtClean="0">
                <a:effectLst/>
              </a:rPr>
              <a:t>для </a:t>
            </a:r>
            <a:r>
              <a:rPr lang="ru-RU" b="0" dirty="0" err="1" smtClean="0">
                <a:effectLst/>
              </a:rPr>
              <a:t>автоматичних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відповідей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підтримки</a:t>
            </a:r>
            <a:endParaRPr lang="ru-RU" b="0" dirty="0" smtClean="0">
              <a:effectLst/>
            </a:endParaRPr>
          </a:p>
          <a:p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520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9" y="0"/>
            <a:ext cx="120308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</a:t>
            </a:r>
            <a:r>
              <a:rPr lang="ru-RU" b="1" dirty="0" err="1" smtClean="0"/>
              <a:t>Омніканальні</a:t>
            </a:r>
            <a:r>
              <a:rPr lang="ru-RU" b="1" dirty="0" smtClean="0"/>
              <a:t> </a:t>
            </a:r>
            <a:r>
              <a:rPr lang="ru-RU" b="1" dirty="0" err="1" smtClean="0"/>
              <a:t>платформи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effectLst/>
              </a:rPr>
              <a:t>SAP Commerce Cloud — </a:t>
            </a:r>
            <a:r>
              <a:rPr lang="ru-RU" b="0" dirty="0" err="1" smtClean="0">
                <a:effectLst/>
              </a:rPr>
              <a:t>комплексне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рішення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електронної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комерції</a:t>
            </a:r>
            <a:endParaRPr lang="ru-RU" b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effectLst/>
              </a:rPr>
              <a:t>Adobe Experience Cloud — </a:t>
            </a:r>
            <a:r>
              <a:rPr lang="ru-RU" b="0" dirty="0" smtClean="0">
                <a:effectLst/>
              </a:rPr>
              <a:t>платформа для </a:t>
            </a:r>
            <a:r>
              <a:rPr lang="ru-RU" b="0" dirty="0" err="1" smtClean="0">
                <a:effectLst/>
              </a:rPr>
              <a:t>управління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клієнтським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досвідом</a:t>
            </a:r>
            <a:endParaRPr lang="ru-RU" b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effectLst/>
              </a:rPr>
              <a:t>Salesforce Commerce Cloud — </a:t>
            </a:r>
            <a:r>
              <a:rPr lang="ru-RU" b="0" dirty="0" err="1" smtClean="0">
                <a:effectLst/>
              </a:rPr>
              <a:t>рішення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об’єднання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каналів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продажів</a:t>
            </a:r>
            <a:endParaRPr lang="ru-RU" b="0" dirty="0" smtClean="0">
              <a:effectLst/>
            </a:endParaRPr>
          </a:p>
          <a:p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успішного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технологій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</a:rPr>
              <a:t>INTERTOP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перейшов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нову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ERP-</a:t>
            </a:r>
            <a:r>
              <a:rPr lang="ru-RU" b="0" dirty="0" smtClean="0">
                <a:effectLst/>
              </a:rPr>
              <a:t>систему </a:t>
            </a:r>
            <a:r>
              <a:rPr lang="en-US" b="0" dirty="0" smtClean="0">
                <a:effectLst/>
              </a:rPr>
              <a:t>SAP </a:t>
            </a:r>
            <a:r>
              <a:rPr lang="ru-RU" b="0" dirty="0" smtClean="0">
                <a:effectLst/>
              </a:rPr>
              <a:t>за 9 </a:t>
            </a:r>
            <a:r>
              <a:rPr lang="ru-RU" b="0" dirty="0" err="1" smtClean="0">
                <a:effectLst/>
              </a:rPr>
              <a:t>місяців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значно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покращило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інтеграцію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бізнес-процесів</a:t>
            </a:r>
            <a:r>
              <a:rPr lang="ru-RU" b="0" dirty="0" smtClean="0">
                <a:effectLst/>
              </a:rPr>
              <a:t>. Для </a:t>
            </a:r>
            <a:r>
              <a:rPr lang="ru-RU" b="0" dirty="0" err="1" smtClean="0">
                <a:effectLst/>
              </a:rPr>
              <a:t>автоматизації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процесу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підбору</a:t>
            </a:r>
            <a:r>
              <a:rPr lang="ru-RU" b="0" dirty="0" smtClean="0">
                <a:effectLst/>
              </a:rPr>
              <a:t> персоналу </a:t>
            </a:r>
            <a:r>
              <a:rPr lang="ru-RU" b="0" dirty="0" err="1" smtClean="0">
                <a:effectLst/>
              </a:rPr>
              <a:t>було</a:t>
            </a:r>
            <a:r>
              <a:rPr lang="ru-RU" b="0" dirty="0" smtClean="0">
                <a:effectLst/>
              </a:rPr>
              <a:t> запущено чат-бот у </a:t>
            </a:r>
            <a:r>
              <a:rPr lang="en-US" b="0" dirty="0" smtClean="0">
                <a:effectLst/>
              </a:rPr>
              <a:t>Viber </a:t>
            </a:r>
            <a:r>
              <a:rPr lang="ru-RU" b="0" dirty="0" smtClean="0">
                <a:effectLst/>
              </a:rPr>
              <a:t>і </a:t>
            </a:r>
            <a:r>
              <a:rPr lang="en-US" b="0" dirty="0" smtClean="0">
                <a:effectLst/>
              </a:rPr>
              <a:t>Telegram.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</a:rPr>
              <a:t>Foxtrot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впровадив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омні-полиці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інтерактивні</a:t>
            </a:r>
            <a:r>
              <a:rPr lang="ru-RU" b="0" dirty="0" smtClean="0">
                <a:effectLst/>
              </a:rPr>
              <a:t> точки для </a:t>
            </a:r>
            <a:r>
              <a:rPr lang="ru-RU" b="0" dirty="0" err="1" smtClean="0">
                <a:effectLst/>
              </a:rPr>
              <a:t>замовлення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із</a:t>
            </a:r>
            <a:r>
              <a:rPr lang="ru-RU" b="0" dirty="0" smtClean="0">
                <a:effectLst/>
              </a:rPr>
              <a:t> сайту, </a:t>
            </a:r>
            <a:r>
              <a:rPr lang="ru-RU" b="0" dirty="0" err="1" smtClean="0">
                <a:effectLst/>
              </a:rPr>
              <a:t>якщо</a:t>
            </a:r>
            <a:r>
              <a:rPr lang="ru-RU" b="0" dirty="0" smtClean="0">
                <a:effectLst/>
              </a:rPr>
              <a:t> вони </a:t>
            </a:r>
            <a:r>
              <a:rPr lang="ru-RU" b="0" dirty="0" err="1" smtClean="0">
                <a:effectLst/>
              </a:rPr>
              <a:t>недоступні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магазині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Використання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CRM-</a:t>
            </a:r>
            <a:r>
              <a:rPr lang="ru-RU" b="0" dirty="0" err="1" smtClean="0">
                <a:effectLst/>
              </a:rPr>
              <a:t>системи</a:t>
            </a:r>
            <a:r>
              <a:rPr lang="ru-RU" b="0" dirty="0" smtClean="0">
                <a:effectLst/>
              </a:rPr>
              <a:t>, чат-</a:t>
            </a:r>
            <a:r>
              <a:rPr lang="ru-RU" b="0" dirty="0" err="1" smtClean="0">
                <a:effectLst/>
              </a:rPr>
              <a:t>ботів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персоналізованих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пропозицій</a:t>
            </a:r>
            <a:r>
              <a:rPr lang="ru-RU" b="0" dirty="0" smtClean="0">
                <a:effectLst/>
              </a:rPr>
              <a:t> і активна </a:t>
            </a:r>
            <a:r>
              <a:rPr lang="ru-RU" b="0" dirty="0" err="1" smtClean="0">
                <a:effectLst/>
              </a:rPr>
              <a:t>взаємодія</a:t>
            </a:r>
            <a:r>
              <a:rPr lang="ru-RU" b="0" dirty="0" smtClean="0">
                <a:effectLst/>
              </a:rPr>
              <a:t> через </a:t>
            </a:r>
            <a:r>
              <a:rPr lang="ru-RU" b="0" dirty="0" err="1" smtClean="0">
                <a:effectLst/>
              </a:rPr>
              <a:t>месенджери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сприяли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значному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поліпшенню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ключових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показників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ефективності</a:t>
            </a:r>
            <a:r>
              <a:rPr lang="ru-RU" b="0" dirty="0" smtClean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</a:rPr>
              <a:t>EVA</a:t>
            </a:r>
            <a:r>
              <a:rPr lang="en-US" b="0" dirty="0" smtClean="0">
                <a:effectLst/>
              </a:rPr>
              <a:t> </a:t>
            </a:r>
            <a:r>
              <a:rPr lang="ru-RU" b="0" dirty="0" smtClean="0">
                <a:effectLst/>
              </a:rPr>
              <a:t>запустила </a:t>
            </a:r>
            <a:r>
              <a:rPr lang="ru-RU" b="0" dirty="0" err="1" smtClean="0">
                <a:effectLst/>
              </a:rPr>
              <a:t>мобільний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додаток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який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інтегрований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програмою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лояльності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дозволяє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переглядати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асортимент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товарів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розміщувати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замовлення</a:t>
            </a:r>
            <a:r>
              <a:rPr lang="ru-RU" b="0" dirty="0" smtClean="0">
                <a:effectLst/>
              </a:rPr>
              <a:t> онлайн і </a:t>
            </a:r>
            <a:r>
              <a:rPr lang="ru-RU" b="0" dirty="0" err="1" smtClean="0">
                <a:effectLst/>
              </a:rPr>
              <a:t>отримувати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бонуси</a:t>
            </a:r>
            <a:r>
              <a:rPr lang="ru-RU" b="0" dirty="0" smtClean="0">
                <a:effectLst/>
              </a:rPr>
              <a:t> за покупки.</a:t>
            </a:r>
          </a:p>
          <a:p>
            <a:r>
              <a:rPr lang="ru-RU" b="1" dirty="0" err="1" smtClean="0">
                <a:effectLst/>
              </a:rPr>
              <a:t>Стратегія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омніканальності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це</a:t>
            </a:r>
            <a:r>
              <a:rPr lang="ru-RU" b="1" dirty="0" smtClean="0">
                <a:effectLst/>
              </a:rPr>
              <a:t> не </a:t>
            </a:r>
            <a:r>
              <a:rPr lang="ru-RU" b="1" dirty="0" err="1" smtClean="0">
                <a:effectLst/>
              </a:rPr>
              <a:t>одноразовий</a:t>
            </a:r>
            <a:r>
              <a:rPr lang="ru-RU" b="1" dirty="0" smtClean="0">
                <a:effectLst/>
              </a:rPr>
              <a:t> проект, а </a:t>
            </a:r>
            <a:r>
              <a:rPr lang="ru-RU" b="1" dirty="0" err="1" smtClean="0">
                <a:effectLst/>
              </a:rPr>
              <a:t>безперервний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процес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вдосконалення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взаємодії</a:t>
            </a:r>
            <a:r>
              <a:rPr lang="ru-RU" b="1" dirty="0" smtClean="0">
                <a:effectLst/>
              </a:rPr>
              <a:t> з </a:t>
            </a:r>
            <a:r>
              <a:rPr lang="ru-RU" b="1" dirty="0" err="1" smtClean="0">
                <a:effectLst/>
              </a:rPr>
              <a:t>клієнтами</a:t>
            </a:r>
            <a:r>
              <a:rPr lang="ru-RU" b="1" dirty="0" smtClean="0">
                <a:effectLst/>
              </a:rPr>
              <a:t>. </a:t>
            </a:r>
            <a:r>
              <a:rPr lang="ru-RU" b="1" dirty="0" err="1" smtClean="0">
                <a:effectLst/>
              </a:rPr>
              <a:t>Успішна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омніканальність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будується</a:t>
            </a:r>
            <a:r>
              <a:rPr lang="ru-RU" b="1" dirty="0" smtClean="0">
                <a:effectLst/>
              </a:rPr>
              <a:t> на </a:t>
            </a:r>
            <a:r>
              <a:rPr lang="ru-RU" b="1" dirty="0" err="1" smtClean="0">
                <a:effectLst/>
              </a:rPr>
              <a:t>глибокому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розумінні</a:t>
            </a:r>
            <a:r>
              <a:rPr lang="ru-RU" b="1" dirty="0" smtClean="0">
                <a:effectLst/>
              </a:rPr>
              <a:t> потреб </a:t>
            </a:r>
            <a:r>
              <a:rPr lang="ru-RU" b="1" dirty="0" err="1" smtClean="0">
                <a:effectLst/>
              </a:rPr>
              <a:t>клієнтів</a:t>
            </a:r>
            <a:r>
              <a:rPr lang="ru-RU" b="1" dirty="0" smtClean="0">
                <a:effectLst/>
              </a:rPr>
              <a:t>, </a:t>
            </a:r>
            <a:r>
              <a:rPr lang="ru-RU" b="1" dirty="0" err="1" smtClean="0">
                <a:effectLst/>
              </a:rPr>
              <a:t>ретельному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аудиті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асортименту</a:t>
            </a:r>
            <a:r>
              <a:rPr lang="ru-RU" b="1" dirty="0" smtClean="0">
                <a:effectLst/>
              </a:rPr>
              <a:t>, грамотному </a:t>
            </a:r>
            <a:r>
              <a:rPr lang="ru-RU" b="1" dirty="0" err="1" smtClean="0">
                <a:effectLst/>
              </a:rPr>
              <a:t>використанні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даних</a:t>
            </a:r>
            <a:r>
              <a:rPr lang="ru-RU" b="1" dirty="0" smtClean="0">
                <a:effectLst/>
              </a:rPr>
              <a:t> і </a:t>
            </a:r>
            <a:r>
              <a:rPr lang="ru-RU" b="1" dirty="0" err="1" smtClean="0">
                <a:effectLst/>
              </a:rPr>
              <a:t>технологій</a:t>
            </a:r>
            <a:r>
              <a:rPr lang="ru-RU" b="1" dirty="0" smtClean="0">
                <a:effectLst/>
              </a:rPr>
              <a:t>, а </a:t>
            </a:r>
            <a:r>
              <a:rPr lang="ru-RU" b="1" dirty="0" err="1" smtClean="0">
                <a:effectLst/>
              </a:rPr>
              <a:t>також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постійному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навчанні</a:t>
            </a:r>
            <a:r>
              <a:rPr lang="ru-RU" b="1" dirty="0" smtClean="0">
                <a:effectLst/>
              </a:rPr>
              <a:t> персоналу.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387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61651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Омніканальний</a:t>
            </a:r>
            <a:r>
              <a:rPr lang="ru-RU" dirty="0" smtClean="0"/>
              <a:t> маркетинг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847164"/>
            <a:ext cx="11779623" cy="5809129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Ц</a:t>
            </a:r>
            <a:r>
              <a:rPr lang="ru-RU" dirty="0" smtClean="0"/>
              <a:t>е </a:t>
            </a:r>
            <a:r>
              <a:rPr lang="ru-RU" dirty="0" err="1" smtClean="0"/>
              <a:t>підхід</a:t>
            </a:r>
            <a:r>
              <a:rPr lang="ru-RU" dirty="0" smtClean="0"/>
              <a:t>,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, </a:t>
            </a:r>
            <a:r>
              <a:rPr lang="ru-RU" dirty="0" err="1" smtClean="0"/>
              <a:t>послідовного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для </a:t>
            </a:r>
            <a:r>
              <a:rPr lang="ru-RU" dirty="0" err="1" smtClean="0"/>
              <a:t>клієнтів</a:t>
            </a:r>
            <a:r>
              <a:rPr lang="ru-RU" dirty="0" smtClean="0"/>
              <a:t> через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точки </a:t>
            </a:r>
            <a:r>
              <a:rPr lang="ru-RU" dirty="0" err="1" smtClean="0"/>
              <a:t>взаємодії</a:t>
            </a:r>
            <a:r>
              <a:rPr lang="ru-RU" dirty="0" smtClean="0"/>
              <a:t> з брендом.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магазини</a:t>
            </a:r>
            <a:r>
              <a:rPr lang="ru-RU" dirty="0" smtClean="0"/>
              <a:t>, </a:t>
            </a:r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вебсайти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r>
              <a:rPr lang="ru-RU" dirty="0" smtClean="0"/>
              <a:t> телефоном. </a:t>
            </a:r>
          </a:p>
          <a:p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ідея</a:t>
            </a:r>
            <a:r>
              <a:rPr lang="ru-RU" b="1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об’єднати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точки </a:t>
            </a:r>
            <a:r>
              <a:rPr lang="ru-RU" dirty="0" err="1" smtClean="0"/>
              <a:t>дотику</a:t>
            </a:r>
            <a:r>
              <a:rPr lang="ru-RU" dirty="0" smtClean="0"/>
              <a:t>, </a:t>
            </a:r>
            <a:r>
              <a:rPr lang="ru-RU" dirty="0" err="1" smtClean="0"/>
              <a:t>забезпечуючи</a:t>
            </a:r>
            <a:r>
              <a:rPr lang="ru-RU" dirty="0" smtClean="0"/>
              <a:t> легкий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ними. </a:t>
            </a:r>
            <a:r>
              <a:rPr lang="ru-RU" dirty="0" err="1" smtClean="0"/>
              <a:t>Тобто</a:t>
            </a:r>
            <a:r>
              <a:rPr lang="ru-RU" dirty="0" smtClean="0"/>
              <a:t> з </a:t>
            </a:r>
            <a:r>
              <a:rPr lang="ru-RU" dirty="0" err="1" smtClean="0"/>
              <a:t>легкістю</a:t>
            </a:r>
            <a:r>
              <a:rPr lang="ru-RU" dirty="0" smtClean="0"/>
              <a:t> вести </a:t>
            </a:r>
            <a:r>
              <a:rPr lang="ru-RU" dirty="0" err="1" smtClean="0"/>
              <a:t>клієнта</a:t>
            </a:r>
            <a:r>
              <a:rPr lang="ru-RU" dirty="0" smtClean="0"/>
              <a:t> по </a:t>
            </a:r>
            <a:r>
              <a:rPr lang="ru-RU" dirty="0" err="1" smtClean="0"/>
              <a:t>воронці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: поп-</a:t>
            </a:r>
            <a:r>
              <a:rPr lang="ru-RU" dirty="0" err="1" smtClean="0"/>
              <a:t>апи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, </a:t>
            </a:r>
            <a:r>
              <a:rPr lang="ru-RU" dirty="0" err="1" smtClean="0"/>
              <a:t>розсилки</a:t>
            </a:r>
            <a:r>
              <a:rPr lang="ru-RU" dirty="0" smtClean="0"/>
              <a:t>,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мережах, </a:t>
            </a:r>
            <a:r>
              <a:rPr lang="ru-RU" dirty="0" err="1" smtClean="0"/>
              <a:t>додатки</a:t>
            </a:r>
            <a:r>
              <a:rPr lang="ru-RU" dirty="0" smtClean="0"/>
              <a:t> та </a:t>
            </a:r>
            <a:r>
              <a:rPr lang="en-US" dirty="0" smtClean="0"/>
              <a:t>Push- </a:t>
            </a:r>
            <a:r>
              <a:rPr lang="ru-RU" dirty="0" err="1" smtClean="0"/>
              <a:t>сповіщення</a:t>
            </a:r>
            <a:r>
              <a:rPr lang="ru-RU" dirty="0" smtClean="0"/>
              <a:t>, </a:t>
            </a:r>
            <a:r>
              <a:rPr lang="ru-RU" dirty="0" err="1" smtClean="0"/>
              <a:t>бали</a:t>
            </a:r>
            <a:r>
              <a:rPr lang="ru-RU" dirty="0" smtClean="0"/>
              <a:t> та </a:t>
            </a:r>
            <a:r>
              <a:rPr lang="ru-RU" dirty="0" err="1" smtClean="0"/>
              <a:t>бонуси</a:t>
            </a:r>
            <a:r>
              <a:rPr lang="ru-RU" dirty="0" smtClean="0"/>
              <a:t> в </a:t>
            </a:r>
            <a:r>
              <a:rPr lang="ru-RU" dirty="0" err="1" smtClean="0"/>
              <a:t>фізичних</a:t>
            </a:r>
            <a:r>
              <a:rPr lang="ru-RU" dirty="0" smtClean="0"/>
              <a:t> магазинах. 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будь-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з </a:t>
            </a:r>
            <a:r>
              <a:rPr lang="ru-RU" dirty="0" err="1" smtClean="0"/>
              <a:t>компанією</a:t>
            </a:r>
            <a:r>
              <a:rPr lang="ru-RU" dirty="0" smtClean="0"/>
              <a:t>, і </a:t>
            </a:r>
            <a:r>
              <a:rPr lang="ru-RU" dirty="0" err="1" smtClean="0"/>
              <a:t>процес</a:t>
            </a:r>
            <a:r>
              <a:rPr lang="ru-RU" dirty="0" smtClean="0"/>
              <a:t> буде 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 smtClean="0"/>
              <a:t>зручним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через </a:t>
            </a:r>
            <a:r>
              <a:rPr lang="ru-RU" dirty="0" err="1" smtClean="0"/>
              <a:t>який</a:t>
            </a:r>
            <a:r>
              <a:rPr lang="ru-RU" dirty="0" smtClean="0"/>
              <a:t> канал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звертається</a:t>
            </a:r>
            <a:r>
              <a:rPr lang="ru-RU" dirty="0" smtClean="0"/>
              <a:t>. </a:t>
            </a:r>
            <a:r>
              <a:rPr lang="ru-RU" dirty="0" err="1" smtClean="0"/>
              <a:t>Омніканальна</a:t>
            </a:r>
            <a:r>
              <a:rPr lang="ru-RU" dirty="0" smtClean="0"/>
              <a:t> </a:t>
            </a:r>
            <a:r>
              <a:rPr lang="ru-RU" dirty="0" err="1" smtClean="0"/>
              <a:t>маркетингова</a:t>
            </a:r>
            <a:r>
              <a:rPr lang="ru-RU" dirty="0" smtClean="0"/>
              <a:t> платформа </a:t>
            </a:r>
            <a:r>
              <a:rPr lang="ru-RU" dirty="0" err="1" smtClean="0"/>
              <a:t>дозволяє</a:t>
            </a:r>
            <a:r>
              <a:rPr lang="ru-RU" dirty="0" smtClean="0"/>
              <a:t> брендам </a:t>
            </a:r>
            <a:r>
              <a:rPr lang="ru-RU" dirty="0" err="1" smtClean="0"/>
              <a:t>інтегрувати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канали, </a:t>
            </a:r>
            <a:r>
              <a:rPr lang="ru-RU" dirty="0" err="1" smtClean="0"/>
              <a:t>забезпечуючи</a:t>
            </a:r>
            <a:r>
              <a:rPr lang="ru-RU" dirty="0" smtClean="0"/>
              <a:t> </a:t>
            </a:r>
            <a:r>
              <a:rPr lang="ru-RU" dirty="0" err="1" smtClean="0"/>
              <a:t>єдину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покупцям</a:t>
            </a:r>
            <a:r>
              <a:rPr lang="ru-RU" dirty="0" smtClean="0"/>
              <a:t> </a:t>
            </a:r>
            <a:r>
              <a:rPr lang="ru-RU" dirty="0" err="1" smtClean="0"/>
              <a:t>переглядати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онлайн, </a:t>
            </a:r>
            <a:r>
              <a:rPr lang="ru-RU" dirty="0" err="1" smtClean="0"/>
              <a:t>спілкуватися</a:t>
            </a:r>
            <a:r>
              <a:rPr lang="ru-RU" dirty="0" smtClean="0"/>
              <a:t> з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через чат </a:t>
            </a:r>
            <a:r>
              <a:rPr lang="ru-RU" dirty="0" err="1" smtClean="0"/>
              <a:t>або</a:t>
            </a:r>
            <a:r>
              <a:rPr lang="ru-RU" dirty="0" smtClean="0"/>
              <a:t> телефон,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покупки в </a:t>
            </a:r>
            <a:r>
              <a:rPr lang="ru-RU" dirty="0" err="1" smtClean="0"/>
              <a:t>магазині</a:t>
            </a:r>
            <a:r>
              <a:rPr lang="ru-RU" dirty="0" smtClean="0"/>
              <a:t>, </a:t>
            </a:r>
            <a:r>
              <a:rPr lang="ru-RU" dirty="0" err="1" smtClean="0"/>
              <a:t>зберігаючи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та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доступних</a:t>
            </a:r>
            <a:r>
              <a:rPr lang="ru-RU" dirty="0" smtClean="0"/>
              <a:t> каналах.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бренди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та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через </a:t>
            </a:r>
            <a:r>
              <a:rPr lang="ru-RU" dirty="0" err="1" smtClean="0"/>
              <a:t>аналітику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і </a:t>
            </a:r>
            <a:r>
              <a:rPr lang="ru-RU" dirty="0" err="1" smtClean="0"/>
              <a:t>автоматизацію</a:t>
            </a:r>
            <a:r>
              <a:rPr lang="ru-RU" dirty="0" smtClean="0"/>
              <a:t> </a:t>
            </a:r>
            <a:r>
              <a:rPr lang="ru-RU" dirty="0" err="1" smtClean="0"/>
              <a:t>процесів.Такі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налаштовувати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та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безперебійне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купувати</a:t>
            </a:r>
            <a:r>
              <a:rPr lang="ru-RU" dirty="0" smtClean="0"/>
              <a:t> онлайн і </a:t>
            </a:r>
            <a:r>
              <a:rPr lang="ru-RU" dirty="0" err="1" smtClean="0"/>
              <a:t>забирати</a:t>
            </a:r>
            <a:r>
              <a:rPr lang="ru-RU" dirty="0" smtClean="0"/>
              <a:t> товар у </a:t>
            </a:r>
            <a:r>
              <a:rPr lang="ru-RU" dirty="0" err="1" smtClean="0"/>
              <a:t>магазині</a:t>
            </a:r>
            <a:r>
              <a:rPr lang="ru-RU" dirty="0" smtClean="0"/>
              <a:t>,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знижки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каналу.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6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0"/>
            <a:ext cx="12061371" cy="117565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Як обрати </a:t>
            </a:r>
            <a:r>
              <a:rPr lang="ru-RU" sz="3600" b="1" dirty="0" err="1" smtClean="0"/>
              <a:t>інструменти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автоматизації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процесів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омніканальної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стратегії</a:t>
            </a:r>
            <a:r>
              <a:rPr lang="ru-RU" sz="3600" b="1" dirty="0" smtClean="0"/>
              <a:t> маркетингу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901336"/>
            <a:ext cx="11952514" cy="595666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для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омніканальної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маркетингу — </a:t>
            </a:r>
            <a:r>
              <a:rPr lang="ru-RU" dirty="0" err="1" smtClean="0"/>
              <a:t>це</a:t>
            </a:r>
            <a:r>
              <a:rPr lang="ru-RU" dirty="0" smtClean="0"/>
              <a:t> не просто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зручності</a:t>
            </a:r>
            <a:r>
              <a:rPr lang="ru-RU" dirty="0" smtClean="0"/>
              <a:t>, а ключ до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якісних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. </a:t>
            </a:r>
            <a:r>
              <a:rPr lang="ru-RU" dirty="0" err="1" smtClean="0"/>
              <a:t>Тож</a:t>
            </a:r>
            <a:r>
              <a:rPr lang="ru-RU" dirty="0" smtClean="0"/>
              <a:t> на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звертати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вибору</a:t>
            </a:r>
            <a:r>
              <a:rPr lang="ru-RU" dirty="0" smtClean="0"/>
              <a:t>?</a:t>
            </a:r>
          </a:p>
          <a:p>
            <a:r>
              <a:rPr lang="ru-RU" b="1" dirty="0" err="1" smtClean="0"/>
              <a:t>Інтеграція</a:t>
            </a:r>
            <a:r>
              <a:rPr lang="ru-RU" b="1" dirty="0" smtClean="0"/>
              <a:t> з </a:t>
            </a:r>
            <a:r>
              <a:rPr lang="ru-RU" b="1" dirty="0" err="1" smtClean="0"/>
              <a:t>наявними</a:t>
            </a:r>
            <a:r>
              <a:rPr lang="ru-RU" b="1" dirty="0" smtClean="0"/>
              <a:t> системами: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легко </a:t>
            </a:r>
            <a:r>
              <a:rPr lang="ru-RU" dirty="0" err="1" smtClean="0"/>
              <a:t>інтегруватися</a:t>
            </a:r>
            <a:r>
              <a:rPr lang="ru-RU" dirty="0" smtClean="0"/>
              <a:t> з вашими </a:t>
            </a:r>
            <a:r>
              <a:rPr lang="ru-RU" dirty="0" err="1" smtClean="0"/>
              <a:t>поточними</a:t>
            </a:r>
            <a:r>
              <a:rPr lang="ru-RU" dirty="0" smtClean="0"/>
              <a:t> платформами (</a:t>
            </a:r>
            <a:r>
              <a:rPr lang="en-US" dirty="0" smtClean="0"/>
              <a:t>CRM, CDP (Customer Data Platform), e-commerce, </a:t>
            </a:r>
            <a:r>
              <a:rPr lang="ru-RU" dirty="0" err="1" smtClean="0"/>
              <a:t>аналітика</a:t>
            </a:r>
            <a:r>
              <a:rPr lang="ru-RU" dirty="0" smtClean="0"/>
              <a:t>)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 потоку </a:t>
            </a:r>
            <a:r>
              <a:rPr lang="ru-RU" dirty="0" err="1" smtClean="0"/>
              <a:t>даних</a:t>
            </a:r>
            <a:r>
              <a:rPr lang="ru-RU" dirty="0" smtClean="0"/>
              <a:t> і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системами.</a:t>
            </a:r>
          </a:p>
          <a:p>
            <a:r>
              <a:rPr lang="ru-RU" b="1" dirty="0" err="1" smtClean="0"/>
              <a:t>Гнучкість</a:t>
            </a:r>
            <a:r>
              <a:rPr lang="ru-RU" b="1" dirty="0" smtClean="0"/>
              <a:t> </a:t>
            </a:r>
            <a:r>
              <a:rPr lang="ru-RU" b="1" dirty="0" err="1" smtClean="0"/>
              <a:t>каналів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комунікації</a:t>
            </a:r>
            <a:r>
              <a:rPr lang="ru-RU" b="1" dirty="0" smtClean="0"/>
              <a:t>:</a:t>
            </a:r>
            <a:r>
              <a:rPr lang="ru-RU" dirty="0" smtClean="0"/>
              <a:t> Система повинна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канали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(</a:t>
            </a:r>
            <a:r>
              <a:rPr lang="en-US" dirty="0" smtClean="0"/>
              <a:t>e-mail, </a:t>
            </a:r>
            <a:r>
              <a:rPr lang="ru-RU" dirty="0" err="1" smtClean="0"/>
              <a:t>соцмережі</a:t>
            </a:r>
            <a:r>
              <a:rPr lang="ru-RU" dirty="0" smtClean="0"/>
              <a:t>, </a:t>
            </a:r>
            <a:r>
              <a:rPr lang="ru-RU" dirty="0" err="1" smtClean="0"/>
              <a:t>месенджери</a:t>
            </a:r>
            <a:r>
              <a:rPr lang="ru-RU" dirty="0" smtClean="0"/>
              <a:t>, телефон, чат на </a:t>
            </a:r>
            <a:r>
              <a:rPr lang="ru-RU" dirty="0" err="1" smtClean="0"/>
              <a:t>сайті</a:t>
            </a:r>
            <a:r>
              <a:rPr lang="ru-RU" dirty="0" smtClean="0"/>
              <a:t>).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канали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інтегровані</a:t>
            </a:r>
            <a:r>
              <a:rPr lang="ru-RU" dirty="0" smtClean="0"/>
              <a:t> в </a:t>
            </a:r>
            <a:r>
              <a:rPr lang="ru-RU" dirty="0" err="1" smtClean="0"/>
              <a:t>єдину</a:t>
            </a:r>
            <a:r>
              <a:rPr lang="ru-RU" dirty="0" smtClean="0"/>
              <a:t> платформу,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вести </a:t>
            </a:r>
            <a:r>
              <a:rPr lang="ru-RU" dirty="0" err="1" smtClean="0"/>
              <a:t>безперервний</a:t>
            </a:r>
            <a:r>
              <a:rPr lang="ru-RU" dirty="0" smtClean="0"/>
              <a:t> </a:t>
            </a:r>
            <a:r>
              <a:rPr lang="ru-RU" dirty="0" err="1" smtClean="0"/>
              <a:t>діалог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Автоматизація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комунікацій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дозволяти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автоматичних</a:t>
            </a:r>
            <a:r>
              <a:rPr lang="ru-RU" dirty="0" smtClean="0"/>
              <a:t> </a:t>
            </a:r>
            <a:r>
              <a:rPr lang="ru-RU" dirty="0" err="1" smtClean="0"/>
              <a:t>сповіщень</a:t>
            </a:r>
            <a:r>
              <a:rPr lang="ru-RU" dirty="0" smtClean="0"/>
              <a:t>, </a:t>
            </a:r>
            <a:r>
              <a:rPr lang="ru-RU" dirty="0" err="1" smtClean="0"/>
              <a:t>повідомлень</a:t>
            </a:r>
            <a:r>
              <a:rPr lang="ru-RU" dirty="0" smtClean="0"/>
              <a:t> та </a:t>
            </a:r>
            <a:r>
              <a:rPr lang="ru-RU" dirty="0" err="1" smtClean="0"/>
              <a:t>сценаріїв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для кожного </a:t>
            </a:r>
            <a:r>
              <a:rPr lang="ru-RU" dirty="0" err="1" smtClean="0"/>
              <a:t>етапу</a:t>
            </a:r>
            <a:r>
              <a:rPr lang="ru-RU" dirty="0" smtClean="0"/>
              <a:t> шляху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підтвердження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</a:t>
            </a:r>
            <a:r>
              <a:rPr lang="ru-RU" dirty="0" err="1" smtClean="0"/>
              <a:t>нагадування</a:t>
            </a:r>
            <a:r>
              <a:rPr lang="ru-RU" dirty="0" smtClean="0"/>
              <a:t> про </a:t>
            </a:r>
            <a:r>
              <a:rPr lang="ru-RU" dirty="0" err="1" smtClean="0"/>
              <a:t>покинутий</a:t>
            </a:r>
            <a:r>
              <a:rPr lang="ru-RU" dirty="0" smtClean="0"/>
              <a:t> </a:t>
            </a:r>
            <a:r>
              <a:rPr lang="ru-RU" dirty="0" err="1" smtClean="0"/>
              <a:t>кошик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Персоналізація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взаємодії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персоналізованих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та </a:t>
            </a:r>
            <a:r>
              <a:rPr lang="ru-RU" dirty="0" err="1" smtClean="0"/>
              <a:t>попередні</a:t>
            </a:r>
            <a:r>
              <a:rPr lang="ru-RU" dirty="0" smtClean="0"/>
              <a:t> покупки.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ваших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та </a:t>
            </a:r>
            <a:r>
              <a:rPr lang="ru-RU" b="1" dirty="0" err="1" smtClean="0"/>
              <a:t>звітність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для </a:t>
            </a:r>
            <a:r>
              <a:rPr lang="ru-RU" dirty="0" err="1" smtClean="0"/>
              <a:t>збору</a:t>
            </a:r>
            <a:r>
              <a:rPr lang="ru-RU" dirty="0" smtClean="0"/>
              <a:t>, </a:t>
            </a:r>
            <a:r>
              <a:rPr lang="ru-RU" dirty="0" err="1" smtClean="0"/>
              <a:t>аналізу</a:t>
            </a:r>
            <a:r>
              <a:rPr lang="ru-RU" dirty="0" smtClean="0"/>
              <a:t> та </a:t>
            </a:r>
            <a:r>
              <a:rPr lang="ru-RU" dirty="0" err="1" smtClean="0"/>
              <a:t>візуалізації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кожного каналу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та </a:t>
            </a:r>
            <a:r>
              <a:rPr lang="ru-RU" dirty="0" err="1" smtClean="0"/>
              <a:t>вчасно</a:t>
            </a:r>
            <a:r>
              <a:rPr lang="ru-RU" dirty="0" smtClean="0"/>
              <a:t> </a:t>
            </a:r>
            <a:r>
              <a:rPr lang="ru-RU" dirty="0" err="1" smtClean="0"/>
              <a:t>коригувати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1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0630" y="318369"/>
            <a:ext cx="1171238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Управління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профілями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Можливість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створювати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зберігати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єдиний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профіль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кожного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об’єднуючи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точок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контакту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Масштабованість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гнучкість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здатне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масштабуватися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згідно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зростанням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бізнесу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могла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адаптуватися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каналів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змін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потребах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вашої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компанії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Зручність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Інтерфейс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повинен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інтуїтивно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зрозумілим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зручним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користувачів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команда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могла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адаптуватися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налаштувань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Безпека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Захист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персональних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пріоритет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забезпечувати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відповідність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стандартам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безпеки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збереження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конфіденційності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Підтримка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оновлення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постійної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технічної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підтримки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регулярних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оновлень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залишатися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актуальним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виклики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ринку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SMART CRM, Microsoft Dynamics 365, SMART </a:t>
            </a:r>
            <a:r>
              <a:rPr lang="en-US" b="1" dirty="0" err="1" smtClean="0"/>
              <a:t>EasyBot</a:t>
            </a:r>
            <a:r>
              <a:rPr lang="en-US" b="1" dirty="0" smtClean="0"/>
              <a:t> </a:t>
            </a:r>
            <a:r>
              <a:rPr lang="ru-RU" b="1" dirty="0" smtClean="0"/>
              <a:t>та </a:t>
            </a:r>
            <a:r>
              <a:rPr lang="en-US" b="1" dirty="0" smtClean="0"/>
              <a:t>SMART Chat: </a:t>
            </a:r>
            <a:r>
              <a:rPr lang="ru-RU" b="1" dirty="0" smtClean="0"/>
              <a:t>як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інструменти</a:t>
            </a:r>
            <a:r>
              <a:rPr lang="ru-RU" b="1" dirty="0" smtClean="0"/>
              <a:t> </a:t>
            </a:r>
            <a:r>
              <a:rPr lang="ru-RU" b="1" dirty="0" err="1" smtClean="0"/>
              <a:t>допомагають</a:t>
            </a:r>
            <a:r>
              <a:rPr lang="ru-RU" b="1" dirty="0" smtClean="0"/>
              <a:t> </a:t>
            </a:r>
            <a:r>
              <a:rPr lang="ru-RU" b="1" dirty="0" err="1" smtClean="0"/>
              <a:t>оптимізувати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омніканальну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стратегію</a:t>
            </a:r>
            <a:endParaRPr lang="ru-RU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hlinkClick r:id="rId2"/>
              </a:rPr>
              <a:t>SMART CRM</a:t>
            </a:r>
            <a:r>
              <a:rPr lang="en-US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комплексна </a:t>
            </a:r>
            <a:r>
              <a:rPr lang="en-US" dirty="0" smtClean="0"/>
              <a:t>CRM-</a:t>
            </a:r>
            <a:r>
              <a:rPr lang="ru-RU" dirty="0" smtClean="0"/>
              <a:t>платформа для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маркетингу та </a:t>
            </a:r>
            <a:r>
              <a:rPr lang="ru-RU" dirty="0" err="1" smtClean="0"/>
              <a:t>сервісного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консолідує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для </a:t>
            </a:r>
            <a:r>
              <a:rPr lang="ru-RU" dirty="0" err="1" smtClean="0"/>
              <a:t>торгівлі</a:t>
            </a:r>
            <a:r>
              <a:rPr lang="ru-RU" dirty="0" smtClean="0"/>
              <a:t> в одному цифровому </a:t>
            </a:r>
            <a:r>
              <a:rPr lang="ru-RU" dirty="0" err="1" smtClean="0"/>
              <a:t>просторі</a:t>
            </a:r>
            <a:r>
              <a:rPr lang="ru-RU" dirty="0" smtClean="0"/>
              <a:t>.</a:t>
            </a:r>
          </a:p>
          <a:p>
            <a:r>
              <a:rPr lang="en-US" b="1" dirty="0" smtClean="0">
                <a:hlinkClick r:id="rId3"/>
              </a:rPr>
              <a:t>SMART Chat</a:t>
            </a:r>
            <a:r>
              <a:rPr lang="en-US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об’єднати</a:t>
            </a:r>
            <a:r>
              <a:rPr lang="ru-RU" dirty="0" smtClean="0"/>
              <a:t> </a:t>
            </a:r>
            <a:r>
              <a:rPr lang="ru-RU" dirty="0" err="1" smtClean="0"/>
              <a:t>чати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(</a:t>
            </a:r>
            <a:r>
              <a:rPr lang="en-US" dirty="0" smtClean="0"/>
              <a:t>Telegram, WhatsApp, Viber, Instagram </a:t>
            </a:r>
            <a:r>
              <a:rPr lang="ru-RU" dirty="0" err="1" smtClean="0"/>
              <a:t>тощо</a:t>
            </a:r>
            <a:r>
              <a:rPr lang="ru-RU" dirty="0" smtClean="0"/>
              <a:t>), в одну </a:t>
            </a:r>
            <a:r>
              <a:rPr lang="ru-RU" dirty="0" err="1" smtClean="0"/>
              <a:t>зрозумілу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та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інтегрує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клієнта</a:t>
            </a:r>
            <a:r>
              <a:rPr lang="ru-RU" dirty="0" smtClean="0"/>
              <a:t> у </a:t>
            </a:r>
            <a:r>
              <a:rPr lang="en-US" dirty="0" smtClean="0"/>
              <a:t>Dynamics 365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en-US" dirty="0" smtClean="0"/>
              <a:t>SMART CRM.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 </a:t>
            </a:r>
            <a:r>
              <a:rPr lang="ru-RU" dirty="0" err="1" smtClean="0"/>
              <a:t>клієнтського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.</a:t>
            </a:r>
          </a:p>
          <a:p>
            <a:r>
              <a:rPr lang="en-US" b="1" dirty="0" smtClean="0">
                <a:hlinkClick r:id="rId4"/>
              </a:rPr>
              <a:t>SMART </a:t>
            </a:r>
            <a:r>
              <a:rPr lang="en-US" b="1" dirty="0" err="1" smtClean="0">
                <a:hlinkClick r:id="rId4"/>
              </a:rPr>
              <a:t>EasyBot</a:t>
            </a:r>
            <a:r>
              <a:rPr lang="en-US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чат-бот,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автоматизувати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в </a:t>
            </a:r>
            <a:r>
              <a:rPr lang="en-US" dirty="0" smtClean="0"/>
              <a:t>Viber </a:t>
            </a:r>
            <a:r>
              <a:rPr lang="ru-RU" dirty="0" smtClean="0"/>
              <a:t>та </a:t>
            </a:r>
            <a:r>
              <a:rPr lang="en-US" dirty="0" smtClean="0"/>
              <a:t>Telegram: </a:t>
            </a:r>
            <a:r>
              <a:rPr lang="ru-RU" dirty="0" err="1" smtClean="0"/>
              <a:t>надсилати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зручні</a:t>
            </a:r>
            <a:r>
              <a:rPr lang="ru-RU" dirty="0" smtClean="0"/>
              <a:t> меню,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вхідні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, </a:t>
            </a:r>
            <a:r>
              <a:rPr lang="ru-RU" dirty="0" err="1" smtClean="0"/>
              <a:t>запускати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за сегментами та </a:t>
            </a:r>
            <a:r>
              <a:rPr lang="ru-RU" dirty="0" err="1" smtClean="0"/>
              <a:t>керувати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просто з </a:t>
            </a:r>
            <a:r>
              <a:rPr lang="en-US" dirty="0" smtClean="0"/>
              <a:t>CRM. </a:t>
            </a:r>
            <a:r>
              <a:rPr lang="ru-RU" dirty="0" smtClean="0"/>
              <a:t>Бот </a:t>
            </a:r>
            <a:r>
              <a:rPr lang="ru-RU" dirty="0" err="1" smtClean="0"/>
              <a:t>інтегрується</a:t>
            </a:r>
            <a:r>
              <a:rPr lang="ru-RU" dirty="0" smtClean="0"/>
              <a:t> з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реєстрацію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і </a:t>
            </a:r>
            <a:r>
              <a:rPr lang="ru-RU" dirty="0" err="1" smtClean="0"/>
              <a:t>сценарії</a:t>
            </a:r>
            <a:r>
              <a:rPr lang="ru-RU" dirty="0" smtClean="0"/>
              <a:t> </a:t>
            </a:r>
            <a:r>
              <a:rPr lang="ru-RU" dirty="0" err="1" smtClean="0"/>
              <a:t>самообслуговування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51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3" y="163516"/>
            <a:ext cx="11926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Обравши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релевантні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саме</a:t>
            </a:r>
            <a:r>
              <a:rPr lang="ru-RU" dirty="0">
                <a:solidFill>
                  <a:prstClr val="black"/>
                </a:solidFill>
              </a:rPr>
              <a:t> для </a:t>
            </a:r>
            <a:r>
              <a:rPr lang="ru-RU" dirty="0" err="1">
                <a:solidFill>
                  <a:prstClr val="black"/>
                </a:solidFill>
              </a:rPr>
              <a:t>вашої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компанії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інструменти</a:t>
            </a:r>
            <a:r>
              <a:rPr lang="ru-RU" dirty="0">
                <a:solidFill>
                  <a:prstClr val="black"/>
                </a:solidFill>
              </a:rPr>
              <a:t> й </a:t>
            </a:r>
            <a:r>
              <a:rPr lang="ru-RU" dirty="0" err="1">
                <a:solidFill>
                  <a:prstClr val="black"/>
                </a:solidFill>
              </a:rPr>
              <a:t>об’єднавши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їх</a:t>
            </a:r>
            <a:r>
              <a:rPr lang="ru-RU" dirty="0">
                <a:solidFill>
                  <a:prstClr val="black"/>
                </a:solidFill>
              </a:rPr>
              <a:t> в одну систему, </a:t>
            </a:r>
            <a:r>
              <a:rPr lang="ru-RU" dirty="0" err="1">
                <a:solidFill>
                  <a:prstClr val="black"/>
                </a:solidFill>
              </a:rPr>
              <a:t>можна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створити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ланцюжок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взаємодій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який</a:t>
            </a:r>
            <a:r>
              <a:rPr lang="ru-RU" dirty="0">
                <a:solidFill>
                  <a:prstClr val="black"/>
                </a:solidFill>
              </a:rPr>
              <a:t> легко </a:t>
            </a:r>
            <a:r>
              <a:rPr lang="ru-RU" dirty="0" err="1">
                <a:solidFill>
                  <a:prstClr val="black"/>
                </a:solidFill>
              </a:rPr>
              <a:t>утримає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клієнта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  <a:hlinkClick r:id="rId2"/>
              </a:rPr>
              <a:t>воронці</a:t>
            </a:r>
            <a:r>
              <a:rPr lang="ru-RU" dirty="0">
                <a:solidFill>
                  <a:prstClr val="black"/>
                </a:solidFill>
                <a:hlinkClick r:id="rId2"/>
              </a:rPr>
              <a:t> </a:t>
            </a:r>
            <a:r>
              <a:rPr lang="ru-RU" dirty="0" err="1">
                <a:solidFill>
                  <a:prstClr val="black"/>
                </a:solidFill>
                <a:hlinkClick r:id="rId2"/>
              </a:rPr>
              <a:t>продажів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Наприклад</a:t>
            </a:r>
            <a:r>
              <a:rPr lang="ru-RU" dirty="0">
                <a:solidFill>
                  <a:prstClr val="black"/>
                </a:solidFill>
              </a:rPr>
              <a:t>:</a:t>
            </a:r>
          </a:p>
          <a:p>
            <a:pPr lvl="0"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</a:rPr>
              <a:t>Клієнт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телефонує</a:t>
            </a:r>
            <a:r>
              <a:rPr lang="ru-RU" dirty="0">
                <a:solidFill>
                  <a:prstClr val="black"/>
                </a:solidFill>
              </a:rPr>
              <a:t> до </a:t>
            </a:r>
            <a:r>
              <a:rPr lang="ru-RU" dirty="0" err="1">
                <a:solidFill>
                  <a:prstClr val="black"/>
                </a:solidFill>
              </a:rPr>
              <a:t>компанії</a:t>
            </a:r>
            <a:r>
              <a:rPr lang="ru-RU" dirty="0">
                <a:solidFill>
                  <a:prstClr val="black"/>
                </a:solidFill>
              </a:rPr>
              <a:t>; Через </a:t>
            </a:r>
            <a:r>
              <a:rPr lang="en-US" b="1" dirty="0">
                <a:solidFill>
                  <a:prstClr val="black"/>
                </a:solidFill>
              </a:rPr>
              <a:t>SMART Connector for Telephony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створюється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картка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цього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клієнта</a:t>
            </a:r>
            <a:r>
              <a:rPr lang="ru-RU" dirty="0">
                <a:solidFill>
                  <a:prstClr val="black"/>
                </a:solidFill>
              </a:rPr>
              <a:t> за номером телефону.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Через </a:t>
            </a:r>
            <a:r>
              <a:rPr lang="en-US" b="1" dirty="0">
                <a:solidFill>
                  <a:prstClr val="black"/>
                </a:solidFill>
              </a:rPr>
              <a:t>SMART Marketing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здійснюється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відправка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SMS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месенджер-повідомлення</a:t>
            </a:r>
            <a:r>
              <a:rPr lang="ru-RU" dirty="0">
                <a:solidFill>
                  <a:prstClr val="black"/>
                </a:solidFill>
              </a:rPr>
              <a:t> з результатом </a:t>
            </a:r>
            <a:r>
              <a:rPr lang="ru-RU" dirty="0" err="1">
                <a:solidFill>
                  <a:prstClr val="black"/>
                </a:solidFill>
              </a:rPr>
              <a:t>комунікації</a:t>
            </a:r>
            <a:r>
              <a:rPr lang="ru-RU" dirty="0">
                <a:solidFill>
                  <a:prstClr val="black"/>
                </a:solidFill>
              </a:rPr>
              <a:t> й </a:t>
            </a:r>
            <a:r>
              <a:rPr lang="ru-RU" dirty="0" err="1">
                <a:solidFill>
                  <a:prstClr val="black"/>
                </a:solidFill>
              </a:rPr>
              <a:t>посилання</a:t>
            </a:r>
            <a:r>
              <a:rPr lang="ru-RU" dirty="0">
                <a:solidFill>
                  <a:prstClr val="black"/>
                </a:solidFill>
              </a:rPr>
              <a:t> на чат-бот.</a:t>
            </a:r>
          </a:p>
          <a:p>
            <a:pPr lvl="0"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</a:rPr>
              <a:t>Клієнт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підписується</a:t>
            </a:r>
            <a:r>
              <a:rPr lang="ru-RU" dirty="0">
                <a:solidFill>
                  <a:prstClr val="black"/>
                </a:solidFill>
              </a:rPr>
              <a:t> на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SMART </a:t>
            </a:r>
            <a:r>
              <a:rPr lang="en-US" b="1" dirty="0" err="1">
                <a:solidFill>
                  <a:prstClr val="black"/>
                </a:solidFill>
              </a:rPr>
              <a:t>EasyBot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і через </a:t>
            </a:r>
            <a:r>
              <a:rPr lang="ru-RU" dirty="0" err="1">
                <a:solidFill>
                  <a:prstClr val="black"/>
                </a:solidFill>
              </a:rPr>
              <a:t>нього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отримує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персоналізовані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пропозиції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</a:rPr>
              <a:t>Клієнт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обирає</a:t>
            </a:r>
            <a:r>
              <a:rPr lang="ru-RU" dirty="0">
                <a:solidFill>
                  <a:prstClr val="black"/>
                </a:solidFill>
              </a:rPr>
              <a:t>, де </a:t>
            </a:r>
            <a:r>
              <a:rPr lang="ru-RU" dirty="0" err="1">
                <a:solidFill>
                  <a:prstClr val="black"/>
                </a:solidFill>
              </a:rPr>
              <a:t>йому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найзручніше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спілкуватися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компанією</a:t>
            </a:r>
            <a:r>
              <a:rPr lang="ru-RU" dirty="0">
                <a:solidFill>
                  <a:prstClr val="black"/>
                </a:solidFill>
              </a:rPr>
              <a:t> — </a:t>
            </a:r>
            <a:r>
              <a:rPr lang="ru-RU" dirty="0" err="1">
                <a:solidFill>
                  <a:prstClr val="black"/>
                </a:solidFill>
              </a:rPr>
              <a:t>наприклад</a:t>
            </a:r>
            <a:r>
              <a:rPr lang="ru-RU" dirty="0">
                <a:solidFill>
                  <a:prstClr val="black"/>
                </a:solidFill>
              </a:rPr>
              <a:t>, через </a:t>
            </a:r>
            <a:r>
              <a:rPr lang="ru-RU" dirty="0" err="1">
                <a:solidFill>
                  <a:prstClr val="black"/>
                </a:solidFill>
              </a:rPr>
              <a:t>який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месенджер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із</a:t>
            </a:r>
            <a:r>
              <a:rPr lang="ru-RU" dirty="0">
                <a:solidFill>
                  <a:prstClr val="black"/>
                </a:solidFill>
              </a:rPr>
              <a:t> 5 </a:t>
            </a:r>
            <a:r>
              <a:rPr lang="ru-RU" dirty="0" err="1">
                <a:solidFill>
                  <a:prstClr val="black"/>
                </a:solidFill>
              </a:rPr>
              <a:t>запропонованих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Менеджер за </a:t>
            </a:r>
            <a:r>
              <a:rPr lang="ru-RU" dirty="0" err="1">
                <a:solidFill>
                  <a:prstClr val="black"/>
                </a:solidFill>
              </a:rPr>
              <a:t>допомогою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SMART Chat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веде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персоналізовану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комунікацію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клієнтами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різних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месенджерів</a:t>
            </a:r>
            <a:r>
              <a:rPr lang="ru-RU" dirty="0">
                <a:solidFill>
                  <a:prstClr val="black"/>
                </a:solidFill>
              </a:rPr>
              <a:t> — все в одному </a:t>
            </a:r>
            <a:r>
              <a:rPr lang="ru-RU" dirty="0" err="1">
                <a:solidFill>
                  <a:prstClr val="black"/>
                </a:solidFill>
              </a:rPr>
              <a:t>зручному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вікні</a:t>
            </a:r>
            <a:endParaRPr lang="ru-RU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0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2" y="129995"/>
            <a:ext cx="10515600" cy="2880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Висновки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7383" y="418011"/>
            <a:ext cx="12344400" cy="6244046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Омніканальні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комунікації</a:t>
            </a:r>
            <a:r>
              <a:rPr lang="ru-RU" sz="1600" dirty="0" smtClean="0"/>
              <a:t> є </a:t>
            </a:r>
            <a:r>
              <a:rPr lang="ru-RU" sz="1600" dirty="0" err="1" smtClean="0"/>
              <a:t>потужним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інструментом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бізнесу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об’єднує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канали </a:t>
            </a:r>
            <a:r>
              <a:rPr lang="ru-RU" sz="1600" dirty="0" err="1" smtClean="0"/>
              <a:t>комунікації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єдине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</a:t>
            </a:r>
            <a:r>
              <a:rPr lang="ru-RU" sz="1600" dirty="0" smtClean="0"/>
              <a:t>.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каналів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дзвінки</a:t>
            </a:r>
            <a:r>
              <a:rPr lang="ru-RU" sz="1600" dirty="0" smtClean="0"/>
              <a:t>, веб-</a:t>
            </a:r>
            <a:r>
              <a:rPr lang="ru-RU" sz="1600" dirty="0" err="1" smtClean="0"/>
              <a:t>чати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електронну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пошту</a:t>
            </a:r>
            <a:r>
              <a:rPr lang="ru-RU" sz="1600" dirty="0" smtClean="0"/>
              <a:t>, </a:t>
            </a:r>
            <a:r>
              <a:rPr lang="ru-RU" sz="1600" dirty="0" err="1" smtClean="0"/>
              <a:t>соціальні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, </a:t>
            </a:r>
            <a:r>
              <a:rPr lang="ru-RU" sz="1600" dirty="0" err="1" smtClean="0"/>
              <a:t>месенджери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мобільні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додатки</a:t>
            </a:r>
            <a:r>
              <a:rPr lang="ru-RU" sz="1600" dirty="0" smtClean="0"/>
              <a:t>. </a:t>
            </a:r>
            <a:r>
              <a:rPr lang="ru-RU" sz="1600" dirty="0" err="1" smtClean="0"/>
              <a:t>Об’єднання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каналів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зв’язку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клієнтам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вибирати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зручний</a:t>
            </a:r>
            <a:r>
              <a:rPr lang="ru-RU" sz="1600" dirty="0" smtClean="0"/>
              <a:t> для них </a:t>
            </a:r>
            <a:r>
              <a:rPr lang="ru-RU" sz="1600" dirty="0" err="1" smtClean="0"/>
              <a:t>спосіб</a:t>
            </a:r>
            <a:r>
              <a:rPr lang="ru-RU" sz="1600" dirty="0" smtClean="0"/>
              <a:t> </a:t>
            </a:r>
            <a:r>
              <a:rPr lang="ru-RU" sz="1600" dirty="0" err="1" smtClean="0"/>
              <a:t>зв’язку</a:t>
            </a:r>
            <a:r>
              <a:rPr lang="ru-RU" sz="1600" dirty="0" smtClean="0"/>
              <a:t> з </a:t>
            </a:r>
            <a:r>
              <a:rPr lang="ru-RU" sz="1600" dirty="0" err="1" smtClean="0"/>
              <a:t>компанією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співробітникам</a:t>
            </a:r>
            <a:r>
              <a:rPr lang="ru-RU" sz="1600" dirty="0" smtClean="0"/>
              <a:t> </a:t>
            </a:r>
            <a:r>
              <a:rPr lang="ru-RU" sz="1600" dirty="0" err="1" smtClean="0"/>
              <a:t>бізнесу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єдиному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інтерфейсі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отримувати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швидкий</a:t>
            </a:r>
            <a:r>
              <a:rPr lang="ru-RU" sz="1600" dirty="0" smtClean="0"/>
              <a:t> доступ до </a:t>
            </a:r>
            <a:r>
              <a:rPr lang="ru-RU" sz="1600" dirty="0" err="1" smtClean="0"/>
              <a:t>необхідної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інформації</a:t>
            </a:r>
            <a:r>
              <a:rPr lang="ru-RU" sz="1600" dirty="0" smtClean="0"/>
              <a:t>.</a:t>
            </a:r>
          </a:p>
          <a:p>
            <a:r>
              <a:rPr lang="ru-RU" sz="1600" b="1" dirty="0" err="1" smtClean="0"/>
              <a:t>Інструменти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омніканальності</a:t>
            </a:r>
            <a:endParaRPr lang="ru-RU" sz="1600" b="1" dirty="0" smtClean="0"/>
          </a:p>
          <a:p>
            <a:r>
              <a:rPr lang="ru-RU" sz="1600" b="1" dirty="0" err="1" smtClean="0"/>
              <a:t>Єдине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робоче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місце</a:t>
            </a:r>
            <a:r>
              <a:rPr lang="ru-RU" sz="1600" b="1" dirty="0" smtClean="0"/>
              <a:t> оператора</a:t>
            </a:r>
            <a:endParaRPr lang="ru-RU" sz="1600" dirty="0" smtClean="0"/>
          </a:p>
          <a:p>
            <a:r>
              <a:rPr lang="ru-RU" sz="1600" dirty="0" smtClean="0"/>
              <a:t>Одним з </a:t>
            </a:r>
            <a:r>
              <a:rPr lang="ru-RU" sz="1600" dirty="0" err="1" smtClean="0"/>
              <a:t>ключових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вимог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омніканальної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є </a:t>
            </a:r>
            <a:r>
              <a:rPr lang="ru-RU" sz="1600" dirty="0" err="1" smtClean="0"/>
              <a:t>наявність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єдиного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 оператора.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означає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оператор повинен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з </a:t>
            </a:r>
            <a:r>
              <a:rPr lang="ru-RU" sz="1600" dirty="0" err="1" smtClean="0"/>
              <a:t>усіма</a:t>
            </a:r>
            <a:r>
              <a:rPr lang="ru-RU" sz="1600" dirty="0" smtClean="0"/>
              <a:t> каналами </a:t>
            </a:r>
            <a:r>
              <a:rPr lang="ru-RU" sz="1600" dirty="0" err="1" smtClean="0"/>
              <a:t>комунікації</a:t>
            </a:r>
            <a:r>
              <a:rPr lang="ru-RU" sz="1600" dirty="0" smtClean="0"/>
              <a:t> з </a:t>
            </a:r>
            <a:r>
              <a:rPr lang="ru-RU" sz="1600" dirty="0" err="1" smtClean="0"/>
              <a:t>клієнтами</a:t>
            </a:r>
            <a:r>
              <a:rPr lang="ru-RU" sz="1600" dirty="0" smtClean="0"/>
              <a:t> з одного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, не </a:t>
            </a:r>
            <a:r>
              <a:rPr lang="ru-RU" sz="1600" dirty="0" err="1" smtClean="0"/>
              <a:t>перемикаючись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додатками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інтерфейсами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Єдине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робоче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повинно </a:t>
            </a:r>
            <a:r>
              <a:rPr lang="ru-RU" sz="1600" dirty="0" err="1" smtClean="0"/>
              <a:t>включати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дзвінків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відправки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повідомлень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клієнтам</a:t>
            </a:r>
            <a:r>
              <a:rPr lang="ru-RU" sz="1600" dirty="0" smtClean="0"/>
              <a:t> і </a:t>
            </a:r>
            <a:r>
              <a:rPr lang="ru-RU" sz="1600" dirty="0" err="1" smtClean="0"/>
              <a:t>колегам</a:t>
            </a:r>
            <a:r>
              <a:rPr lang="ru-RU" sz="1600" dirty="0" smtClean="0"/>
              <a:t> </a:t>
            </a:r>
            <a:r>
              <a:rPr lang="ru-RU" sz="1600" dirty="0" err="1" smtClean="0"/>
              <a:t>всередині</a:t>
            </a:r>
            <a:r>
              <a:rPr lang="ru-RU" sz="1600" dirty="0" smtClean="0"/>
              <a:t> контакт-центру,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відстеження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, таких як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оброблених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звернень</a:t>
            </a:r>
            <a:r>
              <a:rPr lang="ru-RU" sz="1600" dirty="0" smtClean="0"/>
              <a:t>, час </a:t>
            </a:r>
            <a:r>
              <a:rPr lang="ru-RU" sz="1600" dirty="0" err="1" smtClean="0"/>
              <a:t>обробки</a:t>
            </a:r>
            <a:r>
              <a:rPr lang="ru-RU" sz="1600" dirty="0" smtClean="0"/>
              <a:t>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Таке</a:t>
            </a:r>
            <a:r>
              <a:rPr lang="ru-RU" sz="1600" dirty="0" smtClean="0"/>
              <a:t> </a:t>
            </a:r>
            <a:r>
              <a:rPr lang="ru-RU" sz="1600" dirty="0" err="1" smtClean="0"/>
              <a:t>єдине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робоче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операторам </a:t>
            </a:r>
            <a:r>
              <a:rPr lang="ru-RU" sz="1600" dirty="0" err="1" smtClean="0"/>
              <a:t>ефективно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управляти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своєю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роботою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відповідати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звернення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швидше</a:t>
            </a:r>
            <a:r>
              <a:rPr lang="ru-RU" sz="1600" dirty="0" smtClean="0"/>
              <a:t> та </a:t>
            </a:r>
            <a:r>
              <a:rPr lang="ru-RU" sz="1600" dirty="0" err="1" smtClean="0"/>
              <a:t>якісніше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продуктивність</a:t>
            </a:r>
            <a:r>
              <a:rPr lang="ru-RU" sz="1600" dirty="0" smtClean="0"/>
              <a:t> контакт-центру.</a:t>
            </a:r>
          </a:p>
          <a:p>
            <a:r>
              <a:rPr lang="ru-RU" sz="1600" b="1" dirty="0" err="1" smtClean="0"/>
              <a:t>Інтеграція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засобами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комунікацій</a:t>
            </a:r>
            <a:endParaRPr lang="ru-RU" sz="1600" b="1" dirty="0" smtClean="0"/>
          </a:p>
          <a:p>
            <a:r>
              <a:rPr lang="ru-RU" sz="1600" dirty="0" smtClean="0"/>
              <a:t>Для </a:t>
            </a:r>
            <a:r>
              <a:rPr lang="ru-RU" sz="1600" dirty="0" err="1" smtClean="0"/>
              <a:t>омніканальних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інтеграції</a:t>
            </a:r>
            <a:r>
              <a:rPr lang="ru-RU" sz="1600" dirty="0" smtClean="0"/>
              <a:t> з </a:t>
            </a:r>
            <a:r>
              <a:rPr lang="ru-RU" sz="1600" dirty="0" err="1" smtClean="0"/>
              <a:t>усіма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комунікацій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клієнтами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включає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месенджери</a:t>
            </a:r>
            <a:r>
              <a:rPr lang="ru-RU" sz="1600" dirty="0" smtClean="0"/>
              <a:t>,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як </a:t>
            </a:r>
            <a:r>
              <a:rPr lang="en-US" sz="1600" dirty="0" smtClean="0"/>
              <a:t>WhatsApp, Viber, Telegram, Skype, </a:t>
            </a:r>
            <a:r>
              <a:rPr lang="ru-RU" sz="1600" dirty="0" smtClean="0"/>
              <a:t>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 </a:t>
            </a:r>
            <a:r>
              <a:rPr lang="en-US" sz="1600" dirty="0" smtClean="0"/>
              <a:t>Facebook </a:t>
            </a:r>
            <a:r>
              <a:rPr lang="ru-RU" sz="1600" dirty="0" smtClean="0"/>
              <a:t>і </a:t>
            </a:r>
            <a:r>
              <a:rPr lang="en-US" sz="1600" dirty="0" smtClean="0"/>
              <a:t>Instagram.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того, в </a:t>
            </a:r>
            <a:r>
              <a:rPr lang="ru-RU" sz="1600" dirty="0" err="1" smtClean="0"/>
              <a:t>системі</a:t>
            </a:r>
            <a:r>
              <a:rPr lang="ru-RU" sz="1600" dirty="0" smtClean="0"/>
              <a:t> повинна бути </a:t>
            </a:r>
            <a:r>
              <a:rPr lang="ru-RU" sz="1600" dirty="0" err="1" smtClean="0"/>
              <a:t>інтеграція</a:t>
            </a:r>
            <a:r>
              <a:rPr lang="ru-RU" sz="1600" dirty="0" smtClean="0"/>
              <a:t> з </a:t>
            </a:r>
            <a:r>
              <a:rPr lang="ru-RU" sz="1600" dirty="0" err="1" smtClean="0"/>
              <a:t>дзвінками</a:t>
            </a:r>
            <a:r>
              <a:rPr lang="ru-RU" sz="1600" dirty="0" smtClean="0"/>
              <a:t>, веб-сайтом і </a:t>
            </a:r>
            <a:r>
              <a:rPr lang="ru-RU" sz="1600" dirty="0" err="1" smtClean="0"/>
              <a:t>електронною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поштою</a:t>
            </a:r>
            <a:r>
              <a:rPr lang="ru-RU" sz="1600" dirty="0" smtClean="0"/>
              <a:t>. </a:t>
            </a:r>
            <a:r>
              <a:rPr lang="ru-RU" sz="1600" dirty="0" err="1" smtClean="0"/>
              <a:t>Інтеграція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комунікацій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операторам 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інформацію</a:t>
            </a:r>
            <a:r>
              <a:rPr lang="ru-RU" sz="1600" dirty="0" smtClean="0"/>
              <a:t> і 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реагувати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звернення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клієнтів</a:t>
            </a:r>
            <a:r>
              <a:rPr lang="ru-RU" sz="1600" dirty="0" smtClean="0"/>
              <a:t>. </a:t>
            </a:r>
            <a:r>
              <a:rPr lang="ru-RU" sz="1600" dirty="0" err="1" smtClean="0"/>
              <a:t>Завдяки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звертатися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зручному</a:t>
            </a:r>
            <a:r>
              <a:rPr lang="ru-RU" sz="1600" dirty="0" smtClean="0"/>
              <a:t> для них </a:t>
            </a:r>
            <a:r>
              <a:rPr lang="ru-RU" sz="1600" dirty="0" err="1" smtClean="0"/>
              <a:t>каналі</a:t>
            </a:r>
            <a:r>
              <a:rPr lang="ru-RU" sz="1600" dirty="0" smtClean="0"/>
              <a:t>, не </a:t>
            </a:r>
            <a:r>
              <a:rPr lang="ru-RU" sz="1600" dirty="0" err="1" smtClean="0"/>
              <a:t>обмежуючи</a:t>
            </a:r>
            <a:r>
              <a:rPr lang="ru-RU" sz="1600" dirty="0" smtClean="0"/>
              <a:t> себе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одним </a:t>
            </a:r>
            <a:r>
              <a:rPr lang="ru-RU" sz="1600" dirty="0" err="1" smtClean="0"/>
              <a:t>засобом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комунікації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підвищує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обслуговування</a:t>
            </a:r>
            <a:r>
              <a:rPr lang="ru-RU" sz="1600" dirty="0" smtClean="0"/>
              <a:t> і </a:t>
            </a:r>
            <a:r>
              <a:rPr lang="ru-RU" sz="1600" dirty="0" err="1" smtClean="0"/>
              <a:t>задоволеність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клієнтів</a:t>
            </a:r>
            <a:r>
              <a:rPr lang="ru-RU" sz="1600" dirty="0" smtClean="0"/>
              <a:t>.</a:t>
            </a:r>
          </a:p>
          <a:p>
            <a:r>
              <a:rPr lang="ru-RU" sz="1600" b="1" dirty="0" err="1" smtClean="0"/>
              <a:t>Єдина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автоматизація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повідомлень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боти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помічники</a:t>
            </a:r>
            <a:endParaRPr lang="ru-RU" sz="1600" b="1" dirty="0" smtClean="0"/>
          </a:p>
          <a:p>
            <a:r>
              <a:rPr lang="ru-RU" sz="1600" dirty="0" smtClean="0"/>
              <a:t>Одним з </a:t>
            </a:r>
            <a:r>
              <a:rPr lang="ru-RU" sz="1600" dirty="0" err="1" smtClean="0"/>
              <a:t>ключових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вимог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омніканальної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є </a:t>
            </a:r>
            <a:r>
              <a:rPr lang="ru-RU" sz="1600" dirty="0" err="1" smtClean="0"/>
              <a:t>єдина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автоматизація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повідомлень</a:t>
            </a:r>
            <a:r>
              <a:rPr lang="ru-RU" sz="1600" dirty="0" smtClean="0"/>
              <a:t> і </a:t>
            </a:r>
            <a:r>
              <a:rPr lang="ru-RU" sz="1600" dirty="0" err="1" smtClean="0"/>
              <a:t>наявність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ботів-помічників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представляють</a:t>
            </a:r>
            <a:r>
              <a:rPr lang="ru-RU" sz="1600" dirty="0" smtClean="0"/>
              <a:t> собою </a:t>
            </a:r>
            <a:r>
              <a:rPr lang="ru-RU" sz="1600" dirty="0" err="1" smtClean="0"/>
              <a:t>програмні</a:t>
            </a:r>
            <a:r>
              <a:rPr lang="ru-RU" sz="1600" dirty="0" smtClean="0"/>
              <a:t> </a:t>
            </a:r>
            <a:r>
              <a:rPr lang="ru-RU" sz="1600" dirty="0" err="1" smtClean="0"/>
              <a:t>алгоритми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допомогти</a:t>
            </a:r>
            <a:r>
              <a:rPr lang="ru-RU" sz="1600" dirty="0" smtClean="0"/>
              <a:t> операторам в </a:t>
            </a:r>
            <a:r>
              <a:rPr lang="ru-RU" sz="1600" dirty="0" err="1" smtClean="0"/>
              <a:t>обробці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запитів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клієнтів</a:t>
            </a:r>
            <a:r>
              <a:rPr lang="ru-RU" sz="1600" dirty="0" smtClean="0"/>
              <a:t> і </a:t>
            </a:r>
            <a:r>
              <a:rPr lang="ru-RU" sz="1600" dirty="0" err="1" smtClean="0"/>
              <a:t>знизити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навантаження</a:t>
            </a:r>
            <a:r>
              <a:rPr lang="ru-RU" sz="1600" dirty="0" smtClean="0"/>
              <a:t>. Вони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проводити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базові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ланцюжки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і </a:t>
            </a:r>
            <a:r>
              <a:rPr lang="ru-RU" sz="1600" dirty="0" err="1" smtClean="0"/>
              <a:t>відповідей</a:t>
            </a:r>
            <a:r>
              <a:rPr lang="ru-RU" sz="1600" dirty="0" smtClean="0"/>
              <a:t>, але й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додаткові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навички</a:t>
            </a:r>
            <a:r>
              <a:rPr lang="ru-RU" sz="1600" dirty="0" smtClean="0"/>
              <a:t>,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як </a:t>
            </a:r>
            <a:r>
              <a:rPr lang="ru-RU" sz="1600" dirty="0" err="1" smtClean="0"/>
              <a:t>вилучення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даних</a:t>
            </a:r>
            <a:r>
              <a:rPr lang="ru-RU" sz="1600" dirty="0" smtClean="0"/>
              <a:t> з </a:t>
            </a:r>
            <a:r>
              <a:rPr lang="ru-RU" sz="1600" dirty="0" err="1" smtClean="0"/>
              <a:t>повідомлень</a:t>
            </a:r>
            <a:r>
              <a:rPr lang="ru-RU" sz="1600" dirty="0" smtClean="0"/>
              <a:t>, “</a:t>
            </a:r>
            <a:r>
              <a:rPr lang="ru-RU" sz="1600" dirty="0" err="1" smtClean="0"/>
              <a:t>кишенькову</a:t>
            </a:r>
            <a:r>
              <a:rPr lang="ru-RU" sz="1600" dirty="0" smtClean="0"/>
              <a:t>” </a:t>
            </a:r>
            <a:r>
              <a:rPr lang="ru-RU" sz="1600" dirty="0" err="1" smtClean="0"/>
              <a:t>аналітику</a:t>
            </a:r>
            <a:r>
              <a:rPr lang="ru-RU" sz="1600" dirty="0" smtClean="0"/>
              <a:t> та десятки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завдань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допомагають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скоротити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відповіді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запити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клієнтів</a:t>
            </a:r>
            <a:r>
              <a:rPr lang="ru-RU" sz="1600" dirty="0" smtClean="0"/>
              <a:t> і </a:t>
            </a:r>
            <a:r>
              <a:rPr lang="ru-RU" sz="1600" dirty="0" err="1" smtClean="0"/>
              <a:t>збільшити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обслуговування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Завдяки</a:t>
            </a:r>
            <a:r>
              <a:rPr lang="ru-RU" sz="1600" dirty="0" smtClean="0"/>
              <a:t> ботам і </a:t>
            </a:r>
            <a:r>
              <a:rPr lang="ru-RU" sz="1600" dirty="0" err="1" smtClean="0"/>
              <a:t>єдиній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автоматизації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повідомлень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компанії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поліпшити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взаємодії</a:t>
            </a:r>
            <a:r>
              <a:rPr lang="ru-RU" sz="1600" dirty="0" smtClean="0"/>
              <a:t> з </a:t>
            </a:r>
            <a:r>
              <a:rPr lang="ru-RU" sz="1600" dirty="0" err="1" smtClean="0"/>
              <a:t>клієнтами</a:t>
            </a:r>
            <a:r>
              <a:rPr lang="ru-RU" sz="1600" dirty="0" smtClean="0"/>
              <a:t> і </a:t>
            </a:r>
            <a:r>
              <a:rPr lang="ru-RU" sz="1600" dirty="0" err="1" smtClean="0"/>
              <a:t>підвищити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задоволеності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клієнтів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746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278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Звітність</a:t>
            </a:r>
            <a:r>
              <a:rPr lang="ru-RU" b="1" dirty="0" smtClean="0"/>
              <a:t> по </a:t>
            </a:r>
            <a:r>
              <a:rPr lang="ru-RU" b="1" dirty="0" err="1" smtClean="0"/>
              <a:t>всіх</a:t>
            </a:r>
            <a:r>
              <a:rPr lang="ru-RU" b="1" dirty="0" smtClean="0"/>
              <a:t> каналах </a:t>
            </a:r>
            <a:r>
              <a:rPr lang="ru-RU" b="1" dirty="0" err="1" smtClean="0"/>
              <a:t>зв’язку</a:t>
            </a:r>
            <a:endParaRPr lang="ru-RU" b="1" dirty="0" smtClean="0"/>
          </a:p>
          <a:p>
            <a:r>
              <a:rPr lang="ru-RU" dirty="0" err="1" smtClean="0"/>
              <a:t>Звітність</a:t>
            </a:r>
            <a:r>
              <a:rPr lang="ru-RU" dirty="0" smtClean="0"/>
              <a:t> по </a:t>
            </a:r>
            <a:r>
              <a:rPr lang="ru-RU" dirty="0" err="1" smtClean="0"/>
              <a:t>всіх</a:t>
            </a:r>
            <a:r>
              <a:rPr lang="ru-RU" dirty="0" smtClean="0"/>
              <a:t> каналах </a:t>
            </a:r>
            <a:r>
              <a:rPr lang="ru-RU" dirty="0" err="1" smtClean="0"/>
              <a:t>зв’язку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одна з </a:t>
            </a:r>
            <a:r>
              <a:rPr lang="ru-RU" dirty="0" err="1" smtClean="0"/>
              <a:t>вимог</a:t>
            </a:r>
            <a:r>
              <a:rPr lang="ru-RU" dirty="0" smtClean="0"/>
              <a:t> до </a:t>
            </a:r>
            <a:r>
              <a:rPr lang="ru-RU" dirty="0" err="1" smtClean="0"/>
              <a:t>омніканальної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омніканальна</a:t>
            </a:r>
            <a:r>
              <a:rPr lang="ru-RU" dirty="0" smtClean="0"/>
              <a:t> система повинна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звітність</a:t>
            </a:r>
            <a:r>
              <a:rPr lang="ru-RU" dirty="0" smtClean="0"/>
              <a:t> по </a:t>
            </a:r>
            <a:r>
              <a:rPr lang="ru-RU" dirty="0" err="1" smtClean="0"/>
              <a:t>всіх</a:t>
            </a:r>
            <a:r>
              <a:rPr lang="ru-RU" dirty="0" smtClean="0"/>
              <a:t> каналах </a:t>
            </a:r>
            <a:r>
              <a:rPr lang="ru-RU" dirty="0" err="1" smtClean="0"/>
              <a:t>зв’язку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дзвінки</a:t>
            </a:r>
            <a:r>
              <a:rPr lang="ru-RU" dirty="0" smtClean="0"/>
              <a:t>, </a:t>
            </a:r>
            <a:r>
              <a:rPr lang="ru-RU" dirty="0" err="1" smtClean="0"/>
              <a:t>пошту</a:t>
            </a:r>
            <a:r>
              <a:rPr lang="ru-RU" dirty="0" smtClean="0"/>
              <a:t>,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месенджери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Звіти</a:t>
            </a:r>
            <a:r>
              <a:rPr lang="ru-RU" dirty="0" smtClean="0"/>
              <a:t> </a:t>
            </a:r>
            <a:r>
              <a:rPr lang="ru-RU" dirty="0" err="1" smtClean="0"/>
              <a:t>операторів</a:t>
            </a:r>
            <a:r>
              <a:rPr lang="ru-RU" dirty="0" smtClean="0"/>
              <a:t> по каналах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звернень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через </a:t>
            </a:r>
            <a:r>
              <a:rPr lang="ru-RU" dirty="0" err="1" smtClean="0"/>
              <a:t>кожен</a:t>
            </a:r>
            <a:r>
              <a:rPr lang="ru-RU" dirty="0" smtClean="0"/>
              <a:t> канал </a:t>
            </a:r>
            <a:r>
              <a:rPr lang="ru-RU" dirty="0" err="1" smtClean="0"/>
              <a:t>зв’язку</a:t>
            </a:r>
            <a:r>
              <a:rPr lang="ru-RU" dirty="0" smtClean="0"/>
              <a:t>,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</a:t>
            </a:r>
            <a:r>
              <a:rPr lang="ru-RU" dirty="0" err="1" smtClean="0"/>
              <a:t>операторів</a:t>
            </a:r>
            <a:r>
              <a:rPr lang="ru-RU" dirty="0" smtClean="0"/>
              <a:t> на </a:t>
            </a:r>
            <a:r>
              <a:rPr lang="ru-RU" dirty="0" err="1" smtClean="0"/>
              <a:t>запити</a:t>
            </a:r>
            <a:r>
              <a:rPr lang="ru-RU" dirty="0" smtClean="0"/>
              <a:t>,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звернень</a:t>
            </a:r>
            <a:r>
              <a:rPr lang="ru-RU" dirty="0" smtClean="0"/>
              <a:t>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оптимізувати</a:t>
            </a:r>
            <a:r>
              <a:rPr lang="ru-RU" dirty="0" smtClean="0"/>
              <a:t> роботу контакт-центру і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Звіти</a:t>
            </a:r>
            <a:r>
              <a:rPr lang="ru-RU" dirty="0" smtClean="0"/>
              <a:t> </a:t>
            </a:r>
            <a:r>
              <a:rPr lang="en-US" dirty="0" smtClean="0"/>
              <a:t>Customer Experience (CX)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дізнатися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задоволені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контакт-центру. </a:t>
            </a:r>
            <a:r>
              <a:rPr lang="en-US" dirty="0" smtClean="0"/>
              <a:t>CX-</a:t>
            </a:r>
            <a:r>
              <a:rPr lang="ru-RU" dirty="0" err="1" smtClean="0"/>
              <a:t>звіти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задоволеність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причини </a:t>
            </a:r>
            <a:r>
              <a:rPr lang="ru-RU" dirty="0" err="1" smtClean="0"/>
              <a:t>звернень</a:t>
            </a:r>
            <a:r>
              <a:rPr lang="ru-RU" dirty="0" smtClean="0"/>
              <a:t>, частоту </a:t>
            </a:r>
            <a:r>
              <a:rPr lang="ru-RU" dirty="0" err="1" smtClean="0"/>
              <a:t>звернень</a:t>
            </a:r>
            <a:r>
              <a:rPr lang="ru-RU" dirty="0" smtClean="0"/>
              <a:t>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з </a:t>
            </a:r>
            <a:r>
              <a:rPr lang="en-US" dirty="0" smtClean="0"/>
              <a:t>Google Analytics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відстежувати</a:t>
            </a:r>
            <a:r>
              <a:rPr lang="ru-RU" dirty="0" smtClean="0"/>
              <a:t> шлях </a:t>
            </a:r>
            <a:r>
              <a:rPr lang="ru-RU" dirty="0" err="1" smtClean="0"/>
              <a:t>клієнта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і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кожного каналу </a:t>
            </a:r>
            <a:r>
              <a:rPr lang="ru-RU" dirty="0" err="1" smtClean="0"/>
              <a:t>зв’язку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оптимізувати</a:t>
            </a:r>
            <a:r>
              <a:rPr lang="ru-RU" dirty="0" smtClean="0"/>
              <a:t> роботу сайту і контакт-центру,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зручність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і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Єдиний</a:t>
            </a:r>
            <a:r>
              <a:rPr lang="ru-RU" b="1" dirty="0" smtClean="0"/>
              <a:t> </a:t>
            </a:r>
            <a:r>
              <a:rPr lang="ru-RU" b="1" dirty="0" err="1" smtClean="0"/>
              <a:t>профіль</a:t>
            </a:r>
            <a:r>
              <a:rPr lang="ru-RU" b="1" dirty="0" smtClean="0"/>
              <a:t> </a:t>
            </a:r>
            <a:r>
              <a:rPr lang="ru-RU" b="1" dirty="0" err="1" smtClean="0"/>
              <a:t>клієнта</a:t>
            </a:r>
            <a:endParaRPr lang="ru-RU" b="1" dirty="0" smtClean="0"/>
          </a:p>
          <a:p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профіль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в </a:t>
            </a:r>
            <a:r>
              <a:rPr lang="ru-RU" dirty="0" err="1" smtClean="0"/>
              <a:t>омніканальній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є одним з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всю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клієнта</a:t>
            </a:r>
            <a:r>
              <a:rPr lang="ru-RU" dirty="0" smtClean="0"/>
              <a:t> в одному </a:t>
            </a:r>
            <a:r>
              <a:rPr lang="ru-RU" dirty="0" err="1" smtClean="0"/>
              <a:t>місці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з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, таких як </a:t>
            </a:r>
            <a:r>
              <a:rPr lang="ru-RU" dirty="0" err="1" smtClean="0"/>
              <a:t>дзвінки</a:t>
            </a:r>
            <a:r>
              <a:rPr lang="ru-RU" dirty="0" smtClean="0"/>
              <a:t>, </a:t>
            </a:r>
            <a:r>
              <a:rPr lang="ru-RU" dirty="0" err="1" smtClean="0"/>
              <a:t>пошта</a:t>
            </a:r>
            <a:r>
              <a:rPr lang="ru-RU" dirty="0" smtClean="0"/>
              <a:t>, </a:t>
            </a:r>
            <a:r>
              <a:rPr lang="ru-RU" dirty="0" err="1" smtClean="0"/>
              <a:t>соцмережі</a:t>
            </a:r>
            <a:r>
              <a:rPr lang="ru-RU" dirty="0" smtClean="0"/>
              <a:t> та </a:t>
            </a:r>
            <a:r>
              <a:rPr lang="ru-RU" dirty="0" err="1" smtClean="0"/>
              <a:t>месенджери</a:t>
            </a:r>
            <a:r>
              <a:rPr lang="ru-RU" dirty="0" smtClean="0"/>
              <a:t>. В </a:t>
            </a:r>
            <a:r>
              <a:rPr lang="ru-RU" dirty="0" err="1" smtClean="0"/>
              <a:t>омніканальних</a:t>
            </a:r>
            <a:r>
              <a:rPr lang="ru-RU" dirty="0" smtClean="0"/>
              <a:t> </a:t>
            </a:r>
            <a:r>
              <a:rPr lang="ru-RU" dirty="0" err="1" smtClean="0"/>
              <a:t>рішеннях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боти-помічники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профіль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актуальним</a:t>
            </a:r>
            <a:r>
              <a:rPr lang="ru-RU" dirty="0" smtClean="0"/>
              <a:t> і </a:t>
            </a:r>
            <a:r>
              <a:rPr lang="ru-RU" dirty="0" err="1" smtClean="0"/>
              <a:t>повним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автоматично </a:t>
            </a:r>
            <a:r>
              <a:rPr lang="ru-RU" dirty="0" err="1" smtClean="0"/>
              <a:t>запитувати</a:t>
            </a:r>
            <a:r>
              <a:rPr lang="ru-RU" dirty="0" smtClean="0"/>
              <a:t>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у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номер телефону </a:t>
            </a:r>
            <a:r>
              <a:rPr lang="ru-RU" dirty="0" err="1" smtClean="0"/>
              <a:t>або</a:t>
            </a:r>
            <a:r>
              <a:rPr lang="ru-RU" dirty="0" smtClean="0"/>
              <a:t> адресу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, і </a:t>
            </a:r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профіль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для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 через </a:t>
            </a:r>
            <a:r>
              <a:rPr lang="ru-RU" dirty="0" err="1" smtClean="0"/>
              <a:t>різні</a:t>
            </a:r>
            <a:r>
              <a:rPr lang="ru-RU" dirty="0" smtClean="0"/>
              <a:t> канали </a:t>
            </a:r>
            <a:r>
              <a:rPr lang="ru-RU" dirty="0" err="1" smtClean="0"/>
              <a:t>зв’язку</a:t>
            </a:r>
            <a:r>
              <a:rPr lang="ru-RU" dirty="0" smtClean="0"/>
              <a:t> і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вподобання</a:t>
            </a:r>
            <a:r>
              <a:rPr lang="ru-RU" dirty="0" smtClean="0"/>
              <a:t>, </a:t>
            </a:r>
            <a:r>
              <a:rPr lang="ru-RU" dirty="0" err="1" smtClean="0"/>
              <a:t>інтереси</a:t>
            </a:r>
            <a:r>
              <a:rPr lang="ru-RU" dirty="0" smtClean="0"/>
              <a:t> і потреби.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в </a:t>
            </a:r>
            <a:r>
              <a:rPr lang="ru-RU" dirty="0" err="1" smtClean="0"/>
              <a:t>єдиному</a:t>
            </a:r>
            <a:r>
              <a:rPr lang="ru-RU" dirty="0" smtClean="0"/>
              <a:t> </a:t>
            </a:r>
            <a:r>
              <a:rPr lang="ru-RU" dirty="0" err="1" smtClean="0"/>
              <a:t>профілі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і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і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омніканальна</a:t>
            </a:r>
            <a:r>
              <a:rPr lang="ru-RU" dirty="0" smtClean="0"/>
              <a:t> платформа для кол-центру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омніканальність</a:t>
            </a:r>
            <a:r>
              <a:rPr lang="ru-RU" dirty="0" smtClean="0"/>
              <a:t> і </a:t>
            </a:r>
            <a:r>
              <a:rPr lang="ru-RU" dirty="0" err="1" smtClean="0"/>
              <a:t>об’єднання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в </a:t>
            </a:r>
            <a:r>
              <a:rPr lang="ru-RU" dirty="0" err="1" smtClean="0"/>
              <a:t>єдину</a:t>
            </a:r>
            <a:r>
              <a:rPr lang="ru-RU" dirty="0" smtClean="0"/>
              <a:t> систему як </a:t>
            </a:r>
            <a:r>
              <a:rPr lang="ru-RU" dirty="0" err="1" smtClean="0"/>
              <a:t>комунікація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зручним</a:t>
            </a:r>
            <a:r>
              <a:rPr lang="ru-RU" dirty="0" smtClean="0"/>
              <a:t> та </a:t>
            </a:r>
            <a:r>
              <a:rPr lang="ru-RU" dirty="0" err="1" smtClean="0"/>
              <a:t>ефективним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омніканальна</a:t>
            </a:r>
            <a:r>
              <a:rPr lang="ru-RU" dirty="0" smtClean="0"/>
              <a:t> платформа з </a:t>
            </a:r>
            <a:r>
              <a:rPr lang="ru-RU" dirty="0" err="1" smtClean="0"/>
              <a:t>хмарним</a:t>
            </a:r>
            <a:r>
              <a:rPr lang="ru-RU" dirty="0" smtClean="0"/>
              <a:t> доступом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звідусіль</a:t>
            </a:r>
            <a:r>
              <a:rPr lang="ru-RU" dirty="0" smtClean="0"/>
              <a:t>. </a:t>
            </a:r>
            <a:r>
              <a:rPr lang="ru-RU" dirty="0" err="1" smtClean="0"/>
              <a:t>Комунікаційна</a:t>
            </a:r>
            <a:r>
              <a:rPr lang="ru-RU" dirty="0" smtClean="0"/>
              <a:t> платформа </a:t>
            </a:r>
            <a:r>
              <a:rPr lang="ru-RU" dirty="0" err="1" smtClean="0"/>
              <a:t>з’єднує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найвищий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та </a:t>
            </a:r>
            <a:r>
              <a:rPr lang="ru-RU" dirty="0" err="1" smtClean="0"/>
              <a:t>комунікації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4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7919"/>
            <a:ext cx="120485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Побудова</a:t>
            </a:r>
            <a:r>
              <a:rPr lang="ru-RU" dirty="0" smtClean="0"/>
              <a:t>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b="1" dirty="0" err="1" smtClean="0"/>
              <a:t>стратегії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омніканального</a:t>
            </a:r>
            <a:r>
              <a:rPr lang="ru-RU" b="1" dirty="0" smtClean="0"/>
              <a:t> маркетингу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з </a:t>
            </a:r>
            <a:r>
              <a:rPr lang="ru-RU" dirty="0" err="1" smtClean="0"/>
              <a:t>формування</a:t>
            </a:r>
            <a:r>
              <a:rPr lang="ru-RU" dirty="0" smtClean="0"/>
              <a:t> портрета </a:t>
            </a:r>
            <a:r>
              <a:rPr lang="ru-RU" dirty="0" err="1" smtClean="0"/>
              <a:t>омніканального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є центром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—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правила, </a:t>
            </a:r>
            <a:r>
              <a:rPr lang="ru-RU" dirty="0" err="1" smtClean="0"/>
              <a:t>обирає</a:t>
            </a:r>
            <a:r>
              <a:rPr lang="ru-RU" dirty="0" smtClean="0"/>
              <a:t> канали </a:t>
            </a:r>
            <a:r>
              <a:rPr lang="ru-RU" dirty="0" err="1" smtClean="0"/>
              <a:t>спілкування</a:t>
            </a:r>
            <a:r>
              <a:rPr lang="ru-RU" dirty="0" smtClean="0"/>
              <a:t> і точки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компанією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 й </a:t>
            </a:r>
            <a:r>
              <a:rPr lang="ru-RU" dirty="0" err="1" smtClean="0"/>
              <a:t>патерни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формування</a:t>
            </a:r>
            <a:r>
              <a:rPr lang="ru-RU" dirty="0" smtClean="0"/>
              <a:t> портрета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Омніканальний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моделей, де канали,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магазини</a:t>
            </a:r>
            <a:r>
              <a:rPr lang="ru-RU" dirty="0" smtClean="0"/>
              <a:t>, онлайн-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функціонують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. В </a:t>
            </a:r>
            <a:r>
              <a:rPr lang="ru-RU" dirty="0" err="1" smtClean="0"/>
              <a:t>омніканальній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канали </a:t>
            </a:r>
            <a:r>
              <a:rPr lang="ru-RU" dirty="0" err="1" smtClean="0"/>
              <a:t>інтегруються</a:t>
            </a:r>
            <a:r>
              <a:rPr lang="ru-RU" dirty="0" smtClean="0"/>
              <a:t> в </a:t>
            </a:r>
            <a:r>
              <a:rPr lang="ru-RU" dirty="0" err="1" smtClean="0"/>
              <a:t>єдину</a:t>
            </a:r>
            <a:r>
              <a:rPr lang="ru-RU" dirty="0" smtClean="0"/>
              <a:t> систему,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гармонійне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про бренд і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узгодженість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точках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Переваги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моделі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задоволеності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: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інтегрованому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та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,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і </a:t>
            </a:r>
            <a:r>
              <a:rPr lang="ru-RU" dirty="0" err="1" smtClean="0"/>
              <a:t>зручний</a:t>
            </a:r>
            <a:r>
              <a:rPr lang="ru-RU" dirty="0" smtClean="0"/>
              <a:t> доступ до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який</a:t>
            </a:r>
            <a:r>
              <a:rPr lang="ru-RU" dirty="0" smtClean="0"/>
              <a:t> канал вони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: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 та </a:t>
            </a:r>
            <a:r>
              <a:rPr lang="ru-RU" dirty="0" err="1" smtClean="0"/>
              <a:t>повторних</a:t>
            </a:r>
            <a:r>
              <a:rPr lang="ru-RU" dirty="0" smtClean="0"/>
              <a:t> покупок.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Оптимізація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: </a:t>
            </a:r>
            <a:r>
              <a:rPr lang="ru-RU" dirty="0" err="1" smtClean="0"/>
              <a:t>централізоване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каналами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компаніям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розподіляти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та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Реалізація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моделі</a:t>
            </a:r>
            <a:r>
              <a:rPr lang="ru-RU" b="1" dirty="0" smtClean="0"/>
              <a:t> </a:t>
            </a:r>
            <a:r>
              <a:rPr lang="ru-RU" b="1" dirty="0" err="1" smtClean="0"/>
              <a:t>вимагає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Інтеграції</a:t>
            </a:r>
            <a:r>
              <a:rPr lang="ru-RU" dirty="0" smtClean="0"/>
              <a:t> систем: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об’єднати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з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у </a:t>
            </a:r>
            <a:r>
              <a:rPr lang="ru-RU" dirty="0" err="1" smtClean="0"/>
              <a:t>єдину</a:t>
            </a:r>
            <a:r>
              <a:rPr lang="ru-RU" dirty="0" smtClean="0"/>
              <a:t> базу, </a:t>
            </a:r>
            <a:r>
              <a:rPr lang="ru-RU" dirty="0" err="1" smtClean="0"/>
              <a:t>що</a:t>
            </a:r>
            <a:r>
              <a:rPr lang="ru-RU" dirty="0" smtClean="0"/>
              <a:t> дозволить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портрет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Оптимізації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: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 та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замовленнями</a:t>
            </a:r>
            <a:r>
              <a:rPr lang="ru-RU" dirty="0" smtClean="0"/>
              <a:t>, </a:t>
            </a:r>
            <a:r>
              <a:rPr lang="ru-RU" dirty="0" err="1" smtClean="0"/>
              <a:t>доставкою</a:t>
            </a:r>
            <a:r>
              <a:rPr lang="ru-RU" dirty="0" smtClean="0"/>
              <a:t> та </a:t>
            </a:r>
            <a:r>
              <a:rPr lang="ru-RU" dirty="0" err="1" smtClean="0"/>
              <a:t>обслуговуванням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каналах.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Навчання</a:t>
            </a:r>
            <a:r>
              <a:rPr lang="ru-RU" dirty="0" smtClean="0"/>
              <a:t> персоналу: </a:t>
            </a:r>
            <a:r>
              <a:rPr lang="ru-RU" dirty="0" err="1" smtClean="0"/>
              <a:t>працівники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навчені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та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якісний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каналу </a:t>
            </a:r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омніканальної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є </a:t>
            </a:r>
            <a:r>
              <a:rPr lang="ru-RU" dirty="0" err="1" smtClean="0"/>
              <a:t>складним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, але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для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очевидні</a:t>
            </a:r>
            <a:r>
              <a:rPr lang="ru-RU" dirty="0" smtClean="0"/>
              <a:t>.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інвестують</a:t>
            </a:r>
            <a:r>
              <a:rPr lang="ru-RU" dirty="0" smtClean="0"/>
              <a:t> у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,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конкурентну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та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міцні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9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29" y="176867"/>
            <a:ext cx="11927541" cy="993028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Побудова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персоналізованого</a:t>
            </a:r>
            <a:r>
              <a:rPr lang="ru-RU" sz="4000" b="1" dirty="0" smtClean="0"/>
              <a:t> портрета </a:t>
            </a:r>
            <a:r>
              <a:rPr lang="ru-RU" sz="4000" b="1" dirty="0" err="1" smtClean="0"/>
              <a:t>споживача</a:t>
            </a:r>
            <a:r>
              <a:rPr lang="ru-RU" sz="4000" b="1" dirty="0" smtClean="0"/>
              <a:t>: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варто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враховувати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29" y="995082"/>
            <a:ext cx="11927541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Середньостатистичний</a:t>
            </a:r>
            <a:r>
              <a:rPr lang="ru-RU" dirty="0" smtClean="0"/>
              <a:t> </a:t>
            </a:r>
            <a:r>
              <a:rPr lang="ru-RU" dirty="0" err="1" smtClean="0"/>
              <a:t>омніканальний</a:t>
            </a:r>
            <a:r>
              <a:rPr lang="ru-RU" dirty="0" smtClean="0"/>
              <a:t> </a:t>
            </a:r>
            <a:r>
              <a:rPr lang="ru-RU" dirty="0" err="1" smtClean="0"/>
              <a:t>покупець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en-US" b="1" dirty="0" smtClean="0"/>
              <a:t>BOPIS</a:t>
            </a:r>
            <a:r>
              <a:rPr lang="en-US" dirty="0" smtClean="0"/>
              <a:t> (Buy Online, Pick Up In-Store) — </a:t>
            </a:r>
            <a:r>
              <a:rPr lang="ru-RU" dirty="0" err="1" smtClean="0"/>
              <a:t>замовляє</a:t>
            </a:r>
            <a:r>
              <a:rPr lang="ru-RU" dirty="0" smtClean="0"/>
              <a:t> продукт на </a:t>
            </a:r>
            <a:r>
              <a:rPr lang="ru-RU" dirty="0" err="1" smtClean="0"/>
              <a:t>сайті</a:t>
            </a:r>
            <a:r>
              <a:rPr lang="ru-RU" dirty="0" smtClean="0"/>
              <a:t>, </a:t>
            </a:r>
            <a:r>
              <a:rPr lang="ru-RU" dirty="0" err="1" smtClean="0"/>
              <a:t>забирає</a:t>
            </a:r>
            <a:r>
              <a:rPr lang="ru-RU" dirty="0" smtClean="0"/>
              <a:t> в офлайн-</a:t>
            </a:r>
            <a:r>
              <a:rPr lang="ru-RU" dirty="0" err="1" smtClean="0"/>
              <a:t>магазині</a:t>
            </a:r>
            <a:r>
              <a:rPr lang="ru-RU" dirty="0" smtClean="0"/>
              <a:t>. До </a:t>
            </a:r>
            <a:r>
              <a:rPr lang="ru-RU" dirty="0" err="1" smtClean="0"/>
              <a:t>речі</a:t>
            </a:r>
            <a:r>
              <a:rPr lang="ru-RU" dirty="0" smtClean="0"/>
              <a:t>, як доводить статистика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Fireworks</a:t>
            </a:r>
            <a:r>
              <a:rPr lang="en-US" dirty="0" smtClean="0"/>
              <a:t>,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en-US" dirty="0" smtClean="0"/>
              <a:t>BOPIS </a:t>
            </a:r>
            <a:r>
              <a:rPr lang="ru-RU" dirty="0" err="1" smtClean="0"/>
              <a:t>віддають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50% </a:t>
            </a:r>
            <a:r>
              <a:rPr lang="ru-RU" dirty="0" err="1" smtClean="0"/>
              <a:t>покупців</a:t>
            </a:r>
            <a:r>
              <a:rPr lang="ru-RU" dirty="0" smtClean="0"/>
              <a:t>, до того ж 67% з них, </a:t>
            </a:r>
            <a:r>
              <a:rPr lang="ru-RU" dirty="0" err="1" smtClean="0"/>
              <a:t>забираючи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, </a:t>
            </a:r>
            <a:r>
              <a:rPr lang="ru-RU" dirty="0" err="1" smtClean="0"/>
              <a:t>покупають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у самому </a:t>
            </a:r>
            <a:r>
              <a:rPr lang="ru-RU" dirty="0" err="1" smtClean="0"/>
              <a:t>магазині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Часто </a:t>
            </a:r>
            <a:r>
              <a:rPr lang="ru-RU" dirty="0" err="1" smtClean="0"/>
              <a:t>замовляє</a:t>
            </a:r>
            <a:r>
              <a:rPr lang="ru-RU" dirty="0" smtClean="0"/>
              <a:t> продукт </a:t>
            </a:r>
            <a:r>
              <a:rPr lang="ru-RU" b="1" dirty="0" smtClean="0"/>
              <a:t>онлайн</a:t>
            </a:r>
            <a:r>
              <a:rPr lang="ru-RU" dirty="0" smtClean="0"/>
              <a:t> з </a:t>
            </a:r>
            <a:r>
              <a:rPr lang="ru-RU" b="1" dirty="0" err="1" smtClean="0"/>
              <a:t>доставкою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Відстежує</a:t>
            </a:r>
            <a:r>
              <a:rPr lang="ru-RU" dirty="0" smtClean="0"/>
              <a:t> і </a:t>
            </a:r>
            <a:r>
              <a:rPr lang="ru-RU" b="1" dirty="0" err="1" smtClean="0"/>
              <a:t>порівнює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r>
              <a:rPr lang="ru-RU" dirty="0" smtClean="0"/>
              <a:t> на сайтах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додатках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b="1" dirty="0" err="1" smtClean="0"/>
              <a:t>додатки</a:t>
            </a:r>
            <a:r>
              <a:rPr lang="ru-RU" b="1" dirty="0" smtClean="0"/>
              <a:t> магазину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компанії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зручніше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оформлювати</a:t>
            </a:r>
            <a:r>
              <a:rPr lang="ru-RU" dirty="0" smtClean="0"/>
              <a:t> покупку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знижки</a:t>
            </a:r>
            <a:r>
              <a:rPr lang="ru-RU" dirty="0" smtClean="0"/>
              <a:t> та </a:t>
            </a:r>
            <a:r>
              <a:rPr lang="ru-RU" dirty="0" err="1" smtClean="0"/>
              <a:t>акції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Підписується</a:t>
            </a:r>
            <a:r>
              <a:rPr lang="ru-RU" dirty="0" smtClean="0"/>
              <a:t> на </a:t>
            </a:r>
            <a:r>
              <a:rPr lang="en-US" b="1" dirty="0" smtClean="0"/>
              <a:t>e-mail-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месенджер-розсилки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вигідні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та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Активно </a:t>
            </a:r>
            <a:r>
              <a:rPr lang="ru-RU" dirty="0" err="1" smtClean="0"/>
              <a:t>лишає</a:t>
            </a:r>
            <a:r>
              <a:rPr lang="ru-RU" dirty="0" smtClean="0"/>
              <a:t> </a:t>
            </a:r>
            <a:r>
              <a:rPr lang="ru-RU" b="1" dirty="0" err="1" smtClean="0"/>
              <a:t>відгуки</a:t>
            </a:r>
            <a:r>
              <a:rPr lang="ru-RU" b="1" dirty="0" smtClean="0"/>
              <a:t> та </a:t>
            </a:r>
            <a:r>
              <a:rPr lang="ru-RU" b="1" dirty="0" err="1" smtClean="0"/>
              <a:t>пропозиції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телефонії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867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Як </a:t>
            </a:r>
            <a:r>
              <a:rPr lang="ru-RU" b="1" dirty="0" err="1" smtClean="0"/>
              <a:t>впровадити</a:t>
            </a:r>
            <a:r>
              <a:rPr lang="ru-RU" b="1" dirty="0" smtClean="0"/>
              <a:t> </a:t>
            </a:r>
            <a:r>
              <a:rPr lang="ru-RU" b="1" dirty="0" err="1" smtClean="0"/>
              <a:t>омніканальну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стратегію</a:t>
            </a:r>
            <a:r>
              <a:rPr lang="ru-RU" b="1" dirty="0" smtClean="0"/>
              <a:t> та </a:t>
            </a:r>
            <a:r>
              <a:rPr lang="ru-RU" b="1" dirty="0" err="1" smtClean="0"/>
              <a:t>підвищити</a:t>
            </a:r>
            <a:r>
              <a:rPr lang="ru-RU" b="1" dirty="0" smtClean="0"/>
              <a:t> </a:t>
            </a:r>
            <a:r>
              <a:rPr lang="ru-RU" b="1" dirty="0" err="1" smtClean="0"/>
              <a:t>лояльність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671" y="1825625"/>
            <a:ext cx="8314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7864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, </a:t>
            </a:r>
            <a:r>
              <a:rPr lang="ru-RU" dirty="0" err="1" smtClean="0"/>
              <a:t>звісно</a:t>
            </a:r>
            <a:r>
              <a:rPr lang="ru-RU" dirty="0" smtClean="0"/>
              <a:t>,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, але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ускладнює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. </a:t>
            </a:r>
            <a:r>
              <a:rPr lang="ru-RU" dirty="0" err="1" smtClean="0"/>
              <a:t>Комунікація</a:t>
            </a:r>
            <a:r>
              <a:rPr lang="ru-RU" dirty="0" smtClean="0"/>
              <a:t> без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хаос,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втрачається</a:t>
            </a:r>
            <a:r>
              <a:rPr lang="ru-RU" dirty="0" smtClean="0"/>
              <a:t> як </a:t>
            </a:r>
            <a:r>
              <a:rPr lang="ru-RU" dirty="0" err="1" smtClean="0"/>
              <a:t>ефективність</a:t>
            </a:r>
            <a:r>
              <a:rPr lang="ru-RU" dirty="0" smtClean="0"/>
              <a:t> маркетингу, так і </a:t>
            </a:r>
            <a:r>
              <a:rPr lang="ru-RU" dirty="0" err="1" smtClean="0"/>
              <a:t>довіра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, </a:t>
            </a:r>
            <a:r>
              <a:rPr lang="ru-RU" dirty="0" err="1" smtClean="0"/>
              <a:t>звісно</a:t>
            </a:r>
            <a:r>
              <a:rPr lang="ru-RU" dirty="0" smtClean="0"/>
              <a:t>, сама </a:t>
            </a:r>
            <a:r>
              <a:rPr lang="ru-RU" dirty="0" err="1" smtClean="0"/>
              <a:t>обирає</a:t>
            </a:r>
            <a:r>
              <a:rPr lang="ru-RU" dirty="0" smtClean="0"/>
              <a:t>, як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свою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є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універсальних</a:t>
            </a:r>
            <a:r>
              <a:rPr lang="ru-RU" dirty="0" smtClean="0"/>
              <a:t> </a:t>
            </a:r>
            <a:r>
              <a:rPr lang="ru-RU" dirty="0" err="1" smtClean="0"/>
              <a:t>порад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1. Усе 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клієнта</a:t>
            </a:r>
            <a:endParaRPr lang="ru-RU" b="1" dirty="0" smtClean="0"/>
          </a:p>
          <a:p>
            <a:r>
              <a:rPr lang="ru-RU" b="0" dirty="0" smtClean="0">
                <a:effectLst/>
              </a:rPr>
              <a:t>Фундамент </a:t>
            </a:r>
            <a:r>
              <a:rPr lang="ru-RU" b="0" dirty="0" err="1" smtClean="0">
                <a:effectLst/>
              </a:rPr>
              <a:t>успішної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омніканальної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стратегії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це</a:t>
            </a:r>
            <a:r>
              <a:rPr lang="ru-RU" b="0" dirty="0" smtClean="0">
                <a:effectLst/>
              </a:rPr>
              <a:t> фокус на </a:t>
            </a:r>
            <a:r>
              <a:rPr lang="ru-RU" b="0" dirty="0" err="1" smtClean="0">
                <a:effectLst/>
              </a:rPr>
              <a:t>клієнті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Багато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компаній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будують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свої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процеси</a:t>
            </a:r>
            <a:r>
              <a:rPr lang="ru-RU" b="0" dirty="0" smtClean="0">
                <a:effectLst/>
              </a:rPr>
              <a:t> «</a:t>
            </a:r>
            <a:r>
              <a:rPr lang="ru-RU" b="0" dirty="0" err="1" smtClean="0">
                <a:effectLst/>
              </a:rPr>
              <a:t>від</a:t>
            </a:r>
            <a:r>
              <a:rPr lang="ru-RU" b="0" dirty="0" smtClean="0">
                <a:effectLst/>
              </a:rPr>
              <a:t> себе»: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зручно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відділу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логістики</a:t>
            </a:r>
            <a:r>
              <a:rPr lang="ru-RU" b="0" dirty="0" smtClean="0">
                <a:effectLst/>
              </a:rPr>
              <a:t>, як </a:t>
            </a:r>
            <a:r>
              <a:rPr lang="ru-RU" b="0" dirty="0" err="1" smtClean="0">
                <a:effectLst/>
              </a:rPr>
              <a:t>простіше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продавцям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які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KPI </a:t>
            </a:r>
            <a:r>
              <a:rPr lang="ru-RU" b="0" dirty="0" err="1" smtClean="0">
                <a:effectLst/>
              </a:rPr>
              <a:t>потрібно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закрити</a:t>
            </a:r>
            <a:r>
              <a:rPr lang="ru-RU" b="0" dirty="0" smtClean="0">
                <a:effectLst/>
              </a:rPr>
              <a:t> маркетологам. Але </a:t>
            </a:r>
            <a:r>
              <a:rPr lang="ru-RU" b="0" dirty="0" err="1" smtClean="0">
                <a:effectLst/>
              </a:rPr>
              <a:t>виграють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ті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хто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завжди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починає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питання</a:t>
            </a:r>
            <a:r>
              <a:rPr lang="ru-RU" b="0" dirty="0" smtClean="0">
                <a:effectLst/>
              </a:rPr>
              <a:t>: «А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потрібно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клієнту</a:t>
            </a:r>
            <a:r>
              <a:rPr lang="ru-RU" b="0" dirty="0" smtClean="0">
                <a:effectLst/>
              </a:rPr>
              <a:t>?»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Клієнтоцентричний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підхід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передбачає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глибоке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розуміння</a:t>
            </a:r>
            <a:r>
              <a:rPr lang="ru-RU" b="0" dirty="0" smtClean="0">
                <a:effectLst/>
              </a:rPr>
              <a:t> потреб, </a:t>
            </a:r>
            <a:r>
              <a:rPr lang="ru-RU" b="0" dirty="0" err="1" smtClean="0">
                <a:effectLst/>
              </a:rPr>
              <a:t>переваг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больових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точок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Це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означає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всі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бізнес-процеси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вибудовуються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навколо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купівельного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досвіду</a:t>
            </a:r>
            <a:r>
              <a:rPr lang="ru-RU" b="0" dirty="0" smtClean="0">
                <a:effectLst/>
              </a:rPr>
              <a:t>, а не </a:t>
            </a:r>
            <a:r>
              <a:rPr lang="ru-RU" b="0" dirty="0" err="1" smtClean="0">
                <a:effectLst/>
              </a:rPr>
              <a:t>навпаки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1" dirty="0" smtClean="0"/>
              <a:t>Приклад</a:t>
            </a:r>
            <a:r>
              <a:rPr lang="ru-RU" b="0" dirty="0" smtClean="0">
                <a:effectLst/>
              </a:rPr>
              <a:t>: Мережа </a:t>
            </a:r>
            <a:r>
              <a:rPr lang="ru-RU" b="0" dirty="0" err="1" smtClean="0">
                <a:effectLst/>
              </a:rPr>
              <a:t>магазинів</a:t>
            </a:r>
            <a:r>
              <a:rPr lang="ru-RU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EVA </a:t>
            </a:r>
            <a:r>
              <a:rPr lang="ru-RU" b="0" dirty="0" smtClean="0">
                <a:effectLst/>
              </a:rPr>
              <a:t>активно </a:t>
            </a:r>
            <a:r>
              <a:rPr lang="ru-RU" b="0" dirty="0" err="1" smtClean="0">
                <a:effectLst/>
              </a:rPr>
              <a:t>інтегрує</a:t>
            </a:r>
            <a:r>
              <a:rPr lang="ru-RU" b="0" dirty="0" smtClean="0">
                <a:effectLst/>
              </a:rPr>
              <a:t> онлайн та офлайн канали через </a:t>
            </a:r>
            <a:r>
              <a:rPr lang="ru-RU" b="0" dirty="0" err="1" smtClean="0">
                <a:effectLst/>
              </a:rPr>
              <a:t>мобільний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додаток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який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дозволяє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переглядати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асортимент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розміщувати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замовлення</a:t>
            </a:r>
            <a:r>
              <a:rPr lang="ru-RU" b="0" dirty="0" smtClean="0">
                <a:effectLst/>
              </a:rPr>
              <a:t> онлайн і </a:t>
            </a:r>
            <a:r>
              <a:rPr lang="ru-RU" b="0" dirty="0" err="1" smtClean="0">
                <a:effectLst/>
              </a:rPr>
              <a:t>отримувати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бонуси</a:t>
            </a:r>
            <a:r>
              <a:rPr lang="ru-RU" b="0" dirty="0" smtClean="0">
                <a:effectLst/>
              </a:rPr>
              <a:t> за покупки. </a:t>
            </a:r>
            <a:r>
              <a:rPr lang="ru-RU" b="0" dirty="0" err="1" smtClean="0">
                <a:effectLst/>
              </a:rPr>
              <a:t>Важливо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програма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лояльності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працює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однаково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ефективно</a:t>
            </a:r>
            <a:r>
              <a:rPr lang="ru-RU" b="0" dirty="0" smtClean="0">
                <a:effectLst/>
              </a:rPr>
              <a:t> і у </a:t>
            </a:r>
            <a:r>
              <a:rPr lang="ru-RU" b="0" dirty="0" err="1" smtClean="0">
                <a:effectLst/>
              </a:rPr>
              <a:t>фізичних</a:t>
            </a:r>
            <a:r>
              <a:rPr lang="ru-RU" b="0" dirty="0" smtClean="0">
                <a:effectLst/>
              </a:rPr>
              <a:t> магазинах, і при онлайн-покупках — </a:t>
            </a:r>
            <a:r>
              <a:rPr lang="ru-RU" b="0" dirty="0" err="1" smtClean="0">
                <a:effectLst/>
              </a:rPr>
              <a:t>клієнт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завжди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залишається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єдиній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екосистемі</a:t>
            </a:r>
            <a:r>
              <a:rPr lang="ru-RU" b="0" dirty="0" smtClean="0">
                <a:effectLst/>
              </a:rPr>
              <a:t> бренду.</a:t>
            </a:r>
            <a:endParaRPr lang="ru-RU" dirty="0" smtClean="0"/>
          </a:p>
          <a:p>
            <a:r>
              <a:rPr lang="ru-RU" b="1" dirty="0" smtClean="0"/>
              <a:t>Приклад</a:t>
            </a:r>
            <a:r>
              <a:rPr lang="ru-RU" b="0" dirty="0" smtClean="0">
                <a:effectLst/>
              </a:rPr>
              <a:t>: </a:t>
            </a:r>
            <a:r>
              <a:rPr lang="en-US" b="0" dirty="0" err="1" smtClean="0">
                <a:effectLst/>
              </a:rPr>
              <a:t>Rozetka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трансформувалася</a:t>
            </a:r>
            <a:r>
              <a:rPr lang="ru-RU" b="0" dirty="0" smtClean="0">
                <a:effectLst/>
              </a:rPr>
              <a:t> з чистого онлайн-</a:t>
            </a:r>
            <a:r>
              <a:rPr lang="ru-RU" b="0" dirty="0" err="1" smtClean="0">
                <a:effectLst/>
              </a:rPr>
              <a:t>ритейлера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омніканальну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компанію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відкривши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фізичні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магазини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пункти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видачі</a:t>
            </a:r>
            <a:r>
              <a:rPr lang="ru-RU" b="0" dirty="0" smtClean="0">
                <a:effectLst/>
              </a:rPr>
              <a:t>. До </a:t>
            </a:r>
            <a:r>
              <a:rPr lang="ru-RU" b="0" dirty="0" err="1" smtClean="0">
                <a:effectLst/>
              </a:rPr>
              <a:t>кінця</a:t>
            </a:r>
            <a:r>
              <a:rPr lang="ru-RU" b="0" dirty="0" smtClean="0">
                <a:effectLst/>
              </a:rPr>
              <a:t> 2025 року </a:t>
            </a:r>
            <a:r>
              <a:rPr lang="en-US" b="0" dirty="0" err="1" smtClean="0">
                <a:effectLst/>
              </a:rPr>
              <a:t>Rozetka</a:t>
            </a:r>
            <a:r>
              <a:rPr lang="en-US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планувала</a:t>
            </a:r>
            <a:r>
              <a:rPr lang="ru-RU" b="0" dirty="0" smtClean="0">
                <a:effectLst/>
              </a:rPr>
              <a:t> довести </a:t>
            </a:r>
            <a:r>
              <a:rPr lang="ru-RU" b="0" dirty="0" err="1" smtClean="0">
                <a:effectLst/>
              </a:rPr>
              <a:t>кількість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своїх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точок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видачі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майже</a:t>
            </a:r>
            <a:r>
              <a:rPr lang="ru-RU" b="0" dirty="0" smtClean="0">
                <a:effectLst/>
              </a:rPr>
              <a:t> до 500. </a:t>
            </a:r>
            <a:r>
              <a:rPr lang="ru-RU" b="0" dirty="0" err="1" smtClean="0">
                <a:effectLst/>
              </a:rPr>
              <a:t>Це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рішення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було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прийнято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після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аналізу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поведінки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які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хотіли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побачити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наживо</a:t>
            </a:r>
            <a:r>
              <a:rPr lang="ru-RU" b="0" dirty="0" smtClean="0">
                <a:effectLst/>
              </a:rPr>
              <a:t> перед </a:t>
            </a:r>
            <a:r>
              <a:rPr lang="ru-RU" b="0" dirty="0" err="1" smtClean="0">
                <a:effectLst/>
              </a:rPr>
              <a:t>покупкою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Клієнтоцентричний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підхід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підвищує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довіру</a:t>
            </a:r>
            <a:r>
              <a:rPr lang="ru-RU" b="0" dirty="0" smtClean="0">
                <a:effectLst/>
              </a:rPr>
              <a:t> і, як </a:t>
            </a:r>
            <a:r>
              <a:rPr lang="ru-RU" b="0" dirty="0" err="1" smtClean="0">
                <a:effectLst/>
              </a:rPr>
              <a:t>наслідок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лояльність</a:t>
            </a:r>
            <a:r>
              <a:rPr lang="ru-RU" b="0" dirty="0" smtClean="0">
                <a:effectLst/>
              </a:rPr>
              <a:t>. Коли </a:t>
            </a:r>
            <a:r>
              <a:rPr lang="ru-RU" b="0" dirty="0" err="1" smtClean="0">
                <a:effectLst/>
              </a:rPr>
              <a:t>клієнт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відчуває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його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розуміють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цінують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він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повертається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знову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знову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1" dirty="0" smtClean="0"/>
              <a:t>2. </a:t>
            </a:r>
            <a:r>
              <a:rPr lang="ru-RU" b="1" dirty="0" err="1" smtClean="0"/>
              <a:t>Проведіть</a:t>
            </a:r>
            <a:r>
              <a:rPr lang="ru-RU" b="1" dirty="0" smtClean="0"/>
              <a:t> аудит </a:t>
            </a:r>
            <a:r>
              <a:rPr lang="ru-RU" b="1" dirty="0" err="1" smtClean="0"/>
              <a:t>асортименту</a:t>
            </a:r>
            <a:endParaRPr lang="ru-RU" b="1" dirty="0" smtClean="0"/>
          </a:p>
          <a:p>
            <a:r>
              <a:rPr lang="ru-RU" b="0" dirty="0" smtClean="0">
                <a:effectLst/>
              </a:rPr>
              <a:t>Перш </a:t>
            </a:r>
            <a:r>
              <a:rPr lang="ru-RU" b="0" dirty="0" err="1" smtClean="0">
                <a:effectLst/>
              </a:rPr>
              <a:t>ніж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запускати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омніканальних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продажів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потрібно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переконатися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ваш </a:t>
            </a:r>
            <a:r>
              <a:rPr lang="ru-RU" b="0" dirty="0" err="1" smtClean="0">
                <a:effectLst/>
              </a:rPr>
              <a:t>асортимент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відповідає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очікуванням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клієнтів</a:t>
            </a:r>
            <a:r>
              <a:rPr lang="ru-RU" b="0" dirty="0" smtClean="0">
                <a:effectLst/>
              </a:rPr>
              <a:t> у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каналах. Аудит </a:t>
            </a:r>
            <a:r>
              <a:rPr lang="ru-RU" b="0" dirty="0" err="1" smtClean="0">
                <a:effectLst/>
              </a:rPr>
              <a:t>асортименту</a:t>
            </a:r>
            <a:r>
              <a:rPr lang="ru-RU" b="0" dirty="0" smtClean="0">
                <a:effectLst/>
              </a:rPr>
              <a:t> — </a:t>
            </a:r>
            <a:r>
              <a:rPr lang="ru-RU" b="0" dirty="0" err="1" smtClean="0">
                <a:effectLst/>
              </a:rPr>
              <a:t>це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комплексний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аналіз</a:t>
            </a:r>
            <a:r>
              <a:rPr lang="ru-RU" b="0" dirty="0" smtClean="0">
                <a:effectLst/>
              </a:rPr>
              <a:t> товарного портфеля, </a:t>
            </a:r>
            <a:r>
              <a:rPr lang="ru-RU" b="0" dirty="0" err="1" smtClean="0">
                <a:effectLst/>
              </a:rPr>
              <a:t>спрямований</a:t>
            </a:r>
            <a:r>
              <a:rPr lang="ru-RU" b="0" dirty="0" smtClean="0">
                <a:effectLst/>
              </a:rPr>
              <a:t> на </a:t>
            </a:r>
            <a:r>
              <a:rPr lang="ru-RU" b="0" dirty="0" err="1" smtClean="0">
                <a:effectLst/>
              </a:rPr>
              <a:t>оптимізацію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пропозиції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Крім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цього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корисно</a:t>
            </a:r>
            <a:r>
              <a:rPr lang="ru-RU" b="0" dirty="0" smtClean="0">
                <a:effectLst/>
              </a:rPr>
              <a:t> провести </a:t>
            </a:r>
            <a:r>
              <a:rPr lang="ru-RU" b="0" dirty="0" smtClean="0">
                <a:effectLst/>
                <a:hlinkClick r:id="rId2"/>
              </a:rPr>
              <a:t>аудит </a:t>
            </a:r>
            <a:r>
              <a:rPr lang="ru-RU" b="0" dirty="0" err="1" smtClean="0">
                <a:effectLst/>
                <a:hlinkClick r:id="rId2"/>
              </a:rPr>
              <a:t>відділу</a:t>
            </a:r>
            <a:r>
              <a:rPr lang="ru-RU" b="0" dirty="0" smtClean="0">
                <a:effectLst/>
                <a:hlinkClick r:id="rId2"/>
              </a:rPr>
              <a:t> </a:t>
            </a:r>
            <a:r>
              <a:rPr lang="ru-RU" b="0" dirty="0" err="1" smtClean="0">
                <a:effectLst/>
                <a:hlinkClick r:id="rId2"/>
              </a:rPr>
              <a:t>продажів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щоб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узгодити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асортимент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реальними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можливостями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каналів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реалізації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зрозуміти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які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позиції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краще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просувати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онлайні</a:t>
            </a:r>
            <a:r>
              <a:rPr lang="ru-RU" b="0" dirty="0" smtClean="0">
                <a:effectLst/>
              </a:rPr>
              <a:t>, а </a:t>
            </a:r>
            <a:r>
              <a:rPr lang="ru-RU" b="0" dirty="0" err="1" smtClean="0">
                <a:effectLst/>
              </a:rPr>
              <a:t>які</a:t>
            </a:r>
            <a:r>
              <a:rPr lang="ru-RU" b="0" dirty="0" smtClean="0">
                <a:effectLst/>
              </a:rPr>
              <a:t> — в </a:t>
            </a:r>
            <a:r>
              <a:rPr lang="ru-RU" b="0" dirty="0" err="1" smtClean="0">
                <a:effectLst/>
              </a:rPr>
              <a:t>офлайні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5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98367"/>
            <a:ext cx="1206137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err="1" smtClean="0">
                <a:effectLst/>
              </a:rPr>
              <a:t>Основні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компоненти</a:t>
            </a:r>
            <a:r>
              <a:rPr lang="ru-RU" b="0" dirty="0" smtClean="0">
                <a:effectLst/>
              </a:rPr>
              <a:t> аудиту </a:t>
            </a:r>
            <a:r>
              <a:rPr lang="ru-RU" b="0" dirty="0" err="1" smtClean="0">
                <a:effectLst/>
              </a:rPr>
              <a:t>асортименту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err="1" smtClean="0">
                <a:effectLst/>
              </a:rPr>
              <a:t>Аналіз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ширини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глибини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асортименту</a:t>
            </a:r>
            <a:endParaRPr lang="ru-RU" b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err="1" smtClean="0">
                <a:effectLst/>
              </a:rPr>
              <a:t>Оцінка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оборотності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товарів</a:t>
            </a:r>
            <a:endParaRPr lang="ru-RU" b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err="1" smtClean="0">
                <a:effectLst/>
              </a:rPr>
              <a:t>Аналіз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життєвого</a:t>
            </a:r>
            <a:r>
              <a:rPr lang="ru-RU" b="0" dirty="0" smtClean="0">
                <a:effectLst/>
              </a:rPr>
              <a:t> циклу </a:t>
            </a:r>
            <a:r>
              <a:rPr lang="ru-RU" b="0" dirty="0" err="1" smtClean="0">
                <a:effectLst/>
              </a:rPr>
              <a:t>продуктів</a:t>
            </a:r>
            <a:endParaRPr lang="ru-RU" b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err="1" smtClean="0">
                <a:effectLst/>
              </a:rPr>
              <a:t>Оцінка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ефективності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постачальників</a:t>
            </a:r>
            <a:endParaRPr lang="ru-RU" b="0" dirty="0" smtClean="0">
              <a:effectLst/>
            </a:endParaRPr>
          </a:p>
          <a:p>
            <a:r>
              <a:rPr lang="ru-RU" b="0" dirty="0" smtClean="0">
                <a:effectLst/>
              </a:rPr>
              <a:t>В </a:t>
            </a:r>
            <a:r>
              <a:rPr lang="ru-RU" b="0" dirty="0" err="1" smtClean="0">
                <a:effectLst/>
              </a:rPr>
              <a:t>омніканальній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моделі</a:t>
            </a:r>
            <a:r>
              <a:rPr lang="ru-RU" b="0" dirty="0" smtClean="0">
                <a:effectLst/>
              </a:rPr>
              <a:t> особливо </a:t>
            </a:r>
            <a:r>
              <a:rPr lang="ru-RU" b="0" dirty="0" err="1" smtClean="0">
                <a:effectLst/>
              </a:rPr>
              <a:t>важлива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синхронізація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товарних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залишків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між</a:t>
            </a:r>
            <a:r>
              <a:rPr lang="ru-RU" b="0" dirty="0" smtClean="0">
                <a:effectLst/>
              </a:rPr>
              <a:t> каналами. </a:t>
            </a:r>
            <a:r>
              <a:rPr lang="ru-RU" b="0" dirty="0" err="1" smtClean="0">
                <a:effectLst/>
              </a:rPr>
              <a:t>Немає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нічого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гіршого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ніж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ситуація</a:t>
            </a:r>
            <a:r>
              <a:rPr lang="ru-RU" b="0" dirty="0" smtClean="0">
                <a:effectLst/>
              </a:rPr>
              <a:t>, коли товар </a:t>
            </a:r>
            <a:r>
              <a:rPr lang="ru-RU" b="0" dirty="0" err="1" smtClean="0">
                <a:effectLst/>
              </a:rPr>
              <a:t>доступний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замовлення</a:t>
            </a:r>
            <a:r>
              <a:rPr lang="ru-RU" b="0" dirty="0" smtClean="0">
                <a:effectLst/>
              </a:rPr>
              <a:t> онлайн, але </a:t>
            </a:r>
            <a:r>
              <a:rPr lang="ru-RU" b="0" dirty="0" err="1" smtClean="0">
                <a:effectLst/>
              </a:rPr>
              <a:t>відсутній</a:t>
            </a:r>
            <a:r>
              <a:rPr lang="ru-RU" b="0" dirty="0" smtClean="0">
                <a:effectLst/>
              </a:rPr>
              <a:t> в офлайн-</a:t>
            </a:r>
            <a:r>
              <a:rPr lang="ru-RU" b="0" dirty="0" err="1" smtClean="0">
                <a:effectLst/>
              </a:rPr>
              <a:t>точці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самовивозу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1" dirty="0" smtClean="0"/>
              <a:t>Приклад з практики</a:t>
            </a:r>
            <a:r>
              <a:rPr lang="ru-RU" b="0" dirty="0" smtClean="0">
                <a:effectLst/>
              </a:rPr>
              <a:t>: Мережа </a:t>
            </a:r>
            <a:r>
              <a:rPr lang="en-US" b="0" dirty="0" smtClean="0">
                <a:effectLst/>
              </a:rPr>
              <a:t>Foxtrot </a:t>
            </a:r>
            <a:r>
              <a:rPr lang="ru-RU" b="0" dirty="0" err="1" smtClean="0">
                <a:effectLst/>
              </a:rPr>
              <a:t>після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ребрендингу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впровадила</a:t>
            </a:r>
            <a:r>
              <a:rPr lang="ru-RU" b="0" dirty="0" smtClean="0">
                <a:effectLst/>
              </a:rPr>
              <a:t> «</a:t>
            </a:r>
            <a:r>
              <a:rPr lang="ru-RU" b="0" dirty="0" err="1" smtClean="0">
                <a:effectLst/>
              </a:rPr>
              <a:t>омні-полиці</a:t>
            </a:r>
            <a:r>
              <a:rPr lang="ru-RU" b="0" dirty="0" smtClean="0">
                <a:effectLst/>
              </a:rPr>
              <a:t>» — </a:t>
            </a:r>
            <a:r>
              <a:rPr lang="ru-RU" b="0" dirty="0" err="1" smtClean="0">
                <a:effectLst/>
              </a:rPr>
              <a:t>інтерактивні</a:t>
            </a:r>
            <a:r>
              <a:rPr lang="ru-RU" b="0" dirty="0" smtClean="0">
                <a:effectLst/>
              </a:rPr>
              <a:t> точки для </a:t>
            </a:r>
            <a:r>
              <a:rPr lang="ru-RU" b="0" dirty="0" err="1" smtClean="0">
                <a:effectLst/>
              </a:rPr>
              <a:t>замовлення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товарів</a:t>
            </a:r>
            <a:r>
              <a:rPr lang="ru-RU" b="0" dirty="0" smtClean="0">
                <a:effectLst/>
              </a:rPr>
              <a:t> з сайту, </a:t>
            </a:r>
            <a:r>
              <a:rPr lang="ru-RU" b="0" dirty="0" err="1" smtClean="0">
                <a:effectLst/>
              </a:rPr>
              <a:t>якщо</a:t>
            </a:r>
            <a:r>
              <a:rPr lang="ru-RU" b="0" dirty="0" smtClean="0">
                <a:effectLst/>
              </a:rPr>
              <a:t> вони </a:t>
            </a:r>
            <a:r>
              <a:rPr lang="ru-RU" b="0" dirty="0" err="1" smtClean="0">
                <a:effectLst/>
              </a:rPr>
              <a:t>недоступні</a:t>
            </a:r>
            <a:r>
              <a:rPr lang="ru-RU" b="0" dirty="0" smtClean="0">
                <a:effectLst/>
              </a:rPr>
              <a:t> в </a:t>
            </a:r>
            <a:r>
              <a:rPr lang="ru-RU" b="0" dirty="0" err="1" smtClean="0">
                <a:effectLst/>
              </a:rPr>
              <a:t>магазині</a:t>
            </a:r>
            <a:r>
              <a:rPr lang="ru-RU" b="0" dirty="0" smtClean="0">
                <a:effectLst/>
              </a:rPr>
              <a:t>. </a:t>
            </a:r>
            <a:r>
              <a:rPr lang="ru-RU" b="0" dirty="0" err="1" smtClean="0">
                <a:effectLst/>
              </a:rPr>
              <a:t>Це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рішення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допомогло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компанії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збільшити</a:t>
            </a:r>
            <a:r>
              <a:rPr lang="ru-RU" b="0" dirty="0" smtClean="0">
                <a:effectLst/>
              </a:rPr>
              <a:t> онлайн-</a:t>
            </a:r>
            <a:r>
              <a:rPr lang="ru-RU" b="0" dirty="0" err="1" smtClean="0">
                <a:effectLst/>
              </a:rPr>
              <a:t>продажі</a:t>
            </a:r>
            <a:r>
              <a:rPr lang="ru-RU" b="0" dirty="0" smtClean="0">
                <a:effectLst/>
              </a:rPr>
              <a:t> на 20-30% і </a:t>
            </a:r>
            <a:r>
              <a:rPr lang="ru-RU" b="0" dirty="0" err="1" smtClean="0">
                <a:effectLst/>
              </a:rPr>
              <a:t>подвоїти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відвідуваність</a:t>
            </a:r>
            <a:r>
              <a:rPr lang="ru-RU" b="0" dirty="0" smtClean="0">
                <a:effectLst/>
              </a:rPr>
              <a:t> сайту.</a:t>
            </a:r>
          </a:p>
          <a:p>
            <a:r>
              <a:rPr lang="ru-RU" b="0" dirty="0" smtClean="0">
                <a:effectLst/>
              </a:rPr>
              <a:t>Для </a:t>
            </a:r>
            <a:r>
              <a:rPr lang="ru-RU" b="0" dirty="0" err="1" smtClean="0">
                <a:effectLst/>
              </a:rPr>
              <a:t>ефективного</a:t>
            </a:r>
            <a:r>
              <a:rPr lang="ru-RU" b="0" dirty="0" smtClean="0">
                <a:effectLst/>
              </a:rPr>
              <a:t> аудиту </a:t>
            </a:r>
            <a:r>
              <a:rPr lang="ru-RU" b="0" dirty="0" err="1" smtClean="0">
                <a:effectLst/>
              </a:rPr>
              <a:t>асортименту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b="0" dirty="0" err="1" smtClean="0">
                <a:effectLst/>
              </a:rPr>
              <a:t>Проаналізуйте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дані</a:t>
            </a:r>
            <a:r>
              <a:rPr lang="ru-RU" b="0" dirty="0" smtClean="0">
                <a:effectLst/>
              </a:rPr>
              <a:t> про </a:t>
            </a:r>
            <a:r>
              <a:rPr lang="ru-RU" b="0" dirty="0" err="1" smtClean="0">
                <a:effectLst/>
              </a:rPr>
              <a:t>продажі</a:t>
            </a:r>
            <a:r>
              <a:rPr lang="ru-RU" b="0" dirty="0" smtClean="0">
                <a:effectLst/>
              </a:rPr>
              <a:t> за </a:t>
            </a:r>
            <a:r>
              <a:rPr lang="ru-RU" b="0" dirty="0" err="1" smtClean="0">
                <a:effectLst/>
              </a:rPr>
              <a:t>останні</a:t>
            </a:r>
            <a:r>
              <a:rPr lang="ru-RU" b="0" dirty="0" smtClean="0">
                <a:effectLst/>
              </a:rPr>
              <a:t> 6-12 </a:t>
            </a:r>
            <a:r>
              <a:rPr lang="ru-RU" b="0" dirty="0" err="1" smtClean="0">
                <a:effectLst/>
              </a:rPr>
              <a:t>місяців</a:t>
            </a:r>
            <a:endParaRPr lang="ru-RU" b="0" dirty="0" smtClean="0">
              <a:effectLst/>
            </a:endParaRPr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b="0" dirty="0" err="1" smtClean="0">
                <a:effectLst/>
              </a:rPr>
              <a:t>Виявіть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найприбутковіші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категорії</a:t>
            </a:r>
            <a:r>
              <a:rPr lang="ru-RU" b="0" dirty="0" smtClean="0">
                <a:effectLst/>
              </a:rPr>
              <a:t> та </a:t>
            </a:r>
            <a:r>
              <a:rPr lang="en-US" b="0" dirty="0" smtClean="0">
                <a:effectLst/>
              </a:rPr>
              <a:t>SKU</a:t>
            </a:r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b="0" dirty="0" err="1" smtClean="0">
                <a:effectLst/>
              </a:rPr>
              <a:t>Визначте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товари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високим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потенціалом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зростання</a:t>
            </a:r>
            <a:endParaRPr lang="ru-RU" b="0" dirty="0" smtClean="0">
              <a:effectLst/>
            </a:endParaRPr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b="0" dirty="0" err="1" smtClean="0">
                <a:effectLst/>
              </a:rPr>
              <a:t>Позбудьтеся</a:t>
            </a:r>
            <a:r>
              <a:rPr lang="ru-RU" b="0" dirty="0" smtClean="0">
                <a:effectLst/>
              </a:rPr>
              <a:t> «</a:t>
            </a:r>
            <a:r>
              <a:rPr lang="ru-RU" b="0" dirty="0" err="1" smtClean="0">
                <a:effectLst/>
              </a:rPr>
              <a:t>мертвих</a:t>
            </a:r>
            <a:r>
              <a:rPr lang="ru-RU" b="0" dirty="0" smtClean="0">
                <a:effectLst/>
              </a:rPr>
              <a:t>» </a:t>
            </a:r>
            <a:r>
              <a:rPr lang="ru-RU" b="0" dirty="0" err="1" smtClean="0">
                <a:effectLst/>
              </a:rPr>
              <a:t>позицій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які</a:t>
            </a:r>
            <a:r>
              <a:rPr lang="ru-RU" b="0" dirty="0" smtClean="0">
                <a:effectLst/>
              </a:rPr>
              <a:t> не </a:t>
            </a:r>
            <a:r>
              <a:rPr lang="ru-RU" b="0" dirty="0" err="1" smtClean="0">
                <a:effectLst/>
              </a:rPr>
              <a:t>продаються</a:t>
            </a:r>
            <a:endParaRPr lang="ru-RU" b="0" dirty="0" smtClean="0">
              <a:effectLst/>
            </a:endParaRPr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ru-RU" b="0" dirty="0" err="1" smtClean="0">
                <a:effectLst/>
              </a:rPr>
              <a:t>Забезпечте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наявність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хітів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продажів</a:t>
            </a:r>
            <a:r>
              <a:rPr lang="ru-RU" b="0" dirty="0" smtClean="0">
                <a:effectLst/>
              </a:rPr>
              <a:t> у </a:t>
            </a:r>
            <a:r>
              <a:rPr lang="ru-RU" b="0" dirty="0" err="1" smtClean="0">
                <a:effectLst/>
              </a:rPr>
              <a:t>всіх</a:t>
            </a:r>
            <a:r>
              <a:rPr lang="ru-RU" b="0" dirty="0" smtClean="0">
                <a:effectLst/>
              </a:rPr>
              <a:t> каналах.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Використовуйте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endParaRPr lang="ru-RU" b="1" dirty="0" smtClean="0"/>
          </a:p>
          <a:p>
            <a:r>
              <a:rPr lang="ru-RU" dirty="0" err="1" smtClean="0"/>
              <a:t>Дані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основа для </a:t>
            </a:r>
            <a:r>
              <a:rPr lang="ru-RU" dirty="0" err="1" smtClean="0"/>
              <a:t>омніканальної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 Без </a:t>
            </a:r>
            <a:r>
              <a:rPr lang="ru-RU" dirty="0" err="1" smtClean="0"/>
              <a:t>аналітики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як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взаємодіють</a:t>
            </a:r>
            <a:r>
              <a:rPr lang="ru-RU" dirty="0" smtClean="0"/>
              <a:t> з брендом через </a:t>
            </a:r>
            <a:r>
              <a:rPr lang="ru-RU" dirty="0" err="1" smtClean="0"/>
              <a:t>різні</a:t>
            </a:r>
            <a:r>
              <a:rPr lang="ru-RU" dirty="0" smtClean="0"/>
              <a:t> канали і </a:t>
            </a:r>
            <a:r>
              <a:rPr lang="ru-RU" dirty="0" err="1" smtClean="0"/>
              <a:t>які</a:t>
            </a:r>
            <a:r>
              <a:rPr lang="ru-RU" dirty="0" smtClean="0"/>
              <a:t> точки </a:t>
            </a:r>
            <a:r>
              <a:rPr lang="ru-RU" dirty="0" err="1" smtClean="0"/>
              <a:t>дотику</a:t>
            </a:r>
            <a:r>
              <a:rPr lang="ru-RU" dirty="0" smtClean="0"/>
              <a:t> </a:t>
            </a:r>
            <a:r>
              <a:rPr lang="ru-RU" dirty="0" err="1" smtClean="0"/>
              <a:t>найефективніші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збирати</a:t>
            </a:r>
            <a:r>
              <a:rPr lang="ru-RU" dirty="0" smtClean="0"/>
              <a:t> й </a:t>
            </a:r>
            <a:r>
              <a:rPr lang="ru-RU" dirty="0" err="1" smtClean="0"/>
              <a:t>аналізувати</a:t>
            </a:r>
            <a:r>
              <a:rPr lang="ru-RU" dirty="0" smtClean="0"/>
              <a:t>: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dirty="0" err="1" smtClean="0"/>
              <a:t>Демографічні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клієнтів</a:t>
            </a:r>
            <a:endParaRPr lang="ru-RU" dirty="0" smtClean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dirty="0" err="1" smtClean="0"/>
              <a:t>Історія</a:t>
            </a:r>
            <a:r>
              <a:rPr lang="ru-RU" dirty="0" smtClean="0"/>
              <a:t> покупок і </a:t>
            </a:r>
            <a:r>
              <a:rPr lang="ru-RU" dirty="0" err="1" smtClean="0"/>
              <a:t>середній</a:t>
            </a:r>
            <a:r>
              <a:rPr lang="ru-RU" dirty="0" smtClean="0"/>
              <a:t> чек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dirty="0" err="1" smtClean="0"/>
              <a:t>Переважні</a:t>
            </a:r>
            <a:r>
              <a:rPr lang="ru-RU" dirty="0" smtClean="0"/>
              <a:t> канали </a:t>
            </a:r>
            <a:r>
              <a:rPr lang="ru-RU" dirty="0" err="1" smtClean="0"/>
              <a:t>комунікації</a:t>
            </a:r>
            <a:endParaRPr lang="ru-RU" dirty="0" smtClean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dirty="0" err="1" smtClean="0"/>
              <a:t>Поведінка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та в </a:t>
            </a:r>
            <a:r>
              <a:rPr lang="ru-RU" dirty="0" err="1" smtClean="0"/>
              <a:t>додатку</a:t>
            </a:r>
            <a:endParaRPr lang="ru-RU" dirty="0" smtClean="0"/>
          </a:p>
          <a:p>
            <a:pPr algn="just"/>
            <a:endParaRPr lang="ru-RU" b="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4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0"/>
            <a:ext cx="11930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dirty="0" err="1" smtClean="0"/>
              <a:t>Відгук</a:t>
            </a:r>
            <a:r>
              <a:rPr lang="ru-RU" dirty="0" smtClean="0"/>
              <a:t> на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endParaRPr lang="ru-RU" dirty="0" smtClean="0"/>
          </a:p>
          <a:p>
            <a:pPr marL="285750" indent="-285750">
              <a:buFont typeface="Calibri" panose="020F0502020204030204" pitchFamily="34" charset="0"/>
              <a:buChar char="—"/>
            </a:pP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і </a:t>
            </a:r>
            <a:r>
              <a:rPr lang="ru-RU" dirty="0" err="1" smtClean="0"/>
              <a:t>скарги</a:t>
            </a:r>
            <a:endParaRPr lang="ru-RU" dirty="0" smtClean="0"/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штучного </a:t>
            </a:r>
            <a:r>
              <a:rPr lang="ru-RU" dirty="0" err="1" smtClean="0"/>
              <a:t>інтелекту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клієнтів</a:t>
            </a:r>
            <a:r>
              <a:rPr lang="ru-RU" dirty="0" smtClean="0"/>
              <a:t> у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пропонувати</a:t>
            </a:r>
            <a:r>
              <a:rPr lang="ru-RU" dirty="0" smtClean="0"/>
              <a:t> </a:t>
            </a:r>
            <a:r>
              <a:rPr lang="ru-RU" dirty="0" err="1" smtClean="0"/>
              <a:t>релевантні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та </a:t>
            </a:r>
            <a:r>
              <a:rPr lang="ru-RU" dirty="0" err="1" smtClean="0"/>
              <a:t>послуги</a:t>
            </a:r>
            <a:r>
              <a:rPr lang="ru-RU" dirty="0" smtClean="0"/>
              <a:t> в </a:t>
            </a:r>
            <a:r>
              <a:rPr lang="ru-RU" dirty="0" err="1" smtClean="0"/>
              <a:t>потрібний</a:t>
            </a:r>
            <a:r>
              <a:rPr lang="ru-RU" dirty="0" smtClean="0"/>
              <a:t> час через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підходящий</a:t>
            </a:r>
            <a:r>
              <a:rPr lang="ru-RU" dirty="0" smtClean="0"/>
              <a:t> канал </a:t>
            </a:r>
            <a:r>
              <a:rPr lang="ru-RU" dirty="0" err="1" smtClean="0"/>
              <a:t>комунікації</a:t>
            </a:r>
            <a:r>
              <a:rPr lang="ru-RU" dirty="0" smtClean="0"/>
              <a:t>.</a:t>
            </a: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17915"/>
              </p:ext>
            </p:extLst>
          </p:nvPr>
        </p:nvGraphicFramePr>
        <p:xfrm>
          <a:off x="1086395" y="1572052"/>
          <a:ext cx="7332753" cy="5394960"/>
        </p:xfrm>
        <a:graphic>
          <a:graphicData uri="http://schemas.openxmlformats.org/drawingml/2006/table">
            <a:tbl>
              <a:tblPr/>
              <a:tblGrid>
                <a:gridCol w="2444251">
                  <a:extLst>
                    <a:ext uri="{9D8B030D-6E8A-4147-A177-3AD203B41FA5}">
                      <a16:colId xmlns:a16="http://schemas.microsoft.com/office/drawing/2014/main" val="2011157578"/>
                    </a:ext>
                  </a:extLst>
                </a:gridCol>
                <a:gridCol w="2444251">
                  <a:extLst>
                    <a:ext uri="{9D8B030D-6E8A-4147-A177-3AD203B41FA5}">
                      <a16:colId xmlns:a16="http://schemas.microsoft.com/office/drawing/2014/main" val="4235739580"/>
                    </a:ext>
                  </a:extLst>
                </a:gridCol>
                <a:gridCol w="2444251">
                  <a:extLst>
                    <a:ext uri="{9D8B030D-6E8A-4147-A177-3AD203B41FA5}">
                      <a16:colId xmlns:a16="http://schemas.microsoft.com/office/drawing/2014/main" val="1740138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Тип інструменту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Приклади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Застосування в омніканальності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492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CRM-</a:t>
                      </a:r>
                      <a:r>
                        <a:rPr lang="ru-RU"/>
                        <a:t>системи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Odoo, OneBox, Shopify, RetailCRM, KeyCRM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Управління взаємовідносинами з клієнтами, відстеження історії покупок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34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Аналітичні платформи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Google Analytics, Power BI, Tableau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Аналіз поведінки клієнтів на сайті та в додатку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409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Платформи </a:t>
                      </a:r>
                      <a:r>
                        <a:rPr lang="en-US"/>
                        <a:t>CDP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Messaggio, NetHunt CRM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Створення єдиного профілю клієнта на основі даних з різних джерел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3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Інструменти лояльності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LoyaltyLion, Smile.io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програмами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лояльності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всіх</a:t>
                      </a:r>
                      <a:r>
                        <a:rPr lang="ru-RU" dirty="0"/>
                        <a:t> каналах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87826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6395" y="1477328"/>
            <a:ext cx="8501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Корисні інструменти для аналітики: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3" y="109082"/>
            <a:ext cx="1186107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</a:t>
            </a:r>
            <a:r>
              <a:rPr lang="ru-RU" b="1" dirty="0" err="1" smtClean="0"/>
              <a:t>Визначтеся</a:t>
            </a:r>
            <a:r>
              <a:rPr lang="ru-RU" b="1" dirty="0" smtClean="0"/>
              <a:t> з типажами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і </a:t>
            </a:r>
            <a:r>
              <a:rPr lang="ru-RU" b="1" dirty="0" err="1" smtClean="0"/>
              <a:t>розробіть</a:t>
            </a:r>
            <a:r>
              <a:rPr lang="ru-RU" b="1" dirty="0" smtClean="0"/>
              <a:t> </a:t>
            </a:r>
            <a:r>
              <a:rPr lang="ru-RU" b="1" dirty="0" err="1" smtClean="0"/>
              <a:t>карти</a:t>
            </a:r>
            <a:r>
              <a:rPr lang="ru-RU" b="1" dirty="0" smtClean="0"/>
              <a:t> шляху до покупки</a:t>
            </a:r>
          </a:p>
          <a:p>
            <a:r>
              <a:rPr lang="ru-RU" dirty="0" err="1" smtClean="0"/>
              <a:t>Розробка</a:t>
            </a:r>
            <a:r>
              <a:rPr lang="ru-RU" dirty="0" smtClean="0"/>
              <a:t> карт шляху </a:t>
            </a:r>
            <a:r>
              <a:rPr lang="ru-RU" dirty="0" err="1" smtClean="0"/>
              <a:t>клієнта</a:t>
            </a:r>
            <a:r>
              <a:rPr lang="ru-RU" dirty="0" smtClean="0"/>
              <a:t> (</a:t>
            </a:r>
            <a:r>
              <a:rPr lang="en-US" dirty="0" smtClean="0"/>
              <a:t>Customer Journey Mapping)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візуалізації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з брендом. Але перед </a:t>
            </a:r>
            <a:r>
              <a:rPr lang="ru-RU" dirty="0" err="1" smtClean="0"/>
              <a:t>створенням</a:t>
            </a:r>
            <a:r>
              <a:rPr lang="ru-RU" dirty="0" smtClean="0"/>
              <a:t> карт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типажі</a:t>
            </a:r>
            <a:r>
              <a:rPr lang="ru-RU" dirty="0" smtClean="0"/>
              <a:t> (</a:t>
            </a:r>
            <a:r>
              <a:rPr lang="ru-RU" dirty="0" err="1" smtClean="0"/>
              <a:t>персони</a:t>
            </a:r>
            <a:r>
              <a:rPr lang="ru-RU" dirty="0" smtClean="0"/>
              <a:t>)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Кроки з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типажів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:</a:t>
            </a:r>
          </a:p>
          <a:p>
            <a:r>
              <a:rPr lang="ru-RU" b="1" dirty="0" err="1" smtClean="0"/>
              <a:t>Зберіть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err="1" smtClean="0">
                <a:effectLst/>
              </a:rPr>
              <a:t>Демографічна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інформація</a:t>
            </a:r>
            <a:r>
              <a:rPr lang="ru-RU" b="0" dirty="0" smtClean="0">
                <a:effectLst/>
              </a:rPr>
              <a:t> (</a:t>
            </a:r>
            <a:r>
              <a:rPr lang="ru-RU" b="0" dirty="0" err="1" smtClean="0">
                <a:effectLst/>
              </a:rPr>
              <a:t>вік</a:t>
            </a:r>
            <a:r>
              <a:rPr lang="ru-RU" b="0" dirty="0" smtClean="0">
                <a:effectLst/>
              </a:rPr>
              <a:t>, стать, </a:t>
            </a:r>
            <a:r>
              <a:rPr lang="ru-RU" b="0" dirty="0" err="1" smtClean="0">
                <a:effectLst/>
              </a:rPr>
              <a:t>локація</a:t>
            </a:r>
            <a:r>
              <a:rPr lang="ru-RU" b="0" dirty="0" smtClean="0">
                <a:effectLst/>
              </a:rPr>
              <a:t>)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err="1" smtClean="0">
                <a:effectLst/>
              </a:rPr>
              <a:t>Психографічні</a:t>
            </a:r>
            <a:r>
              <a:rPr lang="ru-RU" b="0" dirty="0" smtClean="0">
                <a:effectLst/>
              </a:rPr>
              <a:t> характеристики (</a:t>
            </a:r>
            <a:r>
              <a:rPr lang="ru-RU" b="0" dirty="0" err="1" smtClean="0">
                <a:effectLst/>
              </a:rPr>
              <a:t>інтереси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цінності</a:t>
            </a:r>
            <a:r>
              <a:rPr lang="ru-RU" b="0" dirty="0" smtClean="0">
                <a:effectLst/>
              </a:rPr>
              <a:t>)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err="1" smtClean="0">
                <a:effectLst/>
              </a:rPr>
              <a:t>Поведінкові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патерни</a:t>
            </a:r>
            <a:r>
              <a:rPr lang="ru-RU" b="0" dirty="0" smtClean="0">
                <a:effectLst/>
              </a:rPr>
              <a:t> (частота покупок, </a:t>
            </a:r>
            <a:r>
              <a:rPr lang="ru-RU" b="0" dirty="0" err="1" smtClean="0">
                <a:effectLst/>
              </a:rPr>
              <a:t>переважні</a:t>
            </a:r>
            <a:r>
              <a:rPr lang="ru-RU" b="0" dirty="0" smtClean="0">
                <a:effectLst/>
              </a:rPr>
              <a:t> канали)</a:t>
            </a:r>
            <a:endParaRPr lang="ru-RU" dirty="0" smtClean="0"/>
          </a:p>
          <a:p>
            <a:r>
              <a:rPr lang="ru-RU" b="0" dirty="0" smtClean="0">
                <a:effectLst/>
              </a:rPr>
              <a:t>Перед </a:t>
            </a:r>
            <a:r>
              <a:rPr lang="ru-RU" b="0" dirty="0" err="1" smtClean="0">
                <a:effectLst/>
              </a:rPr>
              <a:t>створенням</a:t>
            </a:r>
            <a:r>
              <a:rPr lang="ru-RU" b="0" dirty="0" smtClean="0">
                <a:effectLst/>
              </a:rPr>
              <a:t> персон </a:t>
            </a:r>
            <a:r>
              <a:rPr lang="ru-RU" b="0" dirty="0" err="1" smtClean="0">
                <a:effectLst/>
              </a:rPr>
              <a:t>виконується</a:t>
            </a:r>
            <a:r>
              <a:rPr lang="ru-RU" b="0" dirty="0" smtClean="0">
                <a:effectLst/>
                <a:hlinkClick r:id="rId2"/>
              </a:rPr>
              <a:t> </a:t>
            </a:r>
            <a:r>
              <a:rPr lang="ru-RU" b="0" dirty="0" err="1" smtClean="0">
                <a:effectLst/>
                <a:hlinkClick r:id="rId2"/>
              </a:rPr>
              <a:t>сегментація</a:t>
            </a:r>
            <a:r>
              <a:rPr lang="ru-RU" b="0" dirty="0" smtClean="0">
                <a:effectLst/>
                <a:hlinkClick r:id="rId2"/>
              </a:rPr>
              <a:t> </a:t>
            </a:r>
            <a:r>
              <a:rPr lang="ru-RU" b="0" dirty="0" err="1" smtClean="0">
                <a:effectLst/>
                <a:hlinkClick r:id="rId2"/>
              </a:rPr>
              <a:t>клієнтів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щоб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виділити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однорідні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групи</a:t>
            </a:r>
            <a:r>
              <a:rPr lang="ru-RU" b="0" dirty="0" smtClean="0">
                <a:effectLst/>
              </a:rPr>
              <a:t> і </a:t>
            </a:r>
            <a:r>
              <a:rPr lang="ru-RU" b="0" dirty="0" err="1" smtClean="0">
                <a:effectLst/>
              </a:rPr>
              <a:t>потім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будувати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точні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персонажі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1" dirty="0" err="1" smtClean="0"/>
              <a:t>Створіть</a:t>
            </a:r>
            <a:r>
              <a:rPr lang="ru-RU" b="1" dirty="0" smtClean="0"/>
              <a:t> 3-5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персон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smtClean="0">
                <a:effectLst/>
              </a:rPr>
              <a:t>Дайте </a:t>
            </a:r>
            <a:r>
              <a:rPr lang="ru-RU" b="0" dirty="0" err="1" smtClean="0">
                <a:effectLst/>
              </a:rPr>
              <a:t>кожній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персоні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ім’я</a:t>
            </a:r>
            <a:r>
              <a:rPr lang="ru-RU" b="0" dirty="0" smtClean="0">
                <a:effectLst/>
              </a:rPr>
              <a:t> та </a:t>
            </a:r>
            <a:r>
              <a:rPr lang="ru-RU" b="0" dirty="0" err="1" smtClean="0">
                <a:effectLst/>
              </a:rPr>
              <a:t>особисту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історію</a:t>
            </a:r>
            <a:endParaRPr lang="ru-RU" b="0" dirty="0" smtClean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err="1" smtClean="0">
                <a:effectLst/>
              </a:rPr>
              <a:t>Опишіть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їхні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цілі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проблеми</a:t>
            </a:r>
            <a:r>
              <a:rPr lang="ru-RU" b="0" dirty="0" smtClean="0">
                <a:effectLst/>
              </a:rPr>
              <a:t> та потреби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err="1" smtClean="0">
                <a:effectLst/>
              </a:rPr>
              <a:t>Вкажіть</a:t>
            </a:r>
            <a:r>
              <a:rPr lang="ru-RU" b="0" dirty="0" smtClean="0">
                <a:effectLst/>
              </a:rPr>
              <a:t>, як ваш продукт </a:t>
            </a:r>
            <a:r>
              <a:rPr lang="ru-RU" b="0" dirty="0" err="1" smtClean="0">
                <a:effectLst/>
              </a:rPr>
              <a:t>вирішує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їхні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проблеми</a:t>
            </a:r>
            <a:endParaRPr lang="ru-RU" b="0" dirty="0" smtClean="0">
              <a:effectLst/>
            </a:endParaRPr>
          </a:p>
          <a:p>
            <a:r>
              <a:rPr lang="ru-RU" b="1" dirty="0" err="1" smtClean="0"/>
              <a:t>Валідуйте</a:t>
            </a:r>
            <a:r>
              <a:rPr lang="ru-RU" b="1" dirty="0" smtClean="0"/>
              <a:t> </a:t>
            </a:r>
            <a:r>
              <a:rPr lang="ru-RU" b="1" dirty="0" err="1" smtClean="0"/>
              <a:t>типажі</a:t>
            </a:r>
            <a:r>
              <a:rPr lang="ru-RU" b="0" dirty="0" smtClean="0">
                <a:effectLst/>
              </a:rPr>
              <a:t>:</a:t>
            </a:r>
            <a:endParaRPr lang="ru-RU" dirty="0" smtClean="0"/>
          </a:p>
          <a:p>
            <a:r>
              <a:rPr lang="ru-RU" b="0" dirty="0" err="1" smtClean="0">
                <a:effectLst/>
              </a:rPr>
              <a:t>Проведіть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інтерв’ю</a:t>
            </a:r>
            <a:r>
              <a:rPr lang="ru-RU" b="0" dirty="0" smtClean="0">
                <a:effectLst/>
              </a:rPr>
              <a:t> з </a:t>
            </a:r>
            <a:r>
              <a:rPr lang="ru-RU" b="0" dirty="0" err="1" smtClean="0">
                <a:effectLst/>
              </a:rPr>
              <a:t>реальними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клієнтами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Перевірте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чи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відповідають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створені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персони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вашій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цільовій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аудиторії</a:t>
            </a:r>
            <a:endParaRPr lang="ru-RU" b="0" dirty="0" smtClean="0">
              <a:effectLst/>
            </a:endParaRPr>
          </a:p>
          <a:p>
            <a:r>
              <a:rPr lang="ru-RU" b="0" dirty="0" err="1" smtClean="0">
                <a:effectLst/>
              </a:rPr>
              <a:t>Після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визначення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типажів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розробіть</a:t>
            </a:r>
            <a:r>
              <a:rPr lang="ru-RU" b="0" dirty="0" smtClean="0">
                <a:effectLst/>
              </a:rPr>
              <a:t> для кожного з них карту шляху до покупки. Для </a:t>
            </a:r>
            <a:r>
              <a:rPr lang="ru-RU" b="0" dirty="0" err="1" smtClean="0">
                <a:effectLst/>
              </a:rPr>
              <a:t>складання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ефективної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карти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допоможуть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чітко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описані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  <a:hlinkClick r:id="rId3"/>
              </a:rPr>
              <a:t>етапи</a:t>
            </a:r>
            <a:r>
              <a:rPr lang="ru-RU" b="0" dirty="0" smtClean="0">
                <a:effectLst/>
                <a:hlinkClick r:id="rId3"/>
              </a:rPr>
              <a:t> шляху </a:t>
            </a:r>
            <a:r>
              <a:rPr lang="ru-RU" b="0" dirty="0" err="1" smtClean="0">
                <a:effectLst/>
                <a:hlinkClick r:id="rId3"/>
              </a:rPr>
              <a:t>клієнта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які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можна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візуалізувати</a:t>
            </a:r>
            <a:r>
              <a:rPr lang="ru-RU" b="0" dirty="0" smtClean="0">
                <a:effectLst/>
              </a:rPr>
              <a:t> й </a:t>
            </a:r>
            <a:r>
              <a:rPr lang="ru-RU" b="0" dirty="0" err="1" smtClean="0">
                <a:effectLst/>
              </a:rPr>
              <a:t>аналізувати</a:t>
            </a:r>
            <a:r>
              <a:rPr lang="ru-RU" b="0" dirty="0" smtClean="0">
                <a:effectLst/>
              </a:rPr>
              <a:t> для </a:t>
            </a:r>
            <a:r>
              <a:rPr lang="ru-RU" b="0" dirty="0" err="1" smtClean="0">
                <a:effectLst/>
              </a:rPr>
              <a:t>пошуку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вузьких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місць</a:t>
            </a:r>
            <a:r>
              <a:rPr lang="ru-RU" b="0" dirty="0" smtClean="0">
                <a:effectLst/>
              </a:rPr>
              <a:t>.</a:t>
            </a:r>
            <a:endParaRPr lang="ru-RU" dirty="0" smtClean="0"/>
          </a:p>
          <a:p>
            <a:r>
              <a:rPr lang="ru-RU" b="1" dirty="0" err="1" smtClean="0"/>
              <a:t>Компоненти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ефективної</a:t>
            </a:r>
            <a:r>
              <a:rPr lang="ru-RU" b="1" dirty="0" smtClean="0"/>
              <a:t> </a:t>
            </a:r>
            <a:r>
              <a:rPr lang="ru-RU" b="1" dirty="0" err="1" smtClean="0"/>
              <a:t>карти</a:t>
            </a:r>
            <a:r>
              <a:rPr lang="ru-RU" b="1" dirty="0" smtClean="0"/>
              <a:t> шляху </a:t>
            </a:r>
            <a:r>
              <a:rPr lang="ru-RU" b="1" dirty="0" err="1" smtClean="0"/>
              <a:t>клієнта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err="1" smtClean="0">
                <a:effectLst/>
              </a:rPr>
              <a:t>Етапи</a:t>
            </a:r>
            <a:r>
              <a:rPr lang="ru-RU" b="0" dirty="0" smtClean="0">
                <a:effectLst/>
              </a:rPr>
              <a:t>: </a:t>
            </a:r>
            <a:r>
              <a:rPr lang="ru-RU" b="0" dirty="0" err="1" smtClean="0">
                <a:effectLst/>
              </a:rPr>
              <a:t>обізнаність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розгляд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прийняття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рішення</a:t>
            </a:r>
            <a:r>
              <a:rPr lang="ru-RU" b="0" dirty="0" smtClean="0">
                <a:effectLst/>
              </a:rPr>
              <a:t>, покупка, </a:t>
            </a:r>
            <a:r>
              <a:rPr lang="ru-RU" b="0" dirty="0" err="1" smtClean="0">
                <a:effectLst/>
              </a:rPr>
              <a:t>післяпродажне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обслуговування</a:t>
            </a:r>
            <a:endParaRPr lang="ru-RU" b="0" dirty="0" smtClean="0">
              <a:effectLst/>
            </a:endParaRPr>
          </a:p>
          <a:p>
            <a:r>
              <a:rPr lang="ru-RU" b="1" dirty="0" smtClean="0">
                <a:effectLst/>
              </a:rPr>
              <a:t>Точки контакту</a:t>
            </a:r>
            <a:r>
              <a:rPr lang="ru-RU" b="0" dirty="0" smtClean="0">
                <a:effectLst/>
              </a:rPr>
              <a:t>: реклама, </a:t>
            </a:r>
            <a:r>
              <a:rPr lang="ru-RU" b="0" dirty="0" err="1" smtClean="0">
                <a:effectLst/>
              </a:rPr>
              <a:t>соціальні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мережі</a:t>
            </a:r>
            <a:r>
              <a:rPr lang="ru-RU" b="0" dirty="0" smtClean="0">
                <a:effectLst/>
              </a:rPr>
              <a:t>, сайт, </a:t>
            </a:r>
            <a:r>
              <a:rPr lang="en-US" b="0" dirty="0" smtClean="0">
                <a:effectLst/>
              </a:rPr>
              <a:t>email-</a:t>
            </a:r>
            <a:r>
              <a:rPr lang="ru-RU" b="0" dirty="0" err="1" smtClean="0">
                <a:effectLst/>
              </a:rPr>
              <a:t>розсилки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дзвінки</a:t>
            </a:r>
            <a:r>
              <a:rPr lang="ru-RU" b="0" dirty="0" smtClean="0">
                <a:effectLst/>
              </a:rPr>
              <a:t>, </a:t>
            </a:r>
            <a:r>
              <a:rPr lang="ru-RU" b="0" dirty="0" err="1" smtClean="0">
                <a:effectLst/>
              </a:rPr>
              <a:t>візити</a:t>
            </a:r>
            <a:r>
              <a:rPr lang="ru-RU" b="0" dirty="0" smtClean="0">
                <a:effectLst/>
              </a:rPr>
              <a:t> в магазин</a:t>
            </a:r>
          </a:p>
          <a:p>
            <a:r>
              <a:rPr lang="ru-RU" b="1" dirty="0" err="1" smtClean="0">
                <a:effectLst/>
              </a:rPr>
              <a:t>Емоції</a:t>
            </a:r>
            <a:r>
              <a:rPr lang="ru-RU" b="0" dirty="0" smtClean="0">
                <a:effectLst/>
              </a:rPr>
              <a:t>: </a:t>
            </a:r>
            <a:r>
              <a:rPr lang="ru-RU" b="0" dirty="0" err="1" smtClean="0">
                <a:effectLst/>
              </a:rPr>
              <a:t>що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відчуває</a:t>
            </a:r>
            <a:r>
              <a:rPr lang="ru-RU" b="0" dirty="0" smtClean="0">
                <a:effectLst/>
              </a:rPr>
              <a:t> на кожному </a:t>
            </a:r>
            <a:r>
              <a:rPr lang="ru-RU" b="0" dirty="0" err="1" smtClean="0">
                <a:effectLst/>
              </a:rPr>
              <a:t>етапі</a:t>
            </a:r>
            <a:endParaRPr lang="ru-RU" b="0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Больові</a:t>
            </a:r>
            <a:r>
              <a:rPr lang="ru-RU" b="1" dirty="0" smtClean="0">
                <a:effectLst/>
              </a:rPr>
              <a:t> точки</a:t>
            </a:r>
            <a:r>
              <a:rPr lang="ru-RU" b="0" dirty="0" smtClean="0">
                <a:effectLst/>
              </a:rPr>
              <a:t>: з </a:t>
            </a:r>
            <a:r>
              <a:rPr lang="ru-RU" b="0" dirty="0" err="1" smtClean="0">
                <a:effectLst/>
              </a:rPr>
              <a:t>якими</a:t>
            </a:r>
            <a:r>
              <a:rPr lang="ru-RU" b="0" dirty="0" smtClean="0">
                <a:effectLst/>
              </a:rPr>
              <a:t> проблемами </a:t>
            </a:r>
            <a:r>
              <a:rPr lang="ru-RU" b="0" dirty="0" err="1" smtClean="0">
                <a:effectLst/>
              </a:rPr>
              <a:t>стикається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</a:t>
            </a:r>
            <a:endParaRPr lang="ru-RU" b="0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Можливості</a:t>
            </a:r>
            <a:r>
              <a:rPr lang="ru-RU" b="0" dirty="0" smtClean="0">
                <a:effectLst/>
              </a:rPr>
              <a:t>: як </a:t>
            </a:r>
            <a:r>
              <a:rPr lang="ru-RU" b="0" dirty="0" err="1" smtClean="0">
                <a:effectLst/>
              </a:rPr>
              <a:t>можна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покращити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досвід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клієнта</a:t>
            </a:r>
            <a:endParaRPr lang="ru-RU" b="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98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4562</Words>
  <Application>Microsoft Office PowerPoint</Application>
  <PresentationFormat>Широкоэкранный</PresentationFormat>
  <Paragraphs>276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Тема Office</vt:lpstr>
      <vt:lpstr>Омніканальні продажі та інтеграція каналів взаємодії.</vt:lpstr>
      <vt:lpstr>Омніканальний маркетинг </vt:lpstr>
      <vt:lpstr>Презентация PowerPoint</vt:lpstr>
      <vt:lpstr>Побудова персоналізованого портрета споживача: що варто враховувати </vt:lpstr>
      <vt:lpstr>Як впровадити омніканальну стратегію та підвищити лояльність клієнтів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обрати інструменти для автоматизації процесів омніканальної стратегії маркетингу: </vt:lpstr>
      <vt:lpstr>Презентация PowerPoint</vt:lpstr>
      <vt:lpstr>Презентация PowerPoint</vt:lpstr>
      <vt:lpstr>Висновки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Омніканальні продажі та інтеграція каналів взаємодії.</dc:title>
  <dc:creator>Valeria Tymoshyk</dc:creator>
  <cp:lastModifiedBy>Valeria Tymoshyk</cp:lastModifiedBy>
  <cp:revision>7</cp:revision>
  <dcterms:created xsi:type="dcterms:W3CDTF">2026-03-31T12:18:01Z</dcterms:created>
  <dcterms:modified xsi:type="dcterms:W3CDTF">2026-03-31T13:11:20Z</dcterms:modified>
</cp:coreProperties>
</file>