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8" r:id="rId6"/>
    <p:sldId id="269" r:id="rId7"/>
    <p:sldId id="266" r:id="rId8"/>
    <p:sldId id="270" r:id="rId9"/>
    <p:sldId id="267" r:id="rId10"/>
    <p:sldId id="271" r:id="rId11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9ABD81-880B-4B63-8BE9-FAD9C8CF5AB2}" type="datetime1">
              <a:rPr lang="uk-UA" smtClean="0"/>
              <a:t>31.03.2026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CE0281-66A0-46B8-BDE2-AEF0C7453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CF276-C1A5-4854-B28D-E9FF0EF7DFE3}" type="datetime1">
              <a:rPr lang="uk-UA" smtClean="0"/>
              <a:pPr/>
              <a:t>31.03.2026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EDED1C-4656-4CF8-AD34-DC4A65BB3913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0D3436-C1AB-4B14-8881-9B71DCE59D55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2CEC0-8598-4C8A-BA7B-561D0930CA53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29BB3E-4519-4BC8-BD2E-55AF026662A4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2" name="Місце для тексту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EF0BDA-8D4F-4CE1-97CC-02CCFD798831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13" name="Текстове поле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uk-UA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"</a:t>
            </a:r>
          </a:p>
        </p:txBody>
      </p:sp>
      <p:sp>
        <p:nvSpPr>
          <p:cNvPr id="14" name="Текстове поле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uk-UA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з і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BF1659-D2B9-4A1E-B79A-2BAFBFB58A72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впц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7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8" name="Місце для тексту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9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0" name="Місце для тексту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1" name="Місце для тексту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2" name="Місце для тексту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2CD8A2-B7E3-4FDC-B486-B2D3C9DE784A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впці зображе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9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0" name="Місце для зображення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1" name="Місце для тексту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2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3" name="Місце для зображення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4" name="Місце для тексту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5" name="Місце для тексту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6" name="Місце для зображення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7" name="Місце для тексту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D10B6-8B7C-4598-B927-FB0380639E63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1" name="Місце для вертикального тексту 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3FDDDB-702A-41BA-B0F3-6F0930E28FB2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Вертикальний заголовок 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8" name="Місце для вертикального тексту 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65765-FE82-44F0-80D3-F76CA446EE19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2" name="Місце для вмісту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2F2F49-0C0A-44A1-8888-7AC9C90EA10E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EF52CD-91DE-467C-8FE3-65C3A7E6A8AD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2" name="Місце для вмісту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3" name="Місце для вмісту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8E1299-F316-4817-AB90-220E2D24A51A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2" name="Місце для вмісту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3" name="Місце для вмісту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BF822A-617B-4E65-BCC2-128BDE7B0EA9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232BE-8006-4022-B95D-F3339F5A5770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1CF1D1-3EFC-4736-9CA2-F769334C9B6C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0" name="Місце для вмісту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5ABF4-226B-4D22-AF20-D0F0C7A02540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6FF78-E555-4B34-9900-256A18E4FC61}" type="datetime1">
              <a:rPr lang="uk-UA" noProof="0" smtClean="0"/>
              <a:t>31.03.2026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7972A75B-8EE5-453A-955B-8EEC7324A357}" type="datetime1">
              <a:rPr lang="uk-UA" noProof="0" smtClean="0"/>
              <a:t>31.03.2026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кутник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>
              <a:latin typeface="Calibri" panose="020F0502020204030204" pitchFamily="34" charset="0"/>
            </a:endParaRP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>
              <a:latin typeface="Calibri" panose="020F0502020204030204" pitchFamily="34" charset="0"/>
            </a:endParaRPr>
          </a:p>
        </p:txBody>
      </p:sp>
      <p:pic>
        <p:nvPicPr>
          <p:cNvPr id="5" name="Рисунок 4" descr="Чашка Петрі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 rtlCol="0">
            <a:normAutofit/>
          </a:bodyPr>
          <a:lstStyle/>
          <a:p>
            <a:pPr rtl="0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Зовнішні комунікації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 rtlCol="0">
            <a:normAutofit/>
          </a:bodyPr>
          <a:lstStyle/>
          <a:p>
            <a:pPr rtl="0"/>
            <a:endParaRPr lang="uk-UA" dirty="0"/>
          </a:p>
          <a:p>
            <a:pPr marL="457200" indent="-457200" rtl="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74B05-69E7-4B15-8602-C753816F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Відмінності внутрішньої і зовнішньої комунікації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1867894-693D-43F8-A1D2-289992A7D5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78661" y="2366963"/>
            <a:ext cx="603467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50FCD-32B6-48E2-AF8A-16457CAD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зовнішніх комунікацій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AFBBEE-856C-4BC7-A9BD-2EF685608B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692344" cy="342410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Комунікація з клієнтами: Підтримуйте взаємодію, послідовності адаптації, опитування задоволеності.</a:t>
            </a:r>
          </a:p>
          <a:p>
            <a:r>
              <a:rPr lang="uk-UA" dirty="0"/>
              <a:t>Маркетинг і </a:t>
            </a:r>
            <a:r>
              <a:rPr lang="en-US" dirty="0"/>
              <a:t>PR: </a:t>
            </a:r>
            <a:r>
              <a:rPr lang="uk-UA" dirty="0"/>
              <a:t>Текст сайту, пости в соціальних мережах, інформаційні бюлетені, прес-релізи, рекламні кампанії.</a:t>
            </a:r>
          </a:p>
          <a:p>
            <a:r>
              <a:rPr lang="uk-UA" dirty="0"/>
              <a:t>Новини для зацікавлених сторін: звіти для інвесторів, брифінги для партнерів і спілкування з радою директорів.</a:t>
            </a:r>
          </a:p>
          <a:p>
            <a:r>
              <a:rPr lang="uk-UA" dirty="0"/>
              <a:t>Комунікація в кризових ситуаціях або відповідно до нормативних вимог: оповіщення про порушення безпеки, відкликання або публічні заяви.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A8688B-B802-4753-881F-B8543DD7D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962150"/>
            <a:ext cx="35242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C75F3-04FF-4479-A5D5-927DD360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Комунікаційна стратегія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1D191D-0844-495C-B5A4-B686DAC8A4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1. Визначити цілі, завдання.</a:t>
            </a:r>
          </a:p>
          <a:p>
            <a:pPr marL="0" indent="0">
              <a:buNone/>
            </a:pPr>
            <a:r>
              <a:rPr lang="uk-UA" dirty="0"/>
              <a:t>2. Дослідити аудиторію</a:t>
            </a:r>
          </a:p>
          <a:p>
            <a:pPr marL="0" indent="0">
              <a:buNone/>
            </a:pPr>
            <a:r>
              <a:rPr lang="uk-UA" dirty="0"/>
              <a:t>3. Обрати канали комунікації.</a:t>
            </a:r>
          </a:p>
          <a:p>
            <a:pPr marL="0" indent="0">
              <a:buNone/>
            </a:pPr>
            <a:r>
              <a:rPr lang="uk-UA" dirty="0"/>
              <a:t>4. Зафіксувати ключові повідомлення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360BD6-B80D-4766-94E1-09DEEB7A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66" y="1667639"/>
            <a:ext cx="5931406" cy="48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DED88-9C95-434A-A216-A14DBE22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Метрики зовнішньої комунікації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BE76BF-38AC-4E09-B911-C05FAF2AFA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396508" cy="3424107"/>
          </a:xfrm>
        </p:spPr>
        <p:txBody>
          <a:bodyPr>
            <a:normAutofit lnSpcReduction="10000"/>
          </a:bodyPr>
          <a:lstStyle/>
          <a:p>
            <a:r>
              <a:rPr lang="uk-UA" dirty="0" err="1"/>
              <a:t>Відкриваність</a:t>
            </a:r>
            <a:r>
              <a:rPr lang="uk-UA" dirty="0"/>
              <a:t> і </a:t>
            </a:r>
            <a:r>
              <a:rPr lang="uk-UA" dirty="0" err="1"/>
              <a:t>клікабельність</a:t>
            </a:r>
            <a:r>
              <a:rPr lang="uk-UA" dirty="0"/>
              <a:t> (</a:t>
            </a:r>
            <a:r>
              <a:rPr lang="en-US" dirty="0"/>
              <a:t>CTR ( Click-through rate ) </a:t>
            </a:r>
            <a:r>
              <a:rPr lang="uk-UA" dirty="0"/>
              <a:t>– показник </a:t>
            </a:r>
            <a:r>
              <a:rPr lang="uk-UA" dirty="0" err="1"/>
              <a:t>клікабельності</a:t>
            </a:r>
            <a:r>
              <a:rPr lang="uk-UA" dirty="0"/>
              <a:t>)</a:t>
            </a:r>
          </a:p>
          <a:p>
            <a:r>
              <a:rPr lang="uk-UA" dirty="0"/>
              <a:t>Задоволеність клієнтів (відгуки, повторні замовлення). </a:t>
            </a:r>
          </a:p>
          <a:p>
            <a:r>
              <a:rPr lang="uk-UA" dirty="0"/>
              <a:t>Кількість запитів до служби підтримки та час їх вирішення.</a:t>
            </a:r>
          </a:p>
          <a:p>
            <a:r>
              <a:rPr lang="uk-UA" dirty="0"/>
              <a:t>Згадки у медіа та частка голосу.</a:t>
            </a:r>
          </a:p>
          <a:p>
            <a:r>
              <a:rPr lang="uk-UA" dirty="0"/>
              <a:t>Соціальна активність: Репости, коментарі, настрої навколо комунікації бренду.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D735BD-4BA3-4CA1-91CD-DB27FCD9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066" y="2367092"/>
            <a:ext cx="4000934" cy="26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4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01EDB-86EF-4C3F-81CC-2A567A00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збільшити </a:t>
            </a:r>
            <a:r>
              <a:rPr lang="uk-UA" dirty="0" err="1"/>
              <a:t>впізнаваність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F209D9-79C3-4B24-B337-414A08B88A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1. створити свою унікальну історію.</a:t>
            </a:r>
          </a:p>
          <a:p>
            <a:r>
              <a:rPr lang="uk-UA" dirty="0"/>
              <a:t>2. Контент про поточні </a:t>
            </a:r>
            <a:r>
              <a:rPr lang="uk-UA" dirty="0" err="1"/>
              <a:t>проєкти</a:t>
            </a:r>
            <a:r>
              <a:rPr lang="uk-UA" dirty="0"/>
              <a:t>.</a:t>
            </a:r>
          </a:p>
          <a:p>
            <a:r>
              <a:rPr lang="uk-UA" dirty="0"/>
              <a:t>3. Формування спільноти у соцмережах.</a:t>
            </a:r>
          </a:p>
          <a:p>
            <a:r>
              <a:rPr lang="uk-UA" dirty="0"/>
              <a:t>4. Робота з </a:t>
            </a:r>
            <a:r>
              <a:rPr lang="uk-UA" dirty="0" err="1"/>
              <a:t>інфлюенсерами</a:t>
            </a:r>
            <a:r>
              <a:rPr lang="uk-UA" dirty="0"/>
              <a:t> та медіа.</a:t>
            </a:r>
          </a:p>
          <a:p>
            <a:r>
              <a:rPr lang="uk-UA" dirty="0"/>
              <a:t>5. Участь в заходах.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598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65C29-B325-4DCB-909F-7E3CFB38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Вправа на гнучкість мислення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1319195-EC20-48F0-9132-56324C5E55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19835" y="1886531"/>
            <a:ext cx="8068235" cy="46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42899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883_TF33443810_Win32" id="{47250D6A-142E-4F47-8B6C-DEFE9565B722}" vid="{78D88434-42A1-46F2-AA13-8894D73C124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Оформлення Лабораторія</Template>
  <TotalTime>226</TotalTime>
  <Words>201</Words>
  <Application>Microsoft Office PowerPoint</Application>
  <PresentationFormat>Широкий екран</PresentationFormat>
  <Paragraphs>26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Arial</vt:lpstr>
      <vt:lpstr>Calibri</vt:lpstr>
      <vt:lpstr>Краплинка</vt:lpstr>
      <vt:lpstr>Зовнішні комунікації</vt:lpstr>
      <vt:lpstr>Відмінності внутрішньої і зовнішньої комунікації</vt:lpstr>
      <vt:lpstr>Види зовнішніх комунікацій</vt:lpstr>
      <vt:lpstr>Комунікаційна стратегія</vt:lpstr>
      <vt:lpstr>Метрики зовнішньої комунікації</vt:lpstr>
      <vt:lpstr>Як збільшити впізнаваність</vt:lpstr>
      <vt:lpstr>Вправа на гнучкість мислення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Зовнішні комунікації</dc:title>
  <dc:creator>Lenovo</dc:creator>
  <cp:lastModifiedBy>Lenovo</cp:lastModifiedBy>
  <cp:revision>3</cp:revision>
  <dcterms:created xsi:type="dcterms:W3CDTF">2026-03-25T09:16:44Z</dcterms:created>
  <dcterms:modified xsi:type="dcterms:W3CDTF">2026-03-31T18:15:28Z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