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11" r:id="rId5"/>
    <p:sldId id="320" r:id="rId6"/>
    <p:sldId id="318" r:id="rId7"/>
    <p:sldId id="298" r:id="rId8"/>
    <p:sldId id="315" r:id="rId9"/>
    <p:sldId id="291" r:id="rId10"/>
    <p:sldId id="312" r:id="rId11"/>
    <p:sldId id="292" r:id="rId12"/>
    <p:sldId id="319" r:id="rId13"/>
    <p:sldId id="313" r:id="rId14"/>
    <p:sldId id="260" r:id="rId15"/>
    <p:sldId id="288" r:id="rId16"/>
    <p:sldId id="261" r:id="rId17"/>
    <p:sldId id="262" r:id="rId18"/>
    <p:sldId id="263" r:id="rId19"/>
    <p:sldId id="285" r:id="rId20"/>
    <p:sldId id="273" r:id="rId21"/>
    <p:sldId id="274" r:id="rId22"/>
    <p:sldId id="300" r:id="rId23"/>
    <p:sldId id="286" r:id="rId24"/>
    <p:sldId id="287" r:id="rId25"/>
    <p:sldId id="289" r:id="rId26"/>
    <p:sldId id="299" r:id="rId27"/>
    <p:sldId id="265" r:id="rId28"/>
    <p:sldId id="266" r:id="rId29"/>
    <p:sldId id="267" r:id="rId30"/>
    <p:sldId id="293" r:id="rId31"/>
    <p:sldId id="305" r:id="rId32"/>
    <p:sldId id="294" r:id="rId33"/>
    <p:sldId id="296" r:id="rId34"/>
    <p:sldId id="275" r:id="rId35"/>
    <p:sldId id="310" r:id="rId36"/>
    <p:sldId id="316" r:id="rId37"/>
    <p:sldId id="276" r:id="rId38"/>
    <p:sldId id="270" r:id="rId39"/>
    <p:sldId id="268" r:id="rId40"/>
    <p:sldId id="306" r:id="rId41"/>
    <p:sldId id="307" r:id="rId42"/>
    <p:sldId id="271" r:id="rId43"/>
    <p:sldId id="297" r:id="rId44"/>
    <p:sldId id="302" r:id="rId45"/>
    <p:sldId id="303" r:id="rId46"/>
    <p:sldId id="304" r:id="rId47"/>
    <p:sldId id="278" r:id="rId48"/>
    <p:sldId id="314" r:id="rId49"/>
    <p:sldId id="301" r:id="rId50"/>
    <p:sldId id="32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/>
          <a:lstStyle/>
          <a:p>
            <a:r>
              <a:rPr lang="uk-UA" dirty="0"/>
              <a:t>Порушення постави. Сколіоз.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675253" cy="518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3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675DA-CD53-4AA2-91F9-E3F9D2AC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093"/>
            <a:ext cx="3456383" cy="6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7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46184D-A9BE-4EC0-9085-4735F956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18" y="404664"/>
            <a:ext cx="3563357" cy="6314600"/>
          </a:xfrm>
        </p:spPr>
      </p:pic>
    </p:spTree>
    <p:extLst>
      <p:ext uri="{BB962C8B-B14F-4D97-AF65-F5344CB8AC3E}">
        <p14:creationId xmlns:p14="http://schemas.microsoft.com/office/powerpoint/2010/main" val="341901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D5A2C-F66B-4C9B-8BEF-0A68819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Хророба</a:t>
            </a:r>
            <a:r>
              <a:rPr lang="ru-RU" dirty="0"/>
              <a:t> </a:t>
            </a:r>
            <a:r>
              <a:rPr lang="ru-RU" dirty="0" err="1"/>
              <a:t>Шейєрмана</a:t>
            </a:r>
            <a:r>
              <a:rPr lang="ru-RU" dirty="0"/>
              <a:t>-Мау</a:t>
            </a:r>
            <a:br>
              <a:rPr lang="ru-RU" dirty="0"/>
            </a:br>
            <a:r>
              <a:rPr lang="ru-RU" dirty="0"/>
              <a:t> (</a:t>
            </a:r>
            <a:r>
              <a:rPr lang="ru-RU" dirty="0" err="1"/>
              <a:t>юнацький</a:t>
            </a:r>
            <a:r>
              <a:rPr lang="ru-RU" dirty="0"/>
              <a:t> </a:t>
            </a:r>
            <a:r>
              <a:rPr lang="ru-RU" dirty="0" err="1"/>
              <a:t>кіфоз</a:t>
            </a:r>
            <a:r>
              <a:rPr lang="ru-RU" dirty="0"/>
              <a:t>)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4111DA-BB03-4688-8B03-923F7FD52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662" y="1772816"/>
            <a:ext cx="3094675" cy="4525963"/>
          </a:xfrm>
        </p:spPr>
      </p:pic>
    </p:spTree>
    <p:extLst>
      <p:ext uri="{BB962C8B-B14F-4D97-AF65-F5344CB8AC3E}">
        <p14:creationId xmlns:p14="http://schemas.microsoft.com/office/powerpoint/2010/main" val="376136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375EBB-8072-4165-B326-E7ED3E714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84308"/>
            <a:ext cx="2835191" cy="54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дослідження при порушеннях постави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dirty="0"/>
              <a:t>Візуальні методи (огляд);</a:t>
            </a:r>
          </a:p>
          <a:p>
            <a:pPr marL="514350" indent="-514350">
              <a:buAutoNum type="arabicPeriod"/>
            </a:pPr>
            <a:r>
              <a:rPr lang="uk-UA" dirty="0"/>
              <a:t>Функціональні проби;</a:t>
            </a:r>
          </a:p>
          <a:p>
            <a:pPr marL="0" indent="0">
              <a:buNone/>
            </a:pPr>
            <a:r>
              <a:rPr lang="uk-UA" dirty="0"/>
              <a:t>3. </a:t>
            </a:r>
            <a:r>
              <a:rPr lang="uk-UA" dirty="0" err="1"/>
              <a:t>Інстуметальні</a:t>
            </a:r>
            <a:r>
              <a:rPr lang="uk-UA" dirty="0"/>
              <a:t> методи:</a:t>
            </a:r>
          </a:p>
          <a:p>
            <a:pPr>
              <a:buFontTx/>
              <a:buChar char="-"/>
            </a:pPr>
            <a:r>
              <a:rPr lang="uk-UA" dirty="0" err="1"/>
              <a:t>Рентенографія</a:t>
            </a:r>
            <a:r>
              <a:rPr lang="uk-UA" dirty="0"/>
              <a:t>;</a:t>
            </a:r>
          </a:p>
          <a:p>
            <a:pPr>
              <a:buFontTx/>
              <a:buChar char="-"/>
            </a:pPr>
            <a:r>
              <a:rPr lang="uk-UA" dirty="0"/>
              <a:t>МРТ;</a:t>
            </a:r>
          </a:p>
          <a:p>
            <a:pPr>
              <a:buFontTx/>
              <a:buChar char="-"/>
            </a:pPr>
            <a:r>
              <a:rPr lang="uk-UA" dirty="0"/>
              <a:t>КТ.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0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арна постава - запорука здоров'я">
            <a:extLst>
              <a:ext uri="{FF2B5EF4-FFF2-40B4-BE49-F238E27FC236}">
                <a16:creationId xmlns:a16="http://schemas.microsoft.com/office/drawing/2014/main" id="{62BB136E-9D6E-454A-BF02-9526C81B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6316"/>
            <a:ext cx="2932298" cy="41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85D64A-46CA-4CE4-A1F7-53059766C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9"/>
            <a:ext cx="33843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2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84" y="1600200"/>
            <a:ext cx="4224232" cy="4525963"/>
          </a:xfrm>
        </p:spPr>
      </p:pic>
    </p:spTree>
    <p:extLst>
      <p:ext uri="{BB962C8B-B14F-4D97-AF65-F5344CB8AC3E}">
        <p14:creationId xmlns:p14="http://schemas.microsoft.com/office/powerpoint/2010/main" val="93177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1501"/>
            <a:ext cx="6858000" cy="4023360"/>
          </a:xfrm>
        </p:spPr>
      </p:pic>
    </p:spTree>
    <p:extLst>
      <p:ext uri="{BB962C8B-B14F-4D97-AF65-F5344CB8AC3E}">
        <p14:creationId xmlns:p14="http://schemas.microsoft.com/office/powerpoint/2010/main" val="22793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72531"/>
            <a:ext cx="5852160" cy="2781300"/>
          </a:xfrm>
        </p:spPr>
      </p:pic>
    </p:spTree>
    <p:extLst>
      <p:ext uri="{BB962C8B-B14F-4D97-AF65-F5344CB8AC3E}">
        <p14:creationId xmlns:p14="http://schemas.microsoft.com/office/powerpoint/2010/main" val="408608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2AA6E-ECC1-4738-8F41-12FE6AD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562074"/>
          </a:xfrm>
        </p:spPr>
        <p:txBody>
          <a:bodyPr>
            <a:noAutofit/>
          </a:bodyPr>
          <a:lstStyle/>
          <a:p>
            <a:r>
              <a:rPr lang="ru-RU" sz="2800" b="1" dirty="0"/>
              <a:t>Візуально-діагностичне оцінювання порушень постави</a:t>
            </a:r>
            <a:endParaRPr lang="ru-UA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8FA59-D9F3-4209-98AA-7D7DD818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1206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dirty="0"/>
              <a:t>Оснащення: маркер, сходинка, стілець. </a:t>
            </a:r>
          </a:p>
          <a:p>
            <a:pPr algn="just"/>
            <a:r>
              <a:rPr lang="uk-UA" dirty="0"/>
              <a:t>Підготовка до виконання. </a:t>
            </a:r>
          </a:p>
          <a:p>
            <a:pPr marL="0" indent="0" algn="just">
              <a:buNone/>
            </a:pPr>
            <a:r>
              <a:rPr lang="uk-UA" dirty="0"/>
              <a:t>Уточнити у пацієнта розуміння мети і ходу майбутнього втручання і його згоду на проведення процедури. Всі дії мають супроводжуватись вербально, щоб пацієнт міг орієнтуватись у тому, що відбувається. хід виконання навички </a:t>
            </a:r>
          </a:p>
          <a:p>
            <a:pPr marL="0" indent="0" algn="just">
              <a:buNone/>
            </a:pPr>
            <a:endParaRPr lang="uk-UA" dirty="0"/>
          </a:p>
          <a:p>
            <a:pPr marL="514350" indent="-514350" algn="just">
              <a:buAutoNum type="arabicPeriod"/>
            </a:pPr>
            <a:r>
              <a:rPr lang="uk-UA" dirty="0"/>
              <a:t>Попросити пацієнта роздягтися до пояса та стати спиною навпроти джерела світла (вікно, лампа). </a:t>
            </a:r>
          </a:p>
          <a:p>
            <a:pPr marL="514350" indent="-514350" algn="just">
              <a:buAutoNum type="arabicPeriod"/>
            </a:pPr>
            <a:r>
              <a:rPr lang="uk-UA" dirty="0"/>
              <a:t> Сісти позаду пацієнта на стілець так, щоб його спина була на рівні ваших очей. </a:t>
            </a:r>
          </a:p>
          <a:p>
            <a:pPr marL="514350" indent="-514350" algn="just">
              <a:buAutoNum type="arabicPeriod"/>
            </a:pPr>
            <a:r>
              <a:rPr lang="uk-UA" dirty="0"/>
              <a:t> Попросити пацієнта стати в його звичному, розслабленому положенні, зі злегка розставленими стопами так, щоб коліна не торкалися одне одного. </a:t>
            </a:r>
          </a:p>
          <a:p>
            <a:pPr marL="514350" indent="-514350" algn="just">
              <a:buAutoNum type="arabicPeriod"/>
            </a:pPr>
            <a:r>
              <a:rPr lang="uk-UA" dirty="0"/>
              <a:t> Оглянути спину пацієнта, щоб візуально оцінити стан постави в пацієнта. </a:t>
            </a:r>
          </a:p>
          <a:p>
            <a:pPr marL="514350" indent="-514350" algn="just">
              <a:buAutoNum type="arabicPeriod"/>
            </a:pPr>
            <a:r>
              <a:rPr lang="uk-UA" dirty="0"/>
              <a:t>Відзначити маркером лінію остистих відростків, або серединну борозну спини, нижні кути лопаток та перехід ості лопатки в акроміальний відросток. </a:t>
            </a:r>
          </a:p>
          <a:p>
            <a:pPr marL="514350" indent="-514350" algn="just">
              <a:buAutoNum type="arabicPeriod"/>
            </a:pPr>
            <a:r>
              <a:rPr lang="uk-UA" dirty="0"/>
              <a:t> Визначити поглядом розташування гребенів клубових кісток, виступи вертлюгів, бокові контури талії та шиї, і насамперед, можливе відхилення від вертикальної осі міжсідничної борозни. </a:t>
            </a:r>
          </a:p>
          <a:p>
            <a:pPr marL="514350" indent="-514350" algn="just">
              <a:buAutoNum type="arabicPeriod"/>
            </a:pPr>
            <a:r>
              <a:rPr lang="uk-UA" dirty="0"/>
              <a:t>Візуально визначити положення таза (знаходиться в горизонтальному положенні, або відхилений в ту чи іншу сторону)</a:t>
            </a:r>
          </a:p>
          <a:p>
            <a:pPr marL="514350" indent="-514350" algn="just">
              <a:buAutoNum type="arabicPeriod"/>
            </a:pPr>
            <a:r>
              <a:rPr lang="uk-UA" dirty="0"/>
              <a:t>У випадку, якщо міжсіднична борозна відхилена від вертикальної осі, визначити, чи не зумовлене це відхилення нахилом таза. Виміряти довжину ніг, підкладаючи під стопу мірні сходинки до моменту, коли таз буде в горизонтальному положенні</a:t>
            </a:r>
          </a:p>
        </p:txBody>
      </p:sp>
    </p:spTree>
    <p:extLst>
      <p:ext uri="{BB962C8B-B14F-4D97-AF65-F5344CB8AC3E}">
        <p14:creationId xmlns:p14="http://schemas.microsoft.com/office/powerpoint/2010/main" val="2258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/>
              <a:t>Постава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– це ортостатичне положення, при якому зберігаються фізіологічні вигини хребта із семетричним розміщенням голови, тулуба, таза, верхніх і нижніх кінцівок</a:t>
            </a:r>
            <a:endParaRPr lang="ru-RU" dirty="0"/>
          </a:p>
        </p:txBody>
      </p:sp>
      <p:pic>
        <p:nvPicPr>
          <p:cNvPr id="1028" name="Picture 4" descr="Тримай спину рівно: як визначити, чи правильна у вас постава –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4727"/>
            <a:ext cx="4896544" cy="32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2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uk-UA" dirty="0"/>
              <a:t>Ознаки деформації хребетного стовпа, що визначаються візуально: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algn="just"/>
            <a:r>
              <a:rPr lang="uk-UA" dirty="0"/>
              <a:t>одне плече вище за інше, відзначається асиметричне розташування лопаток, під час нахилу тулуба вперед проявляється дуга викривлення;</a:t>
            </a:r>
          </a:p>
          <a:p>
            <a:pPr algn="just"/>
            <a:r>
              <a:rPr lang="uk-UA" dirty="0"/>
              <a:t>голова може займати вимушене положення;</a:t>
            </a:r>
          </a:p>
          <a:p>
            <a:pPr algn="just"/>
            <a:r>
              <a:rPr lang="uk-UA" dirty="0"/>
              <a:t>викривлення хребта (візуалізується за остистими відростками хребців);</a:t>
            </a:r>
          </a:p>
          <a:p>
            <a:pPr algn="just"/>
            <a:r>
              <a:rPr lang="uk-UA" dirty="0"/>
              <a:t>асиметрія трикутників талії;</a:t>
            </a:r>
          </a:p>
          <a:p>
            <a:pPr algn="just"/>
            <a:r>
              <a:rPr lang="uk-UA" dirty="0"/>
              <a:t>порушення конфігурації грудної клітки;</a:t>
            </a:r>
          </a:p>
          <a:p>
            <a:pPr algn="just"/>
            <a:r>
              <a:rPr lang="uk-UA" dirty="0"/>
              <a:t>асиметрія рівня гребенів клубової кістки;</a:t>
            </a:r>
          </a:p>
          <a:p>
            <a:pPr algn="just"/>
            <a:r>
              <a:rPr lang="uk-UA" dirty="0"/>
              <a:t>формування реберного горба;</a:t>
            </a:r>
          </a:p>
          <a:p>
            <a:pPr algn="just"/>
            <a:r>
              <a:rPr lang="uk-UA" dirty="0"/>
              <a:t>асиметрія шкірних складок (на ногах, сідницях).</a:t>
            </a:r>
          </a:p>
        </p:txBody>
      </p:sp>
    </p:spTree>
    <p:extLst>
      <p:ext uri="{BB962C8B-B14F-4D97-AF65-F5344CB8AC3E}">
        <p14:creationId xmlns:p14="http://schemas.microsoft.com/office/powerpoint/2010/main" val="245622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Насл</a:t>
            </a:r>
            <a:r>
              <a:rPr lang="uk-UA" dirty="0"/>
              <a:t>і</a:t>
            </a:r>
            <a:r>
              <a:rPr lang="ru-RU" dirty="0" err="1"/>
              <a:t>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6738"/>
            <a:ext cx="8229600" cy="51594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uk-UA" dirty="0"/>
              <a:t>. Обмеження рухливості в хребті.</a:t>
            </a:r>
          </a:p>
          <a:p>
            <a:pPr marL="0" indent="0">
              <a:buNone/>
            </a:pPr>
            <a:r>
              <a:rPr lang="uk-UA" dirty="0"/>
              <a:t>3. Болі у спині.</a:t>
            </a:r>
          </a:p>
          <a:p>
            <a:pPr marL="0" indent="0">
              <a:buNone/>
            </a:pPr>
            <a:r>
              <a:rPr lang="uk-UA" dirty="0"/>
              <a:t>4. Порушення ходи.</a:t>
            </a:r>
          </a:p>
          <a:p>
            <a:pPr marL="0" indent="0" algn="just">
              <a:buNone/>
            </a:pPr>
            <a:r>
              <a:rPr lang="uk-UA" dirty="0"/>
              <a:t>5. Порушення роботи внутрішніх органів (серця, легенів, органів ШКТ та ін.), що проявляється:</a:t>
            </a:r>
          </a:p>
          <a:p>
            <a:pPr algn="just"/>
            <a:r>
              <a:rPr lang="uk-UA" dirty="0"/>
              <a:t>болями в серці, прискореним серцебиттям, розвитком вегето-судинної дистонії (ВСД);</a:t>
            </a:r>
          </a:p>
          <a:p>
            <a:pPr algn="just"/>
            <a:r>
              <a:rPr lang="uk-UA" dirty="0"/>
              <a:t>задишкою, тяжким перебігом гострих респіраторних захворювань;</a:t>
            </a:r>
          </a:p>
          <a:p>
            <a:pPr algn="just"/>
            <a:r>
              <a:rPr lang="uk-UA" dirty="0"/>
              <a:t>болями в животі, дискінезією жовчовивідних шляхів, порушенням моторики кишечника;</a:t>
            </a:r>
          </a:p>
          <a:p>
            <a:pPr algn="just"/>
            <a:r>
              <a:rPr lang="uk-UA" dirty="0"/>
              <a:t>порушенням менструального циклу у дівчат;</a:t>
            </a:r>
          </a:p>
          <a:p>
            <a:pPr algn="just"/>
            <a:r>
              <a:rPr lang="uk-UA" dirty="0"/>
              <a:t>емоційною лабільністю;</a:t>
            </a:r>
          </a:p>
          <a:p>
            <a:pPr algn="just"/>
            <a:r>
              <a:rPr lang="uk-UA" dirty="0"/>
              <a:t>внаслідок вираженої деформації можливе перетискання судинного пучка з розвитком відповідної симптоматики (наприклад, за шийного сколіозу будуть відзначатися виражені головні болі, запаморочення).</a:t>
            </a:r>
          </a:p>
          <a:p>
            <a:pPr marL="0" indent="0" algn="just">
              <a:buNone/>
            </a:pPr>
            <a:r>
              <a:rPr lang="uk-UA" dirty="0"/>
              <a:t>6. Супутня ортопедична патологія: плоскостопість, кіфоз та ін.</a:t>
            </a:r>
          </a:p>
        </p:txBody>
      </p:sp>
    </p:spTree>
    <p:extLst>
      <p:ext uri="{BB962C8B-B14F-4D97-AF65-F5344CB8AC3E}">
        <p14:creationId xmlns:p14="http://schemas.microsoft.com/office/powerpoint/2010/main" val="105085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Для виявлення функціональних порушень постави дермографічним олівцем позначають 4 точки (вершини ромбу Машкова): - остистий відросток сьомого шийного хребця (точка А); - нижні кути лопаток (точки Б1 і Б2); - остистий відросток п’ятого поперекового хребця (точка В). Сантиметровою стрічкою вимірюють наступні відстані: між точками А та Б, між Б та В з правого та лівого боків. Порушеннями постави вважаються перевищення на 0,5 см та більше різниці довжини вказаних відрізків з правого або лівого боку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DCBC6D-2850-418B-B706-B56660A64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22" t="38203" r="22537" b="28348"/>
          <a:stretch/>
        </p:blipFill>
        <p:spPr>
          <a:xfrm>
            <a:off x="2483768" y="2708920"/>
            <a:ext cx="5472608" cy="33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B93C0-7DE8-4C2A-BAA4-C1D30EC5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8D360-2ED0-4E9E-A7A3-BE8B1836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4B4B01-6134-4695-ABF7-550584E6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9181"/>
            <a:ext cx="6912768" cy="67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6998A-4E9F-4F51-A4C9-59D8D76A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C8F0CD-ACCA-450E-AC06-783A4AC33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32" t="30862" r="19587" b="11862"/>
          <a:stretch/>
        </p:blipFill>
        <p:spPr>
          <a:xfrm>
            <a:off x="242402" y="375655"/>
            <a:ext cx="8417102" cy="6106690"/>
          </a:xfrm>
        </p:spPr>
      </p:pic>
    </p:spTree>
    <p:extLst>
      <p:ext uri="{BB962C8B-B14F-4D97-AF65-F5344CB8AC3E}">
        <p14:creationId xmlns:p14="http://schemas.microsoft.com/office/powerpoint/2010/main" val="90348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CBED5F-7A8F-4802-8158-C2056F8DC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99" t="21315" r="8852" b="10272"/>
          <a:stretch/>
        </p:blipFill>
        <p:spPr>
          <a:xfrm>
            <a:off x="539552" y="404665"/>
            <a:ext cx="8280920" cy="5904656"/>
          </a:xfrm>
        </p:spPr>
      </p:pic>
    </p:spTree>
    <p:extLst>
      <p:ext uri="{BB962C8B-B14F-4D97-AF65-F5344CB8AC3E}">
        <p14:creationId xmlns:p14="http://schemas.microsoft.com/office/powerpoint/2010/main" val="283194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6DC83B6-D036-4EEC-AC39-837B4D7B2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1" t="30785" r="12255" b="24276"/>
          <a:stretch/>
        </p:blipFill>
        <p:spPr>
          <a:xfrm>
            <a:off x="55974" y="1124744"/>
            <a:ext cx="8929125" cy="48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768752" cy="4752528"/>
          </a:xfrm>
        </p:spPr>
      </p:pic>
    </p:spTree>
    <p:extLst>
      <p:ext uri="{BB962C8B-B14F-4D97-AF65-F5344CB8AC3E}">
        <p14:creationId xmlns:p14="http://schemas.microsoft.com/office/powerpoint/2010/main" val="3693775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Сколіотична</a:t>
            </a:r>
            <a:r>
              <a:rPr lang="ru-RU" dirty="0"/>
              <a:t> постава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, яке не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хребта,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сколіозу</a:t>
            </a:r>
            <a:r>
              <a:rPr lang="ru-RU" dirty="0"/>
              <a:t>. При </a:t>
            </a:r>
            <a:r>
              <a:rPr lang="ru-RU" dirty="0" err="1"/>
              <a:t>сколіотичній</a:t>
            </a:r>
            <a:r>
              <a:rPr lang="ru-RU" dirty="0"/>
              <a:t> </a:t>
            </a:r>
            <a:r>
              <a:rPr lang="ru-RU" dirty="0" err="1"/>
              <a:t>поставі</a:t>
            </a:r>
            <a:r>
              <a:rPr lang="ru-RU" dirty="0"/>
              <a:t> </a:t>
            </a:r>
            <a:r>
              <a:rPr lang="ru-RU" dirty="0" err="1"/>
              <a:t>асиметрія</a:t>
            </a:r>
            <a:r>
              <a:rPr lang="ru-RU" dirty="0"/>
              <a:t> </a:t>
            </a:r>
            <a:r>
              <a:rPr lang="ru-RU" dirty="0" err="1"/>
              <a:t>візуально</a:t>
            </a:r>
            <a:r>
              <a:rPr lang="ru-RU" dirty="0"/>
              <a:t> </a:t>
            </a:r>
            <a:r>
              <a:rPr lang="ru-RU" dirty="0" err="1"/>
              <a:t>помітна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розслабленому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але при </a:t>
            </a:r>
            <a:r>
              <a:rPr lang="ru-RU" dirty="0" err="1"/>
              <a:t>цілеспрямованому</a:t>
            </a:r>
            <a:r>
              <a:rPr lang="ru-RU" dirty="0"/>
              <a:t> </a:t>
            </a:r>
            <a:r>
              <a:rPr lang="ru-RU" dirty="0" err="1"/>
              <a:t>випрямленні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 </a:t>
            </a:r>
            <a:r>
              <a:rPr lang="ru-RU" dirty="0" err="1"/>
              <a:t>зникає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3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/>
              <a:t>Сколіоз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UA" dirty="0" err="1"/>
              <a:t>фіксоване</a:t>
            </a:r>
            <a:r>
              <a:rPr lang="ru-UA" dirty="0"/>
              <a:t> </a:t>
            </a:r>
            <a:r>
              <a:rPr lang="ru-UA" dirty="0" err="1"/>
              <a:t>тривимірне</a:t>
            </a:r>
            <a:r>
              <a:rPr lang="ru-UA" dirty="0"/>
              <a:t> </a:t>
            </a:r>
            <a:r>
              <a:rPr lang="ru-UA" dirty="0" err="1"/>
              <a:t>викривлення</a:t>
            </a:r>
            <a:r>
              <a:rPr lang="ru-UA" dirty="0"/>
              <a:t> хребта з </a:t>
            </a:r>
            <a:r>
              <a:rPr lang="ru-UA" dirty="0" err="1"/>
              <a:t>латеральним</a:t>
            </a:r>
            <a:r>
              <a:rPr lang="ru-UA" dirty="0"/>
              <a:t> </a:t>
            </a:r>
            <a:r>
              <a:rPr lang="ru-UA" dirty="0" err="1"/>
              <a:t>відхиленням</a:t>
            </a:r>
            <a:r>
              <a:rPr lang="ru-UA" dirty="0"/>
              <a:t> і </a:t>
            </a:r>
            <a:r>
              <a:rPr lang="ru-UA" dirty="0" err="1"/>
              <a:t>ротацією</a:t>
            </a:r>
            <a:r>
              <a:rPr lang="ru-UA" dirty="0"/>
              <a:t> </a:t>
            </a:r>
            <a:r>
              <a:rPr lang="ru-UA" dirty="0" err="1"/>
              <a:t>хребців</a:t>
            </a:r>
            <a:endParaRPr lang="ru-UA" dirty="0"/>
          </a:p>
        </p:txBody>
      </p:sp>
      <p:pic>
        <p:nvPicPr>
          <p:cNvPr id="3074" name="Picture 2" descr="Лікування сколіозу у Львові | Fizio360 - Реабілітаційни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520280" cy="28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4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EDC2D-58DE-4E42-911E-5C4371E5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Нормальна постава </a:t>
            </a:r>
            <a:r>
              <a:rPr lang="ru-RU" dirty="0" err="1"/>
              <a:t>характеризується</a:t>
            </a:r>
            <a:r>
              <a:rPr lang="ru-RU" dirty="0"/>
              <a:t> 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EE5D0-9C1D-4B77-94AE-2E5CCE96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dirty="0"/>
              <a:t>– </a:t>
            </a:r>
            <a:r>
              <a:rPr lang="ru-RU" dirty="0" err="1"/>
              <a:t>симетричним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таза;</a:t>
            </a:r>
          </a:p>
          <a:p>
            <a:r>
              <a:rPr lang="ru-RU" dirty="0"/>
              <a:t> – </a:t>
            </a:r>
            <a:r>
              <a:rPr lang="ru-RU" dirty="0" err="1"/>
              <a:t>симетричністю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лопаток;</a:t>
            </a:r>
          </a:p>
          <a:p>
            <a:pPr algn="just"/>
            <a:r>
              <a:rPr lang="ru-RU" dirty="0"/>
              <a:t> –</a:t>
            </a:r>
            <a:r>
              <a:rPr lang="ru-RU" dirty="0" err="1"/>
              <a:t>однаковою</a:t>
            </a:r>
            <a:r>
              <a:rPr lang="ru-RU" dirty="0"/>
              <a:t> формою </a:t>
            </a:r>
            <a:r>
              <a:rPr lang="ru-RU" dirty="0" err="1"/>
              <a:t>трикутників</a:t>
            </a:r>
            <a:r>
              <a:rPr lang="ru-RU" dirty="0"/>
              <a:t>, </a:t>
            </a:r>
            <a:r>
              <a:rPr lang="ru-RU" dirty="0" err="1"/>
              <a:t>утворених</a:t>
            </a:r>
            <a:r>
              <a:rPr lang="ru-RU" dirty="0"/>
              <a:t> </a:t>
            </a:r>
            <a:r>
              <a:rPr lang="ru-RU" dirty="0" err="1"/>
              <a:t>бічною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і </a:t>
            </a:r>
            <a:r>
              <a:rPr lang="ru-RU" dirty="0" err="1"/>
              <a:t>внутрішньою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опущених</a:t>
            </a:r>
            <a:r>
              <a:rPr lang="ru-RU" dirty="0"/>
              <a:t> рук; </a:t>
            </a:r>
          </a:p>
          <a:p>
            <a:r>
              <a:rPr lang="ru-RU" dirty="0"/>
              <a:t>– прямим </a:t>
            </a:r>
            <a:r>
              <a:rPr lang="ru-RU" dirty="0" err="1"/>
              <a:t>розташуванням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; </a:t>
            </a:r>
            <a:endParaRPr lang="uk-UA" dirty="0"/>
          </a:p>
          <a:p>
            <a:r>
              <a:rPr lang="ru-RU" dirty="0"/>
              <a:t>– </a:t>
            </a:r>
            <a:r>
              <a:rPr lang="ru-RU" dirty="0" err="1"/>
              <a:t>симетричністю</a:t>
            </a:r>
            <a:r>
              <a:rPr lang="ru-RU" dirty="0"/>
              <a:t> </a:t>
            </a:r>
            <a:r>
              <a:rPr lang="ru-RU" dirty="0" err="1"/>
              <a:t>плечового</a:t>
            </a:r>
            <a:r>
              <a:rPr lang="ru-RU" dirty="0"/>
              <a:t> пояса; </a:t>
            </a:r>
          </a:p>
          <a:p>
            <a:r>
              <a:rPr lang="ru-RU" dirty="0"/>
              <a:t>–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рук і </a:t>
            </a:r>
            <a:r>
              <a:rPr lang="ru-RU" dirty="0" err="1"/>
              <a:t>ніг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3069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Виділяють</a:t>
            </a:r>
            <a:br>
              <a:rPr lang="ru-RU" dirty="0"/>
            </a:br>
            <a:r>
              <a:rPr lang="ru-RU" dirty="0"/>
              <a:t>вроджені та набуті сколіози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just"/>
            <a:r>
              <a:rPr lang="ru-RU" dirty="0"/>
              <a:t> До вроджених відносять сколіози, які виникають на фоні аномалій розвитку хребців і дисків</a:t>
            </a:r>
          </a:p>
          <a:p>
            <a:pPr algn="just"/>
            <a:endParaRPr lang="ru-RU" dirty="0"/>
          </a:p>
          <a:p>
            <a:r>
              <a:rPr lang="ru-RU" dirty="0"/>
              <a:t>До набутих сколіозів належать: неврогенні,- міопатичні, рахітичні, статичні та ідіопатичні</a:t>
            </a:r>
          </a:p>
        </p:txBody>
      </p:sp>
    </p:spTree>
    <p:extLst>
      <p:ext uri="{BB962C8B-B14F-4D97-AF65-F5344CB8AC3E}">
        <p14:creationId xmlns:p14="http://schemas.microsoft.com/office/powerpoint/2010/main" val="1018492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F18B-DE83-44B9-BD0D-133C80AF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Вроджений сколіоз</a:t>
            </a:r>
            <a:br>
              <a:rPr lang="uk-UA" dirty="0"/>
            </a:br>
            <a:r>
              <a:rPr lang="uk-UA" dirty="0"/>
              <a:t>Причини</a:t>
            </a:r>
            <a:endParaRPr lang="ru-UA" dirty="0"/>
          </a:p>
        </p:txBody>
      </p:sp>
      <p:pic>
        <p:nvPicPr>
          <p:cNvPr id="4" name="Picture 2" descr="Лікування захворювання хребта та спинного мозку: Аномалії розвитку хребта">
            <a:extLst>
              <a:ext uri="{FF2B5EF4-FFF2-40B4-BE49-F238E27FC236}">
                <a16:creationId xmlns:a16="http://schemas.microsoft.com/office/drawing/2014/main" id="{A3F39DF4-54F5-4985-BB09-7A496AB95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2" y="149869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ікування захворювання хребта та спинного мозку: Аномалії розвитку хребта">
            <a:extLst>
              <a:ext uri="{FF2B5EF4-FFF2-40B4-BE49-F238E27FC236}">
                <a16:creationId xmlns:a16="http://schemas.microsoft.com/office/drawing/2014/main" id="{E2F735A9-B293-44E2-AA6C-FC221349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7638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акралізація хребта – що це таке, наслідки та лікування">
            <a:extLst>
              <a:ext uri="{FF2B5EF4-FFF2-40B4-BE49-F238E27FC236}">
                <a16:creationId xmlns:a16="http://schemas.microsoft.com/office/drawing/2014/main" id="{100A2DA4-7714-4608-A585-DDDBD84C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17" y="3327495"/>
            <a:ext cx="4529211" cy="36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У людей бывает лишнее ребро? Мешает ли оно жизни человека | А ты знал? |  Дзен">
            <a:extLst>
              <a:ext uri="{FF2B5EF4-FFF2-40B4-BE49-F238E27FC236}">
                <a16:creationId xmlns:a16="http://schemas.microsoft.com/office/drawing/2014/main" id="{24016BD6-2B90-4A4F-BF21-FCB52DFD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3828150"/>
            <a:ext cx="3916352" cy="27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5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Є два типи сколіотичної деформації, які потрібно чітко диференціювати.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Неструктурний сколіоз</a:t>
            </a:r>
            <a:r>
              <a:rPr lang="ru-RU" dirty="0"/>
              <a:t> (функціональний сколіоз) – характеризується викривленням хребта лише у фронтальній площині, не прогресує, та є вторинним. Найчастіше виникає при таких патологіях як: порушення постави, вкорочення однієї з н/кінцівок, анталгічний (повʼязаний з білю в спині). </a:t>
            </a:r>
          </a:p>
          <a:p>
            <a:pPr algn="just"/>
            <a:r>
              <a:rPr lang="ru-RU" b="1" dirty="0"/>
              <a:t>Структурний сколіоз</a:t>
            </a:r>
            <a:r>
              <a:rPr lang="ru-RU" dirty="0"/>
              <a:t> – характеризується викривленням хребта у трьох площинах, яке повʼязане з торсією (ротацією) хребців навколо осі.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06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Причиною набутих сколіозів є такі: </a:t>
            </a:r>
          </a:p>
          <a:p>
            <a:pPr algn="just"/>
            <a:r>
              <a:rPr lang="ru-RU" sz="3800" dirty="0"/>
              <a:t>а) неврогенні сколіози, які виникають після перенесеного поліомієліту, при міопатіях, спастичних церебральних паралічах; </a:t>
            </a:r>
          </a:p>
          <a:p>
            <a:pPr algn="just"/>
            <a:r>
              <a:rPr lang="ru-RU" sz="3800" dirty="0"/>
              <a:t>б) рахітичний сколіоз. При рахіті страждає кісткова система, виникають остеопороз, деформації нижніх кінцівок з біомеханічними порушеннями статики і динаміки, дисфункція м'язів антагоністів з їхнім ослабленням, збільшується кіфоз, лордоз хребта з порушенням росту апофізів тіл хребців унаслідок нефізіологічного навантаження, вимушеної пози, особливо під час сидіння. Всі ці несприятливі умови призводять до виникнення сколіозу або кіфосколіозу, який проявляється на 3—4-му році життя; </a:t>
            </a:r>
          </a:p>
          <a:p>
            <a:pPr algn="just"/>
            <a:r>
              <a:rPr lang="ru-RU" sz="3800" dirty="0"/>
              <a:t>в) статичний сколіоз виникає при захворюванні суглобів і кісток нижніх кінцівок, коли розвивається перекіс таза, анатомічні функціональні укорочення кінцівок (вроджені вивихи, підвивихи стегон, контрактури, неправильно зрощені переломи); </a:t>
            </a:r>
          </a:p>
          <a:p>
            <a:pPr algn="just"/>
            <a:r>
              <a:rPr lang="ru-RU" sz="3800" dirty="0"/>
              <a:t>г) ідіопатичний сколіоз, що є найбільш поширеним серед сколіозів. Існує багато теорій щодо його виникнення: нервово-м'язова недостатність, статико-динамічні порушення функції хребта, нейротрофічні зміни у кістковій та нервово-м'язовій системах у період росту дитини, надмірні навантаження, які обумовлюють порушення енхондрального кісткоутворення хребців з розвитком їх деформацій.</a:t>
            </a:r>
            <a:endParaRPr lang="uk-UA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5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/>
              <a:t>Візуальний огляд (тест Адамса); </a:t>
            </a:r>
          </a:p>
          <a:p>
            <a:pPr algn="just">
              <a:buFontTx/>
              <a:buChar char="-"/>
            </a:pPr>
            <a:r>
              <a:rPr lang="uk-UA" dirty="0"/>
              <a:t>Рентгенографія (метод </a:t>
            </a:r>
            <a:r>
              <a:rPr lang="uk-UA" dirty="0" err="1"/>
              <a:t>Кобба</a:t>
            </a:r>
            <a:r>
              <a:rPr lang="uk-UA" dirty="0"/>
              <a:t>, метод </a:t>
            </a:r>
            <a:r>
              <a:rPr lang="uk-UA" dirty="0" err="1"/>
              <a:t>Ріссера</a:t>
            </a:r>
            <a:r>
              <a:rPr lang="uk-UA" dirty="0"/>
              <a:t>);</a:t>
            </a:r>
          </a:p>
          <a:p>
            <a:pPr>
              <a:buFontTx/>
              <a:buChar char="-"/>
            </a:pPr>
            <a:r>
              <a:rPr lang="uk-UA" dirty="0" err="1"/>
              <a:t>Сколіографія</a:t>
            </a:r>
            <a:r>
              <a:rPr lang="uk-UA" dirty="0"/>
              <a:t>;</a:t>
            </a:r>
          </a:p>
          <a:p>
            <a:pPr>
              <a:buFontTx/>
              <a:buChar char="-"/>
            </a:pPr>
            <a:r>
              <a:rPr lang="uk-UA" dirty="0" err="1"/>
              <a:t>Фотодокументація</a:t>
            </a:r>
            <a:r>
              <a:rPr lang="uk-UA" dirty="0"/>
              <a:t>;</a:t>
            </a:r>
          </a:p>
          <a:p>
            <a:pPr>
              <a:buFontTx/>
              <a:buChar char="-"/>
            </a:pPr>
            <a:r>
              <a:rPr lang="uk-UA" dirty="0"/>
              <a:t>Додаткові методи: УЗД, ЕКГ.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9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B70015-E124-4DAC-9DD6-768B309FD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3104"/>
            <a:ext cx="8229600" cy="4331791"/>
          </a:xfrm>
        </p:spPr>
      </p:pic>
    </p:spTree>
    <p:extLst>
      <p:ext uri="{BB962C8B-B14F-4D97-AF65-F5344CB8AC3E}">
        <p14:creationId xmlns:p14="http://schemas.microsoft.com/office/powerpoint/2010/main" val="3156561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716725-C1D5-4CFD-B5B5-0AC191EBF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87" t="24498" r="24059" b="11862"/>
          <a:stretch/>
        </p:blipFill>
        <p:spPr>
          <a:xfrm>
            <a:off x="1907704" y="2120283"/>
            <a:ext cx="4896544" cy="310891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11DAA91-4C89-4A01-9756-CC3E8514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/>
              <a:t>Тест Адамса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00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C9770-B7C8-48E5-BFF1-245BBAAF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Тест Адамса (</a:t>
            </a:r>
            <a:r>
              <a:rPr lang="en-US" sz="2800" b="1" dirty="0"/>
              <a:t>Adams) </a:t>
            </a:r>
            <a:r>
              <a:rPr lang="ru-RU" sz="2800" b="1" dirty="0"/>
              <a:t>з </a:t>
            </a:r>
            <a:r>
              <a:rPr lang="ru-RU" sz="2800" b="1" dirty="0" err="1"/>
              <a:t>нахилом</a:t>
            </a:r>
            <a:r>
              <a:rPr lang="ru-RU" sz="2800" b="1" dirty="0"/>
              <a:t> </a:t>
            </a:r>
            <a:r>
              <a:rPr lang="ru-RU" sz="2800" b="1" dirty="0" err="1"/>
              <a:t>уперед</a:t>
            </a:r>
            <a:r>
              <a:rPr lang="ru-RU" sz="2800" b="1" dirty="0"/>
              <a:t> </a:t>
            </a:r>
            <a:endParaRPr lang="ru-UA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E40BB-986B-486B-B8A5-BA8031BCE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616624"/>
          </a:xfrm>
        </p:spPr>
        <p:txBody>
          <a:bodyPr>
            <a:normAutofit/>
          </a:bodyPr>
          <a:lstStyle/>
          <a:p>
            <a:r>
              <a:rPr lang="uk-UA" sz="2000" dirty="0"/>
              <a:t>Підготовка до виконання. </a:t>
            </a:r>
          </a:p>
          <a:p>
            <a:pPr algn="just"/>
            <a:r>
              <a:rPr lang="uk-UA" sz="2000" dirty="0"/>
              <a:t>Уточнити у пацієнта розуміння мети і ходу майбутнього втручання і його згоду на проведення процедури. Всі дії мають супроводжуватись вербально, щоб пацієнт міг орієнтуватись у тому, що відбувається. </a:t>
            </a:r>
          </a:p>
          <a:p>
            <a:pPr algn="just"/>
            <a:r>
              <a:rPr lang="uk-UA" sz="2000" dirty="0"/>
              <a:t>Хід виконання навички </a:t>
            </a:r>
          </a:p>
          <a:p>
            <a:pPr marL="0" indent="0" algn="just">
              <a:buNone/>
            </a:pPr>
            <a:r>
              <a:rPr lang="uk-UA" sz="2000" dirty="0"/>
              <a:t>1. Пояснити пацієнту, що він має прийняти положення стоячи. </a:t>
            </a:r>
          </a:p>
          <a:p>
            <a:pPr marL="0" indent="0" algn="just">
              <a:buNone/>
            </a:pPr>
            <a:r>
              <a:rPr lang="uk-UA" sz="2000" dirty="0"/>
              <a:t>2. Зайняти положення позаду пацієнта. </a:t>
            </a:r>
          </a:p>
          <a:p>
            <a:pPr marL="0" indent="0" algn="just">
              <a:buNone/>
            </a:pPr>
            <a:r>
              <a:rPr lang="uk-UA" sz="2000" dirty="0"/>
              <a:t>3. Перевірити, чи немає різниці в довжині нижніх кінцівок. </a:t>
            </a:r>
          </a:p>
          <a:p>
            <a:pPr marL="0" indent="0" algn="just">
              <a:buNone/>
            </a:pPr>
            <a:r>
              <a:rPr lang="uk-UA" sz="2000" dirty="0"/>
              <a:t>4. Попросити пацієнта нахилитися вперед (починаючи з попереку) до того моменту, поки верхня частина тулуба не буде паралельна підлозі. Ноги при цьому повинні стояти разом, коліна розігнуті, руки висять розслаблено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323F436-F39C-404A-A059-0AEDAB524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0" t="19724" r="30320" b="42092"/>
          <a:stretch/>
        </p:blipFill>
        <p:spPr>
          <a:xfrm>
            <a:off x="3275856" y="4703084"/>
            <a:ext cx="3096344" cy="18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04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Рентгенологічна класифікація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I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сколіозу</a:t>
            </a:r>
            <a:r>
              <a:rPr lang="ru-RU" dirty="0"/>
              <a:t>. Кут </a:t>
            </a:r>
            <a:r>
              <a:rPr lang="ru-RU" dirty="0" err="1"/>
              <a:t>викривлення</a:t>
            </a:r>
            <a:r>
              <a:rPr lang="ru-RU" dirty="0"/>
              <a:t> 1–10°,</a:t>
            </a:r>
          </a:p>
          <a:p>
            <a:pPr marL="0" indent="0">
              <a:buNone/>
            </a:pPr>
            <a:r>
              <a:rPr lang="ru-RU" dirty="0"/>
              <a:t> II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сколіозу</a:t>
            </a:r>
            <a:r>
              <a:rPr lang="ru-RU" dirty="0"/>
              <a:t>. Кут </a:t>
            </a:r>
            <a:r>
              <a:rPr lang="ru-RU" dirty="0" err="1"/>
              <a:t>викривлення</a:t>
            </a:r>
            <a:r>
              <a:rPr lang="ru-RU" dirty="0"/>
              <a:t> 11–30°, </a:t>
            </a:r>
          </a:p>
          <a:p>
            <a:pPr marL="0" indent="0">
              <a:buNone/>
            </a:pPr>
            <a:r>
              <a:rPr lang="ru-RU" dirty="0"/>
              <a:t>III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сколіозу</a:t>
            </a:r>
            <a:r>
              <a:rPr lang="ru-RU" dirty="0"/>
              <a:t>. Кут </a:t>
            </a:r>
            <a:r>
              <a:rPr lang="ru-RU" dirty="0" err="1"/>
              <a:t>викривлення</a:t>
            </a:r>
            <a:r>
              <a:rPr lang="ru-RU" dirty="0"/>
              <a:t> 30–50°, </a:t>
            </a:r>
          </a:p>
          <a:p>
            <a:pPr marL="0" indent="0">
              <a:buNone/>
            </a:pPr>
            <a:r>
              <a:rPr lang="ru-RU" dirty="0"/>
              <a:t>IV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сколіозу</a:t>
            </a:r>
            <a:r>
              <a:rPr lang="ru-RU" dirty="0"/>
              <a:t>. Кут </a:t>
            </a:r>
            <a:r>
              <a:rPr lang="ru-RU" dirty="0" err="1"/>
              <a:t>викривлення</a:t>
            </a:r>
            <a:r>
              <a:rPr lang="ru-RU" dirty="0"/>
              <a:t> &gt; 50°.</a:t>
            </a:r>
          </a:p>
        </p:txBody>
      </p:sp>
    </p:spTree>
    <p:extLst>
      <p:ext uri="{BB962C8B-B14F-4D97-AF65-F5344CB8AC3E}">
        <p14:creationId xmlns:p14="http://schemas.microsoft.com/office/powerpoint/2010/main" val="1137411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272713" cy="58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E54C59-C043-4890-AD12-84BFFC38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424941"/>
            <a:ext cx="3234518" cy="6008118"/>
          </a:xfrm>
        </p:spPr>
      </p:pic>
    </p:spTree>
    <p:extLst>
      <p:ext uri="{BB962C8B-B14F-4D97-AF65-F5344CB8AC3E}">
        <p14:creationId xmlns:p14="http://schemas.microsoft.com/office/powerpoint/2010/main" val="2520212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19CF5-7E8D-45D2-A7B6-3CE3EB6B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06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На </a:t>
            </a:r>
            <a:r>
              <a:rPr lang="ru-RU" sz="3200" dirty="0" err="1"/>
              <a:t>основі</a:t>
            </a:r>
            <a:r>
              <a:rPr lang="ru-RU" sz="3200" dirty="0"/>
              <a:t> методу </a:t>
            </a:r>
            <a:r>
              <a:rPr lang="ru-RU" sz="3200" dirty="0" err="1"/>
              <a:t>Кобба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розроблено</a:t>
            </a:r>
            <a:r>
              <a:rPr lang="ru-RU" sz="3200" dirty="0"/>
              <a:t> </a:t>
            </a:r>
            <a:r>
              <a:rPr lang="ru-RU" sz="3200" dirty="0" err="1"/>
              <a:t>класифікацію</a:t>
            </a:r>
            <a:r>
              <a:rPr lang="ru-RU" sz="3200" dirty="0"/>
              <a:t> </a:t>
            </a:r>
            <a:r>
              <a:rPr lang="ru-RU" sz="3200" dirty="0" err="1"/>
              <a:t>ступенів</a:t>
            </a:r>
            <a:r>
              <a:rPr lang="ru-RU" sz="3200" dirty="0"/>
              <a:t> </a:t>
            </a:r>
            <a:r>
              <a:rPr lang="ru-RU" sz="3200" dirty="0" err="1"/>
              <a:t>тяжкості</a:t>
            </a:r>
            <a:r>
              <a:rPr lang="ru-RU" sz="3200" dirty="0"/>
              <a:t> </a:t>
            </a:r>
            <a:r>
              <a:rPr lang="ru-RU" sz="3200" dirty="0" err="1"/>
              <a:t>сколіозу</a:t>
            </a:r>
            <a:r>
              <a:rPr lang="ru-RU" sz="3200" dirty="0"/>
              <a:t>:</a:t>
            </a:r>
            <a:br>
              <a:rPr lang="ru-RU" sz="3200" dirty="0"/>
            </a:b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2FCF6-D422-4274-893F-13C4832AA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Кут </a:t>
            </a:r>
            <a:r>
              <a:rPr lang="ru-RU" sz="2400" dirty="0" err="1"/>
              <a:t>Кобба</a:t>
            </a:r>
            <a:r>
              <a:rPr lang="ru-RU" sz="2400" dirty="0"/>
              <a:t> до 10° </a:t>
            </a:r>
            <a:r>
              <a:rPr lang="ru-RU" sz="2400" dirty="0" err="1"/>
              <a:t>вважається</a:t>
            </a:r>
            <a:r>
              <a:rPr lang="ru-RU" sz="2400" dirty="0"/>
              <a:t> нормою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фізіологічним</a:t>
            </a:r>
            <a:r>
              <a:rPr lang="ru-RU" sz="2400" dirty="0"/>
              <a:t> </a:t>
            </a:r>
            <a:r>
              <a:rPr lang="ru-RU" sz="2400" dirty="0" err="1"/>
              <a:t>викривленням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10-25° — легкий </a:t>
            </a:r>
            <a:r>
              <a:rPr lang="ru-RU" sz="2400" dirty="0" err="1"/>
              <a:t>сколіоз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25-40° —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сколіоз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/>
              <a:t>понад</a:t>
            </a:r>
            <a:r>
              <a:rPr lang="ru-RU" sz="2400" dirty="0"/>
              <a:t> 40° — </a:t>
            </a:r>
            <a:r>
              <a:rPr lang="ru-RU" sz="2400" dirty="0" err="1"/>
              <a:t>важкий</a:t>
            </a:r>
            <a:r>
              <a:rPr lang="ru-RU" sz="2400" dirty="0"/>
              <a:t> </a:t>
            </a:r>
            <a:r>
              <a:rPr lang="ru-RU" sz="2400" dirty="0" err="1"/>
              <a:t>сколіоз</a:t>
            </a:r>
            <a:r>
              <a:rPr lang="en-US" sz="2400" dirty="0"/>
              <a:t> </a:t>
            </a:r>
            <a:endParaRPr lang="uk-UA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just">
              <a:buNone/>
            </a:pPr>
            <a:r>
              <a:rPr lang="uk-UA" sz="2000" dirty="0"/>
              <a:t>Алгоритм лікування сколіозу по </a:t>
            </a:r>
            <a:r>
              <a:rPr lang="en-US" sz="2000" dirty="0"/>
              <a:t>SOSORT (</a:t>
            </a:r>
            <a:r>
              <a:rPr lang="uk-UA" sz="2000" dirty="0"/>
              <a:t>Міжнародна організація лікування та реабілітації)</a:t>
            </a:r>
          </a:p>
          <a:p>
            <a:pPr marL="0" indent="0" algn="just">
              <a:buNone/>
            </a:pPr>
            <a:r>
              <a:rPr lang="uk-UA" sz="2000" dirty="0"/>
              <a:t>0-10 – </a:t>
            </a:r>
            <a:r>
              <a:rPr lang="uk-UA" sz="2000" dirty="0" err="1"/>
              <a:t>сколіотична</a:t>
            </a:r>
            <a:r>
              <a:rPr lang="uk-UA" sz="2000" dirty="0"/>
              <a:t> постава</a:t>
            </a:r>
          </a:p>
          <a:p>
            <a:pPr marL="0" indent="0" algn="just">
              <a:buNone/>
            </a:pPr>
            <a:r>
              <a:rPr lang="uk-UA" sz="2000" dirty="0"/>
              <a:t>11-19 –спостереження та вправи</a:t>
            </a:r>
          </a:p>
          <a:p>
            <a:pPr marL="0" indent="0" algn="just">
              <a:buNone/>
            </a:pPr>
            <a:r>
              <a:rPr lang="uk-UA" sz="2000" dirty="0"/>
              <a:t>20-40 – спостереження, вправи, корсет </a:t>
            </a:r>
            <a:r>
              <a:rPr lang="uk-UA" sz="2000" dirty="0" err="1"/>
              <a:t>Шено</a:t>
            </a:r>
            <a:endParaRPr lang="uk-UA" sz="2000" dirty="0"/>
          </a:p>
          <a:p>
            <a:pPr marL="0" indent="0" algn="just">
              <a:buNone/>
            </a:pPr>
            <a:r>
              <a:rPr lang="uk-UA" sz="2000" dirty="0"/>
              <a:t>40 і більше – вправи + </a:t>
            </a:r>
            <a:r>
              <a:rPr lang="uk-UA" sz="2000" dirty="0" err="1"/>
              <a:t>корсет+направлення</a:t>
            </a:r>
            <a:r>
              <a:rPr lang="uk-UA" sz="2000" dirty="0"/>
              <a:t> до хірурга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1585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A48FE2-531D-4369-8433-DEC4EC8F31AD}"/>
              </a:ext>
            </a:extLst>
          </p:cNvPr>
          <p:cNvPicPr/>
          <p:nvPr/>
        </p:nvPicPr>
        <p:blipFill rotWithShape="1">
          <a:blip r:embed="rId2"/>
          <a:srcRect l="24372" t="35076" r="62801" b="23859"/>
          <a:stretch/>
        </p:blipFill>
        <p:spPr bwMode="auto">
          <a:xfrm>
            <a:off x="2771800" y="836712"/>
            <a:ext cx="3748062" cy="5544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0932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 формою викривлення хребта сколіоз поділяють: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680520" cy="2952328"/>
          </a:xfrm>
        </p:spPr>
      </p:pic>
    </p:spTree>
    <p:extLst>
      <p:ext uri="{BB962C8B-B14F-4D97-AF65-F5344CB8AC3E}">
        <p14:creationId xmlns:p14="http://schemas.microsoft.com/office/powerpoint/2010/main" val="245614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 </a:t>
            </a:r>
            <a:r>
              <a:rPr lang="ru-RU" b="1" dirty="0"/>
              <a:t>локалізацією</a:t>
            </a:r>
            <a:r>
              <a:rPr lang="ru-RU" dirty="0"/>
              <a:t> викривлення: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шийно — грудний</a:t>
            </a:r>
            <a:r>
              <a:rPr lang="ru-RU" dirty="0"/>
              <a:t> (вершина викривлення на рівні </a:t>
            </a:r>
            <a:r>
              <a:rPr lang="en-US" dirty="0"/>
              <a:t>Th4 — Th5);</a:t>
            </a:r>
          </a:p>
          <a:p>
            <a:pPr algn="just"/>
            <a:r>
              <a:rPr lang="ru-RU" b="1" dirty="0"/>
              <a:t>грудний</a:t>
            </a:r>
            <a:r>
              <a:rPr lang="ru-RU" dirty="0"/>
              <a:t> (вершина викривлення на рівні </a:t>
            </a:r>
            <a:r>
              <a:rPr lang="en-US" dirty="0"/>
              <a:t>Th8 — Th9);</a:t>
            </a:r>
          </a:p>
          <a:p>
            <a:pPr algn="just"/>
            <a:r>
              <a:rPr lang="ru-RU" b="1" dirty="0"/>
              <a:t>грудопоперековий</a:t>
            </a:r>
            <a:r>
              <a:rPr lang="ru-RU" dirty="0"/>
              <a:t> (вершина викривлення на рівні </a:t>
            </a:r>
            <a:r>
              <a:rPr lang="en-US" dirty="0"/>
              <a:t>Th11 — Th12);</a:t>
            </a:r>
          </a:p>
          <a:p>
            <a:pPr algn="just"/>
            <a:r>
              <a:rPr lang="ru-RU" b="1" dirty="0"/>
              <a:t>поперековий</a:t>
            </a:r>
            <a:r>
              <a:rPr lang="ru-RU" dirty="0"/>
              <a:t> (вершина викривлення на рівні </a:t>
            </a:r>
            <a:r>
              <a:rPr lang="en-US" dirty="0"/>
              <a:t>L1 — L2);</a:t>
            </a:r>
          </a:p>
          <a:p>
            <a:pPr algn="just"/>
            <a:r>
              <a:rPr lang="ru-RU" b="1" dirty="0"/>
              <a:t>попереково-крижовий</a:t>
            </a:r>
            <a:r>
              <a:rPr lang="ru-RU" dirty="0"/>
              <a:t> (вершина викривлення на рівні </a:t>
            </a:r>
            <a:r>
              <a:rPr lang="en-US" dirty="0"/>
              <a:t>L5 — S1);</a:t>
            </a:r>
          </a:p>
          <a:p>
            <a:pPr algn="just"/>
            <a:r>
              <a:rPr lang="ru-RU" b="1" dirty="0"/>
              <a:t>комбінований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38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 Ріссера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626469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/>
              <a:t>Використовується для оцінки ступеня зростання кісткових структур тазових кісток у дітей і підлітків.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За цим тестом визначають ступінь ризику прогресування сколіозу.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Зазвичай, ортопед використовує рентгенівські знімки, щоб визначити, наскільки розвинуті кісткові структури, і аналізує показник Ріссера, який вказує на той етап росту, на якому знаходиться пацієнт.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Це може допомогти визначити можливість подальшого прогресування сколіозу і вибір оптимального лікування.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Наприклад, маємо викривлення хребта - 27° по Коббу, при:</a:t>
            </a:r>
            <a:br>
              <a:rPr lang="ru-RU" sz="2000" dirty="0"/>
            </a:br>
            <a:br>
              <a:rPr lang="ru-RU" sz="2000" dirty="0"/>
            </a:br>
            <a:r>
              <a:rPr lang="en-US" sz="2000" dirty="0"/>
              <a:t>Risser 0-3 </a:t>
            </a:r>
            <a:r>
              <a:rPr lang="ru-RU" sz="2000" dirty="0"/>
              <a:t>обов'язково консервативне лікування сколіозу: Шрот- терапія + корсет Шено + додаткове навантаження + масаж. Великий ризик прогресування!!!</a:t>
            </a:r>
            <a:br>
              <a:rPr lang="ru-RU" sz="2000" dirty="0"/>
            </a:br>
            <a:br>
              <a:rPr lang="ru-RU" sz="2000" dirty="0"/>
            </a:br>
            <a:r>
              <a:rPr lang="en-US" sz="2000" dirty="0"/>
              <a:t>Risser 4-5 </a:t>
            </a:r>
            <a:r>
              <a:rPr lang="ru-RU" sz="2000" dirty="0"/>
              <a:t>фокус консервативного лікування сколіозу зміщується в бік Шрот-терапії</a:t>
            </a:r>
          </a:p>
        </p:txBody>
      </p:sp>
    </p:spTree>
    <p:extLst>
      <p:ext uri="{BB962C8B-B14F-4D97-AF65-F5344CB8AC3E}">
        <p14:creationId xmlns:p14="http://schemas.microsoft.com/office/powerpoint/2010/main" val="1352931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ст Риссера - определение костного возраста. В прошлом году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2"/>
          <a:stretch/>
        </p:blipFill>
        <p:spPr bwMode="auto">
          <a:xfrm>
            <a:off x="1655676" y="1844824"/>
            <a:ext cx="5832648" cy="40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D1946-ACDF-4FB1-A3D3-6D49D9DEFDB3}"/>
              </a:ext>
            </a:extLst>
          </p:cNvPr>
          <p:cNvSpPr txBox="1"/>
          <p:nvPr/>
        </p:nvSpPr>
        <p:spPr>
          <a:xfrm>
            <a:off x="2627784" y="53527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/>
              <a:t>Тест </a:t>
            </a:r>
            <a:r>
              <a:rPr lang="ru-RU" sz="5400" dirty="0" err="1"/>
              <a:t>Ріссера</a:t>
            </a:r>
            <a:r>
              <a:rPr lang="ru-RU" sz="5400" dirty="0"/>
              <a:t> 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1151304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1EC79-62C4-4179-BDAC-A27B6C6A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5765070" cy="517088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73B634F-9912-498F-A5D1-12DB685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368152"/>
          </a:xfrm>
        </p:spPr>
        <p:txBody>
          <a:bodyPr>
            <a:normAutofit/>
          </a:bodyPr>
          <a:lstStyle/>
          <a:p>
            <a:r>
              <a:rPr lang="uk-UA" sz="2000" dirty="0"/>
              <a:t>Хлопчик 9 років, </a:t>
            </a:r>
            <a:r>
              <a:rPr lang="uk-UA" sz="2000" dirty="0" err="1"/>
              <a:t>Кобб</a:t>
            </a:r>
            <a:r>
              <a:rPr lang="uk-UA" sz="2000" dirty="0"/>
              <a:t> 20, </a:t>
            </a:r>
            <a:r>
              <a:rPr lang="uk-UA" sz="2000" dirty="0" err="1"/>
              <a:t>Ріссер</a:t>
            </a:r>
            <a:r>
              <a:rPr lang="uk-UA" sz="2000" dirty="0"/>
              <a:t> 0  / 20-(3Х0):9 = 2,2 (ризик прогрес. 90%)</a:t>
            </a:r>
          </a:p>
          <a:p>
            <a:r>
              <a:rPr lang="uk-UA" sz="2000" dirty="0"/>
              <a:t>Хлопчик 15 років, </a:t>
            </a:r>
            <a:r>
              <a:rPr lang="uk-UA" sz="2000" dirty="0" err="1"/>
              <a:t>Кобб</a:t>
            </a:r>
            <a:r>
              <a:rPr lang="uk-UA" sz="2000" dirty="0"/>
              <a:t> 30, </a:t>
            </a:r>
            <a:r>
              <a:rPr lang="uk-UA" sz="2000" dirty="0" err="1"/>
              <a:t>Ріссер</a:t>
            </a:r>
            <a:r>
              <a:rPr lang="uk-UA" sz="2000" dirty="0"/>
              <a:t> 4  /  30-(3Х4):15 = 1,2 (ризик прогрес. 30%)</a:t>
            </a:r>
          </a:p>
          <a:p>
            <a:r>
              <a:rPr lang="uk-UA" sz="2000" dirty="0"/>
              <a:t>Хлопчик 17 років, </a:t>
            </a:r>
            <a:r>
              <a:rPr lang="uk-UA" sz="2000" dirty="0" err="1"/>
              <a:t>Кобб</a:t>
            </a:r>
            <a:r>
              <a:rPr lang="uk-UA" sz="2000" dirty="0"/>
              <a:t> 12, </a:t>
            </a:r>
            <a:r>
              <a:rPr lang="uk-UA" sz="2000" dirty="0" err="1"/>
              <a:t>Ріссер</a:t>
            </a:r>
            <a:r>
              <a:rPr lang="uk-UA" sz="2000" dirty="0"/>
              <a:t> 5  / 12-(3Х5):17 = 0,1 (ризик прогрес. 5%)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2234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502A7-CE2A-4CD1-B527-6B24C237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СКОЛІОМЕТР</a:t>
            </a:r>
            <a:endParaRPr lang="ru-UA" dirty="0"/>
          </a:p>
        </p:txBody>
      </p:sp>
      <p:pic>
        <p:nvPicPr>
          <p:cNvPr id="1026" name="Picture 2" descr="Сколиометрия">
            <a:extLst>
              <a:ext uri="{FF2B5EF4-FFF2-40B4-BE49-F238E27FC236}">
                <a16:creationId xmlns:a16="http://schemas.microsoft.com/office/drawing/2014/main" id="{7AF6D6AE-9E2C-45F3-A82E-4BBE1C132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435143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liometer - купить недорого | AliExpress">
            <a:extLst>
              <a:ext uri="{FF2B5EF4-FFF2-40B4-BE49-F238E27FC236}">
                <a16:creationId xmlns:a16="http://schemas.microsoft.com/office/drawing/2014/main" id="{6B19579C-ACB3-45F5-B658-8F2D4190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58" y="206084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CEAC91-E817-4CBA-A542-EF58213C6B20}"/>
              </a:ext>
            </a:extLst>
          </p:cNvPr>
          <p:cNvSpPr txBox="1"/>
          <p:nvPr/>
        </p:nvSpPr>
        <p:spPr>
          <a:xfrm>
            <a:off x="444914" y="56612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https://scoliolife.com/scoliometer/</a:t>
            </a:r>
          </a:p>
        </p:txBody>
      </p:sp>
    </p:spTree>
    <p:extLst>
      <p:ext uri="{BB962C8B-B14F-4D97-AF65-F5344CB8AC3E}">
        <p14:creationId xmlns:p14="http://schemas.microsoft.com/office/powerpoint/2010/main" val="1690153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FC1F2-3420-4FE5-87DD-724F2FFB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96275-65E9-499A-8B35-00F22C234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Консервативне (фізична терапія)</a:t>
            </a:r>
          </a:p>
          <a:p>
            <a:r>
              <a:rPr lang="uk-UA" dirty="0"/>
              <a:t>Оперативне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94467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ФІЗИЧНА ТЕРАПІЯ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5E28FB8-335B-4E62-9D5F-D311E6778A1A}"/>
              </a:ext>
            </a:extLst>
          </p:cNvPr>
          <p:cNvSpPr txBox="1">
            <a:spLocks/>
          </p:cNvSpPr>
          <p:nvPr/>
        </p:nvSpPr>
        <p:spPr>
          <a:xfrm>
            <a:off x="457200" y="1772816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Симетричні вправи</a:t>
            </a:r>
          </a:p>
          <a:p>
            <a:r>
              <a:rPr lang="uk-UA" dirty="0"/>
              <a:t>Асиметричні </a:t>
            </a:r>
          </a:p>
          <a:p>
            <a:r>
              <a:rPr lang="uk-UA" dirty="0" err="1"/>
              <a:t>Профілактор</a:t>
            </a:r>
            <a:r>
              <a:rPr lang="uk-UA" dirty="0"/>
              <a:t> </a:t>
            </a:r>
            <a:r>
              <a:rPr lang="uk-UA" dirty="0" err="1"/>
              <a:t>Євмінова</a:t>
            </a:r>
            <a:endParaRPr lang="uk-UA" dirty="0"/>
          </a:p>
          <a:p>
            <a:r>
              <a:rPr lang="uk-UA" dirty="0"/>
              <a:t>Шрот терапія</a:t>
            </a:r>
          </a:p>
          <a:p>
            <a:r>
              <a:rPr lang="uk-UA" dirty="0"/>
              <a:t> Італійський метод лікування сколіозу </a:t>
            </a:r>
            <a:r>
              <a:rPr lang="en-US" dirty="0"/>
              <a:t>SEAS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302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63C9E-7788-46CE-8FAD-A7B8A3A4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Порушення постави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D6A16-DB53-4BD5-9C1D-CCBAB385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відхилення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хребта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фізіологічної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норми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супроводжуються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зміною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форми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тіла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кінцівок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Найчастіше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деформації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відбуваються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період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бурхливого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зростання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підлітковому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Sans"/>
              </a:rPr>
              <a:t>віці</a:t>
            </a:r>
            <a:r>
              <a:rPr lang="ru-RU" b="0" i="0" dirty="0">
                <a:solidFill>
                  <a:srgbClr val="333333"/>
                </a:solidFill>
                <a:effectLst/>
                <a:latin typeface="PTSans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95362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C5BE4-8543-461E-BD71-38D2FFEA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Оперативне втручання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ABCECB-3131-4FF6-907A-85D3C6602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238" y="1958419"/>
            <a:ext cx="3809524" cy="3809524"/>
          </a:xfrm>
        </p:spPr>
      </p:pic>
    </p:spTree>
    <p:extLst>
      <p:ext uri="{BB962C8B-B14F-4D97-AF65-F5344CB8AC3E}">
        <p14:creationId xmlns:p14="http://schemas.microsoft.com/office/powerpoint/2010/main" val="195469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32869-DCD1-4698-B014-5836A88C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Причини порушення постави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8444B-F438-4804-9F1A-C694B9BC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Arial Narrow" panose="020B0606020202030204" pitchFamily="34" charset="0"/>
              </a:rPr>
              <a:t>Слабкість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зв'язкового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апарату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Швидкій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ріст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підлітків</a:t>
            </a:r>
            <a:endParaRPr lang="ru-RU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Патології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стоп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Малорухливий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спосіб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життя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b="0" i="0" dirty="0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Неправильна </a:t>
            </a:r>
            <a:r>
              <a:rPr lang="ru-RU" b="0" i="0" dirty="0" err="1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організація</a:t>
            </a:r>
            <a:r>
              <a:rPr lang="ru-RU" b="0" i="0" dirty="0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b="0" i="0" dirty="0" err="1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робочого</a:t>
            </a:r>
            <a:r>
              <a:rPr lang="ru-RU" b="0" i="0" dirty="0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b="0" i="0" dirty="0" err="1">
                <a:solidFill>
                  <a:srgbClr val="001D35"/>
                </a:solidFill>
                <a:effectLst/>
                <a:latin typeface="Arial Narrow" panose="020B0606020202030204" pitchFamily="34" charset="0"/>
              </a:rPr>
              <a:t>місця</a:t>
            </a:r>
            <a:endParaRPr lang="ru-RU" b="0" i="0" dirty="0">
              <a:solidFill>
                <a:srgbClr val="001D35"/>
              </a:solidFill>
              <a:effectLst/>
              <a:latin typeface="Arial Narrow" panose="020B0606020202030204" pitchFamily="34" charset="0"/>
            </a:endParaRPr>
          </a:p>
          <a:p>
            <a:r>
              <a:rPr lang="ru-RU" b="0" i="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Травми</a:t>
            </a:r>
            <a:r>
              <a:rPr lang="ru-RU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захворювання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хребта</a:t>
            </a:r>
          </a:p>
          <a:p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Порушення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 Narrow" panose="020B0606020202030204" pitchFamily="34" charset="0"/>
              </a:rPr>
              <a:t>зору</a:t>
            </a:r>
            <a:r>
              <a:rPr lang="ru-RU" dirty="0">
                <a:solidFill>
                  <a:srgbClr val="333333"/>
                </a:solidFill>
                <a:latin typeface="Arial Narrow" panose="020B0606020202030204" pitchFamily="34" charset="0"/>
              </a:rPr>
              <a:t>, слуху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1577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ро що може розказати постава людин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899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087C56-BBC9-4F80-83C4-F0D185E1D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22" y="1238060"/>
            <a:ext cx="7803556" cy="4381880"/>
          </a:xfrm>
        </p:spPr>
      </p:pic>
    </p:spTree>
    <p:extLst>
      <p:ext uri="{BB962C8B-B14F-4D97-AF65-F5344CB8AC3E}">
        <p14:creationId xmlns:p14="http://schemas.microsoft.com/office/powerpoint/2010/main" val="69932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0ED83C5-8611-43C9-8D2A-E740C4B4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404664"/>
            <a:ext cx="3384376" cy="62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8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1583</Words>
  <Application>Microsoft Office PowerPoint</Application>
  <PresentationFormat>Экран (4:3)</PresentationFormat>
  <Paragraphs>140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PTSans</vt:lpstr>
      <vt:lpstr>Тема Office</vt:lpstr>
      <vt:lpstr>Порушення постави. Сколіоз. </vt:lpstr>
      <vt:lpstr>Постава</vt:lpstr>
      <vt:lpstr>Нормальна постава характеризується такими ознаками: </vt:lpstr>
      <vt:lpstr>Презентация PowerPoint</vt:lpstr>
      <vt:lpstr>Порушення постави</vt:lpstr>
      <vt:lpstr>Причини порушення постави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Хророба Шейєрмана-Мау  (юнацький кіфоз)</vt:lpstr>
      <vt:lpstr>Презентация PowerPoint</vt:lpstr>
      <vt:lpstr>Методи дослідження при порушеннях постави</vt:lpstr>
      <vt:lpstr>Презентация PowerPoint</vt:lpstr>
      <vt:lpstr>Презентация PowerPoint</vt:lpstr>
      <vt:lpstr>Презентация PowerPoint</vt:lpstr>
      <vt:lpstr> </vt:lpstr>
      <vt:lpstr>Візуально-діагностичне оцінювання порушень постави</vt:lpstr>
      <vt:lpstr> Ознаки деформації хребетного стовпа, що визначаються візуально: </vt:lpstr>
      <vt:lpstr>Наслідки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Сколіотична постава </vt:lpstr>
      <vt:lpstr>Сколіоз</vt:lpstr>
      <vt:lpstr>Виділяють вроджені та набуті сколіози</vt:lpstr>
      <vt:lpstr>Вроджений сколіоз Причини</vt:lpstr>
      <vt:lpstr>Є два типи сколіотичної деформації, які потрібно чітко диференціювати. </vt:lpstr>
      <vt:lpstr>Презентация PowerPoint</vt:lpstr>
      <vt:lpstr>Діагностика</vt:lpstr>
      <vt:lpstr>Презентация PowerPoint</vt:lpstr>
      <vt:lpstr>Тест Адамса</vt:lpstr>
      <vt:lpstr>Тест Адамса (Adams) з нахилом уперед </vt:lpstr>
      <vt:lpstr>Рентгенологічна класифікація </vt:lpstr>
      <vt:lpstr>Презентация PowerPoint</vt:lpstr>
      <vt:lpstr>На основі методу Кобба було розроблено класифікацію ступенів тяжкості сколіозу: </vt:lpstr>
      <vt:lpstr>Презентация PowerPoint</vt:lpstr>
      <vt:lpstr>За формою викривлення хребта сколіоз поділяють:</vt:lpstr>
      <vt:lpstr>За локалізацією викривлення: </vt:lpstr>
      <vt:lpstr>Тест Ріссера </vt:lpstr>
      <vt:lpstr>Презентация PowerPoint</vt:lpstr>
      <vt:lpstr>Презентация PowerPoint</vt:lpstr>
      <vt:lpstr>СКОЛІОМЕТР</vt:lpstr>
      <vt:lpstr>ЛІКУВАННЯ</vt:lpstr>
      <vt:lpstr>Презентация PowerPoint</vt:lpstr>
      <vt:lpstr>Оперативне втручання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постави. Сколіоз. Плоскостопість.</dc:title>
  <cp:lastModifiedBy>Елена Бессарабова</cp:lastModifiedBy>
  <cp:revision>58</cp:revision>
  <dcterms:modified xsi:type="dcterms:W3CDTF">2026-04-01T08:15:06Z</dcterms:modified>
</cp:coreProperties>
</file>