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Crimson Roman Bold" charset="1" panose="02000703000000000000"/>
      <p:regular r:id="rId35"/>
    </p:embeddedFont>
    <p:embeddedFont>
      <p:font typeface="Crimson Roman" charset="1" panose="02030503060406020304"/>
      <p:regular r:id="rId36"/>
    </p:embeddedFont>
    <p:embeddedFont>
      <p:font typeface="Open Sans" charset="1" panose="020B0606030504020204"/>
      <p:regular r:id="rId37"/>
    </p:embeddedFont>
    <p:embeddedFont>
      <p:font typeface="Open Sans Bold" charset="1" panose="020B0806030504020204"/>
      <p:regular r:id="rId38"/>
    </p:embeddedFont>
    <p:embeddedFont>
      <p:font typeface="Forum" charset="1" panose="02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544237"/>
            <a:ext cx="8548653" cy="6742763"/>
          </a:xfrm>
          <a:custGeom>
            <a:avLst/>
            <a:gdLst/>
            <a:ahLst/>
            <a:cxnLst/>
            <a:rect r="r" b="b" t="t" l="l"/>
            <a:pathLst>
              <a:path h="6742763" w="8548653">
                <a:moveTo>
                  <a:pt x="0" y="0"/>
                </a:moveTo>
                <a:lnTo>
                  <a:pt x="8548653" y="0"/>
                </a:lnTo>
                <a:lnTo>
                  <a:pt x="8548653" y="6742763"/>
                </a:lnTo>
                <a:lnTo>
                  <a:pt x="0" y="6742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94" t="0" r="-7809" b="-46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20843" y="863994"/>
            <a:ext cx="11724184" cy="2011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5"/>
              </a:lnSpc>
            </a:pPr>
            <a:r>
              <a:rPr lang="en-US" b="true" sz="7275" spc="-145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ЕМОЦІЙНІ ПРОЦЕСИ ТА РЕГУЛЯЦІЯ ЕМОЦІЙ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62076" y="5748571"/>
            <a:ext cx="6597224" cy="1937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ВИКЛАДАЧ:</a:t>
            </a:r>
          </a:p>
          <a:p>
            <a:pPr algn="r">
              <a:lnSpc>
                <a:spcPts val="5040"/>
              </a:lnSpc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ДОКТОР ФІЛОСОФІЇ</a:t>
            </a:r>
          </a:p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ОЛЕНА ОКОЛОВИЧ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86917" y="225298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327764" y="971550"/>
            <a:ext cx="9303663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Теорія та практика у дослідженні емоцій і поведінки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32533" y="3395345"/>
            <a:ext cx="2794868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Екологічна валідність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600950" y="2252980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406271" y="2252980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327764" y="6172200"/>
            <a:ext cx="3086100" cy="308610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038541" y="6167755"/>
            <a:ext cx="3086100" cy="308610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7871044" y="3395345"/>
            <a:ext cx="2545912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Теорія обмеженої раціональності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31426" y="3395345"/>
            <a:ext cx="2592885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Теорія двох систем мислення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715290" y="7114858"/>
            <a:ext cx="2311048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Стрес і когнітивне звуження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179460" y="7310120"/>
            <a:ext cx="2804263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Теорія афективного передбачення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5391" y="2622793"/>
            <a:ext cx="5716580" cy="2036826"/>
            <a:chOff x="0" y="0"/>
            <a:chExt cx="1176251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6251" cy="419100"/>
            </a:xfrm>
            <a:custGeom>
              <a:avLst/>
              <a:gdLst/>
              <a:ahLst/>
              <a:cxnLst/>
              <a:rect r="r" b="b" t="t" l="l"/>
              <a:pathLst>
                <a:path h="419100" w="1176251">
                  <a:moveTo>
                    <a:pt x="26451" y="0"/>
                  </a:moveTo>
                  <a:lnTo>
                    <a:pt x="1149800" y="0"/>
                  </a:lnTo>
                  <a:cubicBezTo>
                    <a:pt x="1164408" y="0"/>
                    <a:pt x="1176251" y="11843"/>
                    <a:pt x="1176251" y="26451"/>
                  </a:cubicBezTo>
                  <a:lnTo>
                    <a:pt x="1176251" y="392649"/>
                  </a:lnTo>
                  <a:cubicBezTo>
                    <a:pt x="1176251" y="399664"/>
                    <a:pt x="1173464" y="406392"/>
                    <a:pt x="1168504" y="411353"/>
                  </a:cubicBezTo>
                  <a:cubicBezTo>
                    <a:pt x="1163543" y="416313"/>
                    <a:pt x="1156815" y="419100"/>
                    <a:pt x="1149800" y="419100"/>
                  </a:cubicBezTo>
                  <a:lnTo>
                    <a:pt x="26451" y="419100"/>
                  </a:lnTo>
                  <a:cubicBezTo>
                    <a:pt x="19436" y="419100"/>
                    <a:pt x="12708" y="416313"/>
                    <a:pt x="7747" y="411353"/>
                  </a:cubicBezTo>
                  <a:cubicBezTo>
                    <a:pt x="2787" y="406392"/>
                    <a:pt x="0" y="399664"/>
                    <a:pt x="0" y="392649"/>
                  </a:cubicBezTo>
                  <a:lnTo>
                    <a:pt x="0" y="26451"/>
                  </a:lnTo>
                  <a:cubicBezTo>
                    <a:pt x="0" y="19436"/>
                    <a:pt x="2787" y="12708"/>
                    <a:pt x="7747" y="7747"/>
                  </a:cubicBezTo>
                  <a:cubicBezTo>
                    <a:pt x="12708" y="2787"/>
                    <a:pt x="19436" y="0"/>
                    <a:pt x="26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76251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063681" y="971550"/>
            <a:ext cx="7671078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Чому виникає розрив «теорія – практика»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05391" y="6161913"/>
            <a:ext cx="5716580" cy="2036826"/>
            <a:chOff x="0" y="0"/>
            <a:chExt cx="1176251" cy="419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6251" cy="419100"/>
            </a:xfrm>
            <a:custGeom>
              <a:avLst/>
              <a:gdLst/>
              <a:ahLst/>
              <a:cxnLst/>
              <a:rect r="r" b="b" t="t" l="l"/>
              <a:pathLst>
                <a:path h="419100" w="1176251">
                  <a:moveTo>
                    <a:pt x="26451" y="0"/>
                  </a:moveTo>
                  <a:lnTo>
                    <a:pt x="1149800" y="0"/>
                  </a:lnTo>
                  <a:cubicBezTo>
                    <a:pt x="1164408" y="0"/>
                    <a:pt x="1176251" y="11843"/>
                    <a:pt x="1176251" y="26451"/>
                  </a:cubicBezTo>
                  <a:lnTo>
                    <a:pt x="1176251" y="392649"/>
                  </a:lnTo>
                  <a:cubicBezTo>
                    <a:pt x="1176251" y="399664"/>
                    <a:pt x="1173464" y="406392"/>
                    <a:pt x="1168504" y="411353"/>
                  </a:cubicBezTo>
                  <a:cubicBezTo>
                    <a:pt x="1163543" y="416313"/>
                    <a:pt x="1156815" y="419100"/>
                    <a:pt x="1149800" y="419100"/>
                  </a:cubicBezTo>
                  <a:lnTo>
                    <a:pt x="26451" y="419100"/>
                  </a:lnTo>
                  <a:cubicBezTo>
                    <a:pt x="19436" y="419100"/>
                    <a:pt x="12708" y="416313"/>
                    <a:pt x="7747" y="411353"/>
                  </a:cubicBezTo>
                  <a:cubicBezTo>
                    <a:pt x="2787" y="406392"/>
                    <a:pt x="0" y="399664"/>
                    <a:pt x="0" y="392649"/>
                  </a:cubicBezTo>
                  <a:lnTo>
                    <a:pt x="0" y="26451"/>
                  </a:lnTo>
                  <a:cubicBezTo>
                    <a:pt x="0" y="19436"/>
                    <a:pt x="2787" y="12708"/>
                    <a:pt x="7747" y="7747"/>
                  </a:cubicBezTo>
                  <a:cubicBezTo>
                    <a:pt x="12708" y="2787"/>
                    <a:pt x="19436" y="0"/>
                    <a:pt x="26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76251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806585" y="6341308"/>
            <a:ext cx="5716580" cy="2036826"/>
            <a:chOff x="0" y="0"/>
            <a:chExt cx="1176251" cy="419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6251" cy="419100"/>
            </a:xfrm>
            <a:custGeom>
              <a:avLst/>
              <a:gdLst/>
              <a:ahLst/>
              <a:cxnLst/>
              <a:rect r="r" b="b" t="t" l="l"/>
              <a:pathLst>
                <a:path h="419100" w="1176251">
                  <a:moveTo>
                    <a:pt x="26451" y="0"/>
                  </a:moveTo>
                  <a:lnTo>
                    <a:pt x="1149800" y="0"/>
                  </a:lnTo>
                  <a:cubicBezTo>
                    <a:pt x="1164408" y="0"/>
                    <a:pt x="1176251" y="11843"/>
                    <a:pt x="1176251" y="26451"/>
                  </a:cubicBezTo>
                  <a:lnTo>
                    <a:pt x="1176251" y="392649"/>
                  </a:lnTo>
                  <a:cubicBezTo>
                    <a:pt x="1176251" y="399664"/>
                    <a:pt x="1173464" y="406392"/>
                    <a:pt x="1168504" y="411353"/>
                  </a:cubicBezTo>
                  <a:cubicBezTo>
                    <a:pt x="1163543" y="416313"/>
                    <a:pt x="1156815" y="419100"/>
                    <a:pt x="1149800" y="419100"/>
                  </a:cubicBezTo>
                  <a:lnTo>
                    <a:pt x="26451" y="419100"/>
                  </a:lnTo>
                  <a:cubicBezTo>
                    <a:pt x="19436" y="419100"/>
                    <a:pt x="12708" y="416313"/>
                    <a:pt x="7747" y="411353"/>
                  </a:cubicBezTo>
                  <a:cubicBezTo>
                    <a:pt x="2787" y="406392"/>
                    <a:pt x="0" y="399664"/>
                    <a:pt x="0" y="392649"/>
                  </a:cubicBezTo>
                  <a:lnTo>
                    <a:pt x="0" y="26451"/>
                  </a:lnTo>
                  <a:cubicBezTo>
                    <a:pt x="0" y="19436"/>
                    <a:pt x="2787" y="12708"/>
                    <a:pt x="7747" y="7747"/>
                  </a:cubicBezTo>
                  <a:cubicBezTo>
                    <a:pt x="12708" y="2787"/>
                    <a:pt x="19436" y="0"/>
                    <a:pt x="26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76251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571721" y="2622793"/>
            <a:ext cx="5716580" cy="2036826"/>
            <a:chOff x="0" y="0"/>
            <a:chExt cx="1176251" cy="4191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76251" cy="419100"/>
            </a:xfrm>
            <a:custGeom>
              <a:avLst/>
              <a:gdLst/>
              <a:ahLst/>
              <a:cxnLst/>
              <a:rect r="r" b="b" t="t" l="l"/>
              <a:pathLst>
                <a:path h="419100" w="1176251">
                  <a:moveTo>
                    <a:pt x="26451" y="0"/>
                  </a:moveTo>
                  <a:lnTo>
                    <a:pt x="1149800" y="0"/>
                  </a:lnTo>
                  <a:cubicBezTo>
                    <a:pt x="1164408" y="0"/>
                    <a:pt x="1176251" y="11843"/>
                    <a:pt x="1176251" y="26451"/>
                  </a:cubicBezTo>
                  <a:lnTo>
                    <a:pt x="1176251" y="392649"/>
                  </a:lnTo>
                  <a:cubicBezTo>
                    <a:pt x="1176251" y="399664"/>
                    <a:pt x="1173464" y="406392"/>
                    <a:pt x="1168504" y="411353"/>
                  </a:cubicBezTo>
                  <a:cubicBezTo>
                    <a:pt x="1163543" y="416313"/>
                    <a:pt x="1156815" y="419100"/>
                    <a:pt x="1149800" y="419100"/>
                  </a:cubicBezTo>
                  <a:lnTo>
                    <a:pt x="26451" y="419100"/>
                  </a:lnTo>
                  <a:cubicBezTo>
                    <a:pt x="19436" y="419100"/>
                    <a:pt x="12708" y="416313"/>
                    <a:pt x="7747" y="411353"/>
                  </a:cubicBezTo>
                  <a:cubicBezTo>
                    <a:pt x="2787" y="406392"/>
                    <a:pt x="0" y="399664"/>
                    <a:pt x="0" y="392649"/>
                  </a:cubicBezTo>
                  <a:lnTo>
                    <a:pt x="0" y="26451"/>
                  </a:lnTo>
                  <a:cubicBezTo>
                    <a:pt x="0" y="19436"/>
                    <a:pt x="2787" y="12708"/>
                    <a:pt x="7747" y="7747"/>
                  </a:cubicBezTo>
                  <a:cubicBezTo>
                    <a:pt x="12708" y="2787"/>
                    <a:pt x="19436" y="0"/>
                    <a:pt x="26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176251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215307" y="3178926"/>
            <a:ext cx="3367937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Контроль та складність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83434" y="3169401"/>
            <a:ext cx="3093154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Слабкі та сильні емоції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68700" y="6726301"/>
            <a:ext cx="4189962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Усвідомленість й автоматизм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86596" y="6905696"/>
            <a:ext cx="3156559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Соціальний контекст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9615" y="1756504"/>
            <a:ext cx="4330881" cy="3908125"/>
            <a:chOff x="0" y="0"/>
            <a:chExt cx="1140643" cy="10293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0643" cy="1029300"/>
            </a:xfrm>
            <a:custGeom>
              <a:avLst/>
              <a:gdLst/>
              <a:ahLst/>
              <a:cxnLst/>
              <a:rect r="r" b="b" t="t" l="l"/>
              <a:pathLst>
                <a:path h="1029300" w="1140643">
                  <a:moveTo>
                    <a:pt x="91168" y="0"/>
                  </a:moveTo>
                  <a:lnTo>
                    <a:pt x="1049475" y="0"/>
                  </a:lnTo>
                  <a:cubicBezTo>
                    <a:pt x="1073655" y="0"/>
                    <a:pt x="1096844" y="9605"/>
                    <a:pt x="1113941" y="26703"/>
                  </a:cubicBezTo>
                  <a:cubicBezTo>
                    <a:pt x="1131038" y="43800"/>
                    <a:pt x="1140643" y="66989"/>
                    <a:pt x="1140643" y="91168"/>
                  </a:cubicBezTo>
                  <a:lnTo>
                    <a:pt x="1140643" y="938132"/>
                  </a:lnTo>
                  <a:cubicBezTo>
                    <a:pt x="1140643" y="988483"/>
                    <a:pt x="1099826" y="1029300"/>
                    <a:pt x="1049475" y="1029300"/>
                  </a:cubicBezTo>
                  <a:lnTo>
                    <a:pt x="91168" y="1029300"/>
                  </a:lnTo>
                  <a:cubicBezTo>
                    <a:pt x="40817" y="1029300"/>
                    <a:pt x="0" y="988483"/>
                    <a:pt x="0" y="938132"/>
                  </a:cubicBezTo>
                  <a:lnTo>
                    <a:pt x="0" y="91168"/>
                  </a:lnTo>
                  <a:cubicBezTo>
                    <a:pt x="0" y="40817"/>
                    <a:pt x="40817" y="0"/>
                    <a:pt x="9116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40643" cy="1067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674483" y="971550"/>
            <a:ext cx="10093523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Сучасні наукові підходи до подолання розриву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19425" y="1756504"/>
            <a:ext cx="4330881" cy="3908125"/>
            <a:chOff x="0" y="0"/>
            <a:chExt cx="1140643" cy="1029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0643" cy="1029300"/>
            </a:xfrm>
            <a:custGeom>
              <a:avLst/>
              <a:gdLst/>
              <a:ahLst/>
              <a:cxnLst/>
              <a:rect r="r" b="b" t="t" l="l"/>
              <a:pathLst>
                <a:path h="1029300" w="1140643">
                  <a:moveTo>
                    <a:pt x="91168" y="0"/>
                  </a:moveTo>
                  <a:lnTo>
                    <a:pt x="1049475" y="0"/>
                  </a:lnTo>
                  <a:cubicBezTo>
                    <a:pt x="1073655" y="0"/>
                    <a:pt x="1096844" y="9605"/>
                    <a:pt x="1113941" y="26703"/>
                  </a:cubicBezTo>
                  <a:cubicBezTo>
                    <a:pt x="1131038" y="43800"/>
                    <a:pt x="1140643" y="66989"/>
                    <a:pt x="1140643" y="91168"/>
                  </a:cubicBezTo>
                  <a:lnTo>
                    <a:pt x="1140643" y="938132"/>
                  </a:lnTo>
                  <a:cubicBezTo>
                    <a:pt x="1140643" y="988483"/>
                    <a:pt x="1099826" y="1029300"/>
                    <a:pt x="1049475" y="1029300"/>
                  </a:cubicBezTo>
                  <a:lnTo>
                    <a:pt x="91168" y="1029300"/>
                  </a:lnTo>
                  <a:cubicBezTo>
                    <a:pt x="40817" y="1029300"/>
                    <a:pt x="0" y="988483"/>
                    <a:pt x="0" y="938132"/>
                  </a:cubicBezTo>
                  <a:lnTo>
                    <a:pt x="0" y="91168"/>
                  </a:lnTo>
                  <a:cubicBezTo>
                    <a:pt x="0" y="40817"/>
                    <a:pt x="40817" y="0"/>
                    <a:pt x="9116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40643" cy="1067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19425" y="6075903"/>
            <a:ext cx="4330881" cy="3908125"/>
            <a:chOff x="0" y="0"/>
            <a:chExt cx="1140643" cy="10293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40643" cy="1029300"/>
            </a:xfrm>
            <a:custGeom>
              <a:avLst/>
              <a:gdLst/>
              <a:ahLst/>
              <a:cxnLst/>
              <a:rect r="r" b="b" t="t" l="l"/>
              <a:pathLst>
                <a:path h="1029300" w="1140643">
                  <a:moveTo>
                    <a:pt x="91168" y="0"/>
                  </a:moveTo>
                  <a:lnTo>
                    <a:pt x="1049475" y="0"/>
                  </a:lnTo>
                  <a:cubicBezTo>
                    <a:pt x="1073655" y="0"/>
                    <a:pt x="1096844" y="9605"/>
                    <a:pt x="1113941" y="26703"/>
                  </a:cubicBezTo>
                  <a:cubicBezTo>
                    <a:pt x="1131038" y="43800"/>
                    <a:pt x="1140643" y="66989"/>
                    <a:pt x="1140643" y="91168"/>
                  </a:cubicBezTo>
                  <a:lnTo>
                    <a:pt x="1140643" y="938132"/>
                  </a:lnTo>
                  <a:cubicBezTo>
                    <a:pt x="1140643" y="988483"/>
                    <a:pt x="1099826" y="1029300"/>
                    <a:pt x="1049475" y="1029300"/>
                  </a:cubicBezTo>
                  <a:lnTo>
                    <a:pt x="91168" y="1029300"/>
                  </a:lnTo>
                  <a:cubicBezTo>
                    <a:pt x="40817" y="1029300"/>
                    <a:pt x="0" y="988483"/>
                    <a:pt x="0" y="938132"/>
                  </a:cubicBezTo>
                  <a:lnTo>
                    <a:pt x="0" y="91168"/>
                  </a:lnTo>
                  <a:cubicBezTo>
                    <a:pt x="0" y="40817"/>
                    <a:pt x="40817" y="0"/>
                    <a:pt x="9116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40643" cy="1067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59615" y="5988479"/>
            <a:ext cx="4330881" cy="3908125"/>
            <a:chOff x="0" y="0"/>
            <a:chExt cx="1140643" cy="10293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40643" cy="1029300"/>
            </a:xfrm>
            <a:custGeom>
              <a:avLst/>
              <a:gdLst/>
              <a:ahLst/>
              <a:cxnLst/>
              <a:rect r="r" b="b" t="t" l="l"/>
              <a:pathLst>
                <a:path h="1029300" w="1140643">
                  <a:moveTo>
                    <a:pt x="91168" y="0"/>
                  </a:moveTo>
                  <a:lnTo>
                    <a:pt x="1049475" y="0"/>
                  </a:lnTo>
                  <a:cubicBezTo>
                    <a:pt x="1073655" y="0"/>
                    <a:pt x="1096844" y="9605"/>
                    <a:pt x="1113941" y="26703"/>
                  </a:cubicBezTo>
                  <a:cubicBezTo>
                    <a:pt x="1131038" y="43800"/>
                    <a:pt x="1140643" y="66989"/>
                    <a:pt x="1140643" y="91168"/>
                  </a:cubicBezTo>
                  <a:lnTo>
                    <a:pt x="1140643" y="938132"/>
                  </a:lnTo>
                  <a:cubicBezTo>
                    <a:pt x="1140643" y="988483"/>
                    <a:pt x="1099826" y="1029300"/>
                    <a:pt x="1049475" y="1029300"/>
                  </a:cubicBezTo>
                  <a:lnTo>
                    <a:pt x="91168" y="1029300"/>
                  </a:lnTo>
                  <a:cubicBezTo>
                    <a:pt x="40817" y="1029300"/>
                    <a:pt x="0" y="988483"/>
                    <a:pt x="0" y="938132"/>
                  </a:cubicBezTo>
                  <a:lnTo>
                    <a:pt x="0" y="91168"/>
                  </a:lnTo>
                  <a:cubicBezTo>
                    <a:pt x="0" y="40817"/>
                    <a:pt x="40817" y="0"/>
                    <a:pt x="9116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140643" cy="1067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716687" y="3262256"/>
            <a:ext cx="3416737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Польові дослідж</a:t>
            </a: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ення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771356" y="3262256"/>
            <a:ext cx="3227019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EMA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69531" y="7349892"/>
            <a:ext cx="2311048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Симуляції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771356" y="7121292"/>
            <a:ext cx="3086100" cy="905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Інтегративні моделі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92025" y="1870390"/>
            <a:ext cx="13255722" cy="1144342"/>
            <a:chOff x="0" y="0"/>
            <a:chExt cx="2727515" cy="2354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27515" cy="235461"/>
            </a:xfrm>
            <a:custGeom>
              <a:avLst/>
              <a:gdLst/>
              <a:ahLst/>
              <a:cxnLst/>
              <a:rect r="r" b="b" t="t" l="l"/>
              <a:pathLst>
                <a:path h="235461" w="2727515">
                  <a:moveTo>
                    <a:pt x="11407" y="0"/>
                  </a:moveTo>
                  <a:lnTo>
                    <a:pt x="2716108" y="0"/>
                  </a:lnTo>
                  <a:cubicBezTo>
                    <a:pt x="2722408" y="0"/>
                    <a:pt x="2727515" y="5107"/>
                    <a:pt x="2727515" y="11407"/>
                  </a:cubicBezTo>
                  <a:lnTo>
                    <a:pt x="2727515" y="224054"/>
                  </a:lnTo>
                  <a:cubicBezTo>
                    <a:pt x="2727515" y="227080"/>
                    <a:pt x="2726313" y="229981"/>
                    <a:pt x="2724174" y="232120"/>
                  </a:cubicBezTo>
                  <a:cubicBezTo>
                    <a:pt x="2722035" y="234259"/>
                    <a:pt x="2719133" y="235461"/>
                    <a:pt x="2716108" y="235461"/>
                  </a:cubicBezTo>
                  <a:lnTo>
                    <a:pt x="11407" y="235461"/>
                  </a:lnTo>
                  <a:cubicBezTo>
                    <a:pt x="5107" y="235461"/>
                    <a:pt x="0" y="230354"/>
                    <a:pt x="0" y="224054"/>
                  </a:cubicBezTo>
                  <a:lnTo>
                    <a:pt x="0" y="11407"/>
                  </a:lnTo>
                  <a:cubicBezTo>
                    <a:pt x="0" y="8382"/>
                    <a:pt x="1202" y="5480"/>
                    <a:pt x="3341" y="3341"/>
                  </a:cubicBezTo>
                  <a:cubicBezTo>
                    <a:pt x="5480" y="1202"/>
                    <a:pt x="8382" y="0"/>
                    <a:pt x="114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27515" cy="273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051881" y="971550"/>
            <a:ext cx="4915971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Травма і хронічний стрес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692025" y="3414782"/>
            <a:ext cx="13255722" cy="1144342"/>
            <a:chOff x="0" y="0"/>
            <a:chExt cx="2727515" cy="2354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27515" cy="235461"/>
            </a:xfrm>
            <a:custGeom>
              <a:avLst/>
              <a:gdLst/>
              <a:ahLst/>
              <a:cxnLst/>
              <a:rect r="r" b="b" t="t" l="l"/>
              <a:pathLst>
                <a:path h="235461" w="2727515">
                  <a:moveTo>
                    <a:pt x="11407" y="0"/>
                  </a:moveTo>
                  <a:lnTo>
                    <a:pt x="2716108" y="0"/>
                  </a:lnTo>
                  <a:cubicBezTo>
                    <a:pt x="2722408" y="0"/>
                    <a:pt x="2727515" y="5107"/>
                    <a:pt x="2727515" y="11407"/>
                  </a:cubicBezTo>
                  <a:lnTo>
                    <a:pt x="2727515" y="224054"/>
                  </a:lnTo>
                  <a:cubicBezTo>
                    <a:pt x="2727515" y="227080"/>
                    <a:pt x="2726313" y="229981"/>
                    <a:pt x="2724174" y="232120"/>
                  </a:cubicBezTo>
                  <a:cubicBezTo>
                    <a:pt x="2722035" y="234259"/>
                    <a:pt x="2719133" y="235461"/>
                    <a:pt x="2716108" y="235461"/>
                  </a:cubicBezTo>
                  <a:lnTo>
                    <a:pt x="11407" y="235461"/>
                  </a:lnTo>
                  <a:cubicBezTo>
                    <a:pt x="5107" y="235461"/>
                    <a:pt x="0" y="230354"/>
                    <a:pt x="0" y="224054"/>
                  </a:cubicBezTo>
                  <a:lnTo>
                    <a:pt x="0" y="11407"/>
                  </a:lnTo>
                  <a:cubicBezTo>
                    <a:pt x="0" y="8382"/>
                    <a:pt x="1202" y="5480"/>
                    <a:pt x="3341" y="3341"/>
                  </a:cubicBezTo>
                  <a:cubicBezTo>
                    <a:pt x="5480" y="1202"/>
                    <a:pt x="8382" y="0"/>
                    <a:pt x="114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27515" cy="273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692025" y="4959174"/>
            <a:ext cx="13255722" cy="1144342"/>
            <a:chOff x="0" y="0"/>
            <a:chExt cx="2727515" cy="2354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27515" cy="235461"/>
            </a:xfrm>
            <a:custGeom>
              <a:avLst/>
              <a:gdLst/>
              <a:ahLst/>
              <a:cxnLst/>
              <a:rect r="r" b="b" t="t" l="l"/>
              <a:pathLst>
                <a:path h="235461" w="2727515">
                  <a:moveTo>
                    <a:pt x="11407" y="0"/>
                  </a:moveTo>
                  <a:lnTo>
                    <a:pt x="2716108" y="0"/>
                  </a:lnTo>
                  <a:cubicBezTo>
                    <a:pt x="2722408" y="0"/>
                    <a:pt x="2727515" y="5107"/>
                    <a:pt x="2727515" y="11407"/>
                  </a:cubicBezTo>
                  <a:lnTo>
                    <a:pt x="2727515" y="224054"/>
                  </a:lnTo>
                  <a:cubicBezTo>
                    <a:pt x="2727515" y="227080"/>
                    <a:pt x="2726313" y="229981"/>
                    <a:pt x="2724174" y="232120"/>
                  </a:cubicBezTo>
                  <a:cubicBezTo>
                    <a:pt x="2722035" y="234259"/>
                    <a:pt x="2719133" y="235461"/>
                    <a:pt x="2716108" y="235461"/>
                  </a:cubicBezTo>
                  <a:lnTo>
                    <a:pt x="11407" y="235461"/>
                  </a:lnTo>
                  <a:cubicBezTo>
                    <a:pt x="5107" y="235461"/>
                    <a:pt x="0" y="230354"/>
                    <a:pt x="0" y="224054"/>
                  </a:cubicBezTo>
                  <a:lnTo>
                    <a:pt x="0" y="11407"/>
                  </a:lnTo>
                  <a:cubicBezTo>
                    <a:pt x="0" y="8382"/>
                    <a:pt x="1202" y="5480"/>
                    <a:pt x="3341" y="3341"/>
                  </a:cubicBezTo>
                  <a:cubicBezTo>
                    <a:pt x="5480" y="1202"/>
                    <a:pt x="8382" y="0"/>
                    <a:pt x="114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727515" cy="273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692025" y="6503566"/>
            <a:ext cx="13255722" cy="1144342"/>
            <a:chOff x="0" y="0"/>
            <a:chExt cx="2727515" cy="2354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27515" cy="235461"/>
            </a:xfrm>
            <a:custGeom>
              <a:avLst/>
              <a:gdLst/>
              <a:ahLst/>
              <a:cxnLst/>
              <a:rect r="r" b="b" t="t" l="l"/>
              <a:pathLst>
                <a:path h="235461" w="2727515">
                  <a:moveTo>
                    <a:pt x="11407" y="0"/>
                  </a:moveTo>
                  <a:lnTo>
                    <a:pt x="2716108" y="0"/>
                  </a:lnTo>
                  <a:cubicBezTo>
                    <a:pt x="2722408" y="0"/>
                    <a:pt x="2727515" y="5107"/>
                    <a:pt x="2727515" y="11407"/>
                  </a:cubicBezTo>
                  <a:lnTo>
                    <a:pt x="2727515" y="224054"/>
                  </a:lnTo>
                  <a:cubicBezTo>
                    <a:pt x="2727515" y="227080"/>
                    <a:pt x="2726313" y="229981"/>
                    <a:pt x="2724174" y="232120"/>
                  </a:cubicBezTo>
                  <a:cubicBezTo>
                    <a:pt x="2722035" y="234259"/>
                    <a:pt x="2719133" y="235461"/>
                    <a:pt x="2716108" y="235461"/>
                  </a:cubicBezTo>
                  <a:lnTo>
                    <a:pt x="11407" y="235461"/>
                  </a:lnTo>
                  <a:cubicBezTo>
                    <a:pt x="5107" y="235461"/>
                    <a:pt x="0" y="230354"/>
                    <a:pt x="0" y="224054"/>
                  </a:cubicBezTo>
                  <a:lnTo>
                    <a:pt x="0" y="11407"/>
                  </a:lnTo>
                  <a:cubicBezTo>
                    <a:pt x="0" y="8382"/>
                    <a:pt x="1202" y="5480"/>
                    <a:pt x="3341" y="3341"/>
                  </a:cubicBezTo>
                  <a:cubicBezTo>
                    <a:pt x="5480" y="1202"/>
                    <a:pt x="8382" y="0"/>
                    <a:pt x="114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727515" cy="273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692025" y="8113958"/>
            <a:ext cx="13255722" cy="1144342"/>
            <a:chOff x="0" y="0"/>
            <a:chExt cx="2727515" cy="23546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27515" cy="235461"/>
            </a:xfrm>
            <a:custGeom>
              <a:avLst/>
              <a:gdLst/>
              <a:ahLst/>
              <a:cxnLst/>
              <a:rect r="r" b="b" t="t" l="l"/>
              <a:pathLst>
                <a:path h="235461" w="2727515">
                  <a:moveTo>
                    <a:pt x="11407" y="0"/>
                  </a:moveTo>
                  <a:lnTo>
                    <a:pt x="2716108" y="0"/>
                  </a:lnTo>
                  <a:cubicBezTo>
                    <a:pt x="2722408" y="0"/>
                    <a:pt x="2727515" y="5107"/>
                    <a:pt x="2727515" y="11407"/>
                  </a:cubicBezTo>
                  <a:lnTo>
                    <a:pt x="2727515" y="224054"/>
                  </a:lnTo>
                  <a:cubicBezTo>
                    <a:pt x="2727515" y="227080"/>
                    <a:pt x="2726313" y="229981"/>
                    <a:pt x="2724174" y="232120"/>
                  </a:cubicBezTo>
                  <a:cubicBezTo>
                    <a:pt x="2722035" y="234259"/>
                    <a:pt x="2719133" y="235461"/>
                    <a:pt x="2716108" y="235461"/>
                  </a:cubicBezTo>
                  <a:lnTo>
                    <a:pt x="11407" y="235461"/>
                  </a:lnTo>
                  <a:cubicBezTo>
                    <a:pt x="5107" y="235461"/>
                    <a:pt x="0" y="230354"/>
                    <a:pt x="0" y="224054"/>
                  </a:cubicBezTo>
                  <a:lnTo>
                    <a:pt x="0" y="11407"/>
                  </a:lnTo>
                  <a:cubicBezTo>
                    <a:pt x="0" y="8382"/>
                    <a:pt x="1202" y="5480"/>
                    <a:pt x="3341" y="3341"/>
                  </a:cubicBezTo>
                  <a:cubicBezTo>
                    <a:pt x="5480" y="1202"/>
                    <a:pt x="8382" y="0"/>
                    <a:pt x="114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727515" cy="273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6461858" y="2181101"/>
            <a:ext cx="5364283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Концепція травми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476994" y="3725968"/>
            <a:ext cx="8765126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Посттравматичний стресовий розлад (ПТСР)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897405" y="5270359"/>
            <a:ext cx="7924304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Нейробіологія травми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50636" y="6610916"/>
            <a:ext cx="5817841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Теорія «тіло пам’ятає»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461858" y="8425144"/>
            <a:ext cx="5082446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Комплексна травма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3561" y="1721536"/>
            <a:ext cx="1770860" cy="7536764"/>
            <a:chOff x="0" y="0"/>
            <a:chExt cx="466399" cy="19849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6399" cy="1984991"/>
            </a:xfrm>
            <a:custGeom>
              <a:avLst/>
              <a:gdLst/>
              <a:ahLst/>
              <a:cxnLst/>
              <a:rect r="r" b="b" t="t" l="l"/>
              <a:pathLst>
                <a:path h="1984991" w="466399">
                  <a:moveTo>
                    <a:pt x="0" y="0"/>
                  </a:moveTo>
                  <a:lnTo>
                    <a:pt x="466399" y="0"/>
                  </a:lnTo>
                  <a:lnTo>
                    <a:pt x="466399" y="1984991"/>
                  </a:lnTo>
                  <a:lnTo>
                    <a:pt x="0" y="1984991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6399" cy="2023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118716" y="1940849"/>
            <a:ext cx="7572007" cy="1379206"/>
            <a:chOff x="0" y="0"/>
            <a:chExt cx="1558026" cy="2837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58026" cy="283787"/>
            </a:xfrm>
            <a:custGeom>
              <a:avLst/>
              <a:gdLst/>
              <a:ahLst/>
              <a:cxnLst/>
              <a:rect r="r" b="b" t="t" l="l"/>
              <a:pathLst>
                <a:path h="283787" w="1558026">
                  <a:moveTo>
                    <a:pt x="19970" y="0"/>
                  </a:moveTo>
                  <a:lnTo>
                    <a:pt x="1538057" y="0"/>
                  </a:lnTo>
                  <a:cubicBezTo>
                    <a:pt x="1549086" y="0"/>
                    <a:pt x="1558026" y="8941"/>
                    <a:pt x="1558026" y="19970"/>
                  </a:cubicBezTo>
                  <a:lnTo>
                    <a:pt x="1558026" y="263818"/>
                  </a:lnTo>
                  <a:cubicBezTo>
                    <a:pt x="1558026" y="274847"/>
                    <a:pt x="1549086" y="283787"/>
                    <a:pt x="1538057" y="283787"/>
                  </a:cubicBezTo>
                  <a:lnTo>
                    <a:pt x="19970" y="283787"/>
                  </a:lnTo>
                  <a:cubicBezTo>
                    <a:pt x="8941" y="283787"/>
                    <a:pt x="0" y="274847"/>
                    <a:pt x="0" y="263818"/>
                  </a:cubicBezTo>
                  <a:lnTo>
                    <a:pt x="0" y="19970"/>
                  </a:lnTo>
                  <a:cubicBezTo>
                    <a:pt x="0" y="8941"/>
                    <a:pt x="8941" y="0"/>
                    <a:pt x="199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558026" cy="321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124421" y="2117917"/>
            <a:ext cx="1838722" cy="1025070"/>
            <a:chOff x="0" y="0"/>
            <a:chExt cx="1256448" cy="7004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56448" cy="700458"/>
            </a:xfrm>
            <a:custGeom>
              <a:avLst/>
              <a:gdLst/>
              <a:ahLst/>
              <a:cxnLst/>
              <a:rect r="r" b="b" t="t" l="l"/>
              <a:pathLst>
                <a:path h="700458" w="1256448">
                  <a:moveTo>
                    <a:pt x="1256448" y="350229"/>
                  </a:moveTo>
                  <a:lnTo>
                    <a:pt x="850048" y="0"/>
                  </a:lnTo>
                  <a:lnTo>
                    <a:pt x="850048" y="203200"/>
                  </a:lnTo>
                  <a:lnTo>
                    <a:pt x="0" y="203200"/>
                  </a:lnTo>
                  <a:lnTo>
                    <a:pt x="0" y="497258"/>
                  </a:lnTo>
                  <a:lnTo>
                    <a:pt x="850048" y="497258"/>
                  </a:lnTo>
                  <a:lnTo>
                    <a:pt x="850048" y="700458"/>
                  </a:lnTo>
                  <a:lnTo>
                    <a:pt x="1256448" y="350229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1154848" cy="332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822225" y="971550"/>
            <a:ext cx="8126849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Основні прояви травми і хронічного стресу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-1127550" y="5273204"/>
            <a:ext cx="6756575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Основні прояви травми і хронічного стресу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099646" y="3891656"/>
            <a:ext cx="7572007" cy="1379206"/>
            <a:chOff x="0" y="0"/>
            <a:chExt cx="1558026" cy="28378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58026" cy="283787"/>
            </a:xfrm>
            <a:custGeom>
              <a:avLst/>
              <a:gdLst/>
              <a:ahLst/>
              <a:cxnLst/>
              <a:rect r="r" b="b" t="t" l="l"/>
              <a:pathLst>
                <a:path h="283787" w="1558026">
                  <a:moveTo>
                    <a:pt x="19970" y="0"/>
                  </a:moveTo>
                  <a:lnTo>
                    <a:pt x="1538057" y="0"/>
                  </a:lnTo>
                  <a:cubicBezTo>
                    <a:pt x="1549086" y="0"/>
                    <a:pt x="1558026" y="8941"/>
                    <a:pt x="1558026" y="19970"/>
                  </a:cubicBezTo>
                  <a:lnTo>
                    <a:pt x="1558026" y="263818"/>
                  </a:lnTo>
                  <a:cubicBezTo>
                    <a:pt x="1558026" y="274847"/>
                    <a:pt x="1549086" y="283787"/>
                    <a:pt x="1538057" y="283787"/>
                  </a:cubicBezTo>
                  <a:lnTo>
                    <a:pt x="19970" y="283787"/>
                  </a:lnTo>
                  <a:cubicBezTo>
                    <a:pt x="8941" y="283787"/>
                    <a:pt x="0" y="274847"/>
                    <a:pt x="0" y="263818"/>
                  </a:cubicBezTo>
                  <a:lnTo>
                    <a:pt x="0" y="19970"/>
                  </a:lnTo>
                  <a:cubicBezTo>
                    <a:pt x="0" y="8941"/>
                    <a:pt x="8941" y="0"/>
                    <a:pt x="199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558026" cy="321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118716" y="5842462"/>
            <a:ext cx="7572007" cy="1379206"/>
            <a:chOff x="0" y="0"/>
            <a:chExt cx="1558026" cy="28378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58026" cy="283787"/>
            </a:xfrm>
            <a:custGeom>
              <a:avLst/>
              <a:gdLst/>
              <a:ahLst/>
              <a:cxnLst/>
              <a:rect r="r" b="b" t="t" l="l"/>
              <a:pathLst>
                <a:path h="283787" w="1558026">
                  <a:moveTo>
                    <a:pt x="19970" y="0"/>
                  </a:moveTo>
                  <a:lnTo>
                    <a:pt x="1538057" y="0"/>
                  </a:lnTo>
                  <a:cubicBezTo>
                    <a:pt x="1549086" y="0"/>
                    <a:pt x="1558026" y="8941"/>
                    <a:pt x="1558026" y="19970"/>
                  </a:cubicBezTo>
                  <a:lnTo>
                    <a:pt x="1558026" y="263818"/>
                  </a:lnTo>
                  <a:cubicBezTo>
                    <a:pt x="1558026" y="274847"/>
                    <a:pt x="1549086" y="283787"/>
                    <a:pt x="1538057" y="283787"/>
                  </a:cubicBezTo>
                  <a:lnTo>
                    <a:pt x="19970" y="283787"/>
                  </a:lnTo>
                  <a:cubicBezTo>
                    <a:pt x="8941" y="283787"/>
                    <a:pt x="0" y="274847"/>
                    <a:pt x="0" y="263818"/>
                  </a:cubicBezTo>
                  <a:lnTo>
                    <a:pt x="0" y="19970"/>
                  </a:lnTo>
                  <a:cubicBezTo>
                    <a:pt x="0" y="8941"/>
                    <a:pt x="8941" y="0"/>
                    <a:pt x="199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558026" cy="321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099646" y="7879094"/>
            <a:ext cx="7572007" cy="1379206"/>
            <a:chOff x="0" y="0"/>
            <a:chExt cx="1558026" cy="28378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558026" cy="283787"/>
            </a:xfrm>
            <a:custGeom>
              <a:avLst/>
              <a:gdLst/>
              <a:ahLst/>
              <a:cxnLst/>
              <a:rect r="r" b="b" t="t" l="l"/>
              <a:pathLst>
                <a:path h="283787" w="1558026">
                  <a:moveTo>
                    <a:pt x="19970" y="0"/>
                  </a:moveTo>
                  <a:lnTo>
                    <a:pt x="1538057" y="0"/>
                  </a:lnTo>
                  <a:cubicBezTo>
                    <a:pt x="1549086" y="0"/>
                    <a:pt x="1558026" y="8941"/>
                    <a:pt x="1558026" y="19970"/>
                  </a:cubicBezTo>
                  <a:lnTo>
                    <a:pt x="1558026" y="263818"/>
                  </a:lnTo>
                  <a:cubicBezTo>
                    <a:pt x="1558026" y="274847"/>
                    <a:pt x="1549086" y="283787"/>
                    <a:pt x="1538057" y="283787"/>
                  </a:cubicBezTo>
                  <a:lnTo>
                    <a:pt x="19970" y="283787"/>
                  </a:lnTo>
                  <a:cubicBezTo>
                    <a:pt x="8941" y="283787"/>
                    <a:pt x="0" y="274847"/>
                    <a:pt x="0" y="263818"/>
                  </a:cubicBezTo>
                  <a:lnTo>
                    <a:pt x="0" y="19970"/>
                  </a:lnTo>
                  <a:cubicBezTo>
                    <a:pt x="0" y="8941"/>
                    <a:pt x="8941" y="0"/>
                    <a:pt x="199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558026" cy="321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124421" y="3980190"/>
            <a:ext cx="1838722" cy="1025070"/>
            <a:chOff x="0" y="0"/>
            <a:chExt cx="1256448" cy="70045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56448" cy="700458"/>
            </a:xfrm>
            <a:custGeom>
              <a:avLst/>
              <a:gdLst/>
              <a:ahLst/>
              <a:cxnLst/>
              <a:rect r="r" b="b" t="t" l="l"/>
              <a:pathLst>
                <a:path h="700458" w="1256448">
                  <a:moveTo>
                    <a:pt x="1256448" y="350229"/>
                  </a:moveTo>
                  <a:lnTo>
                    <a:pt x="850048" y="0"/>
                  </a:lnTo>
                  <a:lnTo>
                    <a:pt x="850048" y="203200"/>
                  </a:lnTo>
                  <a:lnTo>
                    <a:pt x="0" y="203200"/>
                  </a:lnTo>
                  <a:lnTo>
                    <a:pt x="0" y="497258"/>
                  </a:lnTo>
                  <a:lnTo>
                    <a:pt x="850048" y="497258"/>
                  </a:lnTo>
                  <a:lnTo>
                    <a:pt x="850048" y="700458"/>
                  </a:lnTo>
                  <a:lnTo>
                    <a:pt x="1256448" y="350229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165100"/>
              <a:ext cx="1154848" cy="332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124421" y="6049822"/>
            <a:ext cx="1838722" cy="1025070"/>
            <a:chOff x="0" y="0"/>
            <a:chExt cx="1256448" cy="70045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56448" cy="700458"/>
            </a:xfrm>
            <a:custGeom>
              <a:avLst/>
              <a:gdLst/>
              <a:ahLst/>
              <a:cxnLst/>
              <a:rect r="r" b="b" t="t" l="l"/>
              <a:pathLst>
                <a:path h="700458" w="1256448">
                  <a:moveTo>
                    <a:pt x="1256448" y="350229"/>
                  </a:moveTo>
                  <a:lnTo>
                    <a:pt x="850048" y="0"/>
                  </a:lnTo>
                  <a:lnTo>
                    <a:pt x="850048" y="203200"/>
                  </a:lnTo>
                  <a:lnTo>
                    <a:pt x="0" y="203200"/>
                  </a:lnTo>
                  <a:lnTo>
                    <a:pt x="0" y="497258"/>
                  </a:lnTo>
                  <a:lnTo>
                    <a:pt x="850048" y="497258"/>
                  </a:lnTo>
                  <a:lnTo>
                    <a:pt x="850048" y="700458"/>
                  </a:lnTo>
                  <a:lnTo>
                    <a:pt x="1256448" y="350229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165100"/>
              <a:ext cx="1154848" cy="332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124421" y="8056162"/>
            <a:ext cx="1838722" cy="1025070"/>
            <a:chOff x="0" y="0"/>
            <a:chExt cx="1256448" cy="70045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56448" cy="700458"/>
            </a:xfrm>
            <a:custGeom>
              <a:avLst/>
              <a:gdLst/>
              <a:ahLst/>
              <a:cxnLst/>
              <a:rect r="r" b="b" t="t" l="l"/>
              <a:pathLst>
                <a:path h="700458" w="1256448">
                  <a:moveTo>
                    <a:pt x="1256448" y="350229"/>
                  </a:moveTo>
                  <a:lnTo>
                    <a:pt x="850048" y="0"/>
                  </a:lnTo>
                  <a:lnTo>
                    <a:pt x="850048" y="203200"/>
                  </a:lnTo>
                  <a:lnTo>
                    <a:pt x="0" y="203200"/>
                  </a:lnTo>
                  <a:lnTo>
                    <a:pt x="0" y="497258"/>
                  </a:lnTo>
                  <a:lnTo>
                    <a:pt x="850048" y="497258"/>
                  </a:lnTo>
                  <a:lnTo>
                    <a:pt x="850048" y="700458"/>
                  </a:lnTo>
                  <a:lnTo>
                    <a:pt x="1256448" y="350229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165100"/>
              <a:ext cx="1154848" cy="332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6081659" y="1949732"/>
            <a:ext cx="4636204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Гіперзбудження</a:t>
            </a: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постійна настороженість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порушення сну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дратівливість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332683" y="4015295"/>
            <a:ext cx="5105933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Емоційне оніміння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зниження здатності відчувати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відчуження від інших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332683" y="5851345"/>
            <a:ext cx="4730150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Дисоціація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Психологічний механізм захисту: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«відключення» від реальності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відчуття нереальності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118716" y="7964618"/>
            <a:ext cx="7572007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Хронічний стрес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Пов’язаний із порушенням системи гіпоталамо-гіпофізарно-наднирникова вісь.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6129" y="929979"/>
            <a:ext cx="15416474" cy="1435610"/>
            <a:chOff x="0" y="0"/>
            <a:chExt cx="3172114" cy="2953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72114" cy="295393"/>
            </a:xfrm>
            <a:custGeom>
              <a:avLst/>
              <a:gdLst/>
              <a:ahLst/>
              <a:cxnLst/>
              <a:rect r="r" b="b" t="t" l="l"/>
              <a:pathLst>
                <a:path h="295393" w="3172114">
                  <a:moveTo>
                    <a:pt x="9808" y="0"/>
                  </a:moveTo>
                  <a:lnTo>
                    <a:pt x="3162306" y="0"/>
                  </a:lnTo>
                  <a:cubicBezTo>
                    <a:pt x="3167723" y="0"/>
                    <a:pt x="3172114" y="4391"/>
                    <a:pt x="3172114" y="9808"/>
                  </a:cubicBezTo>
                  <a:lnTo>
                    <a:pt x="3172114" y="285585"/>
                  </a:lnTo>
                  <a:cubicBezTo>
                    <a:pt x="3172114" y="291002"/>
                    <a:pt x="3167723" y="295393"/>
                    <a:pt x="3162306" y="295393"/>
                  </a:cubicBezTo>
                  <a:lnTo>
                    <a:pt x="9808" y="295393"/>
                  </a:lnTo>
                  <a:cubicBezTo>
                    <a:pt x="4391" y="295393"/>
                    <a:pt x="0" y="291002"/>
                    <a:pt x="0" y="285585"/>
                  </a:cubicBezTo>
                  <a:lnTo>
                    <a:pt x="0" y="9808"/>
                  </a:lnTo>
                  <a:cubicBezTo>
                    <a:pt x="0" y="4391"/>
                    <a:pt x="4391" y="0"/>
                    <a:pt x="980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172114" cy="3334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28750" y="3013560"/>
            <a:ext cx="3139554" cy="3086100"/>
            <a:chOff x="0" y="0"/>
            <a:chExt cx="826878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6878" cy="812800"/>
            </a:xfrm>
            <a:custGeom>
              <a:avLst/>
              <a:gdLst/>
              <a:ahLst/>
              <a:cxnLst/>
              <a:rect r="r" b="b" t="t" l="l"/>
              <a:pathLst>
                <a:path h="812800" w="826878">
                  <a:moveTo>
                    <a:pt x="0" y="0"/>
                  </a:moveTo>
                  <a:lnTo>
                    <a:pt x="826878" y="0"/>
                  </a:lnTo>
                  <a:lnTo>
                    <a:pt x="826878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26878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600950" y="3013560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773150" y="3013560"/>
            <a:ext cx="3086100" cy="308610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687050" y="6747631"/>
            <a:ext cx="3086100" cy="30861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514850" y="6747631"/>
            <a:ext cx="3086100" cy="30861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2450917" y="2439223"/>
            <a:ext cx="647971" cy="500704"/>
            <a:chOff x="0" y="0"/>
            <a:chExt cx="812800" cy="62807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28072"/>
            </a:xfrm>
            <a:custGeom>
              <a:avLst/>
              <a:gdLst/>
              <a:ahLst/>
              <a:cxnLst/>
              <a:rect r="r" b="b" t="t" l="l"/>
              <a:pathLst>
                <a:path h="628072" w="812800">
                  <a:moveTo>
                    <a:pt x="812800" y="31403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424872"/>
                  </a:lnTo>
                  <a:lnTo>
                    <a:pt x="406400" y="424872"/>
                  </a:lnTo>
                  <a:lnTo>
                    <a:pt x="406400" y="628072"/>
                  </a:lnTo>
                  <a:lnTo>
                    <a:pt x="812800" y="314036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65100"/>
              <a:ext cx="711200" cy="25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718069" y="1208153"/>
            <a:ext cx="6452592" cy="613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Сучасні підходи до терапії</a:t>
            </a:r>
          </a:p>
        </p:txBody>
      </p:sp>
      <p:grpSp>
        <p:nvGrpSpPr>
          <p:cNvPr name="Group 24" id="24"/>
          <p:cNvGrpSpPr/>
          <p:nvPr/>
        </p:nvGrpSpPr>
        <p:grpSpPr>
          <a:xfrm rot="5400000">
            <a:off x="3761190" y="3815770"/>
            <a:ext cx="4382042" cy="1481681"/>
            <a:chOff x="0" y="0"/>
            <a:chExt cx="1625600" cy="54965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25600" cy="549657"/>
            </a:xfrm>
            <a:custGeom>
              <a:avLst/>
              <a:gdLst/>
              <a:ahLst/>
              <a:cxnLst/>
              <a:rect r="r" b="b" t="t" l="l"/>
              <a:pathLst>
                <a:path h="549657" w="1625600">
                  <a:moveTo>
                    <a:pt x="1625600" y="274829"/>
                  </a:moveTo>
                  <a:lnTo>
                    <a:pt x="1219200" y="0"/>
                  </a:lnTo>
                  <a:lnTo>
                    <a:pt x="1219200" y="203200"/>
                  </a:lnTo>
                  <a:lnTo>
                    <a:pt x="0" y="203200"/>
                  </a:lnTo>
                  <a:lnTo>
                    <a:pt x="0" y="346457"/>
                  </a:lnTo>
                  <a:lnTo>
                    <a:pt x="1219200" y="346457"/>
                  </a:lnTo>
                  <a:lnTo>
                    <a:pt x="1219200" y="549657"/>
                  </a:lnTo>
                  <a:lnTo>
                    <a:pt x="1625600" y="274829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165100"/>
              <a:ext cx="1524000" cy="181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5400000">
            <a:off x="10039079" y="3815770"/>
            <a:ext cx="4382042" cy="1481681"/>
            <a:chOff x="0" y="0"/>
            <a:chExt cx="1625600" cy="54965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625600" cy="549657"/>
            </a:xfrm>
            <a:custGeom>
              <a:avLst/>
              <a:gdLst/>
              <a:ahLst/>
              <a:cxnLst/>
              <a:rect r="r" b="b" t="t" l="l"/>
              <a:pathLst>
                <a:path h="549657" w="1625600">
                  <a:moveTo>
                    <a:pt x="1625600" y="274829"/>
                  </a:moveTo>
                  <a:lnTo>
                    <a:pt x="1219200" y="0"/>
                  </a:lnTo>
                  <a:lnTo>
                    <a:pt x="1219200" y="203200"/>
                  </a:lnTo>
                  <a:lnTo>
                    <a:pt x="0" y="203200"/>
                  </a:lnTo>
                  <a:lnTo>
                    <a:pt x="0" y="346457"/>
                  </a:lnTo>
                  <a:lnTo>
                    <a:pt x="1219200" y="346457"/>
                  </a:lnTo>
                  <a:lnTo>
                    <a:pt x="1219200" y="549657"/>
                  </a:lnTo>
                  <a:lnTo>
                    <a:pt x="1625600" y="274829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165100"/>
              <a:ext cx="1524000" cy="181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5400000">
            <a:off x="8820015" y="2439223"/>
            <a:ext cx="647971" cy="500704"/>
            <a:chOff x="0" y="0"/>
            <a:chExt cx="812800" cy="62807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628072"/>
            </a:xfrm>
            <a:custGeom>
              <a:avLst/>
              <a:gdLst/>
              <a:ahLst/>
              <a:cxnLst/>
              <a:rect r="r" b="b" t="t" l="l"/>
              <a:pathLst>
                <a:path h="628072" w="812800">
                  <a:moveTo>
                    <a:pt x="812800" y="31403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424872"/>
                  </a:lnTo>
                  <a:lnTo>
                    <a:pt x="406400" y="424872"/>
                  </a:lnTo>
                  <a:lnTo>
                    <a:pt x="406400" y="628072"/>
                  </a:lnTo>
                  <a:lnTo>
                    <a:pt x="812800" y="314036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165100"/>
              <a:ext cx="711200" cy="25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5400000">
            <a:off x="14741863" y="2439223"/>
            <a:ext cx="647971" cy="500704"/>
            <a:chOff x="0" y="0"/>
            <a:chExt cx="812800" cy="62807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628072"/>
            </a:xfrm>
            <a:custGeom>
              <a:avLst/>
              <a:gdLst/>
              <a:ahLst/>
              <a:cxnLst/>
              <a:rect r="r" b="b" t="t" l="l"/>
              <a:pathLst>
                <a:path h="628072" w="812800">
                  <a:moveTo>
                    <a:pt x="812800" y="31403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424872"/>
                  </a:lnTo>
                  <a:lnTo>
                    <a:pt x="406400" y="424872"/>
                  </a:lnTo>
                  <a:lnTo>
                    <a:pt x="406400" y="628072"/>
                  </a:lnTo>
                  <a:lnTo>
                    <a:pt x="812800" y="314036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165100"/>
              <a:ext cx="711200" cy="25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1482204" y="3172730"/>
            <a:ext cx="3086100" cy="232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Травмофокусована когнітивно-поведінкова терапія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робота з травматичними спогадами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зміна деструктивних переконань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0106" y="7395331"/>
            <a:ext cx="2535588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EMDR-терапія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(десенсибілізація та репроцесінг рухами очей)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001000" y="3661260"/>
            <a:ext cx="2286000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Соматичні підходи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Засновані на ідеях Бессела ван дер Колка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807721" y="7395331"/>
            <a:ext cx="2844758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Групова терапія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відновлення соціальних зв’язків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зниження ізоляції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036231" y="3486785"/>
            <a:ext cx="2616371" cy="165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Психоосвіта і саморегуляція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техніки дихання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майндфулнес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стабілізаційні вправи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1914" y="1476376"/>
            <a:ext cx="7031820" cy="2154258"/>
            <a:chOff x="0" y="0"/>
            <a:chExt cx="1446876" cy="4432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6876" cy="443263"/>
            </a:xfrm>
            <a:custGeom>
              <a:avLst/>
              <a:gdLst/>
              <a:ahLst/>
              <a:cxnLst/>
              <a:rect r="r" b="b" t="t" l="l"/>
              <a:pathLst>
                <a:path h="443263" w="1446876">
                  <a:moveTo>
                    <a:pt x="21504" y="0"/>
                  </a:moveTo>
                  <a:lnTo>
                    <a:pt x="1425373" y="0"/>
                  </a:lnTo>
                  <a:cubicBezTo>
                    <a:pt x="1437249" y="0"/>
                    <a:pt x="1446876" y="9627"/>
                    <a:pt x="1446876" y="21504"/>
                  </a:cubicBezTo>
                  <a:lnTo>
                    <a:pt x="1446876" y="421759"/>
                  </a:lnTo>
                  <a:cubicBezTo>
                    <a:pt x="1446876" y="433636"/>
                    <a:pt x="1437249" y="443263"/>
                    <a:pt x="1425373" y="443263"/>
                  </a:cubicBezTo>
                  <a:lnTo>
                    <a:pt x="21504" y="443263"/>
                  </a:lnTo>
                  <a:cubicBezTo>
                    <a:pt x="9627" y="443263"/>
                    <a:pt x="0" y="433636"/>
                    <a:pt x="0" y="421759"/>
                  </a:cubicBezTo>
                  <a:lnTo>
                    <a:pt x="0" y="21504"/>
                  </a:lnTo>
                  <a:cubicBezTo>
                    <a:pt x="0" y="9627"/>
                    <a:pt x="9627" y="0"/>
                    <a:pt x="2150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46876" cy="4813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05101" y="1593808"/>
            <a:ext cx="6312281" cy="2036826"/>
            <a:chOff x="0" y="0"/>
            <a:chExt cx="1298823" cy="41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98823" cy="419100"/>
            </a:xfrm>
            <a:custGeom>
              <a:avLst/>
              <a:gdLst/>
              <a:ahLst/>
              <a:cxnLst/>
              <a:rect r="r" b="b" t="t" l="l"/>
              <a:pathLst>
                <a:path h="419100" w="1298823">
                  <a:moveTo>
                    <a:pt x="23955" y="0"/>
                  </a:moveTo>
                  <a:lnTo>
                    <a:pt x="1274869" y="0"/>
                  </a:lnTo>
                  <a:cubicBezTo>
                    <a:pt x="1281222" y="0"/>
                    <a:pt x="1287315" y="2524"/>
                    <a:pt x="1291807" y="7016"/>
                  </a:cubicBezTo>
                  <a:cubicBezTo>
                    <a:pt x="1296299" y="11509"/>
                    <a:pt x="1298823" y="17602"/>
                    <a:pt x="1298823" y="23955"/>
                  </a:cubicBezTo>
                  <a:lnTo>
                    <a:pt x="1298823" y="395145"/>
                  </a:lnTo>
                  <a:cubicBezTo>
                    <a:pt x="1298823" y="401498"/>
                    <a:pt x="1296299" y="407591"/>
                    <a:pt x="1291807" y="412084"/>
                  </a:cubicBezTo>
                  <a:cubicBezTo>
                    <a:pt x="1287315" y="416576"/>
                    <a:pt x="1281222" y="419100"/>
                    <a:pt x="1274869" y="419100"/>
                  </a:cubicBezTo>
                  <a:lnTo>
                    <a:pt x="23955" y="419100"/>
                  </a:lnTo>
                  <a:cubicBezTo>
                    <a:pt x="17602" y="419100"/>
                    <a:pt x="11509" y="416576"/>
                    <a:pt x="7016" y="412084"/>
                  </a:cubicBezTo>
                  <a:cubicBezTo>
                    <a:pt x="2524" y="407591"/>
                    <a:pt x="0" y="401498"/>
                    <a:pt x="0" y="395145"/>
                  </a:cubicBezTo>
                  <a:lnTo>
                    <a:pt x="0" y="23955"/>
                  </a:lnTo>
                  <a:cubicBezTo>
                    <a:pt x="0" y="17602"/>
                    <a:pt x="2524" y="11509"/>
                    <a:pt x="7016" y="7016"/>
                  </a:cubicBezTo>
                  <a:cubicBezTo>
                    <a:pt x="11509" y="2524"/>
                    <a:pt x="17602" y="0"/>
                    <a:pt x="2395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298823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05101" y="4453897"/>
            <a:ext cx="6312281" cy="1018413"/>
            <a:chOff x="0" y="0"/>
            <a:chExt cx="1298823" cy="2095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98823" cy="209550"/>
            </a:xfrm>
            <a:custGeom>
              <a:avLst/>
              <a:gdLst/>
              <a:ahLst/>
              <a:cxnLst/>
              <a:rect r="r" b="b" t="t" l="l"/>
              <a:pathLst>
                <a:path h="209550" w="1298823">
                  <a:moveTo>
                    <a:pt x="23955" y="0"/>
                  </a:moveTo>
                  <a:lnTo>
                    <a:pt x="1274869" y="0"/>
                  </a:lnTo>
                  <a:cubicBezTo>
                    <a:pt x="1281222" y="0"/>
                    <a:pt x="1287315" y="2524"/>
                    <a:pt x="1291807" y="7016"/>
                  </a:cubicBezTo>
                  <a:cubicBezTo>
                    <a:pt x="1296299" y="11509"/>
                    <a:pt x="1298823" y="17602"/>
                    <a:pt x="1298823" y="23955"/>
                  </a:cubicBezTo>
                  <a:lnTo>
                    <a:pt x="1298823" y="185595"/>
                  </a:lnTo>
                  <a:cubicBezTo>
                    <a:pt x="1298823" y="191948"/>
                    <a:pt x="1296299" y="198041"/>
                    <a:pt x="1291807" y="202534"/>
                  </a:cubicBezTo>
                  <a:cubicBezTo>
                    <a:pt x="1287315" y="207026"/>
                    <a:pt x="1281222" y="209550"/>
                    <a:pt x="1274869" y="209550"/>
                  </a:cubicBezTo>
                  <a:lnTo>
                    <a:pt x="23955" y="209550"/>
                  </a:lnTo>
                  <a:cubicBezTo>
                    <a:pt x="17602" y="209550"/>
                    <a:pt x="11509" y="207026"/>
                    <a:pt x="7016" y="202534"/>
                  </a:cubicBezTo>
                  <a:cubicBezTo>
                    <a:pt x="2524" y="198041"/>
                    <a:pt x="0" y="191948"/>
                    <a:pt x="0" y="185595"/>
                  </a:cubicBezTo>
                  <a:lnTo>
                    <a:pt x="0" y="23955"/>
                  </a:lnTo>
                  <a:cubicBezTo>
                    <a:pt x="0" y="17602"/>
                    <a:pt x="2524" y="11509"/>
                    <a:pt x="7016" y="7016"/>
                  </a:cubicBezTo>
                  <a:cubicBezTo>
                    <a:pt x="11509" y="2524"/>
                    <a:pt x="17602" y="0"/>
                    <a:pt x="2395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98823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05101" y="6346892"/>
            <a:ext cx="6312281" cy="1018413"/>
            <a:chOff x="0" y="0"/>
            <a:chExt cx="1298823" cy="2095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98823" cy="209550"/>
            </a:xfrm>
            <a:custGeom>
              <a:avLst/>
              <a:gdLst/>
              <a:ahLst/>
              <a:cxnLst/>
              <a:rect r="r" b="b" t="t" l="l"/>
              <a:pathLst>
                <a:path h="209550" w="1298823">
                  <a:moveTo>
                    <a:pt x="23955" y="0"/>
                  </a:moveTo>
                  <a:lnTo>
                    <a:pt x="1274869" y="0"/>
                  </a:lnTo>
                  <a:cubicBezTo>
                    <a:pt x="1281222" y="0"/>
                    <a:pt x="1287315" y="2524"/>
                    <a:pt x="1291807" y="7016"/>
                  </a:cubicBezTo>
                  <a:cubicBezTo>
                    <a:pt x="1296299" y="11509"/>
                    <a:pt x="1298823" y="17602"/>
                    <a:pt x="1298823" y="23955"/>
                  </a:cubicBezTo>
                  <a:lnTo>
                    <a:pt x="1298823" y="185595"/>
                  </a:lnTo>
                  <a:cubicBezTo>
                    <a:pt x="1298823" y="191948"/>
                    <a:pt x="1296299" y="198041"/>
                    <a:pt x="1291807" y="202534"/>
                  </a:cubicBezTo>
                  <a:cubicBezTo>
                    <a:pt x="1287315" y="207026"/>
                    <a:pt x="1281222" y="209550"/>
                    <a:pt x="1274869" y="209550"/>
                  </a:cubicBezTo>
                  <a:lnTo>
                    <a:pt x="23955" y="209550"/>
                  </a:lnTo>
                  <a:cubicBezTo>
                    <a:pt x="17602" y="209550"/>
                    <a:pt x="11509" y="207026"/>
                    <a:pt x="7016" y="202534"/>
                  </a:cubicBezTo>
                  <a:cubicBezTo>
                    <a:pt x="2524" y="198041"/>
                    <a:pt x="0" y="191948"/>
                    <a:pt x="0" y="185595"/>
                  </a:cubicBezTo>
                  <a:lnTo>
                    <a:pt x="0" y="23955"/>
                  </a:lnTo>
                  <a:cubicBezTo>
                    <a:pt x="0" y="17602"/>
                    <a:pt x="2524" y="11509"/>
                    <a:pt x="7016" y="7016"/>
                  </a:cubicBezTo>
                  <a:cubicBezTo>
                    <a:pt x="11509" y="2524"/>
                    <a:pt x="17602" y="0"/>
                    <a:pt x="2395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298823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05101" y="8239887"/>
            <a:ext cx="6312281" cy="1018413"/>
            <a:chOff x="0" y="0"/>
            <a:chExt cx="1298823" cy="2095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98823" cy="209550"/>
            </a:xfrm>
            <a:custGeom>
              <a:avLst/>
              <a:gdLst/>
              <a:ahLst/>
              <a:cxnLst/>
              <a:rect r="r" b="b" t="t" l="l"/>
              <a:pathLst>
                <a:path h="209550" w="1298823">
                  <a:moveTo>
                    <a:pt x="23955" y="0"/>
                  </a:moveTo>
                  <a:lnTo>
                    <a:pt x="1274869" y="0"/>
                  </a:lnTo>
                  <a:cubicBezTo>
                    <a:pt x="1281222" y="0"/>
                    <a:pt x="1287315" y="2524"/>
                    <a:pt x="1291807" y="7016"/>
                  </a:cubicBezTo>
                  <a:cubicBezTo>
                    <a:pt x="1296299" y="11509"/>
                    <a:pt x="1298823" y="17602"/>
                    <a:pt x="1298823" y="23955"/>
                  </a:cubicBezTo>
                  <a:lnTo>
                    <a:pt x="1298823" y="185595"/>
                  </a:lnTo>
                  <a:cubicBezTo>
                    <a:pt x="1298823" y="191948"/>
                    <a:pt x="1296299" y="198041"/>
                    <a:pt x="1291807" y="202534"/>
                  </a:cubicBezTo>
                  <a:cubicBezTo>
                    <a:pt x="1287315" y="207026"/>
                    <a:pt x="1281222" y="209550"/>
                    <a:pt x="1274869" y="209550"/>
                  </a:cubicBezTo>
                  <a:lnTo>
                    <a:pt x="23955" y="209550"/>
                  </a:lnTo>
                  <a:cubicBezTo>
                    <a:pt x="17602" y="209550"/>
                    <a:pt x="11509" y="207026"/>
                    <a:pt x="7016" y="202534"/>
                  </a:cubicBezTo>
                  <a:cubicBezTo>
                    <a:pt x="2524" y="198041"/>
                    <a:pt x="0" y="191948"/>
                    <a:pt x="0" y="185595"/>
                  </a:cubicBezTo>
                  <a:lnTo>
                    <a:pt x="0" y="23955"/>
                  </a:lnTo>
                  <a:cubicBezTo>
                    <a:pt x="0" y="17602"/>
                    <a:pt x="2524" y="11509"/>
                    <a:pt x="7016" y="7016"/>
                  </a:cubicBezTo>
                  <a:cubicBezTo>
                    <a:pt x="11509" y="2524"/>
                    <a:pt x="17602" y="0"/>
                    <a:pt x="2395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298823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890095" y="3362812"/>
            <a:ext cx="820014" cy="1033844"/>
            <a:chOff x="0" y="0"/>
            <a:chExt cx="644689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44689" cy="812800"/>
            </a:xfrm>
            <a:custGeom>
              <a:avLst/>
              <a:gdLst/>
              <a:ahLst/>
              <a:cxnLst/>
              <a:rect r="r" b="b" t="t" l="l"/>
              <a:pathLst>
                <a:path h="812800" w="644689">
                  <a:moveTo>
                    <a:pt x="32234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441489" y="0"/>
                  </a:lnTo>
                  <a:lnTo>
                    <a:pt x="441489" y="406400"/>
                  </a:lnTo>
                  <a:lnTo>
                    <a:pt x="644689" y="406400"/>
                  </a:lnTo>
                  <a:lnTo>
                    <a:pt x="322344" y="812800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203200" y="-38100"/>
              <a:ext cx="238289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890095" y="5313048"/>
            <a:ext cx="820014" cy="1033844"/>
            <a:chOff x="0" y="0"/>
            <a:chExt cx="644689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44689" cy="812800"/>
            </a:xfrm>
            <a:custGeom>
              <a:avLst/>
              <a:gdLst/>
              <a:ahLst/>
              <a:cxnLst/>
              <a:rect r="r" b="b" t="t" l="l"/>
              <a:pathLst>
                <a:path h="812800" w="644689">
                  <a:moveTo>
                    <a:pt x="32234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441489" y="0"/>
                  </a:lnTo>
                  <a:lnTo>
                    <a:pt x="441489" y="406400"/>
                  </a:lnTo>
                  <a:lnTo>
                    <a:pt x="644689" y="406400"/>
                  </a:lnTo>
                  <a:lnTo>
                    <a:pt x="322344" y="812800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203200" y="-38100"/>
              <a:ext cx="238289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890095" y="7263285"/>
            <a:ext cx="820014" cy="1033844"/>
            <a:chOff x="0" y="0"/>
            <a:chExt cx="644689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44689" cy="812800"/>
            </a:xfrm>
            <a:custGeom>
              <a:avLst/>
              <a:gdLst/>
              <a:ahLst/>
              <a:cxnLst/>
              <a:rect r="r" b="b" t="t" l="l"/>
              <a:pathLst>
                <a:path h="812800" w="644689">
                  <a:moveTo>
                    <a:pt x="32234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441489" y="0"/>
                  </a:lnTo>
                  <a:lnTo>
                    <a:pt x="441489" y="406400"/>
                  </a:lnTo>
                  <a:lnTo>
                    <a:pt x="644689" y="406400"/>
                  </a:lnTo>
                  <a:lnTo>
                    <a:pt x="322344" y="812800"/>
                  </a:lnTo>
                  <a:close/>
                </a:path>
              </a:pathLst>
            </a:custGeom>
            <a:solidFill>
              <a:srgbClr val="FFC7DC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203200" y="-38100"/>
              <a:ext cx="238289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2198188" y="4396656"/>
            <a:ext cx="5775755" cy="5551353"/>
          </a:xfrm>
          <a:custGeom>
            <a:avLst/>
            <a:gdLst/>
            <a:ahLst/>
            <a:cxnLst/>
            <a:rect r="r" b="b" t="t" l="l"/>
            <a:pathLst>
              <a:path h="5551353" w="5775755">
                <a:moveTo>
                  <a:pt x="0" y="0"/>
                </a:moveTo>
                <a:lnTo>
                  <a:pt x="5775755" y="0"/>
                </a:lnTo>
                <a:lnTo>
                  <a:pt x="5775755" y="5551353"/>
                </a:lnTo>
                <a:lnTo>
                  <a:pt x="0" y="5551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854" r="-7369" b="-5854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3710936" y="981075"/>
            <a:ext cx="9691807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Емоційна компетентність (емоційний інтелект)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662061" y="1706097"/>
            <a:ext cx="5911525" cy="165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Емоційна компетентність — це здатність людини усвідомлювати, розуміти та конструктивно керувати власними емоціями, а також емоціями інших людей для ефективної взаємодії і досягнення цілей.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22168" y="2099480"/>
            <a:ext cx="5678147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Ключові компоненти емоційної компетентності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42134" y="4710373"/>
            <a:ext cx="4503826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Афективно-когнітивний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76999" y="6603368"/>
            <a:ext cx="4034098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Ціннісно-мотиваційний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470944" y="8514143"/>
            <a:ext cx="394015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Поведінково-діяльнісний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92296" y="5569502"/>
            <a:ext cx="4484326" cy="4484326"/>
          </a:xfrm>
          <a:custGeom>
            <a:avLst/>
            <a:gdLst/>
            <a:ahLst/>
            <a:cxnLst/>
            <a:rect r="r" b="b" t="t" l="l"/>
            <a:pathLst>
              <a:path h="4484326" w="4484326">
                <a:moveTo>
                  <a:pt x="0" y="0"/>
                </a:moveTo>
                <a:lnTo>
                  <a:pt x="4484326" y="0"/>
                </a:lnTo>
                <a:lnTo>
                  <a:pt x="4484326" y="4484327"/>
                </a:lnTo>
                <a:lnTo>
                  <a:pt x="0" y="44843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031141"/>
            <a:ext cx="5156010" cy="5747681"/>
            <a:chOff x="0" y="0"/>
            <a:chExt cx="1060907" cy="11826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60907" cy="1182650"/>
            </a:xfrm>
            <a:custGeom>
              <a:avLst/>
              <a:gdLst/>
              <a:ahLst/>
              <a:cxnLst/>
              <a:rect r="r" b="b" t="t" l="l"/>
              <a:pathLst>
                <a:path h="1182650" w="1060907">
                  <a:moveTo>
                    <a:pt x="29327" y="0"/>
                  </a:moveTo>
                  <a:lnTo>
                    <a:pt x="1031581" y="0"/>
                  </a:lnTo>
                  <a:cubicBezTo>
                    <a:pt x="1039359" y="0"/>
                    <a:pt x="1046818" y="3090"/>
                    <a:pt x="1052318" y="8590"/>
                  </a:cubicBezTo>
                  <a:cubicBezTo>
                    <a:pt x="1057818" y="14089"/>
                    <a:pt x="1060907" y="21549"/>
                    <a:pt x="1060907" y="29327"/>
                  </a:cubicBezTo>
                  <a:lnTo>
                    <a:pt x="1060907" y="1153324"/>
                  </a:lnTo>
                  <a:cubicBezTo>
                    <a:pt x="1060907" y="1161102"/>
                    <a:pt x="1057818" y="1168561"/>
                    <a:pt x="1052318" y="1174061"/>
                  </a:cubicBezTo>
                  <a:cubicBezTo>
                    <a:pt x="1046818" y="1179561"/>
                    <a:pt x="1039359" y="1182650"/>
                    <a:pt x="1031581" y="1182650"/>
                  </a:cubicBezTo>
                  <a:lnTo>
                    <a:pt x="29327" y="1182650"/>
                  </a:lnTo>
                  <a:cubicBezTo>
                    <a:pt x="21549" y="1182650"/>
                    <a:pt x="14089" y="1179561"/>
                    <a:pt x="8590" y="1174061"/>
                  </a:cubicBezTo>
                  <a:cubicBezTo>
                    <a:pt x="3090" y="1168561"/>
                    <a:pt x="0" y="1161102"/>
                    <a:pt x="0" y="1153324"/>
                  </a:cubicBezTo>
                  <a:lnTo>
                    <a:pt x="0" y="29327"/>
                  </a:lnTo>
                  <a:cubicBezTo>
                    <a:pt x="0" y="21549"/>
                    <a:pt x="3090" y="14089"/>
                    <a:pt x="8590" y="8590"/>
                  </a:cubicBezTo>
                  <a:cubicBezTo>
                    <a:pt x="14089" y="3090"/>
                    <a:pt x="21549" y="0"/>
                    <a:pt x="2932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060907" cy="1220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220336" y="971550"/>
            <a:ext cx="8391169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Теоретичні основи дослідження EQ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20585" y="2072503"/>
            <a:ext cx="546770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Концепція емоційного інтелекту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455495" y="4031141"/>
            <a:ext cx="5156010" cy="5747681"/>
            <a:chOff x="0" y="0"/>
            <a:chExt cx="1060907" cy="11826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0907" cy="1182650"/>
            </a:xfrm>
            <a:custGeom>
              <a:avLst/>
              <a:gdLst/>
              <a:ahLst/>
              <a:cxnLst/>
              <a:rect r="r" b="b" t="t" l="l"/>
              <a:pathLst>
                <a:path h="1182650" w="1060907">
                  <a:moveTo>
                    <a:pt x="29327" y="0"/>
                  </a:moveTo>
                  <a:lnTo>
                    <a:pt x="1031581" y="0"/>
                  </a:lnTo>
                  <a:cubicBezTo>
                    <a:pt x="1039359" y="0"/>
                    <a:pt x="1046818" y="3090"/>
                    <a:pt x="1052318" y="8590"/>
                  </a:cubicBezTo>
                  <a:cubicBezTo>
                    <a:pt x="1057818" y="14089"/>
                    <a:pt x="1060907" y="21549"/>
                    <a:pt x="1060907" y="29327"/>
                  </a:cubicBezTo>
                  <a:lnTo>
                    <a:pt x="1060907" y="1153324"/>
                  </a:lnTo>
                  <a:cubicBezTo>
                    <a:pt x="1060907" y="1161102"/>
                    <a:pt x="1057818" y="1168561"/>
                    <a:pt x="1052318" y="1174061"/>
                  </a:cubicBezTo>
                  <a:cubicBezTo>
                    <a:pt x="1046818" y="1179561"/>
                    <a:pt x="1039359" y="1182650"/>
                    <a:pt x="1031581" y="1182650"/>
                  </a:cubicBezTo>
                  <a:lnTo>
                    <a:pt x="29327" y="1182650"/>
                  </a:lnTo>
                  <a:cubicBezTo>
                    <a:pt x="21549" y="1182650"/>
                    <a:pt x="14089" y="1179561"/>
                    <a:pt x="8590" y="1174061"/>
                  </a:cubicBezTo>
                  <a:cubicBezTo>
                    <a:pt x="3090" y="1168561"/>
                    <a:pt x="0" y="1161102"/>
                    <a:pt x="0" y="1153324"/>
                  </a:cubicBezTo>
                  <a:lnTo>
                    <a:pt x="0" y="29327"/>
                  </a:lnTo>
                  <a:cubicBezTo>
                    <a:pt x="0" y="21549"/>
                    <a:pt x="3090" y="14089"/>
                    <a:pt x="8590" y="8590"/>
                  </a:cubicBezTo>
                  <a:cubicBezTo>
                    <a:pt x="14089" y="3090"/>
                    <a:pt x="21549" y="0"/>
                    <a:pt x="2932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060907" cy="1220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372378" y="3107415"/>
            <a:ext cx="4468654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Пітер Саловей та Джон Майєр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37415" y="5095875"/>
            <a:ext cx="4538581" cy="305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Структура емоційного інтелекту: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розпізнавання емоцій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розуміння емоцій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управління емоціями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використання емоцій у мисленні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41749" y="5095875"/>
            <a:ext cx="3983503" cy="305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Структура емоційного інтелекту: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Самоусвідомлення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Саморегуляція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Мотивація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Емпатія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Соціальні навички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595041" y="3180440"/>
            <a:ext cx="24131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Деніел Ґоулман.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9803" y="2105254"/>
            <a:ext cx="6327227" cy="2201231"/>
            <a:chOff x="0" y="0"/>
            <a:chExt cx="1301899" cy="452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1899" cy="452928"/>
            </a:xfrm>
            <a:custGeom>
              <a:avLst/>
              <a:gdLst/>
              <a:ahLst/>
              <a:cxnLst/>
              <a:rect r="r" b="b" t="t" l="l"/>
              <a:pathLst>
                <a:path h="452928" w="1301899">
                  <a:moveTo>
                    <a:pt x="23898" y="0"/>
                  </a:moveTo>
                  <a:lnTo>
                    <a:pt x="1278000" y="0"/>
                  </a:lnTo>
                  <a:cubicBezTo>
                    <a:pt x="1291199" y="0"/>
                    <a:pt x="1301899" y="10700"/>
                    <a:pt x="1301899" y="23898"/>
                  </a:cubicBezTo>
                  <a:lnTo>
                    <a:pt x="1301899" y="429030"/>
                  </a:lnTo>
                  <a:cubicBezTo>
                    <a:pt x="1301899" y="442229"/>
                    <a:pt x="1291199" y="452928"/>
                    <a:pt x="1278000" y="452928"/>
                  </a:cubicBezTo>
                  <a:lnTo>
                    <a:pt x="23898" y="452928"/>
                  </a:lnTo>
                  <a:cubicBezTo>
                    <a:pt x="10700" y="452928"/>
                    <a:pt x="0" y="442229"/>
                    <a:pt x="0" y="429030"/>
                  </a:cubicBezTo>
                  <a:lnTo>
                    <a:pt x="0" y="23898"/>
                  </a:lnTo>
                  <a:cubicBezTo>
                    <a:pt x="0" y="10700"/>
                    <a:pt x="10700" y="0"/>
                    <a:pt x="2389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301899" cy="491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684917" y="1631805"/>
            <a:ext cx="6363005" cy="1242009"/>
            <a:chOff x="0" y="0"/>
            <a:chExt cx="1309260" cy="2555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9260" cy="255557"/>
            </a:xfrm>
            <a:custGeom>
              <a:avLst/>
              <a:gdLst/>
              <a:ahLst/>
              <a:cxnLst/>
              <a:rect r="r" b="b" t="t" l="l"/>
              <a:pathLst>
                <a:path h="255557" w="1309260">
                  <a:moveTo>
                    <a:pt x="23764" y="0"/>
                  </a:moveTo>
                  <a:lnTo>
                    <a:pt x="1285497" y="0"/>
                  </a:lnTo>
                  <a:cubicBezTo>
                    <a:pt x="1298621" y="0"/>
                    <a:pt x="1309260" y="10639"/>
                    <a:pt x="1309260" y="23764"/>
                  </a:cubicBezTo>
                  <a:lnTo>
                    <a:pt x="1309260" y="231794"/>
                  </a:lnTo>
                  <a:cubicBezTo>
                    <a:pt x="1309260" y="244918"/>
                    <a:pt x="1298621" y="255557"/>
                    <a:pt x="1285497" y="255557"/>
                  </a:cubicBezTo>
                  <a:lnTo>
                    <a:pt x="23764" y="255557"/>
                  </a:lnTo>
                  <a:cubicBezTo>
                    <a:pt x="10639" y="255557"/>
                    <a:pt x="0" y="244918"/>
                    <a:pt x="0" y="231794"/>
                  </a:cubicBezTo>
                  <a:lnTo>
                    <a:pt x="0" y="23764"/>
                  </a:lnTo>
                  <a:cubicBezTo>
                    <a:pt x="0" y="10639"/>
                    <a:pt x="10639" y="0"/>
                    <a:pt x="237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09260" cy="293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684917" y="3288072"/>
            <a:ext cx="6363005" cy="1018413"/>
            <a:chOff x="0" y="0"/>
            <a:chExt cx="1309260" cy="2095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09260" cy="209550"/>
            </a:xfrm>
            <a:custGeom>
              <a:avLst/>
              <a:gdLst/>
              <a:ahLst/>
              <a:cxnLst/>
              <a:rect r="r" b="b" t="t" l="l"/>
              <a:pathLst>
                <a:path h="209550" w="1309260">
                  <a:moveTo>
                    <a:pt x="23764" y="0"/>
                  </a:moveTo>
                  <a:lnTo>
                    <a:pt x="1285497" y="0"/>
                  </a:lnTo>
                  <a:cubicBezTo>
                    <a:pt x="1298621" y="0"/>
                    <a:pt x="1309260" y="10639"/>
                    <a:pt x="1309260" y="23764"/>
                  </a:cubicBezTo>
                  <a:lnTo>
                    <a:pt x="1309260" y="185786"/>
                  </a:lnTo>
                  <a:cubicBezTo>
                    <a:pt x="1309260" y="198911"/>
                    <a:pt x="1298621" y="209550"/>
                    <a:pt x="1285497" y="209550"/>
                  </a:cubicBezTo>
                  <a:lnTo>
                    <a:pt x="23764" y="209550"/>
                  </a:lnTo>
                  <a:cubicBezTo>
                    <a:pt x="10639" y="209550"/>
                    <a:pt x="0" y="198911"/>
                    <a:pt x="0" y="185786"/>
                  </a:cubicBezTo>
                  <a:lnTo>
                    <a:pt x="0" y="23764"/>
                  </a:lnTo>
                  <a:cubicBezTo>
                    <a:pt x="0" y="10639"/>
                    <a:pt x="10639" y="0"/>
                    <a:pt x="237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30926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684917" y="4634294"/>
            <a:ext cx="6363005" cy="1018413"/>
            <a:chOff x="0" y="0"/>
            <a:chExt cx="1309260" cy="2095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09260" cy="209550"/>
            </a:xfrm>
            <a:custGeom>
              <a:avLst/>
              <a:gdLst/>
              <a:ahLst/>
              <a:cxnLst/>
              <a:rect r="r" b="b" t="t" l="l"/>
              <a:pathLst>
                <a:path h="209550" w="1309260">
                  <a:moveTo>
                    <a:pt x="23764" y="0"/>
                  </a:moveTo>
                  <a:lnTo>
                    <a:pt x="1285497" y="0"/>
                  </a:lnTo>
                  <a:cubicBezTo>
                    <a:pt x="1298621" y="0"/>
                    <a:pt x="1309260" y="10639"/>
                    <a:pt x="1309260" y="23764"/>
                  </a:cubicBezTo>
                  <a:lnTo>
                    <a:pt x="1309260" y="185786"/>
                  </a:lnTo>
                  <a:cubicBezTo>
                    <a:pt x="1309260" y="198911"/>
                    <a:pt x="1298621" y="209550"/>
                    <a:pt x="1285497" y="209550"/>
                  </a:cubicBezTo>
                  <a:lnTo>
                    <a:pt x="23764" y="209550"/>
                  </a:lnTo>
                  <a:cubicBezTo>
                    <a:pt x="10639" y="209550"/>
                    <a:pt x="0" y="198911"/>
                    <a:pt x="0" y="185786"/>
                  </a:cubicBezTo>
                  <a:lnTo>
                    <a:pt x="0" y="23764"/>
                  </a:lnTo>
                  <a:cubicBezTo>
                    <a:pt x="0" y="10639"/>
                    <a:pt x="10639" y="0"/>
                    <a:pt x="237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0926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684917" y="5980515"/>
            <a:ext cx="6363005" cy="1018413"/>
            <a:chOff x="0" y="0"/>
            <a:chExt cx="1309260" cy="2095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09260" cy="209550"/>
            </a:xfrm>
            <a:custGeom>
              <a:avLst/>
              <a:gdLst/>
              <a:ahLst/>
              <a:cxnLst/>
              <a:rect r="r" b="b" t="t" l="l"/>
              <a:pathLst>
                <a:path h="209550" w="1309260">
                  <a:moveTo>
                    <a:pt x="23764" y="0"/>
                  </a:moveTo>
                  <a:lnTo>
                    <a:pt x="1285497" y="0"/>
                  </a:lnTo>
                  <a:cubicBezTo>
                    <a:pt x="1298621" y="0"/>
                    <a:pt x="1309260" y="10639"/>
                    <a:pt x="1309260" y="23764"/>
                  </a:cubicBezTo>
                  <a:lnTo>
                    <a:pt x="1309260" y="185786"/>
                  </a:lnTo>
                  <a:cubicBezTo>
                    <a:pt x="1309260" y="198911"/>
                    <a:pt x="1298621" y="209550"/>
                    <a:pt x="1285497" y="209550"/>
                  </a:cubicBezTo>
                  <a:lnTo>
                    <a:pt x="23764" y="209550"/>
                  </a:lnTo>
                  <a:cubicBezTo>
                    <a:pt x="10639" y="209550"/>
                    <a:pt x="0" y="198911"/>
                    <a:pt x="0" y="185786"/>
                  </a:cubicBezTo>
                  <a:lnTo>
                    <a:pt x="0" y="23764"/>
                  </a:lnTo>
                  <a:cubicBezTo>
                    <a:pt x="0" y="10639"/>
                    <a:pt x="10639" y="0"/>
                    <a:pt x="237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30926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684917" y="7326736"/>
            <a:ext cx="6363005" cy="1018413"/>
            <a:chOff x="0" y="0"/>
            <a:chExt cx="1309260" cy="2095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09260" cy="209550"/>
            </a:xfrm>
            <a:custGeom>
              <a:avLst/>
              <a:gdLst/>
              <a:ahLst/>
              <a:cxnLst/>
              <a:rect r="r" b="b" t="t" l="l"/>
              <a:pathLst>
                <a:path h="209550" w="1309260">
                  <a:moveTo>
                    <a:pt x="23764" y="0"/>
                  </a:moveTo>
                  <a:lnTo>
                    <a:pt x="1285497" y="0"/>
                  </a:lnTo>
                  <a:cubicBezTo>
                    <a:pt x="1298621" y="0"/>
                    <a:pt x="1309260" y="10639"/>
                    <a:pt x="1309260" y="23764"/>
                  </a:cubicBezTo>
                  <a:lnTo>
                    <a:pt x="1309260" y="185786"/>
                  </a:lnTo>
                  <a:cubicBezTo>
                    <a:pt x="1309260" y="198911"/>
                    <a:pt x="1298621" y="209550"/>
                    <a:pt x="1285497" y="209550"/>
                  </a:cubicBezTo>
                  <a:lnTo>
                    <a:pt x="23764" y="209550"/>
                  </a:lnTo>
                  <a:cubicBezTo>
                    <a:pt x="10639" y="209550"/>
                    <a:pt x="0" y="198911"/>
                    <a:pt x="0" y="185786"/>
                  </a:cubicBezTo>
                  <a:lnTo>
                    <a:pt x="0" y="23764"/>
                  </a:lnTo>
                  <a:cubicBezTo>
                    <a:pt x="0" y="10639"/>
                    <a:pt x="10639" y="0"/>
                    <a:pt x="237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30926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684917" y="8672957"/>
            <a:ext cx="6363005" cy="1018413"/>
            <a:chOff x="0" y="0"/>
            <a:chExt cx="1309260" cy="2095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09260" cy="209550"/>
            </a:xfrm>
            <a:custGeom>
              <a:avLst/>
              <a:gdLst/>
              <a:ahLst/>
              <a:cxnLst/>
              <a:rect r="r" b="b" t="t" l="l"/>
              <a:pathLst>
                <a:path h="209550" w="1309260">
                  <a:moveTo>
                    <a:pt x="23764" y="0"/>
                  </a:moveTo>
                  <a:lnTo>
                    <a:pt x="1285497" y="0"/>
                  </a:lnTo>
                  <a:cubicBezTo>
                    <a:pt x="1298621" y="0"/>
                    <a:pt x="1309260" y="10639"/>
                    <a:pt x="1309260" y="23764"/>
                  </a:cubicBezTo>
                  <a:lnTo>
                    <a:pt x="1309260" y="185786"/>
                  </a:lnTo>
                  <a:cubicBezTo>
                    <a:pt x="1309260" y="198911"/>
                    <a:pt x="1298621" y="209550"/>
                    <a:pt x="1285497" y="209550"/>
                  </a:cubicBezTo>
                  <a:lnTo>
                    <a:pt x="23764" y="209550"/>
                  </a:lnTo>
                  <a:cubicBezTo>
                    <a:pt x="10639" y="209550"/>
                    <a:pt x="0" y="198911"/>
                    <a:pt x="0" y="185786"/>
                  </a:cubicBezTo>
                  <a:lnTo>
                    <a:pt x="0" y="23764"/>
                  </a:lnTo>
                  <a:cubicBezTo>
                    <a:pt x="0" y="10639"/>
                    <a:pt x="10639" y="0"/>
                    <a:pt x="237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30926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28700" y="5980515"/>
            <a:ext cx="3086100" cy="3710855"/>
            <a:chOff x="0" y="0"/>
            <a:chExt cx="635000" cy="76355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" cy="763550"/>
            </a:xfrm>
            <a:custGeom>
              <a:avLst/>
              <a:gdLst/>
              <a:ahLst/>
              <a:cxnLst/>
              <a:rect r="r" b="b" t="t" l="l"/>
              <a:pathLst>
                <a:path h="763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714554"/>
                  </a:lnTo>
                  <a:cubicBezTo>
                    <a:pt x="635000" y="727548"/>
                    <a:pt x="629838" y="740011"/>
                    <a:pt x="620649" y="749200"/>
                  </a:cubicBezTo>
                  <a:cubicBezTo>
                    <a:pt x="611460" y="758388"/>
                    <a:pt x="598998" y="763550"/>
                    <a:pt x="586003" y="763550"/>
                  </a:cubicBezTo>
                  <a:lnTo>
                    <a:pt x="48997" y="763550"/>
                  </a:lnTo>
                  <a:cubicBezTo>
                    <a:pt x="36002" y="763550"/>
                    <a:pt x="23540" y="758388"/>
                    <a:pt x="14351" y="749200"/>
                  </a:cubicBezTo>
                  <a:cubicBezTo>
                    <a:pt x="5162" y="740011"/>
                    <a:pt x="0" y="727548"/>
                    <a:pt x="0" y="714554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635000" cy="80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6264581" y="981075"/>
            <a:ext cx="4537544" cy="51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Теоретичні основи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99803" y="2436444"/>
            <a:ext cx="6327227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Алекситимія — це психологічна особливість, що характеризується труднощами у розпізнаванні, розумінні та вираженні власних емоцій, а також емоцій інших людей.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577177" y="1870304"/>
            <a:ext cx="489477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Ключові ознаки алекситимії: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824008" y="3519103"/>
            <a:ext cx="408482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Складнощі з емоціями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528601" y="4908550"/>
            <a:ext cx="267563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Бідна фантазія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970412" y="6252781"/>
            <a:ext cx="408482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Фокус на зовнішньому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993899" y="7599003"/>
            <a:ext cx="4061336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Емоційна відстороненість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317223" y="8945224"/>
            <a:ext cx="359160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Тілесні прояви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842213" y="5365068"/>
            <a:ext cx="3992880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Причини виникнення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5447253" y="5978525"/>
            <a:ext cx="3086100" cy="3710855"/>
            <a:chOff x="0" y="0"/>
            <a:chExt cx="635000" cy="76355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5000" cy="763550"/>
            </a:xfrm>
            <a:custGeom>
              <a:avLst/>
              <a:gdLst/>
              <a:ahLst/>
              <a:cxnLst/>
              <a:rect r="r" b="b" t="t" l="l"/>
              <a:pathLst>
                <a:path h="763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714554"/>
                  </a:lnTo>
                  <a:cubicBezTo>
                    <a:pt x="635000" y="727548"/>
                    <a:pt x="629838" y="740011"/>
                    <a:pt x="620649" y="749200"/>
                  </a:cubicBezTo>
                  <a:cubicBezTo>
                    <a:pt x="611460" y="758388"/>
                    <a:pt x="598998" y="763550"/>
                    <a:pt x="586003" y="763550"/>
                  </a:cubicBezTo>
                  <a:lnTo>
                    <a:pt x="48997" y="763550"/>
                  </a:lnTo>
                  <a:cubicBezTo>
                    <a:pt x="36002" y="763550"/>
                    <a:pt x="23540" y="758388"/>
                    <a:pt x="14351" y="749200"/>
                  </a:cubicBezTo>
                  <a:cubicBezTo>
                    <a:pt x="5162" y="740011"/>
                    <a:pt x="0" y="727548"/>
                    <a:pt x="0" y="714554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635000" cy="80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411302" y="7411677"/>
            <a:ext cx="232089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Виховання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623401" y="7411677"/>
            <a:ext cx="273380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Психотравма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98072" y="1563428"/>
            <a:ext cx="14383071" cy="1496638"/>
            <a:chOff x="0" y="0"/>
            <a:chExt cx="2959480" cy="3079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59480" cy="307950"/>
            </a:xfrm>
            <a:custGeom>
              <a:avLst/>
              <a:gdLst/>
              <a:ahLst/>
              <a:cxnLst/>
              <a:rect r="r" b="b" t="t" l="l"/>
              <a:pathLst>
                <a:path h="307950" w="2959480">
                  <a:moveTo>
                    <a:pt x="10513" y="0"/>
                  </a:moveTo>
                  <a:lnTo>
                    <a:pt x="2948967" y="0"/>
                  </a:lnTo>
                  <a:cubicBezTo>
                    <a:pt x="2951755" y="0"/>
                    <a:pt x="2954429" y="1108"/>
                    <a:pt x="2956400" y="3079"/>
                  </a:cubicBezTo>
                  <a:cubicBezTo>
                    <a:pt x="2958372" y="5051"/>
                    <a:pt x="2959480" y="7725"/>
                    <a:pt x="2959480" y="10513"/>
                  </a:cubicBezTo>
                  <a:lnTo>
                    <a:pt x="2959480" y="297437"/>
                  </a:lnTo>
                  <a:cubicBezTo>
                    <a:pt x="2959480" y="303243"/>
                    <a:pt x="2954773" y="307950"/>
                    <a:pt x="2948967" y="307950"/>
                  </a:cubicBezTo>
                  <a:lnTo>
                    <a:pt x="10513" y="307950"/>
                  </a:lnTo>
                  <a:cubicBezTo>
                    <a:pt x="7725" y="307950"/>
                    <a:pt x="5051" y="306843"/>
                    <a:pt x="3079" y="304871"/>
                  </a:cubicBezTo>
                  <a:cubicBezTo>
                    <a:pt x="1108" y="302899"/>
                    <a:pt x="0" y="300225"/>
                    <a:pt x="0" y="297437"/>
                  </a:cubicBezTo>
                  <a:lnTo>
                    <a:pt x="0" y="10513"/>
                  </a:lnTo>
                  <a:cubicBezTo>
                    <a:pt x="0" y="7725"/>
                    <a:pt x="1108" y="5051"/>
                    <a:pt x="3079" y="3079"/>
                  </a:cubicBezTo>
                  <a:cubicBezTo>
                    <a:pt x="5051" y="1108"/>
                    <a:pt x="7725" y="0"/>
                    <a:pt x="1051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959480" cy="346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42914" y="3422016"/>
            <a:ext cx="3461883" cy="3579315"/>
            <a:chOff x="0" y="0"/>
            <a:chExt cx="911772" cy="942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11772" cy="942700"/>
            </a:xfrm>
            <a:custGeom>
              <a:avLst/>
              <a:gdLst/>
              <a:ahLst/>
              <a:cxnLst/>
              <a:rect r="r" b="b" t="t" l="l"/>
              <a:pathLst>
                <a:path h="942700" w="911772">
                  <a:moveTo>
                    <a:pt x="911772" y="0"/>
                  </a:moveTo>
                  <a:lnTo>
                    <a:pt x="0" y="0"/>
                  </a:lnTo>
                  <a:lnTo>
                    <a:pt x="0" y="754740"/>
                  </a:lnTo>
                  <a:lnTo>
                    <a:pt x="157480" y="754740"/>
                  </a:lnTo>
                  <a:lnTo>
                    <a:pt x="157480" y="942700"/>
                  </a:lnTo>
                  <a:lnTo>
                    <a:pt x="463550" y="754740"/>
                  </a:lnTo>
                  <a:lnTo>
                    <a:pt x="911772" y="754740"/>
                  </a:lnTo>
                  <a:lnTo>
                    <a:pt x="91177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11772" cy="79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726633" y="981075"/>
            <a:ext cx="5613440" cy="51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Теорія емоційної регуляції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89519" y="1794856"/>
            <a:ext cx="7308961" cy="976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Гросс виділяє 5 етапів, на яких можна втручатися в емоційний процес: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367103" y="3422016"/>
            <a:ext cx="3461883" cy="3579315"/>
            <a:chOff x="0" y="0"/>
            <a:chExt cx="911772" cy="94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11772" cy="942700"/>
            </a:xfrm>
            <a:custGeom>
              <a:avLst/>
              <a:gdLst/>
              <a:ahLst/>
              <a:cxnLst/>
              <a:rect r="r" b="b" t="t" l="l"/>
              <a:pathLst>
                <a:path h="942700" w="911772">
                  <a:moveTo>
                    <a:pt x="911772" y="0"/>
                  </a:moveTo>
                  <a:lnTo>
                    <a:pt x="0" y="0"/>
                  </a:lnTo>
                  <a:lnTo>
                    <a:pt x="0" y="754740"/>
                  </a:lnTo>
                  <a:lnTo>
                    <a:pt x="157480" y="754740"/>
                  </a:lnTo>
                  <a:lnTo>
                    <a:pt x="157480" y="942700"/>
                  </a:lnTo>
                  <a:lnTo>
                    <a:pt x="463550" y="754740"/>
                  </a:lnTo>
                  <a:lnTo>
                    <a:pt x="911772" y="754740"/>
                  </a:lnTo>
                  <a:lnTo>
                    <a:pt x="91177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11772" cy="79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558666" y="3353843"/>
            <a:ext cx="3461883" cy="3579315"/>
            <a:chOff x="0" y="0"/>
            <a:chExt cx="911772" cy="9427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11772" cy="942700"/>
            </a:xfrm>
            <a:custGeom>
              <a:avLst/>
              <a:gdLst/>
              <a:ahLst/>
              <a:cxnLst/>
              <a:rect r="r" b="b" t="t" l="l"/>
              <a:pathLst>
                <a:path h="942700" w="911772">
                  <a:moveTo>
                    <a:pt x="911772" y="0"/>
                  </a:moveTo>
                  <a:lnTo>
                    <a:pt x="0" y="0"/>
                  </a:lnTo>
                  <a:lnTo>
                    <a:pt x="0" y="754740"/>
                  </a:lnTo>
                  <a:lnTo>
                    <a:pt x="157480" y="754740"/>
                  </a:lnTo>
                  <a:lnTo>
                    <a:pt x="157480" y="942700"/>
                  </a:lnTo>
                  <a:lnTo>
                    <a:pt x="463550" y="754740"/>
                  </a:lnTo>
                  <a:lnTo>
                    <a:pt x="911772" y="754740"/>
                  </a:lnTo>
                  <a:lnTo>
                    <a:pt x="91177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911772" cy="79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204796" y="6707685"/>
            <a:ext cx="3461883" cy="3579315"/>
            <a:chOff x="0" y="0"/>
            <a:chExt cx="911772" cy="9427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11772" cy="942700"/>
            </a:xfrm>
            <a:custGeom>
              <a:avLst/>
              <a:gdLst/>
              <a:ahLst/>
              <a:cxnLst/>
              <a:rect r="r" b="b" t="t" l="l"/>
              <a:pathLst>
                <a:path h="942700" w="911772">
                  <a:moveTo>
                    <a:pt x="911772" y="0"/>
                  </a:moveTo>
                  <a:lnTo>
                    <a:pt x="0" y="0"/>
                  </a:lnTo>
                  <a:lnTo>
                    <a:pt x="0" y="754740"/>
                  </a:lnTo>
                  <a:lnTo>
                    <a:pt x="157480" y="754740"/>
                  </a:lnTo>
                  <a:lnTo>
                    <a:pt x="157480" y="942700"/>
                  </a:lnTo>
                  <a:lnTo>
                    <a:pt x="463550" y="754740"/>
                  </a:lnTo>
                  <a:lnTo>
                    <a:pt x="911772" y="754740"/>
                  </a:lnTo>
                  <a:lnTo>
                    <a:pt x="91177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911772" cy="79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020549" y="6543280"/>
            <a:ext cx="3461883" cy="3579315"/>
            <a:chOff x="0" y="0"/>
            <a:chExt cx="911772" cy="9427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11772" cy="942700"/>
            </a:xfrm>
            <a:custGeom>
              <a:avLst/>
              <a:gdLst/>
              <a:ahLst/>
              <a:cxnLst/>
              <a:rect r="r" b="b" t="t" l="l"/>
              <a:pathLst>
                <a:path h="942700" w="911772">
                  <a:moveTo>
                    <a:pt x="911772" y="0"/>
                  </a:moveTo>
                  <a:lnTo>
                    <a:pt x="0" y="0"/>
                  </a:lnTo>
                  <a:lnTo>
                    <a:pt x="0" y="754740"/>
                  </a:lnTo>
                  <a:lnTo>
                    <a:pt x="157480" y="754740"/>
                  </a:lnTo>
                  <a:lnTo>
                    <a:pt x="157480" y="942700"/>
                  </a:lnTo>
                  <a:lnTo>
                    <a:pt x="463550" y="754740"/>
                  </a:lnTo>
                  <a:lnTo>
                    <a:pt x="911772" y="754740"/>
                  </a:lnTo>
                  <a:lnTo>
                    <a:pt x="91177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911772" cy="79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142183" y="4431133"/>
            <a:ext cx="2663344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Вибір ситуації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757038" y="4229838"/>
            <a:ext cx="306513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Модифікація ситуації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573374" y="4229838"/>
            <a:ext cx="2892197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Спрямування уваги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438571" y="7472512"/>
            <a:ext cx="2994333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Когнітивна переоцінка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270968" y="7691587"/>
            <a:ext cx="305502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Модуляція реакції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4479" y="1236257"/>
            <a:ext cx="15573824" cy="2036826"/>
            <a:chOff x="0" y="0"/>
            <a:chExt cx="3204491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4491" cy="419100"/>
            </a:xfrm>
            <a:custGeom>
              <a:avLst/>
              <a:gdLst/>
              <a:ahLst/>
              <a:cxnLst/>
              <a:rect r="r" b="b" t="t" l="l"/>
              <a:pathLst>
                <a:path h="419100" w="3204491">
                  <a:moveTo>
                    <a:pt x="9709" y="0"/>
                  </a:moveTo>
                  <a:lnTo>
                    <a:pt x="3194781" y="0"/>
                  </a:lnTo>
                  <a:cubicBezTo>
                    <a:pt x="3200144" y="0"/>
                    <a:pt x="3204491" y="4347"/>
                    <a:pt x="3204491" y="9709"/>
                  </a:cubicBezTo>
                  <a:lnTo>
                    <a:pt x="3204491" y="409391"/>
                  </a:lnTo>
                  <a:cubicBezTo>
                    <a:pt x="3204491" y="414753"/>
                    <a:pt x="3200144" y="419100"/>
                    <a:pt x="3194781" y="419100"/>
                  </a:cubicBezTo>
                  <a:lnTo>
                    <a:pt x="9709" y="419100"/>
                  </a:lnTo>
                  <a:cubicBezTo>
                    <a:pt x="4347" y="419100"/>
                    <a:pt x="0" y="414753"/>
                    <a:pt x="0" y="409391"/>
                  </a:cubicBezTo>
                  <a:lnTo>
                    <a:pt x="0" y="9709"/>
                  </a:lnTo>
                  <a:cubicBezTo>
                    <a:pt x="0" y="4347"/>
                    <a:pt x="4347" y="0"/>
                    <a:pt x="9709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204491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4712248"/>
            <a:ext cx="3758823" cy="2480823"/>
            <a:chOff x="0" y="0"/>
            <a:chExt cx="635000" cy="41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0228" y="0"/>
                  </a:moveTo>
                  <a:lnTo>
                    <a:pt x="594772" y="0"/>
                  </a:lnTo>
                  <a:cubicBezTo>
                    <a:pt x="616989" y="0"/>
                    <a:pt x="635000" y="18011"/>
                    <a:pt x="635000" y="40228"/>
                  </a:cubicBezTo>
                  <a:lnTo>
                    <a:pt x="635000" y="378872"/>
                  </a:lnTo>
                  <a:cubicBezTo>
                    <a:pt x="635000" y="401089"/>
                    <a:pt x="616989" y="419100"/>
                    <a:pt x="594772" y="419100"/>
                  </a:cubicBezTo>
                  <a:lnTo>
                    <a:pt x="40228" y="419100"/>
                  </a:lnTo>
                  <a:cubicBezTo>
                    <a:pt x="18011" y="419100"/>
                    <a:pt x="0" y="401089"/>
                    <a:pt x="0" y="378872"/>
                  </a:cubicBezTo>
                  <a:lnTo>
                    <a:pt x="0" y="40228"/>
                  </a:lnTo>
                  <a:cubicBezTo>
                    <a:pt x="0" y="18011"/>
                    <a:pt x="18011" y="0"/>
                    <a:pt x="40228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640374" y="4692684"/>
            <a:ext cx="3445451" cy="2480823"/>
            <a:chOff x="0" y="0"/>
            <a:chExt cx="708940" cy="5104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8940" cy="510458"/>
            </a:xfrm>
            <a:custGeom>
              <a:avLst/>
              <a:gdLst/>
              <a:ahLst/>
              <a:cxnLst/>
              <a:rect r="r" b="b" t="t" l="l"/>
              <a:pathLst>
                <a:path h="510458" w="708940">
                  <a:moveTo>
                    <a:pt x="43887" y="0"/>
                  </a:moveTo>
                  <a:lnTo>
                    <a:pt x="665054" y="0"/>
                  </a:lnTo>
                  <a:cubicBezTo>
                    <a:pt x="689292" y="0"/>
                    <a:pt x="708940" y="19649"/>
                    <a:pt x="708940" y="43887"/>
                  </a:cubicBezTo>
                  <a:lnTo>
                    <a:pt x="708940" y="466571"/>
                  </a:lnTo>
                  <a:cubicBezTo>
                    <a:pt x="708940" y="490809"/>
                    <a:pt x="689292" y="510458"/>
                    <a:pt x="665054" y="510458"/>
                  </a:cubicBezTo>
                  <a:lnTo>
                    <a:pt x="43887" y="510458"/>
                  </a:lnTo>
                  <a:cubicBezTo>
                    <a:pt x="19649" y="510458"/>
                    <a:pt x="0" y="490809"/>
                    <a:pt x="0" y="466571"/>
                  </a:cubicBezTo>
                  <a:lnTo>
                    <a:pt x="0" y="43887"/>
                  </a:lnTo>
                  <a:cubicBezTo>
                    <a:pt x="0" y="19649"/>
                    <a:pt x="19649" y="0"/>
                    <a:pt x="43887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08940" cy="5485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938675" y="4692684"/>
            <a:ext cx="3445451" cy="2480823"/>
            <a:chOff x="0" y="0"/>
            <a:chExt cx="708940" cy="51045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8940" cy="510458"/>
            </a:xfrm>
            <a:custGeom>
              <a:avLst/>
              <a:gdLst/>
              <a:ahLst/>
              <a:cxnLst/>
              <a:rect r="r" b="b" t="t" l="l"/>
              <a:pathLst>
                <a:path h="510458" w="708940">
                  <a:moveTo>
                    <a:pt x="43887" y="0"/>
                  </a:moveTo>
                  <a:lnTo>
                    <a:pt x="665054" y="0"/>
                  </a:lnTo>
                  <a:cubicBezTo>
                    <a:pt x="689292" y="0"/>
                    <a:pt x="708940" y="19649"/>
                    <a:pt x="708940" y="43887"/>
                  </a:cubicBezTo>
                  <a:lnTo>
                    <a:pt x="708940" y="466571"/>
                  </a:lnTo>
                  <a:cubicBezTo>
                    <a:pt x="708940" y="490809"/>
                    <a:pt x="689292" y="510458"/>
                    <a:pt x="665054" y="510458"/>
                  </a:cubicBezTo>
                  <a:lnTo>
                    <a:pt x="43887" y="510458"/>
                  </a:lnTo>
                  <a:cubicBezTo>
                    <a:pt x="19649" y="510458"/>
                    <a:pt x="0" y="490809"/>
                    <a:pt x="0" y="466571"/>
                  </a:cubicBezTo>
                  <a:lnTo>
                    <a:pt x="0" y="43887"/>
                  </a:lnTo>
                  <a:cubicBezTo>
                    <a:pt x="0" y="19649"/>
                    <a:pt x="19649" y="0"/>
                    <a:pt x="43887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708940" cy="5485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085528" y="4692684"/>
            <a:ext cx="3445451" cy="2480823"/>
            <a:chOff x="0" y="0"/>
            <a:chExt cx="708940" cy="51045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08940" cy="510458"/>
            </a:xfrm>
            <a:custGeom>
              <a:avLst/>
              <a:gdLst/>
              <a:ahLst/>
              <a:cxnLst/>
              <a:rect r="r" b="b" t="t" l="l"/>
              <a:pathLst>
                <a:path h="510458" w="708940">
                  <a:moveTo>
                    <a:pt x="43887" y="0"/>
                  </a:moveTo>
                  <a:lnTo>
                    <a:pt x="665054" y="0"/>
                  </a:lnTo>
                  <a:cubicBezTo>
                    <a:pt x="689292" y="0"/>
                    <a:pt x="708940" y="19649"/>
                    <a:pt x="708940" y="43887"/>
                  </a:cubicBezTo>
                  <a:lnTo>
                    <a:pt x="708940" y="466571"/>
                  </a:lnTo>
                  <a:cubicBezTo>
                    <a:pt x="708940" y="490809"/>
                    <a:pt x="689292" y="510458"/>
                    <a:pt x="665054" y="510458"/>
                  </a:cubicBezTo>
                  <a:lnTo>
                    <a:pt x="43887" y="510458"/>
                  </a:lnTo>
                  <a:cubicBezTo>
                    <a:pt x="19649" y="510458"/>
                    <a:pt x="0" y="490809"/>
                    <a:pt x="0" y="466571"/>
                  </a:cubicBezTo>
                  <a:lnTo>
                    <a:pt x="0" y="43887"/>
                  </a:lnTo>
                  <a:cubicBezTo>
                    <a:pt x="0" y="19649"/>
                    <a:pt x="19649" y="0"/>
                    <a:pt x="43887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708940" cy="5485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6822616" y="3358314"/>
            <a:ext cx="1388865" cy="1319002"/>
            <a:chOff x="0" y="0"/>
            <a:chExt cx="855851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55851" cy="812800"/>
            </a:xfrm>
            <a:custGeom>
              <a:avLst/>
              <a:gdLst/>
              <a:ahLst/>
              <a:cxnLst/>
              <a:rect r="r" b="b" t="t" l="l"/>
              <a:pathLst>
                <a:path h="812800" w="855851">
                  <a:moveTo>
                    <a:pt x="855851" y="406400"/>
                  </a:moveTo>
                  <a:lnTo>
                    <a:pt x="449451" y="0"/>
                  </a:lnTo>
                  <a:lnTo>
                    <a:pt x="449451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49451" y="609600"/>
                  </a:lnTo>
                  <a:lnTo>
                    <a:pt x="449451" y="812800"/>
                  </a:lnTo>
                  <a:lnTo>
                    <a:pt x="855851" y="406400"/>
                  </a:ln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75425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7249194" y="1619351"/>
            <a:ext cx="3673261" cy="1099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b="true" sz="5999" spc="119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ЕМОЦІЇ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32111" y="4597948"/>
            <a:ext cx="3352002" cy="2575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фі</a:t>
            </a: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зіологічні реакції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5957441" y="5226341"/>
            <a:ext cx="2811317" cy="1299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когнітивну оцінку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57400" y="5245904"/>
            <a:ext cx="3069668" cy="1299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суб’єктивне переживання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343878" y="5226341"/>
            <a:ext cx="2928749" cy="1299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поведінкові прояви </a:t>
            </a:r>
          </a:p>
        </p:txBody>
      </p:sp>
      <p:grpSp>
        <p:nvGrpSpPr>
          <p:cNvPr name="Group 25" id="25"/>
          <p:cNvGrpSpPr/>
          <p:nvPr/>
        </p:nvGrpSpPr>
        <p:grpSpPr>
          <a:xfrm rot="5400000">
            <a:off x="2213679" y="3308014"/>
            <a:ext cx="1388865" cy="1319002"/>
            <a:chOff x="0" y="0"/>
            <a:chExt cx="855851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55851" cy="812800"/>
            </a:xfrm>
            <a:custGeom>
              <a:avLst/>
              <a:gdLst/>
              <a:ahLst/>
              <a:cxnLst/>
              <a:rect r="r" b="b" t="t" l="l"/>
              <a:pathLst>
                <a:path h="812800" w="855851">
                  <a:moveTo>
                    <a:pt x="855851" y="406400"/>
                  </a:moveTo>
                  <a:lnTo>
                    <a:pt x="449451" y="0"/>
                  </a:lnTo>
                  <a:lnTo>
                    <a:pt x="449451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49451" y="609600"/>
                  </a:lnTo>
                  <a:lnTo>
                    <a:pt x="449451" y="812800"/>
                  </a:lnTo>
                  <a:lnTo>
                    <a:pt x="855851" y="406400"/>
                  </a:ln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165100"/>
              <a:ext cx="75425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5400000">
            <a:off x="10966968" y="3358314"/>
            <a:ext cx="1388865" cy="1319002"/>
            <a:chOff x="0" y="0"/>
            <a:chExt cx="855851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55851" cy="812800"/>
            </a:xfrm>
            <a:custGeom>
              <a:avLst/>
              <a:gdLst/>
              <a:ahLst/>
              <a:cxnLst/>
              <a:rect r="r" b="b" t="t" l="l"/>
              <a:pathLst>
                <a:path h="812800" w="855851">
                  <a:moveTo>
                    <a:pt x="855851" y="406400"/>
                  </a:moveTo>
                  <a:lnTo>
                    <a:pt x="449451" y="0"/>
                  </a:lnTo>
                  <a:lnTo>
                    <a:pt x="449451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49451" y="609600"/>
                  </a:lnTo>
                  <a:lnTo>
                    <a:pt x="449451" y="812800"/>
                  </a:lnTo>
                  <a:lnTo>
                    <a:pt x="855851" y="406400"/>
                  </a:ln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165100"/>
              <a:ext cx="75425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5400000">
            <a:off x="15111319" y="3358314"/>
            <a:ext cx="1388865" cy="1319002"/>
            <a:chOff x="0" y="0"/>
            <a:chExt cx="855851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55851" cy="812800"/>
            </a:xfrm>
            <a:custGeom>
              <a:avLst/>
              <a:gdLst/>
              <a:ahLst/>
              <a:cxnLst/>
              <a:rect r="r" b="b" t="t" l="l"/>
              <a:pathLst>
                <a:path h="812800" w="855851">
                  <a:moveTo>
                    <a:pt x="855851" y="406400"/>
                  </a:moveTo>
                  <a:lnTo>
                    <a:pt x="449451" y="0"/>
                  </a:lnTo>
                  <a:lnTo>
                    <a:pt x="449451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49451" y="609600"/>
                  </a:lnTo>
                  <a:lnTo>
                    <a:pt x="449451" y="812800"/>
                  </a:lnTo>
                  <a:lnTo>
                    <a:pt x="855851" y="406400"/>
                  </a:ln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165100"/>
              <a:ext cx="75425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5093" y="1241096"/>
            <a:ext cx="4236935" cy="2036826"/>
            <a:chOff x="0" y="0"/>
            <a:chExt cx="871797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71797" cy="419100"/>
            </a:xfrm>
            <a:custGeom>
              <a:avLst/>
              <a:gdLst/>
              <a:ahLst/>
              <a:cxnLst/>
              <a:rect r="r" b="b" t="t" l="l"/>
              <a:pathLst>
                <a:path h="419100" w="871797">
                  <a:moveTo>
                    <a:pt x="35688" y="0"/>
                  </a:moveTo>
                  <a:lnTo>
                    <a:pt x="836109" y="0"/>
                  </a:lnTo>
                  <a:cubicBezTo>
                    <a:pt x="845574" y="0"/>
                    <a:pt x="854652" y="3760"/>
                    <a:pt x="861344" y="10453"/>
                  </a:cubicBezTo>
                  <a:cubicBezTo>
                    <a:pt x="868037" y="17146"/>
                    <a:pt x="871797" y="26223"/>
                    <a:pt x="871797" y="35688"/>
                  </a:cubicBezTo>
                  <a:lnTo>
                    <a:pt x="871797" y="383412"/>
                  </a:lnTo>
                  <a:cubicBezTo>
                    <a:pt x="871797" y="403122"/>
                    <a:pt x="855819" y="419100"/>
                    <a:pt x="836109" y="419100"/>
                  </a:cubicBezTo>
                  <a:lnTo>
                    <a:pt x="35688" y="419100"/>
                  </a:lnTo>
                  <a:cubicBezTo>
                    <a:pt x="15978" y="419100"/>
                    <a:pt x="0" y="403122"/>
                    <a:pt x="0" y="383412"/>
                  </a:cubicBezTo>
                  <a:lnTo>
                    <a:pt x="0" y="35688"/>
                  </a:lnTo>
                  <a:cubicBezTo>
                    <a:pt x="0" y="15978"/>
                    <a:pt x="15978" y="0"/>
                    <a:pt x="35688" y="0"/>
                  </a:cubicBez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71797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83442" y="3807802"/>
            <a:ext cx="2663344" cy="2036826"/>
            <a:chOff x="0" y="0"/>
            <a:chExt cx="548013" cy="41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8013" cy="419100"/>
            </a:xfrm>
            <a:custGeom>
              <a:avLst/>
              <a:gdLst/>
              <a:ahLst/>
              <a:cxnLst/>
              <a:rect r="r" b="b" t="t" l="l"/>
              <a:pathLst>
                <a:path h="419100" w="548013">
                  <a:moveTo>
                    <a:pt x="56774" y="0"/>
                  </a:moveTo>
                  <a:lnTo>
                    <a:pt x="491239" y="0"/>
                  </a:lnTo>
                  <a:cubicBezTo>
                    <a:pt x="522595" y="0"/>
                    <a:pt x="548013" y="25419"/>
                    <a:pt x="548013" y="56774"/>
                  </a:cubicBezTo>
                  <a:lnTo>
                    <a:pt x="548013" y="362326"/>
                  </a:lnTo>
                  <a:cubicBezTo>
                    <a:pt x="548013" y="393681"/>
                    <a:pt x="522595" y="419100"/>
                    <a:pt x="491239" y="419100"/>
                  </a:cubicBezTo>
                  <a:lnTo>
                    <a:pt x="56774" y="419100"/>
                  </a:lnTo>
                  <a:cubicBezTo>
                    <a:pt x="25419" y="419100"/>
                    <a:pt x="0" y="393681"/>
                    <a:pt x="0" y="362326"/>
                  </a:cubicBezTo>
                  <a:lnTo>
                    <a:pt x="0" y="56774"/>
                  </a:lnTo>
                  <a:cubicBezTo>
                    <a:pt x="0" y="25419"/>
                    <a:pt x="25419" y="0"/>
                    <a:pt x="5677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48013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460232" y="3664769"/>
            <a:ext cx="2663344" cy="2036826"/>
            <a:chOff x="0" y="0"/>
            <a:chExt cx="548013" cy="419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48013" cy="419100"/>
            </a:xfrm>
            <a:custGeom>
              <a:avLst/>
              <a:gdLst/>
              <a:ahLst/>
              <a:cxnLst/>
              <a:rect r="r" b="b" t="t" l="l"/>
              <a:pathLst>
                <a:path h="419100" w="548013">
                  <a:moveTo>
                    <a:pt x="56774" y="0"/>
                  </a:moveTo>
                  <a:lnTo>
                    <a:pt x="491239" y="0"/>
                  </a:lnTo>
                  <a:cubicBezTo>
                    <a:pt x="522595" y="0"/>
                    <a:pt x="548013" y="25419"/>
                    <a:pt x="548013" y="56774"/>
                  </a:cubicBezTo>
                  <a:lnTo>
                    <a:pt x="548013" y="362326"/>
                  </a:lnTo>
                  <a:cubicBezTo>
                    <a:pt x="548013" y="393681"/>
                    <a:pt x="522595" y="419100"/>
                    <a:pt x="491239" y="419100"/>
                  </a:cubicBezTo>
                  <a:lnTo>
                    <a:pt x="56774" y="419100"/>
                  </a:lnTo>
                  <a:cubicBezTo>
                    <a:pt x="25419" y="419100"/>
                    <a:pt x="0" y="393681"/>
                    <a:pt x="0" y="362326"/>
                  </a:cubicBezTo>
                  <a:lnTo>
                    <a:pt x="0" y="56774"/>
                  </a:lnTo>
                  <a:cubicBezTo>
                    <a:pt x="0" y="25419"/>
                    <a:pt x="25419" y="0"/>
                    <a:pt x="5677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48013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537332" y="3664769"/>
            <a:ext cx="2663344" cy="2036826"/>
            <a:chOff x="0" y="0"/>
            <a:chExt cx="548013" cy="419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8013" cy="419100"/>
            </a:xfrm>
            <a:custGeom>
              <a:avLst/>
              <a:gdLst/>
              <a:ahLst/>
              <a:cxnLst/>
              <a:rect r="r" b="b" t="t" l="l"/>
              <a:pathLst>
                <a:path h="419100" w="548013">
                  <a:moveTo>
                    <a:pt x="56774" y="0"/>
                  </a:moveTo>
                  <a:lnTo>
                    <a:pt x="491239" y="0"/>
                  </a:lnTo>
                  <a:cubicBezTo>
                    <a:pt x="522595" y="0"/>
                    <a:pt x="548013" y="25419"/>
                    <a:pt x="548013" y="56774"/>
                  </a:cubicBezTo>
                  <a:lnTo>
                    <a:pt x="548013" y="362326"/>
                  </a:lnTo>
                  <a:cubicBezTo>
                    <a:pt x="548013" y="393681"/>
                    <a:pt x="522595" y="419100"/>
                    <a:pt x="491239" y="419100"/>
                  </a:cubicBezTo>
                  <a:lnTo>
                    <a:pt x="56774" y="419100"/>
                  </a:lnTo>
                  <a:cubicBezTo>
                    <a:pt x="25419" y="419100"/>
                    <a:pt x="0" y="393681"/>
                    <a:pt x="0" y="362326"/>
                  </a:cubicBezTo>
                  <a:lnTo>
                    <a:pt x="0" y="56774"/>
                  </a:lnTo>
                  <a:cubicBezTo>
                    <a:pt x="0" y="25419"/>
                    <a:pt x="25419" y="0"/>
                    <a:pt x="5677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48013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123886" y="3850517"/>
            <a:ext cx="2413446" cy="1665330"/>
            <a:chOff x="0" y="0"/>
            <a:chExt cx="1177934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77934" cy="812800"/>
            </a:xfrm>
            <a:custGeom>
              <a:avLst/>
              <a:gdLst/>
              <a:ahLst/>
              <a:cxnLst/>
              <a:rect r="r" b="b" t="t" l="l"/>
              <a:pathLst>
                <a:path h="812800" w="1177934">
                  <a:moveTo>
                    <a:pt x="1177934" y="406400"/>
                  </a:moveTo>
                  <a:lnTo>
                    <a:pt x="771534" y="0"/>
                  </a:lnTo>
                  <a:lnTo>
                    <a:pt x="771534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71534" y="609600"/>
                  </a:lnTo>
                  <a:lnTo>
                    <a:pt x="771534" y="812800"/>
                  </a:lnTo>
                  <a:lnTo>
                    <a:pt x="1177934" y="406400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107633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046786" y="3850517"/>
            <a:ext cx="2413446" cy="1665330"/>
            <a:chOff x="0" y="0"/>
            <a:chExt cx="1177934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77934" cy="812800"/>
            </a:xfrm>
            <a:custGeom>
              <a:avLst/>
              <a:gdLst/>
              <a:ahLst/>
              <a:cxnLst/>
              <a:rect r="r" b="b" t="t" l="l"/>
              <a:pathLst>
                <a:path h="812800" w="1177934">
                  <a:moveTo>
                    <a:pt x="1177934" y="406400"/>
                  </a:moveTo>
                  <a:lnTo>
                    <a:pt x="771534" y="0"/>
                  </a:lnTo>
                  <a:lnTo>
                    <a:pt x="771534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71534" y="609600"/>
                  </a:lnTo>
                  <a:lnTo>
                    <a:pt x="771534" y="812800"/>
                  </a:lnTo>
                  <a:lnTo>
                    <a:pt x="1177934" y="406400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107633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4931853" y="6078721"/>
            <a:ext cx="2980364" cy="3958452"/>
          </a:xfrm>
          <a:custGeom>
            <a:avLst/>
            <a:gdLst/>
            <a:ahLst/>
            <a:cxnLst/>
            <a:rect r="r" b="b" t="t" l="l"/>
            <a:pathLst>
              <a:path h="3958452" w="2980364">
                <a:moveTo>
                  <a:pt x="0" y="0"/>
                </a:moveTo>
                <a:lnTo>
                  <a:pt x="2980364" y="0"/>
                </a:lnTo>
                <a:lnTo>
                  <a:pt x="2980364" y="3958452"/>
                </a:lnTo>
                <a:lnTo>
                  <a:pt x="0" y="3958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8682" r="-306883" b="-1383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076689" y="7049224"/>
            <a:ext cx="7062465" cy="2776571"/>
            <a:chOff x="0" y="0"/>
            <a:chExt cx="1453182" cy="57131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53182" cy="571311"/>
            </a:xfrm>
            <a:custGeom>
              <a:avLst/>
              <a:gdLst/>
              <a:ahLst/>
              <a:cxnLst/>
              <a:rect r="r" b="b" t="t" l="l"/>
              <a:pathLst>
                <a:path h="571311" w="1453182">
                  <a:moveTo>
                    <a:pt x="21410" y="0"/>
                  </a:moveTo>
                  <a:lnTo>
                    <a:pt x="1431772" y="0"/>
                  </a:lnTo>
                  <a:cubicBezTo>
                    <a:pt x="1437450" y="0"/>
                    <a:pt x="1442896" y="2256"/>
                    <a:pt x="1446911" y="6271"/>
                  </a:cubicBezTo>
                  <a:cubicBezTo>
                    <a:pt x="1450926" y="10286"/>
                    <a:pt x="1453182" y="15732"/>
                    <a:pt x="1453182" y="21410"/>
                  </a:cubicBezTo>
                  <a:lnTo>
                    <a:pt x="1453182" y="549901"/>
                  </a:lnTo>
                  <a:cubicBezTo>
                    <a:pt x="1453182" y="555579"/>
                    <a:pt x="1450926" y="561025"/>
                    <a:pt x="1446911" y="565040"/>
                  </a:cubicBezTo>
                  <a:cubicBezTo>
                    <a:pt x="1442896" y="569055"/>
                    <a:pt x="1437450" y="571311"/>
                    <a:pt x="1431772" y="571311"/>
                  </a:cubicBezTo>
                  <a:lnTo>
                    <a:pt x="21410" y="571311"/>
                  </a:lnTo>
                  <a:cubicBezTo>
                    <a:pt x="9586" y="571311"/>
                    <a:pt x="0" y="561725"/>
                    <a:pt x="0" y="549901"/>
                  </a:cubicBezTo>
                  <a:lnTo>
                    <a:pt x="0" y="21410"/>
                  </a:lnTo>
                  <a:cubicBezTo>
                    <a:pt x="0" y="15732"/>
                    <a:pt x="2256" y="10286"/>
                    <a:pt x="6271" y="6271"/>
                  </a:cubicBezTo>
                  <a:cubicBezTo>
                    <a:pt x="10286" y="2256"/>
                    <a:pt x="15732" y="0"/>
                    <a:pt x="21410" y="0"/>
                  </a:cubicBez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453182" cy="6094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6786" y="710743"/>
            <a:ext cx="8511421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b="true" sz="32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Конструктивістський підхід до емоцій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2505" y="1549579"/>
            <a:ext cx="3569721" cy="136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Одна з ключових авторок — Ліза Фельдман Барретт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980617" y="2588757"/>
            <a:ext cx="3876556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Сутність підходу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619739" y="4477760"/>
            <a:ext cx="210319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Інтерпретація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139154" y="4435045"/>
            <a:ext cx="155948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Мова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65776" y="4477760"/>
            <a:ext cx="160645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Досвід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93221" y="6178003"/>
            <a:ext cx="10320576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Ключова ідея: емоції — це не реакція, а гіпотеза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27677" y="7315924"/>
            <a:ext cx="6160490" cy="199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Узагальнення: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Емоції не просто «виникають» — вони створюються мозком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Мова - це ключ до точності переживання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Чим багатший внутрішній словник тим краща регуляція, тим менше внутрішнього хаосу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011309"/>
            <a:ext cx="3702482" cy="1387612"/>
            <a:chOff x="0" y="0"/>
            <a:chExt cx="1118260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8260" cy="419100"/>
            </a:xfrm>
            <a:custGeom>
              <a:avLst/>
              <a:gdLst/>
              <a:ahLst/>
              <a:cxnLst/>
              <a:rect r="r" b="b" t="t" l="l"/>
              <a:pathLst>
                <a:path h="419100" w="1118260">
                  <a:moveTo>
                    <a:pt x="40840" y="0"/>
                  </a:moveTo>
                  <a:lnTo>
                    <a:pt x="1077420" y="0"/>
                  </a:lnTo>
                  <a:cubicBezTo>
                    <a:pt x="1099975" y="0"/>
                    <a:pt x="1118260" y="18285"/>
                    <a:pt x="1118260" y="40840"/>
                  </a:cubicBezTo>
                  <a:lnTo>
                    <a:pt x="1118260" y="378260"/>
                  </a:lnTo>
                  <a:cubicBezTo>
                    <a:pt x="1118260" y="400815"/>
                    <a:pt x="1099975" y="419100"/>
                    <a:pt x="1077420" y="419100"/>
                  </a:cubicBezTo>
                  <a:lnTo>
                    <a:pt x="40840" y="419100"/>
                  </a:lnTo>
                  <a:cubicBezTo>
                    <a:pt x="18285" y="419100"/>
                    <a:pt x="0" y="400815"/>
                    <a:pt x="0" y="378260"/>
                  </a:cubicBezTo>
                  <a:lnTo>
                    <a:pt x="0" y="40840"/>
                  </a:lnTo>
                  <a:cubicBezTo>
                    <a:pt x="0" y="18285"/>
                    <a:pt x="18285" y="0"/>
                    <a:pt x="4084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1826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3903745"/>
            <a:ext cx="3702482" cy="1387612"/>
            <a:chOff x="0" y="0"/>
            <a:chExt cx="1118260" cy="41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18260" cy="419100"/>
            </a:xfrm>
            <a:custGeom>
              <a:avLst/>
              <a:gdLst/>
              <a:ahLst/>
              <a:cxnLst/>
              <a:rect r="r" b="b" t="t" l="l"/>
              <a:pathLst>
                <a:path h="419100" w="1118260">
                  <a:moveTo>
                    <a:pt x="40840" y="0"/>
                  </a:moveTo>
                  <a:lnTo>
                    <a:pt x="1077420" y="0"/>
                  </a:lnTo>
                  <a:cubicBezTo>
                    <a:pt x="1099975" y="0"/>
                    <a:pt x="1118260" y="18285"/>
                    <a:pt x="1118260" y="40840"/>
                  </a:cubicBezTo>
                  <a:lnTo>
                    <a:pt x="1118260" y="378260"/>
                  </a:lnTo>
                  <a:cubicBezTo>
                    <a:pt x="1118260" y="400815"/>
                    <a:pt x="1099975" y="419100"/>
                    <a:pt x="1077420" y="419100"/>
                  </a:cubicBezTo>
                  <a:lnTo>
                    <a:pt x="40840" y="419100"/>
                  </a:lnTo>
                  <a:cubicBezTo>
                    <a:pt x="18285" y="419100"/>
                    <a:pt x="0" y="400815"/>
                    <a:pt x="0" y="378260"/>
                  </a:cubicBezTo>
                  <a:lnTo>
                    <a:pt x="0" y="40840"/>
                  </a:lnTo>
                  <a:cubicBezTo>
                    <a:pt x="0" y="18285"/>
                    <a:pt x="18285" y="0"/>
                    <a:pt x="4084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11826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5796182"/>
            <a:ext cx="3702482" cy="1387612"/>
            <a:chOff x="0" y="0"/>
            <a:chExt cx="1118260" cy="419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8260" cy="419100"/>
            </a:xfrm>
            <a:custGeom>
              <a:avLst/>
              <a:gdLst/>
              <a:ahLst/>
              <a:cxnLst/>
              <a:rect r="r" b="b" t="t" l="l"/>
              <a:pathLst>
                <a:path h="419100" w="1118260">
                  <a:moveTo>
                    <a:pt x="40840" y="0"/>
                  </a:moveTo>
                  <a:lnTo>
                    <a:pt x="1077420" y="0"/>
                  </a:lnTo>
                  <a:cubicBezTo>
                    <a:pt x="1099975" y="0"/>
                    <a:pt x="1118260" y="18285"/>
                    <a:pt x="1118260" y="40840"/>
                  </a:cubicBezTo>
                  <a:lnTo>
                    <a:pt x="1118260" y="378260"/>
                  </a:lnTo>
                  <a:cubicBezTo>
                    <a:pt x="1118260" y="400815"/>
                    <a:pt x="1099975" y="419100"/>
                    <a:pt x="1077420" y="419100"/>
                  </a:cubicBezTo>
                  <a:lnTo>
                    <a:pt x="40840" y="419100"/>
                  </a:lnTo>
                  <a:cubicBezTo>
                    <a:pt x="18285" y="419100"/>
                    <a:pt x="0" y="400815"/>
                    <a:pt x="0" y="378260"/>
                  </a:cubicBezTo>
                  <a:lnTo>
                    <a:pt x="0" y="40840"/>
                  </a:lnTo>
                  <a:cubicBezTo>
                    <a:pt x="0" y="18285"/>
                    <a:pt x="18285" y="0"/>
                    <a:pt x="4084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11826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60096" y="7688619"/>
            <a:ext cx="3702482" cy="1387612"/>
            <a:chOff x="0" y="0"/>
            <a:chExt cx="1118260" cy="419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18260" cy="419100"/>
            </a:xfrm>
            <a:custGeom>
              <a:avLst/>
              <a:gdLst/>
              <a:ahLst/>
              <a:cxnLst/>
              <a:rect r="r" b="b" t="t" l="l"/>
              <a:pathLst>
                <a:path h="419100" w="1118260">
                  <a:moveTo>
                    <a:pt x="40840" y="0"/>
                  </a:moveTo>
                  <a:lnTo>
                    <a:pt x="1077420" y="0"/>
                  </a:lnTo>
                  <a:cubicBezTo>
                    <a:pt x="1099975" y="0"/>
                    <a:pt x="1118260" y="18285"/>
                    <a:pt x="1118260" y="40840"/>
                  </a:cubicBezTo>
                  <a:lnTo>
                    <a:pt x="1118260" y="378260"/>
                  </a:lnTo>
                  <a:cubicBezTo>
                    <a:pt x="1118260" y="400815"/>
                    <a:pt x="1099975" y="419100"/>
                    <a:pt x="1077420" y="419100"/>
                  </a:cubicBezTo>
                  <a:lnTo>
                    <a:pt x="40840" y="419100"/>
                  </a:lnTo>
                  <a:cubicBezTo>
                    <a:pt x="18285" y="419100"/>
                    <a:pt x="0" y="400815"/>
                    <a:pt x="0" y="378260"/>
                  </a:cubicBezTo>
                  <a:lnTo>
                    <a:pt x="0" y="40840"/>
                  </a:lnTo>
                  <a:cubicBezTo>
                    <a:pt x="0" y="18285"/>
                    <a:pt x="18285" y="0"/>
                    <a:pt x="4084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11826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731182" y="1920379"/>
            <a:ext cx="3165864" cy="1569471"/>
            <a:chOff x="0" y="0"/>
            <a:chExt cx="1639542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39542" cy="812800"/>
            </a:xfrm>
            <a:custGeom>
              <a:avLst/>
              <a:gdLst/>
              <a:ahLst/>
              <a:cxnLst/>
              <a:rect r="r" b="b" t="t" l="l"/>
              <a:pathLst>
                <a:path h="812800" w="1639542">
                  <a:moveTo>
                    <a:pt x="1639542" y="406400"/>
                  </a:moveTo>
                  <a:lnTo>
                    <a:pt x="1233142" y="0"/>
                  </a:lnTo>
                  <a:lnTo>
                    <a:pt x="123314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233142" y="609600"/>
                  </a:lnTo>
                  <a:lnTo>
                    <a:pt x="1233142" y="812800"/>
                  </a:lnTo>
                  <a:lnTo>
                    <a:pt x="1639542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1537942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731182" y="3721886"/>
            <a:ext cx="3165864" cy="1569471"/>
            <a:chOff x="0" y="0"/>
            <a:chExt cx="1639542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39542" cy="812800"/>
            </a:xfrm>
            <a:custGeom>
              <a:avLst/>
              <a:gdLst/>
              <a:ahLst/>
              <a:cxnLst/>
              <a:rect r="r" b="b" t="t" l="l"/>
              <a:pathLst>
                <a:path h="812800" w="1639542">
                  <a:moveTo>
                    <a:pt x="1639542" y="406400"/>
                  </a:moveTo>
                  <a:lnTo>
                    <a:pt x="1233142" y="0"/>
                  </a:lnTo>
                  <a:lnTo>
                    <a:pt x="123314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233142" y="609600"/>
                  </a:lnTo>
                  <a:lnTo>
                    <a:pt x="1233142" y="812800"/>
                  </a:lnTo>
                  <a:lnTo>
                    <a:pt x="1639542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1537942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731182" y="5614323"/>
            <a:ext cx="3330269" cy="1569471"/>
            <a:chOff x="0" y="0"/>
            <a:chExt cx="1724685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24685" cy="812800"/>
            </a:xfrm>
            <a:custGeom>
              <a:avLst/>
              <a:gdLst/>
              <a:ahLst/>
              <a:cxnLst/>
              <a:rect r="r" b="b" t="t" l="l"/>
              <a:pathLst>
                <a:path h="812800" w="1724685">
                  <a:moveTo>
                    <a:pt x="1724685" y="406400"/>
                  </a:moveTo>
                  <a:lnTo>
                    <a:pt x="1318285" y="0"/>
                  </a:lnTo>
                  <a:lnTo>
                    <a:pt x="131828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318285" y="609600"/>
                  </a:lnTo>
                  <a:lnTo>
                    <a:pt x="1318285" y="812800"/>
                  </a:lnTo>
                  <a:lnTo>
                    <a:pt x="1724685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65100"/>
              <a:ext cx="16230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4962578" y="7598573"/>
            <a:ext cx="3098873" cy="1569471"/>
            <a:chOff x="0" y="0"/>
            <a:chExt cx="1604849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604849" cy="812800"/>
            </a:xfrm>
            <a:custGeom>
              <a:avLst/>
              <a:gdLst/>
              <a:ahLst/>
              <a:cxnLst/>
              <a:rect r="r" b="b" t="t" l="l"/>
              <a:pathLst>
                <a:path h="812800" w="1604849">
                  <a:moveTo>
                    <a:pt x="1604849" y="406400"/>
                  </a:moveTo>
                  <a:lnTo>
                    <a:pt x="1198449" y="0"/>
                  </a:lnTo>
                  <a:lnTo>
                    <a:pt x="119844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198449" y="609600"/>
                  </a:lnTo>
                  <a:lnTo>
                    <a:pt x="1198449" y="812800"/>
                  </a:lnTo>
                  <a:lnTo>
                    <a:pt x="1604849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65100"/>
              <a:ext cx="150324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7897046" y="1920379"/>
            <a:ext cx="7031820" cy="1617726"/>
            <a:chOff x="0" y="0"/>
            <a:chExt cx="1446876" cy="33286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446876" cy="332865"/>
            </a:xfrm>
            <a:custGeom>
              <a:avLst/>
              <a:gdLst/>
              <a:ahLst/>
              <a:cxnLst/>
              <a:rect r="r" b="b" t="t" l="l"/>
              <a:pathLst>
                <a:path h="332865" w="1446876">
                  <a:moveTo>
                    <a:pt x="21504" y="0"/>
                  </a:moveTo>
                  <a:lnTo>
                    <a:pt x="1425373" y="0"/>
                  </a:lnTo>
                  <a:cubicBezTo>
                    <a:pt x="1437249" y="0"/>
                    <a:pt x="1446876" y="9627"/>
                    <a:pt x="1446876" y="21504"/>
                  </a:cubicBezTo>
                  <a:lnTo>
                    <a:pt x="1446876" y="311362"/>
                  </a:lnTo>
                  <a:cubicBezTo>
                    <a:pt x="1446876" y="323238"/>
                    <a:pt x="1437249" y="332865"/>
                    <a:pt x="1425373" y="332865"/>
                  </a:cubicBezTo>
                  <a:lnTo>
                    <a:pt x="21504" y="332865"/>
                  </a:lnTo>
                  <a:cubicBezTo>
                    <a:pt x="9627" y="332865"/>
                    <a:pt x="0" y="323238"/>
                    <a:pt x="0" y="311362"/>
                  </a:cubicBezTo>
                  <a:lnTo>
                    <a:pt x="0" y="21504"/>
                  </a:lnTo>
                  <a:cubicBezTo>
                    <a:pt x="0" y="9627"/>
                    <a:pt x="9627" y="0"/>
                    <a:pt x="2150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446876" cy="370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4268391" y="971550"/>
            <a:ext cx="9751219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Основні проблеми емоційної компетентності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60096" y="2286649"/>
            <a:ext cx="3239691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Бідний емоційний словник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753311" y="4179086"/>
            <a:ext cx="2716052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Змішування емоцій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24501" y="6071523"/>
            <a:ext cx="3044862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Неефективна регуляція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60096" y="7964844"/>
            <a:ext cx="3702482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Соціальні та культурні фактори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930449" y="2086624"/>
            <a:ext cx="4965014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обмеженість у розумінні та вербалізації власних емоційних станів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7897046" y="3767351"/>
            <a:ext cx="7031820" cy="1617726"/>
            <a:chOff x="0" y="0"/>
            <a:chExt cx="1446876" cy="33286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446876" cy="332865"/>
            </a:xfrm>
            <a:custGeom>
              <a:avLst/>
              <a:gdLst/>
              <a:ahLst/>
              <a:cxnLst/>
              <a:rect r="r" b="b" t="t" l="l"/>
              <a:pathLst>
                <a:path h="332865" w="1446876">
                  <a:moveTo>
                    <a:pt x="21504" y="0"/>
                  </a:moveTo>
                  <a:lnTo>
                    <a:pt x="1425373" y="0"/>
                  </a:lnTo>
                  <a:cubicBezTo>
                    <a:pt x="1437249" y="0"/>
                    <a:pt x="1446876" y="9627"/>
                    <a:pt x="1446876" y="21504"/>
                  </a:cubicBezTo>
                  <a:lnTo>
                    <a:pt x="1446876" y="311362"/>
                  </a:lnTo>
                  <a:cubicBezTo>
                    <a:pt x="1446876" y="323238"/>
                    <a:pt x="1437249" y="332865"/>
                    <a:pt x="1425373" y="332865"/>
                  </a:cubicBezTo>
                  <a:lnTo>
                    <a:pt x="21504" y="332865"/>
                  </a:lnTo>
                  <a:cubicBezTo>
                    <a:pt x="9627" y="332865"/>
                    <a:pt x="0" y="323238"/>
                    <a:pt x="0" y="311362"/>
                  </a:cubicBezTo>
                  <a:lnTo>
                    <a:pt x="0" y="21504"/>
                  </a:lnTo>
                  <a:cubicBezTo>
                    <a:pt x="0" y="9627"/>
                    <a:pt x="9627" y="0"/>
                    <a:pt x="2150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446876" cy="370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8061451" y="5566068"/>
            <a:ext cx="7031820" cy="1617726"/>
            <a:chOff x="0" y="0"/>
            <a:chExt cx="1446876" cy="33286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446876" cy="332865"/>
            </a:xfrm>
            <a:custGeom>
              <a:avLst/>
              <a:gdLst/>
              <a:ahLst/>
              <a:cxnLst/>
              <a:rect r="r" b="b" t="t" l="l"/>
              <a:pathLst>
                <a:path h="332865" w="1446876">
                  <a:moveTo>
                    <a:pt x="21504" y="0"/>
                  </a:moveTo>
                  <a:lnTo>
                    <a:pt x="1425373" y="0"/>
                  </a:lnTo>
                  <a:cubicBezTo>
                    <a:pt x="1437249" y="0"/>
                    <a:pt x="1446876" y="9627"/>
                    <a:pt x="1446876" y="21504"/>
                  </a:cubicBezTo>
                  <a:lnTo>
                    <a:pt x="1446876" y="311362"/>
                  </a:lnTo>
                  <a:cubicBezTo>
                    <a:pt x="1446876" y="323238"/>
                    <a:pt x="1437249" y="332865"/>
                    <a:pt x="1425373" y="332865"/>
                  </a:cubicBezTo>
                  <a:lnTo>
                    <a:pt x="21504" y="332865"/>
                  </a:lnTo>
                  <a:cubicBezTo>
                    <a:pt x="9627" y="332865"/>
                    <a:pt x="0" y="323238"/>
                    <a:pt x="0" y="311362"/>
                  </a:cubicBezTo>
                  <a:lnTo>
                    <a:pt x="0" y="21504"/>
                  </a:lnTo>
                  <a:cubicBezTo>
                    <a:pt x="0" y="9627"/>
                    <a:pt x="9627" y="0"/>
                    <a:pt x="2150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446876" cy="370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8061451" y="7550318"/>
            <a:ext cx="7031820" cy="1617726"/>
            <a:chOff x="0" y="0"/>
            <a:chExt cx="1446876" cy="33286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446876" cy="332865"/>
            </a:xfrm>
            <a:custGeom>
              <a:avLst/>
              <a:gdLst/>
              <a:ahLst/>
              <a:cxnLst/>
              <a:rect r="r" b="b" t="t" l="l"/>
              <a:pathLst>
                <a:path h="332865" w="1446876">
                  <a:moveTo>
                    <a:pt x="21504" y="0"/>
                  </a:moveTo>
                  <a:lnTo>
                    <a:pt x="1425373" y="0"/>
                  </a:lnTo>
                  <a:cubicBezTo>
                    <a:pt x="1437249" y="0"/>
                    <a:pt x="1446876" y="9627"/>
                    <a:pt x="1446876" y="21504"/>
                  </a:cubicBezTo>
                  <a:lnTo>
                    <a:pt x="1446876" y="311362"/>
                  </a:lnTo>
                  <a:cubicBezTo>
                    <a:pt x="1446876" y="323238"/>
                    <a:pt x="1437249" y="332865"/>
                    <a:pt x="1425373" y="332865"/>
                  </a:cubicBezTo>
                  <a:lnTo>
                    <a:pt x="21504" y="332865"/>
                  </a:lnTo>
                  <a:cubicBezTo>
                    <a:pt x="9627" y="332865"/>
                    <a:pt x="0" y="323238"/>
                    <a:pt x="0" y="311362"/>
                  </a:cubicBezTo>
                  <a:lnTo>
                    <a:pt x="0" y="21504"/>
                  </a:lnTo>
                  <a:cubicBezTo>
                    <a:pt x="0" y="9627"/>
                    <a:pt x="9627" y="0"/>
                    <a:pt x="2150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1446876" cy="370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8413747" y="4002558"/>
            <a:ext cx="5998417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одна емоція несвідомо маскує або замінює іншу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691931" y="5671473"/>
            <a:ext cx="2780776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уникання, пригничення, імпульсивні реакції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269175" y="7631469"/>
            <a:ext cx="3039127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заборона на емоції слабкості, гендерні стереотипи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1536" y="2058282"/>
            <a:ext cx="5434743" cy="3399039"/>
            <a:chOff x="0" y="0"/>
            <a:chExt cx="1118260" cy="6993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8260" cy="699391"/>
            </a:xfrm>
            <a:custGeom>
              <a:avLst/>
              <a:gdLst/>
              <a:ahLst/>
              <a:cxnLst/>
              <a:rect r="r" b="b" t="t" l="l"/>
              <a:pathLst>
                <a:path h="699391" w="1118260">
                  <a:moveTo>
                    <a:pt x="27823" y="0"/>
                  </a:moveTo>
                  <a:lnTo>
                    <a:pt x="1090437" y="0"/>
                  </a:lnTo>
                  <a:cubicBezTo>
                    <a:pt x="1097816" y="0"/>
                    <a:pt x="1104893" y="2931"/>
                    <a:pt x="1110111" y="8149"/>
                  </a:cubicBezTo>
                  <a:cubicBezTo>
                    <a:pt x="1115328" y="13367"/>
                    <a:pt x="1118260" y="20444"/>
                    <a:pt x="1118260" y="27823"/>
                  </a:cubicBezTo>
                  <a:lnTo>
                    <a:pt x="1118260" y="671568"/>
                  </a:lnTo>
                  <a:cubicBezTo>
                    <a:pt x="1118260" y="686934"/>
                    <a:pt x="1105803" y="699391"/>
                    <a:pt x="1090437" y="699391"/>
                  </a:cubicBezTo>
                  <a:lnTo>
                    <a:pt x="27823" y="699391"/>
                  </a:lnTo>
                  <a:cubicBezTo>
                    <a:pt x="12457" y="699391"/>
                    <a:pt x="0" y="686934"/>
                    <a:pt x="0" y="671568"/>
                  </a:cubicBezTo>
                  <a:lnTo>
                    <a:pt x="0" y="27823"/>
                  </a:lnTo>
                  <a:cubicBezTo>
                    <a:pt x="0" y="12457"/>
                    <a:pt x="12457" y="0"/>
                    <a:pt x="2782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18260" cy="73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843931" y="6354004"/>
            <a:ext cx="3650233" cy="3650233"/>
          </a:xfrm>
          <a:custGeom>
            <a:avLst/>
            <a:gdLst/>
            <a:ahLst/>
            <a:cxnLst/>
            <a:rect r="r" b="b" t="t" l="l"/>
            <a:pathLst>
              <a:path h="3650233" w="3650233">
                <a:moveTo>
                  <a:pt x="0" y="0"/>
                </a:moveTo>
                <a:lnTo>
                  <a:pt x="3650233" y="0"/>
                </a:lnTo>
                <a:lnTo>
                  <a:pt x="3650233" y="3650233"/>
                </a:lnTo>
                <a:lnTo>
                  <a:pt x="0" y="365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305624" y="1172003"/>
            <a:ext cx="7347942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Значення емоційної компетентності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739261"/>
            <a:ext cx="4586197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Емоційна компетентність не є вродженою, її можна розвивати за допомогою тренінгів, рефлексії та психологічної роботи над собою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32248" y="2010657"/>
            <a:ext cx="8761917" cy="348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 професійній діяльності: запобігає професійному вигоранню, покращує лідерські якості та ефективність роботи, особливо у професіях типу «людина-людина».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 спілкуванні: дозволяє краще розуміти співрозмовника, уникати гострих конфліктів та будувати довірливі стосунки.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 саморозвитку: підвищує врівноваженість, стресостійкість та дозволяє діяти адекватно ситуації.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2995" y="1846904"/>
            <a:ext cx="6209795" cy="979937"/>
            <a:chOff x="0" y="0"/>
            <a:chExt cx="1277736" cy="2016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7736" cy="201633"/>
            </a:xfrm>
            <a:custGeom>
              <a:avLst/>
              <a:gdLst/>
              <a:ahLst/>
              <a:cxnLst/>
              <a:rect r="r" b="b" t="t" l="l"/>
              <a:pathLst>
                <a:path h="201633" w="1277736">
                  <a:moveTo>
                    <a:pt x="24350" y="0"/>
                  </a:moveTo>
                  <a:lnTo>
                    <a:pt x="1253385" y="0"/>
                  </a:lnTo>
                  <a:cubicBezTo>
                    <a:pt x="1259843" y="0"/>
                    <a:pt x="1266037" y="2565"/>
                    <a:pt x="1270604" y="7132"/>
                  </a:cubicBezTo>
                  <a:cubicBezTo>
                    <a:pt x="1275170" y="11699"/>
                    <a:pt x="1277736" y="17892"/>
                    <a:pt x="1277736" y="24350"/>
                  </a:cubicBezTo>
                  <a:lnTo>
                    <a:pt x="1277736" y="177283"/>
                  </a:lnTo>
                  <a:cubicBezTo>
                    <a:pt x="1277736" y="183741"/>
                    <a:pt x="1275170" y="189935"/>
                    <a:pt x="1270604" y="194501"/>
                  </a:cubicBezTo>
                  <a:cubicBezTo>
                    <a:pt x="1266037" y="199068"/>
                    <a:pt x="1259843" y="201633"/>
                    <a:pt x="1253385" y="201633"/>
                  </a:cubicBezTo>
                  <a:lnTo>
                    <a:pt x="24350" y="201633"/>
                  </a:lnTo>
                  <a:cubicBezTo>
                    <a:pt x="17892" y="201633"/>
                    <a:pt x="11699" y="199068"/>
                    <a:pt x="7132" y="194501"/>
                  </a:cubicBezTo>
                  <a:cubicBezTo>
                    <a:pt x="2565" y="189935"/>
                    <a:pt x="0" y="183741"/>
                    <a:pt x="0" y="177283"/>
                  </a:cubicBezTo>
                  <a:lnTo>
                    <a:pt x="0" y="24350"/>
                  </a:lnTo>
                  <a:cubicBezTo>
                    <a:pt x="0" y="17892"/>
                    <a:pt x="2565" y="11699"/>
                    <a:pt x="7132" y="7132"/>
                  </a:cubicBezTo>
                  <a:cubicBezTo>
                    <a:pt x="11699" y="2565"/>
                    <a:pt x="17892" y="0"/>
                    <a:pt x="243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7736" cy="2397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35324" y="981075"/>
            <a:ext cx="11173302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Сучасні підходи до розвитку емоційної компетентності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02995" y="3198316"/>
            <a:ext cx="6209795" cy="979937"/>
            <a:chOff x="0" y="0"/>
            <a:chExt cx="1277736" cy="2016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77736" cy="201633"/>
            </a:xfrm>
            <a:custGeom>
              <a:avLst/>
              <a:gdLst/>
              <a:ahLst/>
              <a:cxnLst/>
              <a:rect r="r" b="b" t="t" l="l"/>
              <a:pathLst>
                <a:path h="201633" w="1277736">
                  <a:moveTo>
                    <a:pt x="24350" y="0"/>
                  </a:moveTo>
                  <a:lnTo>
                    <a:pt x="1253385" y="0"/>
                  </a:lnTo>
                  <a:cubicBezTo>
                    <a:pt x="1259843" y="0"/>
                    <a:pt x="1266037" y="2565"/>
                    <a:pt x="1270604" y="7132"/>
                  </a:cubicBezTo>
                  <a:cubicBezTo>
                    <a:pt x="1275170" y="11699"/>
                    <a:pt x="1277736" y="17892"/>
                    <a:pt x="1277736" y="24350"/>
                  </a:cubicBezTo>
                  <a:lnTo>
                    <a:pt x="1277736" y="177283"/>
                  </a:lnTo>
                  <a:cubicBezTo>
                    <a:pt x="1277736" y="183741"/>
                    <a:pt x="1275170" y="189935"/>
                    <a:pt x="1270604" y="194501"/>
                  </a:cubicBezTo>
                  <a:cubicBezTo>
                    <a:pt x="1266037" y="199068"/>
                    <a:pt x="1259843" y="201633"/>
                    <a:pt x="1253385" y="201633"/>
                  </a:cubicBezTo>
                  <a:lnTo>
                    <a:pt x="24350" y="201633"/>
                  </a:lnTo>
                  <a:cubicBezTo>
                    <a:pt x="17892" y="201633"/>
                    <a:pt x="11699" y="199068"/>
                    <a:pt x="7132" y="194501"/>
                  </a:cubicBezTo>
                  <a:cubicBezTo>
                    <a:pt x="2565" y="189935"/>
                    <a:pt x="0" y="183741"/>
                    <a:pt x="0" y="177283"/>
                  </a:cubicBezTo>
                  <a:lnTo>
                    <a:pt x="0" y="24350"/>
                  </a:lnTo>
                  <a:cubicBezTo>
                    <a:pt x="0" y="17892"/>
                    <a:pt x="2565" y="11699"/>
                    <a:pt x="7132" y="7132"/>
                  </a:cubicBezTo>
                  <a:cubicBezTo>
                    <a:pt x="11699" y="2565"/>
                    <a:pt x="17892" y="0"/>
                    <a:pt x="243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77736" cy="2397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02995" y="4549727"/>
            <a:ext cx="6209795" cy="979937"/>
            <a:chOff x="0" y="0"/>
            <a:chExt cx="1277736" cy="20163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77736" cy="201633"/>
            </a:xfrm>
            <a:custGeom>
              <a:avLst/>
              <a:gdLst/>
              <a:ahLst/>
              <a:cxnLst/>
              <a:rect r="r" b="b" t="t" l="l"/>
              <a:pathLst>
                <a:path h="201633" w="1277736">
                  <a:moveTo>
                    <a:pt x="24350" y="0"/>
                  </a:moveTo>
                  <a:lnTo>
                    <a:pt x="1253385" y="0"/>
                  </a:lnTo>
                  <a:cubicBezTo>
                    <a:pt x="1259843" y="0"/>
                    <a:pt x="1266037" y="2565"/>
                    <a:pt x="1270604" y="7132"/>
                  </a:cubicBezTo>
                  <a:cubicBezTo>
                    <a:pt x="1275170" y="11699"/>
                    <a:pt x="1277736" y="17892"/>
                    <a:pt x="1277736" y="24350"/>
                  </a:cubicBezTo>
                  <a:lnTo>
                    <a:pt x="1277736" y="177283"/>
                  </a:lnTo>
                  <a:cubicBezTo>
                    <a:pt x="1277736" y="183741"/>
                    <a:pt x="1275170" y="189935"/>
                    <a:pt x="1270604" y="194501"/>
                  </a:cubicBezTo>
                  <a:cubicBezTo>
                    <a:pt x="1266037" y="199068"/>
                    <a:pt x="1259843" y="201633"/>
                    <a:pt x="1253385" y="201633"/>
                  </a:cubicBezTo>
                  <a:lnTo>
                    <a:pt x="24350" y="201633"/>
                  </a:lnTo>
                  <a:cubicBezTo>
                    <a:pt x="17892" y="201633"/>
                    <a:pt x="11699" y="199068"/>
                    <a:pt x="7132" y="194501"/>
                  </a:cubicBezTo>
                  <a:cubicBezTo>
                    <a:pt x="2565" y="189935"/>
                    <a:pt x="0" y="183741"/>
                    <a:pt x="0" y="177283"/>
                  </a:cubicBezTo>
                  <a:lnTo>
                    <a:pt x="0" y="24350"/>
                  </a:lnTo>
                  <a:cubicBezTo>
                    <a:pt x="0" y="17892"/>
                    <a:pt x="2565" y="11699"/>
                    <a:pt x="7132" y="7132"/>
                  </a:cubicBezTo>
                  <a:cubicBezTo>
                    <a:pt x="11699" y="2565"/>
                    <a:pt x="17892" y="0"/>
                    <a:pt x="243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77736" cy="2397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02995" y="5901139"/>
            <a:ext cx="6209795" cy="979937"/>
            <a:chOff x="0" y="0"/>
            <a:chExt cx="1277736" cy="2016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77736" cy="201633"/>
            </a:xfrm>
            <a:custGeom>
              <a:avLst/>
              <a:gdLst/>
              <a:ahLst/>
              <a:cxnLst/>
              <a:rect r="r" b="b" t="t" l="l"/>
              <a:pathLst>
                <a:path h="201633" w="1277736">
                  <a:moveTo>
                    <a:pt x="24350" y="0"/>
                  </a:moveTo>
                  <a:lnTo>
                    <a:pt x="1253385" y="0"/>
                  </a:lnTo>
                  <a:cubicBezTo>
                    <a:pt x="1259843" y="0"/>
                    <a:pt x="1266037" y="2565"/>
                    <a:pt x="1270604" y="7132"/>
                  </a:cubicBezTo>
                  <a:cubicBezTo>
                    <a:pt x="1275170" y="11699"/>
                    <a:pt x="1277736" y="17892"/>
                    <a:pt x="1277736" y="24350"/>
                  </a:cubicBezTo>
                  <a:lnTo>
                    <a:pt x="1277736" y="177283"/>
                  </a:lnTo>
                  <a:cubicBezTo>
                    <a:pt x="1277736" y="183741"/>
                    <a:pt x="1275170" y="189935"/>
                    <a:pt x="1270604" y="194501"/>
                  </a:cubicBezTo>
                  <a:cubicBezTo>
                    <a:pt x="1266037" y="199068"/>
                    <a:pt x="1259843" y="201633"/>
                    <a:pt x="1253385" y="201633"/>
                  </a:cubicBezTo>
                  <a:lnTo>
                    <a:pt x="24350" y="201633"/>
                  </a:lnTo>
                  <a:cubicBezTo>
                    <a:pt x="17892" y="201633"/>
                    <a:pt x="11699" y="199068"/>
                    <a:pt x="7132" y="194501"/>
                  </a:cubicBezTo>
                  <a:cubicBezTo>
                    <a:pt x="2565" y="189935"/>
                    <a:pt x="0" y="183741"/>
                    <a:pt x="0" y="177283"/>
                  </a:cubicBezTo>
                  <a:lnTo>
                    <a:pt x="0" y="24350"/>
                  </a:lnTo>
                  <a:cubicBezTo>
                    <a:pt x="0" y="17892"/>
                    <a:pt x="2565" y="11699"/>
                    <a:pt x="7132" y="7132"/>
                  </a:cubicBezTo>
                  <a:cubicBezTo>
                    <a:pt x="11699" y="2565"/>
                    <a:pt x="17892" y="0"/>
                    <a:pt x="243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277736" cy="2397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02995" y="7252551"/>
            <a:ext cx="6209795" cy="979937"/>
            <a:chOff x="0" y="0"/>
            <a:chExt cx="1277736" cy="20163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77736" cy="201633"/>
            </a:xfrm>
            <a:custGeom>
              <a:avLst/>
              <a:gdLst/>
              <a:ahLst/>
              <a:cxnLst/>
              <a:rect r="r" b="b" t="t" l="l"/>
              <a:pathLst>
                <a:path h="201633" w="1277736">
                  <a:moveTo>
                    <a:pt x="24350" y="0"/>
                  </a:moveTo>
                  <a:lnTo>
                    <a:pt x="1253385" y="0"/>
                  </a:lnTo>
                  <a:cubicBezTo>
                    <a:pt x="1259843" y="0"/>
                    <a:pt x="1266037" y="2565"/>
                    <a:pt x="1270604" y="7132"/>
                  </a:cubicBezTo>
                  <a:cubicBezTo>
                    <a:pt x="1275170" y="11699"/>
                    <a:pt x="1277736" y="17892"/>
                    <a:pt x="1277736" y="24350"/>
                  </a:cubicBezTo>
                  <a:lnTo>
                    <a:pt x="1277736" y="177283"/>
                  </a:lnTo>
                  <a:cubicBezTo>
                    <a:pt x="1277736" y="183741"/>
                    <a:pt x="1275170" y="189935"/>
                    <a:pt x="1270604" y="194501"/>
                  </a:cubicBezTo>
                  <a:cubicBezTo>
                    <a:pt x="1266037" y="199068"/>
                    <a:pt x="1259843" y="201633"/>
                    <a:pt x="1253385" y="201633"/>
                  </a:cubicBezTo>
                  <a:lnTo>
                    <a:pt x="24350" y="201633"/>
                  </a:lnTo>
                  <a:cubicBezTo>
                    <a:pt x="17892" y="201633"/>
                    <a:pt x="11699" y="199068"/>
                    <a:pt x="7132" y="194501"/>
                  </a:cubicBezTo>
                  <a:cubicBezTo>
                    <a:pt x="2565" y="189935"/>
                    <a:pt x="0" y="183741"/>
                    <a:pt x="0" y="177283"/>
                  </a:cubicBezTo>
                  <a:lnTo>
                    <a:pt x="0" y="24350"/>
                  </a:lnTo>
                  <a:cubicBezTo>
                    <a:pt x="0" y="17892"/>
                    <a:pt x="2565" y="11699"/>
                    <a:pt x="7132" y="7132"/>
                  </a:cubicBezTo>
                  <a:cubicBezTo>
                    <a:pt x="11699" y="2565"/>
                    <a:pt x="17892" y="0"/>
                    <a:pt x="243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277736" cy="2397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994748" y="2119702"/>
            <a:ext cx="327399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Психоосвіта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24654" y="3261564"/>
            <a:ext cx="4166476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Когнітивно-поведінкова терапія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994748" y="4747260"/>
            <a:ext cx="36732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Майндфулнес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123924" y="6101164"/>
            <a:ext cx="336793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Емоційний коучинг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65938" y="7315799"/>
            <a:ext cx="4330881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Тілесно-орієнтовані практики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695191" y="2173689"/>
            <a:ext cx="6695111" cy="584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Емоційна компетентність — це ключова навичка, що включає: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усвідомлення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розуміння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регуляцію емоцій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Її дефіцит призводить до: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імпульсивної поведінки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конфліктів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психологічного виснаження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Сучасні підходи підкреслюють, що емоційна компетентність не є вродженою — вона формується через досвід, навчання та соціальну взаємодію, і може цілеспрямовано розвиватися.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67964" y="155881"/>
            <a:ext cx="5293824" cy="3437515"/>
            <a:chOff x="0" y="0"/>
            <a:chExt cx="1089264" cy="7073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89264" cy="707308"/>
            </a:xfrm>
            <a:custGeom>
              <a:avLst/>
              <a:gdLst/>
              <a:ahLst/>
              <a:cxnLst/>
              <a:rect r="r" b="b" t="t" l="l"/>
              <a:pathLst>
                <a:path h="707308" w="1089264">
                  <a:moveTo>
                    <a:pt x="28563" y="0"/>
                  </a:moveTo>
                  <a:lnTo>
                    <a:pt x="1060701" y="0"/>
                  </a:lnTo>
                  <a:cubicBezTo>
                    <a:pt x="1068276" y="0"/>
                    <a:pt x="1075542" y="3009"/>
                    <a:pt x="1080898" y="8366"/>
                  </a:cubicBezTo>
                  <a:cubicBezTo>
                    <a:pt x="1086255" y="13723"/>
                    <a:pt x="1089264" y="20988"/>
                    <a:pt x="1089264" y="28563"/>
                  </a:cubicBezTo>
                  <a:lnTo>
                    <a:pt x="1089264" y="678744"/>
                  </a:lnTo>
                  <a:cubicBezTo>
                    <a:pt x="1089264" y="694519"/>
                    <a:pt x="1076476" y="707308"/>
                    <a:pt x="1060701" y="707308"/>
                  </a:cubicBezTo>
                  <a:lnTo>
                    <a:pt x="28563" y="707308"/>
                  </a:lnTo>
                  <a:cubicBezTo>
                    <a:pt x="12788" y="707308"/>
                    <a:pt x="0" y="694519"/>
                    <a:pt x="0" y="678744"/>
                  </a:cubicBezTo>
                  <a:lnTo>
                    <a:pt x="0" y="28563"/>
                  </a:lnTo>
                  <a:cubicBezTo>
                    <a:pt x="0" y="12788"/>
                    <a:pt x="12788" y="0"/>
                    <a:pt x="2856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89264" cy="7454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90617" y="1874638"/>
            <a:ext cx="1277645" cy="7383662"/>
            <a:chOff x="0" y="0"/>
            <a:chExt cx="336499" cy="19446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6499" cy="1944668"/>
            </a:xfrm>
            <a:custGeom>
              <a:avLst/>
              <a:gdLst/>
              <a:ahLst/>
              <a:cxnLst/>
              <a:rect r="r" b="b" t="t" l="l"/>
              <a:pathLst>
                <a:path h="1944668" w="336499">
                  <a:moveTo>
                    <a:pt x="0" y="0"/>
                  </a:moveTo>
                  <a:lnTo>
                    <a:pt x="336499" y="0"/>
                  </a:lnTo>
                  <a:lnTo>
                    <a:pt x="336499" y="1944668"/>
                  </a:lnTo>
                  <a:lnTo>
                    <a:pt x="0" y="1944668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36499" cy="19827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68262" y="1555625"/>
            <a:ext cx="1806320" cy="1563859"/>
            <a:chOff x="0" y="0"/>
            <a:chExt cx="812800" cy="703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68262" y="3593396"/>
            <a:ext cx="1806320" cy="1563859"/>
            <a:chOff x="0" y="0"/>
            <a:chExt cx="812800" cy="7036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715235" y="5566469"/>
            <a:ext cx="1806320" cy="1563859"/>
            <a:chOff x="0" y="0"/>
            <a:chExt cx="812800" cy="70369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68262" y="7401042"/>
            <a:ext cx="1806320" cy="1563859"/>
            <a:chOff x="0" y="0"/>
            <a:chExt cx="812800" cy="7036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474583" y="1828348"/>
            <a:ext cx="3086100" cy="1018413"/>
            <a:chOff x="0" y="0"/>
            <a:chExt cx="635000" cy="2095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" cy="209550"/>
            </a:xfrm>
            <a:custGeom>
              <a:avLst/>
              <a:gdLst/>
              <a:ahLst/>
              <a:cxnLst/>
              <a:rect r="r" b="b" t="t" l="l"/>
              <a:pathLst>
                <a:path h="209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160553"/>
                  </a:lnTo>
                  <a:cubicBezTo>
                    <a:pt x="635000" y="173548"/>
                    <a:pt x="629838" y="186010"/>
                    <a:pt x="620649" y="195199"/>
                  </a:cubicBezTo>
                  <a:cubicBezTo>
                    <a:pt x="611460" y="204388"/>
                    <a:pt x="598998" y="209550"/>
                    <a:pt x="586003" y="209550"/>
                  </a:cubicBezTo>
                  <a:lnTo>
                    <a:pt x="48997" y="209550"/>
                  </a:lnTo>
                  <a:cubicBezTo>
                    <a:pt x="36002" y="209550"/>
                    <a:pt x="23540" y="204388"/>
                    <a:pt x="14351" y="195199"/>
                  </a:cubicBezTo>
                  <a:cubicBezTo>
                    <a:pt x="5162" y="186010"/>
                    <a:pt x="0" y="173548"/>
                    <a:pt x="0" y="16055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63500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556785" y="3847999"/>
            <a:ext cx="3086100" cy="1018413"/>
            <a:chOff x="0" y="0"/>
            <a:chExt cx="635000" cy="20955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" cy="209550"/>
            </a:xfrm>
            <a:custGeom>
              <a:avLst/>
              <a:gdLst/>
              <a:ahLst/>
              <a:cxnLst/>
              <a:rect r="r" b="b" t="t" l="l"/>
              <a:pathLst>
                <a:path h="209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160553"/>
                  </a:lnTo>
                  <a:cubicBezTo>
                    <a:pt x="635000" y="173548"/>
                    <a:pt x="629838" y="186010"/>
                    <a:pt x="620649" y="195199"/>
                  </a:cubicBezTo>
                  <a:cubicBezTo>
                    <a:pt x="611460" y="204388"/>
                    <a:pt x="598998" y="209550"/>
                    <a:pt x="586003" y="209550"/>
                  </a:cubicBezTo>
                  <a:lnTo>
                    <a:pt x="48997" y="209550"/>
                  </a:lnTo>
                  <a:cubicBezTo>
                    <a:pt x="36002" y="209550"/>
                    <a:pt x="23540" y="204388"/>
                    <a:pt x="14351" y="195199"/>
                  </a:cubicBezTo>
                  <a:cubicBezTo>
                    <a:pt x="5162" y="186010"/>
                    <a:pt x="0" y="173548"/>
                    <a:pt x="0" y="16055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63500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521555" y="5867650"/>
            <a:ext cx="3086100" cy="1018413"/>
            <a:chOff x="0" y="0"/>
            <a:chExt cx="635000" cy="20955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" cy="209550"/>
            </a:xfrm>
            <a:custGeom>
              <a:avLst/>
              <a:gdLst/>
              <a:ahLst/>
              <a:cxnLst/>
              <a:rect r="r" b="b" t="t" l="l"/>
              <a:pathLst>
                <a:path h="209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160553"/>
                  </a:lnTo>
                  <a:cubicBezTo>
                    <a:pt x="635000" y="173548"/>
                    <a:pt x="629838" y="186010"/>
                    <a:pt x="620649" y="195199"/>
                  </a:cubicBezTo>
                  <a:cubicBezTo>
                    <a:pt x="611460" y="204388"/>
                    <a:pt x="598998" y="209550"/>
                    <a:pt x="586003" y="209550"/>
                  </a:cubicBezTo>
                  <a:lnTo>
                    <a:pt x="48997" y="209550"/>
                  </a:lnTo>
                  <a:cubicBezTo>
                    <a:pt x="36002" y="209550"/>
                    <a:pt x="23540" y="204388"/>
                    <a:pt x="14351" y="195199"/>
                  </a:cubicBezTo>
                  <a:cubicBezTo>
                    <a:pt x="5162" y="186010"/>
                    <a:pt x="0" y="173548"/>
                    <a:pt x="0" y="16055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63500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521555" y="7738932"/>
            <a:ext cx="3086100" cy="1018413"/>
            <a:chOff x="0" y="0"/>
            <a:chExt cx="635000" cy="2095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35000" cy="209550"/>
            </a:xfrm>
            <a:custGeom>
              <a:avLst/>
              <a:gdLst/>
              <a:ahLst/>
              <a:cxnLst/>
              <a:rect r="r" b="b" t="t" l="l"/>
              <a:pathLst>
                <a:path h="209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160553"/>
                  </a:lnTo>
                  <a:cubicBezTo>
                    <a:pt x="635000" y="173548"/>
                    <a:pt x="629838" y="186010"/>
                    <a:pt x="620649" y="195199"/>
                  </a:cubicBezTo>
                  <a:cubicBezTo>
                    <a:pt x="611460" y="204388"/>
                    <a:pt x="598998" y="209550"/>
                    <a:pt x="586003" y="209550"/>
                  </a:cubicBezTo>
                  <a:lnTo>
                    <a:pt x="48997" y="209550"/>
                  </a:lnTo>
                  <a:cubicBezTo>
                    <a:pt x="36002" y="209550"/>
                    <a:pt x="23540" y="204388"/>
                    <a:pt x="14351" y="195199"/>
                  </a:cubicBezTo>
                  <a:cubicBezTo>
                    <a:pt x="5162" y="186010"/>
                    <a:pt x="0" y="173548"/>
                    <a:pt x="0" y="16055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63500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528835" y="4004663"/>
            <a:ext cx="8504629" cy="741325"/>
            <a:chOff x="0" y="0"/>
            <a:chExt cx="1749924" cy="1525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749924" cy="152536"/>
            </a:xfrm>
            <a:custGeom>
              <a:avLst/>
              <a:gdLst/>
              <a:ahLst/>
              <a:cxnLst/>
              <a:rect r="r" b="b" t="t" l="l"/>
              <a:pathLst>
                <a:path h="152536" w="1749924">
                  <a:moveTo>
                    <a:pt x="17780" y="0"/>
                  </a:moveTo>
                  <a:lnTo>
                    <a:pt x="1732144" y="0"/>
                  </a:lnTo>
                  <a:cubicBezTo>
                    <a:pt x="1741964" y="0"/>
                    <a:pt x="1749924" y="7960"/>
                    <a:pt x="1749924" y="17780"/>
                  </a:cubicBezTo>
                  <a:lnTo>
                    <a:pt x="1749924" y="134756"/>
                  </a:lnTo>
                  <a:cubicBezTo>
                    <a:pt x="1749924" y="144576"/>
                    <a:pt x="1741964" y="152536"/>
                    <a:pt x="1732144" y="152536"/>
                  </a:cubicBezTo>
                  <a:lnTo>
                    <a:pt x="17780" y="152536"/>
                  </a:lnTo>
                  <a:cubicBezTo>
                    <a:pt x="7960" y="152536"/>
                    <a:pt x="0" y="144576"/>
                    <a:pt x="0" y="134756"/>
                  </a:cubicBezTo>
                  <a:lnTo>
                    <a:pt x="0" y="17780"/>
                  </a:lnTo>
                  <a:cubicBezTo>
                    <a:pt x="0" y="7960"/>
                    <a:pt x="7960" y="0"/>
                    <a:pt x="1778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749924" cy="190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7624436" y="5566469"/>
            <a:ext cx="2314889" cy="1527827"/>
            <a:chOff x="0" y="0"/>
            <a:chExt cx="635000" cy="4191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1610519" y="5566469"/>
            <a:ext cx="2314889" cy="1527827"/>
            <a:chOff x="0" y="0"/>
            <a:chExt cx="635000" cy="4191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5387940" y="5566469"/>
            <a:ext cx="2314889" cy="1527827"/>
            <a:chOff x="0" y="0"/>
            <a:chExt cx="635000" cy="4191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3729385" y="7655996"/>
            <a:ext cx="2314889" cy="1527827"/>
            <a:chOff x="0" y="0"/>
            <a:chExt cx="635000" cy="4191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436403" y="7655996"/>
            <a:ext cx="2314889" cy="1527827"/>
            <a:chOff x="0" y="0"/>
            <a:chExt cx="635000" cy="4191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0130228" y="4753292"/>
            <a:ext cx="1007551" cy="2655054"/>
            <a:chOff x="0" y="0"/>
            <a:chExt cx="635137" cy="1673683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635137" cy="1673683"/>
            </a:xfrm>
            <a:custGeom>
              <a:avLst/>
              <a:gdLst/>
              <a:ahLst/>
              <a:cxnLst/>
              <a:rect r="r" b="b" t="t" l="l"/>
              <a:pathLst>
                <a:path h="1673683" w="635137">
                  <a:moveTo>
                    <a:pt x="317568" y="1673683"/>
                  </a:moveTo>
                  <a:lnTo>
                    <a:pt x="0" y="1267283"/>
                  </a:lnTo>
                  <a:lnTo>
                    <a:pt x="203200" y="1267283"/>
                  </a:lnTo>
                  <a:lnTo>
                    <a:pt x="203200" y="0"/>
                  </a:lnTo>
                  <a:lnTo>
                    <a:pt x="431937" y="0"/>
                  </a:lnTo>
                  <a:lnTo>
                    <a:pt x="431937" y="1267283"/>
                  </a:lnTo>
                  <a:lnTo>
                    <a:pt x="635137" y="1267283"/>
                  </a:lnTo>
                  <a:lnTo>
                    <a:pt x="317568" y="1673683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203200" y="-38100"/>
              <a:ext cx="228737" cy="1610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2314180" y="4745988"/>
            <a:ext cx="907568" cy="907568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6" id="56"/>
          <p:cNvSpPr txBox="true"/>
          <p:nvPr/>
        </p:nvSpPr>
        <p:spPr>
          <a:xfrm rot="0">
            <a:off x="1028700" y="971550"/>
            <a:ext cx="8505468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Невизначеність як психологічний феномен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073287" y="302378"/>
            <a:ext cx="4683177" cy="310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Невизначеність — це стан, у якому: 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відсутня достатня інформація для прогнозу подій;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порушується відчуття контролю над ситуацією;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виникає множинність можливих інтерпретацій </a:t>
            </a:r>
          </a:p>
        </p:txBody>
      </p:sp>
      <p:sp>
        <p:nvSpPr>
          <p:cNvPr name="TextBox 58" id="58"/>
          <p:cNvSpPr txBox="true"/>
          <p:nvPr/>
        </p:nvSpPr>
        <p:spPr>
          <a:xfrm rot="-5400000">
            <a:off x="-2747162" y="5790486"/>
            <a:ext cx="7486530" cy="58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4"/>
              </a:lnSpc>
              <a:spcBef>
                <a:spcPct val="0"/>
              </a:spcBef>
            </a:pPr>
            <a:r>
              <a:rPr lang="en-US" b="true" sz="338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Основні характеристики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709447" y="2082096"/>
            <a:ext cx="271031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Відсутність контролю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855583" y="4168293"/>
            <a:ext cx="261637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Непередбачуваність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779906" y="5983274"/>
            <a:ext cx="2639858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Інформаційний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дефіцит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873852" y="7883013"/>
            <a:ext cx="2451966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Особистісна значущість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0353376" y="4085743"/>
            <a:ext cx="482917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Психологічні наслідки 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15848252" y="4753292"/>
            <a:ext cx="907568" cy="907568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8528835" y="4753292"/>
            <a:ext cx="907568" cy="907568"/>
            <a:chOff x="0" y="0"/>
            <a:chExt cx="812800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4354033" y="4753292"/>
            <a:ext cx="1065594" cy="2655054"/>
            <a:chOff x="0" y="0"/>
            <a:chExt cx="671725" cy="1673683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671725" cy="1673683"/>
            </a:xfrm>
            <a:custGeom>
              <a:avLst/>
              <a:gdLst/>
              <a:ahLst/>
              <a:cxnLst/>
              <a:rect r="r" b="b" t="t" l="l"/>
              <a:pathLst>
                <a:path h="1673683" w="671725">
                  <a:moveTo>
                    <a:pt x="335862" y="1673683"/>
                  </a:moveTo>
                  <a:lnTo>
                    <a:pt x="0" y="1267283"/>
                  </a:lnTo>
                  <a:lnTo>
                    <a:pt x="203200" y="1267283"/>
                  </a:lnTo>
                  <a:lnTo>
                    <a:pt x="203200" y="0"/>
                  </a:lnTo>
                  <a:lnTo>
                    <a:pt x="468525" y="0"/>
                  </a:lnTo>
                  <a:lnTo>
                    <a:pt x="468525" y="1267283"/>
                  </a:lnTo>
                  <a:lnTo>
                    <a:pt x="671725" y="1267283"/>
                  </a:lnTo>
                  <a:lnTo>
                    <a:pt x="335862" y="1673683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203200" y="-38100"/>
              <a:ext cx="265325" cy="1610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3" id="73"/>
          <p:cNvSpPr txBox="true"/>
          <p:nvPr/>
        </p:nvSpPr>
        <p:spPr>
          <a:xfrm rot="0">
            <a:off x="8022099" y="5941127"/>
            <a:ext cx="1519564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Тривога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9765358" y="8135346"/>
            <a:ext cx="1845161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Фрустрація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1962349" y="5959143"/>
            <a:ext cx="1611229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Агресія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3925408" y="7903646"/>
            <a:ext cx="1986079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Когнітивні спотворення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5505372" y="5711893"/>
            <a:ext cx="2080025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Регресивні та захисні реакції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67964" y="672582"/>
            <a:ext cx="5293824" cy="2174178"/>
            <a:chOff x="0" y="0"/>
            <a:chExt cx="1089264" cy="4473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89264" cy="447362"/>
            </a:xfrm>
            <a:custGeom>
              <a:avLst/>
              <a:gdLst/>
              <a:ahLst/>
              <a:cxnLst/>
              <a:rect r="r" b="b" t="t" l="l"/>
              <a:pathLst>
                <a:path h="447362" w="1089264">
                  <a:moveTo>
                    <a:pt x="28563" y="0"/>
                  </a:moveTo>
                  <a:lnTo>
                    <a:pt x="1060701" y="0"/>
                  </a:lnTo>
                  <a:cubicBezTo>
                    <a:pt x="1068276" y="0"/>
                    <a:pt x="1075542" y="3009"/>
                    <a:pt x="1080898" y="8366"/>
                  </a:cubicBezTo>
                  <a:cubicBezTo>
                    <a:pt x="1086255" y="13723"/>
                    <a:pt x="1089264" y="20988"/>
                    <a:pt x="1089264" y="28563"/>
                  </a:cubicBezTo>
                  <a:lnTo>
                    <a:pt x="1089264" y="418798"/>
                  </a:lnTo>
                  <a:cubicBezTo>
                    <a:pt x="1089264" y="434574"/>
                    <a:pt x="1076476" y="447362"/>
                    <a:pt x="1060701" y="447362"/>
                  </a:cubicBezTo>
                  <a:lnTo>
                    <a:pt x="28563" y="447362"/>
                  </a:lnTo>
                  <a:cubicBezTo>
                    <a:pt x="12788" y="447362"/>
                    <a:pt x="0" y="434574"/>
                    <a:pt x="0" y="418798"/>
                  </a:cubicBezTo>
                  <a:lnTo>
                    <a:pt x="0" y="28563"/>
                  </a:lnTo>
                  <a:cubicBezTo>
                    <a:pt x="0" y="12788"/>
                    <a:pt x="12788" y="0"/>
                    <a:pt x="2856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89264" cy="4854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90617" y="1874638"/>
            <a:ext cx="1277645" cy="8382172"/>
            <a:chOff x="0" y="0"/>
            <a:chExt cx="336499" cy="2207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6499" cy="2207650"/>
            </a:xfrm>
            <a:custGeom>
              <a:avLst/>
              <a:gdLst/>
              <a:ahLst/>
              <a:cxnLst/>
              <a:rect r="r" b="b" t="t" l="l"/>
              <a:pathLst>
                <a:path h="2207650" w="336499">
                  <a:moveTo>
                    <a:pt x="0" y="0"/>
                  </a:moveTo>
                  <a:lnTo>
                    <a:pt x="336499" y="0"/>
                  </a:lnTo>
                  <a:lnTo>
                    <a:pt x="336499" y="2207650"/>
                  </a:lnTo>
                  <a:lnTo>
                    <a:pt x="0" y="220765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36499" cy="2245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68262" y="1555625"/>
            <a:ext cx="1806320" cy="1563859"/>
            <a:chOff x="0" y="0"/>
            <a:chExt cx="812800" cy="703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09364" y="3222733"/>
            <a:ext cx="1806320" cy="1563859"/>
            <a:chOff x="0" y="0"/>
            <a:chExt cx="812800" cy="7036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715235" y="5085721"/>
            <a:ext cx="1806320" cy="1563859"/>
            <a:chOff x="0" y="0"/>
            <a:chExt cx="812800" cy="70369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15235" y="6874067"/>
            <a:ext cx="1806320" cy="1563859"/>
            <a:chOff x="0" y="0"/>
            <a:chExt cx="812800" cy="7036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474583" y="1828348"/>
            <a:ext cx="3086100" cy="1018413"/>
            <a:chOff x="0" y="0"/>
            <a:chExt cx="635000" cy="2095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" cy="209550"/>
            </a:xfrm>
            <a:custGeom>
              <a:avLst/>
              <a:gdLst/>
              <a:ahLst/>
              <a:cxnLst/>
              <a:rect r="r" b="b" t="t" l="l"/>
              <a:pathLst>
                <a:path h="209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160553"/>
                  </a:lnTo>
                  <a:cubicBezTo>
                    <a:pt x="635000" y="173548"/>
                    <a:pt x="629838" y="186010"/>
                    <a:pt x="620649" y="195199"/>
                  </a:cubicBezTo>
                  <a:cubicBezTo>
                    <a:pt x="611460" y="204388"/>
                    <a:pt x="598998" y="209550"/>
                    <a:pt x="586003" y="209550"/>
                  </a:cubicBezTo>
                  <a:lnTo>
                    <a:pt x="48997" y="209550"/>
                  </a:lnTo>
                  <a:cubicBezTo>
                    <a:pt x="36002" y="209550"/>
                    <a:pt x="23540" y="204388"/>
                    <a:pt x="14351" y="195199"/>
                  </a:cubicBezTo>
                  <a:cubicBezTo>
                    <a:pt x="5162" y="186010"/>
                    <a:pt x="0" y="173548"/>
                    <a:pt x="0" y="16055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63500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620718" y="3593396"/>
            <a:ext cx="3086100" cy="1018413"/>
            <a:chOff x="0" y="0"/>
            <a:chExt cx="635000" cy="20955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" cy="209550"/>
            </a:xfrm>
            <a:custGeom>
              <a:avLst/>
              <a:gdLst/>
              <a:ahLst/>
              <a:cxnLst/>
              <a:rect r="r" b="b" t="t" l="l"/>
              <a:pathLst>
                <a:path h="209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160553"/>
                  </a:lnTo>
                  <a:cubicBezTo>
                    <a:pt x="635000" y="173548"/>
                    <a:pt x="629838" y="186010"/>
                    <a:pt x="620649" y="195199"/>
                  </a:cubicBezTo>
                  <a:cubicBezTo>
                    <a:pt x="611460" y="204388"/>
                    <a:pt x="598998" y="209550"/>
                    <a:pt x="586003" y="209550"/>
                  </a:cubicBezTo>
                  <a:lnTo>
                    <a:pt x="48997" y="209550"/>
                  </a:lnTo>
                  <a:cubicBezTo>
                    <a:pt x="36002" y="209550"/>
                    <a:pt x="23540" y="204388"/>
                    <a:pt x="14351" y="195199"/>
                  </a:cubicBezTo>
                  <a:cubicBezTo>
                    <a:pt x="5162" y="186010"/>
                    <a:pt x="0" y="173548"/>
                    <a:pt x="0" y="16055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63500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569180" y="5304586"/>
            <a:ext cx="3086100" cy="1018413"/>
            <a:chOff x="0" y="0"/>
            <a:chExt cx="635000" cy="20955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" cy="209550"/>
            </a:xfrm>
            <a:custGeom>
              <a:avLst/>
              <a:gdLst/>
              <a:ahLst/>
              <a:cxnLst/>
              <a:rect r="r" b="b" t="t" l="l"/>
              <a:pathLst>
                <a:path h="209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160553"/>
                  </a:lnTo>
                  <a:cubicBezTo>
                    <a:pt x="635000" y="173548"/>
                    <a:pt x="629838" y="186010"/>
                    <a:pt x="620649" y="195199"/>
                  </a:cubicBezTo>
                  <a:cubicBezTo>
                    <a:pt x="611460" y="204388"/>
                    <a:pt x="598998" y="209550"/>
                    <a:pt x="586003" y="209550"/>
                  </a:cubicBezTo>
                  <a:lnTo>
                    <a:pt x="48997" y="209550"/>
                  </a:lnTo>
                  <a:cubicBezTo>
                    <a:pt x="36002" y="209550"/>
                    <a:pt x="23540" y="204388"/>
                    <a:pt x="14351" y="195199"/>
                  </a:cubicBezTo>
                  <a:cubicBezTo>
                    <a:pt x="5162" y="186010"/>
                    <a:pt x="0" y="173548"/>
                    <a:pt x="0" y="16055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63500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569180" y="7164558"/>
            <a:ext cx="3086100" cy="1018413"/>
            <a:chOff x="0" y="0"/>
            <a:chExt cx="635000" cy="2095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35000" cy="209550"/>
            </a:xfrm>
            <a:custGeom>
              <a:avLst/>
              <a:gdLst/>
              <a:ahLst/>
              <a:cxnLst/>
              <a:rect r="r" b="b" t="t" l="l"/>
              <a:pathLst>
                <a:path h="20955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160553"/>
                  </a:lnTo>
                  <a:cubicBezTo>
                    <a:pt x="635000" y="173548"/>
                    <a:pt x="629838" y="186010"/>
                    <a:pt x="620649" y="195199"/>
                  </a:cubicBezTo>
                  <a:cubicBezTo>
                    <a:pt x="611460" y="204388"/>
                    <a:pt x="598998" y="209550"/>
                    <a:pt x="586003" y="209550"/>
                  </a:cubicBezTo>
                  <a:lnTo>
                    <a:pt x="48997" y="209550"/>
                  </a:lnTo>
                  <a:cubicBezTo>
                    <a:pt x="36002" y="209550"/>
                    <a:pt x="23540" y="204388"/>
                    <a:pt x="14351" y="195199"/>
                  </a:cubicBezTo>
                  <a:cubicBezTo>
                    <a:pt x="5162" y="186010"/>
                    <a:pt x="0" y="173548"/>
                    <a:pt x="0" y="16055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635000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528835" y="4004663"/>
            <a:ext cx="8504629" cy="741325"/>
            <a:chOff x="0" y="0"/>
            <a:chExt cx="1749924" cy="1525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749924" cy="152536"/>
            </a:xfrm>
            <a:custGeom>
              <a:avLst/>
              <a:gdLst/>
              <a:ahLst/>
              <a:cxnLst/>
              <a:rect r="r" b="b" t="t" l="l"/>
              <a:pathLst>
                <a:path h="152536" w="1749924">
                  <a:moveTo>
                    <a:pt x="17780" y="0"/>
                  </a:moveTo>
                  <a:lnTo>
                    <a:pt x="1732144" y="0"/>
                  </a:lnTo>
                  <a:cubicBezTo>
                    <a:pt x="1741964" y="0"/>
                    <a:pt x="1749924" y="7960"/>
                    <a:pt x="1749924" y="17780"/>
                  </a:cubicBezTo>
                  <a:lnTo>
                    <a:pt x="1749924" y="134756"/>
                  </a:lnTo>
                  <a:cubicBezTo>
                    <a:pt x="1749924" y="144576"/>
                    <a:pt x="1741964" y="152536"/>
                    <a:pt x="1732144" y="152536"/>
                  </a:cubicBezTo>
                  <a:lnTo>
                    <a:pt x="17780" y="152536"/>
                  </a:lnTo>
                  <a:cubicBezTo>
                    <a:pt x="7960" y="152536"/>
                    <a:pt x="0" y="144576"/>
                    <a:pt x="0" y="134756"/>
                  </a:cubicBezTo>
                  <a:lnTo>
                    <a:pt x="0" y="17780"/>
                  </a:lnTo>
                  <a:cubicBezTo>
                    <a:pt x="0" y="7960"/>
                    <a:pt x="7960" y="0"/>
                    <a:pt x="1778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749924" cy="190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7624436" y="5566469"/>
            <a:ext cx="2314889" cy="1527827"/>
            <a:chOff x="0" y="0"/>
            <a:chExt cx="635000" cy="4191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1610519" y="5566469"/>
            <a:ext cx="2314889" cy="1527827"/>
            <a:chOff x="0" y="0"/>
            <a:chExt cx="635000" cy="4191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5387940" y="5566469"/>
            <a:ext cx="2314889" cy="1527827"/>
            <a:chOff x="0" y="0"/>
            <a:chExt cx="635000" cy="4191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3729385" y="7655996"/>
            <a:ext cx="2314889" cy="1527827"/>
            <a:chOff x="0" y="0"/>
            <a:chExt cx="635000" cy="4191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436403" y="7655996"/>
            <a:ext cx="2314889" cy="1527827"/>
            <a:chOff x="0" y="0"/>
            <a:chExt cx="635000" cy="4191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65320" y="0"/>
                  </a:moveTo>
                  <a:lnTo>
                    <a:pt x="569680" y="0"/>
                  </a:lnTo>
                  <a:cubicBezTo>
                    <a:pt x="605755" y="0"/>
                    <a:pt x="635000" y="29245"/>
                    <a:pt x="635000" y="65320"/>
                  </a:cubicBezTo>
                  <a:lnTo>
                    <a:pt x="635000" y="353780"/>
                  </a:lnTo>
                  <a:cubicBezTo>
                    <a:pt x="635000" y="389855"/>
                    <a:pt x="605755" y="419100"/>
                    <a:pt x="569680" y="419100"/>
                  </a:cubicBezTo>
                  <a:lnTo>
                    <a:pt x="65320" y="419100"/>
                  </a:lnTo>
                  <a:cubicBezTo>
                    <a:pt x="29245" y="419100"/>
                    <a:pt x="0" y="389855"/>
                    <a:pt x="0" y="353780"/>
                  </a:cubicBezTo>
                  <a:lnTo>
                    <a:pt x="0" y="65320"/>
                  </a:lnTo>
                  <a:cubicBezTo>
                    <a:pt x="0" y="29245"/>
                    <a:pt x="29245" y="0"/>
                    <a:pt x="65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0130228" y="4753292"/>
            <a:ext cx="1007551" cy="2655054"/>
            <a:chOff x="0" y="0"/>
            <a:chExt cx="635137" cy="1673683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635137" cy="1673683"/>
            </a:xfrm>
            <a:custGeom>
              <a:avLst/>
              <a:gdLst/>
              <a:ahLst/>
              <a:cxnLst/>
              <a:rect r="r" b="b" t="t" l="l"/>
              <a:pathLst>
                <a:path h="1673683" w="635137">
                  <a:moveTo>
                    <a:pt x="317568" y="1673683"/>
                  </a:moveTo>
                  <a:lnTo>
                    <a:pt x="0" y="1267283"/>
                  </a:lnTo>
                  <a:lnTo>
                    <a:pt x="203200" y="1267283"/>
                  </a:lnTo>
                  <a:lnTo>
                    <a:pt x="203200" y="0"/>
                  </a:lnTo>
                  <a:lnTo>
                    <a:pt x="431937" y="0"/>
                  </a:lnTo>
                  <a:lnTo>
                    <a:pt x="431937" y="1267283"/>
                  </a:lnTo>
                  <a:lnTo>
                    <a:pt x="635137" y="1267283"/>
                  </a:lnTo>
                  <a:lnTo>
                    <a:pt x="317568" y="1673683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203200" y="-38100"/>
              <a:ext cx="228737" cy="1610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2314180" y="4745988"/>
            <a:ext cx="907568" cy="907568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6" id="56"/>
          <p:cNvSpPr txBox="true"/>
          <p:nvPr/>
        </p:nvSpPr>
        <p:spPr>
          <a:xfrm rot="0">
            <a:off x="1245156" y="971550"/>
            <a:ext cx="8296507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Цифро</a:t>
            </a: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візація як психологічний феномен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078038" y="990600"/>
            <a:ext cx="4683177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Цифро</a:t>
            </a: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візація — це процес інтеграції цифрових технологій у всі сфери життя</a:t>
            </a:r>
          </a:p>
        </p:txBody>
      </p:sp>
      <p:sp>
        <p:nvSpPr>
          <p:cNvPr name="TextBox 58" id="58"/>
          <p:cNvSpPr txBox="true"/>
          <p:nvPr/>
        </p:nvSpPr>
        <p:spPr>
          <a:xfrm rot="-5400000">
            <a:off x="-2747162" y="5790486"/>
            <a:ext cx="7486530" cy="58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4"/>
              </a:lnSpc>
              <a:spcBef>
                <a:spcPct val="0"/>
              </a:spcBef>
            </a:pPr>
            <a:r>
              <a:rPr lang="en-US" b="true" sz="338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Основні характеристики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709447" y="1972429"/>
            <a:ext cx="2710317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Інформац</a:t>
            </a: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ійна перенасиченість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873852" y="3913690"/>
            <a:ext cx="261637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Постійна </a:t>
            </a: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доступність 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744676" y="5615456"/>
            <a:ext cx="2639858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</a:t>
            </a: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рагментація уваги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886247" y="7290871"/>
            <a:ext cx="2451966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</a:t>
            </a: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оційна стимуляція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0353376" y="4085743"/>
            <a:ext cx="482917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Психологічні наслідки 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15848252" y="4753292"/>
            <a:ext cx="907568" cy="907568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8528835" y="4753292"/>
            <a:ext cx="907568" cy="907568"/>
            <a:chOff x="0" y="0"/>
            <a:chExt cx="812800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4354033" y="4753292"/>
            <a:ext cx="1065594" cy="2655054"/>
            <a:chOff x="0" y="0"/>
            <a:chExt cx="671725" cy="1673683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671725" cy="1673683"/>
            </a:xfrm>
            <a:custGeom>
              <a:avLst/>
              <a:gdLst/>
              <a:ahLst/>
              <a:cxnLst/>
              <a:rect r="r" b="b" t="t" l="l"/>
              <a:pathLst>
                <a:path h="1673683" w="671725">
                  <a:moveTo>
                    <a:pt x="335862" y="1673683"/>
                  </a:moveTo>
                  <a:lnTo>
                    <a:pt x="0" y="1267283"/>
                  </a:lnTo>
                  <a:lnTo>
                    <a:pt x="203200" y="1267283"/>
                  </a:lnTo>
                  <a:lnTo>
                    <a:pt x="203200" y="0"/>
                  </a:lnTo>
                  <a:lnTo>
                    <a:pt x="468525" y="0"/>
                  </a:lnTo>
                  <a:lnTo>
                    <a:pt x="468525" y="1267283"/>
                  </a:lnTo>
                  <a:lnTo>
                    <a:pt x="671725" y="1267283"/>
                  </a:lnTo>
                  <a:lnTo>
                    <a:pt x="335862" y="1673683"/>
                  </a:lnTo>
                  <a:close/>
                </a:path>
              </a:pathLst>
            </a:custGeom>
            <a:solidFill>
              <a:srgbClr val="FAC4C4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203200" y="-38100"/>
              <a:ext cx="265325" cy="1610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3" id="73"/>
          <p:cNvSpPr txBox="true"/>
          <p:nvPr/>
        </p:nvSpPr>
        <p:spPr>
          <a:xfrm rot="0">
            <a:off x="7770679" y="5766167"/>
            <a:ext cx="2022404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Інфо</a:t>
            </a: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рмаційна перевтома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</a:p>
        </p:txBody>
      </p:sp>
      <p:sp>
        <p:nvSpPr>
          <p:cNvPr name="TextBox 74" id="74"/>
          <p:cNvSpPr txBox="true"/>
          <p:nvPr/>
        </p:nvSpPr>
        <p:spPr>
          <a:xfrm rot="0">
            <a:off x="9765358" y="7801419"/>
            <a:ext cx="1845161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Емоційне виго</a:t>
            </a: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рання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</a:p>
        </p:txBody>
      </p:sp>
      <p:sp>
        <p:nvSpPr>
          <p:cNvPr name="TextBox 75" id="75"/>
          <p:cNvSpPr txBox="true"/>
          <p:nvPr/>
        </p:nvSpPr>
        <p:spPr>
          <a:xfrm rot="0">
            <a:off x="11792103" y="5711893"/>
            <a:ext cx="1978093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</a:t>
            </a: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ривожність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</a:p>
        </p:txBody>
      </p:sp>
      <p:sp>
        <p:nvSpPr>
          <p:cNvPr name="TextBox 76" id="76"/>
          <p:cNvSpPr txBox="true"/>
          <p:nvPr/>
        </p:nvSpPr>
        <p:spPr>
          <a:xfrm rot="0">
            <a:off x="13925408" y="7779821"/>
            <a:ext cx="1986079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Залеж</a:t>
            </a: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ність від цифрового контенту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5505372" y="5711893"/>
            <a:ext cx="2080025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</a:t>
            </a: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гнітивні та емоційні спотворення</a:t>
            </a:r>
          </a:p>
        </p:txBody>
      </p:sp>
      <p:grpSp>
        <p:nvGrpSpPr>
          <p:cNvPr name="Group 78" id="78"/>
          <p:cNvGrpSpPr/>
          <p:nvPr/>
        </p:nvGrpSpPr>
        <p:grpSpPr>
          <a:xfrm rot="0">
            <a:off x="1741330" y="8799876"/>
            <a:ext cx="1806320" cy="1563859"/>
            <a:chOff x="0" y="0"/>
            <a:chExt cx="812800" cy="703698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812800" cy="703698"/>
            </a:xfrm>
            <a:custGeom>
              <a:avLst/>
              <a:gdLst/>
              <a:ahLst/>
              <a:cxnLst/>
              <a:rect r="r" b="b" t="t" l="l"/>
              <a:pathLst>
                <a:path h="703698" w="812800">
                  <a:moveTo>
                    <a:pt x="812800" y="3518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0498"/>
                  </a:lnTo>
                  <a:lnTo>
                    <a:pt x="406400" y="500498"/>
                  </a:lnTo>
                  <a:lnTo>
                    <a:pt x="406400" y="703698"/>
                  </a:lnTo>
                  <a:lnTo>
                    <a:pt x="812800" y="351849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0" id="80"/>
            <p:cNvSpPr txBox="true"/>
            <p:nvPr/>
          </p:nvSpPr>
          <p:spPr>
            <a:xfrm>
              <a:off x="0" y="165100"/>
              <a:ext cx="711200" cy="335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3620718" y="9072599"/>
            <a:ext cx="3250505" cy="1018413"/>
            <a:chOff x="0" y="0"/>
            <a:chExt cx="668828" cy="20955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668828" cy="209550"/>
            </a:xfrm>
            <a:custGeom>
              <a:avLst/>
              <a:gdLst/>
              <a:ahLst/>
              <a:cxnLst/>
              <a:rect r="r" b="b" t="t" l="l"/>
              <a:pathLst>
                <a:path h="209550" w="668828">
                  <a:moveTo>
                    <a:pt x="46519" y="0"/>
                  </a:moveTo>
                  <a:lnTo>
                    <a:pt x="622309" y="0"/>
                  </a:lnTo>
                  <a:cubicBezTo>
                    <a:pt x="648001" y="0"/>
                    <a:pt x="668828" y="20827"/>
                    <a:pt x="668828" y="46519"/>
                  </a:cubicBezTo>
                  <a:lnTo>
                    <a:pt x="668828" y="163031"/>
                  </a:lnTo>
                  <a:cubicBezTo>
                    <a:pt x="668828" y="175369"/>
                    <a:pt x="663927" y="187201"/>
                    <a:pt x="655203" y="195925"/>
                  </a:cubicBezTo>
                  <a:cubicBezTo>
                    <a:pt x="646479" y="204649"/>
                    <a:pt x="634647" y="209550"/>
                    <a:pt x="622309" y="209550"/>
                  </a:cubicBezTo>
                  <a:lnTo>
                    <a:pt x="46519" y="209550"/>
                  </a:lnTo>
                  <a:cubicBezTo>
                    <a:pt x="34181" y="209550"/>
                    <a:pt x="22349" y="204649"/>
                    <a:pt x="13625" y="195925"/>
                  </a:cubicBezTo>
                  <a:cubicBezTo>
                    <a:pt x="4901" y="187201"/>
                    <a:pt x="0" y="175369"/>
                    <a:pt x="0" y="163031"/>
                  </a:cubicBezTo>
                  <a:lnTo>
                    <a:pt x="0" y="46519"/>
                  </a:lnTo>
                  <a:cubicBezTo>
                    <a:pt x="0" y="34181"/>
                    <a:pt x="4901" y="22349"/>
                    <a:pt x="13625" y="13625"/>
                  </a:cubicBezTo>
                  <a:cubicBezTo>
                    <a:pt x="22349" y="4901"/>
                    <a:pt x="34181" y="0"/>
                    <a:pt x="465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3" id="83"/>
            <p:cNvSpPr txBox="true"/>
            <p:nvPr/>
          </p:nvSpPr>
          <p:spPr>
            <a:xfrm>
              <a:off x="0" y="-38100"/>
              <a:ext cx="668828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4" id="84"/>
          <p:cNvSpPr txBox="true"/>
          <p:nvPr/>
        </p:nvSpPr>
        <p:spPr>
          <a:xfrm rot="0">
            <a:off x="3744676" y="9345021"/>
            <a:ext cx="2963585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Віртуалізація досвіду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31925" y="4842820"/>
            <a:ext cx="8156075" cy="5444180"/>
          </a:xfrm>
          <a:custGeom>
            <a:avLst/>
            <a:gdLst/>
            <a:ahLst/>
            <a:cxnLst/>
            <a:rect r="r" b="b" t="t" l="l"/>
            <a:pathLst>
              <a:path h="5444180" w="8156075">
                <a:moveTo>
                  <a:pt x="0" y="0"/>
                </a:moveTo>
                <a:lnTo>
                  <a:pt x="8156075" y="0"/>
                </a:lnTo>
                <a:lnTo>
                  <a:pt x="8156075" y="5444180"/>
                </a:lnTo>
                <a:lnTo>
                  <a:pt x="0" y="5444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05146" y="981075"/>
            <a:ext cx="5477709" cy="51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Штучний інтелект і емоції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07015" y="2116291"/>
            <a:ext cx="11759218" cy="2846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Сутність напряму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Штучний інтелект у сфері емоцій — це напрям, що вивчає: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як машини можуть розпізнавати, інтерпретувати та моделювати емоції людини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як емоції впливають на взаємодію людини з технологіями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Засновницею напряму вважається Розалінд Пікард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3670777" cy="3871723"/>
            <a:chOff x="0" y="0"/>
            <a:chExt cx="5724842" cy="6038233"/>
          </a:xfrm>
        </p:grpSpPr>
        <p:sp>
          <p:nvSpPr>
            <p:cNvPr name="Freeform 3" id="3" descr="Більше 1 600 стокових ілюстрацій, векторної графіки та картинок роялті-фрі  на тему емоційний інтелект - iStock"/>
            <p:cNvSpPr/>
            <p:nvPr/>
          </p:nvSpPr>
          <p:spPr>
            <a:xfrm flipH="false" flipV="false" rot="0">
              <a:off x="0" y="0"/>
              <a:ext cx="5724779" cy="6038233"/>
            </a:xfrm>
            <a:custGeom>
              <a:avLst/>
              <a:gdLst/>
              <a:ahLst/>
              <a:cxnLst/>
              <a:rect r="r" b="b" t="t" l="l"/>
              <a:pathLst>
                <a:path h="6038233" w="5724779">
                  <a:moveTo>
                    <a:pt x="1307234" y="0"/>
                  </a:moveTo>
                  <a:lnTo>
                    <a:pt x="4417545" y="0"/>
                  </a:lnTo>
                  <a:cubicBezTo>
                    <a:pt x="5139510" y="0"/>
                    <a:pt x="5724779" y="585268"/>
                    <a:pt x="5724779" y="1307234"/>
                  </a:cubicBezTo>
                  <a:lnTo>
                    <a:pt x="5724779" y="4731000"/>
                  </a:lnTo>
                  <a:cubicBezTo>
                    <a:pt x="5724779" y="5077700"/>
                    <a:pt x="5587053" y="5410200"/>
                    <a:pt x="5341899" y="5655354"/>
                  </a:cubicBezTo>
                  <a:cubicBezTo>
                    <a:pt x="5096745" y="5900507"/>
                    <a:pt x="4764245" y="6038233"/>
                    <a:pt x="4417545" y="6038233"/>
                  </a:cubicBezTo>
                  <a:lnTo>
                    <a:pt x="1307234" y="6038233"/>
                  </a:lnTo>
                  <a:cubicBezTo>
                    <a:pt x="960534" y="6038233"/>
                    <a:pt x="628034" y="5900507"/>
                    <a:pt x="382880" y="5655354"/>
                  </a:cubicBezTo>
                  <a:cubicBezTo>
                    <a:pt x="137726" y="5410200"/>
                    <a:pt x="0" y="5077700"/>
                    <a:pt x="0" y="4731000"/>
                  </a:cubicBezTo>
                  <a:lnTo>
                    <a:pt x="0" y="1307234"/>
                  </a:lnTo>
                  <a:cubicBezTo>
                    <a:pt x="0" y="960534"/>
                    <a:pt x="137726" y="628034"/>
                    <a:pt x="382880" y="382880"/>
                  </a:cubicBezTo>
                  <a:cubicBezTo>
                    <a:pt x="628034" y="137726"/>
                    <a:pt x="960534" y="0"/>
                    <a:pt x="1307234" y="0"/>
                  </a:cubicBezTo>
                  <a:close/>
                </a:path>
              </a:pathLst>
            </a:custGeom>
            <a:blipFill>
              <a:blip r:embed="rId2"/>
              <a:stretch>
                <a:fillRect l="-7700" t="0" r="-7701" b="-941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21038" y="6191892"/>
            <a:ext cx="4949253" cy="3445168"/>
            <a:chOff x="0" y="0"/>
            <a:chExt cx="1060269" cy="738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60269" cy="738051"/>
            </a:xfrm>
            <a:custGeom>
              <a:avLst/>
              <a:gdLst/>
              <a:ahLst/>
              <a:cxnLst/>
              <a:rect r="r" b="b" t="t" l="l"/>
              <a:pathLst>
                <a:path h="738051" w="1060269">
                  <a:moveTo>
                    <a:pt x="30552" y="0"/>
                  </a:moveTo>
                  <a:lnTo>
                    <a:pt x="1029717" y="0"/>
                  </a:lnTo>
                  <a:cubicBezTo>
                    <a:pt x="1046590" y="0"/>
                    <a:pt x="1060269" y="13679"/>
                    <a:pt x="1060269" y="30552"/>
                  </a:cubicBezTo>
                  <a:lnTo>
                    <a:pt x="1060269" y="707499"/>
                  </a:lnTo>
                  <a:cubicBezTo>
                    <a:pt x="1060269" y="715602"/>
                    <a:pt x="1057050" y="723373"/>
                    <a:pt x="1051320" y="729103"/>
                  </a:cubicBezTo>
                  <a:cubicBezTo>
                    <a:pt x="1045591" y="734833"/>
                    <a:pt x="1037820" y="738051"/>
                    <a:pt x="1029717" y="738051"/>
                  </a:cubicBezTo>
                  <a:lnTo>
                    <a:pt x="30552" y="738051"/>
                  </a:lnTo>
                  <a:cubicBezTo>
                    <a:pt x="22449" y="738051"/>
                    <a:pt x="14678" y="734833"/>
                    <a:pt x="8948" y="729103"/>
                  </a:cubicBezTo>
                  <a:cubicBezTo>
                    <a:pt x="3219" y="723373"/>
                    <a:pt x="0" y="715602"/>
                    <a:pt x="0" y="707499"/>
                  </a:cubicBezTo>
                  <a:lnTo>
                    <a:pt x="0" y="30552"/>
                  </a:lnTo>
                  <a:cubicBezTo>
                    <a:pt x="0" y="22449"/>
                    <a:pt x="3219" y="14678"/>
                    <a:pt x="8948" y="8948"/>
                  </a:cubicBezTo>
                  <a:cubicBezTo>
                    <a:pt x="14678" y="3219"/>
                    <a:pt x="22449" y="0"/>
                    <a:pt x="3055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060269" cy="776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02291" y="981075"/>
            <a:ext cx="4604504" cy="51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ЕМОЦІЙНИЙ ІНТЕЛЕКТ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902291" y="2335297"/>
            <a:ext cx="11815152" cy="202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>
                <a:solidFill>
                  <a:srgbClr val="272525"/>
                </a:solidFill>
                <a:latin typeface="Forum"/>
                <a:ea typeface="Forum"/>
                <a:cs typeface="Forum"/>
                <a:sym typeface="Forum"/>
              </a:rPr>
              <a:t>Емоційний інтелект — це здатність до розуміння й керування власними емоціями та емоціями інших.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03462" y="7068656"/>
            <a:ext cx="3584406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Представники: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Пітер Саловей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Джон Майєр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Деніел Гоулман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905065" y="6191892"/>
            <a:ext cx="4949253" cy="3445168"/>
            <a:chOff x="0" y="0"/>
            <a:chExt cx="1060269" cy="7380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60269" cy="738051"/>
            </a:xfrm>
            <a:custGeom>
              <a:avLst/>
              <a:gdLst/>
              <a:ahLst/>
              <a:cxnLst/>
              <a:rect r="r" b="b" t="t" l="l"/>
              <a:pathLst>
                <a:path h="738051" w="1060269">
                  <a:moveTo>
                    <a:pt x="30552" y="0"/>
                  </a:moveTo>
                  <a:lnTo>
                    <a:pt x="1029717" y="0"/>
                  </a:lnTo>
                  <a:cubicBezTo>
                    <a:pt x="1046590" y="0"/>
                    <a:pt x="1060269" y="13679"/>
                    <a:pt x="1060269" y="30552"/>
                  </a:cubicBezTo>
                  <a:lnTo>
                    <a:pt x="1060269" y="707499"/>
                  </a:lnTo>
                  <a:cubicBezTo>
                    <a:pt x="1060269" y="715602"/>
                    <a:pt x="1057050" y="723373"/>
                    <a:pt x="1051320" y="729103"/>
                  </a:cubicBezTo>
                  <a:cubicBezTo>
                    <a:pt x="1045591" y="734833"/>
                    <a:pt x="1037820" y="738051"/>
                    <a:pt x="1029717" y="738051"/>
                  </a:cubicBezTo>
                  <a:lnTo>
                    <a:pt x="30552" y="738051"/>
                  </a:lnTo>
                  <a:cubicBezTo>
                    <a:pt x="22449" y="738051"/>
                    <a:pt x="14678" y="734833"/>
                    <a:pt x="8948" y="729103"/>
                  </a:cubicBezTo>
                  <a:cubicBezTo>
                    <a:pt x="3219" y="723373"/>
                    <a:pt x="0" y="715602"/>
                    <a:pt x="0" y="707499"/>
                  </a:cubicBezTo>
                  <a:lnTo>
                    <a:pt x="0" y="30552"/>
                  </a:lnTo>
                  <a:cubicBezTo>
                    <a:pt x="0" y="22449"/>
                    <a:pt x="3219" y="14678"/>
                    <a:pt x="8948" y="8948"/>
                  </a:cubicBezTo>
                  <a:cubicBezTo>
                    <a:pt x="14678" y="3219"/>
                    <a:pt x="22449" y="0"/>
                    <a:pt x="3055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060269" cy="776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743940" y="6859106"/>
            <a:ext cx="3271503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Компоненти: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усвідомлення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регуляція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емпатія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· соціальні навички 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18" y="2246173"/>
            <a:ext cx="3086100" cy="2036826"/>
            <a:chOff x="0" y="0"/>
            <a:chExt cx="635000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22468" y="981075"/>
            <a:ext cx="14043065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Актуальні проблеми дослідження емоцій та емоційної саморегуляції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935888" y="2246173"/>
            <a:ext cx="3086100" cy="2036826"/>
            <a:chOff x="0" y="0"/>
            <a:chExt cx="635000" cy="419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92358" y="2246173"/>
            <a:ext cx="3086100" cy="2036826"/>
            <a:chOff x="0" y="0"/>
            <a:chExt cx="635000" cy="419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648828" y="2246173"/>
            <a:ext cx="3086100" cy="2036826"/>
            <a:chOff x="0" y="0"/>
            <a:chExt cx="635000" cy="4191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751650" y="6555670"/>
            <a:ext cx="3086100" cy="2036826"/>
            <a:chOff x="0" y="0"/>
            <a:chExt cx="635000" cy="4191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542619" y="6555670"/>
            <a:ext cx="3086100" cy="2036826"/>
            <a:chOff x="0" y="0"/>
            <a:chExt cx="635000" cy="4191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333588" y="6555670"/>
            <a:ext cx="3086100" cy="2036826"/>
            <a:chOff x="0" y="0"/>
            <a:chExt cx="635000" cy="4191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720336" y="2863901"/>
            <a:ext cx="2804263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Емоційна регуляція в кризових умовах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053320" y="2863901"/>
            <a:ext cx="285123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Емоційна стійкість (резильєнтність)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597682" y="2668638"/>
            <a:ext cx="2475453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Розвиток емоційного інтелекту (EQ)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950083" y="3059163"/>
            <a:ext cx="251670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Вікові особливості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033487" y="7173398"/>
            <a:ext cx="252242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Психотехніки саморегуляції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812713" y="7368661"/>
            <a:ext cx="25459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Емоції та здоров'я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653640" y="6782873"/>
            <a:ext cx="2592885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Взаємозв'язок емоцій та когнітивних процесів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66598" y="4461597"/>
            <a:ext cx="6688831" cy="5825403"/>
          </a:xfrm>
          <a:custGeom>
            <a:avLst/>
            <a:gdLst/>
            <a:ahLst/>
            <a:cxnLst/>
            <a:rect r="r" b="b" t="t" l="l"/>
            <a:pathLst>
              <a:path h="5825403" w="6688831">
                <a:moveTo>
                  <a:pt x="0" y="0"/>
                </a:moveTo>
                <a:lnTo>
                  <a:pt x="6688831" y="0"/>
                </a:lnTo>
                <a:lnTo>
                  <a:pt x="6688831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40926" y="962025"/>
            <a:ext cx="2642473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ВИСНОВКИ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89938" y="1953474"/>
            <a:ext cx="11123887" cy="2785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Емоції — не просто реакції, а складна система </a:t>
            </a:r>
          </a:p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Регуляція — ключ до психічного здоров’я </a:t>
            </a:r>
          </a:p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Сучасні виклики: війна, стрес, цифрове середовище </a:t>
            </a:r>
          </a:p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Головне завдання психології - навчити людину жити з емоціями, а не пригнічувати їх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35183"/>
            <a:ext cx="15071971" cy="4009686"/>
            <a:chOff x="0" y="0"/>
            <a:chExt cx="3101229" cy="8250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01229" cy="825038"/>
            </a:xfrm>
            <a:custGeom>
              <a:avLst/>
              <a:gdLst/>
              <a:ahLst/>
              <a:cxnLst/>
              <a:rect r="r" b="b" t="t" l="l"/>
              <a:pathLst>
                <a:path h="825038" w="3101229">
                  <a:moveTo>
                    <a:pt x="10032" y="0"/>
                  </a:moveTo>
                  <a:lnTo>
                    <a:pt x="3091196" y="0"/>
                  </a:lnTo>
                  <a:cubicBezTo>
                    <a:pt x="3096737" y="0"/>
                    <a:pt x="3101229" y="4492"/>
                    <a:pt x="3101229" y="10032"/>
                  </a:cubicBezTo>
                  <a:lnTo>
                    <a:pt x="3101229" y="815006"/>
                  </a:lnTo>
                  <a:cubicBezTo>
                    <a:pt x="3101229" y="817666"/>
                    <a:pt x="3100172" y="820218"/>
                    <a:pt x="3098290" y="822100"/>
                  </a:cubicBezTo>
                  <a:cubicBezTo>
                    <a:pt x="3096409" y="823981"/>
                    <a:pt x="3093857" y="825038"/>
                    <a:pt x="3091196" y="825038"/>
                  </a:cubicBezTo>
                  <a:lnTo>
                    <a:pt x="10032" y="825038"/>
                  </a:lnTo>
                  <a:cubicBezTo>
                    <a:pt x="7372" y="825038"/>
                    <a:pt x="4820" y="823981"/>
                    <a:pt x="2938" y="822100"/>
                  </a:cubicBezTo>
                  <a:cubicBezTo>
                    <a:pt x="1057" y="820218"/>
                    <a:pt x="0" y="817666"/>
                    <a:pt x="0" y="815006"/>
                  </a:cubicBezTo>
                  <a:lnTo>
                    <a:pt x="0" y="10032"/>
                  </a:lnTo>
                  <a:cubicBezTo>
                    <a:pt x="0" y="7372"/>
                    <a:pt x="1057" y="4820"/>
                    <a:pt x="2938" y="2938"/>
                  </a:cubicBezTo>
                  <a:cubicBezTo>
                    <a:pt x="4820" y="1057"/>
                    <a:pt x="7372" y="0"/>
                    <a:pt x="10032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101229" cy="8631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5886569"/>
            <a:ext cx="4706663" cy="2741419"/>
            <a:chOff x="0" y="0"/>
            <a:chExt cx="968449" cy="5640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68449" cy="564078"/>
            </a:xfrm>
            <a:custGeom>
              <a:avLst/>
              <a:gdLst/>
              <a:ahLst/>
              <a:cxnLst/>
              <a:rect r="r" b="b" t="t" l="l"/>
              <a:pathLst>
                <a:path h="564078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531951"/>
                  </a:lnTo>
                  <a:cubicBezTo>
                    <a:pt x="968449" y="549694"/>
                    <a:pt x="954066" y="564078"/>
                    <a:pt x="936323" y="564078"/>
                  </a:cubicBezTo>
                  <a:lnTo>
                    <a:pt x="32127" y="564078"/>
                  </a:lnTo>
                  <a:cubicBezTo>
                    <a:pt x="14384" y="564078"/>
                    <a:pt x="0" y="549694"/>
                    <a:pt x="0" y="531951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68449" cy="602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90668" y="5886569"/>
            <a:ext cx="4706663" cy="2741419"/>
            <a:chOff x="0" y="0"/>
            <a:chExt cx="968449" cy="5640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68449" cy="564078"/>
            </a:xfrm>
            <a:custGeom>
              <a:avLst/>
              <a:gdLst/>
              <a:ahLst/>
              <a:cxnLst/>
              <a:rect r="r" b="b" t="t" l="l"/>
              <a:pathLst>
                <a:path h="564078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531951"/>
                  </a:lnTo>
                  <a:cubicBezTo>
                    <a:pt x="968449" y="549694"/>
                    <a:pt x="954066" y="564078"/>
                    <a:pt x="936323" y="564078"/>
                  </a:cubicBezTo>
                  <a:lnTo>
                    <a:pt x="32127" y="564078"/>
                  </a:lnTo>
                  <a:cubicBezTo>
                    <a:pt x="14384" y="564078"/>
                    <a:pt x="0" y="549694"/>
                    <a:pt x="0" y="531951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68449" cy="602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865335" y="5886569"/>
            <a:ext cx="4706663" cy="2741419"/>
            <a:chOff x="0" y="0"/>
            <a:chExt cx="968449" cy="5640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68449" cy="564078"/>
            </a:xfrm>
            <a:custGeom>
              <a:avLst/>
              <a:gdLst/>
              <a:ahLst/>
              <a:cxnLst/>
              <a:rect r="r" b="b" t="t" l="l"/>
              <a:pathLst>
                <a:path h="564078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531951"/>
                  </a:lnTo>
                  <a:cubicBezTo>
                    <a:pt x="968449" y="549694"/>
                    <a:pt x="954066" y="564078"/>
                    <a:pt x="936323" y="564078"/>
                  </a:cubicBezTo>
                  <a:lnTo>
                    <a:pt x="32127" y="564078"/>
                  </a:lnTo>
                  <a:cubicBezTo>
                    <a:pt x="14384" y="564078"/>
                    <a:pt x="0" y="549694"/>
                    <a:pt x="0" y="531951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68449" cy="602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8573150" y="4775470"/>
            <a:ext cx="1141700" cy="1080497"/>
            <a:chOff x="0" y="0"/>
            <a:chExt cx="85884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58840" cy="812800"/>
            </a:xfrm>
            <a:custGeom>
              <a:avLst/>
              <a:gdLst/>
              <a:ahLst/>
              <a:cxnLst/>
              <a:rect r="r" b="b" t="t" l="l"/>
              <a:pathLst>
                <a:path h="812800" w="858840">
                  <a:moveTo>
                    <a:pt x="858840" y="406400"/>
                  </a:moveTo>
                  <a:lnTo>
                    <a:pt x="452440" y="0"/>
                  </a:lnTo>
                  <a:lnTo>
                    <a:pt x="45244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52440" y="609600"/>
                  </a:lnTo>
                  <a:lnTo>
                    <a:pt x="452440" y="812800"/>
                  </a:lnTo>
                  <a:lnTo>
                    <a:pt x="858840" y="406400"/>
                  </a:ln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5724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272586" y="1516174"/>
            <a:ext cx="9179154" cy="208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 сучасному контексті, дослідж</a:t>
            </a: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ення емоцій є соціально значущим і практично необхідним для України</a:t>
            </a:r>
          </a:p>
        </p:txBody>
      </p:sp>
      <p:grpSp>
        <p:nvGrpSpPr>
          <p:cNvPr name="Group 18" id="18"/>
          <p:cNvGrpSpPr/>
          <p:nvPr/>
        </p:nvGrpSpPr>
        <p:grpSpPr>
          <a:xfrm rot="5400000">
            <a:off x="2811182" y="4775470"/>
            <a:ext cx="1141700" cy="1080497"/>
            <a:chOff x="0" y="0"/>
            <a:chExt cx="85884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58840" cy="812800"/>
            </a:xfrm>
            <a:custGeom>
              <a:avLst/>
              <a:gdLst/>
              <a:ahLst/>
              <a:cxnLst/>
              <a:rect r="r" b="b" t="t" l="l"/>
              <a:pathLst>
                <a:path h="812800" w="858840">
                  <a:moveTo>
                    <a:pt x="858840" y="406400"/>
                  </a:moveTo>
                  <a:lnTo>
                    <a:pt x="452440" y="0"/>
                  </a:lnTo>
                  <a:lnTo>
                    <a:pt x="45244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52440" y="609600"/>
                  </a:lnTo>
                  <a:lnTo>
                    <a:pt x="452440" y="812800"/>
                  </a:lnTo>
                  <a:lnTo>
                    <a:pt x="858840" y="406400"/>
                  </a:ln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165100"/>
              <a:ext cx="75724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5400000">
            <a:off x="14133730" y="4775470"/>
            <a:ext cx="1141700" cy="1080497"/>
            <a:chOff x="0" y="0"/>
            <a:chExt cx="85884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58840" cy="812800"/>
            </a:xfrm>
            <a:custGeom>
              <a:avLst/>
              <a:gdLst/>
              <a:ahLst/>
              <a:cxnLst/>
              <a:rect r="r" b="b" t="t" l="l"/>
              <a:pathLst>
                <a:path h="812800" w="858840">
                  <a:moveTo>
                    <a:pt x="858840" y="406400"/>
                  </a:moveTo>
                  <a:lnTo>
                    <a:pt x="452440" y="0"/>
                  </a:lnTo>
                  <a:lnTo>
                    <a:pt x="45244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52440" y="609600"/>
                  </a:lnTo>
                  <a:lnTo>
                    <a:pt x="452440" y="812800"/>
                  </a:lnTo>
                  <a:lnTo>
                    <a:pt x="858840" y="406400"/>
                  </a:ln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165100"/>
              <a:ext cx="75724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416226" y="6106975"/>
            <a:ext cx="3931611" cy="225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</a:t>
            </a:r>
            <a:r>
              <a:rPr lang="en-US" sz="2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сова травматизація (війна)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7334544" y="6460584"/>
            <a:ext cx="3931611" cy="118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хронічний стр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ес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3279023" y="6004105"/>
            <a:ext cx="3931611" cy="2439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зро</a:t>
            </a:r>
            <a:r>
              <a:rPr lang="en-US" sz="3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стання потреби у психологічній допомозі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8874" y="715117"/>
            <a:ext cx="16355931" cy="2036826"/>
            <a:chOff x="0" y="0"/>
            <a:chExt cx="3365418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65418" cy="419100"/>
            </a:xfrm>
            <a:custGeom>
              <a:avLst/>
              <a:gdLst/>
              <a:ahLst/>
              <a:cxnLst/>
              <a:rect r="r" b="b" t="t" l="l"/>
              <a:pathLst>
                <a:path h="419100" w="3365418">
                  <a:moveTo>
                    <a:pt x="9245" y="0"/>
                  </a:moveTo>
                  <a:lnTo>
                    <a:pt x="3356173" y="0"/>
                  </a:lnTo>
                  <a:cubicBezTo>
                    <a:pt x="3361279" y="0"/>
                    <a:pt x="3365418" y="4139"/>
                    <a:pt x="3365418" y="9245"/>
                  </a:cubicBezTo>
                  <a:lnTo>
                    <a:pt x="3365418" y="409855"/>
                  </a:lnTo>
                  <a:cubicBezTo>
                    <a:pt x="3365418" y="412307"/>
                    <a:pt x="3364444" y="414658"/>
                    <a:pt x="3362710" y="416392"/>
                  </a:cubicBezTo>
                  <a:cubicBezTo>
                    <a:pt x="3360976" y="418126"/>
                    <a:pt x="3358625" y="419100"/>
                    <a:pt x="3356173" y="419100"/>
                  </a:cubicBezTo>
                  <a:lnTo>
                    <a:pt x="9245" y="419100"/>
                  </a:lnTo>
                  <a:cubicBezTo>
                    <a:pt x="6793" y="419100"/>
                    <a:pt x="4442" y="418126"/>
                    <a:pt x="2708" y="416392"/>
                  </a:cubicBezTo>
                  <a:cubicBezTo>
                    <a:pt x="974" y="414658"/>
                    <a:pt x="0" y="412307"/>
                    <a:pt x="0" y="409855"/>
                  </a:cubicBezTo>
                  <a:lnTo>
                    <a:pt x="0" y="9245"/>
                  </a:lnTo>
                  <a:cubicBezTo>
                    <a:pt x="0" y="6793"/>
                    <a:pt x="974" y="4442"/>
                    <a:pt x="2708" y="2708"/>
                  </a:cubicBezTo>
                  <a:cubicBezTo>
                    <a:pt x="4442" y="974"/>
                    <a:pt x="6793" y="0"/>
                    <a:pt x="924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365418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6212" y="4359951"/>
            <a:ext cx="3649774" cy="2717932"/>
            <a:chOff x="0" y="0"/>
            <a:chExt cx="750982" cy="5592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50982" cy="559245"/>
            </a:xfrm>
            <a:custGeom>
              <a:avLst/>
              <a:gdLst/>
              <a:ahLst/>
              <a:cxnLst/>
              <a:rect r="r" b="b" t="t" l="l"/>
              <a:pathLst>
                <a:path h="559245" w="750982">
                  <a:moveTo>
                    <a:pt x="41430" y="0"/>
                  </a:moveTo>
                  <a:lnTo>
                    <a:pt x="709553" y="0"/>
                  </a:lnTo>
                  <a:cubicBezTo>
                    <a:pt x="720540" y="0"/>
                    <a:pt x="731078" y="4365"/>
                    <a:pt x="738848" y="12135"/>
                  </a:cubicBezTo>
                  <a:cubicBezTo>
                    <a:pt x="746617" y="19904"/>
                    <a:pt x="750982" y="30442"/>
                    <a:pt x="750982" y="41430"/>
                  </a:cubicBezTo>
                  <a:lnTo>
                    <a:pt x="750982" y="517816"/>
                  </a:lnTo>
                  <a:cubicBezTo>
                    <a:pt x="750982" y="540697"/>
                    <a:pt x="732434" y="559245"/>
                    <a:pt x="709553" y="559245"/>
                  </a:cubicBezTo>
                  <a:lnTo>
                    <a:pt x="41430" y="559245"/>
                  </a:lnTo>
                  <a:cubicBezTo>
                    <a:pt x="18549" y="559245"/>
                    <a:pt x="0" y="540697"/>
                    <a:pt x="0" y="517816"/>
                  </a:cubicBezTo>
                  <a:lnTo>
                    <a:pt x="0" y="41430"/>
                  </a:lnTo>
                  <a:cubicBezTo>
                    <a:pt x="0" y="18549"/>
                    <a:pt x="18549" y="0"/>
                    <a:pt x="414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50982" cy="597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625228" y="4359951"/>
            <a:ext cx="3649774" cy="2717932"/>
            <a:chOff x="0" y="0"/>
            <a:chExt cx="750982" cy="5592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50982" cy="559245"/>
            </a:xfrm>
            <a:custGeom>
              <a:avLst/>
              <a:gdLst/>
              <a:ahLst/>
              <a:cxnLst/>
              <a:rect r="r" b="b" t="t" l="l"/>
              <a:pathLst>
                <a:path h="559245" w="750982">
                  <a:moveTo>
                    <a:pt x="41430" y="0"/>
                  </a:moveTo>
                  <a:lnTo>
                    <a:pt x="709553" y="0"/>
                  </a:lnTo>
                  <a:cubicBezTo>
                    <a:pt x="720540" y="0"/>
                    <a:pt x="731078" y="4365"/>
                    <a:pt x="738848" y="12135"/>
                  </a:cubicBezTo>
                  <a:cubicBezTo>
                    <a:pt x="746617" y="19904"/>
                    <a:pt x="750982" y="30442"/>
                    <a:pt x="750982" y="41430"/>
                  </a:cubicBezTo>
                  <a:lnTo>
                    <a:pt x="750982" y="517816"/>
                  </a:lnTo>
                  <a:cubicBezTo>
                    <a:pt x="750982" y="540697"/>
                    <a:pt x="732434" y="559245"/>
                    <a:pt x="709553" y="559245"/>
                  </a:cubicBezTo>
                  <a:lnTo>
                    <a:pt x="41430" y="559245"/>
                  </a:lnTo>
                  <a:cubicBezTo>
                    <a:pt x="18549" y="559245"/>
                    <a:pt x="0" y="540697"/>
                    <a:pt x="0" y="517816"/>
                  </a:cubicBezTo>
                  <a:lnTo>
                    <a:pt x="0" y="41430"/>
                  </a:lnTo>
                  <a:cubicBezTo>
                    <a:pt x="0" y="18549"/>
                    <a:pt x="18549" y="0"/>
                    <a:pt x="414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50982" cy="597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027477" y="4359951"/>
            <a:ext cx="3649774" cy="2717932"/>
            <a:chOff x="0" y="0"/>
            <a:chExt cx="750982" cy="55924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50982" cy="559245"/>
            </a:xfrm>
            <a:custGeom>
              <a:avLst/>
              <a:gdLst/>
              <a:ahLst/>
              <a:cxnLst/>
              <a:rect r="r" b="b" t="t" l="l"/>
              <a:pathLst>
                <a:path h="559245" w="750982">
                  <a:moveTo>
                    <a:pt x="41430" y="0"/>
                  </a:moveTo>
                  <a:lnTo>
                    <a:pt x="709553" y="0"/>
                  </a:lnTo>
                  <a:cubicBezTo>
                    <a:pt x="720540" y="0"/>
                    <a:pt x="731078" y="4365"/>
                    <a:pt x="738848" y="12135"/>
                  </a:cubicBezTo>
                  <a:cubicBezTo>
                    <a:pt x="746617" y="19904"/>
                    <a:pt x="750982" y="30442"/>
                    <a:pt x="750982" y="41430"/>
                  </a:cubicBezTo>
                  <a:lnTo>
                    <a:pt x="750982" y="517816"/>
                  </a:lnTo>
                  <a:cubicBezTo>
                    <a:pt x="750982" y="540697"/>
                    <a:pt x="732434" y="559245"/>
                    <a:pt x="709553" y="559245"/>
                  </a:cubicBezTo>
                  <a:lnTo>
                    <a:pt x="41430" y="559245"/>
                  </a:lnTo>
                  <a:cubicBezTo>
                    <a:pt x="18549" y="559245"/>
                    <a:pt x="0" y="540697"/>
                    <a:pt x="0" y="517816"/>
                  </a:cubicBezTo>
                  <a:lnTo>
                    <a:pt x="0" y="41430"/>
                  </a:lnTo>
                  <a:cubicBezTo>
                    <a:pt x="0" y="18549"/>
                    <a:pt x="18549" y="0"/>
                    <a:pt x="414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750982" cy="597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429726" y="4359951"/>
            <a:ext cx="3649774" cy="2717932"/>
            <a:chOff x="0" y="0"/>
            <a:chExt cx="750982" cy="5592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50982" cy="559245"/>
            </a:xfrm>
            <a:custGeom>
              <a:avLst/>
              <a:gdLst/>
              <a:ahLst/>
              <a:cxnLst/>
              <a:rect r="r" b="b" t="t" l="l"/>
              <a:pathLst>
                <a:path h="559245" w="750982">
                  <a:moveTo>
                    <a:pt x="41430" y="0"/>
                  </a:moveTo>
                  <a:lnTo>
                    <a:pt x="709553" y="0"/>
                  </a:lnTo>
                  <a:cubicBezTo>
                    <a:pt x="720540" y="0"/>
                    <a:pt x="731078" y="4365"/>
                    <a:pt x="738848" y="12135"/>
                  </a:cubicBezTo>
                  <a:cubicBezTo>
                    <a:pt x="746617" y="19904"/>
                    <a:pt x="750982" y="30442"/>
                    <a:pt x="750982" y="41430"/>
                  </a:cubicBezTo>
                  <a:lnTo>
                    <a:pt x="750982" y="517816"/>
                  </a:lnTo>
                  <a:cubicBezTo>
                    <a:pt x="750982" y="540697"/>
                    <a:pt x="732434" y="559245"/>
                    <a:pt x="709553" y="559245"/>
                  </a:cubicBezTo>
                  <a:lnTo>
                    <a:pt x="41430" y="559245"/>
                  </a:lnTo>
                  <a:cubicBezTo>
                    <a:pt x="18549" y="559245"/>
                    <a:pt x="0" y="540697"/>
                    <a:pt x="0" y="517816"/>
                  </a:cubicBezTo>
                  <a:lnTo>
                    <a:pt x="0" y="41430"/>
                  </a:lnTo>
                  <a:cubicBezTo>
                    <a:pt x="0" y="18549"/>
                    <a:pt x="18549" y="0"/>
                    <a:pt x="414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750982" cy="597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5553874" y="2657998"/>
            <a:ext cx="1795899" cy="1608008"/>
            <a:chOff x="0" y="0"/>
            <a:chExt cx="907773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07773" cy="812800"/>
            </a:xfrm>
            <a:custGeom>
              <a:avLst/>
              <a:gdLst/>
              <a:ahLst/>
              <a:cxnLst/>
              <a:rect r="r" b="b" t="t" l="l"/>
              <a:pathLst>
                <a:path h="812800" w="907773">
                  <a:moveTo>
                    <a:pt x="907773" y="406400"/>
                  </a:moveTo>
                  <a:lnTo>
                    <a:pt x="501374" y="0"/>
                  </a:lnTo>
                  <a:lnTo>
                    <a:pt x="501374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01374" y="609600"/>
                  </a:lnTo>
                  <a:lnTo>
                    <a:pt x="501374" y="812800"/>
                  </a:lnTo>
                  <a:lnTo>
                    <a:pt x="907773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80617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116649" y="1153139"/>
            <a:ext cx="9669542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ОСНОВНІ ПІДХОДИ ДО ВИВЧЕННЯ ЕМОЦІЙ </a:t>
            </a:r>
          </a:p>
        </p:txBody>
      </p:sp>
      <p:grpSp>
        <p:nvGrpSpPr>
          <p:cNvPr name="Group 21" id="21"/>
          <p:cNvGrpSpPr/>
          <p:nvPr/>
        </p:nvGrpSpPr>
        <p:grpSpPr>
          <a:xfrm rot="5400000">
            <a:off x="9955269" y="2657998"/>
            <a:ext cx="1795899" cy="1608008"/>
            <a:chOff x="0" y="0"/>
            <a:chExt cx="907773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07773" cy="812800"/>
            </a:xfrm>
            <a:custGeom>
              <a:avLst/>
              <a:gdLst/>
              <a:ahLst/>
              <a:cxnLst/>
              <a:rect r="r" b="b" t="t" l="l"/>
              <a:pathLst>
                <a:path h="812800" w="907773">
                  <a:moveTo>
                    <a:pt x="907773" y="406400"/>
                  </a:moveTo>
                  <a:lnTo>
                    <a:pt x="501374" y="0"/>
                  </a:lnTo>
                  <a:lnTo>
                    <a:pt x="501374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01374" y="609600"/>
                  </a:lnTo>
                  <a:lnTo>
                    <a:pt x="501374" y="812800"/>
                  </a:lnTo>
                  <a:lnTo>
                    <a:pt x="907773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165100"/>
              <a:ext cx="80617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5400000">
            <a:off x="14356664" y="2657998"/>
            <a:ext cx="1795899" cy="1608008"/>
            <a:chOff x="0" y="0"/>
            <a:chExt cx="907773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07773" cy="812800"/>
            </a:xfrm>
            <a:custGeom>
              <a:avLst/>
              <a:gdLst/>
              <a:ahLst/>
              <a:cxnLst/>
              <a:rect r="r" b="b" t="t" l="l"/>
              <a:pathLst>
                <a:path h="812800" w="907773">
                  <a:moveTo>
                    <a:pt x="907773" y="406400"/>
                  </a:moveTo>
                  <a:lnTo>
                    <a:pt x="501374" y="0"/>
                  </a:lnTo>
                  <a:lnTo>
                    <a:pt x="501374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01374" y="609600"/>
                  </a:lnTo>
                  <a:lnTo>
                    <a:pt x="501374" y="812800"/>
                  </a:lnTo>
                  <a:lnTo>
                    <a:pt x="907773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165100"/>
              <a:ext cx="80617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5400000">
            <a:off x="1151624" y="2657998"/>
            <a:ext cx="1795899" cy="1608008"/>
            <a:chOff x="0" y="0"/>
            <a:chExt cx="907773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07773" cy="812800"/>
            </a:xfrm>
            <a:custGeom>
              <a:avLst/>
              <a:gdLst/>
              <a:ahLst/>
              <a:cxnLst/>
              <a:rect r="r" b="b" t="t" l="l"/>
              <a:pathLst>
                <a:path h="812800" w="907773">
                  <a:moveTo>
                    <a:pt x="907773" y="406400"/>
                  </a:moveTo>
                  <a:lnTo>
                    <a:pt x="501374" y="0"/>
                  </a:lnTo>
                  <a:lnTo>
                    <a:pt x="501374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01374" y="609600"/>
                  </a:lnTo>
                  <a:lnTo>
                    <a:pt x="501374" y="812800"/>
                  </a:lnTo>
                  <a:lnTo>
                    <a:pt x="907773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165100"/>
              <a:ext cx="80617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515083" y="4766037"/>
            <a:ext cx="3072033" cy="1526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Біологічний</a:t>
            </a: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підхід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4766147" y="4766037"/>
            <a:ext cx="3367937" cy="1526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Когні</a:t>
            </a: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тивний підхід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9027477" y="4766037"/>
            <a:ext cx="3649774" cy="101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Соціально-культурний підхід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339827" y="5131476"/>
            <a:ext cx="3829574" cy="976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Констру</a:t>
            </a: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ктивістський підхід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3279" y="1687754"/>
            <a:ext cx="5129419" cy="3273110"/>
            <a:chOff x="0" y="0"/>
            <a:chExt cx="1055436" cy="673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5436" cy="673479"/>
            </a:xfrm>
            <a:custGeom>
              <a:avLst/>
              <a:gdLst/>
              <a:ahLst/>
              <a:cxnLst/>
              <a:rect r="r" b="b" t="t" l="l"/>
              <a:pathLst>
                <a:path h="673479" w="1055436">
                  <a:moveTo>
                    <a:pt x="29479" y="0"/>
                  </a:moveTo>
                  <a:lnTo>
                    <a:pt x="1025957" y="0"/>
                  </a:lnTo>
                  <a:cubicBezTo>
                    <a:pt x="1033775" y="0"/>
                    <a:pt x="1041274" y="3106"/>
                    <a:pt x="1046802" y="8634"/>
                  </a:cubicBezTo>
                  <a:cubicBezTo>
                    <a:pt x="1052330" y="14163"/>
                    <a:pt x="1055436" y="21661"/>
                    <a:pt x="1055436" y="29479"/>
                  </a:cubicBezTo>
                  <a:lnTo>
                    <a:pt x="1055436" y="644001"/>
                  </a:lnTo>
                  <a:cubicBezTo>
                    <a:pt x="1055436" y="660281"/>
                    <a:pt x="1042238" y="673479"/>
                    <a:pt x="1025957" y="673479"/>
                  </a:cubicBezTo>
                  <a:lnTo>
                    <a:pt x="29479" y="673479"/>
                  </a:lnTo>
                  <a:cubicBezTo>
                    <a:pt x="21661" y="673479"/>
                    <a:pt x="14163" y="670374"/>
                    <a:pt x="8634" y="664845"/>
                  </a:cubicBezTo>
                  <a:cubicBezTo>
                    <a:pt x="3106" y="659317"/>
                    <a:pt x="0" y="651819"/>
                    <a:pt x="0" y="644001"/>
                  </a:cubicBezTo>
                  <a:lnTo>
                    <a:pt x="0" y="29479"/>
                  </a:lnTo>
                  <a:cubicBezTo>
                    <a:pt x="0" y="21661"/>
                    <a:pt x="3106" y="14163"/>
                    <a:pt x="8634" y="8634"/>
                  </a:cubicBezTo>
                  <a:cubicBezTo>
                    <a:pt x="14163" y="3106"/>
                    <a:pt x="21661" y="0"/>
                    <a:pt x="29479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55436" cy="711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39676" y="1804184"/>
            <a:ext cx="8319624" cy="1355720"/>
            <a:chOff x="0" y="0"/>
            <a:chExt cx="1711857" cy="2789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11857" cy="278955"/>
            </a:xfrm>
            <a:custGeom>
              <a:avLst/>
              <a:gdLst/>
              <a:ahLst/>
              <a:cxnLst/>
              <a:rect r="r" b="b" t="t" l="l"/>
              <a:pathLst>
                <a:path h="278955" w="1711857">
                  <a:moveTo>
                    <a:pt x="18175" y="0"/>
                  </a:moveTo>
                  <a:lnTo>
                    <a:pt x="1693682" y="0"/>
                  </a:lnTo>
                  <a:cubicBezTo>
                    <a:pt x="1703719" y="0"/>
                    <a:pt x="1711857" y="8137"/>
                    <a:pt x="1711857" y="18175"/>
                  </a:cubicBezTo>
                  <a:lnTo>
                    <a:pt x="1711857" y="260780"/>
                  </a:lnTo>
                  <a:cubicBezTo>
                    <a:pt x="1711857" y="270817"/>
                    <a:pt x="1703719" y="278955"/>
                    <a:pt x="1693682" y="278955"/>
                  </a:cubicBezTo>
                  <a:lnTo>
                    <a:pt x="18175" y="278955"/>
                  </a:lnTo>
                  <a:cubicBezTo>
                    <a:pt x="8137" y="278955"/>
                    <a:pt x="0" y="270817"/>
                    <a:pt x="0" y="260780"/>
                  </a:cubicBezTo>
                  <a:lnTo>
                    <a:pt x="0" y="18175"/>
                  </a:lnTo>
                  <a:cubicBezTo>
                    <a:pt x="0" y="8137"/>
                    <a:pt x="8137" y="0"/>
                    <a:pt x="18175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711857" cy="3170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07065" y="3483754"/>
            <a:ext cx="6984847" cy="1018413"/>
            <a:chOff x="0" y="0"/>
            <a:chExt cx="1437211" cy="2095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7211" cy="209550"/>
            </a:xfrm>
            <a:custGeom>
              <a:avLst/>
              <a:gdLst/>
              <a:ahLst/>
              <a:cxnLst/>
              <a:rect r="r" b="b" t="t" l="l"/>
              <a:pathLst>
                <a:path h="209550" w="1437211">
                  <a:moveTo>
                    <a:pt x="21648" y="0"/>
                  </a:moveTo>
                  <a:lnTo>
                    <a:pt x="1415563" y="0"/>
                  </a:lnTo>
                  <a:cubicBezTo>
                    <a:pt x="1421305" y="0"/>
                    <a:pt x="1426811" y="2281"/>
                    <a:pt x="1430871" y="6341"/>
                  </a:cubicBezTo>
                  <a:cubicBezTo>
                    <a:pt x="1434931" y="10400"/>
                    <a:pt x="1437211" y="15907"/>
                    <a:pt x="1437211" y="21648"/>
                  </a:cubicBezTo>
                  <a:lnTo>
                    <a:pt x="1437211" y="187902"/>
                  </a:lnTo>
                  <a:cubicBezTo>
                    <a:pt x="1437211" y="193643"/>
                    <a:pt x="1434931" y="199150"/>
                    <a:pt x="1430871" y="203209"/>
                  </a:cubicBezTo>
                  <a:cubicBezTo>
                    <a:pt x="1426811" y="207269"/>
                    <a:pt x="1421305" y="209550"/>
                    <a:pt x="1415563" y="209550"/>
                  </a:cubicBezTo>
                  <a:lnTo>
                    <a:pt x="21648" y="209550"/>
                  </a:lnTo>
                  <a:cubicBezTo>
                    <a:pt x="15907" y="209550"/>
                    <a:pt x="10400" y="207269"/>
                    <a:pt x="6341" y="203209"/>
                  </a:cubicBezTo>
                  <a:cubicBezTo>
                    <a:pt x="2281" y="199150"/>
                    <a:pt x="0" y="193643"/>
                    <a:pt x="0" y="187902"/>
                  </a:cubicBezTo>
                  <a:lnTo>
                    <a:pt x="0" y="21648"/>
                  </a:lnTo>
                  <a:cubicBezTo>
                    <a:pt x="0" y="15907"/>
                    <a:pt x="2281" y="10400"/>
                    <a:pt x="6341" y="6341"/>
                  </a:cubicBezTo>
                  <a:cubicBezTo>
                    <a:pt x="10400" y="2281"/>
                    <a:pt x="15907" y="0"/>
                    <a:pt x="21648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437211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607065" y="4826017"/>
            <a:ext cx="6984847" cy="1018413"/>
            <a:chOff x="0" y="0"/>
            <a:chExt cx="1437211" cy="2095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37211" cy="209550"/>
            </a:xfrm>
            <a:custGeom>
              <a:avLst/>
              <a:gdLst/>
              <a:ahLst/>
              <a:cxnLst/>
              <a:rect r="r" b="b" t="t" l="l"/>
              <a:pathLst>
                <a:path h="209550" w="1437211">
                  <a:moveTo>
                    <a:pt x="21648" y="0"/>
                  </a:moveTo>
                  <a:lnTo>
                    <a:pt x="1415563" y="0"/>
                  </a:lnTo>
                  <a:cubicBezTo>
                    <a:pt x="1421305" y="0"/>
                    <a:pt x="1426811" y="2281"/>
                    <a:pt x="1430871" y="6341"/>
                  </a:cubicBezTo>
                  <a:cubicBezTo>
                    <a:pt x="1434931" y="10400"/>
                    <a:pt x="1437211" y="15907"/>
                    <a:pt x="1437211" y="21648"/>
                  </a:cubicBezTo>
                  <a:lnTo>
                    <a:pt x="1437211" y="187902"/>
                  </a:lnTo>
                  <a:cubicBezTo>
                    <a:pt x="1437211" y="193643"/>
                    <a:pt x="1434931" y="199150"/>
                    <a:pt x="1430871" y="203209"/>
                  </a:cubicBezTo>
                  <a:cubicBezTo>
                    <a:pt x="1426811" y="207269"/>
                    <a:pt x="1421305" y="209550"/>
                    <a:pt x="1415563" y="209550"/>
                  </a:cubicBezTo>
                  <a:lnTo>
                    <a:pt x="21648" y="209550"/>
                  </a:lnTo>
                  <a:cubicBezTo>
                    <a:pt x="15907" y="209550"/>
                    <a:pt x="10400" y="207269"/>
                    <a:pt x="6341" y="203209"/>
                  </a:cubicBezTo>
                  <a:cubicBezTo>
                    <a:pt x="2281" y="199150"/>
                    <a:pt x="0" y="193643"/>
                    <a:pt x="0" y="187902"/>
                  </a:cubicBezTo>
                  <a:lnTo>
                    <a:pt x="0" y="21648"/>
                  </a:lnTo>
                  <a:cubicBezTo>
                    <a:pt x="0" y="15907"/>
                    <a:pt x="2281" y="10400"/>
                    <a:pt x="6341" y="6341"/>
                  </a:cubicBezTo>
                  <a:cubicBezTo>
                    <a:pt x="10400" y="2281"/>
                    <a:pt x="15907" y="0"/>
                    <a:pt x="21648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437211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607065" y="6168280"/>
            <a:ext cx="6984847" cy="1018413"/>
            <a:chOff x="0" y="0"/>
            <a:chExt cx="1437211" cy="2095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37211" cy="209550"/>
            </a:xfrm>
            <a:custGeom>
              <a:avLst/>
              <a:gdLst/>
              <a:ahLst/>
              <a:cxnLst/>
              <a:rect r="r" b="b" t="t" l="l"/>
              <a:pathLst>
                <a:path h="209550" w="1437211">
                  <a:moveTo>
                    <a:pt x="21648" y="0"/>
                  </a:moveTo>
                  <a:lnTo>
                    <a:pt x="1415563" y="0"/>
                  </a:lnTo>
                  <a:cubicBezTo>
                    <a:pt x="1421305" y="0"/>
                    <a:pt x="1426811" y="2281"/>
                    <a:pt x="1430871" y="6341"/>
                  </a:cubicBezTo>
                  <a:cubicBezTo>
                    <a:pt x="1434931" y="10400"/>
                    <a:pt x="1437211" y="15907"/>
                    <a:pt x="1437211" y="21648"/>
                  </a:cubicBezTo>
                  <a:lnTo>
                    <a:pt x="1437211" y="187902"/>
                  </a:lnTo>
                  <a:cubicBezTo>
                    <a:pt x="1437211" y="193643"/>
                    <a:pt x="1434931" y="199150"/>
                    <a:pt x="1430871" y="203209"/>
                  </a:cubicBezTo>
                  <a:cubicBezTo>
                    <a:pt x="1426811" y="207269"/>
                    <a:pt x="1421305" y="209550"/>
                    <a:pt x="1415563" y="209550"/>
                  </a:cubicBezTo>
                  <a:lnTo>
                    <a:pt x="21648" y="209550"/>
                  </a:lnTo>
                  <a:cubicBezTo>
                    <a:pt x="15907" y="209550"/>
                    <a:pt x="10400" y="207269"/>
                    <a:pt x="6341" y="203209"/>
                  </a:cubicBezTo>
                  <a:cubicBezTo>
                    <a:pt x="2281" y="199150"/>
                    <a:pt x="0" y="193643"/>
                    <a:pt x="0" y="187902"/>
                  </a:cubicBezTo>
                  <a:lnTo>
                    <a:pt x="0" y="21648"/>
                  </a:lnTo>
                  <a:cubicBezTo>
                    <a:pt x="0" y="15907"/>
                    <a:pt x="2281" y="10400"/>
                    <a:pt x="6341" y="6341"/>
                  </a:cubicBezTo>
                  <a:cubicBezTo>
                    <a:pt x="10400" y="2281"/>
                    <a:pt x="15907" y="0"/>
                    <a:pt x="21648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437211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607065" y="7510543"/>
            <a:ext cx="6984847" cy="1018413"/>
            <a:chOff x="0" y="0"/>
            <a:chExt cx="1437211" cy="2095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37211" cy="209550"/>
            </a:xfrm>
            <a:custGeom>
              <a:avLst/>
              <a:gdLst/>
              <a:ahLst/>
              <a:cxnLst/>
              <a:rect r="r" b="b" t="t" l="l"/>
              <a:pathLst>
                <a:path h="209550" w="1437211">
                  <a:moveTo>
                    <a:pt x="21648" y="0"/>
                  </a:moveTo>
                  <a:lnTo>
                    <a:pt x="1415563" y="0"/>
                  </a:lnTo>
                  <a:cubicBezTo>
                    <a:pt x="1421305" y="0"/>
                    <a:pt x="1426811" y="2281"/>
                    <a:pt x="1430871" y="6341"/>
                  </a:cubicBezTo>
                  <a:cubicBezTo>
                    <a:pt x="1434931" y="10400"/>
                    <a:pt x="1437211" y="15907"/>
                    <a:pt x="1437211" y="21648"/>
                  </a:cubicBezTo>
                  <a:lnTo>
                    <a:pt x="1437211" y="187902"/>
                  </a:lnTo>
                  <a:cubicBezTo>
                    <a:pt x="1437211" y="193643"/>
                    <a:pt x="1434931" y="199150"/>
                    <a:pt x="1430871" y="203209"/>
                  </a:cubicBezTo>
                  <a:cubicBezTo>
                    <a:pt x="1426811" y="207269"/>
                    <a:pt x="1421305" y="209550"/>
                    <a:pt x="1415563" y="209550"/>
                  </a:cubicBezTo>
                  <a:lnTo>
                    <a:pt x="21648" y="209550"/>
                  </a:lnTo>
                  <a:cubicBezTo>
                    <a:pt x="15907" y="209550"/>
                    <a:pt x="10400" y="207269"/>
                    <a:pt x="6341" y="203209"/>
                  </a:cubicBezTo>
                  <a:cubicBezTo>
                    <a:pt x="2281" y="199150"/>
                    <a:pt x="0" y="193643"/>
                    <a:pt x="0" y="187902"/>
                  </a:cubicBezTo>
                  <a:lnTo>
                    <a:pt x="0" y="21648"/>
                  </a:lnTo>
                  <a:cubicBezTo>
                    <a:pt x="0" y="15907"/>
                    <a:pt x="2281" y="10400"/>
                    <a:pt x="6341" y="6341"/>
                  </a:cubicBezTo>
                  <a:cubicBezTo>
                    <a:pt x="10400" y="2281"/>
                    <a:pt x="15907" y="0"/>
                    <a:pt x="21648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437211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607065" y="8852806"/>
            <a:ext cx="6984847" cy="1018413"/>
            <a:chOff x="0" y="0"/>
            <a:chExt cx="1437211" cy="2095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37211" cy="209550"/>
            </a:xfrm>
            <a:custGeom>
              <a:avLst/>
              <a:gdLst/>
              <a:ahLst/>
              <a:cxnLst/>
              <a:rect r="r" b="b" t="t" l="l"/>
              <a:pathLst>
                <a:path h="209550" w="1437211">
                  <a:moveTo>
                    <a:pt x="21648" y="0"/>
                  </a:moveTo>
                  <a:lnTo>
                    <a:pt x="1415563" y="0"/>
                  </a:lnTo>
                  <a:cubicBezTo>
                    <a:pt x="1421305" y="0"/>
                    <a:pt x="1426811" y="2281"/>
                    <a:pt x="1430871" y="6341"/>
                  </a:cubicBezTo>
                  <a:cubicBezTo>
                    <a:pt x="1434931" y="10400"/>
                    <a:pt x="1437211" y="15907"/>
                    <a:pt x="1437211" y="21648"/>
                  </a:cubicBezTo>
                  <a:lnTo>
                    <a:pt x="1437211" y="187902"/>
                  </a:lnTo>
                  <a:cubicBezTo>
                    <a:pt x="1437211" y="193643"/>
                    <a:pt x="1434931" y="199150"/>
                    <a:pt x="1430871" y="203209"/>
                  </a:cubicBezTo>
                  <a:cubicBezTo>
                    <a:pt x="1426811" y="207269"/>
                    <a:pt x="1421305" y="209550"/>
                    <a:pt x="1415563" y="209550"/>
                  </a:cubicBezTo>
                  <a:lnTo>
                    <a:pt x="21648" y="209550"/>
                  </a:lnTo>
                  <a:cubicBezTo>
                    <a:pt x="15907" y="209550"/>
                    <a:pt x="10400" y="207269"/>
                    <a:pt x="6341" y="203209"/>
                  </a:cubicBezTo>
                  <a:cubicBezTo>
                    <a:pt x="2281" y="199150"/>
                    <a:pt x="0" y="193643"/>
                    <a:pt x="0" y="187902"/>
                  </a:cubicBezTo>
                  <a:lnTo>
                    <a:pt x="0" y="21648"/>
                  </a:lnTo>
                  <a:cubicBezTo>
                    <a:pt x="0" y="15907"/>
                    <a:pt x="2281" y="10400"/>
                    <a:pt x="6341" y="6341"/>
                  </a:cubicBezTo>
                  <a:cubicBezTo>
                    <a:pt x="10400" y="2281"/>
                    <a:pt x="15907" y="0"/>
                    <a:pt x="21648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437211" cy="247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0" y="5819149"/>
            <a:ext cx="6487821" cy="4369578"/>
          </a:xfrm>
          <a:custGeom>
            <a:avLst/>
            <a:gdLst/>
            <a:ahLst/>
            <a:cxnLst/>
            <a:rect r="r" b="b" t="t" l="l"/>
            <a:pathLst>
              <a:path h="4369578" w="6487821">
                <a:moveTo>
                  <a:pt x="0" y="0"/>
                </a:moveTo>
                <a:lnTo>
                  <a:pt x="6487821" y="0"/>
                </a:lnTo>
                <a:lnTo>
                  <a:pt x="6487821" y="4369578"/>
                </a:lnTo>
                <a:lnTo>
                  <a:pt x="0" y="4369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910" t="-9993" r="-23821" b="-9515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6312389" y="981075"/>
            <a:ext cx="4394954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ЕМОЦІЙНА РЕГУЛЯЦІЯ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0074" y="1775609"/>
            <a:ext cx="3555829" cy="3126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Модель Джеймса Гросса — одна з найвпливовіших у сучасній психології. Вона описує, як і на яких етапах людина може впливати на свої емоції.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Основна ідея: емоції не виникають миттєво — це процес, і на різних його етапах можна втрутитися.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180655" y="2037224"/>
            <a:ext cx="3837666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стратегії  емоційної регуляції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697357" y="3775790"/>
            <a:ext cx="2804263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Вибір ситуації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697357" y="5105400"/>
            <a:ext cx="2804263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Зміна ситуації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439006" y="6463555"/>
            <a:ext cx="3320964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Переключення уваги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180655" y="7786768"/>
            <a:ext cx="381417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Когнітивна переоцінка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439006" y="9119506"/>
            <a:ext cx="32505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Придушення реакції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33936" y="1189284"/>
            <a:ext cx="12292779" cy="2036826"/>
            <a:chOff x="0" y="0"/>
            <a:chExt cx="2529378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29378" cy="419100"/>
            </a:xfrm>
            <a:custGeom>
              <a:avLst/>
              <a:gdLst/>
              <a:ahLst/>
              <a:cxnLst/>
              <a:rect r="r" b="b" t="t" l="l"/>
              <a:pathLst>
                <a:path h="419100" w="2529378">
                  <a:moveTo>
                    <a:pt x="12301" y="0"/>
                  </a:moveTo>
                  <a:lnTo>
                    <a:pt x="2517078" y="0"/>
                  </a:lnTo>
                  <a:cubicBezTo>
                    <a:pt x="2523871" y="0"/>
                    <a:pt x="2529378" y="5507"/>
                    <a:pt x="2529378" y="12301"/>
                  </a:cubicBezTo>
                  <a:lnTo>
                    <a:pt x="2529378" y="406799"/>
                  </a:lnTo>
                  <a:cubicBezTo>
                    <a:pt x="2529378" y="410062"/>
                    <a:pt x="2528082" y="413190"/>
                    <a:pt x="2525776" y="415497"/>
                  </a:cubicBezTo>
                  <a:cubicBezTo>
                    <a:pt x="2523469" y="417804"/>
                    <a:pt x="2520340" y="419100"/>
                    <a:pt x="2517078" y="419100"/>
                  </a:cubicBezTo>
                  <a:lnTo>
                    <a:pt x="12301" y="419100"/>
                  </a:lnTo>
                  <a:cubicBezTo>
                    <a:pt x="9038" y="419100"/>
                    <a:pt x="5910" y="417804"/>
                    <a:pt x="3603" y="415497"/>
                  </a:cubicBezTo>
                  <a:cubicBezTo>
                    <a:pt x="1296" y="413190"/>
                    <a:pt x="0" y="410062"/>
                    <a:pt x="0" y="406799"/>
                  </a:cubicBezTo>
                  <a:lnTo>
                    <a:pt x="0" y="12301"/>
                  </a:lnTo>
                  <a:cubicBezTo>
                    <a:pt x="0" y="9038"/>
                    <a:pt x="1296" y="5910"/>
                    <a:pt x="3603" y="3603"/>
                  </a:cubicBezTo>
                  <a:cubicBezTo>
                    <a:pt x="5910" y="1296"/>
                    <a:pt x="9038" y="0"/>
                    <a:pt x="1230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29378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694632" y="4054628"/>
            <a:ext cx="4896920" cy="1304926"/>
            <a:chOff x="0" y="0"/>
            <a:chExt cx="1007597" cy="2685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07597" cy="268503"/>
            </a:xfrm>
            <a:custGeom>
              <a:avLst/>
              <a:gdLst/>
              <a:ahLst/>
              <a:cxnLst/>
              <a:rect r="r" b="b" t="t" l="l"/>
              <a:pathLst>
                <a:path h="268503" w="1007597">
                  <a:moveTo>
                    <a:pt x="30878" y="0"/>
                  </a:moveTo>
                  <a:lnTo>
                    <a:pt x="976718" y="0"/>
                  </a:lnTo>
                  <a:cubicBezTo>
                    <a:pt x="993772" y="0"/>
                    <a:pt x="1007597" y="13825"/>
                    <a:pt x="1007597" y="30878"/>
                  </a:cubicBezTo>
                  <a:lnTo>
                    <a:pt x="1007597" y="237625"/>
                  </a:lnTo>
                  <a:cubicBezTo>
                    <a:pt x="1007597" y="254678"/>
                    <a:pt x="993772" y="268503"/>
                    <a:pt x="976718" y="268503"/>
                  </a:cubicBezTo>
                  <a:lnTo>
                    <a:pt x="30878" y="268503"/>
                  </a:lnTo>
                  <a:cubicBezTo>
                    <a:pt x="13825" y="268503"/>
                    <a:pt x="0" y="254678"/>
                    <a:pt x="0" y="237625"/>
                  </a:cubicBezTo>
                  <a:lnTo>
                    <a:pt x="0" y="30878"/>
                  </a:lnTo>
                  <a:cubicBezTo>
                    <a:pt x="0" y="13825"/>
                    <a:pt x="13825" y="0"/>
                    <a:pt x="3087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007597" cy="3066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16073" y="4054628"/>
            <a:ext cx="4896920" cy="1304926"/>
            <a:chOff x="0" y="0"/>
            <a:chExt cx="1007597" cy="2685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07597" cy="268503"/>
            </a:xfrm>
            <a:custGeom>
              <a:avLst/>
              <a:gdLst/>
              <a:ahLst/>
              <a:cxnLst/>
              <a:rect r="r" b="b" t="t" l="l"/>
              <a:pathLst>
                <a:path h="268503" w="1007597">
                  <a:moveTo>
                    <a:pt x="30878" y="0"/>
                  </a:moveTo>
                  <a:lnTo>
                    <a:pt x="976718" y="0"/>
                  </a:lnTo>
                  <a:cubicBezTo>
                    <a:pt x="993772" y="0"/>
                    <a:pt x="1007597" y="13825"/>
                    <a:pt x="1007597" y="30878"/>
                  </a:cubicBezTo>
                  <a:lnTo>
                    <a:pt x="1007597" y="237625"/>
                  </a:lnTo>
                  <a:cubicBezTo>
                    <a:pt x="1007597" y="254678"/>
                    <a:pt x="993772" y="268503"/>
                    <a:pt x="976718" y="268503"/>
                  </a:cubicBezTo>
                  <a:lnTo>
                    <a:pt x="30878" y="268503"/>
                  </a:lnTo>
                  <a:cubicBezTo>
                    <a:pt x="13825" y="268503"/>
                    <a:pt x="0" y="254678"/>
                    <a:pt x="0" y="237625"/>
                  </a:cubicBezTo>
                  <a:lnTo>
                    <a:pt x="0" y="30878"/>
                  </a:lnTo>
                  <a:cubicBezTo>
                    <a:pt x="0" y="13825"/>
                    <a:pt x="13825" y="0"/>
                    <a:pt x="3087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007597" cy="3066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4833079" y="3110482"/>
            <a:ext cx="944146" cy="94414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1331765" y="3110482"/>
            <a:ext cx="944146" cy="94414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413333" y="6057092"/>
            <a:ext cx="3086100" cy="3211147"/>
            <a:chOff x="0" y="0"/>
            <a:chExt cx="635000" cy="6607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" cy="660730"/>
            </a:xfrm>
            <a:custGeom>
              <a:avLst/>
              <a:gdLst/>
              <a:ahLst/>
              <a:cxnLst/>
              <a:rect r="r" b="b" t="t" l="l"/>
              <a:pathLst>
                <a:path h="66073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611733"/>
                  </a:lnTo>
                  <a:cubicBezTo>
                    <a:pt x="635000" y="624728"/>
                    <a:pt x="629838" y="637190"/>
                    <a:pt x="620649" y="646379"/>
                  </a:cubicBezTo>
                  <a:cubicBezTo>
                    <a:pt x="611460" y="655568"/>
                    <a:pt x="598998" y="660730"/>
                    <a:pt x="586003" y="660730"/>
                  </a:cubicBezTo>
                  <a:lnTo>
                    <a:pt x="48997" y="660730"/>
                  </a:lnTo>
                  <a:cubicBezTo>
                    <a:pt x="21937" y="660730"/>
                    <a:pt x="0" y="638793"/>
                    <a:pt x="0" y="61173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635000" cy="6988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732861" y="6047153"/>
            <a:ext cx="3086100" cy="3211147"/>
            <a:chOff x="0" y="0"/>
            <a:chExt cx="635000" cy="66073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" cy="660730"/>
            </a:xfrm>
            <a:custGeom>
              <a:avLst/>
              <a:gdLst/>
              <a:ahLst/>
              <a:cxnLst/>
              <a:rect r="r" b="b" t="t" l="l"/>
              <a:pathLst>
                <a:path h="660730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611733"/>
                  </a:lnTo>
                  <a:cubicBezTo>
                    <a:pt x="635000" y="624728"/>
                    <a:pt x="629838" y="637190"/>
                    <a:pt x="620649" y="646379"/>
                  </a:cubicBezTo>
                  <a:cubicBezTo>
                    <a:pt x="611460" y="655568"/>
                    <a:pt x="598998" y="660730"/>
                    <a:pt x="586003" y="660730"/>
                  </a:cubicBezTo>
                  <a:lnTo>
                    <a:pt x="48997" y="660730"/>
                  </a:lnTo>
                  <a:cubicBezTo>
                    <a:pt x="21937" y="660730"/>
                    <a:pt x="0" y="638793"/>
                    <a:pt x="0" y="61173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635000" cy="6988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5400000">
            <a:off x="4607613" y="5359553"/>
            <a:ext cx="697539" cy="697539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6109562" y="1495226"/>
            <a:ext cx="4377853" cy="1348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b="true" sz="3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Види </a:t>
            </a:r>
            <a:r>
              <a:rPr lang="en-US" b="true" sz="3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стратегій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3856564" y="4429595"/>
            <a:ext cx="2573056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Ад</a:t>
            </a: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аптивні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829379" y="4429595"/>
            <a:ext cx="2470309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</a:t>
            </a:r>
            <a:r>
              <a:rPr lang="en-US" b="true" sz="2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еадаптивн</a:t>
            </a: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і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856564" y="6613207"/>
            <a:ext cx="2190036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переоцінка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прийняття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усвідомлення </a:t>
            </a:r>
          </a:p>
        </p:txBody>
      </p:sp>
      <p:grpSp>
        <p:nvGrpSpPr>
          <p:cNvPr name="Group 30" id="30"/>
          <p:cNvGrpSpPr/>
          <p:nvPr/>
        </p:nvGrpSpPr>
        <p:grpSpPr>
          <a:xfrm rot="5400000">
            <a:off x="11927141" y="5359553"/>
            <a:ext cx="697539" cy="697539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1168646" y="6613207"/>
            <a:ext cx="2214530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пригнічення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уникання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румінація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2360" y="2066778"/>
            <a:ext cx="1707749" cy="1758336"/>
          </a:xfrm>
          <a:custGeom>
            <a:avLst/>
            <a:gdLst/>
            <a:ahLst/>
            <a:cxnLst/>
            <a:rect r="r" b="b" t="t" l="l"/>
            <a:pathLst>
              <a:path h="1758336" w="1707749">
                <a:moveTo>
                  <a:pt x="0" y="0"/>
                </a:moveTo>
                <a:lnTo>
                  <a:pt x="1707749" y="0"/>
                </a:lnTo>
                <a:lnTo>
                  <a:pt x="1707749" y="1758336"/>
                </a:lnTo>
                <a:lnTo>
                  <a:pt x="0" y="1758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103" t="-33085" r="-38508" b="-316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23427" y="2066778"/>
            <a:ext cx="12926912" cy="1758336"/>
            <a:chOff x="0" y="0"/>
            <a:chExt cx="2732348" cy="3716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32348" cy="371658"/>
            </a:xfrm>
            <a:custGeom>
              <a:avLst/>
              <a:gdLst/>
              <a:ahLst/>
              <a:cxnLst/>
              <a:rect r="r" b="b" t="t" l="l"/>
              <a:pathLst>
                <a:path h="371658" w="2732348">
                  <a:moveTo>
                    <a:pt x="11697" y="0"/>
                  </a:moveTo>
                  <a:lnTo>
                    <a:pt x="2720650" y="0"/>
                  </a:lnTo>
                  <a:cubicBezTo>
                    <a:pt x="2727110" y="0"/>
                    <a:pt x="2732348" y="5237"/>
                    <a:pt x="2732348" y="11697"/>
                  </a:cubicBezTo>
                  <a:lnTo>
                    <a:pt x="2732348" y="359960"/>
                  </a:lnTo>
                  <a:cubicBezTo>
                    <a:pt x="2732348" y="363063"/>
                    <a:pt x="2731115" y="366038"/>
                    <a:pt x="2728922" y="368231"/>
                  </a:cubicBezTo>
                  <a:cubicBezTo>
                    <a:pt x="2726728" y="370425"/>
                    <a:pt x="2723753" y="371658"/>
                    <a:pt x="2720650" y="371658"/>
                  </a:cubicBezTo>
                  <a:lnTo>
                    <a:pt x="11697" y="371658"/>
                  </a:lnTo>
                  <a:cubicBezTo>
                    <a:pt x="5237" y="371658"/>
                    <a:pt x="0" y="366421"/>
                    <a:pt x="0" y="359960"/>
                  </a:cubicBezTo>
                  <a:lnTo>
                    <a:pt x="0" y="11697"/>
                  </a:lnTo>
                  <a:cubicBezTo>
                    <a:pt x="0" y="8595"/>
                    <a:pt x="1232" y="5620"/>
                    <a:pt x="3426" y="3426"/>
                  </a:cubicBezTo>
                  <a:cubicBezTo>
                    <a:pt x="5620" y="1232"/>
                    <a:pt x="8595" y="0"/>
                    <a:pt x="11697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32348" cy="4097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52360" y="4148573"/>
            <a:ext cx="2142257" cy="5818141"/>
            <a:chOff x="0" y="0"/>
            <a:chExt cx="440794" cy="11971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0794" cy="1197148"/>
            </a:xfrm>
            <a:custGeom>
              <a:avLst/>
              <a:gdLst/>
              <a:ahLst/>
              <a:cxnLst/>
              <a:rect r="r" b="b" t="t" l="l"/>
              <a:pathLst>
                <a:path h="1197148" w="440794">
                  <a:moveTo>
                    <a:pt x="70584" y="0"/>
                  </a:moveTo>
                  <a:lnTo>
                    <a:pt x="370209" y="0"/>
                  </a:lnTo>
                  <a:cubicBezTo>
                    <a:pt x="388930" y="0"/>
                    <a:pt x="406883" y="7437"/>
                    <a:pt x="420120" y="20674"/>
                  </a:cubicBezTo>
                  <a:cubicBezTo>
                    <a:pt x="433357" y="33911"/>
                    <a:pt x="440794" y="51864"/>
                    <a:pt x="440794" y="70584"/>
                  </a:cubicBezTo>
                  <a:lnTo>
                    <a:pt x="440794" y="1126564"/>
                  </a:lnTo>
                  <a:cubicBezTo>
                    <a:pt x="440794" y="1145284"/>
                    <a:pt x="433357" y="1163238"/>
                    <a:pt x="420120" y="1176475"/>
                  </a:cubicBezTo>
                  <a:cubicBezTo>
                    <a:pt x="406883" y="1189712"/>
                    <a:pt x="388930" y="1197148"/>
                    <a:pt x="370209" y="1197148"/>
                  </a:cubicBezTo>
                  <a:lnTo>
                    <a:pt x="70584" y="1197148"/>
                  </a:lnTo>
                  <a:cubicBezTo>
                    <a:pt x="31602" y="1197148"/>
                    <a:pt x="0" y="1165547"/>
                    <a:pt x="0" y="1126564"/>
                  </a:cubicBezTo>
                  <a:lnTo>
                    <a:pt x="0" y="70584"/>
                  </a:lnTo>
                  <a:cubicBezTo>
                    <a:pt x="0" y="51864"/>
                    <a:pt x="7437" y="33911"/>
                    <a:pt x="20674" y="20674"/>
                  </a:cubicBezTo>
                  <a:cubicBezTo>
                    <a:pt x="33911" y="7437"/>
                    <a:pt x="51864" y="0"/>
                    <a:pt x="7058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40794" cy="12352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394617" y="4243521"/>
            <a:ext cx="2076184" cy="1799959"/>
            <a:chOff x="0" y="0"/>
            <a:chExt cx="812800" cy="7046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04661"/>
            </a:xfrm>
            <a:custGeom>
              <a:avLst/>
              <a:gdLst/>
              <a:ahLst/>
              <a:cxnLst/>
              <a:rect r="r" b="b" t="t" l="l"/>
              <a:pathLst>
                <a:path h="704661" w="812800">
                  <a:moveTo>
                    <a:pt x="812800" y="352331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1461"/>
                  </a:lnTo>
                  <a:lnTo>
                    <a:pt x="406400" y="501461"/>
                  </a:lnTo>
                  <a:lnTo>
                    <a:pt x="406400" y="704661"/>
                  </a:lnTo>
                  <a:lnTo>
                    <a:pt x="812800" y="352331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3363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394617" y="6462579"/>
            <a:ext cx="2076184" cy="1799959"/>
            <a:chOff x="0" y="0"/>
            <a:chExt cx="812800" cy="7046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04661"/>
            </a:xfrm>
            <a:custGeom>
              <a:avLst/>
              <a:gdLst/>
              <a:ahLst/>
              <a:cxnLst/>
              <a:rect r="r" b="b" t="t" l="l"/>
              <a:pathLst>
                <a:path h="704661" w="812800">
                  <a:moveTo>
                    <a:pt x="812800" y="352331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1461"/>
                  </a:lnTo>
                  <a:lnTo>
                    <a:pt x="406400" y="501461"/>
                  </a:lnTo>
                  <a:lnTo>
                    <a:pt x="406400" y="704661"/>
                  </a:lnTo>
                  <a:lnTo>
                    <a:pt x="812800" y="352331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165100"/>
              <a:ext cx="711200" cy="3363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394617" y="8681638"/>
            <a:ext cx="2076184" cy="1799959"/>
            <a:chOff x="0" y="0"/>
            <a:chExt cx="812800" cy="70466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04661"/>
            </a:xfrm>
            <a:custGeom>
              <a:avLst/>
              <a:gdLst/>
              <a:ahLst/>
              <a:cxnLst/>
              <a:rect r="r" b="b" t="t" l="l"/>
              <a:pathLst>
                <a:path h="704661" w="812800">
                  <a:moveTo>
                    <a:pt x="812800" y="352331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1461"/>
                  </a:lnTo>
                  <a:lnTo>
                    <a:pt x="406400" y="501461"/>
                  </a:lnTo>
                  <a:lnTo>
                    <a:pt x="406400" y="704661"/>
                  </a:lnTo>
                  <a:lnTo>
                    <a:pt x="812800" y="352331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165100"/>
              <a:ext cx="711200" cy="3363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70801" y="4336465"/>
            <a:ext cx="6256768" cy="1614070"/>
            <a:chOff x="0" y="0"/>
            <a:chExt cx="1287401" cy="33211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87401" cy="332113"/>
            </a:xfrm>
            <a:custGeom>
              <a:avLst/>
              <a:gdLst/>
              <a:ahLst/>
              <a:cxnLst/>
              <a:rect r="r" b="b" t="t" l="l"/>
              <a:pathLst>
                <a:path h="332113" w="1287401">
                  <a:moveTo>
                    <a:pt x="24167" y="0"/>
                  </a:moveTo>
                  <a:lnTo>
                    <a:pt x="1263233" y="0"/>
                  </a:lnTo>
                  <a:cubicBezTo>
                    <a:pt x="1269643" y="0"/>
                    <a:pt x="1275790" y="2546"/>
                    <a:pt x="1280322" y="7078"/>
                  </a:cubicBezTo>
                  <a:cubicBezTo>
                    <a:pt x="1284855" y="11611"/>
                    <a:pt x="1287401" y="17758"/>
                    <a:pt x="1287401" y="24167"/>
                  </a:cubicBezTo>
                  <a:lnTo>
                    <a:pt x="1287401" y="307946"/>
                  </a:lnTo>
                  <a:cubicBezTo>
                    <a:pt x="1287401" y="321293"/>
                    <a:pt x="1276581" y="332113"/>
                    <a:pt x="1263233" y="332113"/>
                  </a:cubicBezTo>
                  <a:lnTo>
                    <a:pt x="24167" y="332113"/>
                  </a:lnTo>
                  <a:cubicBezTo>
                    <a:pt x="10820" y="332113"/>
                    <a:pt x="0" y="321293"/>
                    <a:pt x="0" y="307946"/>
                  </a:cubicBezTo>
                  <a:lnTo>
                    <a:pt x="0" y="24167"/>
                  </a:lnTo>
                  <a:cubicBezTo>
                    <a:pt x="0" y="10820"/>
                    <a:pt x="10820" y="0"/>
                    <a:pt x="2416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287401" cy="3702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470801" y="8451265"/>
            <a:ext cx="6256768" cy="1614070"/>
            <a:chOff x="0" y="0"/>
            <a:chExt cx="1287401" cy="33211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87401" cy="332113"/>
            </a:xfrm>
            <a:custGeom>
              <a:avLst/>
              <a:gdLst/>
              <a:ahLst/>
              <a:cxnLst/>
              <a:rect r="r" b="b" t="t" l="l"/>
              <a:pathLst>
                <a:path h="332113" w="1287401">
                  <a:moveTo>
                    <a:pt x="24167" y="0"/>
                  </a:moveTo>
                  <a:lnTo>
                    <a:pt x="1263233" y="0"/>
                  </a:lnTo>
                  <a:cubicBezTo>
                    <a:pt x="1269643" y="0"/>
                    <a:pt x="1275790" y="2546"/>
                    <a:pt x="1280322" y="7078"/>
                  </a:cubicBezTo>
                  <a:cubicBezTo>
                    <a:pt x="1284855" y="11611"/>
                    <a:pt x="1287401" y="17758"/>
                    <a:pt x="1287401" y="24167"/>
                  </a:cubicBezTo>
                  <a:lnTo>
                    <a:pt x="1287401" y="307946"/>
                  </a:lnTo>
                  <a:cubicBezTo>
                    <a:pt x="1287401" y="321293"/>
                    <a:pt x="1276581" y="332113"/>
                    <a:pt x="1263233" y="332113"/>
                  </a:cubicBezTo>
                  <a:lnTo>
                    <a:pt x="24167" y="332113"/>
                  </a:lnTo>
                  <a:cubicBezTo>
                    <a:pt x="10820" y="332113"/>
                    <a:pt x="0" y="321293"/>
                    <a:pt x="0" y="307946"/>
                  </a:cubicBezTo>
                  <a:lnTo>
                    <a:pt x="0" y="24167"/>
                  </a:lnTo>
                  <a:cubicBezTo>
                    <a:pt x="0" y="10820"/>
                    <a:pt x="10820" y="0"/>
                    <a:pt x="2416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287401" cy="3702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470801" y="6391026"/>
            <a:ext cx="6256768" cy="1614070"/>
            <a:chOff x="0" y="0"/>
            <a:chExt cx="1287401" cy="33211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87401" cy="332113"/>
            </a:xfrm>
            <a:custGeom>
              <a:avLst/>
              <a:gdLst/>
              <a:ahLst/>
              <a:cxnLst/>
              <a:rect r="r" b="b" t="t" l="l"/>
              <a:pathLst>
                <a:path h="332113" w="1287401">
                  <a:moveTo>
                    <a:pt x="24167" y="0"/>
                  </a:moveTo>
                  <a:lnTo>
                    <a:pt x="1263233" y="0"/>
                  </a:lnTo>
                  <a:cubicBezTo>
                    <a:pt x="1269643" y="0"/>
                    <a:pt x="1275790" y="2546"/>
                    <a:pt x="1280322" y="7078"/>
                  </a:cubicBezTo>
                  <a:cubicBezTo>
                    <a:pt x="1284855" y="11611"/>
                    <a:pt x="1287401" y="17758"/>
                    <a:pt x="1287401" y="24167"/>
                  </a:cubicBezTo>
                  <a:lnTo>
                    <a:pt x="1287401" y="307946"/>
                  </a:lnTo>
                  <a:cubicBezTo>
                    <a:pt x="1287401" y="321293"/>
                    <a:pt x="1276581" y="332113"/>
                    <a:pt x="1263233" y="332113"/>
                  </a:cubicBezTo>
                  <a:lnTo>
                    <a:pt x="24167" y="332113"/>
                  </a:lnTo>
                  <a:cubicBezTo>
                    <a:pt x="10820" y="332113"/>
                    <a:pt x="0" y="321293"/>
                    <a:pt x="0" y="307946"/>
                  </a:cubicBezTo>
                  <a:lnTo>
                    <a:pt x="0" y="24167"/>
                  </a:lnTo>
                  <a:cubicBezTo>
                    <a:pt x="0" y="10820"/>
                    <a:pt x="10820" y="0"/>
                    <a:pt x="2416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287401" cy="3702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2801714" y="5143500"/>
            <a:ext cx="5486286" cy="4921835"/>
          </a:xfrm>
          <a:custGeom>
            <a:avLst/>
            <a:gdLst/>
            <a:ahLst/>
            <a:cxnLst/>
            <a:rect r="r" b="b" t="t" l="l"/>
            <a:pathLst>
              <a:path h="4921835" w="5486286">
                <a:moveTo>
                  <a:pt x="0" y="0"/>
                </a:moveTo>
                <a:lnTo>
                  <a:pt x="5486286" y="0"/>
                </a:lnTo>
                <a:lnTo>
                  <a:pt x="5486286" y="4921835"/>
                </a:lnTo>
                <a:lnTo>
                  <a:pt x="0" y="4921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9489" t="-5538" r="0" b="-732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723427" y="981075"/>
            <a:ext cx="9291042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АК</a:t>
            </a: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ТУАЛЬНІ ПРОБЛЕМИ ДОСЛІДЖЕННЯ ЕМОЦІЙ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568938" y="2309676"/>
            <a:ext cx="10742675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Вимірювання емоцій є однією з найскладніших проблем у психологія та когнітивна нейронаука, оскільки емоції мають суб’єктивний, багатовимірний і контекстуально залежний характер.</a:t>
            </a:r>
          </a:p>
        </p:txBody>
      </p:sp>
      <p:sp>
        <p:nvSpPr>
          <p:cNvPr name="TextBox 30" id="30"/>
          <p:cNvSpPr txBox="true"/>
          <p:nvPr/>
        </p:nvSpPr>
        <p:spPr>
          <a:xfrm rot="-5400000">
            <a:off x="484737" y="6548056"/>
            <a:ext cx="3527584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Основні методи вимірювання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042128" y="4796011"/>
            <a:ext cx="2898147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Самооцінка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042128" y="6616919"/>
            <a:ext cx="2898147" cy="101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Фізіологічні показники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151907" y="8976647"/>
            <a:ext cx="4894555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Аналіз міміки та поведінки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3101" y="1236257"/>
            <a:ext cx="14664908" cy="2036826"/>
            <a:chOff x="0" y="0"/>
            <a:chExt cx="3017471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17471" cy="419100"/>
            </a:xfrm>
            <a:custGeom>
              <a:avLst/>
              <a:gdLst/>
              <a:ahLst/>
              <a:cxnLst/>
              <a:rect r="r" b="b" t="t" l="l"/>
              <a:pathLst>
                <a:path h="419100" w="3017471">
                  <a:moveTo>
                    <a:pt x="10311" y="0"/>
                  </a:moveTo>
                  <a:lnTo>
                    <a:pt x="3007160" y="0"/>
                  </a:lnTo>
                  <a:cubicBezTo>
                    <a:pt x="3012854" y="0"/>
                    <a:pt x="3017471" y="4616"/>
                    <a:pt x="3017471" y="10311"/>
                  </a:cubicBezTo>
                  <a:lnTo>
                    <a:pt x="3017471" y="408789"/>
                  </a:lnTo>
                  <a:cubicBezTo>
                    <a:pt x="3017471" y="414484"/>
                    <a:pt x="3012854" y="419100"/>
                    <a:pt x="3007160" y="419100"/>
                  </a:cubicBezTo>
                  <a:lnTo>
                    <a:pt x="10311" y="419100"/>
                  </a:lnTo>
                  <a:cubicBezTo>
                    <a:pt x="4616" y="419100"/>
                    <a:pt x="0" y="414484"/>
                    <a:pt x="0" y="408789"/>
                  </a:cubicBezTo>
                  <a:lnTo>
                    <a:pt x="0" y="10311"/>
                  </a:lnTo>
                  <a:cubicBezTo>
                    <a:pt x="0" y="4616"/>
                    <a:pt x="4616" y="0"/>
                    <a:pt x="1031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17471" cy="466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b="true" sz="3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Ключові проблеми вимірювання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83101" y="4735734"/>
            <a:ext cx="3673261" cy="5066575"/>
            <a:chOff x="0" y="0"/>
            <a:chExt cx="755815" cy="10425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55815" cy="1042505"/>
            </a:xfrm>
            <a:custGeom>
              <a:avLst/>
              <a:gdLst/>
              <a:ahLst/>
              <a:cxnLst/>
              <a:rect r="r" b="b" t="t" l="l"/>
              <a:pathLst>
                <a:path h="1042505" w="755815">
                  <a:moveTo>
                    <a:pt x="41165" y="0"/>
                  </a:moveTo>
                  <a:lnTo>
                    <a:pt x="714650" y="0"/>
                  </a:lnTo>
                  <a:cubicBezTo>
                    <a:pt x="737385" y="0"/>
                    <a:pt x="755815" y="18430"/>
                    <a:pt x="755815" y="41165"/>
                  </a:cubicBezTo>
                  <a:lnTo>
                    <a:pt x="755815" y="1001340"/>
                  </a:lnTo>
                  <a:cubicBezTo>
                    <a:pt x="755815" y="1024075"/>
                    <a:pt x="737385" y="1042505"/>
                    <a:pt x="714650" y="1042505"/>
                  </a:cubicBezTo>
                  <a:lnTo>
                    <a:pt x="41165" y="1042505"/>
                  </a:lnTo>
                  <a:cubicBezTo>
                    <a:pt x="18430" y="1042505"/>
                    <a:pt x="0" y="1024075"/>
                    <a:pt x="0" y="1001340"/>
                  </a:cubicBezTo>
                  <a:lnTo>
                    <a:pt x="0" y="41165"/>
                  </a:lnTo>
                  <a:cubicBezTo>
                    <a:pt x="0" y="18430"/>
                    <a:pt x="18430" y="0"/>
                    <a:pt x="4116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55815" cy="10806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812182" y="4735734"/>
            <a:ext cx="3673261" cy="5066575"/>
            <a:chOff x="0" y="0"/>
            <a:chExt cx="755815" cy="10425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55815" cy="1042505"/>
            </a:xfrm>
            <a:custGeom>
              <a:avLst/>
              <a:gdLst/>
              <a:ahLst/>
              <a:cxnLst/>
              <a:rect r="r" b="b" t="t" l="l"/>
              <a:pathLst>
                <a:path h="1042505" w="755815">
                  <a:moveTo>
                    <a:pt x="41165" y="0"/>
                  </a:moveTo>
                  <a:lnTo>
                    <a:pt x="714650" y="0"/>
                  </a:lnTo>
                  <a:cubicBezTo>
                    <a:pt x="737385" y="0"/>
                    <a:pt x="755815" y="18430"/>
                    <a:pt x="755815" y="41165"/>
                  </a:cubicBezTo>
                  <a:lnTo>
                    <a:pt x="755815" y="1001340"/>
                  </a:lnTo>
                  <a:cubicBezTo>
                    <a:pt x="755815" y="1024075"/>
                    <a:pt x="737385" y="1042505"/>
                    <a:pt x="714650" y="1042505"/>
                  </a:cubicBezTo>
                  <a:lnTo>
                    <a:pt x="41165" y="1042505"/>
                  </a:lnTo>
                  <a:cubicBezTo>
                    <a:pt x="18430" y="1042505"/>
                    <a:pt x="0" y="1024075"/>
                    <a:pt x="0" y="1001340"/>
                  </a:cubicBezTo>
                  <a:lnTo>
                    <a:pt x="0" y="41165"/>
                  </a:lnTo>
                  <a:cubicBezTo>
                    <a:pt x="0" y="18430"/>
                    <a:pt x="18430" y="0"/>
                    <a:pt x="4116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55815" cy="10806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41263" y="4735734"/>
            <a:ext cx="3673261" cy="5066575"/>
            <a:chOff x="0" y="0"/>
            <a:chExt cx="755815" cy="10425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55815" cy="1042505"/>
            </a:xfrm>
            <a:custGeom>
              <a:avLst/>
              <a:gdLst/>
              <a:ahLst/>
              <a:cxnLst/>
              <a:rect r="r" b="b" t="t" l="l"/>
              <a:pathLst>
                <a:path h="1042505" w="755815">
                  <a:moveTo>
                    <a:pt x="41165" y="0"/>
                  </a:moveTo>
                  <a:lnTo>
                    <a:pt x="714650" y="0"/>
                  </a:lnTo>
                  <a:cubicBezTo>
                    <a:pt x="737385" y="0"/>
                    <a:pt x="755815" y="18430"/>
                    <a:pt x="755815" y="41165"/>
                  </a:cubicBezTo>
                  <a:lnTo>
                    <a:pt x="755815" y="1001340"/>
                  </a:lnTo>
                  <a:cubicBezTo>
                    <a:pt x="755815" y="1024075"/>
                    <a:pt x="737385" y="1042505"/>
                    <a:pt x="714650" y="1042505"/>
                  </a:cubicBezTo>
                  <a:lnTo>
                    <a:pt x="41165" y="1042505"/>
                  </a:lnTo>
                  <a:cubicBezTo>
                    <a:pt x="18430" y="1042505"/>
                    <a:pt x="0" y="1024075"/>
                    <a:pt x="0" y="1001340"/>
                  </a:cubicBezTo>
                  <a:lnTo>
                    <a:pt x="0" y="41165"/>
                  </a:lnTo>
                  <a:cubicBezTo>
                    <a:pt x="0" y="18430"/>
                    <a:pt x="18430" y="0"/>
                    <a:pt x="4116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755815" cy="10806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7761828" y="3028279"/>
            <a:ext cx="1707455" cy="170745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05857" y="5317984"/>
            <a:ext cx="2827749" cy="351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</a:t>
            </a: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еусвідомленість емоцій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алекситимія (нездатність ідентифікувати емоції)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підсвідомі емоційні процеси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7140992" y="5105400"/>
            <a:ext cx="3015641" cy="351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Спотвор</a:t>
            </a: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ення відповідей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свідомо змінювати відповіді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несвідомо викривляти їх через захисні механізми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2752276" y="5317984"/>
            <a:ext cx="2851236" cy="351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</a:t>
            </a: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екстуальність емоцій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конструктивістська теорія емоцій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(емоції як результат інтерпретації)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grpSp>
        <p:nvGrpSpPr>
          <p:cNvPr name="Group 20" id="20"/>
          <p:cNvGrpSpPr/>
          <p:nvPr/>
        </p:nvGrpSpPr>
        <p:grpSpPr>
          <a:xfrm rot="5400000">
            <a:off x="13324166" y="3028279"/>
            <a:ext cx="1707455" cy="1707455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5400000">
            <a:off x="2404865" y="3028279"/>
            <a:ext cx="1707455" cy="1707455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9156" y="1028700"/>
            <a:ext cx="15252069" cy="2036826"/>
            <a:chOff x="0" y="0"/>
            <a:chExt cx="3138286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8286" cy="419100"/>
            </a:xfrm>
            <a:custGeom>
              <a:avLst/>
              <a:gdLst/>
              <a:ahLst/>
              <a:cxnLst/>
              <a:rect r="r" b="b" t="t" l="l"/>
              <a:pathLst>
                <a:path h="419100" w="3138286">
                  <a:moveTo>
                    <a:pt x="9914" y="0"/>
                  </a:moveTo>
                  <a:lnTo>
                    <a:pt x="3128372" y="0"/>
                  </a:lnTo>
                  <a:cubicBezTo>
                    <a:pt x="3131001" y="0"/>
                    <a:pt x="3133523" y="1045"/>
                    <a:pt x="3135382" y="2904"/>
                  </a:cubicBezTo>
                  <a:cubicBezTo>
                    <a:pt x="3137241" y="4763"/>
                    <a:pt x="3138286" y="7285"/>
                    <a:pt x="3138286" y="9914"/>
                  </a:cubicBezTo>
                  <a:lnTo>
                    <a:pt x="3138286" y="409186"/>
                  </a:lnTo>
                  <a:cubicBezTo>
                    <a:pt x="3138286" y="411815"/>
                    <a:pt x="3137241" y="414337"/>
                    <a:pt x="3135382" y="416196"/>
                  </a:cubicBezTo>
                  <a:cubicBezTo>
                    <a:pt x="3133523" y="418055"/>
                    <a:pt x="3131001" y="419100"/>
                    <a:pt x="3128372" y="419100"/>
                  </a:cubicBezTo>
                  <a:lnTo>
                    <a:pt x="9914" y="419100"/>
                  </a:lnTo>
                  <a:cubicBezTo>
                    <a:pt x="7285" y="419100"/>
                    <a:pt x="4763" y="418055"/>
                    <a:pt x="2904" y="416196"/>
                  </a:cubicBezTo>
                  <a:cubicBezTo>
                    <a:pt x="1045" y="414337"/>
                    <a:pt x="0" y="411815"/>
                    <a:pt x="0" y="409186"/>
                  </a:cubicBezTo>
                  <a:lnTo>
                    <a:pt x="0" y="9914"/>
                  </a:lnTo>
                  <a:cubicBezTo>
                    <a:pt x="0" y="7285"/>
                    <a:pt x="1045" y="4763"/>
                    <a:pt x="2904" y="2904"/>
                  </a:cubicBezTo>
                  <a:cubicBezTo>
                    <a:pt x="4763" y="1045"/>
                    <a:pt x="7285" y="0"/>
                    <a:pt x="991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138286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890515" y="4641788"/>
            <a:ext cx="3086100" cy="4150604"/>
            <a:chOff x="0" y="0"/>
            <a:chExt cx="635000" cy="8540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" cy="854034"/>
            </a:xfrm>
            <a:custGeom>
              <a:avLst/>
              <a:gdLst/>
              <a:ahLst/>
              <a:cxnLst/>
              <a:rect r="r" b="b" t="t" l="l"/>
              <a:pathLst>
                <a:path h="854034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805037"/>
                  </a:lnTo>
                  <a:cubicBezTo>
                    <a:pt x="635000" y="818032"/>
                    <a:pt x="629838" y="830494"/>
                    <a:pt x="620649" y="839683"/>
                  </a:cubicBezTo>
                  <a:cubicBezTo>
                    <a:pt x="611460" y="848872"/>
                    <a:pt x="598998" y="854034"/>
                    <a:pt x="586003" y="854034"/>
                  </a:cubicBezTo>
                  <a:lnTo>
                    <a:pt x="48997" y="854034"/>
                  </a:lnTo>
                  <a:cubicBezTo>
                    <a:pt x="21937" y="854034"/>
                    <a:pt x="0" y="832097"/>
                    <a:pt x="0" y="805037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635000" cy="892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272140" y="4641788"/>
            <a:ext cx="3086100" cy="4150604"/>
            <a:chOff x="0" y="0"/>
            <a:chExt cx="635000" cy="85403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" cy="854034"/>
            </a:xfrm>
            <a:custGeom>
              <a:avLst/>
              <a:gdLst/>
              <a:ahLst/>
              <a:cxnLst/>
              <a:rect r="r" b="b" t="t" l="l"/>
              <a:pathLst>
                <a:path h="854034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805037"/>
                  </a:lnTo>
                  <a:cubicBezTo>
                    <a:pt x="635000" y="818032"/>
                    <a:pt x="629838" y="830494"/>
                    <a:pt x="620649" y="839683"/>
                  </a:cubicBezTo>
                  <a:cubicBezTo>
                    <a:pt x="611460" y="848872"/>
                    <a:pt x="598998" y="854034"/>
                    <a:pt x="586003" y="854034"/>
                  </a:cubicBezTo>
                  <a:lnTo>
                    <a:pt x="48997" y="854034"/>
                  </a:lnTo>
                  <a:cubicBezTo>
                    <a:pt x="21937" y="854034"/>
                    <a:pt x="0" y="832097"/>
                    <a:pt x="0" y="805037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635000" cy="892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696981" y="4641788"/>
            <a:ext cx="3086100" cy="4150604"/>
            <a:chOff x="0" y="0"/>
            <a:chExt cx="635000" cy="8540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" cy="854034"/>
            </a:xfrm>
            <a:custGeom>
              <a:avLst/>
              <a:gdLst/>
              <a:ahLst/>
              <a:cxnLst/>
              <a:rect r="r" b="b" t="t" l="l"/>
              <a:pathLst>
                <a:path h="854034" w="6350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805037"/>
                  </a:lnTo>
                  <a:cubicBezTo>
                    <a:pt x="635000" y="818032"/>
                    <a:pt x="629838" y="830494"/>
                    <a:pt x="620649" y="839683"/>
                  </a:cubicBezTo>
                  <a:cubicBezTo>
                    <a:pt x="611460" y="848872"/>
                    <a:pt x="598998" y="854034"/>
                    <a:pt x="586003" y="854034"/>
                  </a:cubicBezTo>
                  <a:lnTo>
                    <a:pt x="48997" y="854034"/>
                  </a:lnTo>
                  <a:cubicBezTo>
                    <a:pt x="21937" y="854034"/>
                    <a:pt x="0" y="832097"/>
                    <a:pt x="0" y="805037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635000" cy="892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2732499" y="3159472"/>
            <a:ext cx="1402131" cy="1214240"/>
            <a:chOff x="0" y="0"/>
            <a:chExt cx="938573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8573" cy="812800"/>
            </a:xfrm>
            <a:custGeom>
              <a:avLst/>
              <a:gdLst/>
              <a:ahLst/>
              <a:cxnLst/>
              <a:rect r="r" b="b" t="t" l="l"/>
              <a:pathLst>
                <a:path h="812800" w="938573">
                  <a:moveTo>
                    <a:pt x="938573" y="406400"/>
                  </a:moveTo>
                  <a:lnTo>
                    <a:pt x="532173" y="0"/>
                  </a:lnTo>
                  <a:lnTo>
                    <a:pt x="53217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32173" y="609600"/>
                  </a:lnTo>
                  <a:lnTo>
                    <a:pt x="532173" y="812800"/>
                  </a:lnTo>
                  <a:lnTo>
                    <a:pt x="938573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83697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8114124" y="3159472"/>
            <a:ext cx="1402131" cy="1214240"/>
            <a:chOff x="0" y="0"/>
            <a:chExt cx="938573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38573" cy="812800"/>
            </a:xfrm>
            <a:custGeom>
              <a:avLst/>
              <a:gdLst/>
              <a:ahLst/>
              <a:cxnLst/>
              <a:rect r="r" b="b" t="t" l="l"/>
              <a:pathLst>
                <a:path h="812800" w="938573">
                  <a:moveTo>
                    <a:pt x="938573" y="406400"/>
                  </a:moveTo>
                  <a:lnTo>
                    <a:pt x="532173" y="0"/>
                  </a:lnTo>
                  <a:lnTo>
                    <a:pt x="53217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32173" y="609600"/>
                  </a:lnTo>
                  <a:lnTo>
                    <a:pt x="532173" y="812800"/>
                  </a:lnTo>
                  <a:lnTo>
                    <a:pt x="938573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83697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3495749" y="3159472"/>
            <a:ext cx="1402131" cy="1214240"/>
            <a:chOff x="0" y="0"/>
            <a:chExt cx="938573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38573" cy="812800"/>
            </a:xfrm>
            <a:custGeom>
              <a:avLst/>
              <a:gdLst/>
              <a:ahLst/>
              <a:cxnLst/>
              <a:rect r="r" b="b" t="t" l="l"/>
              <a:pathLst>
                <a:path h="812800" w="938573">
                  <a:moveTo>
                    <a:pt x="938573" y="406400"/>
                  </a:moveTo>
                  <a:lnTo>
                    <a:pt x="532173" y="0"/>
                  </a:lnTo>
                  <a:lnTo>
                    <a:pt x="53217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32173" y="609600"/>
                  </a:lnTo>
                  <a:lnTo>
                    <a:pt x="532173" y="812800"/>
                  </a:lnTo>
                  <a:lnTo>
                    <a:pt x="938573" y="4064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65100"/>
              <a:ext cx="83697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6074332" y="1326878"/>
            <a:ext cx="5481715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Суча</a:t>
            </a: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сні наукові підходи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2160609" y="5880452"/>
            <a:ext cx="2545912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Мультимодальний 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підхід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599072" y="5694715"/>
            <a:ext cx="2475453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Використання штучного інтелекту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826156" y="5880452"/>
            <a:ext cx="2827749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Екологічно валідні методи (EMA)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DAHFEHNPfP0</dc:identifier>
  <dcterms:modified xsi:type="dcterms:W3CDTF">2011-08-01T06:04:30Z</dcterms:modified>
  <cp:revision>1</cp:revision>
  <dc:title>Текст абзаца</dc:title>
</cp:coreProperties>
</file>