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4" d="100"/>
          <a:sy n="104" d="100"/>
        </p:scale>
        <p:origin x="2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6657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2B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0"/>
            <a:ext cx="2286000" cy="5143500"/>
          </a:xfrm>
          <a:prstGeom prst="rect">
            <a:avLst/>
          </a:prstGeom>
          <a:solidFill>
            <a:srgbClr val="2E5FA3">
              <a:alpha val="30000"/>
            </a:srgbClr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0"/>
            <a:ext cx="1371600" cy="5143500"/>
          </a:xfrm>
          <a:prstGeom prst="rect">
            <a:avLst/>
          </a:prstGeom>
          <a:solidFill>
            <a:srgbClr val="0F7B8C">
              <a:alpha val="40000"/>
            </a:srgbClr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737360"/>
            <a:ext cx="109728" cy="18288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645920"/>
            <a:ext cx="6858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Дослідження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685800" y="2331720"/>
            <a:ext cx="6858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цільової аудиторії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685800" y="301752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товару / послуги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457200" y="4206240"/>
            <a:ext cx="8229600" cy="36576"/>
          </a:xfrm>
          <a:prstGeom prst="rect">
            <a:avLst/>
          </a:prstGeom>
          <a:solidFill>
            <a:srgbClr val="0F7B8C">
              <a:alpha val="60000"/>
            </a:srgbClr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297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Питання: </a:t>
            </a:r>
            <a:r>
              <a:rPr lang="en-US" sz="1100" dirty="0">
                <a:solidFill>
                  <a:srgbClr val="AAB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 і навіщо вивчати споживача?  •  Групи споживачів  •  Портрет споживача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1 / 20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2  •  ГРУПИ СПОЖИВАЧІВ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Первинна та вторинна цільова аудиторія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600200"/>
            <a:ext cx="406908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600200"/>
            <a:ext cx="64008" cy="13258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664208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ПЕРВИННА (ОСНОВНА) ЦА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029968"/>
            <a:ext cx="37490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Визначає виробництво та просування продукту. На неї орієнтовані ціна, упаковка та більшість маркетингових рішень. Саме ця аудиторія є основним ініціатором або виконавцем покупки.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600200"/>
            <a:ext cx="406908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600200"/>
            <a:ext cx="64008" cy="132588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664208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ВТОРИННА (НЕПРЯМА) ЦА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37760" y="2029968"/>
            <a:ext cx="37490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є безпосереднім покупцем, але впливає на рішення про покупку. У деяких категоріях вторинна аудиторія перевищує за важливістю первинну щодо ініціації угоди.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65760" y="306324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ПРИКЛАДИ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3429000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429000"/>
            <a:ext cx="2743200" cy="54864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" y="3511296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Чоловічі парфуми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75488" y="3858768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Первинна ЦА — чоловіки. Але реклама часто звернена до жінок, бо саме вони ініціюють покупку як подарунок.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246120" y="3429000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46120" y="3429000"/>
            <a:ext cx="2743200" cy="54864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55848" y="3511296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Товари для дітей (іграшки, солодощі)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3355848" y="3858768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Первинна ЦА — діти (ініціатори покупки). Фактичний покупець — батьки.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126480" y="3429000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126480" y="3429000"/>
            <a:ext cx="2743200" cy="54864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236208" y="3511296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F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Товари для немовлят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6236208" y="3858768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Тут первинна ЦА — батьки, бо саме вони ухвалюють рішення та здійснюють покупку.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10 / 20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2  •  ГРУПИ СПОЖИВАЧІВ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Широка та вузька цільова аудиторія. Ядро ЦА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39776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645920"/>
            <a:ext cx="64008" cy="320040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7190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ШИРОКА ЦА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30352" y="2167128"/>
            <a:ext cx="182880" cy="182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86384" y="2130552"/>
            <a:ext cx="34290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Товари широкого вжитку з постійним попитом (наприклад, кондитерські вироби).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30352" y="2825496"/>
            <a:ext cx="182880" cy="182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86384" y="2788920"/>
            <a:ext cx="34290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Описується розмито — важко виділити чіткі характеристики.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30352" y="3483864"/>
            <a:ext cx="182880" cy="182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86384" y="3447288"/>
            <a:ext cx="34290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Більшість компаній орієнтується на широку ЦА, обмежуючи лише доходами та віком.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30352" y="4142232"/>
            <a:ext cx="182880" cy="182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6384" y="4105656"/>
            <a:ext cx="34290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Згодом широку ЦА ділять на сегменти за моделлю поведінки — і для кожного розробляють окремий продукт та рекламу.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754880" y="1645920"/>
            <a:ext cx="39776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1645920"/>
            <a:ext cx="64008" cy="320040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37760" y="17190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ВУЗЬКА ЦА + ЯДРО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919472" y="2167128"/>
            <a:ext cx="182880" cy="182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193792" y="2130552"/>
            <a:ext cx="34290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Вузька ЦА — наприклад, покупці крафтових солодощів (конкретний смак, упаковка, цінності).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919472" y="2825496"/>
            <a:ext cx="182880" cy="182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193792" y="2788920"/>
            <a:ext cx="34290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Навіть всередині широкої ЦА виділяють ядро — тих, хто купує найчастіше.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919472" y="3483864"/>
            <a:ext cx="182880" cy="182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193792" y="3447288"/>
            <a:ext cx="34290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Підгрупи — вузькі об'єднання всередині ЦА, що відрізняються мотивами або поведінкою під час покупки.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919472" y="4142232"/>
            <a:ext cx="182880" cy="182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193792" y="4105656"/>
            <a:ext cx="34290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ядра та підгруп розробляються окремі рекламні меседжі та стратегії просування.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11 / 20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C2B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111A2E"/>
          </a:solidFill>
          <a:ln w="12700">
            <a:solidFill>
              <a:srgbClr val="11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365760"/>
            <a:ext cx="2834640" cy="28346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11480" y="4572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3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11480" y="914400"/>
            <a:ext cx="5303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Портрет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11480" y="1645920"/>
            <a:ext cx="5669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споживача</a:t>
            </a:r>
            <a:endParaRPr lang="en-US" sz="3600" dirty="0"/>
          </a:p>
        </p:txBody>
      </p:sp>
      <p:sp>
        <p:nvSpPr>
          <p:cNvPr id="8" name="Text 5"/>
          <p:cNvSpPr/>
          <p:nvPr/>
        </p:nvSpPr>
        <p:spPr>
          <a:xfrm>
            <a:off x="411480" y="3703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AB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5W-метод  •  Buyer Persona  •  Карти емпатії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12 / 20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3  •  ПОРТРЕТ СПОЖИВАЧА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Що важливо дізнатися про споживача?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600200"/>
            <a:ext cx="8412480" cy="54864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600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ГОЛОВНЕ ЗАВДАННЯ МАРКЕТИНГОВОГО ДОСЛІДЖЕННЯ СПОЖИВАЧА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65760" y="2304288"/>
            <a:ext cx="40690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2304288"/>
            <a:ext cx="54864" cy="123444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395728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Модель ухвалення рішення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48640" y="2779776"/>
            <a:ext cx="37490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Побудувати детальну модель того, як споживач вибирає, купує та використовує товар на ринку.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54880" y="2304288"/>
            <a:ext cx="40690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54880" y="2304288"/>
            <a:ext cx="54864" cy="123444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2395728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Ставлення до виробників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937760" y="2779776"/>
            <a:ext cx="37490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Визначити існуюче ставлення споживача до всіх виробників ринку, включаючи конкурентів.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3657600"/>
            <a:ext cx="40690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3657600"/>
            <a:ext cx="54864" cy="123444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7490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 компанії у свідомості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548640" y="4133088"/>
            <a:ext cx="37490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Скласти образ власної компанії/бренду у свідомості споживача: асоціації, переваги, недоліки.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3657600"/>
            <a:ext cx="40690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3657600"/>
            <a:ext cx="54864" cy="123444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37760" y="37490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Критерії вибору товару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4937760" y="4133088"/>
            <a:ext cx="37490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Виявити найважливіші критерії, які реально впливають на вибір конкретного товару чи марки.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13 / 20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3  •  ПОРТРЕТ СПОЖИВАЧА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Метод 5W: сегментація за питаннями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664208"/>
            <a:ext cx="265176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664208"/>
            <a:ext cx="2651760" cy="54864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664208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WHAT?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417320" y="1664208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ЩО?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29768" y="2267712"/>
            <a:ext cx="245059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Що саме покупець збирається придбати? Опис товарної категорії та конкретного продукту.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154680" y="1664208"/>
            <a:ext cx="265176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54680" y="1664208"/>
            <a:ext cx="2651760" cy="548640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154680" y="1664208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WHO?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251960" y="1664208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ХТО?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264408" y="2267712"/>
            <a:ext cx="245059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Хто ваш покупець? Стать, вік, сімейний стан, освіта, соціальний статус, професія, захоплення.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989320" y="1664208"/>
            <a:ext cx="265176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989320" y="1664208"/>
            <a:ext cx="2651760" cy="54864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89320" y="1664208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WHEN?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086600" y="1664208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КОЛИ?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099048" y="2267712"/>
            <a:ext cx="245059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Коли і як часто клієнт здійснює або готовий здійснювати покупку? Частота та сезонність.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1691640" y="3429000"/>
            <a:ext cx="265176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691640" y="3429000"/>
            <a:ext cx="2651760" cy="54864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691640" y="342900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WHERE?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2788920" y="3429000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ДЕ?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801368" y="4032504"/>
            <a:ext cx="245059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 клієнт здійснює покупку? Поблизу будинку, в ТРЦ, в інтернет-магазині тощо.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526280" y="3429000"/>
            <a:ext cx="265176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526280" y="3429000"/>
            <a:ext cx="2651760" cy="548640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26280" y="342900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WHY?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623560" y="3429000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ЧОМУ?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4636008" y="4032504"/>
            <a:ext cx="245059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 чому мотив вибору товару? Зовнішні характеристики, ціна, престижність, унікальність.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14 / 20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3  •  ПОРТРЕТ СПОЖИВАЧА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Структура анкети для аналізу цільової аудиторії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664208"/>
            <a:ext cx="406908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664208"/>
            <a:ext cx="475488" cy="14173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664208"/>
            <a:ext cx="475488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60120" y="1755648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Знайомство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60120" y="2139696"/>
            <a:ext cx="33375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Захоплення, хобі, цінності, джерела інформації. Формує соціально-демографічний та психологічний портрет.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54880" y="1664208"/>
            <a:ext cx="406908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664208"/>
            <a:ext cx="475488" cy="1417320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0" y="1664208"/>
            <a:ext cx="475488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349240" y="1755648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Звички використання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349240" y="2139696"/>
            <a:ext cx="33375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Причини початку покупок, ситуації виникнення потреби, частота, принцип чергування марок, місце покупки та вплив оточення.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65760" y="3246120"/>
            <a:ext cx="406908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3246120"/>
            <a:ext cx="475488" cy="141732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246120"/>
            <a:ext cx="475488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60120" y="3337560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Знання виробників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60120" y="3721608"/>
            <a:ext cx="33375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Спонтанна впізнаваність і впізнаваність з підказкою, сегментування конкурентів споживачем, образи та переваги кожної марки.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54880" y="3246120"/>
            <a:ext cx="406908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3246120"/>
            <a:ext cx="475488" cy="141732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54880" y="3246120"/>
            <a:ext cx="475488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349240" y="3337560"/>
            <a:ext cx="3337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Ставлення до компанії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349240" y="3721608"/>
            <a:ext cx="33375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Джерела інформації про бренд, причини використання/відмови, властивості що впливають на лояльність, ідеальний продукт.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15 / 20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3  •  ПОРТРЕТ СПОЖИВАЧА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 Persona та карта емпатії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39776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645920"/>
            <a:ext cx="64008" cy="320040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719072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 PERSONA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130552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Детальний портрет ідеального клієнта бренду, товару або послуги. Описуються або реальні існуючі покупці, або узагальнений образ ідеального покупця.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48640" y="2880360"/>
            <a:ext cx="164592" cy="1645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2843784"/>
            <a:ext cx="3401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Ім'я, вік, сімейний стан, рід занять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48640" y="3264408"/>
            <a:ext cx="164592" cy="1645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04672" y="3227832"/>
            <a:ext cx="3401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Цілі та мотиви — навіщо купує?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48640" y="3648456"/>
            <a:ext cx="164592" cy="1645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4672" y="3611880"/>
            <a:ext cx="3401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Болі та бар'єри — що заважає купити?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48640" y="4032504"/>
            <a:ext cx="164592" cy="1645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4672" y="3995928"/>
            <a:ext cx="3401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Улюблені канали комунікації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48640" y="4416552"/>
            <a:ext cx="164592" cy="1645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04672" y="4379976"/>
            <a:ext cx="3401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Типові заперечення проти продукту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54880" y="1645920"/>
            <a:ext cx="39776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1645920"/>
            <a:ext cx="64008" cy="320040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37760" y="1719072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7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КАРТА ЕМПАТІЇ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937760" y="2130552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Інструмент візуалізації — дозволяє подивитися на продукт очима споживача. Альтернатива Buyer Persona для виявлення прихованих потреб та процесу ухвалення рішень.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937760" y="2880360"/>
            <a:ext cx="164592" cy="1645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193792" y="2843784"/>
            <a:ext cx="3401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Загальна ціль споживача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937760" y="3264408"/>
            <a:ext cx="164592" cy="1645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193792" y="3227832"/>
            <a:ext cx="3401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Що бачить? — довкілля та пропозиції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937760" y="3648456"/>
            <a:ext cx="164592" cy="1645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193792" y="3611880"/>
            <a:ext cx="3401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Що говорить і що робить публічно?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937760" y="4032504"/>
            <a:ext cx="164592" cy="1645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193792" y="3995928"/>
            <a:ext cx="3401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Що чує? — вплив оточення та медіа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937760" y="4416552"/>
            <a:ext cx="164592" cy="1645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193792" y="4379976"/>
            <a:ext cx="3401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Що думає і відчуває? — хвилювання та вигоди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16 / 20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A37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302217"/>
          </a:solidFill>
          <a:ln w="12700">
            <a:solidFill>
              <a:srgbClr val="3022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365760"/>
            <a:ext cx="2743200" cy="2743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11480" y="4572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4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11480" y="914400"/>
            <a:ext cx="5486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Товарно-ринковий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411480" y="1645920"/>
            <a:ext cx="5669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DDD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метод визначення ЦА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11480" y="3703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BAA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категорій характеристик цільової аудиторії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17 / 20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4  •  ТОВАРНО-РИНКОВИЙ МЕТОД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Характеристики ЦА: категорії 1–3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47472" y="1645920"/>
            <a:ext cx="2788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7472" y="1645920"/>
            <a:ext cx="278892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20624" y="164592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Соціально-демографічні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2249424"/>
            <a:ext cx="146304" cy="146304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76656" y="2212848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Стать (жінки/чоловіки)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596896"/>
            <a:ext cx="146304" cy="146304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76656" y="2560320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Вік: дорослі, підлітки, діти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2944368"/>
            <a:ext cx="146304" cy="146304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76656" y="2907792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Рівень доходів (висок./серед./низьк.)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291840"/>
            <a:ext cx="146304" cy="146304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6656" y="3255264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Сімейний стан і цикл сім'ї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639312"/>
            <a:ext cx="146304" cy="146304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76656" y="3602736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Наявність, вік, кількість дітей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986784"/>
            <a:ext cx="146304" cy="146304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76656" y="3950208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Національність і релігія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7200" y="4334256"/>
            <a:ext cx="146304" cy="146304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76656" y="4297680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Рід занять, освіта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4681728"/>
            <a:ext cx="146304" cy="146304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76656" y="4645152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Місце проживання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73552" y="1645920"/>
            <a:ext cx="2788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73552" y="1645920"/>
            <a:ext cx="2788920" cy="502920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46704" y="164592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Психографічні особливості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383280" y="2249424"/>
            <a:ext cx="146304" cy="146304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602736" y="2212848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Спосіб життя: сільський/міський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383280" y="2596896"/>
            <a:ext cx="146304" cy="146304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02736" y="2560320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Ставлення до інновацій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3383280" y="2944368"/>
            <a:ext cx="146304" cy="146304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602736" y="2907792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Сприйняття власного «Я»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3383280" y="3291840"/>
            <a:ext cx="146304" cy="146304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602736" y="3255264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Кумири та лідери думок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383280" y="3639312"/>
            <a:ext cx="146304" cy="146304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02736" y="3602736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Внутрішня мотивація покупки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3383280" y="3986784"/>
            <a:ext cx="146304" cy="146304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602736" y="3950208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Життєва позиція та цінності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6199632" y="1645920"/>
            <a:ext cx="2788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199632" y="1645920"/>
            <a:ext cx="2788920" cy="50292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272784" y="164592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Вимоги до продукту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6309360" y="2249424"/>
            <a:ext cx="146304" cy="146304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528816" y="2212848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Ціна: дешевий / дорогий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6309360" y="2596896"/>
            <a:ext cx="146304" cy="146304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528816" y="2560320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Якість: висока / низька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6309360" y="2944368"/>
            <a:ext cx="146304" cy="146304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528816" y="2907792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Екологічність та безпечність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6309360" y="3291840"/>
            <a:ext cx="146304" cy="146304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528816" y="3255264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Універсальність застосування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309360" y="3639312"/>
            <a:ext cx="146304" cy="146304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528816" y="3602736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Сервіс та підтримка після покупки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18 / 20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4  •  ТОВАРНО-РИНКОВИЙ МЕТОД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Характеристики ЦА: категорії 4–6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47472" y="1645920"/>
            <a:ext cx="2788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7472" y="1645920"/>
            <a:ext cx="2788920" cy="50292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20624" y="164592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Ключові потреби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2249424"/>
            <a:ext cx="146304" cy="146304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76656" y="2212848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Безпека і захищеність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596896"/>
            <a:ext cx="146304" cy="146304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76656" y="2560320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Самореалізація та статус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2944368"/>
            <a:ext cx="146304" cy="146304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76656" y="2907792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Комфорт та економія часу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291840"/>
            <a:ext cx="146304" cy="146304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6656" y="3255264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Покращення побуту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639312"/>
            <a:ext cx="146304" cy="146304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76656" y="3602736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Очікування від покупки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73552" y="1645920"/>
            <a:ext cx="2788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73552" y="1645920"/>
            <a:ext cx="2788920" cy="502920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46704" y="164592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 Як здійснюються покупки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383280" y="2249424"/>
            <a:ext cx="146304" cy="14630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02736" y="2212848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Місце здійснення покупки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383280" y="2596896"/>
            <a:ext cx="146304" cy="14630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02736" y="2560320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Частота покупки та споживання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383280" y="2944368"/>
            <a:ext cx="146304" cy="14630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02736" y="2907792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Ключові драйвери (тригери) покупки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383280" y="3291840"/>
            <a:ext cx="146304" cy="14630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602736" y="3255264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Ступінь готовності купити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383280" y="3639312"/>
            <a:ext cx="146304" cy="14630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02736" y="3602736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Сезонність та спеціальні події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199632" y="1645920"/>
            <a:ext cx="2788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199632" y="1645920"/>
            <a:ext cx="2788920" cy="50292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72784" y="164592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 Канали інформації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309360" y="2249424"/>
            <a:ext cx="146304" cy="146304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528816" y="2212848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Обізнаність про товар та характеристики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309360" y="2596896"/>
            <a:ext cx="146304" cy="146304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28816" y="2560320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Телебачення та радіо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6309360" y="2944368"/>
            <a:ext cx="146304" cy="146304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528816" y="2907792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Соціальні мережі (які саме?)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6309360" y="3291840"/>
            <a:ext cx="146304" cy="146304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28816" y="3255264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Пошукові системи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6309360" y="3639312"/>
            <a:ext cx="146304" cy="146304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528816" y="3602736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Рекомендації </a:t>
            </a:r>
            <a:r>
              <a:rPr lang="en-US" sz="1000" dirty="0" smtClean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знайомих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6309360" y="3986784"/>
            <a:ext cx="146304" cy="146304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528816" y="3950208"/>
            <a:ext cx="2377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Ефективність кожного каналу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19 / 20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ПЛАН ЛЕКЦІЇ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Що розглянемо сьогодні?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691640"/>
            <a:ext cx="420624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691640"/>
            <a:ext cx="64008" cy="13258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801368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48640" y="216712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Навіщо вивчати споживача?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548640" y="2496312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Цілі, методи та логіка маркетингових досліджень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5760" y="3200400"/>
            <a:ext cx="420624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3200400"/>
            <a:ext cx="64008" cy="1325880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3310128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548640" y="367588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Групи споживачів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548640" y="4005072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Критерії сегментації: лояльність, ініціатива, обсяг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754880" y="1691640"/>
            <a:ext cx="420624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54880" y="1691640"/>
            <a:ext cx="64008" cy="132588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37760" y="1801368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4937760" y="216712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Портрет споживача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4937760" y="2496312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5W-метод, анкета, Buyer Persona, карти емпатії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54880" y="3200400"/>
            <a:ext cx="420624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3200400"/>
            <a:ext cx="64008" cy="1325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37760" y="3310128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4937760" y="367588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Товарно-ринковий метод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4937760" y="4005072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категорій характеристик цільової аудиторії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2 / 20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C2B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931920"/>
            <a:ext cx="9144000" cy="1211580"/>
          </a:xfrm>
          <a:prstGeom prst="rect">
            <a:avLst/>
          </a:prstGeom>
          <a:solidFill>
            <a:srgbClr val="111A2E"/>
          </a:solidFill>
          <a:ln w="12700">
            <a:solidFill>
              <a:srgbClr val="111A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ПІДСУМКИ ЛЕКЦІЇ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Ключові висновки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411480" y="1463040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417320"/>
            <a:ext cx="7955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Дослідження ЦА — першочергове завдання маркетингу: без нього таргетинг неефективний, а комунікація «не потрапляє» в аудиторію.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11480" y="1938528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1892808"/>
            <a:ext cx="7955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Поєднання якісних (гіпотези) і кількісних (перевірка) методів дає найбільш повну картину поведінки споживача.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11480" y="2414016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2368296"/>
            <a:ext cx="7955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Сегментація за лояльністю дозволяє будувати окремі стратегії для кожної групи — від утримання лояльних до повернення тих, що відмовились.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1480" y="2889504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" y="2843784"/>
            <a:ext cx="7955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Первинна / вторинна ЦА: ключ до того, кому і як комунікувати — не завжди той, хто платить, є реальним iniціатором покупки.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11480" y="3364992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3319272"/>
            <a:ext cx="7955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5W-метод, Buyer Persona та карти емпатії — практичні інструменти для формування деталізованого портрету споживача.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41148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Курс </a:t>
            </a:r>
            <a:r>
              <a:rPr lang="uk-UA" sz="1000" dirty="0" smtClean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Соціологічні методи </a:t>
            </a:r>
            <a:r>
              <a:rPr lang="en-US" sz="1000" dirty="0" smtClean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маркетингових </a:t>
            </a:r>
            <a:r>
              <a:rPr lang="en-US" sz="10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досліджень  |  Дослідження цільової аудиторії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20 / 20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5F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457200"/>
            <a:ext cx="2743200" cy="2743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11480" y="4572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1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11480" y="914400"/>
            <a:ext cx="5303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 і навіщо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11480" y="1645920"/>
            <a:ext cx="5669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вивчати споживача?</a:t>
            </a:r>
            <a:endParaRPr lang="en-US" sz="3600" dirty="0"/>
          </a:p>
        </p:txBody>
      </p:sp>
      <p:sp>
        <p:nvSpPr>
          <p:cNvPr id="8" name="Text 5"/>
          <p:cNvSpPr/>
          <p:nvPr/>
        </p:nvSpPr>
        <p:spPr>
          <a:xfrm>
            <a:off x="411480" y="3703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AB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Методи • Підходи • Практика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3 / 20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1  •  ЯК І НАВІЩО ВИВЧАТИ СПОЖИВАЧА?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Цільова аудиторія: базове поняття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600200"/>
            <a:ext cx="8412480" cy="146304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600200"/>
            <a:ext cx="8412480" cy="6400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62763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ВИЗНАЧЕННЯ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94360" y="1920240"/>
            <a:ext cx="79552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Цільова аудиторія — певна кількість людей, об'єднаних спільними інтересами, потребами або стилем життя; ті, хто можуть стати потенційними покупцями товару чи послуги бренду.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65760" y="3246120"/>
            <a:ext cx="2651760" cy="685800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65760" y="3246120"/>
            <a:ext cx="2651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Спільні інтереси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200400" y="3246120"/>
            <a:ext cx="2651760" cy="68580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200400" y="3246120"/>
            <a:ext cx="2651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Спільні потреби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035040" y="3246120"/>
            <a:ext cx="2651760" cy="6858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035040" y="3246120"/>
            <a:ext cx="2651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Стиль життя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65760" y="40690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точного визначення ЦА її поділяють на сектори за ознаками: стать, вік, фінансове та професійне становище, географічне розташування та інші критерії.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4 / 20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1  •  ЯК І НАВІЩО ВИВЧАТИ СПОЖИВАЧА?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 відбувається вивчення споживача?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691640"/>
            <a:ext cx="406908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691640"/>
            <a:ext cx="502920" cy="13258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691640"/>
            <a:ext cx="5029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60120" y="1801368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Визначити мету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60120" y="2167128"/>
            <a:ext cx="33832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Яку інформацію потрібно отримати? Як буде використовуватись? Наскільки важливі точні цифри?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09160" y="1691640"/>
            <a:ext cx="406908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9160" y="1691640"/>
            <a:ext cx="502920" cy="13258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09160" y="1691640"/>
            <a:ext cx="5029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303520" y="1801368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Якісний етап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303520" y="2167128"/>
            <a:ext cx="33832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Фокус-групи та глибинні інтерв'ю формують гіпотези про вибір, покупку та використання товару.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65760" y="3200400"/>
            <a:ext cx="406908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3200400"/>
            <a:ext cx="502920" cy="132588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200400"/>
            <a:ext cx="5029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960120" y="3310128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Кількісний етап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60120" y="3675888"/>
            <a:ext cx="33832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Гіпотези підтверджуються великими вибірками. Отримуємо точні цифри та статистичну значущість.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09160" y="3200400"/>
            <a:ext cx="406908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09160" y="3200400"/>
            <a:ext cx="502920" cy="132588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09160" y="3200400"/>
            <a:ext cx="5029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303520" y="3310128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Застосування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303520" y="3675888"/>
            <a:ext cx="33832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Результати → маркетингова стратегія, вибір каналів комунікації, розробка рекламних повідомлень.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5 / 20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1  •  ЯК І НАВІЩО ВИВЧАТИ СПОЖИВАЧА?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Методи збору інформації про споживача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4023360" cy="31546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645920"/>
            <a:ext cx="4023360" cy="457200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6459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ОФЛАЙН-МЕТОДИ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" y="2212848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176272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8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Анкетування (паперові та роздатні форми)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02920" y="2706624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2670048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8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Телефонні інтерв'ю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02920" y="3200400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3163824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8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Глибинні інтерв'ю (face-to-face)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02920" y="3694176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3657600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8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Фокус-групи (6–10 респондентів)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02920" y="4187952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4151376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8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Спостереження за покупцями у місцях продажу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54880" y="1645920"/>
            <a:ext cx="4023360" cy="315468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1645920"/>
            <a:ext cx="4023360" cy="457200"/>
          </a:xfrm>
          <a:prstGeom prst="rect">
            <a:avLst/>
          </a:prstGeom>
          <a:solidFill>
            <a:srgbClr val="0A6070"/>
          </a:solidFill>
          <a:ln w="12700">
            <a:solidFill>
              <a:srgbClr val="0A607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54880" y="164592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ОНЛАЙН-МЕТОДИ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892040" y="2212848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212080" y="2176272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FFA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Вивчення профілів у соціальних мережах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92040" y="2706624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212080" y="2670048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FFA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Analytics (поведінка на сайті)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892040" y="3200400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212080" y="3163824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FFA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Simply Measured (аналітика соцмереж)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892040" y="3694176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212080" y="3657600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FFA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SimilarWeb (трафік і аудиторія)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892040" y="4187952"/>
            <a:ext cx="237744" cy="23774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212080" y="4151376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FFA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Онлайн-опитування (SurveyMonkey, Google Forms)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6 / 20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1  •  ЯК І НАВІЩО ВИВЧАТИ СПОЖИВАЧА?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Якісне та кількісне дослідження: коли що обирати?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600200"/>
            <a:ext cx="4069080" cy="32461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600200"/>
            <a:ext cx="4069080" cy="475488"/>
          </a:xfrm>
          <a:prstGeom prst="rect">
            <a:avLst/>
          </a:prstGeom>
          <a:solidFill>
            <a:srgbClr val="141E35"/>
          </a:solidFill>
          <a:ln w="12700">
            <a:solidFill>
              <a:srgbClr val="141E3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600200"/>
            <a:ext cx="4069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ЯКІСНЕ ДОСЛІДЖЕННЯ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30352" y="2176272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139696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8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Фокус-групи, глибинні інтерв'ю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30352" y="2606040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2569464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8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Формує гіпотези про поведінку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30352" y="3035808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299923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8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Менш затратне — підходить МСБ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30352" y="3465576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34290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8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Дає глибоке розуміння мотивів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30352" y="3895344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3858768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8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дає точних цифр і відсотків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30352" y="4325112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2960" y="4288536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8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Починається першим у дослідженні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54880" y="1600200"/>
            <a:ext cx="4069080" cy="3246120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1600200"/>
            <a:ext cx="4069080" cy="475488"/>
          </a:xfrm>
          <a:prstGeom prst="rect">
            <a:avLst/>
          </a:prstGeom>
          <a:solidFill>
            <a:srgbClr val="0A6070"/>
          </a:solidFill>
          <a:ln w="12700">
            <a:solidFill>
              <a:srgbClr val="0A607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54880" y="1600200"/>
            <a:ext cx="4069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КІЛЬКІСНЕ ДОСЛІДЖЕННЯ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919472" y="2176272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212080" y="2139696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FFA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Анкети, телефонні опитування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919472" y="2606040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212080" y="2569464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FFA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Підтверджує або спростовує гіпотези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919472" y="3035808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212080" y="299923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FFA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Потребує більшого бюджету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919472" y="3465576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212080" y="34290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FFA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Репрезентативна вибірка — точні цифри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919472" y="3895344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212080" y="3858768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FFA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Статистично значущі результати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919472" y="4325112"/>
            <a:ext cx="201168" cy="2011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212080" y="4288536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FFA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Іде після якісного етапу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7 / 20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7B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0A5560"/>
          </a:solidFill>
          <a:ln w="12700">
            <a:solidFill>
              <a:srgbClr val="0A556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74320"/>
            <a:ext cx="2926080" cy="2926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11480" y="4572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2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11480" y="914400"/>
            <a:ext cx="5303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Групи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11480" y="1645920"/>
            <a:ext cx="5669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dirty="0">
                <a:solidFill>
                  <a:srgbClr val="C8EE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споживачів</a:t>
            </a:r>
            <a:endParaRPr lang="en-US" sz="3600" dirty="0"/>
          </a:p>
        </p:txBody>
      </p:sp>
      <p:sp>
        <p:nvSpPr>
          <p:cNvPr id="8" name="Text 5"/>
          <p:cNvSpPr/>
          <p:nvPr/>
        </p:nvSpPr>
        <p:spPr>
          <a:xfrm>
            <a:off x="411480" y="3703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Лояльність  •  Ініціатива  •  Обсяг аудиторії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8 / 20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2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8A020"/>
                </a:solidFill>
              </a:rPr>
              <a:t>РОЗДІЛ 2  •  ГРУПИ СПОЖИВАЧІВ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Сегментація за критерієм лояльності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47472" y="1645920"/>
            <a:ext cx="269748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7472" y="1645920"/>
            <a:ext cx="2697480" cy="384048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7472" y="1645920"/>
            <a:ext cx="2697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«Лояльні»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075688"/>
            <a:ext cx="2487168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Купують лише у цієї компанії, не переходять до конкурентів. Найцінніший сегмент.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163824" y="1645920"/>
            <a:ext cx="269748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163824" y="1645920"/>
            <a:ext cx="2697480" cy="384048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163824" y="1645920"/>
            <a:ext cx="2697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«Ті, що переми-кають.»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273552" y="2075688"/>
            <a:ext cx="2487168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Купують і у компанії, і у конкурентів паралельно. Важливо з'ясувати мотив вибору.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980176" y="1645920"/>
            <a:ext cx="269748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980176" y="1645920"/>
            <a:ext cx="2697480" cy="384048"/>
          </a:xfrm>
          <a:prstGeom prst="rect">
            <a:avLst/>
          </a:prstGeom>
          <a:solidFill>
            <a:srgbClr val="0F7B8C"/>
          </a:solidFill>
          <a:ln w="12700">
            <a:solidFill>
              <a:srgbClr val="0F7B8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80176" y="1645920"/>
            <a:ext cx="2697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«Відмовились»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089904" y="2075688"/>
            <a:ext cx="2487168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Раніше купували, але перейшли до конкурента. Ключове завдання — виявити причину відходу.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1755648" y="3291840"/>
            <a:ext cx="269748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755648" y="3291840"/>
            <a:ext cx="2697480" cy="384048"/>
          </a:xfrm>
          <a:prstGeom prst="rect">
            <a:avLst/>
          </a:prstGeom>
          <a:solidFill>
            <a:srgbClr val="8B6914"/>
          </a:solidFill>
          <a:ln w="12700">
            <a:solidFill>
              <a:srgbClr val="8B691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755648" y="3291840"/>
            <a:ext cx="2697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«Неспоживачі»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865376" y="3721608"/>
            <a:ext cx="2487168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купували продукт компанії, але мають досвід використання категорії на ринку.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572000" y="3291840"/>
            <a:ext cx="269748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4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0" y="3291840"/>
            <a:ext cx="2697480" cy="384048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0" y="3291840"/>
            <a:ext cx="2697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«Неспоживачі ринку»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681728" y="3721608"/>
            <a:ext cx="2487168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Взагалі не використовують цей клас продуктів. Потенціал — за умови зміни потреб.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365760" y="482803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кожної групи готується окрема анкета або гайд, що відображає саме її причину вибору та поведінку.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A8A8A"/>
                </a:solidFill>
              </a:rPr>
              <a:t>9 / 20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1573</Words>
  <Application>Microsoft Office PowerPoint</Application>
  <PresentationFormat>Екран (16:9)</PresentationFormat>
  <Paragraphs>275</Paragraphs>
  <Slides>20</Slides>
  <Notes>20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Дослідження цільової аудиторії</dc:title>
  <dc:subject>PptxGenJS Presentation</dc:subject>
  <dc:creator>Курс маркетингових досліджень</dc:creator>
  <cp:lastModifiedBy>Taisiia</cp:lastModifiedBy>
  <cp:revision>2</cp:revision>
  <dcterms:created xsi:type="dcterms:W3CDTF">2026-04-01T08:32:06Z</dcterms:created>
  <dcterms:modified xsi:type="dcterms:W3CDTF">2026-04-01T09:31:45Z</dcterms:modified>
</cp:coreProperties>
</file>