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04" d="100"/>
          <a:sy n="104" d="100"/>
        </p:scale>
        <p:origin x="200" y="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508999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A1F2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6583680" y="0"/>
            <a:ext cx="2560320" cy="5143500"/>
          </a:xfrm>
          <a:prstGeom prst="rect">
            <a:avLst/>
          </a:prstGeom>
          <a:solidFill>
            <a:srgbClr val="2D3A50">
              <a:alpha val="70000"/>
            </a:srgbClr>
          </a:solidFill>
          <a:ln w="12700">
            <a:solidFill>
              <a:srgbClr val="1A1F2E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8412480" y="0"/>
            <a:ext cx="731520" cy="5143500"/>
          </a:xfrm>
          <a:prstGeom prst="rect">
            <a:avLst/>
          </a:prstGeom>
          <a:solidFill>
            <a:srgbClr val="D4840A">
              <a:alpha val="80000"/>
            </a:srgbClr>
          </a:solidFill>
          <a:ln w="12700">
            <a:solidFill>
              <a:srgbClr val="1A1F2E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0" y="0"/>
            <a:ext cx="201168" cy="5143500"/>
          </a:xfrm>
          <a:prstGeom prst="rect">
            <a:avLst/>
          </a:prstGeom>
          <a:solidFill>
            <a:srgbClr val="D4840A"/>
          </a:solidFill>
          <a:ln w="12700">
            <a:solidFill>
              <a:srgbClr val="D4840A"/>
            </a:solidFill>
            <a:prstDash val="solid"/>
          </a:ln>
        </p:spPr>
      </p:sp>
      <p:pic>
        <p:nvPicPr>
          <p:cNvPr id="5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75120" y="640080"/>
            <a:ext cx="1554480" cy="1554480"/>
          </a:xfrm>
          <a:prstGeom prst="rect">
            <a:avLst/>
          </a:prstGeom>
        </p:spPr>
      </p:pic>
      <p:pic>
        <p:nvPicPr>
          <p:cNvPr id="6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766560" y="2377440"/>
            <a:ext cx="1371600" cy="1371600"/>
          </a:xfrm>
          <a:prstGeom prst="rect">
            <a:avLst/>
          </a:prstGeom>
        </p:spPr>
      </p:pic>
      <p:sp>
        <p:nvSpPr>
          <p:cNvPr id="7" name="Text 3"/>
          <p:cNvSpPr/>
          <p:nvPr/>
        </p:nvSpPr>
        <p:spPr>
          <a:xfrm>
            <a:off x="384048" y="502920"/>
            <a:ext cx="594360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kern="0" spc="300" dirty="0">
                <a:solidFill>
                  <a:srgbClr val="F0A8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СОЦІОЛОГІЯ  •  КОМУНІКАЦІЇ  •  МЕДІА</a:t>
            </a:r>
            <a:endParaRPr lang="en-US" sz="1000" dirty="0"/>
          </a:p>
        </p:txBody>
      </p:sp>
      <p:sp>
        <p:nvSpPr>
          <p:cNvPr id="8" name="Text 4"/>
          <p:cNvSpPr/>
          <p:nvPr/>
        </p:nvSpPr>
        <p:spPr>
          <a:xfrm>
            <a:off x="384048" y="960120"/>
            <a:ext cx="6035040" cy="7498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40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Соціолог і ЗМІ:</a:t>
            </a:r>
            <a:endParaRPr lang="en-US" sz="4000" dirty="0"/>
          </a:p>
        </p:txBody>
      </p:sp>
      <p:sp>
        <p:nvSpPr>
          <p:cNvPr id="9" name="Text 5"/>
          <p:cNvSpPr/>
          <p:nvPr/>
        </p:nvSpPr>
        <p:spPr>
          <a:xfrm>
            <a:off x="384048" y="1645920"/>
            <a:ext cx="6217920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600" b="1" dirty="0">
                <a:solidFill>
                  <a:srgbClr val="F0A83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комунікація результатів</a:t>
            </a:r>
            <a:endParaRPr lang="en-US" sz="3600" dirty="0"/>
          </a:p>
        </p:txBody>
      </p:sp>
      <p:sp>
        <p:nvSpPr>
          <p:cNvPr id="10" name="Text 6"/>
          <p:cNvSpPr/>
          <p:nvPr/>
        </p:nvSpPr>
        <p:spPr>
          <a:xfrm>
            <a:off x="384048" y="2267712"/>
            <a:ext cx="621792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600" dirty="0">
                <a:solidFill>
                  <a:srgbClr val="9AACC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досліджень для широкої аудиторії</a:t>
            </a:r>
            <a:endParaRPr lang="en-US" sz="2600" dirty="0"/>
          </a:p>
        </p:txBody>
      </p:sp>
      <p:sp>
        <p:nvSpPr>
          <p:cNvPr id="11" name="Shape 7"/>
          <p:cNvSpPr/>
          <p:nvPr/>
        </p:nvSpPr>
        <p:spPr>
          <a:xfrm>
            <a:off x="384048" y="3035808"/>
            <a:ext cx="5943600" cy="36576"/>
          </a:xfrm>
          <a:prstGeom prst="rect">
            <a:avLst/>
          </a:prstGeom>
          <a:solidFill>
            <a:srgbClr val="D4840A">
              <a:alpha val="60000"/>
            </a:srgbClr>
          </a:solidFill>
          <a:ln w="12700">
            <a:solidFill>
              <a:srgbClr val="D4840A"/>
            </a:solidFill>
            <a:prstDash val="solid"/>
          </a:ln>
        </p:spPr>
      </p:sp>
      <p:sp>
        <p:nvSpPr>
          <p:cNvPr id="12" name="Text 8"/>
          <p:cNvSpPr/>
          <p:nvPr/>
        </p:nvSpPr>
        <p:spPr>
          <a:xfrm>
            <a:off x="384048" y="3154680"/>
            <a:ext cx="60350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0A8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Теми: </a:t>
            </a:r>
            <a:r>
              <a:rPr lang="en-US" sz="1100" dirty="0">
                <a:solidFill>
                  <a:srgbClr val="7A9AB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Прес-релізи та ЗМІ  •  Публічний виступ  •  Візуалізація даних  •  PR та фандрейзинг</a:t>
            </a:r>
            <a:endParaRPr lang="en-US" sz="1100" dirty="0"/>
          </a:p>
        </p:txBody>
      </p:sp>
      <p:sp>
        <p:nvSpPr>
          <p:cNvPr id="13" name="Text 9"/>
          <p:cNvSpPr/>
          <p:nvPr/>
        </p:nvSpPr>
        <p:spPr>
          <a:xfrm>
            <a:off x="8092440" y="4864608"/>
            <a:ext cx="8686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7A88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 / 22</a:t>
            </a:r>
            <a:endParaRPr lang="en-US" sz="9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4F1E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A1F2E"/>
          </a:solidFill>
          <a:ln w="12700">
            <a:solidFill>
              <a:srgbClr val="1A1F2E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201168" cy="475488"/>
          </a:xfrm>
          <a:prstGeom prst="rect">
            <a:avLst/>
          </a:prstGeom>
          <a:solidFill>
            <a:srgbClr val="D4840A"/>
          </a:solidFill>
          <a:ln w="12700">
            <a:solidFill>
              <a:srgbClr val="D4840A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320040" y="0"/>
            <a:ext cx="850392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kern="0" spc="300" dirty="0">
                <a:solidFill>
                  <a:srgbClr val="F0A8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РОЗДІЛ 3  •  PR-ДІЯЛЬНІСТЬ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457200" y="594360"/>
            <a:ext cx="8229600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2D3A5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Навіщо соціологічній організації потрібен PR?</a:t>
            </a:r>
            <a:endParaRPr lang="en-US" sz="2400" dirty="0"/>
          </a:p>
        </p:txBody>
      </p:sp>
      <p:sp>
        <p:nvSpPr>
          <p:cNvPr id="6" name="Shape 4"/>
          <p:cNvSpPr/>
          <p:nvPr/>
        </p:nvSpPr>
        <p:spPr>
          <a:xfrm>
            <a:off x="365760" y="1536192"/>
            <a:ext cx="8412480" cy="1115568"/>
          </a:xfrm>
          <a:prstGeom prst="rect">
            <a:avLst/>
          </a:prstGeom>
          <a:solidFill>
            <a:srgbClr val="2D3A50"/>
          </a:solidFill>
          <a:ln w="12700">
            <a:solidFill>
              <a:srgbClr val="2D3A50"/>
            </a:solidFill>
            <a:prstDash val="solid"/>
          </a:ln>
          <a:effectLst>
            <a:outerShdw blurRad="127000" dist="38100" dir="8100000" algn="bl" rotWithShape="0">
              <a:srgbClr val="000000">
                <a:alpha val="13000"/>
              </a:srgbClr>
            </a:outerShdw>
          </a:effectLst>
        </p:spPr>
      </p:sp>
      <p:sp>
        <p:nvSpPr>
          <p:cNvPr id="7" name="Text 5"/>
          <p:cNvSpPr/>
          <p:nvPr/>
        </p:nvSpPr>
        <p:spPr>
          <a:xfrm>
            <a:off x="530352" y="1609344"/>
            <a:ext cx="8092440" cy="9692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i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PR-діяльність — конструктивні заходи, спрямовані на створення позитивного суспільного іміджу організації, розширення сфери її впливу, зацікавлення влади у співпраці, підтримку населення, встановлення та зміцнення партнерських контактів.</a:t>
            </a:r>
            <a:endParaRPr lang="en-US" sz="1300" dirty="0"/>
          </a:p>
        </p:txBody>
      </p:sp>
      <p:sp>
        <p:nvSpPr>
          <p:cNvPr id="8" name="Shape 6"/>
          <p:cNvSpPr/>
          <p:nvPr/>
        </p:nvSpPr>
        <p:spPr>
          <a:xfrm>
            <a:off x="347472" y="2788920"/>
            <a:ext cx="2743200" cy="2057400"/>
          </a:xfrm>
          <a:prstGeom prst="rect">
            <a:avLst/>
          </a:prstGeom>
          <a:solidFill>
            <a:srgbClr val="FFFFFF"/>
          </a:solidFill>
          <a:ln w="12700">
            <a:solidFill>
              <a:srgbClr val="D0CCC4"/>
            </a:solidFill>
            <a:prstDash val="solid"/>
          </a:ln>
          <a:effectLst>
            <a:outerShdw blurRad="635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347472" y="2788920"/>
            <a:ext cx="64008" cy="2057400"/>
          </a:xfrm>
          <a:prstGeom prst="rect">
            <a:avLst/>
          </a:prstGeom>
          <a:solidFill>
            <a:srgbClr val="3D5570"/>
          </a:solidFill>
          <a:ln w="12700">
            <a:solidFill>
              <a:srgbClr val="3D5570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530352" y="2862072"/>
            <a:ext cx="24231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50" b="1" dirty="0">
                <a:solidFill>
                  <a:srgbClr val="3D55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Суспільне визнання</a:t>
            </a:r>
            <a:endParaRPr lang="en-US" sz="1250" dirty="0"/>
          </a:p>
        </p:txBody>
      </p:sp>
      <p:sp>
        <p:nvSpPr>
          <p:cNvPr id="11" name="Text 9"/>
          <p:cNvSpPr/>
          <p:nvPr/>
        </p:nvSpPr>
        <p:spPr>
          <a:xfrm>
            <a:off x="530352" y="3255264"/>
            <a:ext cx="2423160" cy="1508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2226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Суспільство та влада мають усвідомлювати мету організації — тільки за цієї умови вони сприятимуть поширенню її ідей та допомагатимуть у повсякденній діяльності.</a:t>
            </a:r>
            <a:endParaRPr lang="en-US" sz="1050" dirty="0"/>
          </a:p>
        </p:txBody>
      </p:sp>
      <p:sp>
        <p:nvSpPr>
          <p:cNvPr id="12" name="Shape 10"/>
          <p:cNvSpPr/>
          <p:nvPr/>
        </p:nvSpPr>
        <p:spPr>
          <a:xfrm>
            <a:off x="3273552" y="2788920"/>
            <a:ext cx="2743200" cy="2057400"/>
          </a:xfrm>
          <a:prstGeom prst="rect">
            <a:avLst/>
          </a:prstGeom>
          <a:solidFill>
            <a:srgbClr val="FFFFFF"/>
          </a:solidFill>
          <a:ln w="12700">
            <a:solidFill>
              <a:srgbClr val="D0CCC4"/>
            </a:solidFill>
            <a:prstDash val="solid"/>
          </a:ln>
          <a:effectLst>
            <a:outerShdw blurRad="635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3273552" y="2788920"/>
            <a:ext cx="64008" cy="2057400"/>
          </a:xfrm>
          <a:prstGeom prst="rect">
            <a:avLst/>
          </a:prstGeom>
          <a:solidFill>
            <a:srgbClr val="D4840A"/>
          </a:solidFill>
          <a:ln w="12700">
            <a:solidFill>
              <a:srgbClr val="D4840A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3456432" y="2862072"/>
            <a:ext cx="24231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50" b="1" dirty="0">
                <a:solidFill>
                  <a:srgbClr val="D4840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Двосторонній зв'язок</a:t>
            </a:r>
            <a:endParaRPr lang="en-US" sz="1250" dirty="0"/>
          </a:p>
        </p:txBody>
      </p:sp>
      <p:sp>
        <p:nvSpPr>
          <p:cNvPr id="15" name="Text 13"/>
          <p:cNvSpPr/>
          <p:nvPr/>
        </p:nvSpPr>
        <p:spPr>
          <a:xfrm>
            <a:off x="3456432" y="3255264"/>
            <a:ext cx="2423160" cy="1508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2226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 забезпечує не лише трансляцію інформації, а й зворотній зв'язок від громадськості та владних структур. Організація чує, що її аудиторія думає про неї.</a:t>
            </a:r>
            <a:endParaRPr lang="en-US" sz="1050" dirty="0"/>
          </a:p>
        </p:txBody>
      </p:sp>
      <p:sp>
        <p:nvSpPr>
          <p:cNvPr id="16" name="Shape 14"/>
          <p:cNvSpPr/>
          <p:nvPr/>
        </p:nvSpPr>
        <p:spPr>
          <a:xfrm>
            <a:off x="6199632" y="2788920"/>
            <a:ext cx="2743200" cy="2057400"/>
          </a:xfrm>
          <a:prstGeom prst="rect">
            <a:avLst/>
          </a:prstGeom>
          <a:solidFill>
            <a:srgbClr val="FFFFFF"/>
          </a:solidFill>
          <a:ln w="12700">
            <a:solidFill>
              <a:srgbClr val="D0CCC4"/>
            </a:solidFill>
            <a:prstDash val="solid"/>
          </a:ln>
          <a:effectLst>
            <a:outerShdw blurRad="635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17" name="Shape 15"/>
          <p:cNvSpPr/>
          <p:nvPr/>
        </p:nvSpPr>
        <p:spPr>
          <a:xfrm>
            <a:off x="6199632" y="2788920"/>
            <a:ext cx="64008" cy="2057400"/>
          </a:xfrm>
          <a:prstGeom prst="rect">
            <a:avLst/>
          </a:prstGeom>
          <a:solidFill>
            <a:srgbClr val="3D6B5A"/>
          </a:solidFill>
          <a:ln w="12700">
            <a:solidFill>
              <a:srgbClr val="3D6B5A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6382512" y="2862072"/>
            <a:ext cx="24231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50" b="1" dirty="0">
                <a:solidFill>
                  <a:srgbClr val="3D6B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Залучення ресурсів</a:t>
            </a:r>
            <a:endParaRPr lang="en-US" sz="1250" dirty="0"/>
          </a:p>
        </p:txBody>
      </p:sp>
      <p:sp>
        <p:nvSpPr>
          <p:cNvPr id="19" name="Text 17"/>
          <p:cNvSpPr/>
          <p:nvPr/>
        </p:nvSpPr>
        <p:spPr>
          <a:xfrm>
            <a:off x="6382512" y="3255264"/>
            <a:ext cx="2423160" cy="1508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2226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Публічна активність підвищує шанси залучити спонсорів і грантодавців до фінансування проєктів, оскільки донори обирають організації з позитивною репутацією.</a:t>
            </a:r>
            <a:endParaRPr lang="en-US" sz="1050" dirty="0"/>
          </a:p>
        </p:txBody>
      </p:sp>
      <p:sp>
        <p:nvSpPr>
          <p:cNvPr id="20" name="Text 18"/>
          <p:cNvSpPr/>
          <p:nvPr/>
        </p:nvSpPr>
        <p:spPr>
          <a:xfrm>
            <a:off x="8092440" y="4864608"/>
            <a:ext cx="8686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7A88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 / 22</a:t>
            </a:r>
            <a:endParaRPr lang="en-US" sz="9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4F1E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A1F2E"/>
          </a:solidFill>
          <a:ln w="12700">
            <a:solidFill>
              <a:srgbClr val="1A1F2E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201168" cy="475488"/>
          </a:xfrm>
          <a:prstGeom prst="rect">
            <a:avLst/>
          </a:prstGeom>
          <a:solidFill>
            <a:srgbClr val="D4840A"/>
          </a:solidFill>
          <a:ln w="12700">
            <a:solidFill>
              <a:srgbClr val="D4840A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320040" y="0"/>
            <a:ext cx="850392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kern="0" spc="300" dirty="0">
                <a:solidFill>
                  <a:srgbClr val="F0A8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РОЗДІЛ 3  •  PR-ДІЯЛЬНІСТЬ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457200" y="594360"/>
            <a:ext cx="8229600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2D3A5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Канали PR-комунікацій соціологічної організації</a:t>
            </a:r>
            <a:endParaRPr lang="en-US" sz="2400" dirty="0"/>
          </a:p>
        </p:txBody>
      </p:sp>
      <p:sp>
        <p:nvSpPr>
          <p:cNvPr id="6" name="Shape 4"/>
          <p:cNvSpPr/>
          <p:nvPr/>
        </p:nvSpPr>
        <p:spPr>
          <a:xfrm>
            <a:off x="347472" y="1536192"/>
            <a:ext cx="2788920" cy="3310128"/>
          </a:xfrm>
          <a:prstGeom prst="rect">
            <a:avLst/>
          </a:prstGeom>
          <a:solidFill>
            <a:srgbClr val="2D3A50"/>
          </a:solidFill>
          <a:ln w="12700">
            <a:solidFill>
              <a:srgbClr val="2D3A50"/>
            </a:solidFill>
            <a:prstDash val="solid"/>
          </a:ln>
          <a:effectLst>
            <a:outerShdw blurRad="127000" dist="38100" dir="8100000" algn="bl" rotWithShape="0">
              <a:srgbClr val="000000">
                <a:alpha val="13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347472" y="1536192"/>
            <a:ext cx="2788920" cy="457200"/>
          </a:xfrm>
          <a:prstGeom prst="rect">
            <a:avLst/>
          </a:prstGeom>
          <a:solidFill>
            <a:srgbClr val="2D3A50"/>
          </a:solidFill>
          <a:ln w="12700">
            <a:solidFill>
              <a:srgbClr val="2D3A50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438912" y="1536192"/>
            <a:ext cx="26060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  Інформування через ЗМІ</a:t>
            </a:r>
            <a:endParaRPr lang="en-US" sz="1150" dirty="0"/>
          </a:p>
        </p:txBody>
      </p:sp>
      <p:sp>
        <p:nvSpPr>
          <p:cNvPr id="9" name="Shape 7"/>
          <p:cNvSpPr/>
          <p:nvPr/>
        </p:nvSpPr>
        <p:spPr>
          <a:xfrm>
            <a:off x="484632" y="2084832"/>
            <a:ext cx="128016" cy="128016"/>
          </a:xfrm>
          <a:prstGeom prst="rect">
            <a:avLst/>
          </a:prstGeom>
          <a:solidFill>
            <a:srgbClr val="F0A830"/>
          </a:solidFill>
          <a:ln w="12700">
            <a:solidFill>
              <a:srgbClr val="F0A830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694944" y="2048256"/>
            <a:ext cx="2340864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C8D8E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Прес-релізи та прес-анонси в редакції</a:t>
            </a:r>
            <a:endParaRPr lang="en-US" sz="1000" dirty="0"/>
          </a:p>
        </p:txBody>
      </p:sp>
      <p:sp>
        <p:nvSpPr>
          <p:cNvPr id="11" name="Shape 9"/>
          <p:cNvSpPr/>
          <p:nvPr/>
        </p:nvSpPr>
        <p:spPr>
          <a:xfrm>
            <a:off x="484632" y="2468880"/>
            <a:ext cx="128016" cy="128016"/>
          </a:xfrm>
          <a:prstGeom prst="rect">
            <a:avLst/>
          </a:prstGeom>
          <a:solidFill>
            <a:srgbClr val="F0A830"/>
          </a:solidFill>
          <a:ln w="12700">
            <a:solidFill>
              <a:srgbClr val="F0A830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694944" y="2432304"/>
            <a:ext cx="2340864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C8D8E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Прес-конференції, брифінги, прес-тури</a:t>
            </a:r>
            <a:endParaRPr lang="en-US" sz="1000" dirty="0"/>
          </a:p>
        </p:txBody>
      </p:sp>
      <p:sp>
        <p:nvSpPr>
          <p:cNvPr id="13" name="Shape 11"/>
          <p:cNvSpPr/>
          <p:nvPr/>
        </p:nvSpPr>
        <p:spPr>
          <a:xfrm>
            <a:off x="484632" y="2852928"/>
            <a:ext cx="128016" cy="128016"/>
          </a:xfrm>
          <a:prstGeom prst="rect">
            <a:avLst/>
          </a:prstGeom>
          <a:solidFill>
            <a:srgbClr val="F0A830"/>
          </a:solidFill>
          <a:ln w="12700">
            <a:solidFill>
              <a:srgbClr val="F0A830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694944" y="2816352"/>
            <a:ext cx="2340864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C8D8E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Участь у теле- й радіопрограмах</a:t>
            </a:r>
            <a:endParaRPr lang="en-US" sz="1000" dirty="0"/>
          </a:p>
        </p:txBody>
      </p:sp>
      <p:sp>
        <p:nvSpPr>
          <p:cNvPr id="15" name="Shape 13"/>
          <p:cNvSpPr/>
          <p:nvPr/>
        </p:nvSpPr>
        <p:spPr>
          <a:xfrm>
            <a:off x="484632" y="3236976"/>
            <a:ext cx="128016" cy="128016"/>
          </a:xfrm>
          <a:prstGeom prst="rect">
            <a:avLst/>
          </a:prstGeom>
          <a:solidFill>
            <a:srgbClr val="F0A830"/>
          </a:solidFill>
          <a:ln w="12700">
            <a:solidFill>
              <a:srgbClr val="F0A830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694944" y="3200400"/>
            <a:ext cx="2340864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C8D8E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Власні рубрики в газетах та «прямі ефіри»</a:t>
            </a:r>
            <a:endParaRPr lang="en-US" sz="1000" dirty="0"/>
          </a:p>
        </p:txBody>
      </p:sp>
      <p:sp>
        <p:nvSpPr>
          <p:cNvPr id="17" name="Shape 15"/>
          <p:cNvSpPr/>
          <p:nvPr/>
        </p:nvSpPr>
        <p:spPr>
          <a:xfrm>
            <a:off x="484632" y="3621024"/>
            <a:ext cx="128016" cy="128016"/>
          </a:xfrm>
          <a:prstGeom prst="rect">
            <a:avLst/>
          </a:prstGeom>
          <a:solidFill>
            <a:srgbClr val="F0A830"/>
          </a:solidFill>
          <a:ln w="12700">
            <a:solidFill>
              <a:srgbClr val="F0A830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694944" y="3584448"/>
            <a:ext cx="2340864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C8D8E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Ексклюзивні інтерв'ю та публікації</a:t>
            </a:r>
            <a:endParaRPr lang="en-US" sz="1000" dirty="0"/>
          </a:p>
        </p:txBody>
      </p:sp>
      <p:sp>
        <p:nvSpPr>
          <p:cNvPr id="19" name="Shape 17"/>
          <p:cNvSpPr/>
          <p:nvPr/>
        </p:nvSpPr>
        <p:spPr>
          <a:xfrm>
            <a:off x="484632" y="4005072"/>
            <a:ext cx="128016" cy="128016"/>
          </a:xfrm>
          <a:prstGeom prst="rect">
            <a:avLst/>
          </a:prstGeom>
          <a:solidFill>
            <a:srgbClr val="F0A830"/>
          </a:solidFill>
          <a:ln w="12700">
            <a:solidFill>
              <a:srgbClr val="F0A830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694944" y="3968496"/>
            <a:ext cx="2340864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C8D8E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Медіа-супровід важливих подій організації</a:t>
            </a:r>
            <a:endParaRPr lang="en-US" sz="1000" dirty="0"/>
          </a:p>
        </p:txBody>
      </p:sp>
      <p:sp>
        <p:nvSpPr>
          <p:cNvPr id="21" name="Shape 19"/>
          <p:cNvSpPr/>
          <p:nvPr/>
        </p:nvSpPr>
        <p:spPr>
          <a:xfrm>
            <a:off x="3273552" y="1536192"/>
            <a:ext cx="2788920" cy="3310128"/>
          </a:xfrm>
          <a:prstGeom prst="rect">
            <a:avLst/>
          </a:prstGeom>
          <a:solidFill>
            <a:srgbClr val="3D5570"/>
          </a:solidFill>
          <a:ln w="12700">
            <a:solidFill>
              <a:srgbClr val="3D5570"/>
            </a:solidFill>
            <a:prstDash val="solid"/>
          </a:ln>
          <a:effectLst>
            <a:outerShdw blurRad="127000" dist="38100" dir="8100000" algn="bl" rotWithShape="0">
              <a:srgbClr val="000000">
                <a:alpha val="13000"/>
              </a:srgbClr>
            </a:outerShdw>
          </a:effectLst>
        </p:spPr>
      </p:sp>
      <p:sp>
        <p:nvSpPr>
          <p:cNvPr id="22" name="Shape 20"/>
          <p:cNvSpPr/>
          <p:nvPr/>
        </p:nvSpPr>
        <p:spPr>
          <a:xfrm>
            <a:off x="3273552" y="1536192"/>
            <a:ext cx="2788920" cy="457200"/>
          </a:xfrm>
          <a:prstGeom prst="rect">
            <a:avLst/>
          </a:prstGeom>
          <a:solidFill>
            <a:srgbClr val="3D5570"/>
          </a:solidFill>
          <a:ln w="12700">
            <a:solidFill>
              <a:srgbClr val="3D5570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3364992" y="1536192"/>
            <a:ext cx="26060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  Лобіювання інтересів</a:t>
            </a:r>
            <a:endParaRPr lang="en-US" sz="1150" dirty="0"/>
          </a:p>
        </p:txBody>
      </p:sp>
      <p:sp>
        <p:nvSpPr>
          <p:cNvPr id="24" name="Shape 22"/>
          <p:cNvSpPr/>
          <p:nvPr/>
        </p:nvSpPr>
        <p:spPr>
          <a:xfrm>
            <a:off x="3410712" y="2084832"/>
            <a:ext cx="128016" cy="128016"/>
          </a:xfrm>
          <a:prstGeom prst="rect">
            <a:avLst/>
          </a:prstGeom>
          <a:solidFill>
            <a:srgbClr val="F0A830"/>
          </a:solidFill>
          <a:ln w="12700">
            <a:solidFill>
              <a:srgbClr val="F0A830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3621024" y="2048256"/>
            <a:ext cx="2340864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C8D8E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Офіційні та неформальні контакти з владою</a:t>
            </a:r>
            <a:endParaRPr lang="en-US" sz="1000" dirty="0"/>
          </a:p>
        </p:txBody>
      </p:sp>
      <p:sp>
        <p:nvSpPr>
          <p:cNvPr id="26" name="Shape 24"/>
          <p:cNvSpPr/>
          <p:nvPr/>
        </p:nvSpPr>
        <p:spPr>
          <a:xfrm>
            <a:off x="3410712" y="2468880"/>
            <a:ext cx="128016" cy="128016"/>
          </a:xfrm>
          <a:prstGeom prst="rect">
            <a:avLst/>
          </a:prstGeom>
          <a:solidFill>
            <a:srgbClr val="F0A830"/>
          </a:solidFill>
          <a:ln w="12700">
            <a:solidFill>
              <a:srgbClr val="F0A830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3621024" y="2432304"/>
            <a:ext cx="2340864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C8D8E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Особисті зустрічі з посадовцями</a:t>
            </a:r>
            <a:endParaRPr lang="en-US" sz="1000" dirty="0"/>
          </a:p>
        </p:txBody>
      </p:sp>
      <p:sp>
        <p:nvSpPr>
          <p:cNvPr id="28" name="Shape 26"/>
          <p:cNvSpPr/>
          <p:nvPr/>
        </p:nvSpPr>
        <p:spPr>
          <a:xfrm>
            <a:off x="3410712" y="2852928"/>
            <a:ext cx="128016" cy="128016"/>
          </a:xfrm>
          <a:prstGeom prst="rect">
            <a:avLst/>
          </a:prstGeom>
          <a:solidFill>
            <a:srgbClr val="F0A830"/>
          </a:solidFill>
          <a:ln w="12700">
            <a:solidFill>
              <a:srgbClr val="F0A830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3621024" y="2816352"/>
            <a:ext cx="2340864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C8D8E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Участь у заходах органів влади</a:t>
            </a:r>
            <a:endParaRPr lang="en-US" sz="1000" dirty="0"/>
          </a:p>
        </p:txBody>
      </p:sp>
      <p:sp>
        <p:nvSpPr>
          <p:cNvPr id="30" name="Shape 28"/>
          <p:cNvSpPr/>
          <p:nvPr/>
        </p:nvSpPr>
        <p:spPr>
          <a:xfrm>
            <a:off x="3410712" y="3236976"/>
            <a:ext cx="128016" cy="128016"/>
          </a:xfrm>
          <a:prstGeom prst="rect">
            <a:avLst/>
          </a:prstGeom>
          <a:solidFill>
            <a:srgbClr val="F0A830"/>
          </a:solidFill>
          <a:ln w="12700">
            <a:solidFill>
              <a:srgbClr val="F0A830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3621024" y="3200400"/>
            <a:ext cx="2340864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C8D8E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Ініціювання громадських звернень і слухань</a:t>
            </a:r>
            <a:endParaRPr lang="en-US" sz="1000" dirty="0"/>
          </a:p>
        </p:txBody>
      </p:sp>
      <p:sp>
        <p:nvSpPr>
          <p:cNvPr id="32" name="Shape 30"/>
          <p:cNvSpPr/>
          <p:nvPr/>
        </p:nvSpPr>
        <p:spPr>
          <a:xfrm>
            <a:off x="3410712" y="3621024"/>
            <a:ext cx="128016" cy="128016"/>
          </a:xfrm>
          <a:prstGeom prst="rect">
            <a:avLst/>
          </a:prstGeom>
          <a:solidFill>
            <a:srgbClr val="F0A830"/>
          </a:solidFill>
          <a:ln w="12700">
            <a:solidFill>
              <a:srgbClr val="F0A830"/>
            </a:solidFill>
            <a:prstDash val="solid"/>
          </a:ln>
        </p:spPr>
      </p:sp>
      <p:sp>
        <p:nvSpPr>
          <p:cNvPr id="33" name="Text 31"/>
          <p:cNvSpPr/>
          <p:nvPr/>
        </p:nvSpPr>
        <p:spPr>
          <a:xfrm>
            <a:off x="3621024" y="3584448"/>
            <a:ext cx="2340864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C8D8E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Посередницькі заходи між владою та громадами</a:t>
            </a:r>
            <a:endParaRPr lang="en-US" sz="1000" dirty="0"/>
          </a:p>
        </p:txBody>
      </p:sp>
      <p:sp>
        <p:nvSpPr>
          <p:cNvPr id="34" name="Shape 32"/>
          <p:cNvSpPr/>
          <p:nvPr/>
        </p:nvSpPr>
        <p:spPr>
          <a:xfrm>
            <a:off x="6199632" y="1536192"/>
            <a:ext cx="2788920" cy="3310128"/>
          </a:xfrm>
          <a:prstGeom prst="rect">
            <a:avLst/>
          </a:prstGeom>
          <a:solidFill>
            <a:srgbClr val="1A1F2E"/>
          </a:solidFill>
          <a:ln w="12700">
            <a:solidFill>
              <a:srgbClr val="1A1F2E"/>
            </a:solidFill>
            <a:prstDash val="solid"/>
          </a:ln>
          <a:effectLst>
            <a:outerShdw blurRad="127000" dist="38100" dir="8100000" algn="bl" rotWithShape="0">
              <a:srgbClr val="000000">
                <a:alpha val="13000"/>
              </a:srgbClr>
            </a:outerShdw>
          </a:effectLst>
        </p:spPr>
      </p:sp>
      <p:sp>
        <p:nvSpPr>
          <p:cNvPr id="35" name="Shape 33"/>
          <p:cNvSpPr/>
          <p:nvPr/>
        </p:nvSpPr>
        <p:spPr>
          <a:xfrm>
            <a:off x="6199632" y="1536192"/>
            <a:ext cx="2788920" cy="457200"/>
          </a:xfrm>
          <a:prstGeom prst="rect">
            <a:avLst/>
          </a:prstGeom>
          <a:solidFill>
            <a:srgbClr val="D4840A"/>
          </a:solidFill>
          <a:ln w="12700">
            <a:solidFill>
              <a:srgbClr val="D4840A"/>
            </a:solidFill>
            <a:prstDash val="solid"/>
          </a:ln>
        </p:spPr>
      </p:sp>
      <p:sp>
        <p:nvSpPr>
          <p:cNvPr id="36" name="Text 34"/>
          <p:cNvSpPr/>
          <p:nvPr/>
        </p:nvSpPr>
        <p:spPr>
          <a:xfrm>
            <a:off x="6291072" y="1536192"/>
            <a:ext cx="26060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  Власні PR-заходи</a:t>
            </a:r>
            <a:endParaRPr lang="en-US" sz="1150" dirty="0"/>
          </a:p>
        </p:txBody>
      </p:sp>
      <p:sp>
        <p:nvSpPr>
          <p:cNvPr id="37" name="Shape 35"/>
          <p:cNvSpPr/>
          <p:nvPr/>
        </p:nvSpPr>
        <p:spPr>
          <a:xfrm>
            <a:off x="6336792" y="2084832"/>
            <a:ext cx="128016" cy="128016"/>
          </a:xfrm>
          <a:prstGeom prst="rect">
            <a:avLst/>
          </a:prstGeom>
          <a:solidFill>
            <a:srgbClr val="F0A830"/>
          </a:solidFill>
          <a:ln w="12700">
            <a:solidFill>
              <a:srgbClr val="F0A830"/>
            </a:solidFill>
            <a:prstDash val="solid"/>
          </a:ln>
        </p:spPr>
      </p:sp>
      <p:sp>
        <p:nvSpPr>
          <p:cNvPr id="38" name="Text 36"/>
          <p:cNvSpPr/>
          <p:nvPr/>
        </p:nvSpPr>
        <p:spPr>
          <a:xfrm>
            <a:off x="6547104" y="2048256"/>
            <a:ext cx="2340864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C8D8E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Зустрічі з громадськістю та презентації</a:t>
            </a:r>
            <a:endParaRPr lang="en-US" sz="1000" dirty="0"/>
          </a:p>
        </p:txBody>
      </p:sp>
      <p:sp>
        <p:nvSpPr>
          <p:cNvPr id="39" name="Shape 37"/>
          <p:cNvSpPr/>
          <p:nvPr/>
        </p:nvSpPr>
        <p:spPr>
          <a:xfrm>
            <a:off x="6336792" y="2468880"/>
            <a:ext cx="128016" cy="128016"/>
          </a:xfrm>
          <a:prstGeom prst="rect">
            <a:avLst/>
          </a:prstGeom>
          <a:solidFill>
            <a:srgbClr val="F0A830"/>
          </a:solidFill>
          <a:ln w="12700">
            <a:solidFill>
              <a:srgbClr val="F0A830"/>
            </a:solidFill>
            <a:prstDash val="solid"/>
          </a:ln>
        </p:spPr>
      </p:sp>
      <p:sp>
        <p:nvSpPr>
          <p:cNvPr id="40" name="Text 38"/>
          <p:cNvSpPr/>
          <p:nvPr/>
        </p:nvSpPr>
        <p:spPr>
          <a:xfrm>
            <a:off x="6547104" y="2432304"/>
            <a:ext cx="2340864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C8D8E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Виставки та конкурси</a:t>
            </a:r>
            <a:endParaRPr lang="en-US" sz="1000" dirty="0"/>
          </a:p>
        </p:txBody>
      </p:sp>
      <p:sp>
        <p:nvSpPr>
          <p:cNvPr id="41" name="Shape 39"/>
          <p:cNvSpPr/>
          <p:nvPr/>
        </p:nvSpPr>
        <p:spPr>
          <a:xfrm>
            <a:off x="6336792" y="2852928"/>
            <a:ext cx="128016" cy="128016"/>
          </a:xfrm>
          <a:prstGeom prst="rect">
            <a:avLst/>
          </a:prstGeom>
          <a:solidFill>
            <a:srgbClr val="F0A830"/>
          </a:solidFill>
          <a:ln w="12700">
            <a:solidFill>
              <a:srgbClr val="F0A830"/>
            </a:solidFill>
            <a:prstDash val="solid"/>
          </a:ln>
        </p:spPr>
      </p:sp>
      <p:sp>
        <p:nvSpPr>
          <p:cNvPr id="42" name="Text 40"/>
          <p:cNvSpPr/>
          <p:nvPr/>
        </p:nvSpPr>
        <p:spPr>
          <a:xfrm>
            <a:off x="6547104" y="2816352"/>
            <a:ext cx="2340864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C8D8E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Оприлюднення результатів досліджень</a:t>
            </a:r>
            <a:endParaRPr lang="en-US" sz="1000" dirty="0"/>
          </a:p>
        </p:txBody>
      </p:sp>
      <p:sp>
        <p:nvSpPr>
          <p:cNvPr id="43" name="Shape 41"/>
          <p:cNvSpPr/>
          <p:nvPr/>
        </p:nvSpPr>
        <p:spPr>
          <a:xfrm>
            <a:off x="6336792" y="3236976"/>
            <a:ext cx="128016" cy="128016"/>
          </a:xfrm>
          <a:prstGeom prst="rect">
            <a:avLst/>
          </a:prstGeom>
          <a:solidFill>
            <a:srgbClr val="F0A830"/>
          </a:solidFill>
          <a:ln w="12700">
            <a:solidFill>
              <a:srgbClr val="F0A830"/>
            </a:solidFill>
            <a:prstDash val="solid"/>
          </a:ln>
        </p:spPr>
      </p:sp>
      <p:sp>
        <p:nvSpPr>
          <p:cNvPr id="44" name="Text 42"/>
          <p:cNvSpPr/>
          <p:nvPr/>
        </p:nvSpPr>
        <p:spPr>
          <a:xfrm>
            <a:off x="6547104" y="3200400"/>
            <a:ext cx="2340864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C8D8E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Засідання круглих столів</a:t>
            </a:r>
            <a:endParaRPr lang="en-US" sz="1000" dirty="0"/>
          </a:p>
        </p:txBody>
      </p:sp>
      <p:sp>
        <p:nvSpPr>
          <p:cNvPr id="45" name="Shape 43"/>
          <p:cNvSpPr/>
          <p:nvPr/>
        </p:nvSpPr>
        <p:spPr>
          <a:xfrm>
            <a:off x="6336792" y="3621024"/>
            <a:ext cx="128016" cy="128016"/>
          </a:xfrm>
          <a:prstGeom prst="rect">
            <a:avLst/>
          </a:prstGeom>
          <a:solidFill>
            <a:srgbClr val="F0A830"/>
          </a:solidFill>
          <a:ln w="12700">
            <a:solidFill>
              <a:srgbClr val="F0A830"/>
            </a:solidFill>
            <a:prstDash val="solid"/>
          </a:ln>
        </p:spPr>
      </p:sp>
      <p:sp>
        <p:nvSpPr>
          <p:cNvPr id="46" name="Text 44"/>
          <p:cNvSpPr/>
          <p:nvPr/>
        </p:nvSpPr>
        <p:spPr>
          <a:xfrm>
            <a:off x="6547104" y="3584448"/>
            <a:ext cx="2340864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C8D8E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Власні веб-сайти та інтернет-конференції</a:t>
            </a:r>
            <a:endParaRPr lang="en-US" sz="1000" dirty="0"/>
          </a:p>
        </p:txBody>
      </p:sp>
      <p:sp>
        <p:nvSpPr>
          <p:cNvPr id="47" name="Shape 45"/>
          <p:cNvSpPr/>
          <p:nvPr/>
        </p:nvSpPr>
        <p:spPr>
          <a:xfrm>
            <a:off x="6336792" y="4005072"/>
            <a:ext cx="128016" cy="128016"/>
          </a:xfrm>
          <a:prstGeom prst="rect">
            <a:avLst/>
          </a:prstGeom>
          <a:solidFill>
            <a:srgbClr val="F0A830"/>
          </a:solidFill>
          <a:ln w="12700">
            <a:solidFill>
              <a:srgbClr val="F0A830"/>
            </a:solidFill>
            <a:prstDash val="solid"/>
          </a:ln>
        </p:spPr>
      </p:sp>
      <p:sp>
        <p:nvSpPr>
          <p:cNvPr id="48" name="Text 46"/>
          <p:cNvSpPr/>
          <p:nvPr/>
        </p:nvSpPr>
        <p:spPr>
          <a:xfrm>
            <a:off x="6547104" y="3968496"/>
            <a:ext cx="2340864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C8D8E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Електронні та поштові розсилання</a:t>
            </a:r>
            <a:endParaRPr lang="en-US" sz="1000" dirty="0"/>
          </a:p>
        </p:txBody>
      </p:sp>
      <p:sp>
        <p:nvSpPr>
          <p:cNvPr id="49" name="Text 47"/>
          <p:cNvSpPr/>
          <p:nvPr/>
        </p:nvSpPr>
        <p:spPr>
          <a:xfrm>
            <a:off x="8092440" y="4864608"/>
            <a:ext cx="8686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7A88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11 / 22</a:t>
            </a:r>
            <a:endParaRPr lang="en-US" sz="9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4F1E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A1F2E"/>
          </a:solidFill>
          <a:ln w="12700">
            <a:solidFill>
              <a:srgbClr val="1A1F2E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201168" cy="475488"/>
          </a:xfrm>
          <a:prstGeom prst="rect">
            <a:avLst/>
          </a:prstGeom>
          <a:solidFill>
            <a:srgbClr val="D4840A"/>
          </a:solidFill>
          <a:ln w="12700">
            <a:solidFill>
              <a:srgbClr val="D4840A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320040" y="0"/>
            <a:ext cx="850392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kern="0" spc="300" dirty="0">
                <a:solidFill>
                  <a:srgbClr val="F0A8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РОЗДІЛ 3  •  PR-ДІЯЛЬНІСТЬ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457200" y="594360"/>
            <a:ext cx="8229600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2D3A5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Паблісіті: мистецтво бути видимим</a:t>
            </a:r>
            <a:endParaRPr lang="en-US" sz="2400" dirty="0"/>
          </a:p>
        </p:txBody>
      </p:sp>
      <p:sp>
        <p:nvSpPr>
          <p:cNvPr id="6" name="Shape 4"/>
          <p:cNvSpPr/>
          <p:nvPr/>
        </p:nvSpPr>
        <p:spPr>
          <a:xfrm>
            <a:off x="365760" y="1536192"/>
            <a:ext cx="8412480" cy="1005840"/>
          </a:xfrm>
          <a:prstGeom prst="rect">
            <a:avLst/>
          </a:prstGeom>
          <a:solidFill>
            <a:srgbClr val="1A1F2E"/>
          </a:solidFill>
          <a:ln w="12700">
            <a:solidFill>
              <a:srgbClr val="1A1F2E"/>
            </a:solidFill>
            <a:prstDash val="solid"/>
          </a:ln>
          <a:effectLst>
            <a:outerShdw blurRad="127000" dist="38100" dir="8100000" algn="bl" rotWithShape="0">
              <a:srgbClr val="000000">
                <a:alpha val="13000"/>
              </a:srgbClr>
            </a:outerShdw>
          </a:effectLst>
        </p:spPr>
      </p:sp>
      <p:sp>
        <p:nvSpPr>
          <p:cNvPr id="7" name="Text 5"/>
          <p:cNvSpPr/>
          <p:nvPr/>
        </p:nvSpPr>
        <p:spPr>
          <a:xfrm>
            <a:off x="530352" y="1591056"/>
            <a:ext cx="8065008" cy="8595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i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Паблісіті (publicity) — активна інформаційна співпраця організації з пресою, де обидві сторони взаємно зацікавлені: організація — у поширенні позитивної інформації про себе, а преса — у нових і цікавих новинах.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365760" y="2651760"/>
            <a:ext cx="841248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50" b="1" dirty="0">
                <a:solidFill>
                  <a:srgbClr val="2D3A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Умови ефективної співпраці зі ЗМІ</a:t>
            </a:r>
            <a:endParaRPr lang="en-US" sz="1350" dirty="0"/>
          </a:p>
        </p:txBody>
      </p:sp>
      <p:sp>
        <p:nvSpPr>
          <p:cNvPr id="9" name="Shape 7"/>
          <p:cNvSpPr/>
          <p:nvPr/>
        </p:nvSpPr>
        <p:spPr>
          <a:xfrm>
            <a:off x="347472" y="3063240"/>
            <a:ext cx="4206240" cy="896112"/>
          </a:xfrm>
          <a:prstGeom prst="rect">
            <a:avLst/>
          </a:prstGeom>
          <a:solidFill>
            <a:srgbClr val="FFFFFF"/>
          </a:solidFill>
          <a:ln w="12700">
            <a:solidFill>
              <a:srgbClr val="D0CCC4"/>
            </a:solidFill>
            <a:prstDash val="solid"/>
          </a:ln>
          <a:effectLst>
            <a:outerShdw blurRad="635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347472" y="3063240"/>
            <a:ext cx="64008" cy="896112"/>
          </a:xfrm>
          <a:prstGeom prst="rect">
            <a:avLst/>
          </a:prstGeom>
          <a:solidFill>
            <a:srgbClr val="2D3A50"/>
          </a:solidFill>
          <a:ln w="12700">
            <a:solidFill>
              <a:srgbClr val="2D3A50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530352" y="3136392"/>
            <a:ext cx="1463040" cy="7498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2D3A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Ретельне планування</a:t>
            </a:r>
            <a:endParaRPr lang="en-US" sz="1150" dirty="0"/>
          </a:p>
        </p:txBody>
      </p:sp>
      <p:sp>
        <p:nvSpPr>
          <p:cNvPr id="12" name="Shape 10"/>
          <p:cNvSpPr/>
          <p:nvPr/>
        </p:nvSpPr>
        <p:spPr>
          <a:xfrm>
            <a:off x="1947672" y="3136392"/>
            <a:ext cx="18288" cy="749808"/>
          </a:xfrm>
          <a:prstGeom prst="rect">
            <a:avLst/>
          </a:prstGeom>
          <a:solidFill>
            <a:srgbClr val="D0CCC4"/>
          </a:solidFill>
          <a:ln w="12700">
            <a:solidFill>
              <a:srgbClr val="D0CCC4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2084832" y="3154680"/>
            <a:ext cx="2331720" cy="7132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chemeClr val="tx2">
                    <a:lumMod val="50000"/>
                  </a:schemeClr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Визначення переліку ЗМІ, редакторів і журналістів, яких необхідно інформувати. Розробка медіа-плану на рік або квартал.</a:t>
            </a:r>
            <a:endParaRPr lang="en-US" sz="10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14" name="Shape 12"/>
          <p:cNvSpPr/>
          <p:nvPr/>
        </p:nvSpPr>
        <p:spPr>
          <a:xfrm>
            <a:off x="4736592" y="3063240"/>
            <a:ext cx="4206240" cy="896112"/>
          </a:xfrm>
          <a:prstGeom prst="rect">
            <a:avLst/>
          </a:prstGeom>
          <a:solidFill>
            <a:srgbClr val="FFFFFF"/>
          </a:solidFill>
          <a:ln w="12700">
            <a:solidFill>
              <a:srgbClr val="D0CCC4"/>
            </a:solidFill>
            <a:prstDash val="solid"/>
          </a:ln>
          <a:effectLst>
            <a:outerShdw blurRad="635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15" name="Shape 13"/>
          <p:cNvSpPr/>
          <p:nvPr/>
        </p:nvSpPr>
        <p:spPr>
          <a:xfrm>
            <a:off x="4736592" y="3063240"/>
            <a:ext cx="64008" cy="896112"/>
          </a:xfrm>
          <a:prstGeom prst="rect">
            <a:avLst/>
          </a:prstGeom>
          <a:solidFill>
            <a:srgbClr val="2D3A50"/>
          </a:solidFill>
          <a:ln w="12700">
            <a:solidFill>
              <a:srgbClr val="2D3A50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4919472" y="3136392"/>
            <a:ext cx="1463040" cy="7498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2D3A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Систематичність</a:t>
            </a:r>
            <a:endParaRPr lang="en-US" sz="1150" dirty="0"/>
          </a:p>
        </p:txBody>
      </p:sp>
      <p:sp>
        <p:nvSpPr>
          <p:cNvPr id="17" name="Shape 15"/>
          <p:cNvSpPr/>
          <p:nvPr/>
        </p:nvSpPr>
        <p:spPr>
          <a:xfrm>
            <a:off x="6336792" y="3136392"/>
            <a:ext cx="18288" cy="749808"/>
          </a:xfrm>
          <a:prstGeom prst="rect">
            <a:avLst/>
          </a:prstGeom>
          <a:solidFill>
            <a:srgbClr val="D0CCC4"/>
          </a:solidFill>
          <a:ln w="12700">
            <a:solidFill>
              <a:srgbClr val="D0CCC4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6473952" y="3154680"/>
            <a:ext cx="2331720" cy="7132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chemeClr val="tx2">
                    <a:lumMod val="50000"/>
                  </a:schemeClr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Регулярне надання ЗМІ актуальної та цікавої інформації — навіть без гучних подій. Підтримка постійного контакту з редакціями</a:t>
            </a:r>
            <a:r>
              <a:rPr lang="en-US" sz="1000" dirty="0">
                <a:solidFill>
                  <a:srgbClr val="7A88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.</a:t>
            </a:r>
            <a:endParaRPr lang="en-US" sz="1000" dirty="0"/>
          </a:p>
        </p:txBody>
      </p:sp>
      <p:sp>
        <p:nvSpPr>
          <p:cNvPr id="19" name="Shape 17"/>
          <p:cNvSpPr/>
          <p:nvPr/>
        </p:nvSpPr>
        <p:spPr>
          <a:xfrm>
            <a:off x="347472" y="4041648"/>
            <a:ext cx="4206240" cy="896112"/>
          </a:xfrm>
          <a:prstGeom prst="rect">
            <a:avLst/>
          </a:prstGeom>
          <a:solidFill>
            <a:srgbClr val="FFFFFF"/>
          </a:solidFill>
          <a:ln w="12700">
            <a:solidFill>
              <a:srgbClr val="D0CCC4"/>
            </a:solidFill>
            <a:prstDash val="solid"/>
          </a:ln>
          <a:effectLst>
            <a:outerShdw blurRad="635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20" name="Shape 18"/>
          <p:cNvSpPr/>
          <p:nvPr/>
        </p:nvSpPr>
        <p:spPr>
          <a:xfrm>
            <a:off x="347472" y="4041648"/>
            <a:ext cx="64008" cy="896112"/>
          </a:xfrm>
          <a:prstGeom prst="rect">
            <a:avLst/>
          </a:prstGeom>
          <a:solidFill>
            <a:srgbClr val="2D3A50"/>
          </a:solidFill>
          <a:ln w="12700">
            <a:solidFill>
              <a:srgbClr val="2D3A50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530352" y="4114800"/>
            <a:ext cx="1463040" cy="7498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2D3A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Безперервність</a:t>
            </a:r>
            <a:endParaRPr lang="en-US" sz="1150" dirty="0"/>
          </a:p>
        </p:txBody>
      </p:sp>
      <p:sp>
        <p:nvSpPr>
          <p:cNvPr id="22" name="Shape 20"/>
          <p:cNvSpPr/>
          <p:nvPr/>
        </p:nvSpPr>
        <p:spPr>
          <a:xfrm>
            <a:off x="1947672" y="4114800"/>
            <a:ext cx="18288" cy="749808"/>
          </a:xfrm>
          <a:prstGeom prst="rect">
            <a:avLst/>
          </a:prstGeom>
          <a:solidFill>
            <a:srgbClr val="D0CCC4"/>
          </a:solidFill>
          <a:ln w="12700">
            <a:solidFill>
              <a:srgbClr val="D0CCC4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2084832" y="4133088"/>
            <a:ext cx="2331720" cy="7132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chemeClr val="tx2">
                    <a:lumMod val="50000"/>
                  </a:schemeClr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Співпраця зі ЗМІ — не разова акція, а стала практика. Організація, яку не бачать у пресі, поступово зникає з публічного поля.</a:t>
            </a:r>
            <a:endParaRPr lang="en-US" sz="10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24" name="Shape 22"/>
          <p:cNvSpPr/>
          <p:nvPr/>
        </p:nvSpPr>
        <p:spPr>
          <a:xfrm>
            <a:off x="4736592" y="4041648"/>
            <a:ext cx="4206240" cy="896112"/>
          </a:xfrm>
          <a:prstGeom prst="rect">
            <a:avLst/>
          </a:prstGeom>
          <a:solidFill>
            <a:srgbClr val="FFFFFF"/>
          </a:solidFill>
          <a:ln w="12700">
            <a:solidFill>
              <a:srgbClr val="D0CCC4"/>
            </a:solidFill>
            <a:prstDash val="solid"/>
          </a:ln>
          <a:effectLst>
            <a:outerShdw blurRad="635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25" name="Shape 23"/>
          <p:cNvSpPr/>
          <p:nvPr/>
        </p:nvSpPr>
        <p:spPr>
          <a:xfrm>
            <a:off x="4736592" y="4041648"/>
            <a:ext cx="64008" cy="896112"/>
          </a:xfrm>
          <a:prstGeom prst="rect">
            <a:avLst/>
          </a:prstGeom>
          <a:solidFill>
            <a:srgbClr val="2D3A50"/>
          </a:solidFill>
          <a:ln w="12700">
            <a:solidFill>
              <a:srgbClr val="2D3A50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4919472" y="4114800"/>
            <a:ext cx="1463040" cy="7498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2D3A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Ексклюзивність</a:t>
            </a:r>
            <a:endParaRPr lang="en-US" sz="1150" dirty="0"/>
          </a:p>
        </p:txBody>
      </p:sp>
      <p:sp>
        <p:nvSpPr>
          <p:cNvPr id="27" name="Shape 25"/>
          <p:cNvSpPr/>
          <p:nvPr/>
        </p:nvSpPr>
        <p:spPr>
          <a:xfrm>
            <a:off x="6336792" y="4114800"/>
            <a:ext cx="18288" cy="749808"/>
          </a:xfrm>
          <a:prstGeom prst="rect">
            <a:avLst/>
          </a:prstGeom>
          <a:solidFill>
            <a:srgbClr val="D0CCC4"/>
          </a:solidFill>
          <a:ln w="12700">
            <a:solidFill>
              <a:srgbClr val="D0CCC4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6473952" y="4133088"/>
            <a:ext cx="2331720" cy="7132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chemeClr val="tx2">
                    <a:lumMod val="50000"/>
                  </a:schemeClr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Забезпечення відібраних журналістів ексклюзивною аналітичною інформацією — спосіб забезпечити якісне та детальне висвітлення.</a:t>
            </a:r>
            <a:endParaRPr lang="en-US" sz="10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29" name="Text 27"/>
          <p:cNvSpPr/>
          <p:nvPr/>
        </p:nvSpPr>
        <p:spPr>
          <a:xfrm>
            <a:off x="8092440" y="4864608"/>
            <a:ext cx="8686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7A88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12 / 22</a:t>
            </a:r>
            <a:endParaRPr lang="en-US" sz="9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2D3A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01168" cy="5143500"/>
          </a:xfrm>
          <a:prstGeom prst="rect">
            <a:avLst/>
          </a:prstGeom>
          <a:solidFill>
            <a:srgbClr val="D4840A"/>
          </a:solidFill>
          <a:ln w="12700">
            <a:solidFill>
              <a:srgbClr val="D4840A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3566160"/>
            <a:ext cx="9144000" cy="1577340"/>
          </a:xfrm>
          <a:prstGeom prst="rect">
            <a:avLst/>
          </a:prstGeom>
          <a:solidFill>
            <a:srgbClr val="1A1F2E"/>
          </a:solidFill>
          <a:ln w="12700">
            <a:solidFill>
              <a:srgbClr val="1A1F2E"/>
            </a:solidFill>
            <a:prstDash val="solid"/>
          </a:ln>
        </p:spPr>
      </p:sp>
      <p:pic>
        <p:nvPicPr>
          <p:cNvPr id="4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09360" y="457200"/>
            <a:ext cx="2468880" cy="246888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411480" y="457200"/>
            <a:ext cx="50292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b="1" kern="0" spc="500" dirty="0">
                <a:solidFill>
                  <a:srgbClr val="D4840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РОЗДІЛ 4</a:t>
            </a:r>
            <a:endParaRPr lang="en-US" sz="1050" dirty="0"/>
          </a:p>
        </p:txBody>
      </p:sp>
      <p:sp>
        <p:nvSpPr>
          <p:cNvPr id="6" name="Text 3"/>
          <p:cNvSpPr/>
          <p:nvPr/>
        </p:nvSpPr>
        <p:spPr>
          <a:xfrm>
            <a:off x="411480" y="914400"/>
            <a:ext cx="5486400" cy="7498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44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Презентація</a:t>
            </a:r>
            <a:endParaRPr lang="en-US" sz="4400" dirty="0"/>
          </a:p>
        </p:txBody>
      </p:sp>
      <p:sp>
        <p:nvSpPr>
          <p:cNvPr id="7" name="Text 4"/>
          <p:cNvSpPr/>
          <p:nvPr/>
        </p:nvSpPr>
        <p:spPr>
          <a:xfrm>
            <a:off x="411480" y="1609344"/>
            <a:ext cx="5669280" cy="6217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000" dirty="0">
                <a:solidFill>
                  <a:srgbClr val="F0A83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та публічний виступ</a:t>
            </a:r>
            <a:endParaRPr lang="en-US" sz="3000" dirty="0"/>
          </a:p>
        </p:txBody>
      </p:sp>
      <p:sp>
        <p:nvSpPr>
          <p:cNvPr id="8" name="Text 5"/>
          <p:cNvSpPr/>
          <p:nvPr/>
        </p:nvSpPr>
        <p:spPr>
          <a:xfrm>
            <a:off x="411480" y="3749040"/>
            <a:ext cx="82296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7A9AB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Структура  •  Аудиторія  •  Контакт із залою</a:t>
            </a:r>
            <a:endParaRPr lang="en-US" sz="1200" dirty="0"/>
          </a:p>
        </p:txBody>
      </p:sp>
      <p:sp>
        <p:nvSpPr>
          <p:cNvPr id="9" name="Text 6"/>
          <p:cNvSpPr/>
          <p:nvPr/>
        </p:nvSpPr>
        <p:spPr>
          <a:xfrm>
            <a:off x="8092440" y="4864608"/>
            <a:ext cx="8686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7A88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13 / 22</a:t>
            </a:r>
            <a:endParaRPr lang="en-US" sz="9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4F1E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A1F2E"/>
          </a:solidFill>
          <a:ln w="12700">
            <a:solidFill>
              <a:srgbClr val="1A1F2E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201168" cy="475488"/>
          </a:xfrm>
          <a:prstGeom prst="rect">
            <a:avLst/>
          </a:prstGeom>
          <a:solidFill>
            <a:srgbClr val="D4840A"/>
          </a:solidFill>
          <a:ln w="12700">
            <a:solidFill>
              <a:srgbClr val="D4840A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320040" y="0"/>
            <a:ext cx="850392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kern="0" spc="300" dirty="0">
                <a:solidFill>
                  <a:srgbClr val="F0A8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РОЗДІЛ 4  •  ПРЕЗЕНТАЦІЯ І ПУБЛІЧНИЙ ВИСТУП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457200" y="594360"/>
            <a:ext cx="8229600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2D3A5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Адаптація виступу до різних типів аудиторій</a:t>
            </a:r>
            <a:endParaRPr lang="en-US" sz="2400" dirty="0"/>
          </a:p>
        </p:txBody>
      </p:sp>
      <p:sp>
        <p:nvSpPr>
          <p:cNvPr id="6" name="Shape 4"/>
          <p:cNvSpPr/>
          <p:nvPr/>
        </p:nvSpPr>
        <p:spPr>
          <a:xfrm>
            <a:off x="365760" y="1536192"/>
            <a:ext cx="8412480" cy="749808"/>
          </a:xfrm>
          <a:prstGeom prst="rect">
            <a:avLst/>
          </a:prstGeom>
          <a:solidFill>
            <a:srgbClr val="1A1F2E"/>
          </a:solidFill>
          <a:ln w="12700">
            <a:solidFill>
              <a:srgbClr val="1A1F2E"/>
            </a:solidFill>
            <a:prstDash val="solid"/>
          </a:ln>
          <a:effectLst>
            <a:outerShdw blurRad="635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7" name="Text 5"/>
          <p:cNvSpPr/>
          <p:nvPr/>
        </p:nvSpPr>
        <p:spPr>
          <a:xfrm>
            <a:off x="530352" y="1591056"/>
            <a:ext cx="8065008" cy="6217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Презентація — це структурований, візуально підкріплений виступ, мета якого — донести результати дослідження у зрозумілій, переконливій і науково обґрунтованій формі. Соціолог має адаптувати мову і форму до кожної аудиторії.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347472" y="2395728"/>
            <a:ext cx="2743200" cy="2423160"/>
          </a:xfrm>
          <a:prstGeom prst="rect">
            <a:avLst/>
          </a:prstGeom>
          <a:solidFill>
            <a:srgbClr val="FFFFFF"/>
          </a:solidFill>
          <a:ln w="12700">
            <a:solidFill>
              <a:srgbClr val="D0CCC4"/>
            </a:solidFill>
            <a:prstDash val="solid"/>
          </a:ln>
          <a:effectLst>
            <a:outerShdw blurRad="635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347472" y="2395728"/>
            <a:ext cx="64008" cy="2423160"/>
          </a:xfrm>
          <a:prstGeom prst="rect">
            <a:avLst/>
          </a:prstGeom>
          <a:solidFill>
            <a:srgbClr val="2D3A50"/>
          </a:solidFill>
          <a:ln w="12700">
            <a:solidFill>
              <a:srgbClr val="2D3A50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347472" y="2395728"/>
            <a:ext cx="2743200" cy="475488"/>
          </a:xfrm>
          <a:prstGeom prst="rect">
            <a:avLst/>
          </a:prstGeom>
          <a:solidFill>
            <a:srgbClr val="2D3A50"/>
          </a:solidFill>
          <a:ln w="12700">
            <a:solidFill>
              <a:srgbClr val="2D3A50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438912" y="2395728"/>
            <a:ext cx="256032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Академічна аудиторія</a:t>
            </a:r>
            <a:endParaRPr lang="en-US" sz="1150" dirty="0"/>
          </a:p>
        </p:txBody>
      </p:sp>
      <p:sp>
        <p:nvSpPr>
          <p:cNvPr id="12" name="Text 10"/>
          <p:cNvSpPr/>
          <p:nvPr/>
        </p:nvSpPr>
        <p:spPr>
          <a:xfrm>
            <a:off x="438912" y="2679192"/>
            <a:ext cx="256032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i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Наукові конференції, семінари</a:t>
            </a:r>
            <a:endParaRPr lang="en-US" sz="900" dirty="0"/>
          </a:p>
        </p:txBody>
      </p:sp>
      <p:sp>
        <p:nvSpPr>
          <p:cNvPr id="13" name="Shape 11"/>
          <p:cNvSpPr/>
          <p:nvPr/>
        </p:nvSpPr>
        <p:spPr>
          <a:xfrm>
            <a:off x="484632" y="2962656"/>
            <a:ext cx="137160" cy="137160"/>
          </a:xfrm>
          <a:prstGeom prst="rect">
            <a:avLst/>
          </a:prstGeom>
          <a:solidFill>
            <a:srgbClr val="2D3A50"/>
          </a:solidFill>
          <a:ln w="12700">
            <a:solidFill>
              <a:srgbClr val="2D3A50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694944" y="2926080"/>
            <a:ext cx="2304288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2226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Очікує аргументованість і методологічну точність.</a:t>
            </a:r>
            <a:endParaRPr lang="en-US" sz="1050" dirty="0"/>
          </a:p>
        </p:txBody>
      </p:sp>
      <p:sp>
        <p:nvSpPr>
          <p:cNvPr id="15" name="Shape 13"/>
          <p:cNvSpPr/>
          <p:nvPr/>
        </p:nvSpPr>
        <p:spPr>
          <a:xfrm>
            <a:off x="484632" y="3401568"/>
            <a:ext cx="137160" cy="137160"/>
          </a:xfrm>
          <a:prstGeom prst="rect">
            <a:avLst/>
          </a:prstGeom>
          <a:solidFill>
            <a:srgbClr val="2D3A50"/>
          </a:solidFill>
          <a:ln w="12700">
            <a:solidFill>
              <a:srgbClr val="2D3A50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694944" y="3364992"/>
            <a:ext cx="2304288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2226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Статистична достовірність — першочергова вимога.</a:t>
            </a:r>
            <a:endParaRPr lang="en-US" sz="1050" dirty="0"/>
          </a:p>
        </p:txBody>
      </p:sp>
      <p:sp>
        <p:nvSpPr>
          <p:cNvPr id="17" name="Shape 15"/>
          <p:cNvSpPr/>
          <p:nvPr/>
        </p:nvSpPr>
        <p:spPr>
          <a:xfrm>
            <a:off x="484632" y="3840480"/>
            <a:ext cx="137160" cy="137160"/>
          </a:xfrm>
          <a:prstGeom prst="rect">
            <a:avLst/>
          </a:prstGeom>
          <a:solidFill>
            <a:srgbClr val="2D3A50"/>
          </a:solidFill>
          <a:ln w="12700">
            <a:solidFill>
              <a:srgbClr val="2D3A50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694944" y="3803904"/>
            <a:ext cx="2304288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2226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Коректне цитування джерел та попередніх досліджень.</a:t>
            </a:r>
            <a:endParaRPr lang="en-US" sz="1050" dirty="0"/>
          </a:p>
        </p:txBody>
      </p:sp>
      <p:sp>
        <p:nvSpPr>
          <p:cNvPr id="19" name="Shape 17"/>
          <p:cNvSpPr/>
          <p:nvPr/>
        </p:nvSpPr>
        <p:spPr>
          <a:xfrm>
            <a:off x="484632" y="4279392"/>
            <a:ext cx="137160" cy="137160"/>
          </a:xfrm>
          <a:prstGeom prst="rect">
            <a:avLst/>
          </a:prstGeom>
          <a:solidFill>
            <a:srgbClr val="2D3A50"/>
          </a:solidFill>
          <a:ln w="12700">
            <a:solidFill>
              <a:srgbClr val="2D3A50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694944" y="4242816"/>
            <a:ext cx="2304288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2226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Чітке окреслення обмежень методу та вибірки.</a:t>
            </a:r>
            <a:endParaRPr lang="en-US" sz="1050" dirty="0"/>
          </a:p>
        </p:txBody>
      </p:sp>
      <p:sp>
        <p:nvSpPr>
          <p:cNvPr id="21" name="Shape 19"/>
          <p:cNvSpPr/>
          <p:nvPr/>
        </p:nvSpPr>
        <p:spPr>
          <a:xfrm>
            <a:off x="3273552" y="2395728"/>
            <a:ext cx="2743200" cy="2423160"/>
          </a:xfrm>
          <a:prstGeom prst="rect">
            <a:avLst/>
          </a:prstGeom>
          <a:solidFill>
            <a:srgbClr val="FFFFFF"/>
          </a:solidFill>
          <a:ln w="12700">
            <a:solidFill>
              <a:srgbClr val="D0CCC4"/>
            </a:solidFill>
            <a:prstDash val="solid"/>
          </a:ln>
          <a:effectLst>
            <a:outerShdw blurRad="635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22" name="Shape 20"/>
          <p:cNvSpPr/>
          <p:nvPr/>
        </p:nvSpPr>
        <p:spPr>
          <a:xfrm>
            <a:off x="3273552" y="2395728"/>
            <a:ext cx="64008" cy="2423160"/>
          </a:xfrm>
          <a:prstGeom prst="rect">
            <a:avLst/>
          </a:prstGeom>
          <a:solidFill>
            <a:srgbClr val="3D5570"/>
          </a:solidFill>
          <a:ln w="12700">
            <a:solidFill>
              <a:srgbClr val="3D5570"/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3273552" y="2395728"/>
            <a:ext cx="2743200" cy="475488"/>
          </a:xfrm>
          <a:prstGeom prst="rect">
            <a:avLst/>
          </a:prstGeom>
          <a:solidFill>
            <a:srgbClr val="3D5570"/>
          </a:solidFill>
          <a:ln w="12700">
            <a:solidFill>
              <a:srgbClr val="3D5570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3364992" y="2395728"/>
            <a:ext cx="256032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Замовники дослідження</a:t>
            </a:r>
            <a:endParaRPr lang="en-US" sz="1150" dirty="0"/>
          </a:p>
        </p:txBody>
      </p:sp>
      <p:sp>
        <p:nvSpPr>
          <p:cNvPr id="25" name="Text 23"/>
          <p:cNvSpPr/>
          <p:nvPr/>
        </p:nvSpPr>
        <p:spPr>
          <a:xfrm>
            <a:off x="3364992" y="2679192"/>
            <a:ext cx="256032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i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Держустанови, бізнес, НУО</a:t>
            </a:r>
            <a:endParaRPr lang="en-US" sz="900" dirty="0"/>
          </a:p>
        </p:txBody>
      </p:sp>
      <p:sp>
        <p:nvSpPr>
          <p:cNvPr id="26" name="Shape 24"/>
          <p:cNvSpPr/>
          <p:nvPr/>
        </p:nvSpPr>
        <p:spPr>
          <a:xfrm>
            <a:off x="3410712" y="2962656"/>
            <a:ext cx="137160" cy="137160"/>
          </a:xfrm>
          <a:prstGeom prst="rect">
            <a:avLst/>
          </a:prstGeom>
          <a:solidFill>
            <a:srgbClr val="3D5570"/>
          </a:solidFill>
          <a:ln w="12700">
            <a:solidFill>
              <a:srgbClr val="3D5570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3621024" y="2926080"/>
            <a:ext cx="2304288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2226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Зацікавлені передусім у практичних висновках.</a:t>
            </a:r>
            <a:endParaRPr lang="en-US" sz="1050" dirty="0"/>
          </a:p>
        </p:txBody>
      </p:sp>
      <p:sp>
        <p:nvSpPr>
          <p:cNvPr id="28" name="Shape 26"/>
          <p:cNvSpPr/>
          <p:nvPr/>
        </p:nvSpPr>
        <p:spPr>
          <a:xfrm>
            <a:off x="3410712" y="3401568"/>
            <a:ext cx="137160" cy="137160"/>
          </a:xfrm>
          <a:prstGeom prst="rect">
            <a:avLst/>
          </a:prstGeom>
          <a:solidFill>
            <a:srgbClr val="3D5570"/>
          </a:solidFill>
          <a:ln w="12700">
            <a:solidFill>
              <a:srgbClr val="3D5570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3621024" y="3364992"/>
            <a:ext cx="2304288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2226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Очікують «що робити?» — рекомендацій і рішень.</a:t>
            </a:r>
            <a:endParaRPr lang="en-US" sz="1050" dirty="0"/>
          </a:p>
        </p:txBody>
      </p:sp>
      <p:sp>
        <p:nvSpPr>
          <p:cNvPr id="30" name="Shape 28"/>
          <p:cNvSpPr/>
          <p:nvPr/>
        </p:nvSpPr>
        <p:spPr>
          <a:xfrm>
            <a:off x="3410712" y="3840480"/>
            <a:ext cx="137160" cy="137160"/>
          </a:xfrm>
          <a:prstGeom prst="rect">
            <a:avLst/>
          </a:prstGeom>
          <a:solidFill>
            <a:srgbClr val="3D5570"/>
          </a:solidFill>
          <a:ln w="12700">
            <a:solidFill>
              <a:srgbClr val="3D5570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3621024" y="3803904"/>
            <a:ext cx="2304288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2226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Хочуть знати про ефект від упровадження результатів.</a:t>
            </a:r>
            <a:endParaRPr lang="en-US" sz="1050" dirty="0"/>
          </a:p>
        </p:txBody>
      </p:sp>
      <p:sp>
        <p:nvSpPr>
          <p:cNvPr id="32" name="Shape 30"/>
          <p:cNvSpPr/>
          <p:nvPr/>
        </p:nvSpPr>
        <p:spPr>
          <a:xfrm>
            <a:off x="3410712" y="4279392"/>
            <a:ext cx="137160" cy="137160"/>
          </a:xfrm>
          <a:prstGeom prst="rect">
            <a:avLst/>
          </a:prstGeom>
          <a:solidFill>
            <a:srgbClr val="3D5570"/>
          </a:solidFill>
          <a:ln w="12700">
            <a:solidFill>
              <a:srgbClr val="3D5570"/>
            </a:solidFill>
            <a:prstDash val="solid"/>
          </a:ln>
        </p:spPr>
      </p:sp>
      <p:sp>
        <p:nvSpPr>
          <p:cNvPr id="33" name="Text 31"/>
          <p:cNvSpPr/>
          <p:nvPr/>
        </p:nvSpPr>
        <p:spPr>
          <a:xfrm>
            <a:off x="3621024" y="4242816"/>
            <a:ext cx="2304288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2226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Менш </a:t>
            </a:r>
            <a:r>
              <a:rPr lang="uk-UA" sz="1050" dirty="0" smtClean="0">
                <a:solidFill>
                  <a:srgbClr val="2226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уважні</a:t>
            </a:r>
            <a:r>
              <a:rPr lang="en-US" sz="1050" dirty="0" smtClean="0">
                <a:solidFill>
                  <a:srgbClr val="2226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050" dirty="0">
                <a:solidFill>
                  <a:srgbClr val="2226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до методологічних деталей.</a:t>
            </a:r>
            <a:endParaRPr lang="en-US" sz="1050" dirty="0"/>
          </a:p>
        </p:txBody>
      </p:sp>
      <p:sp>
        <p:nvSpPr>
          <p:cNvPr id="34" name="Shape 32"/>
          <p:cNvSpPr/>
          <p:nvPr/>
        </p:nvSpPr>
        <p:spPr>
          <a:xfrm>
            <a:off x="6199632" y="2395728"/>
            <a:ext cx="2743200" cy="2423160"/>
          </a:xfrm>
          <a:prstGeom prst="rect">
            <a:avLst/>
          </a:prstGeom>
          <a:solidFill>
            <a:srgbClr val="FFFFFF"/>
          </a:solidFill>
          <a:ln w="12700">
            <a:solidFill>
              <a:srgbClr val="D0CCC4"/>
            </a:solidFill>
            <a:prstDash val="solid"/>
          </a:ln>
          <a:effectLst>
            <a:outerShdw blurRad="635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35" name="Shape 33"/>
          <p:cNvSpPr/>
          <p:nvPr/>
        </p:nvSpPr>
        <p:spPr>
          <a:xfrm>
            <a:off x="6199632" y="2395728"/>
            <a:ext cx="64008" cy="2423160"/>
          </a:xfrm>
          <a:prstGeom prst="rect">
            <a:avLst/>
          </a:prstGeom>
          <a:solidFill>
            <a:srgbClr val="D4840A"/>
          </a:solidFill>
          <a:ln w="12700">
            <a:solidFill>
              <a:srgbClr val="D4840A"/>
            </a:solidFill>
            <a:prstDash val="solid"/>
          </a:ln>
        </p:spPr>
      </p:sp>
      <p:sp>
        <p:nvSpPr>
          <p:cNvPr id="36" name="Shape 34"/>
          <p:cNvSpPr/>
          <p:nvPr/>
        </p:nvSpPr>
        <p:spPr>
          <a:xfrm>
            <a:off x="6199632" y="2395728"/>
            <a:ext cx="2743200" cy="475488"/>
          </a:xfrm>
          <a:prstGeom prst="rect">
            <a:avLst/>
          </a:prstGeom>
          <a:solidFill>
            <a:srgbClr val="D4840A"/>
          </a:solidFill>
          <a:ln w="12700">
            <a:solidFill>
              <a:srgbClr val="D4840A"/>
            </a:solidFill>
            <a:prstDash val="solid"/>
          </a:ln>
        </p:spPr>
      </p:sp>
      <p:sp>
        <p:nvSpPr>
          <p:cNvPr id="37" name="Text 35"/>
          <p:cNvSpPr/>
          <p:nvPr/>
        </p:nvSpPr>
        <p:spPr>
          <a:xfrm>
            <a:off x="6291072" y="2395728"/>
            <a:ext cx="256032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Широка громадськість і ЗМІ</a:t>
            </a:r>
            <a:endParaRPr lang="en-US" sz="1150" dirty="0"/>
          </a:p>
        </p:txBody>
      </p:sp>
      <p:sp>
        <p:nvSpPr>
          <p:cNvPr id="38" name="Text 36"/>
          <p:cNvSpPr/>
          <p:nvPr/>
        </p:nvSpPr>
        <p:spPr>
          <a:xfrm>
            <a:off x="6291072" y="2679192"/>
            <a:ext cx="256032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i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Публічні лекції, медіа</a:t>
            </a:r>
            <a:endParaRPr lang="en-US" sz="900" dirty="0"/>
          </a:p>
        </p:txBody>
      </p:sp>
      <p:sp>
        <p:nvSpPr>
          <p:cNvPr id="39" name="Shape 37"/>
          <p:cNvSpPr/>
          <p:nvPr/>
        </p:nvSpPr>
        <p:spPr>
          <a:xfrm>
            <a:off x="6336792" y="2962656"/>
            <a:ext cx="137160" cy="137160"/>
          </a:xfrm>
          <a:prstGeom prst="rect">
            <a:avLst/>
          </a:prstGeom>
          <a:solidFill>
            <a:srgbClr val="D4840A"/>
          </a:solidFill>
          <a:ln w="12700">
            <a:solidFill>
              <a:srgbClr val="D4840A"/>
            </a:solidFill>
            <a:prstDash val="solid"/>
          </a:ln>
        </p:spPr>
      </p:sp>
      <p:sp>
        <p:nvSpPr>
          <p:cNvPr id="40" name="Text 38"/>
          <p:cNvSpPr/>
          <p:nvPr/>
        </p:nvSpPr>
        <p:spPr>
          <a:xfrm>
            <a:off x="6547104" y="2926080"/>
            <a:ext cx="2304288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2226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Реагує на зрозумілі, живі приклади з реального життя.</a:t>
            </a:r>
            <a:endParaRPr lang="en-US" sz="1050" dirty="0"/>
          </a:p>
        </p:txBody>
      </p:sp>
      <p:sp>
        <p:nvSpPr>
          <p:cNvPr id="41" name="Shape 39"/>
          <p:cNvSpPr/>
          <p:nvPr/>
        </p:nvSpPr>
        <p:spPr>
          <a:xfrm>
            <a:off x="6336792" y="3401568"/>
            <a:ext cx="137160" cy="137160"/>
          </a:xfrm>
          <a:prstGeom prst="rect">
            <a:avLst/>
          </a:prstGeom>
          <a:solidFill>
            <a:srgbClr val="D4840A"/>
          </a:solidFill>
          <a:ln w="12700">
            <a:solidFill>
              <a:srgbClr val="D4840A"/>
            </a:solidFill>
            <a:prstDash val="solid"/>
          </a:ln>
        </p:spPr>
      </p:sp>
      <p:sp>
        <p:nvSpPr>
          <p:cNvPr id="42" name="Text 40"/>
          <p:cNvSpPr/>
          <p:nvPr/>
        </p:nvSpPr>
        <p:spPr>
          <a:xfrm>
            <a:off x="6547104" y="3364992"/>
            <a:ext cx="2304288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2226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Потрібні візуальні акценти та ілюстрації.</a:t>
            </a:r>
            <a:endParaRPr lang="en-US" sz="1050" dirty="0"/>
          </a:p>
        </p:txBody>
      </p:sp>
      <p:sp>
        <p:nvSpPr>
          <p:cNvPr id="43" name="Shape 41"/>
          <p:cNvSpPr/>
          <p:nvPr/>
        </p:nvSpPr>
        <p:spPr>
          <a:xfrm>
            <a:off x="6336792" y="3840480"/>
            <a:ext cx="137160" cy="137160"/>
          </a:xfrm>
          <a:prstGeom prst="rect">
            <a:avLst/>
          </a:prstGeom>
          <a:solidFill>
            <a:srgbClr val="D4840A"/>
          </a:solidFill>
          <a:ln w="12700">
            <a:solidFill>
              <a:srgbClr val="D4840A"/>
            </a:solidFill>
            <a:prstDash val="solid"/>
          </a:ln>
        </p:spPr>
      </p:sp>
      <p:sp>
        <p:nvSpPr>
          <p:cNvPr id="44" name="Text 42"/>
          <p:cNvSpPr/>
          <p:nvPr/>
        </p:nvSpPr>
        <p:spPr>
          <a:xfrm>
            <a:off x="6547104" y="3803904"/>
            <a:ext cx="2304288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2226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Соціальний контекст важливіший за статистику.</a:t>
            </a:r>
            <a:endParaRPr lang="en-US" sz="1050" dirty="0"/>
          </a:p>
        </p:txBody>
      </p:sp>
      <p:sp>
        <p:nvSpPr>
          <p:cNvPr id="45" name="Shape 43"/>
          <p:cNvSpPr/>
          <p:nvPr/>
        </p:nvSpPr>
        <p:spPr>
          <a:xfrm>
            <a:off x="6336792" y="4279392"/>
            <a:ext cx="137160" cy="137160"/>
          </a:xfrm>
          <a:prstGeom prst="rect">
            <a:avLst/>
          </a:prstGeom>
          <a:solidFill>
            <a:srgbClr val="D4840A"/>
          </a:solidFill>
          <a:ln w="12700">
            <a:solidFill>
              <a:srgbClr val="D4840A"/>
            </a:solidFill>
            <a:prstDash val="solid"/>
          </a:ln>
        </p:spPr>
      </p:sp>
      <p:sp>
        <p:nvSpPr>
          <p:cNvPr id="46" name="Text 44"/>
          <p:cNvSpPr/>
          <p:nvPr/>
        </p:nvSpPr>
        <p:spPr>
          <a:xfrm>
            <a:off x="6547104" y="4242816"/>
            <a:ext cx="2304288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2226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Ключові цитати респондентів — «голос звичайних людей».</a:t>
            </a:r>
            <a:endParaRPr lang="en-US" sz="1050" dirty="0"/>
          </a:p>
        </p:txBody>
      </p:sp>
      <p:sp>
        <p:nvSpPr>
          <p:cNvPr id="47" name="Text 45"/>
          <p:cNvSpPr/>
          <p:nvPr/>
        </p:nvSpPr>
        <p:spPr>
          <a:xfrm>
            <a:off x="8092440" y="4864608"/>
            <a:ext cx="8686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7A88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14 / 22</a:t>
            </a:r>
            <a:endParaRPr lang="en-US" sz="9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4F1E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A1F2E"/>
          </a:solidFill>
          <a:ln w="12700">
            <a:solidFill>
              <a:srgbClr val="1A1F2E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201168" cy="475488"/>
          </a:xfrm>
          <a:prstGeom prst="rect">
            <a:avLst/>
          </a:prstGeom>
          <a:solidFill>
            <a:srgbClr val="D4840A"/>
          </a:solidFill>
          <a:ln w="12700">
            <a:solidFill>
              <a:srgbClr val="D4840A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320040" y="0"/>
            <a:ext cx="850392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kern="0" spc="300" dirty="0">
                <a:solidFill>
                  <a:srgbClr val="F0A8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РОЗДІЛ 4  •  ПРЕЗЕНТАЦІЯ І ПУБЛІЧНИЙ ВИСТУП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457200" y="594360"/>
            <a:ext cx="8229600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2D3A5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Підготовка публічного виступу соціолога</a:t>
            </a:r>
            <a:endParaRPr lang="en-US" sz="2400" dirty="0"/>
          </a:p>
        </p:txBody>
      </p:sp>
      <p:sp>
        <p:nvSpPr>
          <p:cNvPr id="6" name="Shape 4"/>
          <p:cNvSpPr/>
          <p:nvPr/>
        </p:nvSpPr>
        <p:spPr>
          <a:xfrm>
            <a:off x="347472" y="1554480"/>
            <a:ext cx="2743200" cy="1572768"/>
          </a:xfrm>
          <a:prstGeom prst="rect">
            <a:avLst/>
          </a:prstGeom>
          <a:solidFill>
            <a:srgbClr val="FFFFFF"/>
          </a:solidFill>
          <a:ln w="12700">
            <a:solidFill>
              <a:srgbClr val="D0CCC4"/>
            </a:solidFill>
            <a:prstDash val="solid"/>
          </a:ln>
          <a:effectLst>
            <a:outerShdw blurRad="635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347472" y="1554480"/>
            <a:ext cx="64008" cy="1572768"/>
          </a:xfrm>
          <a:prstGeom prst="rect">
            <a:avLst/>
          </a:prstGeom>
          <a:solidFill>
            <a:srgbClr val="2D3A50"/>
          </a:solidFill>
          <a:ln w="12700">
            <a:solidFill>
              <a:srgbClr val="2D3A50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484632" y="1700784"/>
            <a:ext cx="320040" cy="320040"/>
          </a:xfrm>
          <a:prstGeom prst="rect">
            <a:avLst/>
          </a:prstGeom>
          <a:solidFill>
            <a:srgbClr val="2D3A50"/>
          </a:solidFill>
          <a:ln w="12700">
            <a:solidFill>
              <a:srgbClr val="2D3A50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484632" y="1700784"/>
            <a:ext cx="3200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0A83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1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896112" y="1700784"/>
            <a:ext cx="2057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2226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Розуміння аудиторії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484632" y="2084832"/>
            <a:ext cx="2487168" cy="9875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chemeClr val="tx2">
                    <a:lumMod val="50000"/>
                  </a:schemeClr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До виступу — вивчити рівень підготовки, очікування та контекст слухачів. Поставити питання: що аудиторія хоче взяти з собою?</a:t>
            </a:r>
            <a:endParaRPr lang="en-US" sz="10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12" name="Shape 10"/>
          <p:cNvSpPr/>
          <p:nvPr/>
        </p:nvSpPr>
        <p:spPr>
          <a:xfrm>
            <a:off x="3273552" y="1554480"/>
            <a:ext cx="2743200" cy="1572768"/>
          </a:xfrm>
          <a:prstGeom prst="rect">
            <a:avLst/>
          </a:prstGeom>
          <a:solidFill>
            <a:srgbClr val="FFFFFF"/>
          </a:solidFill>
          <a:ln w="12700">
            <a:solidFill>
              <a:srgbClr val="D0CCC4"/>
            </a:solidFill>
            <a:prstDash val="solid"/>
          </a:ln>
          <a:effectLst>
            <a:outerShdw blurRad="635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3273552" y="1554480"/>
            <a:ext cx="64008" cy="1572768"/>
          </a:xfrm>
          <a:prstGeom prst="rect">
            <a:avLst/>
          </a:prstGeom>
          <a:solidFill>
            <a:srgbClr val="2D3A50"/>
          </a:solidFill>
          <a:ln w="12700">
            <a:solidFill>
              <a:srgbClr val="2D3A50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3410712" y="1700784"/>
            <a:ext cx="320040" cy="320040"/>
          </a:xfrm>
          <a:prstGeom prst="rect">
            <a:avLst/>
          </a:prstGeom>
          <a:solidFill>
            <a:srgbClr val="2D3A50"/>
          </a:solidFill>
          <a:ln w="12700">
            <a:solidFill>
              <a:srgbClr val="2D3A50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3410712" y="1700784"/>
            <a:ext cx="3200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0A83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2</a:t>
            </a:r>
            <a:endParaRPr lang="en-US" sz="1300" dirty="0"/>
          </a:p>
        </p:txBody>
      </p:sp>
      <p:sp>
        <p:nvSpPr>
          <p:cNvPr id="16" name="Text 14"/>
          <p:cNvSpPr/>
          <p:nvPr/>
        </p:nvSpPr>
        <p:spPr>
          <a:xfrm>
            <a:off x="3822192" y="1700784"/>
            <a:ext cx="2057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2226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Формулювання тез</a:t>
            </a:r>
            <a:endParaRPr lang="en-US" sz="1200" dirty="0"/>
          </a:p>
        </p:txBody>
      </p:sp>
      <p:sp>
        <p:nvSpPr>
          <p:cNvPr id="17" name="Text 15"/>
          <p:cNvSpPr/>
          <p:nvPr/>
        </p:nvSpPr>
        <p:spPr>
          <a:xfrm>
            <a:off x="3410712" y="2084832"/>
            <a:ext cx="2487168" cy="9875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chemeClr val="tx2">
                    <a:lumMod val="50000"/>
                  </a:schemeClr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Визначити 3–5 ключових тез, які мають залишитися у пам'яті слухачів. Решта — деталі та підкріплення.</a:t>
            </a:r>
            <a:endParaRPr lang="en-US" sz="10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18" name="Shape 16"/>
          <p:cNvSpPr/>
          <p:nvPr/>
        </p:nvSpPr>
        <p:spPr>
          <a:xfrm>
            <a:off x="6199632" y="1554480"/>
            <a:ext cx="2743200" cy="1572768"/>
          </a:xfrm>
          <a:prstGeom prst="rect">
            <a:avLst/>
          </a:prstGeom>
          <a:solidFill>
            <a:srgbClr val="FFFFFF"/>
          </a:solidFill>
          <a:ln w="12700">
            <a:solidFill>
              <a:srgbClr val="D0CCC4"/>
            </a:solidFill>
            <a:prstDash val="solid"/>
          </a:ln>
          <a:effectLst>
            <a:outerShdw blurRad="635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19" name="Shape 17"/>
          <p:cNvSpPr/>
          <p:nvPr/>
        </p:nvSpPr>
        <p:spPr>
          <a:xfrm>
            <a:off x="6199632" y="1554480"/>
            <a:ext cx="64008" cy="1572768"/>
          </a:xfrm>
          <a:prstGeom prst="rect">
            <a:avLst/>
          </a:prstGeom>
          <a:solidFill>
            <a:srgbClr val="2D3A50"/>
          </a:solidFill>
          <a:ln w="12700">
            <a:solidFill>
              <a:srgbClr val="2D3A50"/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6336792" y="1700784"/>
            <a:ext cx="320040" cy="320040"/>
          </a:xfrm>
          <a:prstGeom prst="rect">
            <a:avLst/>
          </a:prstGeom>
          <a:solidFill>
            <a:srgbClr val="2D3A50"/>
          </a:solidFill>
          <a:ln w="12700">
            <a:solidFill>
              <a:srgbClr val="2D3A50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6336792" y="1700784"/>
            <a:ext cx="3200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0A83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3</a:t>
            </a:r>
            <a:endParaRPr lang="en-US" sz="1300" dirty="0"/>
          </a:p>
        </p:txBody>
      </p:sp>
      <p:sp>
        <p:nvSpPr>
          <p:cNvPr id="22" name="Text 20"/>
          <p:cNvSpPr/>
          <p:nvPr/>
        </p:nvSpPr>
        <p:spPr>
          <a:xfrm>
            <a:off x="6748272" y="1700784"/>
            <a:ext cx="2057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2226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Репетиція</a:t>
            </a:r>
            <a:endParaRPr lang="en-US" sz="1200" dirty="0"/>
          </a:p>
        </p:txBody>
      </p:sp>
      <p:sp>
        <p:nvSpPr>
          <p:cNvPr id="23" name="Text 21"/>
          <p:cNvSpPr/>
          <p:nvPr/>
        </p:nvSpPr>
        <p:spPr>
          <a:xfrm>
            <a:off x="6336792" y="2084832"/>
            <a:ext cx="2487168" cy="9875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chemeClr val="tx2">
                    <a:lumMod val="50000"/>
                  </a:schemeClr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Відпрацювати виступ вголос. Перевірити хронометраж. </a:t>
            </a:r>
            <a:r>
              <a:rPr lang="uk-UA" sz="1000" dirty="0" smtClean="0">
                <a:solidFill>
                  <a:schemeClr val="tx2">
                    <a:lumMod val="50000"/>
                  </a:schemeClr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Вкладатись у відведений час</a:t>
            </a:r>
            <a:r>
              <a:rPr lang="en-US" sz="1000" dirty="0" smtClean="0">
                <a:solidFill>
                  <a:schemeClr val="tx2">
                    <a:lumMod val="50000"/>
                  </a:schemeClr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.</a:t>
            </a:r>
            <a:endParaRPr lang="en-US" sz="10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24" name="Shape 22"/>
          <p:cNvSpPr/>
          <p:nvPr/>
        </p:nvSpPr>
        <p:spPr>
          <a:xfrm>
            <a:off x="347472" y="3218688"/>
            <a:ext cx="2743200" cy="1572768"/>
          </a:xfrm>
          <a:prstGeom prst="rect">
            <a:avLst/>
          </a:prstGeom>
          <a:solidFill>
            <a:srgbClr val="FFFFFF"/>
          </a:solidFill>
          <a:ln w="12700">
            <a:solidFill>
              <a:srgbClr val="D0CCC4"/>
            </a:solidFill>
            <a:prstDash val="solid"/>
          </a:ln>
          <a:effectLst>
            <a:outerShdw blurRad="635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25" name="Shape 23"/>
          <p:cNvSpPr/>
          <p:nvPr/>
        </p:nvSpPr>
        <p:spPr>
          <a:xfrm>
            <a:off x="347472" y="3218688"/>
            <a:ext cx="64008" cy="1572768"/>
          </a:xfrm>
          <a:prstGeom prst="rect">
            <a:avLst/>
          </a:prstGeom>
          <a:solidFill>
            <a:srgbClr val="2D3A50"/>
          </a:solidFill>
          <a:ln w="12700">
            <a:solidFill>
              <a:srgbClr val="2D3A50"/>
            </a:solidFill>
            <a:prstDash val="solid"/>
          </a:ln>
        </p:spPr>
      </p:sp>
      <p:sp>
        <p:nvSpPr>
          <p:cNvPr id="26" name="Shape 24"/>
          <p:cNvSpPr/>
          <p:nvPr/>
        </p:nvSpPr>
        <p:spPr>
          <a:xfrm>
            <a:off x="484632" y="3364992"/>
            <a:ext cx="320040" cy="320040"/>
          </a:xfrm>
          <a:prstGeom prst="rect">
            <a:avLst/>
          </a:prstGeom>
          <a:solidFill>
            <a:srgbClr val="2D3A50"/>
          </a:solidFill>
          <a:ln w="12700">
            <a:solidFill>
              <a:srgbClr val="2D3A50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484632" y="3364992"/>
            <a:ext cx="3200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0A83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4</a:t>
            </a:r>
            <a:endParaRPr lang="en-US" sz="1300" dirty="0"/>
          </a:p>
        </p:txBody>
      </p:sp>
      <p:sp>
        <p:nvSpPr>
          <p:cNvPr id="28" name="Text 26"/>
          <p:cNvSpPr/>
          <p:nvPr/>
        </p:nvSpPr>
        <p:spPr>
          <a:xfrm>
            <a:off x="896112" y="3364992"/>
            <a:ext cx="2057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2226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Приклади та цитати</a:t>
            </a:r>
            <a:endParaRPr lang="en-US" sz="1200" dirty="0"/>
          </a:p>
        </p:txBody>
      </p:sp>
      <p:sp>
        <p:nvSpPr>
          <p:cNvPr id="29" name="Text 27"/>
          <p:cNvSpPr/>
          <p:nvPr/>
        </p:nvSpPr>
        <p:spPr>
          <a:xfrm>
            <a:off x="484632" y="3749040"/>
            <a:ext cx="2487168" cy="9875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chemeClr val="tx2">
                    <a:lumMod val="50000"/>
                  </a:schemeClr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Живі приклади «з польових нотаток» і прямі цитати респондентів роблять абстрактні числа людяними та переконливими.</a:t>
            </a:r>
            <a:endParaRPr lang="en-US" sz="10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30" name="Shape 28"/>
          <p:cNvSpPr/>
          <p:nvPr/>
        </p:nvSpPr>
        <p:spPr>
          <a:xfrm>
            <a:off x="3273552" y="3218688"/>
            <a:ext cx="2743200" cy="1572768"/>
          </a:xfrm>
          <a:prstGeom prst="rect">
            <a:avLst/>
          </a:prstGeom>
          <a:solidFill>
            <a:srgbClr val="FFFFFF"/>
          </a:solidFill>
          <a:ln w="12700">
            <a:solidFill>
              <a:srgbClr val="D0CCC4"/>
            </a:solidFill>
            <a:prstDash val="solid"/>
          </a:ln>
          <a:effectLst>
            <a:outerShdw blurRad="635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31" name="Shape 29"/>
          <p:cNvSpPr/>
          <p:nvPr/>
        </p:nvSpPr>
        <p:spPr>
          <a:xfrm>
            <a:off x="3273552" y="3218688"/>
            <a:ext cx="64008" cy="1572768"/>
          </a:xfrm>
          <a:prstGeom prst="rect">
            <a:avLst/>
          </a:prstGeom>
          <a:solidFill>
            <a:srgbClr val="2D3A50"/>
          </a:solidFill>
          <a:ln w="12700">
            <a:solidFill>
              <a:srgbClr val="2D3A50"/>
            </a:solidFill>
            <a:prstDash val="solid"/>
          </a:ln>
        </p:spPr>
      </p:sp>
      <p:sp>
        <p:nvSpPr>
          <p:cNvPr id="32" name="Shape 30"/>
          <p:cNvSpPr/>
          <p:nvPr/>
        </p:nvSpPr>
        <p:spPr>
          <a:xfrm>
            <a:off x="3410712" y="3364992"/>
            <a:ext cx="320040" cy="320040"/>
          </a:xfrm>
          <a:prstGeom prst="rect">
            <a:avLst/>
          </a:prstGeom>
          <a:solidFill>
            <a:srgbClr val="2D3A50"/>
          </a:solidFill>
          <a:ln w="12700">
            <a:solidFill>
              <a:srgbClr val="2D3A50"/>
            </a:solidFill>
            <a:prstDash val="solid"/>
          </a:ln>
        </p:spPr>
      </p:sp>
      <p:sp>
        <p:nvSpPr>
          <p:cNvPr id="33" name="Text 31"/>
          <p:cNvSpPr/>
          <p:nvPr/>
        </p:nvSpPr>
        <p:spPr>
          <a:xfrm>
            <a:off x="3410712" y="3364992"/>
            <a:ext cx="3200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0A83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5</a:t>
            </a:r>
            <a:endParaRPr lang="en-US" sz="1300" dirty="0"/>
          </a:p>
        </p:txBody>
      </p:sp>
      <p:sp>
        <p:nvSpPr>
          <p:cNvPr id="34" name="Text 32"/>
          <p:cNvSpPr/>
          <p:nvPr/>
        </p:nvSpPr>
        <p:spPr>
          <a:xfrm>
            <a:off x="3822192" y="3364992"/>
            <a:ext cx="2057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2226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Контакт із аудиторією</a:t>
            </a:r>
            <a:endParaRPr lang="en-US" sz="1200" dirty="0"/>
          </a:p>
        </p:txBody>
      </p:sp>
      <p:sp>
        <p:nvSpPr>
          <p:cNvPr id="35" name="Text 33"/>
          <p:cNvSpPr/>
          <p:nvPr/>
        </p:nvSpPr>
        <p:spPr>
          <a:xfrm>
            <a:off x="3410712" y="3749040"/>
            <a:ext cx="2487168" cy="9875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chemeClr val="tx2">
                    <a:lumMod val="50000"/>
                  </a:schemeClr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Зоровий контакт, риторичні запитання, короткі паузи. Соціолог — не диктор, а комунікатор, що веде діалог.</a:t>
            </a:r>
            <a:endParaRPr lang="en-US" sz="10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36" name="Shape 34"/>
          <p:cNvSpPr/>
          <p:nvPr/>
        </p:nvSpPr>
        <p:spPr>
          <a:xfrm>
            <a:off x="6199632" y="3218688"/>
            <a:ext cx="2743200" cy="1572768"/>
          </a:xfrm>
          <a:prstGeom prst="rect">
            <a:avLst/>
          </a:prstGeom>
          <a:solidFill>
            <a:srgbClr val="FFFFFF"/>
          </a:solidFill>
          <a:ln w="12700">
            <a:solidFill>
              <a:srgbClr val="D0CCC4"/>
            </a:solidFill>
            <a:prstDash val="solid"/>
          </a:ln>
          <a:effectLst>
            <a:outerShdw blurRad="635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37" name="Shape 35"/>
          <p:cNvSpPr/>
          <p:nvPr/>
        </p:nvSpPr>
        <p:spPr>
          <a:xfrm>
            <a:off x="6199632" y="3218688"/>
            <a:ext cx="64008" cy="1572768"/>
          </a:xfrm>
          <a:prstGeom prst="rect">
            <a:avLst/>
          </a:prstGeom>
          <a:solidFill>
            <a:srgbClr val="2D3A50"/>
          </a:solidFill>
          <a:ln w="12700">
            <a:solidFill>
              <a:srgbClr val="2D3A50"/>
            </a:solidFill>
            <a:prstDash val="solid"/>
          </a:ln>
        </p:spPr>
      </p:sp>
      <p:sp>
        <p:nvSpPr>
          <p:cNvPr id="38" name="Shape 36"/>
          <p:cNvSpPr/>
          <p:nvPr/>
        </p:nvSpPr>
        <p:spPr>
          <a:xfrm>
            <a:off x="6336792" y="3364992"/>
            <a:ext cx="320040" cy="320040"/>
          </a:xfrm>
          <a:prstGeom prst="rect">
            <a:avLst/>
          </a:prstGeom>
          <a:solidFill>
            <a:srgbClr val="2D3A50"/>
          </a:solidFill>
          <a:ln w="12700">
            <a:solidFill>
              <a:srgbClr val="2D3A50"/>
            </a:solidFill>
            <a:prstDash val="solid"/>
          </a:ln>
        </p:spPr>
      </p:sp>
      <p:sp>
        <p:nvSpPr>
          <p:cNvPr id="39" name="Text 37"/>
          <p:cNvSpPr/>
          <p:nvPr/>
        </p:nvSpPr>
        <p:spPr>
          <a:xfrm>
            <a:off x="6336792" y="3364992"/>
            <a:ext cx="3200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0A83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6</a:t>
            </a:r>
            <a:endParaRPr lang="en-US" sz="1300" dirty="0"/>
          </a:p>
        </p:txBody>
      </p:sp>
      <p:sp>
        <p:nvSpPr>
          <p:cNvPr id="40" name="Text 38"/>
          <p:cNvSpPr/>
          <p:nvPr/>
        </p:nvSpPr>
        <p:spPr>
          <a:xfrm>
            <a:off x="6748272" y="3364992"/>
            <a:ext cx="2057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2226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Управління питаннями</a:t>
            </a:r>
            <a:endParaRPr lang="en-US" sz="1200" dirty="0"/>
          </a:p>
        </p:txBody>
      </p:sp>
      <p:sp>
        <p:nvSpPr>
          <p:cNvPr id="41" name="Text 39"/>
          <p:cNvSpPr/>
          <p:nvPr/>
        </p:nvSpPr>
        <p:spPr>
          <a:xfrm>
            <a:off x="6336792" y="3749040"/>
            <a:ext cx="2487168" cy="9875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chemeClr val="tx2">
                    <a:lumMod val="50000"/>
                  </a:schemeClr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Передбачити типові запитання і підготувати відповіді. Складні запитання — ознака </a:t>
            </a:r>
            <a:r>
              <a:rPr lang="uk-UA" sz="1000" dirty="0" smtClean="0">
                <a:solidFill>
                  <a:schemeClr val="tx2">
                    <a:lumMod val="50000"/>
                  </a:schemeClr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цікавого</a:t>
            </a:r>
            <a:r>
              <a:rPr lang="en-US" sz="1000" dirty="0" smtClean="0">
                <a:solidFill>
                  <a:schemeClr val="tx2">
                    <a:lumMod val="50000"/>
                  </a:schemeClr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000" dirty="0">
                <a:solidFill>
                  <a:schemeClr val="tx2">
                    <a:lumMod val="50000"/>
                  </a:schemeClr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дослідження.</a:t>
            </a:r>
            <a:endParaRPr lang="en-US" sz="10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42" name="Text 40"/>
          <p:cNvSpPr/>
          <p:nvPr/>
        </p:nvSpPr>
        <p:spPr>
          <a:xfrm>
            <a:off x="8092440" y="4864608"/>
            <a:ext cx="8686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7A88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15 / 22</a:t>
            </a:r>
            <a:endParaRPr lang="en-US" sz="9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1A1F2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01168" cy="5143500"/>
          </a:xfrm>
          <a:prstGeom prst="rect">
            <a:avLst/>
          </a:prstGeom>
          <a:solidFill>
            <a:srgbClr val="D4840A"/>
          </a:solidFill>
          <a:ln w="12700">
            <a:solidFill>
              <a:srgbClr val="D4840A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3566160"/>
            <a:ext cx="9144000" cy="1577340"/>
          </a:xfrm>
          <a:prstGeom prst="rect">
            <a:avLst/>
          </a:prstGeom>
          <a:solidFill>
            <a:srgbClr val="0E1220"/>
          </a:solidFill>
          <a:ln w="12700">
            <a:solidFill>
              <a:srgbClr val="0E1220"/>
            </a:solidFill>
            <a:prstDash val="solid"/>
          </a:ln>
        </p:spPr>
      </p:sp>
      <p:pic>
        <p:nvPicPr>
          <p:cNvPr id="4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09360" y="457200"/>
            <a:ext cx="2468880" cy="246888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411480" y="457200"/>
            <a:ext cx="50292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b="1" kern="0" spc="500" dirty="0">
                <a:solidFill>
                  <a:srgbClr val="D4840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РОЗДІЛ 5</a:t>
            </a:r>
            <a:endParaRPr lang="en-US" sz="1050" dirty="0"/>
          </a:p>
        </p:txBody>
      </p:sp>
      <p:sp>
        <p:nvSpPr>
          <p:cNvPr id="6" name="Text 3"/>
          <p:cNvSpPr/>
          <p:nvPr/>
        </p:nvSpPr>
        <p:spPr>
          <a:xfrm>
            <a:off x="411480" y="914400"/>
            <a:ext cx="5669280" cy="7498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40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Візуалізація даних</a:t>
            </a:r>
            <a:endParaRPr lang="en-US" sz="4000" dirty="0"/>
          </a:p>
        </p:txBody>
      </p:sp>
      <p:sp>
        <p:nvSpPr>
          <p:cNvPr id="7" name="Text 4"/>
          <p:cNvSpPr/>
          <p:nvPr/>
        </p:nvSpPr>
        <p:spPr>
          <a:xfrm>
            <a:off x="411480" y="1609344"/>
            <a:ext cx="5669280" cy="6217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400" dirty="0">
                <a:solidFill>
                  <a:srgbClr val="F0A83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та інфографіка</a:t>
            </a:r>
            <a:endParaRPr lang="en-US" sz="3400" dirty="0"/>
          </a:p>
        </p:txBody>
      </p:sp>
      <p:sp>
        <p:nvSpPr>
          <p:cNvPr id="8" name="Text 5"/>
          <p:cNvSpPr/>
          <p:nvPr/>
        </p:nvSpPr>
        <p:spPr>
          <a:xfrm>
            <a:off x="411480" y="3749040"/>
            <a:ext cx="82296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6080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Графіки  •  Схеми  •  Інфографіка  •  Інструменти</a:t>
            </a:r>
            <a:endParaRPr lang="en-US" sz="1200" dirty="0"/>
          </a:p>
        </p:txBody>
      </p:sp>
      <p:sp>
        <p:nvSpPr>
          <p:cNvPr id="9" name="Text 6"/>
          <p:cNvSpPr/>
          <p:nvPr/>
        </p:nvSpPr>
        <p:spPr>
          <a:xfrm>
            <a:off x="8092440" y="4864608"/>
            <a:ext cx="8686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7A88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16 / 22</a:t>
            </a:r>
            <a:endParaRPr lang="en-US" sz="9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4F1E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A1F2E"/>
          </a:solidFill>
          <a:ln w="12700">
            <a:solidFill>
              <a:srgbClr val="1A1F2E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201168" cy="475488"/>
          </a:xfrm>
          <a:prstGeom prst="rect">
            <a:avLst/>
          </a:prstGeom>
          <a:solidFill>
            <a:srgbClr val="D4840A"/>
          </a:solidFill>
          <a:ln w="12700">
            <a:solidFill>
              <a:srgbClr val="D4840A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320040" y="0"/>
            <a:ext cx="850392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kern="0" spc="300" dirty="0">
                <a:solidFill>
                  <a:srgbClr val="F0A8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РОЗДІЛ 5  •  ВІЗУАЛІЗАЦІЯ ТА ІНФОГРАФІКА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457200" y="594360"/>
            <a:ext cx="8229600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2D3A5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Візуалізація даних: навіщо і як?</a:t>
            </a:r>
            <a:endParaRPr lang="en-US" sz="2400" dirty="0"/>
          </a:p>
        </p:txBody>
      </p:sp>
      <p:sp>
        <p:nvSpPr>
          <p:cNvPr id="6" name="Shape 4"/>
          <p:cNvSpPr/>
          <p:nvPr/>
        </p:nvSpPr>
        <p:spPr>
          <a:xfrm>
            <a:off x="365760" y="1536192"/>
            <a:ext cx="8412480" cy="804672"/>
          </a:xfrm>
          <a:prstGeom prst="rect">
            <a:avLst/>
          </a:prstGeom>
          <a:solidFill>
            <a:srgbClr val="2D3A50"/>
          </a:solidFill>
          <a:ln w="12700">
            <a:solidFill>
              <a:srgbClr val="2D3A50"/>
            </a:solidFill>
            <a:prstDash val="solid"/>
          </a:ln>
          <a:effectLst>
            <a:outerShdw blurRad="635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7" name="Text 5"/>
          <p:cNvSpPr/>
          <p:nvPr/>
        </p:nvSpPr>
        <p:spPr>
          <a:xfrm>
            <a:off x="530352" y="1591056"/>
            <a:ext cx="8065008" cy="6766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Візуалізація — це перетворення даних у графічну форму для кращого розуміння та інтерпретації. Соціологічні дані часто є складними й багатовимірними — їхнє графічне представлення робить знання доступним і переконливим.</a:t>
            </a:r>
            <a:endParaRPr lang="en-US" sz="1250" dirty="0"/>
          </a:p>
        </p:txBody>
      </p:sp>
      <p:sp>
        <p:nvSpPr>
          <p:cNvPr id="8" name="Shape 6"/>
          <p:cNvSpPr/>
          <p:nvPr/>
        </p:nvSpPr>
        <p:spPr>
          <a:xfrm>
            <a:off x="347472" y="2450592"/>
            <a:ext cx="4206240" cy="1207008"/>
          </a:xfrm>
          <a:prstGeom prst="rect">
            <a:avLst/>
          </a:prstGeom>
          <a:solidFill>
            <a:srgbClr val="FFFFFF"/>
          </a:solidFill>
          <a:ln w="12700">
            <a:solidFill>
              <a:srgbClr val="D0CCC4"/>
            </a:solidFill>
            <a:prstDash val="solid"/>
          </a:ln>
          <a:effectLst>
            <a:outerShdw blurRad="635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347472" y="2450592"/>
            <a:ext cx="64008" cy="1207008"/>
          </a:xfrm>
          <a:prstGeom prst="rect">
            <a:avLst/>
          </a:prstGeom>
          <a:solidFill>
            <a:srgbClr val="2D3A50"/>
          </a:solidFill>
          <a:ln w="12700">
            <a:solidFill>
              <a:srgbClr val="2D3A50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530352" y="2542032"/>
            <a:ext cx="3886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50" b="1" dirty="0">
                <a:solidFill>
                  <a:srgbClr val="2D3A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Графіки і діаграми</a:t>
            </a:r>
            <a:endParaRPr lang="en-US" sz="1250" dirty="0"/>
          </a:p>
        </p:txBody>
      </p:sp>
      <p:sp>
        <p:nvSpPr>
          <p:cNvPr id="11" name="Text 9"/>
          <p:cNvSpPr/>
          <p:nvPr/>
        </p:nvSpPr>
        <p:spPr>
          <a:xfrm>
            <a:off x="530352" y="2889504"/>
            <a:ext cx="3886200" cy="7132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2226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Лінійні — динаміка у часі. Стовпчикові — порівняння груп. Кругові — структура цілого. Точкові — кореляції між змінними.</a:t>
            </a:r>
            <a:endParaRPr lang="en-US" sz="1050" dirty="0"/>
          </a:p>
        </p:txBody>
      </p:sp>
      <p:sp>
        <p:nvSpPr>
          <p:cNvPr id="12" name="Shape 10"/>
          <p:cNvSpPr/>
          <p:nvPr/>
        </p:nvSpPr>
        <p:spPr>
          <a:xfrm>
            <a:off x="4736592" y="2450592"/>
            <a:ext cx="4206240" cy="1207008"/>
          </a:xfrm>
          <a:prstGeom prst="rect">
            <a:avLst/>
          </a:prstGeom>
          <a:solidFill>
            <a:srgbClr val="FFFFFF"/>
          </a:solidFill>
          <a:ln w="12700">
            <a:solidFill>
              <a:srgbClr val="D0CCC4"/>
            </a:solidFill>
            <a:prstDash val="solid"/>
          </a:ln>
          <a:effectLst>
            <a:outerShdw blurRad="635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4736592" y="2450592"/>
            <a:ext cx="64008" cy="1207008"/>
          </a:xfrm>
          <a:prstGeom prst="rect">
            <a:avLst/>
          </a:prstGeom>
          <a:solidFill>
            <a:srgbClr val="3D5570"/>
          </a:solidFill>
          <a:ln w="12700">
            <a:solidFill>
              <a:srgbClr val="3D5570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4919472" y="2542032"/>
            <a:ext cx="3886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50" b="1" dirty="0">
                <a:solidFill>
                  <a:srgbClr val="3D55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Карти</a:t>
            </a:r>
            <a:endParaRPr lang="en-US" sz="1250" dirty="0"/>
          </a:p>
        </p:txBody>
      </p:sp>
      <p:sp>
        <p:nvSpPr>
          <p:cNvPr id="15" name="Text 13"/>
          <p:cNvSpPr/>
          <p:nvPr/>
        </p:nvSpPr>
        <p:spPr>
          <a:xfrm>
            <a:off x="4919472" y="2889504"/>
            <a:ext cx="3886200" cy="7132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2226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Географічний розподіл даних по регіонах. Теплові карти (heatmap) для інтенсивності явища. Особливо ефективні для дослідження регіональних відмінностей.</a:t>
            </a:r>
            <a:endParaRPr lang="en-US" sz="1050" dirty="0"/>
          </a:p>
        </p:txBody>
      </p:sp>
      <p:sp>
        <p:nvSpPr>
          <p:cNvPr id="16" name="Shape 14"/>
          <p:cNvSpPr/>
          <p:nvPr/>
        </p:nvSpPr>
        <p:spPr>
          <a:xfrm>
            <a:off x="347472" y="3749040"/>
            <a:ext cx="4206240" cy="1207008"/>
          </a:xfrm>
          <a:prstGeom prst="rect">
            <a:avLst/>
          </a:prstGeom>
          <a:solidFill>
            <a:srgbClr val="FFFFFF"/>
          </a:solidFill>
          <a:ln w="12700">
            <a:solidFill>
              <a:srgbClr val="D0CCC4"/>
            </a:solidFill>
            <a:prstDash val="solid"/>
          </a:ln>
          <a:effectLst>
            <a:outerShdw blurRad="635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17" name="Shape 15"/>
          <p:cNvSpPr/>
          <p:nvPr/>
        </p:nvSpPr>
        <p:spPr>
          <a:xfrm>
            <a:off x="347472" y="3749040"/>
            <a:ext cx="64008" cy="1207008"/>
          </a:xfrm>
          <a:prstGeom prst="rect">
            <a:avLst/>
          </a:prstGeom>
          <a:solidFill>
            <a:srgbClr val="3D6B5A"/>
          </a:solidFill>
          <a:ln w="12700">
            <a:solidFill>
              <a:srgbClr val="3D6B5A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530352" y="3840480"/>
            <a:ext cx="3886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50" b="1" dirty="0">
                <a:solidFill>
                  <a:srgbClr val="3D6B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Мережеві схеми</a:t>
            </a:r>
            <a:endParaRPr lang="en-US" sz="1250" dirty="0"/>
          </a:p>
        </p:txBody>
      </p:sp>
      <p:sp>
        <p:nvSpPr>
          <p:cNvPr id="19" name="Text 17"/>
          <p:cNvSpPr/>
          <p:nvPr/>
        </p:nvSpPr>
        <p:spPr>
          <a:xfrm>
            <a:off x="530352" y="4187952"/>
            <a:ext cx="3886200" cy="7132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2226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Графічне відображення соціальних зв'язків між акторами. Використовують у соціальному аналізі спільнот і структур впливу.</a:t>
            </a:r>
            <a:endParaRPr lang="en-US" sz="1050" dirty="0"/>
          </a:p>
        </p:txBody>
      </p:sp>
      <p:sp>
        <p:nvSpPr>
          <p:cNvPr id="20" name="Shape 18"/>
          <p:cNvSpPr/>
          <p:nvPr/>
        </p:nvSpPr>
        <p:spPr>
          <a:xfrm>
            <a:off x="4736592" y="3749040"/>
            <a:ext cx="4206240" cy="1207008"/>
          </a:xfrm>
          <a:prstGeom prst="rect">
            <a:avLst/>
          </a:prstGeom>
          <a:solidFill>
            <a:srgbClr val="FFFFFF"/>
          </a:solidFill>
          <a:ln w="12700">
            <a:solidFill>
              <a:srgbClr val="D0CCC4"/>
            </a:solidFill>
            <a:prstDash val="solid"/>
          </a:ln>
          <a:effectLst>
            <a:outerShdw blurRad="635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21" name="Shape 19"/>
          <p:cNvSpPr/>
          <p:nvPr/>
        </p:nvSpPr>
        <p:spPr>
          <a:xfrm>
            <a:off x="4736592" y="3749040"/>
            <a:ext cx="64008" cy="1207008"/>
          </a:xfrm>
          <a:prstGeom prst="rect">
            <a:avLst/>
          </a:prstGeom>
          <a:solidFill>
            <a:srgbClr val="D4840A"/>
          </a:solidFill>
          <a:ln w="12700">
            <a:solidFill>
              <a:srgbClr val="D4840A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4919472" y="3840480"/>
            <a:ext cx="3886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50" b="1" dirty="0">
                <a:solidFill>
                  <a:srgbClr val="D4840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Інфографіка</a:t>
            </a:r>
            <a:endParaRPr lang="en-US" sz="1250" dirty="0"/>
          </a:p>
        </p:txBody>
      </p:sp>
      <p:sp>
        <p:nvSpPr>
          <p:cNvPr id="23" name="Text 21"/>
          <p:cNvSpPr/>
          <p:nvPr/>
        </p:nvSpPr>
        <p:spPr>
          <a:xfrm>
            <a:off x="4919472" y="4187952"/>
            <a:ext cx="3886200" cy="7132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2226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Поєднання тексту, ілюстрацій і статистики в єдиній візуальній композиції. Принцип: один екран — одна ідея. Максимально доступна форма.</a:t>
            </a:r>
            <a:endParaRPr lang="en-US" sz="1050" dirty="0"/>
          </a:p>
        </p:txBody>
      </p:sp>
      <p:sp>
        <p:nvSpPr>
          <p:cNvPr id="24" name="Text 22"/>
          <p:cNvSpPr/>
          <p:nvPr/>
        </p:nvSpPr>
        <p:spPr>
          <a:xfrm>
            <a:off x="8092440" y="4864608"/>
            <a:ext cx="8686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7A88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17 / 22</a:t>
            </a:r>
            <a:endParaRPr lang="en-US" sz="9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4F1E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A1F2E"/>
          </a:solidFill>
          <a:ln w="12700">
            <a:solidFill>
              <a:srgbClr val="1A1F2E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201168" cy="475488"/>
          </a:xfrm>
          <a:prstGeom prst="rect">
            <a:avLst/>
          </a:prstGeom>
          <a:solidFill>
            <a:srgbClr val="D4840A"/>
          </a:solidFill>
          <a:ln w="12700">
            <a:solidFill>
              <a:srgbClr val="D4840A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320040" y="0"/>
            <a:ext cx="850392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kern="0" spc="300" dirty="0">
                <a:solidFill>
                  <a:srgbClr val="F0A8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РОЗДІЛ 5  •  ВІЗУАЛІЗАЦІЯ ТА ІНФОГРАФІКА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457200" y="594360"/>
            <a:ext cx="8229600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2D3A5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Інфографіка та цифрові інструменти</a:t>
            </a:r>
            <a:endParaRPr lang="en-US" sz="2400" dirty="0"/>
          </a:p>
        </p:txBody>
      </p:sp>
      <p:sp>
        <p:nvSpPr>
          <p:cNvPr id="6" name="Shape 4"/>
          <p:cNvSpPr/>
          <p:nvPr/>
        </p:nvSpPr>
        <p:spPr>
          <a:xfrm>
            <a:off x="347472" y="1536192"/>
            <a:ext cx="4160520" cy="3310128"/>
          </a:xfrm>
          <a:prstGeom prst="rect">
            <a:avLst/>
          </a:prstGeom>
          <a:solidFill>
            <a:srgbClr val="FFFFFF"/>
          </a:solidFill>
          <a:ln w="12700">
            <a:solidFill>
              <a:srgbClr val="D0CCC4"/>
            </a:solidFill>
            <a:prstDash val="solid"/>
          </a:ln>
          <a:effectLst>
            <a:outerShdw blurRad="635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347472" y="1536192"/>
            <a:ext cx="64008" cy="3310128"/>
          </a:xfrm>
          <a:prstGeom prst="rect">
            <a:avLst/>
          </a:prstGeom>
          <a:solidFill>
            <a:srgbClr val="D4840A"/>
          </a:solidFill>
          <a:ln w="12700">
            <a:solidFill>
              <a:srgbClr val="D4840A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530352" y="1609344"/>
            <a:ext cx="379476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D4840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Особливості інфографіки</a:t>
            </a:r>
            <a:endParaRPr lang="en-US" sz="1300" dirty="0"/>
          </a:p>
        </p:txBody>
      </p:sp>
      <p:sp>
        <p:nvSpPr>
          <p:cNvPr id="9" name="Shape 7"/>
          <p:cNvSpPr/>
          <p:nvPr/>
        </p:nvSpPr>
        <p:spPr>
          <a:xfrm>
            <a:off x="530352" y="2029968"/>
            <a:ext cx="146304" cy="146304"/>
          </a:xfrm>
          <a:prstGeom prst="rect">
            <a:avLst/>
          </a:prstGeom>
          <a:solidFill>
            <a:srgbClr val="D4840A"/>
          </a:solidFill>
          <a:ln w="12700">
            <a:solidFill>
              <a:srgbClr val="D4840A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768096" y="1993392"/>
            <a:ext cx="361188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2226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Поєднання точності даних із візуальною привабливістю.</a:t>
            </a:r>
            <a:endParaRPr lang="en-US" sz="1050" dirty="0"/>
          </a:p>
        </p:txBody>
      </p:sp>
      <p:sp>
        <p:nvSpPr>
          <p:cNvPr id="11" name="Shape 9"/>
          <p:cNvSpPr/>
          <p:nvPr/>
        </p:nvSpPr>
        <p:spPr>
          <a:xfrm>
            <a:off x="530352" y="2432304"/>
            <a:ext cx="146304" cy="146304"/>
          </a:xfrm>
          <a:prstGeom prst="rect">
            <a:avLst/>
          </a:prstGeom>
          <a:solidFill>
            <a:srgbClr val="D4840A"/>
          </a:solidFill>
          <a:ln w="12700">
            <a:solidFill>
              <a:srgbClr val="D4840A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768096" y="2395728"/>
            <a:ext cx="361188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2226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Стислість і зрозумілість: мінімум тексту, максимум змісту.</a:t>
            </a:r>
            <a:endParaRPr lang="en-US" sz="1050" dirty="0"/>
          </a:p>
        </p:txBody>
      </p:sp>
      <p:sp>
        <p:nvSpPr>
          <p:cNvPr id="13" name="Shape 11"/>
          <p:cNvSpPr/>
          <p:nvPr/>
        </p:nvSpPr>
        <p:spPr>
          <a:xfrm>
            <a:off x="530352" y="2834640"/>
            <a:ext cx="146304" cy="146304"/>
          </a:xfrm>
          <a:prstGeom prst="rect">
            <a:avLst/>
          </a:prstGeom>
          <a:solidFill>
            <a:srgbClr val="D4840A"/>
          </a:solidFill>
          <a:ln w="12700">
            <a:solidFill>
              <a:srgbClr val="D4840A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768096" y="2798064"/>
            <a:ext cx="361188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2226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Баланс між графікою і текстом — «золота середина».</a:t>
            </a:r>
            <a:endParaRPr lang="en-US" sz="1050" dirty="0"/>
          </a:p>
        </p:txBody>
      </p:sp>
      <p:sp>
        <p:nvSpPr>
          <p:cNvPr id="15" name="Shape 13"/>
          <p:cNvSpPr/>
          <p:nvPr/>
        </p:nvSpPr>
        <p:spPr>
          <a:xfrm>
            <a:off x="530352" y="3236976"/>
            <a:ext cx="146304" cy="146304"/>
          </a:xfrm>
          <a:prstGeom prst="rect">
            <a:avLst/>
          </a:prstGeom>
          <a:solidFill>
            <a:srgbClr val="D4840A"/>
          </a:solidFill>
          <a:ln w="12700">
            <a:solidFill>
              <a:srgbClr val="D4840A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768096" y="3200400"/>
            <a:ext cx="361188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2226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Принцип «один екран — одна ідея».</a:t>
            </a:r>
            <a:endParaRPr lang="en-US" sz="1050" dirty="0"/>
          </a:p>
        </p:txBody>
      </p:sp>
      <p:sp>
        <p:nvSpPr>
          <p:cNvPr id="17" name="Shape 15"/>
          <p:cNvSpPr/>
          <p:nvPr/>
        </p:nvSpPr>
        <p:spPr>
          <a:xfrm>
            <a:off x="530352" y="3639312"/>
            <a:ext cx="146304" cy="146304"/>
          </a:xfrm>
          <a:prstGeom prst="rect">
            <a:avLst/>
          </a:prstGeom>
          <a:solidFill>
            <a:srgbClr val="D4840A"/>
          </a:solidFill>
          <a:ln w="12700">
            <a:solidFill>
              <a:srgbClr val="D4840A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768096" y="3602736"/>
            <a:ext cx="361188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2226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Кольорові акценти для виділення ключових даних.</a:t>
            </a:r>
            <a:endParaRPr lang="en-US" sz="1050" dirty="0"/>
          </a:p>
        </p:txBody>
      </p:sp>
      <p:sp>
        <p:nvSpPr>
          <p:cNvPr id="19" name="Shape 17"/>
          <p:cNvSpPr/>
          <p:nvPr/>
        </p:nvSpPr>
        <p:spPr>
          <a:xfrm>
            <a:off x="530352" y="4041648"/>
            <a:ext cx="146304" cy="146304"/>
          </a:xfrm>
          <a:prstGeom prst="rect">
            <a:avLst/>
          </a:prstGeom>
          <a:solidFill>
            <a:srgbClr val="D4840A"/>
          </a:solidFill>
          <a:ln w="12700">
            <a:solidFill>
              <a:srgbClr val="D4840A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768096" y="4005072"/>
            <a:ext cx="361188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2226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Завдання: пояснити складне просто і підвищити довіру.</a:t>
            </a:r>
            <a:endParaRPr lang="en-US" sz="1050" dirty="0"/>
          </a:p>
        </p:txBody>
      </p:sp>
      <p:sp>
        <p:nvSpPr>
          <p:cNvPr id="21" name="Shape 19"/>
          <p:cNvSpPr/>
          <p:nvPr/>
        </p:nvSpPr>
        <p:spPr>
          <a:xfrm>
            <a:off x="4754880" y="1536192"/>
            <a:ext cx="4041648" cy="3310128"/>
          </a:xfrm>
          <a:prstGeom prst="rect">
            <a:avLst/>
          </a:prstGeom>
          <a:solidFill>
            <a:srgbClr val="FFFFFF"/>
          </a:solidFill>
          <a:ln w="12700">
            <a:solidFill>
              <a:srgbClr val="D0CCC4"/>
            </a:solidFill>
            <a:prstDash val="solid"/>
          </a:ln>
          <a:effectLst>
            <a:outerShdw blurRad="635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22" name="Shape 20"/>
          <p:cNvSpPr/>
          <p:nvPr/>
        </p:nvSpPr>
        <p:spPr>
          <a:xfrm>
            <a:off x="4754880" y="1536192"/>
            <a:ext cx="64008" cy="3310128"/>
          </a:xfrm>
          <a:prstGeom prst="rect">
            <a:avLst/>
          </a:prstGeom>
          <a:solidFill>
            <a:srgbClr val="2D3A50"/>
          </a:solidFill>
          <a:ln w="12700">
            <a:solidFill>
              <a:srgbClr val="2D3A50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4937760" y="1609344"/>
            <a:ext cx="36576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2D3A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Цифрові сервіси</a:t>
            </a:r>
            <a:endParaRPr lang="en-US" sz="1300" dirty="0"/>
          </a:p>
        </p:txBody>
      </p:sp>
      <p:sp>
        <p:nvSpPr>
          <p:cNvPr id="24" name="Shape 22"/>
          <p:cNvSpPr/>
          <p:nvPr/>
        </p:nvSpPr>
        <p:spPr>
          <a:xfrm>
            <a:off x="4919472" y="2029968"/>
            <a:ext cx="3730752" cy="475488"/>
          </a:xfrm>
          <a:prstGeom prst="rect">
            <a:avLst/>
          </a:prstGeom>
          <a:solidFill>
            <a:srgbClr val="2D3A50"/>
          </a:solidFill>
          <a:ln w="12700">
            <a:solidFill>
              <a:srgbClr val="2D3A50"/>
            </a:solidFill>
            <a:prstDash val="solid"/>
          </a:ln>
          <a:effectLst>
            <a:outerShdw blurRad="127000" dist="38100" dir="8100000" algn="bl" rotWithShape="0">
              <a:srgbClr val="000000">
                <a:alpha val="13000"/>
              </a:srgbClr>
            </a:outerShdw>
          </a:effectLst>
        </p:spPr>
      </p:sp>
      <p:sp>
        <p:nvSpPr>
          <p:cNvPr id="25" name="Text 23"/>
          <p:cNvSpPr/>
          <p:nvPr/>
        </p:nvSpPr>
        <p:spPr>
          <a:xfrm>
            <a:off x="5010912" y="2048256"/>
            <a:ext cx="82296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0A8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Canva</a:t>
            </a:r>
            <a:endParaRPr lang="en-US" sz="1100" dirty="0"/>
          </a:p>
        </p:txBody>
      </p:sp>
      <p:sp>
        <p:nvSpPr>
          <p:cNvPr id="26" name="Text 24"/>
          <p:cNvSpPr/>
          <p:nvPr/>
        </p:nvSpPr>
        <p:spPr>
          <a:xfrm>
            <a:off x="5897880" y="2048256"/>
            <a:ext cx="2670048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C8D8E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Простий інтерфейс, шаблони інфографік і діаграм. Ідеально для початківців та швидкого оформлення.</a:t>
            </a:r>
            <a:endParaRPr lang="en-US" sz="950" dirty="0"/>
          </a:p>
        </p:txBody>
      </p:sp>
      <p:sp>
        <p:nvSpPr>
          <p:cNvPr id="27" name="Shape 25"/>
          <p:cNvSpPr/>
          <p:nvPr/>
        </p:nvSpPr>
        <p:spPr>
          <a:xfrm>
            <a:off x="4919472" y="2578608"/>
            <a:ext cx="3730752" cy="475488"/>
          </a:xfrm>
          <a:prstGeom prst="rect">
            <a:avLst/>
          </a:prstGeom>
          <a:solidFill>
            <a:srgbClr val="3D5570"/>
          </a:solidFill>
          <a:ln w="12700">
            <a:solidFill>
              <a:srgbClr val="3D5570"/>
            </a:solidFill>
            <a:prstDash val="solid"/>
          </a:ln>
          <a:effectLst>
            <a:outerShdw blurRad="127000" dist="38100" dir="8100000" algn="bl" rotWithShape="0">
              <a:srgbClr val="000000">
                <a:alpha val="13000"/>
              </a:srgbClr>
            </a:outerShdw>
          </a:effectLst>
        </p:spPr>
      </p:sp>
      <p:sp>
        <p:nvSpPr>
          <p:cNvPr id="28" name="Text 26"/>
          <p:cNvSpPr/>
          <p:nvPr/>
        </p:nvSpPr>
        <p:spPr>
          <a:xfrm>
            <a:off x="5010912" y="2596896"/>
            <a:ext cx="82296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0A8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Figma</a:t>
            </a:r>
            <a:endParaRPr lang="en-US" sz="1100" dirty="0"/>
          </a:p>
        </p:txBody>
      </p:sp>
      <p:sp>
        <p:nvSpPr>
          <p:cNvPr id="29" name="Text 27"/>
          <p:cNvSpPr/>
          <p:nvPr/>
        </p:nvSpPr>
        <p:spPr>
          <a:xfrm>
            <a:off x="5897880" y="2596896"/>
            <a:ext cx="2670048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C8D8E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Професійний дизайн-сервіс для інтерактивних макетів. Широкі можливості для складних візуалізацій.</a:t>
            </a:r>
            <a:endParaRPr lang="en-US" sz="950" dirty="0"/>
          </a:p>
        </p:txBody>
      </p:sp>
      <p:sp>
        <p:nvSpPr>
          <p:cNvPr id="30" name="Shape 28"/>
          <p:cNvSpPr/>
          <p:nvPr/>
        </p:nvSpPr>
        <p:spPr>
          <a:xfrm>
            <a:off x="4919472" y="3127248"/>
            <a:ext cx="3730752" cy="475488"/>
          </a:xfrm>
          <a:prstGeom prst="rect">
            <a:avLst/>
          </a:prstGeom>
          <a:solidFill>
            <a:srgbClr val="2D3A50"/>
          </a:solidFill>
          <a:ln w="12700">
            <a:solidFill>
              <a:srgbClr val="2D3A50"/>
            </a:solidFill>
            <a:prstDash val="solid"/>
          </a:ln>
          <a:effectLst>
            <a:outerShdw blurRad="127000" dist="38100" dir="8100000" algn="bl" rotWithShape="0">
              <a:srgbClr val="000000">
                <a:alpha val="13000"/>
              </a:srgbClr>
            </a:outerShdw>
          </a:effectLst>
        </p:spPr>
      </p:sp>
      <p:sp>
        <p:nvSpPr>
          <p:cNvPr id="31" name="Text 29"/>
          <p:cNvSpPr/>
          <p:nvPr/>
        </p:nvSpPr>
        <p:spPr>
          <a:xfrm>
            <a:off x="5010912" y="3145536"/>
            <a:ext cx="82296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0A8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Genially</a:t>
            </a:r>
            <a:endParaRPr lang="en-US" sz="1100" dirty="0"/>
          </a:p>
        </p:txBody>
      </p:sp>
      <p:sp>
        <p:nvSpPr>
          <p:cNvPr id="32" name="Text 30"/>
          <p:cNvSpPr/>
          <p:nvPr/>
        </p:nvSpPr>
        <p:spPr>
          <a:xfrm>
            <a:off x="5897880" y="3145536"/>
            <a:ext cx="2670048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C8D8E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Інтерактивні презентації з анімаціями. Підходить для публічних лекцій і веб-публікацій.</a:t>
            </a:r>
            <a:endParaRPr lang="en-US" sz="950" dirty="0"/>
          </a:p>
        </p:txBody>
      </p:sp>
      <p:sp>
        <p:nvSpPr>
          <p:cNvPr id="33" name="Shape 31"/>
          <p:cNvSpPr/>
          <p:nvPr/>
        </p:nvSpPr>
        <p:spPr>
          <a:xfrm>
            <a:off x="4919472" y="3675888"/>
            <a:ext cx="3730752" cy="475488"/>
          </a:xfrm>
          <a:prstGeom prst="rect">
            <a:avLst/>
          </a:prstGeom>
          <a:solidFill>
            <a:srgbClr val="3D5570"/>
          </a:solidFill>
          <a:ln w="12700">
            <a:solidFill>
              <a:srgbClr val="3D5570"/>
            </a:solidFill>
            <a:prstDash val="solid"/>
          </a:ln>
          <a:effectLst>
            <a:outerShdw blurRad="127000" dist="38100" dir="8100000" algn="bl" rotWithShape="0">
              <a:srgbClr val="000000">
                <a:alpha val="13000"/>
              </a:srgbClr>
            </a:outerShdw>
          </a:effectLst>
        </p:spPr>
      </p:sp>
      <p:sp>
        <p:nvSpPr>
          <p:cNvPr id="34" name="Text 32"/>
          <p:cNvSpPr/>
          <p:nvPr/>
        </p:nvSpPr>
        <p:spPr>
          <a:xfrm>
            <a:off x="5010912" y="3694176"/>
            <a:ext cx="82296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0A8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Gamma</a:t>
            </a:r>
            <a:endParaRPr lang="en-US" sz="1100" dirty="0"/>
          </a:p>
        </p:txBody>
      </p:sp>
      <p:sp>
        <p:nvSpPr>
          <p:cNvPr id="35" name="Text 33"/>
          <p:cNvSpPr/>
          <p:nvPr/>
        </p:nvSpPr>
        <p:spPr>
          <a:xfrm>
            <a:off x="5897880" y="3694176"/>
            <a:ext cx="2670048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C8D8E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Швидке оформлення аналітичних презентацій з автоматичним дизайном на основі тексту.</a:t>
            </a:r>
            <a:endParaRPr lang="en-US" sz="950" dirty="0"/>
          </a:p>
        </p:txBody>
      </p:sp>
      <p:sp>
        <p:nvSpPr>
          <p:cNvPr id="36" name="Shape 34"/>
          <p:cNvSpPr/>
          <p:nvPr/>
        </p:nvSpPr>
        <p:spPr>
          <a:xfrm>
            <a:off x="4919472" y="4224528"/>
            <a:ext cx="3730752" cy="475488"/>
          </a:xfrm>
          <a:prstGeom prst="rect">
            <a:avLst/>
          </a:prstGeom>
          <a:solidFill>
            <a:srgbClr val="2D3A50"/>
          </a:solidFill>
          <a:ln w="12700">
            <a:solidFill>
              <a:srgbClr val="2D3A50"/>
            </a:solidFill>
            <a:prstDash val="solid"/>
          </a:ln>
          <a:effectLst>
            <a:outerShdw blurRad="127000" dist="38100" dir="8100000" algn="bl" rotWithShape="0">
              <a:srgbClr val="000000">
                <a:alpha val="13000"/>
              </a:srgbClr>
            </a:outerShdw>
          </a:effectLst>
        </p:spPr>
      </p:sp>
      <p:sp>
        <p:nvSpPr>
          <p:cNvPr id="37" name="Text 35"/>
          <p:cNvSpPr/>
          <p:nvPr/>
        </p:nvSpPr>
        <p:spPr>
          <a:xfrm>
            <a:off x="5010912" y="4242816"/>
            <a:ext cx="82296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0A8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WordWall</a:t>
            </a:r>
            <a:endParaRPr lang="en-US" sz="1100" dirty="0"/>
          </a:p>
        </p:txBody>
      </p:sp>
      <p:sp>
        <p:nvSpPr>
          <p:cNvPr id="38" name="Text 36"/>
          <p:cNvSpPr/>
          <p:nvPr/>
        </p:nvSpPr>
        <p:spPr>
          <a:xfrm>
            <a:off x="5897880" y="4242816"/>
            <a:ext cx="2670048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C8D8E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Інтерактивні навчальні шаблони. Корисний для освітніх заходів та воркшопів.</a:t>
            </a:r>
            <a:endParaRPr lang="en-US" sz="950" dirty="0"/>
          </a:p>
        </p:txBody>
      </p:sp>
      <p:sp>
        <p:nvSpPr>
          <p:cNvPr id="39" name="Text 37"/>
          <p:cNvSpPr/>
          <p:nvPr/>
        </p:nvSpPr>
        <p:spPr>
          <a:xfrm>
            <a:off x="8092440" y="4864608"/>
            <a:ext cx="8686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7A88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18 / 22</a:t>
            </a:r>
            <a:endParaRPr lang="en-US" sz="9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2D3A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01168" cy="5143500"/>
          </a:xfrm>
          <a:prstGeom prst="rect">
            <a:avLst/>
          </a:prstGeom>
          <a:solidFill>
            <a:srgbClr val="D4840A"/>
          </a:solidFill>
          <a:ln w="12700">
            <a:solidFill>
              <a:srgbClr val="D4840A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3566160"/>
            <a:ext cx="9144000" cy="1577340"/>
          </a:xfrm>
          <a:prstGeom prst="rect">
            <a:avLst/>
          </a:prstGeom>
          <a:solidFill>
            <a:srgbClr val="1A1F2E"/>
          </a:solidFill>
          <a:ln w="12700">
            <a:solidFill>
              <a:srgbClr val="1A1F2E"/>
            </a:solidFill>
            <a:prstDash val="solid"/>
          </a:ln>
        </p:spPr>
      </p:sp>
      <p:pic>
        <p:nvPicPr>
          <p:cNvPr id="4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09360" y="457200"/>
            <a:ext cx="2468880" cy="246888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411480" y="457200"/>
            <a:ext cx="50292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b="1" kern="0" spc="500" dirty="0">
                <a:solidFill>
                  <a:srgbClr val="D4840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РОЗДІЛ 6</a:t>
            </a:r>
            <a:endParaRPr lang="en-US" sz="1050" dirty="0"/>
          </a:p>
        </p:txBody>
      </p:sp>
      <p:sp>
        <p:nvSpPr>
          <p:cNvPr id="6" name="Text 3"/>
          <p:cNvSpPr/>
          <p:nvPr/>
        </p:nvSpPr>
        <p:spPr>
          <a:xfrm>
            <a:off x="411480" y="914400"/>
            <a:ext cx="5486400" cy="7498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44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Фандрейзинг і</a:t>
            </a:r>
            <a:endParaRPr lang="en-US" sz="4400" dirty="0"/>
          </a:p>
        </p:txBody>
      </p:sp>
      <p:sp>
        <p:nvSpPr>
          <p:cNvPr id="7" name="Text 4"/>
          <p:cNvSpPr/>
          <p:nvPr/>
        </p:nvSpPr>
        <p:spPr>
          <a:xfrm>
            <a:off x="411480" y="1609344"/>
            <a:ext cx="5669280" cy="6217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000" dirty="0">
                <a:solidFill>
                  <a:srgbClr val="F0A83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проєктна діяльність</a:t>
            </a:r>
            <a:endParaRPr lang="en-US" sz="3000" dirty="0"/>
          </a:p>
        </p:txBody>
      </p:sp>
      <p:sp>
        <p:nvSpPr>
          <p:cNvPr id="8" name="Text 5"/>
          <p:cNvSpPr/>
          <p:nvPr/>
        </p:nvSpPr>
        <p:spPr>
          <a:xfrm>
            <a:off x="411480" y="3749040"/>
            <a:ext cx="82296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7A9AB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Ресурси  •  Гранти  •  Імідж  •  Партнерство</a:t>
            </a:r>
            <a:endParaRPr lang="en-US" sz="1200" dirty="0"/>
          </a:p>
        </p:txBody>
      </p:sp>
      <p:sp>
        <p:nvSpPr>
          <p:cNvPr id="9" name="Text 6"/>
          <p:cNvSpPr/>
          <p:nvPr/>
        </p:nvSpPr>
        <p:spPr>
          <a:xfrm>
            <a:off x="8092440" y="4864608"/>
            <a:ext cx="8686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7A88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19 / 22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4F1E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A1F2E"/>
          </a:solidFill>
          <a:ln w="12700">
            <a:solidFill>
              <a:srgbClr val="1A1F2E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201168" cy="475488"/>
          </a:xfrm>
          <a:prstGeom prst="rect">
            <a:avLst/>
          </a:prstGeom>
          <a:solidFill>
            <a:srgbClr val="D4840A"/>
          </a:solidFill>
          <a:ln w="12700">
            <a:solidFill>
              <a:srgbClr val="D4840A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320040" y="0"/>
            <a:ext cx="850392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kern="0" spc="300" dirty="0">
                <a:solidFill>
                  <a:srgbClr val="F0A8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ПЛАН ЛЕКЦІЇ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457200" y="594360"/>
            <a:ext cx="8229600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2D3A5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Що розглянемо сьогодні?</a:t>
            </a:r>
            <a:endParaRPr lang="en-US" sz="2400" dirty="0"/>
          </a:p>
        </p:txBody>
      </p:sp>
      <p:sp>
        <p:nvSpPr>
          <p:cNvPr id="6" name="Shape 4"/>
          <p:cNvSpPr/>
          <p:nvPr/>
        </p:nvSpPr>
        <p:spPr>
          <a:xfrm>
            <a:off x="347472" y="1600200"/>
            <a:ext cx="2743200" cy="1417320"/>
          </a:xfrm>
          <a:prstGeom prst="rect">
            <a:avLst/>
          </a:prstGeom>
          <a:solidFill>
            <a:srgbClr val="FFFFFF"/>
          </a:solidFill>
          <a:ln w="12700">
            <a:solidFill>
              <a:srgbClr val="D0CCC4"/>
            </a:solidFill>
            <a:prstDash val="solid"/>
          </a:ln>
          <a:effectLst>
            <a:outerShdw blurRad="635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347472" y="1600200"/>
            <a:ext cx="64008" cy="1417320"/>
          </a:xfrm>
          <a:prstGeom prst="rect">
            <a:avLst/>
          </a:prstGeom>
          <a:solidFill>
            <a:srgbClr val="2D3A50"/>
          </a:solidFill>
          <a:ln w="12700">
            <a:solidFill>
              <a:srgbClr val="2D3A50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512064" y="1691640"/>
            <a:ext cx="475488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2D3A5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01</a:t>
            </a:r>
            <a:endParaRPr lang="en-US" sz="2000" dirty="0"/>
          </a:p>
        </p:txBody>
      </p:sp>
      <p:sp>
        <p:nvSpPr>
          <p:cNvPr id="9" name="Text 7"/>
          <p:cNvSpPr/>
          <p:nvPr/>
        </p:nvSpPr>
        <p:spPr>
          <a:xfrm>
            <a:off x="512064" y="2112264"/>
            <a:ext cx="246888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50" b="1" dirty="0">
                <a:solidFill>
                  <a:srgbClr val="2226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Соціологія і ЗМІ</a:t>
            </a:r>
            <a:endParaRPr lang="en-US" sz="1250" dirty="0"/>
          </a:p>
        </p:txBody>
      </p:sp>
      <p:sp>
        <p:nvSpPr>
          <p:cNvPr id="10" name="Text 8"/>
          <p:cNvSpPr/>
          <p:nvPr/>
        </p:nvSpPr>
        <p:spPr>
          <a:xfrm>
            <a:off x="512064" y="2450592"/>
            <a:ext cx="2468880" cy="49377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7A88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Роль медіа у поширенні соціологічного знання. Ризики спотворення інформації.</a:t>
            </a:r>
            <a:endParaRPr lang="en-US" sz="1050" dirty="0"/>
          </a:p>
        </p:txBody>
      </p:sp>
      <p:sp>
        <p:nvSpPr>
          <p:cNvPr id="11" name="Shape 9"/>
          <p:cNvSpPr/>
          <p:nvPr/>
        </p:nvSpPr>
        <p:spPr>
          <a:xfrm>
            <a:off x="3273552" y="1600200"/>
            <a:ext cx="2743200" cy="1417320"/>
          </a:xfrm>
          <a:prstGeom prst="rect">
            <a:avLst/>
          </a:prstGeom>
          <a:solidFill>
            <a:srgbClr val="FFFFFF"/>
          </a:solidFill>
          <a:ln w="12700">
            <a:solidFill>
              <a:srgbClr val="D0CCC4"/>
            </a:solidFill>
            <a:prstDash val="solid"/>
          </a:ln>
          <a:effectLst>
            <a:outerShdw blurRad="635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12" name="Shape 10"/>
          <p:cNvSpPr/>
          <p:nvPr/>
        </p:nvSpPr>
        <p:spPr>
          <a:xfrm>
            <a:off x="3273552" y="1600200"/>
            <a:ext cx="64008" cy="1417320"/>
          </a:xfrm>
          <a:prstGeom prst="rect">
            <a:avLst/>
          </a:prstGeom>
          <a:solidFill>
            <a:srgbClr val="3D5570"/>
          </a:solidFill>
          <a:ln w="12700">
            <a:solidFill>
              <a:srgbClr val="3D5570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3438144" y="1691640"/>
            <a:ext cx="475488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3D557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02</a:t>
            </a:r>
            <a:endParaRPr lang="en-US" sz="2000" dirty="0"/>
          </a:p>
        </p:txBody>
      </p:sp>
      <p:sp>
        <p:nvSpPr>
          <p:cNvPr id="14" name="Text 12"/>
          <p:cNvSpPr/>
          <p:nvPr/>
        </p:nvSpPr>
        <p:spPr>
          <a:xfrm>
            <a:off x="3438144" y="2112264"/>
            <a:ext cx="246888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50" b="1" dirty="0">
                <a:solidFill>
                  <a:srgbClr val="2226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Прес-реліз і прес-анонс</a:t>
            </a:r>
            <a:endParaRPr lang="en-US" sz="1250" dirty="0"/>
          </a:p>
        </p:txBody>
      </p:sp>
      <p:sp>
        <p:nvSpPr>
          <p:cNvPr id="15" name="Text 13"/>
          <p:cNvSpPr/>
          <p:nvPr/>
        </p:nvSpPr>
        <p:spPr>
          <a:xfrm>
            <a:off x="3438144" y="2450592"/>
            <a:ext cx="2468880" cy="49377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7A88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Вимоги, структура, правила написання та поширення.</a:t>
            </a:r>
            <a:endParaRPr lang="en-US" sz="1050" dirty="0"/>
          </a:p>
        </p:txBody>
      </p:sp>
      <p:sp>
        <p:nvSpPr>
          <p:cNvPr id="16" name="Shape 14"/>
          <p:cNvSpPr/>
          <p:nvPr/>
        </p:nvSpPr>
        <p:spPr>
          <a:xfrm>
            <a:off x="6199632" y="1600200"/>
            <a:ext cx="2743200" cy="1417320"/>
          </a:xfrm>
          <a:prstGeom prst="rect">
            <a:avLst/>
          </a:prstGeom>
          <a:solidFill>
            <a:srgbClr val="FFFFFF"/>
          </a:solidFill>
          <a:ln w="12700">
            <a:solidFill>
              <a:srgbClr val="D0CCC4"/>
            </a:solidFill>
            <a:prstDash val="solid"/>
          </a:ln>
          <a:effectLst>
            <a:outerShdw blurRad="635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17" name="Shape 15"/>
          <p:cNvSpPr/>
          <p:nvPr/>
        </p:nvSpPr>
        <p:spPr>
          <a:xfrm>
            <a:off x="6199632" y="1600200"/>
            <a:ext cx="64008" cy="1417320"/>
          </a:xfrm>
          <a:prstGeom prst="rect">
            <a:avLst/>
          </a:prstGeom>
          <a:solidFill>
            <a:srgbClr val="D4840A"/>
          </a:solidFill>
          <a:ln w="12700">
            <a:solidFill>
              <a:srgbClr val="D4840A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6364224" y="1691640"/>
            <a:ext cx="475488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D4840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03</a:t>
            </a:r>
            <a:endParaRPr lang="en-US" sz="2000" dirty="0"/>
          </a:p>
        </p:txBody>
      </p:sp>
      <p:sp>
        <p:nvSpPr>
          <p:cNvPr id="19" name="Text 17"/>
          <p:cNvSpPr/>
          <p:nvPr/>
        </p:nvSpPr>
        <p:spPr>
          <a:xfrm>
            <a:off x="6364224" y="2112264"/>
            <a:ext cx="246888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50" b="1" dirty="0">
                <a:solidFill>
                  <a:srgbClr val="2226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PR-діяльність організації</a:t>
            </a:r>
            <a:endParaRPr lang="en-US" sz="1250" dirty="0"/>
          </a:p>
        </p:txBody>
      </p:sp>
      <p:sp>
        <p:nvSpPr>
          <p:cNvPr id="20" name="Text 18"/>
          <p:cNvSpPr/>
          <p:nvPr/>
        </p:nvSpPr>
        <p:spPr>
          <a:xfrm>
            <a:off x="6364224" y="2450592"/>
            <a:ext cx="2468880" cy="49377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7A88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Канали комунікації, публічність, паблісіті.</a:t>
            </a:r>
            <a:endParaRPr lang="en-US" sz="1050" dirty="0"/>
          </a:p>
        </p:txBody>
      </p:sp>
      <p:sp>
        <p:nvSpPr>
          <p:cNvPr id="21" name="Shape 19"/>
          <p:cNvSpPr/>
          <p:nvPr/>
        </p:nvSpPr>
        <p:spPr>
          <a:xfrm>
            <a:off x="347472" y="3172968"/>
            <a:ext cx="2743200" cy="1417320"/>
          </a:xfrm>
          <a:prstGeom prst="rect">
            <a:avLst/>
          </a:prstGeom>
          <a:solidFill>
            <a:srgbClr val="FFFFFF"/>
          </a:solidFill>
          <a:ln w="12700">
            <a:solidFill>
              <a:srgbClr val="D0CCC4"/>
            </a:solidFill>
            <a:prstDash val="solid"/>
          </a:ln>
          <a:effectLst>
            <a:outerShdw blurRad="635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22" name="Shape 20"/>
          <p:cNvSpPr/>
          <p:nvPr/>
        </p:nvSpPr>
        <p:spPr>
          <a:xfrm>
            <a:off x="347472" y="3172968"/>
            <a:ext cx="64008" cy="1417320"/>
          </a:xfrm>
          <a:prstGeom prst="rect">
            <a:avLst/>
          </a:prstGeom>
          <a:solidFill>
            <a:srgbClr val="3D6B5A"/>
          </a:solidFill>
          <a:ln w="12700">
            <a:solidFill>
              <a:srgbClr val="3D6B5A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512064" y="3264408"/>
            <a:ext cx="475488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3D6B5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04</a:t>
            </a:r>
            <a:endParaRPr lang="en-US" sz="2000" dirty="0"/>
          </a:p>
        </p:txBody>
      </p:sp>
      <p:sp>
        <p:nvSpPr>
          <p:cNvPr id="24" name="Text 22"/>
          <p:cNvSpPr/>
          <p:nvPr/>
        </p:nvSpPr>
        <p:spPr>
          <a:xfrm>
            <a:off x="512064" y="3685032"/>
            <a:ext cx="246888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50" b="1" dirty="0">
                <a:solidFill>
                  <a:srgbClr val="2226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Презентація та виступ</a:t>
            </a:r>
            <a:endParaRPr lang="en-US" sz="1250" dirty="0"/>
          </a:p>
        </p:txBody>
      </p:sp>
      <p:sp>
        <p:nvSpPr>
          <p:cNvPr id="25" name="Text 23"/>
          <p:cNvSpPr/>
          <p:nvPr/>
        </p:nvSpPr>
        <p:spPr>
          <a:xfrm>
            <a:off x="512064" y="4023360"/>
            <a:ext cx="2468880" cy="49377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7A88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Адаптація до аудиторії, структура, контакт із залою.</a:t>
            </a:r>
            <a:endParaRPr lang="en-US" sz="1050" dirty="0"/>
          </a:p>
        </p:txBody>
      </p:sp>
      <p:sp>
        <p:nvSpPr>
          <p:cNvPr id="26" name="Shape 24"/>
          <p:cNvSpPr/>
          <p:nvPr/>
        </p:nvSpPr>
        <p:spPr>
          <a:xfrm>
            <a:off x="3273552" y="3172968"/>
            <a:ext cx="2743200" cy="1417320"/>
          </a:xfrm>
          <a:prstGeom prst="rect">
            <a:avLst/>
          </a:prstGeom>
          <a:solidFill>
            <a:srgbClr val="FFFFFF"/>
          </a:solidFill>
          <a:ln w="12700">
            <a:solidFill>
              <a:srgbClr val="D0CCC4"/>
            </a:solidFill>
            <a:prstDash val="solid"/>
          </a:ln>
          <a:effectLst>
            <a:outerShdw blurRad="635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27" name="Shape 25"/>
          <p:cNvSpPr/>
          <p:nvPr/>
        </p:nvSpPr>
        <p:spPr>
          <a:xfrm>
            <a:off x="3273552" y="3172968"/>
            <a:ext cx="64008" cy="1417320"/>
          </a:xfrm>
          <a:prstGeom prst="rect">
            <a:avLst/>
          </a:prstGeom>
          <a:solidFill>
            <a:srgbClr val="B03A2E"/>
          </a:solidFill>
          <a:ln w="12700">
            <a:solidFill>
              <a:srgbClr val="B03A2E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3438144" y="3264408"/>
            <a:ext cx="475488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B03A2E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05</a:t>
            </a:r>
            <a:endParaRPr lang="en-US" sz="2000" dirty="0"/>
          </a:p>
        </p:txBody>
      </p:sp>
      <p:sp>
        <p:nvSpPr>
          <p:cNvPr id="29" name="Text 27"/>
          <p:cNvSpPr/>
          <p:nvPr/>
        </p:nvSpPr>
        <p:spPr>
          <a:xfrm>
            <a:off x="3438144" y="3685032"/>
            <a:ext cx="246888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50" b="1" dirty="0">
                <a:solidFill>
                  <a:srgbClr val="2226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Візуалізація та інфографіка</a:t>
            </a:r>
            <a:endParaRPr lang="en-US" sz="1250" dirty="0"/>
          </a:p>
        </p:txBody>
      </p:sp>
      <p:sp>
        <p:nvSpPr>
          <p:cNvPr id="30" name="Text 28"/>
          <p:cNvSpPr/>
          <p:nvPr/>
        </p:nvSpPr>
        <p:spPr>
          <a:xfrm>
            <a:off x="3438144" y="4023360"/>
            <a:ext cx="2468880" cy="49377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7A88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Графіки, діаграми, інфографіка, цифрові сервіси.</a:t>
            </a:r>
            <a:endParaRPr lang="en-US" sz="1050" dirty="0"/>
          </a:p>
        </p:txBody>
      </p:sp>
      <p:sp>
        <p:nvSpPr>
          <p:cNvPr id="31" name="Shape 29"/>
          <p:cNvSpPr/>
          <p:nvPr/>
        </p:nvSpPr>
        <p:spPr>
          <a:xfrm>
            <a:off x="6199632" y="3172968"/>
            <a:ext cx="2743200" cy="1417320"/>
          </a:xfrm>
          <a:prstGeom prst="rect">
            <a:avLst/>
          </a:prstGeom>
          <a:solidFill>
            <a:srgbClr val="FFFFFF"/>
          </a:solidFill>
          <a:ln w="12700">
            <a:solidFill>
              <a:srgbClr val="D0CCC4"/>
            </a:solidFill>
            <a:prstDash val="solid"/>
          </a:ln>
          <a:effectLst>
            <a:outerShdw blurRad="635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32" name="Shape 30"/>
          <p:cNvSpPr/>
          <p:nvPr/>
        </p:nvSpPr>
        <p:spPr>
          <a:xfrm>
            <a:off x="6199632" y="3172968"/>
            <a:ext cx="64008" cy="1417320"/>
          </a:xfrm>
          <a:prstGeom prst="rect">
            <a:avLst/>
          </a:prstGeom>
          <a:solidFill>
            <a:srgbClr val="3D5570"/>
          </a:solidFill>
          <a:ln w="12700">
            <a:solidFill>
              <a:srgbClr val="3D5570"/>
            </a:solidFill>
            <a:prstDash val="solid"/>
          </a:ln>
        </p:spPr>
      </p:sp>
      <p:sp>
        <p:nvSpPr>
          <p:cNvPr id="33" name="Text 31"/>
          <p:cNvSpPr/>
          <p:nvPr/>
        </p:nvSpPr>
        <p:spPr>
          <a:xfrm>
            <a:off x="6364224" y="3264408"/>
            <a:ext cx="475488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3D557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06</a:t>
            </a:r>
            <a:endParaRPr lang="en-US" sz="2000" dirty="0"/>
          </a:p>
        </p:txBody>
      </p:sp>
      <p:sp>
        <p:nvSpPr>
          <p:cNvPr id="34" name="Text 32"/>
          <p:cNvSpPr/>
          <p:nvPr/>
        </p:nvSpPr>
        <p:spPr>
          <a:xfrm>
            <a:off x="6364224" y="3685032"/>
            <a:ext cx="246888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50" b="1" dirty="0">
                <a:solidFill>
                  <a:srgbClr val="2226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Фандрейзинг</a:t>
            </a:r>
            <a:endParaRPr lang="en-US" sz="1250" dirty="0"/>
          </a:p>
        </p:txBody>
      </p:sp>
      <p:sp>
        <p:nvSpPr>
          <p:cNvPr id="35" name="Text 33"/>
          <p:cNvSpPr/>
          <p:nvPr/>
        </p:nvSpPr>
        <p:spPr>
          <a:xfrm>
            <a:off x="6364224" y="4023360"/>
            <a:ext cx="2468880" cy="49377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7A88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Залучення ресурсів, гранти, проєктна діяльність.</a:t>
            </a:r>
            <a:endParaRPr lang="en-US" sz="1050" dirty="0"/>
          </a:p>
        </p:txBody>
      </p:sp>
      <p:sp>
        <p:nvSpPr>
          <p:cNvPr id="36" name="Text 34"/>
          <p:cNvSpPr/>
          <p:nvPr/>
        </p:nvSpPr>
        <p:spPr>
          <a:xfrm>
            <a:off x="8092440" y="4864608"/>
            <a:ext cx="8686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7A88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 / 22</a:t>
            </a:r>
            <a:endParaRPr lang="en-US" sz="9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4F1E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A1F2E"/>
          </a:solidFill>
          <a:ln w="12700">
            <a:solidFill>
              <a:srgbClr val="1A1F2E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201168" cy="475488"/>
          </a:xfrm>
          <a:prstGeom prst="rect">
            <a:avLst/>
          </a:prstGeom>
          <a:solidFill>
            <a:srgbClr val="D4840A"/>
          </a:solidFill>
          <a:ln w="12700">
            <a:solidFill>
              <a:srgbClr val="D4840A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320040" y="0"/>
            <a:ext cx="850392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kern="0" spc="300" dirty="0">
                <a:solidFill>
                  <a:srgbClr val="F0A8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РОЗДІЛ 6  •  ФАНДРЕЙЗИНГ І ПРОЄКТНА ДІЯЛЬНІСТЬ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457200" y="594360"/>
            <a:ext cx="8229600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2D3A5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Фандрейзинг: залучення ресурсів для соціологічних проєктів</a:t>
            </a:r>
            <a:endParaRPr lang="en-US" sz="2400" dirty="0"/>
          </a:p>
        </p:txBody>
      </p:sp>
      <p:sp>
        <p:nvSpPr>
          <p:cNvPr id="6" name="Shape 4"/>
          <p:cNvSpPr/>
          <p:nvPr/>
        </p:nvSpPr>
        <p:spPr>
          <a:xfrm>
            <a:off x="365760" y="1536192"/>
            <a:ext cx="8412480" cy="777240"/>
          </a:xfrm>
          <a:prstGeom prst="rect">
            <a:avLst/>
          </a:prstGeom>
          <a:solidFill>
            <a:srgbClr val="1A1F2E"/>
          </a:solidFill>
          <a:ln w="12700">
            <a:solidFill>
              <a:srgbClr val="1A1F2E"/>
            </a:solidFill>
            <a:prstDash val="solid"/>
          </a:ln>
          <a:effectLst>
            <a:outerShdw blurRad="635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7" name="Text 5"/>
          <p:cNvSpPr/>
          <p:nvPr/>
        </p:nvSpPr>
        <p:spPr>
          <a:xfrm>
            <a:off x="530352" y="1591056"/>
            <a:ext cx="8065008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Фандрейзинг (від англ. fund — ресурси, raise — знаходження) — спланована і безперервна діяльність, спрямована на залучення фінансових, матеріальних і людських ресурсів для реалізації некомерційних соціальних та наукових проєктів.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347472" y="2423160"/>
            <a:ext cx="4206240" cy="1280160"/>
          </a:xfrm>
          <a:prstGeom prst="rect">
            <a:avLst/>
          </a:prstGeom>
          <a:solidFill>
            <a:srgbClr val="FFFFFF"/>
          </a:solidFill>
          <a:ln w="12700">
            <a:solidFill>
              <a:srgbClr val="D0CCC4"/>
            </a:solidFill>
            <a:prstDash val="solid"/>
          </a:ln>
          <a:effectLst>
            <a:outerShdw blurRad="635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347472" y="2423160"/>
            <a:ext cx="64008" cy="1280160"/>
          </a:xfrm>
          <a:prstGeom prst="rect">
            <a:avLst/>
          </a:prstGeom>
          <a:solidFill>
            <a:srgbClr val="2D3A50"/>
          </a:solidFill>
          <a:ln w="12700">
            <a:solidFill>
              <a:srgbClr val="2D3A50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493776" y="2587752"/>
            <a:ext cx="365760" cy="365760"/>
          </a:xfrm>
          <a:prstGeom prst="rect">
            <a:avLst/>
          </a:prstGeom>
          <a:solidFill>
            <a:srgbClr val="2D3A50"/>
          </a:solidFill>
          <a:ln w="12700">
            <a:solidFill>
              <a:srgbClr val="2D3A50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493776" y="2587752"/>
            <a:ext cx="365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1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969264" y="2587752"/>
            <a:ext cx="3438144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50" b="1" dirty="0">
                <a:solidFill>
                  <a:srgbClr val="2226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Визначення потреб</a:t>
            </a:r>
            <a:endParaRPr lang="en-US" sz="1250" dirty="0"/>
          </a:p>
        </p:txBody>
      </p:sp>
      <p:sp>
        <p:nvSpPr>
          <p:cNvPr id="13" name="Text 11"/>
          <p:cNvSpPr/>
          <p:nvPr/>
        </p:nvSpPr>
        <p:spPr>
          <a:xfrm>
            <a:off x="493776" y="3008376"/>
            <a:ext cx="3931920" cy="6217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chemeClr val="tx2">
                    <a:lumMod val="50000"/>
                  </a:schemeClr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З'ясування проблем і потреб організації. Формулювання їх актуальності. Визначення очікуваних результатів та необхідних ресурсів.</a:t>
            </a:r>
            <a:endParaRPr lang="en-US" sz="10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14" name="Shape 12"/>
          <p:cNvSpPr/>
          <p:nvPr/>
        </p:nvSpPr>
        <p:spPr>
          <a:xfrm>
            <a:off x="4736592" y="2423160"/>
            <a:ext cx="4206240" cy="1280160"/>
          </a:xfrm>
          <a:prstGeom prst="rect">
            <a:avLst/>
          </a:prstGeom>
          <a:solidFill>
            <a:srgbClr val="FFFFFF"/>
          </a:solidFill>
          <a:ln w="12700">
            <a:solidFill>
              <a:srgbClr val="D0CCC4"/>
            </a:solidFill>
            <a:prstDash val="solid"/>
          </a:ln>
          <a:effectLst>
            <a:outerShdw blurRad="635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15" name="Shape 13"/>
          <p:cNvSpPr/>
          <p:nvPr/>
        </p:nvSpPr>
        <p:spPr>
          <a:xfrm>
            <a:off x="4736592" y="2423160"/>
            <a:ext cx="64008" cy="1280160"/>
          </a:xfrm>
          <a:prstGeom prst="rect">
            <a:avLst/>
          </a:prstGeom>
          <a:solidFill>
            <a:srgbClr val="3D5570"/>
          </a:solidFill>
          <a:ln w="12700">
            <a:solidFill>
              <a:srgbClr val="3D5570"/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4882896" y="2587752"/>
            <a:ext cx="365760" cy="365760"/>
          </a:xfrm>
          <a:prstGeom prst="rect">
            <a:avLst/>
          </a:prstGeom>
          <a:solidFill>
            <a:srgbClr val="3D5570"/>
          </a:solidFill>
          <a:ln w="12700">
            <a:solidFill>
              <a:srgbClr val="3D5570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4882896" y="2587752"/>
            <a:ext cx="365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2</a:t>
            </a:r>
            <a:endParaRPr lang="en-US" sz="1400" dirty="0"/>
          </a:p>
        </p:txBody>
      </p:sp>
      <p:sp>
        <p:nvSpPr>
          <p:cNvPr id="18" name="Text 16"/>
          <p:cNvSpPr/>
          <p:nvPr/>
        </p:nvSpPr>
        <p:spPr>
          <a:xfrm>
            <a:off x="5358384" y="2587752"/>
            <a:ext cx="3438144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50" b="1" dirty="0">
                <a:solidFill>
                  <a:srgbClr val="2226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Пошук джерел</a:t>
            </a:r>
            <a:endParaRPr lang="en-US" sz="1250" dirty="0"/>
          </a:p>
        </p:txBody>
      </p:sp>
      <p:sp>
        <p:nvSpPr>
          <p:cNvPr id="19" name="Text 17"/>
          <p:cNvSpPr/>
          <p:nvPr/>
        </p:nvSpPr>
        <p:spPr>
          <a:xfrm>
            <a:off x="4882896" y="3008376"/>
            <a:ext cx="3931920" cy="6217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chemeClr val="tx2">
                    <a:lumMod val="50000"/>
                  </a:schemeClr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Стратегія фандрейзингу. Аналіз донорів і грантодавців. Вивчення потенціалу кожного джерела. Надсилання листа-запиту.</a:t>
            </a:r>
            <a:endParaRPr lang="en-US" sz="10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20" name="Shape 18"/>
          <p:cNvSpPr/>
          <p:nvPr/>
        </p:nvSpPr>
        <p:spPr>
          <a:xfrm>
            <a:off x="347472" y="3794760"/>
            <a:ext cx="4206240" cy="1280160"/>
          </a:xfrm>
          <a:prstGeom prst="rect">
            <a:avLst/>
          </a:prstGeom>
          <a:solidFill>
            <a:srgbClr val="FFFFFF"/>
          </a:solidFill>
          <a:ln w="12700">
            <a:solidFill>
              <a:srgbClr val="D0CCC4"/>
            </a:solidFill>
            <a:prstDash val="solid"/>
          </a:ln>
          <a:effectLst>
            <a:outerShdw blurRad="635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21" name="Shape 19"/>
          <p:cNvSpPr/>
          <p:nvPr/>
        </p:nvSpPr>
        <p:spPr>
          <a:xfrm>
            <a:off x="347472" y="3794760"/>
            <a:ext cx="64008" cy="1280160"/>
          </a:xfrm>
          <a:prstGeom prst="rect">
            <a:avLst/>
          </a:prstGeom>
          <a:solidFill>
            <a:srgbClr val="3D6B5A"/>
          </a:solidFill>
          <a:ln w="12700">
            <a:solidFill>
              <a:srgbClr val="3D6B5A"/>
            </a:solidFill>
            <a:prstDash val="solid"/>
          </a:ln>
        </p:spPr>
      </p:sp>
      <p:sp>
        <p:nvSpPr>
          <p:cNvPr id="22" name="Shape 20"/>
          <p:cNvSpPr/>
          <p:nvPr/>
        </p:nvSpPr>
        <p:spPr>
          <a:xfrm>
            <a:off x="493776" y="3959352"/>
            <a:ext cx="365760" cy="365760"/>
          </a:xfrm>
          <a:prstGeom prst="rect">
            <a:avLst/>
          </a:prstGeom>
          <a:solidFill>
            <a:srgbClr val="3D6B5A"/>
          </a:solidFill>
          <a:ln w="12700">
            <a:solidFill>
              <a:srgbClr val="3D6B5A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493776" y="3959352"/>
            <a:ext cx="365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3</a:t>
            </a:r>
            <a:endParaRPr lang="en-US" sz="1400" dirty="0"/>
          </a:p>
        </p:txBody>
      </p:sp>
      <p:sp>
        <p:nvSpPr>
          <p:cNvPr id="24" name="Text 22"/>
          <p:cNvSpPr/>
          <p:nvPr/>
        </p:nvSpPr>
        <p:spPr>
          <a:xfrm>
            <a:off x="969264" y="3959352"/>
            <a:ext cx="3438144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50" b="1" dirty="0">
                <a:solidFill>
                  <a:srgbClr val="2226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Звернення до донора</a:t>
            </a:r>
            <a:endParaRPr lang="en-US" sz="1250" dirty="0"/>
          </a:p>
        </p:txBody>
      </p:sp>
      <p:sp>
        <p:nvSpPr>
          <p:cNvPr id="25" name="Text 23"/>
          <p:cNvSpPr/>
          <p:nvPr/>
        </p:nvSpPr>
        <p:spPr>
          <a:xfrm>
            <a:off x="493776" y="4379976"/>
            <a:ext cx="3931920" cy="6217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chemeClr val="tx2">
                    <a:lumMod val="50000"/>
                  </a:schemeClr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Підготовка і подання заявки на грант або партнерство. Чітке формулювання цілей і бюджету. Переконливий опис очікуваних результатів.</a:t>
            </a:r>
            <a:endParaRPr lang="en-US" sz="10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26" name="Shape 24"/>
          <p:cNvSpPr/>
          <p:nvPr/>
        </p:nvSpPr>
        <p:spPr>
          <a:xfrm>
            <a:off x="4736592" y="3794760"/>
            <a:ext cx="4206240" cy="1280160"/>
          </a:xfrm>
          <a:prstGeom prst="rect">
            <a:avLst/>
          </a:prstGeom>
          <a:solidFill>
            <a:srgbClr val="FFFFFF"/>
          </a:solidFill>
          <a:ln w="12700">
            <a:solidFill>
              <a:srgbClr val="D0CCC4"/>
            </a:solidFill>
            <a:prstDash val="solid"/>
          </a:ln>
          <a:effectLst>
            <a:outerShdw blurRad="635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27" name="Shape 25"/>
          <p:cNvSpPr/>
          <p:nvPr/>
        </p:nvSpPr>
        <p:spPr>
          <a:xfrm>
            <a:off x="4736592" y="3794760"/>
            <a:ext cx="64008" cy="1280160"/>
          </a:xfrm>
          <a:prstGeom prst="rect">
            <a:avLst/>
          </a:prstGeom>
          <a:solidFill>
            <a:srgbClr val="D4840A"/>
          </a:solidFill>
          <a:ln w="12700">
            <a:solidFill>
              <a:srgbClr val="D4840A"/>
            </a:solidFill>
            <a:prstDash val="solid"/>
          </a:ln>
        </p:spPr>
      </p:sp>
      <p:sp>
        <p:nvSpPr>
          <p:cNvPr id="28" name="Shape 26"/>
          <p:cNvSpPr/>
          <p:nvPr/>
        </p:nvSpPr>
        <p:spPr>
          <a:xfrm>
            <a:off x="4882896" y="3959352"/>
            <a:ext cx="365760" cy="365760"/>
          </a:xfrm>
          <a:prstGeom prst="rect">
            <a:avLst/>
          </a:prstGeom>
          <a:solidFill>
            <a:srgbClr val="D4840A"/>
          </a:solidFill>
          <a:ln w="12700">
            <a:solidFill>
              <a:srgbClr val="D4840A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4882896" y="3959352"/>
            <a:ext cx="365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4</a:t>
            </a:r>
            <a:endParaRPr lang="en-US" sz="1400" dirty="0"/>
          </a:p>
        </p:txBody>
      </p:sp>
      <p:sp>
        <p:nvSpPr>
          <p:cNvPr id="30" name="Text 28"/>
          <p:cNvSpPr/>
          <p:nvPr/>
        </p:nvSpPr>
        <p:spPr>
          <a:xfrm>
            <a:off x="5358384" y="3959352"/>
            <a:ext cx="3438144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50" b="1" dirty="0">
                <a:solidFill>
                  <a:srgbClr val="2226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Аналіз результатів</a:t>
            </a:r>
            <a:endParaRPr lang="en-US" sz="1250" dirty="0"/>
          </a:p>
        </p:txBody>
      </p:sp>
      <p:sp>
        <p:nvSpPr>
          <p:cNvPr id="31" name="Text 29"/>
          <p:cNvSpPr/>
          <p:nvPr/>
        </p:nvSpPr>
        <p:spPr>
          <a:xfrm>
            <a:off x="4882896" y="4379976"/>
            <a:ext cx="3931920" cy="6217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chemeClr val="tx2">
                    <a:lumMod val="50000"/>
                  </a:schemeClr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Оцінка здійсненої роботи. Надсилання подяки донору. Планування наступних дій з урахуванням отриманого досвіду.</a:t>
            </a:r>
            <a:endParaRPr lang="en-US" sz="10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32" name="Text 30"/>
          <p:cNvSpPr/>
          <p:nvPr/>
        </p:nvSpPr>
        <p:spPr>
          <a:xfrm>
            <a:off x="8092440" y="4864608"/>
            <a:ext cx="8686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7A88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 / 22</a:t>
            </a:r>
            <a:endParaRPr lang="en-US" sz="900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1">
    <p:bg>
      <p:bgPr>
        <a:solidFill>
          <a:srgbClr val="F4F1E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A1F2E"/>
          </a:solidFill>
          <a:ln w="12700">
            <a:solidFill>
              <a:srgbClr val="1A1F2E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201168" cy="475488"/>
          </a:xfrm>
          <a:prstGeom prst="rect">
            <a:avLst/>
          </a:prstGeom>
          <a:solidFill>
            <a:srgbClr val="D4840A"/>
          </a:solidFill>
          <a:ln w="12700">
            <a:solidFill>
              <a:srgbClr val="D4840A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320040" y="0"/>
            <a:ext cx="850392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kern="0" spc="300" dirty="0">
                <a:solidFill>
                  <a:srgbClr val="F0A8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РОЗДІЛ 6  •  ФАНДРЕЙЗИНГ І ПРОЄКТНА ДІЯЛЬНІСТЬ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457200" y="594360"/>
            <a:ext cx="8229600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2D3A5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Джерела фінансування та роль соціолога в проєктах</a:t>
            </a:r>
            <a:endParaRPr lang="en-US" sz="2400" dirty="0"/>
          </a:p>
        </p:txBody>
      </p:sp>
      <p:sp>
        <p:nvSpPr>
          <p:cNvPr id="6" name="Shape 4"/>
          <p:cNvSpPr/>
          <p:nvPr/>
        </p:nvSpPr>
        <p:spPr>
          <a:xfrm>
            <a:off x="347472" y="1536192"/>
            <a:ext cx="4160520" cy="3310128"/>
          </a:xfrm>
          <a:prstGeom prst="rect">
            <a:avLst/>
          </a:prstGeom>
          <a:solidFill>
            <a:srgbClr val="2D3A50"/>
          </a:solidFill>
          <a:ln w="12700">
            <a:solidFill>
              <a:srgbClr val="2D3A50"/>
            </a:solidFill>
            <a:prstDash val="solid"/>
          </a:ln>
          <a:effectLst>
            <a:outerShdw blurRad="127000" dist="38100" dir="8100000" algn="bl" rotWithShape="0">
              <a:srgbClr val="000000">
                <a:alpha val="13000"/>
              </a:srgbClr>
            </a:outerShdw>
          </a:effectLst>
        </p:spPr>
      </p:sp>
      <p:sp>
        <p:nvSpPr>
          <p:cNvPr id="7" name="Text 5"/>
          <p:cNvSpPr/>
          <p:nvPr/>
        </p:nvSpPr>
        <p:spPr>
          <a:xfrm>
            <a:off x="502920" y="1609344"/>
            <a:ext cx="379476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50" b="1" dirty="0">
                <a:solidFill>
                  <a:srgbClr val="F0A8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Основні джерела фінансування</a:t>
            </a:r>
            <a:endParaRPr lang="en-US" sz="1250" dirty="0"/>
          </a:p>
        </p:txBody>
      </p:sp>
      <p:sp>
        <p:nvSpPr>
          <p:cNvPr id="8" name="Shape 6"/>
          <p:cNvSpPr/>
          <p:nvPr/>
        </p:nvSpPr>
        <p:spPr>
          <a:xfrm>
            <a:off x="502920" y="2048256"/>
            <a:ext cx="146304" cy="146304"/>
          </a:xfrm>
          <a:prstGeom prst="rect">
            <a:avLst/>
          </a:prstGeom>
          <a:solidFill>
            <a:srgbClr val="D4840A"/>
          </a:solidFill>
          <a:ln w="12700">
            <a:solidFill>
              <a:srgbClr val="D4840A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749808" y="2011680"/>
            <a:ext cx="3611880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CADCE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Гранти міжнародних фондів (ЄС, ООН, Open Society)</a:t>
            </a:r>
            <a:endParaRPr lang="en-US" sz="1100" dirty="0"/>
          </a:p>
        </p:txBody>
      </p:sp>
      <p:sp>
        <p:nvSpPr>
          <p:cNvPr id="10" name="Shape 8"/>
          <p:cNvSpPr/>
          <p:nvPr/>
        </p:nvSpPr>
        <p:spPr>
          <a:xfrm>
            <a:off x="502920" y="2505456"/>
            <a:ext cx="146304" cy="146304"/>
          </a:xfrm>
          <a:prstGeom prst="rect">
            <a:avLst/>
          </a:prstGeom>
          <a:solidFill>
            <a:srgbClr val="D4840A"/>
          </a:solidFill>
          <a:ln w="12700">
            <a:solidFill>
              <a:srgbClr val="D4840A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749808" y="2468880"/>
            <a:ext cx="3611880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CADCE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Державні програми та субсидії на дослідження</a:t>
            </a:r>
            <a:endParaRPr lang="en-US" sz="1100" dirty="0"/>
          </a:p>
        </p:txBody>
      </p:sp>
      <p:sp>
        <p:nvSpPr>
          <p:cNvPr id="12" name="Shape 10"/>
          <p:cNvSpPr/>
          <p:nvPr/>
        </p:nvSpPr>
        <p:spPr>
          <a:xfrm>
            <a:off x="502920" y="2962656"/>
            <a:ext cx="146304" cy="146304"/>
          </a:xfrm>
          <a:prstGeom prst="rect">
            <a:avLst/>
          </a:prstGeom>
          <a:solidFill>
            <a:srgbClr val="D4840A"/>
          </a:solidFill>
          <a:ln w="12700">
            <a:solidFill>
              <a:srgbClr val="D4840A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749808" y="2926080"/>
            <a:ext cx="3611880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CADCE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Корпоративна соціальна відповідальність бізнесу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502920" y="3419856"/>
            <a:ext cx="146304" cy="146304"/>
          </a:xfrm>
          <a:prstGeom prst="rect">
            <a:avLst/>
          </a:prstGeom>
          <a:solidFill>
            <a:srgbClr val="D4840A"/>
          </a:solidFill>
          <a:ln w="12700">
            <a:solidFill>
              <a:srgbClr val="D4840A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749808" y="3383280"/>
            <a:ext cx="3611880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CADCE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Краудфандинг та громадські пожертви</a:t>
            </a: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502920" y="3877056"/>
            <a:ext cx="146304" cy="146304"/>
          </a:xfrm>
          <a:prstGeom prst="rect">
            <a:avLst/>
          </a:prstGeom>
          <a:solidFill>
            <a:srgbClr val="D4840A"/>
          </a:solidFill>
          <a:ln w="12700">
            <a:solidFill>
              <a:srgbClr val="D4840A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749808" y="3840480"/>
            <a:ext cx="3611880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CADCE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Партнерство з університетами та науковими установами</a:t>
            </a:r>
            <a:endParaRPr lang="en-US" sz="1100" dirty="0"/>
          </a:p>
        </p:txBody>
      </p:sp>
      <p:sp>
        <p:nvSpPr>
          <p:cNvPr id="18" name="Shape 16"/>
          <p:cNvSpPr/>
          <p:nvPr/>
        </p:nvSpPr>
        <p:spPr>
          <a:xfrm>
            <a:off x="502920" y="4334256"/>
            <a:ext cx="146304" cy="146304"/>
          </a:xfrm>
          <a:prstGeom prst="rect">
            <a:avLst/>
          </a:prstGeom>
          <a:solidFill>
            <a:srgbClr val="D4840A"/>
          </a:solidFill>
          <a:ln w="12700">
            <a:solidFill>
              <a:srgbClr val="D4840A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749808" y="4297680"/>
            <a:ext cx="3611880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CADCE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Контрактні дослідження для держустанов і НУО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4754880" y="1536192"/>
            <a:ext cx="4041648" cy="3310128"/>
          </a:xfrm>
          <a:prstGeom prst="rect">
            <a:avLst/>
          </a:prstGeom>
          <a:solidFill>
            <a:srgbClr val="FFFFFF"/>
          </a:solidFill>
          <a:ln w="12700">
            <a:solidFill>
              <a:srgbClr val="D0CCC4"/>
            </a:solidFill>
            <a:prstDash val="solid"/>
          </a:ln>
          <a:effectLst>
            <a:outerShdw blurRad="635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21" name="Shape 19"/>
          <p:cNvSpPr/>
          <p:nvPr/>
        </p:nvSpPr>
        <p:spPr>
          <a:xfrm>
            <a:off x="4754880" y="1536192"/>
            <a:ext cx="64008" cy="3310128"/>
          </a:xfrm>
          <a:prstGeom prst="rect">
            <a:avLst/>
          </a:prstGeom>
          <a:solidFill>
            <a:srgbClr val="3D6B5A"/>
          </a:solidFill>
          <a:ln w="12700">
            <a:solidFill>
              <a:srgbClr val="3D6B5A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4937760" y="1609344"/>
            <a:ext cx="36576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50" b="1" dirty="0">
                <a:solidFill>
                  <a:srgbClr val="3D6B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Завдання фандрейзингу</a:t>
            </a:r>
            <a:endParaRPr lang="en-US" sz="1250" dirty="0"/>
          </a:p>
        </p:txBody>
      </p:sp>
      <p:sp>
        <p:nvSpPr>
          <p:cNvPr id="23" name="Shape 21"/>
          <p:cNvSpPr/>
          <p:nvPr/>
        </p:nvSpPr>
        <p:spPr>
          <a:xfrm>
            <a:off x="4919472" y="2048256"/>
            <a:ext cx="3730752" cy="475488"/>
          </a:xfrm>
          <a:prstGeom prst="rect">
            <a:avLst/>
          </a:prstGeom>
          <a:solidFill>
            <a:srgbClr val="F0EDE8"/>
          </a:solidFill>
          <a:ln w="12700">
            <a:solidFill>
              <a:srgbClr val="D0CCC4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5029200" y="2084832"/>
            <a:ext cx="1417320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3D6B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Залучення ресурсів  </a:t>
            </a:r>
            <a:endParaRPr lang="en-US" sz="1100" dirty="0"/>
          </a:p>
        </p:txBody>
      </p:sp>
      <p:sp>
        <p:nvSpPr>
          <p:cNvPr id="25" name="Text 23"/>
          <p:cNvSpPr/>
          <p:nvPr/>
        </p:nvSpPr>
        <p:spPr>
          <a:xfrm>
            <a:off x="6473952" y="2084832"/>
            <a:ext cx="2084832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2226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для реалізації цільових програм і досліджень.</a:t>
            </a:r>
            <a:endParaRPr lang="en-US" sz="1050" dirty="0"/>
          </a:p>
        </p:txBody>
      </p:sp>
      <p:sp>
        <p:nvSpPr>
          <p:cNvPr id="26" name="Shape 24"/>
          <p:cNvSpPr/>
          <p:nvPr/>
        </p:nvSpPr>
        <p:spPr>
          <a:xfrm>
            <a:off x="4919472" y="2578608"/>
            <a:ext cx="3730752" cy="475488"/>
          </a:xfrm>
          <a:prstGeom prst="rect">
            <a:avLst/>
          </a:prstGeom>
          <a:solidFill>
            <a:srgbClr val="E8E4DD"/>
          </a:solidFill>
          <a:ln w="12700">
            <a:solidFill>
              <a:srgbClr val="D0CCC4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5029200" y="2615184"/>
            <a:ext cx="1417320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3D6B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Аналіз ефективності  </a:t>
            </a:r>
            <a:endParaRPr lang="en-US" sz="1100" dirty="0"/>
          </a:p>
        </p:txBody>
      </p:sp>
      <p:sp>
        <p:nvSpPr>
          <p:cNvPr id="28" name="Text 26"/>
          <p:cNvSpPr/>
          <p:nvPr/>
        </p:nvSpPr>
        <p:spPr>
          <a:xfrm>
            <a:off x="6473952" y="2615184"/>
            <a:ext cx="2084832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2226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діяльності організації — звіт перед донорами.</a:t>
            </a:r>
            <a:endParaRPr lang="en-US" sz="1050" dirty="0"/>
          </a:p>
        </p:txBody>
      </p:sp>
      <p:sp>
        <p:nvSpPr>
          <p:cNvPr id="29" name="Shape 27"/>
          <p:cNvSpPr/>
          <p:nvPr/>
        </p:nvSpPr>
        <p:spPr>
          <a:xfrm>
            <a:off x="4919472" y="3108960"/>
            <a:ext cx="3730752" cy="475488"/>
          </a:xfrm>
          <a:prstGeom prst="rect">
            <a:avLst/>
          </a:prstGeom>
          <a:solidFill>
            <a:srgbClr val="F0EDE8"/>
          </a:solidFill>
          <a:ln w="12700">
            <a:solidFill>
              <a:srgbClr val="D0CCC4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5029200" y="3145536"/>
            <a:ext cx="1417320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3D6B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Генерація ідей  </a:t>
            </a:r>
            <a:endParaRPr lang="en-US" sz="1100" dirty="0"/>
          </a:p>
        </p:txBody>
      </p:sp>
      <p:sp>
        <p:nvSpPr>
          <p:cNvPr id="31" name="Text 29"/>
          <p:cNvSpPr/>
          <p:nvPr/>
        </p:nvSpPr>
        <p:spPr>
          <a:xfrm>
            <a:off x="6473952" y="3145536"/>
            <a:ext cx="2084832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2226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для майбутніх проєктів і напрямів роботи.</a:t>
            </a:r>
            <a:endParaRPr lang="en-US" sz="1050" dirty="0"/>
          </a:p>
        </p:txBody>
      </p:sp>
      <p:sp>
        <p:nvSpPr>
          <p:cNvPr id="32" name="Shape 30"/>
          <p:cNvSpPr/>
          <p:nvPr/>
        </p:nvSpPr>
        <p:spPr>
          <a:xfrm>
            <a:off x="4919472" y="3639312"/>
            <a:ext cx="3730752" cy="475488"/>
          </a:xfrm>
          <a:prstGeom prst="rect">
            <a:avLst/>
          </a:prstGeom>
          <a:solidFill>
            <a:srgbClr val="E8E4DD"/>
          </a:solidFill>
          <a:ln w="12700">
            <a:solidFill>
              <a:srgbClr val="D0CCC4"/>
            </a:solidFill>
            <a:prstDash val="solid"/>
          </a:ln>
        </p:spPr>
      </p:sp>
      <p:sp>
        <p:nvSpPr>
          <p:cNvPr id="33" name="Text 31"/>
          <p:cNvSpPr/>
          <p:nvPr/>
        </p:nvSpPr>
        <p:spPr>
          <a:xfrm>
            <a:off x="5029200" y="3675888"/>
            <a:ext cx="1417320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3D6B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Підвищення іміджу  </a:t>
            </a:r>
            <a:endParaRPr lang="en-US" sz="1100" dirty="0"/>
          </a:p>
        </p:txBody>
      </p:sp>
      <p:sp>
        <p:nvSpPr>
          <p:cNvPr id="34" name="Text 32"/>
          <p:cNvSpPr/>
          <p:nvPr/>
        </p:nvSpPr>
        <p:spPr>
          <a:xfrm>
            <a:off x="6473952" y="3675888"/>
            <a:ext cx="2084832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2226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та зміцнення довіри громадськості до організації.</a:t>
            </a:r>
            <a:endParaRPr lang="en-US" sz="1050" dirty="0"/>
          </a:p>
        </p:txBody>
      </p:sp>
      <p:sp>
        <p:nvSpPr>
          <p:cNvPr id="35" name="Shape 33"/>
          <p:cNvSpPr/>
          <p:nvPr/>
        </p:nvSpPr>
        <p:spPr>
          <a:xfrm>
            <a:off x="4919472" y="4169664"/>
            <a:ext cx="3730752" cy="475488"/>
          </a:xfrm>
          <a:prstGeom prst="rect">
            <a:avLst/>
          </a:prstGeom>
          <a:solidFill>
            <a:srgbClr val="F0EDE8"/>
          </a:solidFill>
          <a:ln w="12700">
            <a:solidFill>
              <a:srgbClr val="D0CCC4"/>
            </a:solidFill>
            <a:prstDash val="solid"/>
          </a:ln>
        </p:spPr>
      </p:sp>
      <p:sp>
        <p:nvSpPr>
          <p:cNvPr id="36" name="Text 34"/>
          <p:cNvSpPr/>
          <p:nvPr/>
        </p:nvSpPr>
        <p:spPr>
          <a:xfrm>
            <a:off x="5029200" y="4206240"/>
            <a:ext cx="1417320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3D6B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Просвіта громадян  </a:t>
            </a:r>
            <a:endParaRPr lang="en-US" sz="1100" dirty="0"/>
          </a:p>
        </p:txBody>
      </p:sp>
      <p:sp>
        <p:nvSpPr>
          <p:cNvPr id="37" name="Text 35"/>
          <p:cNvSpPr/>
          <p:nvPr/>
        </p:nvSpPr>
        <p:spPr>
          <a:xfrm>
            <a:off x="6473952" y="4206240"/>
            <a:ext cx="2084832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2226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щодо соціальних проблем, які вирішує організація.</a:t>
            </a:r>
            <a:endParaRPr lang="en-US" sz="1050" dirty="0"/>
          </a:p>
        </p:txBody>
      </p:sp>
      <p:sp>
        <p:nvSpPr>
          <p:cNvPr id="38" name="Text 36"/>
          <p:cNvSpPr/>
          <p:nvPr/>
        </p:nvSpPr>
        <p:spPr>
          <a:xfrm>
            <a:off x="8092440" y="4864608"/>
            <a:ext cx="8686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7A88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21 / 22</a:t>
            </a:r>
            <a:endParaRPr lang="en-US" sz="900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2">
    <p:bg>
      <p:bgPr>
        <a:solidFill>
          <a:srgbClr val="1A1F2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01168" cy="5143500"/>
          </a:xfrm>
          <a:prstGeom prst="rect">
            <a:avLst/>
          </a:prstGeom>
          <a:solidFill>
            <a:srgbClr val="D4840A"/>
          </a:solidFill>
          <a:ln w="12700">
            <a:solidFill>
              <a:srgbClr val="D4840A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3886200"/>
            <a:ext cx="9144000" cy="1257300"/>
          </a:xfrm>
          <a:prstGeom prst="rect">
            <a:avLst/>
          </a:prstGeom>
          <a:solidFill>
            <a:srgbClr val="0D1018"/>
          </a:solidFill>
          <a:ln w="12700">
            <a:solidFill>
              <a:srgbClr val="0D1018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411480" y="32004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b="1" kern="0" spc="500" dirty="0">
                <a:solidFill>
                  <a:srgbClr val="D4840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ПІДСУМКИ ЛЕКЦІЇ</a:t>
            </a:r>
            <a:endParaRPr lang="en-US" sz="1050" dirty="0"/>
          </a:p>
        </p:txBody>
      </p:sp>
      <p:sp>
        <p:nvSpPr>
          <p:cNvPr id="5" name="Text 3"/>
          <p:cNvSpPr/>
          <p:nvPr/>
        </p:nvSpPr>
        <p:spPr>
          <a:xfrm>
            <a:off x="411480" y="713232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Ключові висновки</a:t>
            </a:r>
            <a:endParaRPr lang="en-US" sz="3000" dirty="0"/>
          </a:p>
        </p:txBody>
      </p:sp>
      <p:sp>
        <p:nvSpPr>
          <p:cNvPr id="6" name="Shape 4"/>
          <p:cNvSpPr/>
          <p:nvPr/>
        </p:nvSpPr>
        <p:spPr>
          <a:xfrm>
            <a:off x="411480" y="1417320"/>
            <a:ext cx="201168" cy="201168"/>
          </a:xfrm>
          <a:prstGeom prst="rect">
            <a:avLst/>
          </a:prstGeom>
          <a:solidFill>
            <a:srgbClr val="D4840A"/>
          </a:solidFill>
          <a:ln w="12700">
            <a:solidFill>
              <a:srgbClr val="D4840A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749808" y="1371600"/>
            <a:ext cx="8028432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AABF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Взаємодія із ЗМІ — не другорядна задача, а ключова соціальна відповідальність соціолога перед суспільством.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411480" y="1856232"/>
            <a:ext cx="201168" cy="201168"/>
          </a:xfrm>
          <a:prstGeom prst="rect">
            <a:avLst/>
          </a:prstGeom>
          <a:solidFill>
            <a:srgbClr val="D4840A"/>
          </a:solidFill>
          <a:ln w="12700">
            <a:solidFill>
              <a:srgbClr val="D4840A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749808" y="1810512"/>
            <a:ext cx="8028432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AABF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Прес-реліз і прес-анонс — базові інструменти, що вимагають дотримання чітких правил стислості, актуальності й оформлення.</a:t>
            </a:r>
            <a:endParaRPr lang="en-US" sz="1100" dirty="0"/>
          </a:p>
        </p:txBody>
      </p:sp>
      <p:sp>
        <p:nvSpPr>
          <p:cNvPr id="10" name="Shape 8"/>
          <p:cNvSpPr/>
          <p:nvPr/>
        </p:nvSpPr>
        <p:spPr>
          <a:xfrm>
            <a:off x="411480" y="2295144"/>
            <a:ext cx="201168" cy="201168"/>
          </a:xfrm>
          <a:prstGeom prst="rect">
            <a:avLst/>
          </a:prstGeom>
          <a:solidFill>
            <a:srgbClr val="D4840A"/>
          </a:solidFill>
          <a:ln w="12700">
            <a:solidFill>
              <a:srgbClr val="D4840A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749808" y="2249424"/>
            <a:ext cx="8028432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AABF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PR-діяльність і паблісіті перетворюють організацію на видимого й поважаного гравця публічного поля.</a:t>
            </a:r>
            <a:endParaRPr lang="en-US" sz="1100" dirty="0"/>
          </a:p>
        </p:txBody>
      </p:sp>
      <p:sp>
        <p:nvSpPr>
          <p:cNvPr id="12" name="Shape 10"/>
          <p:cNvSpPr/>
          <p:nvPr/>
        </p:nvSpPr>
        <p:spPr>
          <a:xfrm>
            <a:off x="411480" y="2734056"/>
            <a:ext cx="201168" cy="201168"/>
          </a:xfrm>
          <a:prstGeom prst="rect">
            <a:avLst/>
          </a:prstGeom>
          <a:solidFill>
            <a:srgbClr val="D4840A"/>
          </a:solidFill>
          <a:ln w="12700">
            <a:solidFill>
              <a:srgbClr val="D4840A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749808" y="2688336"/>
            <a:ext cx="8028432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AABF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Якісна презентація — не доповнення до дослідження, а окрема навичка, що потребує адаптації мови до кожної аудиторії.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411480" y="3172968"/>
            <a:ext cx="201168" cy="201168"/>
          </a:xfrm>
          <a:prstGeom prst="rect">
            <a:avLst/>
          </a:prstGeom>
          <a:solidFill>
            <a:srgbClr val="D4840A"/>
          </a:solidFill>
          <a:ln w="12700">
            <a:solidFill>
              <a:srgbClr val="D4840A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749808" y="3127248"/>
            <a:ext cx="8028432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AABF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Візуалізація даних та інфографіка роблять складні результати доступними і збільшують соціальний ефект дослідження.</a:t>
            </a: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411480" y="3611880"/>
            <a:ext cx="201168" cy="201168"/>
          </a:xfrm>
          <a:prstGeom prst="rect">
            <a:avLst/>
          </a:prstGeom>
          <a:solidFill>
            <a:srgbClr val="D4840A"/>
          </a:solidFill>
          <a:ln w="12700">
            <a:solidFill>
              <a:srgbClr val="D4840A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749808" y="3566160"/>
            <a:ext cx="8028432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AABF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Фандрейзинг забезпечує ресурси для незалежної дослідницької діяльності — вміння його здійснювати є конкурентною перевагою.</a:t>
            </a:r>
            <a:endParaRPr lang="en-US" sz="1100" dirty="0"/>
          </a:p>
        </p:txBody>
      </p:sp>
      <p:sp>
        <p:nvSpPr>
          <p:cNvPr id="19" name="Text 17"/>
          <p:cNvSpPr/>
          <p:nvPr/>
        </p:nvSpPr>
        <p:spPr>
          <a:xfrm>
            <a:off x="8092440" y="4864608"/>
            <a:ext cx="8686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7A88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22 / 22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2D3A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01168" cy="5143500"/>
          </a:xfrm>
          <a:prstGeom prst="rect">
            <a:avLst/>
          </a:prstGeom>
          <a:solidFill>
            <a:srgbClr val="D4840A"/>
          </a:solidFill>
          <a:ln w="12700">
            <a:solidFill>
              <a:srgbClr val="D4840A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3566160"/>
            <a:ext cx="9144000" cy="1577340"/>
          </a:xfrm>
          <a:prstGeom prst="rect">
            <a:avLst/>
          </a:prstGeom>
          <a:solidFill>
            <a:srgbClr val="1A1F2E"/>
          </a:solidFill>
          <a:ln w="12700">
            <a:solidFill>
              <a:srgbClr val="1A1F2E"/>
            </a:solidFill>
            <a:prstDash val="solid"/>
          </a:ln>
        </p:spPr>
      </p:sp>
      <p:pic>
        <p:nvPicPr>
          <p:cNvPr id="4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17920" y="365760"/>
            <a:ext cx="2560320" cy="256032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411480" y="457200"/>
            <a:ext cx="50292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b="1" kern="0" spc="500" dirty="0">
                <a:solidFill>
                  <a:srgbClr val="D4840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РОЗДІЛ 1</a:t>
            </a:r>
            <a:endParaRPr lang="en-US" sz="1050" dirty="0"/>
          </a:p>
        </p:txBody>
      </p:sp>
      <p:sp>
        <p:nvSpPr>
          <p:cNvPr id="6" name="Text 3"/>
          <p:cNvSpPr/>
          <p:nvPr/>
        </p:nvSpPr>
        <p:spPr>
          <a:xfrm>
            <a:off x="411480" y="914400"/>
            <a:ext cx="5486400" cy="7498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44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Соціологія</a:t>
            </a:r>
            <a:endParaRPr lang="en-US" sz="4400" dirty="0"/>
          </a:p>
        </p:txBody>
      </p:sp>
      <p:sp>
        <p:nvSpPr>
          <p:cNvPr id="7" name="Text 4"/>
          <p:cNvSpPr/>
          <p:nvPr/>
        </p:nvSpPr>
        <p:spPr>
          <a:xfrm>
            <a:off x="411480" y="1609344"/>
            <a:ext cx="5669280" cy="6217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200" dirty="0">
                <a:solidFill>
                  <a:srgbClr val="9AACC2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і засоби масової</a:t>
            </a:r>
            <a:endParaRPr lang="en-US" sz="3200" dirty="0"/>
          </a:p>
        </p:txBody>
      </p:sp>
      <p:sp>
        <p:nvSpPr>
          <p:cNvPr id="8" name="Text 5"/>
          <p:cNvSpPr/>
          <p:nvPr/>
        </p:nvSpPr>
        <p:spPr>
          <a:xfrm>
            <a:off x="411480" y="2176272"/>
            <a:ext cx="56692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200" dirty="0">
                <a:solidFill>
                  <a:srgbClr val="9AACC2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інформації</a:t>
            </a:r>
            <a:endParaRPr lang="en-US" sz="3200" dirty="0"/>
          </a:p>
        </p:txBody>
      </p:sp>
      <p:sp>
        <p:nvSpPr>
          <p:cNvPr id="9" name="Text 6"/>
          <p:cNvSpPr/>
          <p:nvPr/>
        </p:nvSpPr>
        <p:spPr>
          <a:xfrm>
            <a:off x="411480" y="3749040"/>
            <a:ext cx="82296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6080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Роль  •  Ризики  •  Відповідальність</a:t>
            </a:r>
            <a:endParaRPr lang="en-US" sz="1200" dirty="0"/>
          </a:p>
        </p:txBody>
      </p:sp>
      <p:sp>
        <p:nvSpPr>
          <p:cNvPr id="10" name="Text 7"/>
          <p:cNvSpPr/>
          <p:nvPr/>
        </p:nvSpPr>
        <p:spPr>
          <a:xfrm>
            <a:off x="8092440" y="4864608"/>
            <a:ext cx="8686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7A88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 / 22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4F1E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A1F2E"/>
          </a:solidFill>
          <a:ln w="12700">
            <a:solidFill>
              <a:srgbClr val="1A1F2E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201168" cy="475488"/>
          </a:xfrm>
          <a:prstGeom prst="rect">
            <a:avLst/>
          </a:prstGeom>
          <a:solidFill>
            <a:srgbClr val="D4840A"/>
          </a:solidFill>
          <a:ln w="12700">
            <a:solidFill>
              <a:srgbClr val="D4840A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320040" y="0"/>
            <a:ext cx="850392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kern="0" spc="300" dirty="0">
                <a:solidFill>
                  <a:srgbClr val="F0A8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РОЗДІЛ 1  •  СОЦІОЛОГІЯ І ЗМІ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457200" y="594360"/>
            <a:ext cx="8229600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2D3A5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Чому взаємодія із ЗМІ має суспільне значення?</a:t>
            </a:r>
            <a:endParaRPr lang="en-US" sz="2400" dirty="0"/>
          </a:p>
        </p:txBody>
      </p:sp>
      <p:sp>
        <p:nvSpPr>
          <p:cNvPr id="6" name="Shape 4"/>
          <p:cNvSpPr/>
          <p:nvPr/>
        </p:nvSpPr>
        <p:spPr>
          <a:xfrm>
            <a:off x="365760" y="1554480"/>
            <a:ext cx="8412480" cy="1353312"/>
          </a:xfrm>
          <a:prstGeom prst="rect">
            <a:avLst/>
          </a:prstGeom>
          <a:solidFill>
            <a:srgbClr val="2D3A50"/>
          </a:solidFill>
          <a:ln w="12700">
            <a:solidFill>
              <a:srgbClr val="2D3A50"/>
            </a:solidFill>
            <a:prstDash val="solid"/>
          </a:ln>
          <a:effectLst>
            <a:outerShdw blurRad="127000" dist="38100" dir="8100000" algn="bl" rotWithShape="0">
              <a:srgbClr val="000000">
                <a:alpha val="13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365760" y="1554480"/>
            <a:ext cx="8412480" cy="73152"/>
          </a:xfrm>
          <a:prstGeom prst="rect">
            <a:avLst/>
          </a:prstGeom>
          <a:solidFill>
            <a:srgbClr val="D4840A"/>
          </a:solidFill>
          <a:ln w="12700">
            <a:solidFill>
              <a:srgbClr val="D4840A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530352" y="1664208"/>
            <a:ext cx="8092440" cy="11338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50" i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Темі взаємостосунків соціологів і ЗМІ у вітчизняній методичній літературі надається недостатня увага, хоча саме ця частина роботи соціологів має особливе суспільне значення: телебачення, радіо і преса перетворюють соціологічну інформацію на об'єкт пильної уваги багатомільйонної аудиторії.</a:t>
            </a:r>
            <a:endParaRPr lang="en-US" sz="1350" dirty="0"/>
          </a:p>
        </p:txBody>
      </p:sp>
      <p:sp>
        <p:nvSpPr>
          <p:cNvPr id="9" name="Shape 7"/>
          <p:cNvSpPr/>
          <p:nvPr/>
        </p:nvSpPr>
        <p:spPr>
          <a:xfrm>
            <a:off x="347472" y="3063240"/>
            <a:ext cx="2743200" cy="1783080"/>
          </a:xfrm>
          <a:prstGeom prst="rect">
            <a:avLst/>
          </a:prstGeom>
          <a:solidFill>
            <a:srgbClr val="FFFFFF"/>
          </a:solidFill>
          <a:ln w="12700">
            <a:solidFill>
              <a:srgbClr val="D0CCC4"/>
            </a:solidFill>
            <a:prstDash val="solid"/>
          </a:ln>
          <a:effectLst>
            <a:outerShdw blurRad="635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347472" y="3063240"/>
            <a:ext cx="64008" cy="1783080"/>
          </a:xfrm>
          <a:prstGeom prst="rect">
            <a:avLst/>
          </a:prstGeom>
          <a:solidFill>
            <a:srgbClr val="3D5570"/>
          </a:solidFill>
          <a:ln w="12700">
            <a:solidFill>
              <a:srgbClr val="3D5570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530352" y="3127248"/>
            <a:ext cx="242316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3D55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Завдання соціолога</a:t>
            </a:r>
            <a:endParaRPr lang="en-US" sz="1150" dirty="0"/>
          </a:p>
        </p:txBody>
      </p:sp>
      <p:sp>
        <p:nvSpPr>
          <p:cNvPr id="12" name="Text 10"/>
          <p:cNvSpPr/>
          <p:nvPr/>
        </p:nvSpPr>
        <p:spPr>
          <a:xfrm>
            <a:off x="530352" y="3502152"/>
            <a:ext cx="2423160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2226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1.  Доступний виклад матеріалів для непрофесійної аудиторії.</a:t>
            </a:r>
            <a:endParaRPr lang="en-US" sz="1000" dirty="0"/>
          </a:p>
        </p:txBody>
      </p:sp>
      <p:sp>
        <p:nvSpPr>
          <p:cNvPr id="13" name="Text 11"/>
          <p:cNvSpPr/>
          <p:nvPr/>
        </p:nvSpPr>
        <p:spPr>
          <a:xfrm>
            <a:off x="530352" y="3941064"/>
            <a:ext cx="2423160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2226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2.  Контроль за тим, щоб журналісти не спотворювали соціологічні дані.</a:t>
            </a:r>
            <a:endParaRPr lang="en-US" sz="1000" dirty="0"/>
          </a:p>
        </p:txBody>
      </p:sp>
      <p:sp>
        <p:nvSpPr>
          <p:cNvPr id="14" name="Text 12"/>
          <p:cNvSpPr/>
          <p:nvPr/>
        </p:nvSpPr>
        <p:spPr>
          <a:xfrm>
            <a:off x="530352" y="4379976"/>
            <a:ext cx="2423160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2226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3.  Перевірка, щоб інтерпретація відповідала реальному значенню результатів.</a:t>
            </a:r>
            <a:endParaRPr lang="en-US" sz="1000" dirty="0"/>
          </a:p>
        </p:txBody>
      </p:sp>
      <p:sp>
        <p:nvSpPr>
          <p:cNvPr id="15" name="Shape 13"/>
          <p:cNvSpPr/>
          <p:nvPr/>
        </p:nvSpPr>
        <p:spPr>
          <a:xfrm>
            <a:off x="3273552" y="3063240"/>
            <a:ext cx="2743200" cy="1783080"/>
          </a:xfrm>
          <a:prstGeom prst="rect">
            <a:avLst/>
          </a:prstGeom>
          <a:solidFill>
            <a:srgbClr val="FFFFFF"/>
          </a:solidFill>
          <a:ln w="12700">
            <a:solidFill>
              <a:srgbClr val="D0CCC4"/>
            </a:solidFill>
            <a:prstDash val="solid"/>
          </a:ln>
          <a:effectLst>
            <a:outerShdw blurRad="635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16" name="Shape 14"/>
          <p:cNvSpPr/>
          <p:nvPr/>
        </p:nvSpPr>
        <p:spPr>
          <a:xfrm>
            <a:off x="3273552" y="3063240"/>
            <a:ext cx="64008" cy="1783080"/>
          </a:xfrm>
          <a:prstGeom prst="rect">
            <a:avLst/>
          </a:prstGeom>
          <a:solidFill>
            <a:srgbClr val="B03A2E"/>
          </a:solidFill>
          <a:ln w="12700">
            <a:solidFill>
              <a:srgbClr val="B03A2E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3456432" y="3127248"/>
            <a:ext cx="242316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B03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Джерела спотворення</a:t>
            </a:r>
            <a:endParaRPr lang="en-US" sz="1150" dirty="0"/>
          </a:p>
        </p:txBody>
      </p:sp>
      <p:sp>
        <p:nvSpPr>
          <p:cNvPr id="18" name="Text 16"/>
          <p:cNvSpPr/>
          <p:nvPr/>
        </p:nvSpPr>
        <p:spPr>
          <a:xfrm>
            <a:off x="3456432" y="3502152"/>
            <a:ext cx="2423160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2226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1.  Недостатня кваліфікація журналістів при роботі з числами і відсотками.</a:t>
            </a:r>
            <a:endParaRPr lang="en-US" sz="1000" dirty="0"/>
          </a:p>
        </p:txBody>
      </p:sp>
      <p:sp>
        <p:nvSpPr>
          <p:cNvPr id="19" name="Text 17"/>
          <p:cNvSpPr/>
          <p:nvPr/>
        </p:nvSpPr>
        <p:spPr>
          <a:xfrm>
            <a:off x="3456432" y="3941064"/>
            <a:ext cx="2423160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2226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2.  Навмисні маніпуляції з даними задля сенсаційності матеріалу.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3456432" y="4379976"/>
            <a:ext cx="2423160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2226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3.  Неточна інтерпретація причинно-наслідкових зв'язків у даних.</a:t>
            </a:r>
            <a:endParaRPr lang="en-US" sz="1000" dirty="0"/>
          </a:p>
        </p:txBody>
      </p:sp>
      <p:sp>
        <p:nvSpPr>
          <p:cNvPr id="21" name="Shape 19"/>
          <p:cNvSpPr/>
          <p:nvPr/>
        </p:nvSpPr>
        <p:spPr>
          <a:xfrm>
            <a:off x="6199632" y="3063240"/>
            <a:ext cx="2743200" cy="1783080"/>
          </a:xfrm>
          <a:prstGeom prst="rect">
            <a:avLst/>
          </a:prstGeom>
          <a:solidFill>
            <a:srgbClr val="FFFFFF"/>
          </a:solidFill>
          <a:ln w="12700">
            <a:solidFill>
              <a:srgbClr val="D0CCC4"/>
            </a:solidFill>
            <a:prstDash val="solid"/>
          </a:ln>
          <a:effectLst>
            <a:outerShdw blurRad="635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22" name="Shape 20"/>
          <p:cNvSpPr/>
          <p:nvPr/>
        </p:nvSpPr>
        <p:spPr>
          <a:xfrm>
            <a:off x="6199632" y="3063240"/>
            <a:ext cx="64008" cy="1783080"/>
          </a:xfrm>
          <a:prstGeom prst="rect">
            <a:avLst/>
          </a:prstGeom>
          <a:solidFill>
            <a:srgbClr val="3D6B5A"/>
          </a:solidFill>
          <a:ln w="12700">
            <a:solidFill>
              <a:srgbClr val="3D6B5A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6382512" y="3127248"/>
            <a:ext cx="242316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3D6B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Шляхи мінімізації ризиків</a:t>
            </a:r>
            <a:endParaRPr lang="en-US" sz="1150" dirty="0"/>
          </a:p>
        </p:txBody>
      </p:sp>
      <p:sp>
        <p:nvSpPr>
          <p:cNvPr id="24" name="Text 22"/>
          <p:cNvSpPr/>
          <p:nvPr/>
        </p:nvSpPr>
        <p:spPr>
          <a:xfrm>
            <a:off x="6382512" y="3502152"/>
            <a:ext cx="2423160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2226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1.  Прес-релізи з чіткими формулюваннями висновків.</a:t>
            </a:r>
            <a:endParaRPr lang="en-US" sz="1000" dirty="0"/>
          </a:p>
        </p:txBody>
      </p:sp>
      <p:sp>
        <p:nvSpPr>
          <p:cNvPr id="25" name="Text 23"/>
          <p:cNvSpPr/>
          <p:nvPr/>
        </p:nvSpPr>
        <p:spPr>
          <a:xfrm>
            <a:off x="6382512" y="3941064"/>
            <a:ext cx="2423160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2226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2.  Прес-конференції, де соціолог відповідає на запитання.</a:t>
            </a:r>
            <a:endParaRPr lang="en-US" sz="1000" dirty="0"/>
          </a:p>
        </p:txBody>
      </p:sp>
      <p:sp>
        <p:nvSpPr>
          <p:cNvPr id="26" name="Text 24"/>
          <p:cNvSpPr/>
          <p:nvPr/>
        </p:nvSpPr>
        <p:spPr>
          <a:xfrm>
            <a:off x="6382512" y="4379976"/>
            <a:ext cx="2423160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2226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3.  Прямі коментарі й участь у тематичних передачах.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8092440" y="4864608"/>
            <a:ext cx="8686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7A88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 / 22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3D557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01168" cy="5143500"/>
          </a:xfrm>
          <a:prstGeom prst="rect">
            <a:avLst/>
          </a:prstGeom>
          <a:solidFill>
            <a:srgbClr val="D4840A"/>
          </a:solidFill>
          <a:ln w="12700">
            <a:solidFill>
              <a:srgbClr val="D4840A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3566160"/>
            <a:ext cx="9144000" cy="1577340"/>
          </a:xfrm>
          <a:prstGeom prst="rect">
            <a:avLst/>
          </a:prstGeom>
          <a:solidFill>
            <a:srgbClr val="1A1F2E"/>
          </a:solidFill>
          <a:ln w="12700">
            <a:solidFill>
              <a:srgbClr val="1A1F2E"/>
            </a:solidFill>
            <a:prstDash val="solid"/>
          </a:ln>
        </p:spPr>
      </p:sp>
      <p:pic>
        <p:nvPicPr>
          <p:cNvPr id="4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17920" y="365760"/>
            <a:ext cx="2560320" cy="256032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411480" y="457200"/>
            <a:ext cx="50292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b="1" kern="0" spc="500" dirty="0">
                <a:solidFill>
                  <a:srgbClr val="D4840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РОЗДІЛ 2</a:t>
            </a:r>
            <a:endParaRPr lang="en-US" sz="1050" dirty="0"/>
          </a:p>
        </p:txBody>
      </p:sp>
      <p:sp>
        <p:nvSpPr>
          <p:cNvPr id="6" name="Text 3"/>
          <p:cNvSpPr/>
          <p:nvPr/>
        </p:nvSpPr>
        <p:spPr>
          <a:xfrm>
            <a:off x="411480" y="914400"/>
            <a:ext cx="5486400" cy="7498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44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Прес-реліз і</a:t>
            </a:r>
            <a:endParaRPr lang="en-US" sz="4400" dirty="0"/>
          </a:p>
        </p:txBody>
      </p:sp>
      <p:sp>
        <p:nvSpPr>
          <p:cNvPr id="7" name="Text 4"/>
          <p:cNvSpPr/>
          <p:nvPr/>
        </p:nvSpPr>
        <p:spPr>
          <a:xfrm>
            <a:off x="411480" y="1609344"/>
            <a:ext cx="5669280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4000" dirty="0">
                <a:solidFill>
                  <a:srgbClr val="F0A83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прес-анонс</a:t>
            </a:r>
            <a:endParaRPr lang="en-US" sz="4000" dirty="0"/>
          </a:p>
        </p:txBody>
      </p:sp>
      <p:sp>
        <p:nvSpPr>
          <p:cNvPr id="8" name="Text 5"/>
          <p:cNvSpPr/>
          <p:nvPr/>
        </p:nvSpPr>
        <p:spPr>
          <a:xfrm>
            <a:off x="411480" y="3749040"/>
            <a:ext cx="82296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7A9AB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Структура  •  Вимоги  •  Поширення</a:t>
            </a:r>
            <a:endParaRPr lang="en-US" sz="1200" dirty="0"/>
          </a:p>
        </p:txBody>
      </p:sp>
      <p:sp>
        <p:nvSpPr>
          <p:cNvPr id="9" name="Text 6"/>
          <p:cNvSpPr/>
          <p:nvPr/>
        </p:nvSpPr>
        <p:spPr>
          <a:xfrm>
            <a:off x="8092440" y="4864608"/>
            <a:ext cx="8686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7A88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 / 22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4F1E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A1F2E"/>
          </a:solidFill>
          <a:ln w="12700">
            <a:solidFill>
              <a:srgbClr val="1A1F2E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201168" cy="475488"/>
          </a:xfrm>
          <a:prstGeom prst="rect">
            <a:avLst/>
          </a:prstGeom>
          <a:solidFill>
            <a:srgbClr val="D4840A"/>
          </a:solidFill>
          <a:ln w="12700">
            <a:solidFill>
              <a:srgbClr val="D4840A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320040" y="0"/>
            <a:ext cx="850392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kern="0" spc="300" dirty="0">
                <a:solidFill>
                  <a:srgbClr val="F0A8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РОЗДІЛ 2  •  ПРЕС-РЕЛІЗ І ПРЕС-АНОНС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457200" y="594360"/>
            <a:ext cx="8229600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2D3A5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Прес-реліз: поняття, призначення та основні вимоги</a:t>
            </a:r>
            <a:endParaRPr lang="en-US" sz="2400" dirty="0"/>
          </a:p>
        </p:txBody>
      </p:sp>
      <p:sp>
        <p:nvSpPr>
          <p:cNvPr id="6" name="Shape 4"/>
          <p:cNvSpPr/>
          <p:nvPr/>
        </p:nvSpPr>
        <p:spPr>
          <a:xfrm>
            <a:off x="365760" y="1536192"/>
            <a:ext cx="8412480" cy="1207008"/>
          </a:xfrm>
          <a:prstGeom prst="rect">
            <a:avLst/>
          </a:prstGeom>
          <a:solidFill>
            <a:srgbClr val="2D3A50"/>
          </a:solidFill>
          <a:ln w="12700">
            <a:solidFill>
              <a:srgbClr val="2D3A50"/>
            </a:solidFill>
            <a:prstDash val="solid"/>
          </a:ln>
          <a:effectLst>
            <a:outerShdw blurRad="127000" dist="38100" dir="8100000" algn="bl" rotWithShape="0">
              <a:srgbClr val="000000">
                <a:alpha val="13000"/>
              </a:srgbClr>
            </a:outerShdw>
          </a:effectLst>
        </p:spPr>
      </p:sp>
      <p:sp>
        <p:nvSpPr>
          <p:cNvPr id="7" name="Text 5"/>
          <p:cNvSpPr/>
          <p:nvPr/>
        </p:nvSpPr>
        <p:spPr>
          <a:xfrm>
            <a:off x="530352" y="1572768"/>
            <a:ext cx="1828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b="1" kern="0" spc="300" dirty="0">
                <a:solidFill>
                  <a:srgbClr val="D4840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ВИЗНАЧЕННЯ</a:t>
            </a:r>
            <a:endParaRPr lang="en-US" sz="900" dirty="0"/>
          </a:p>
        </p:txBody>
      </p:sp>
      <p:sp>
        <p:nvSpPr>
          <p:cNvPr id="8" name="Text 6"/>
          <p:cNvSpPr/>
          <p:nvPr/>
        </p:nvSpPr>
        <p:spPr>
          <a:xfrm>
            <a:off x="530352" y="1847088"/>
            <a:ext cx="8046720" cy="8046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Прес-реліз — короткий документ (1 сторінка формату А4), який оперативно й широко інформує громадськість через ЗМІ щодо певної події або результатів дослідження. Пишуть і розповсюджують його, коли виникає нагальна потреба поширити важливу новину.</a:t>
            </a:r>
            <a:endParaRPr lang="en-US" sz="1250" dirty="0"/>
          </a:p>
        </p:txBody>
      </p:sp>
      <p:sp>
        <p:nvSpPr>
          <p:cNvPr id="9" name="Shape 7"/>
          <p:cNvSpPr/>
          <p:nvPr/>
        </p:nvSpPr>
        <p:spPr>
          <a:xfrm>
            <a:off x="347472" y="2852928"/>
            <a:ext cx="2743200" cy="1947672"/>
          </a:xfrm>
          <a:prstGeom prst="rect">
            <a:avLst/>
          </a:prstGeom>
          <a:solidFill>
            <a:srgbClr val="FFFFFF"/>
          </a:solidFill>
          <a:ln w="12700">
            <a:solidFill>
              <a:srgbClr val="D0CCC4"/>
            </a:solidFill>
            <a:prstDash val="solid"/>
          </a:ln>
          <a:effectLst>
            <a:outerShdw blurRad="635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347472" y="2852928"/>
            <a:ext cx="64008" cy="1947672"/>
          </a:xfrm>
          <a:prstGeom prst="rect">
            <a:avLst/>
          </a:prstGeom>
          <a:solidFill>
            <a:srgbClr val="3D5570"/>
          </a:solidFill>
          <a:ln w="12700">
            <a:solidFill>
              <a:srgbClr val="3D5570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512064" y="2944368"/>
            <a:ext cx="384048" cy="384048"/>
          </a:xfrm>
          <a:prstGeom prst="rect">
            <a:avLst/>
          </a:prstGeom>
          <a:solidFill>
            <a:srgbClr val="3D5570"/>
          </a:solidFill>
          <a:ln w="12700">
            <a:solidFill>
              <a:srgbClr val="3D5570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512064" y="2944368"/>
            <a:ext cx="384048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1</a:t>
            </a:r>
            <a:endParaRPr lang="en-US" sz="1400" dirty="0"/>
          </a:p>
        </p:txBody>
      </p:sp>
      <p:sp>
        <p:nvSpPr>
          <p:cNvPr id="13" name="Text 11"/>
          <p:cNvSpPr/>
          <p:nvPr/>
        </p:nvSpPr>
        <p:spPr>
          <a:xfrm>
            <a:off x="1005840" y="2944368"/>
            <a:ext cx="1993392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50" b="1" dirty="0">
                <a:solidFill>
                  <a:srgbClr val="2226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Стислість</a:t>
            </a:r>
            <a:endParaRPr lang="en-US" sz="1350" dirty="0"/>
          </a:p>
        </p:txBody>
      </p:sp>
      <p:sp>
        <p:nvSpPr>
          <p:cNvPr id="14" name="Text 12"/>
          <p:cNvSpPr/>
          <p:nvPr/>
        </p:nvSpPr>
        <p:spPr>
          <a:xfrm>
            <a:off x="512064" y="3383280"/>
            <a:ext cx="2468880" cy="13533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chemeClr val="tx2">
                    <a:lumMod val="50000"/>
                  </a:schemeClr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Обсяг — не більше однієї сторінки А4. Щодня до редакцій надходять сотні прес-релізів, тому короткий документ прочитується першим. Решту деталей можна оформити окремим додатком.</a:t>
            </a:r>
            <a:endParaRPr lang="en-US" sz="105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15" name="Shape 13"/>
          <p:cNvSpPr/>
          <p:nvPr/>
        </p:nvSpPr>
        <p:spPr>
          <a:xfrm>
            <a:off x="3273552" y="2852928"/>
            <a:ext cx="2743200" cy="1947672"/>
          </a:xfrm>
          <a:prstGeom prst="rect">
            <a:avLst/>
          </a:prstGeom>
          <a:solidFill>
            <a:srgbClr val="FFFFFF"/>
          </a:solidFill>
          <a:ln w="12700">
            <a:solidFill>
              <a:srgbClr val="D0CCC4"/>
            </a:solidFill>
            <a:prstDash val="solid"/>
          </a:ln>
          <a:effectLst>
            <a:outerShdw blurRad="635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16" name="Shape 14"/>
          <p:cNvSpPr/>
          <p:nvPr/>
        </p:nvSpPr>
        <p:spPr>
          <a:xfrm>
            <a:off x="3273552" y="2852928"/>
            <a:ext cx="64008" cy="1947672"/>
          </a:xfrm>
          <a:prstGeom prst="rect">
            <a:avLst/>
          </a:prstGeom>
          <a:solidFill>
            <a:srgbClr val="D4840A"/>
          </a:solidFill>
          <a:ln w="12700">
            <a:solidFill>
              <a:srgbClr val="D4840A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3438144" y="2944368"/>
            <a:ext cx="384048" cy="384048"/>
          </a:xfrm>
          <a:prstGeom prst="rect">
            <a:avLst/>
          </a:prstGeom>
          <a:solidFill>
            <a:srgbClr val="D4840A"/>
          </a:solidFill>
          <a:ln w="12700">
            <a:solidFill>
              <a:srgbClr val="D4840A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3438144" y="2944368"/>
            <a:ext cx="384048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2</a:t>
            </a:r>
            <a:endParaRPr lang="en-US" sz="1400" dirty="0"/>
          </a:p>
        </p:txBody>
      </p:sp>
      <p:sp>
        <p:nvSpPr>
          <p:cNvPr id="19" name="Text 17"/>
          <p:cNvSpPr/>
          <p:nvPr/>
        </p:nvSpPr>
        <p:spPr>
          <a:xfrm>
            <a:off x="3931920" y="2944368"/>
            <a:ext cx="1993392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50" b="1" dirty="0">
                <a:solidFill>
                  <a:srgbClr val="2226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Популярність</a:t>
            </a:r>
            <a:endParaRPr lang="en-US" sz="1350" dirty="0"/>
          </a:p>
        </p:txBody>
      </p:sp>
      <p:sp>
        <p:nvSpPr>
          <p:cNvPr id="20" name="Text 18"/>
          <p:cNvSpPr/>
          <p:nvPr/>
        </p:nvSpPr>
        <p:spPr>
          <a:xfrm>
            <a:off x="3438144" y="3383280"/>
            <a:ext cx="2468880" cy="13533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chemeClr val="tx2">
                    <a:lumMod val="50000"/>
                  </a:schemeClr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Відсутність вузькоспеціальної термінології, зайвих статистичних викладень. Мова має бути доступною для непрофесійної аудиторії без спрощення суті.</a:t>
            </a:r>
            <a:endParaRPr lang="en-US" sz="105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21" name="Shape 19"/>
          <p:cNvSpPr/>
          <p:nvPr/>
        </p:nvSpPr>
        <p:spPr>
          <a:xfrm>
            <a:off x="6199632" y="2852928"/>
            <a:ext cx="2743200" cy="1947672"/>
          </a:xfrm>
          <a:prstGeom prst="rect">
            <a:avLst/>
          </a:prstGeom>
          <a:solidFill>
            <a:srgbClr val="FFFFFF"/>
          </a:solidFill>
          <a:ln w="12700">
            <a:solidFill>
              <a:srgbClr val="D0CCC4"/>
            </a:solidFill>
            <a:prstDash val="solid"/>
          </a:ln>
          <a:effectLst>
            <a:outerShdw blurRad="635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22" name="Shape 20"/>
          <p:cNvSpPr/>
          <p:nvPr/>
        </p:nvSpPr>
        <p:spPr>
          <a:xfrm>
            <a:off x="6199632" y="2852928"/>
            <a:ext cx="64008" cy="1947672"/>
          </a:xfrm>
          <a:prstGeom prst="rect">
            <a:avLst/>
          </a:prstGeom>
          <a:solidFill>
            <a:srgbClr val="3D6B5A"/>
          </a:solidFill>
          <a:ln w="12700">
            <a:solidFill>
              <a:srgbClr val="3D6B5A"/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6364224" y="2944368"/>
            <a:ext cx="384048" cy="384048"/>
          </a:xfrm>
          <a:prstGeom prst="rect">
            <a:avLst/>
          </a:prstGeom>
          <a:solidFill>
            <a:srgbClr val="3D6B5A"/>
          </a:solidFill>
          <a:ln w="12700">
            <a:solidFill>
              <a:srgbClr val="3D6B5A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6364224" y="2944368"/>
            <a:ext cx="384048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3</a:t>
            </a:r>
            <a:endParaRPr lang="en-US" sz="1400" dirty="0"/>
          </a:p>
        </p:txBody>
      </p:sp>
      <p:sp>
        <p:nvSpPr>
          <p:cNvPr id="25" name="Text 23"/>
          <p:cNvSpPr/>
          <p:nvPr/>
        </p:nvSpPr>
        <p:spPr>
          <a:xfrm>
            <a:off x="6858000" y="2944368"/>
            <a:ext cx="1993392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50" b="1" dirty="0">
                <a:solidFill>
                  <a:srgbClr val="2226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Актуальність</a:t>
            </a:r>
            <a:endParaRPr lang="en-US" sz="1350" dirty="0"/>
          </a:p>
        </p:txBody>
      </p:sp>
      <p:sp>
        <p:nvSpPr>
          <p:cNvPr id="26" name="Text 24"/>
          <p:cNvSpPr/>
          <p:nvPr/>
        </p:nvSpPr>
        <p:spPr>
          <a:xfrm>
            <a:off x="6364224" y="3383280"/>
            <a:ext cx="2468880" cy="13533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chemeClr val="tx2">
                    <a:lumMod val="50000"/>
                  </a:schemeClr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Зв'язок результатів дослідження з інтересами масової аудиторії. Один інформаційний привід — одна новина. Кілька приводів розосереджують увагу.</a:t>
            </a:r>
            <a:endParaRPr lang="en-US" sz="105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27" name="Text 25"/>
          <p:cNvSpPr/>
          <p:nvPr/>
        </p:nvSpPr>
        <p:spPr>
          <a:xfrm>
            <a:off x="8092440" y="4864608"/>
            <a:ext cx="8686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7A88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 / 22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4F1E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A1F2E"/>
          </a:solidFill>
          <a:ln w="12700">
            <a:solidFill>
              <a:srgbClr val="1A1F2E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201168" cy="475488"/>
          </a:xfrm>
          <a:prstGeom prst="rect">
            <a:avLst/>
          </a:prstGeom>
          <a:solidFill>
            <a:srgbClr val="D4840A"/>
          </a:solidFill>
          <a:ln w="12700">
            <a:solidFill>
              <a:srgbClr val="D4840A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320040" y="0"/>
            <a:ext cx="850392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kern="0" spc="300" dirty="0">
                <a:solidFill>
                  <a:srgbClr val="F0A8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РОЗДІЛ 2  •  ПРЕС-РЕЛІЗ І ПРЕС-АНОНС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457200" y="594360"/>
            <a:ext cx="8229600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2D3A5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Структура та оформлення прес-релізу</a:t>
            </a:r>
            <a:endParaRPr lang="en-US" sz="2400" dirty="0"/>
          </a:p>
        </p:txBody>
      </p:sp>
      <p:sp>
        <p:nvSpPr>
          <p:cNvPr id="6" name="Shape 4"/>
          <p:cNvSpPr/>
          <p:nvPr/>
        </p:nvSpPr>
        <p:spPr>
          <a:xfrm>
            <a:off x="347472" y="1536192"/>
            <a:ext cx="4160520" cy="1078992"/>
          </a:xfrm>
          <a:prstGeom prst="rect">
            <a:avLst/>
          </a:prstGeom>
          <a:solidFill>
            <a:srgbClr val="FFFFFF"/>
          </a:solidFill>
          <a:ln w="12700">
            <a:solidFill>
              <a:srgbClr val="D0CCC4"/>
            </a:solidFill>
            <a:prstDash val="solid"/>
          </a:ln>
          <a:effectLst>
            <a:outerShdw blurRad="635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347472" y="1536192"/>
            <a:ext cx="64008" cy="1078992"/>
          </a:xfrm>
          <a:prstGeom prst="rect">
            <a:avLst/>
          </a:prstGeom>
          <a:solidFill>
            <a:srgbClr val="2D3A50"/>
          </a:solidFill>
          <a:ln w="12700">
            <a:solidFill>
              <a:srgbClr val="2D3A50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502920" y="1627632"/>
            <a:ext cx="347472" cy="347472"/>
          </a:xfrm>
          <a:prstGeom prst="rect">
            <a:avLst/>
          </a:prstGeom>
          <a:solidFill>
            <a:srgbClr val="2D3A50"/>
          </a:solidFill>
          <a:ln w="12700">
            <a:solidFill>
              <a:srgbClr val="2D3A50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502920" y="1627632"/>
            <a:ext cx="347472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0A83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1</a:t>
            </a:r>
            <a:endParaRPr lang="en-US" sz="1400" dirty="0"/>
          </a:p>
        </p:txBody>
      </p:sp>
      <p:sp>
        <p:nvSpPr>
          <p:cNvPr id="10" name="Text 8"/>
          <p:cNvSpPr/>
          <p:nvPr/>
        </p:nvSpPr>
        <p:spPr>
          <a:xfrm>
            <a:off x="960120" y="1627632"/>
            <a:ext cx="34290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50" b="1" dirty="0">
                <a:solidFill>
                  <a:srgbClr val="2226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Заголовок</a:t>
            </a:r>
            <a:endParaRPr lang="en-US" sz="1250" dirty="0"/>
          </a:p>
        </p:txBody>
      </p:sp>
      <p:sp>
        <p:nvSpPr>
          <p:cNvPr id="11" name="Text 9"/>
          <p:cNvSpPr/>
          <p:nvPr/>
        </p:nvSpPr>
        <p:spPr>
          <a:xfrm>
            <a:off x="502920" y="2011680"/>
            <a:ext cx="3886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1050" dirty="0">
                <a:solidFill>
                  <a:schemeClr val="tx2">
                    <a:lumMod val="50000"/>
                  </a:schemeClr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Розлоге речення, що розкриває суть. Задає тон усього документа. Наприклад: </a:t>
            </a:r>
            <a:r>
              <a:rPr lang="en-US" sz="1050" dirty="0" smtClean="0">
                <a:solidFill>
                  <a:schemeClr val="tx2">
                    <a:lumMod val="50000"/>
                  </a:schemeClr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«</a:t>
            </a:r>
            <a:r>
              <a:rPr lang="uk-UA" sz="1050" dirty="0" smtClean="0">
                <a:solidFill>
                  <a:schemeClr val="tx2">
                    <a:lumMod val="50000"/>
                  </a:schemeClr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Як часто українські підлітки радяться з ШІ про свій психологічний стан?</a:t>
            </a:r>
            <a:r>
              <a:rPr lang="uk-UA" sz="1050" dirty="0" smtClean="0">
                <a:solidFill>
                  <a:schemeClr val="tx2">
                    <a:lumMod val="50000"/>
                  </a:schemeClr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».</a:t>
            </a:r>
            <a:endParaRPr lang="uk-UA" sz="105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12" name="Shape 10"/>
          <p:cNvSpPr/>
          <p:nvPr/>
        </p:nvSpPr>
        <p:spPr>
          <a:xfrm>
            <a:off x="347472" y="2688336"/>
            <a:ext cx="4160520" cy="1078992"/>
          </a:xfrm>
          <a:prstGeom prst="rect">
            <a:avLst/>
          </a:prstGeom>
          <a:solidFill>
            <a:srgbClr val="FFFFFF"/>
          </a:solidFill>
          <a:ln w="12700">
            <a:solidFill>
              <a:srgbClr val="D0CCC4"/>
            </a:solidFill>
            <a:prstDash val="solid"/>
          </a:ln>
          <a:effectLst>
            <a:outerShdw blurRad="635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347472" y="2688336"/>
            <a:ext cx="64008" cy="1078992"/>
          </a:xfrm>
          <a:prstGeom prst="rect">
            <a:avLst/>
          </a:prstGeom>
          <a:solidFill>
            <a:srgbClr val="2D3A50"/>
          </a:solidFill>
          <a:ln w="12700">
            <a:solidFill>
              <a:srgbClr val="2D3A50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502920" y="2779776"/>
            <a:ext cx="347472" cy="347472"/>
          </a:xfrm>
          <a:prstGeom prst="rect">
            <a:avLst/>
          </a:prstGeom>
          <a:solidFill>
            <a:srgbClr val="2D3A50"/>
          </a:solidFill>
          <a:ln w="12700">
            <a:solidFill>
              <a:srgbClr val="2D3A50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502920" y="2779776"/>
            <a:ext cx="347472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0A83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2</a:t>
            </a:r>
            <a:endParaRPr lang="en-US" sz="1400" dirty="0"/>
          </a:p>
        </p:txBody>
      </p:sp>
      <p:sp>
        <p:nvSpPr>
          <p:cNvPr id="16" name="Text 14"/>
          <p:cNvSpPr/>
          <p:nvPr/>
        </p:nvSpPr>
        <p:spPr>
          <a:xfrm>
            <a:off x="960120" y="2779776"/>
            <a:ext cx="34290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50" b="1" dirty="0">
                <a:solidFill>
                  <a:srgbClr val="2226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Лідер-абзац (3–4 речення)</a:t>
            </a:r>
            <a:endParaRPr lang="en-US" sz="1250" dirty="0"/>
          </a:p>
        </p:txBody>
      </p:sp>
      <p:sp>
        <p:nvSpPr>
          <p:cNvPr id="17" name="Text 15"/>
          <p:cNvSpPr/>
          <p:nvPr/>
        </p:nvSpPr>
        <p:spPr>
          <a:xfrm>
            <a:off x="502920" y="3163824"/>
            <a:ext cx="3886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chemeClr val="tx2">
                    <a:lumMod val="50000"/>
                  </a:schemeClr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Відповіді на 6 питань: Що? Де? Коли? Хто? Чому? Як? Перше речення повторює і розширює заголовок.</a:t>
            </a:r>
            <a:endParaRPr lang="en-US" sz="105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18" name="Shape 16"/>
          <p:cNvSpPr/>
          <p:nvPr/>
        </p:nvSpPr>
        <p:spPr>
          <a:xfrm>
            <a:off x="347472" y="3840480"/>
            <a:ext cx="4160520" cy="1078992"/>
          </a:xfrm>
          <a:prstGeom prst="rect">
            <a:avLst/>
          </a:prstGeom>
          <a:solidFill>
            <a:srgbClr val="FFFFFF"/>
          </a:solidFill>
          <a:ln w="12700">
            <a:solidFill>
              <a:srgbClr val="D0CCC4"/>
            </a:solidFill>
            <a:prstDash val="solid"/>
          </a:ln>
          <a:effectLst>
            <a:outerShdw blurRad="635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19" name="Shape 17"/>
          <p:cNvSpPr/>
          <p:nvPr/>
        </p:nvSpPr>
        <p:spPr>
          <a:xfrm>
            <a:off x="347472" y="3840480"/>
            <a:ext cx="64008" cy="1078992"/>
          </a:xfrm>
          <a:prstGeom prst="rect">
            <a:avLst/>
          </a:prstGeom>
          <a:solidFill>
            <a:srgbClr val="2D3A50"/>
          </a:solidFill>
          <a:ln w="12700">
            <a:solidFill>
              <a:srgbClr val="2D3A50"/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502920" y="3931920"/>
            <a:ext cx="347472" cy="347472"/>
          </a:xfrm>
          <a:prstGeom prst="rect">
            <a:avLst/>
          </a:prstGeom>
          <a:solidFill>
            <a:srgbClr val="2D3A50"/>
          </a:solidFill>
          <a:ln w="12700">
            <a:solidFill>
              <a:srgbClr val="2D3A50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502920" y="3931920"/>
            <a:ext cx="347472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0A83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3</a:t>
            </a:r>
            <a:endParaRPr lang="en-US" sz="1400" dirty="0"/>
          </a:p>
        </p:txBody>
      </p:sp>
      <p:sp>
        <p:nvSpPr>
          <p:cNvPr id="22" name="Text 20"/>
          <p:cNvSpPr/>
          <p:nvPr/>
        </p:nvSpPr>
        <p:spPr>
          <a:xfrm>
            <a:off x="960120" y="3931920"/>
            <a:ext cx="34290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50" b="1" dirty="0">
                <a:solidFill>
                  <a:srgbClr val="2226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Виклад подій</a:t>
            </a:r>
            <a:endParaRPr lang="en-US" sz="1250" dirty="0"/>
          </a:p>
        </p:txBody>
      </p:sp>
      <p:sp>
        <p:nvSpPr>
          <p:cNvPr id="23" name="Text 21"/>
          <p:cNvSpPr/>
          <p:nvPr/>
        </p:nvSpPr>
        <p:spPr>
          <a:xfrm>
            <a:off x="502920" y="4315968"/>
            <a:ext cx="3886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chemeClr val="tx2">
                    <a:lumMod val="50000"/>
                  </a:schemeClr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Деталі від головних до другорядних — щоб редактор міг скорочувати з кінця, не спотворюючи суті повідомлення.</a:t>
            </a:r>
            <a:endParaRPr lang="en-US" sz="105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24" name="Shape 22"/>
          <p:cNvSpPr/>
          <p:nvPr/>
        </p:nvSpPr>
        <p:spPr>
          <a:xfrm>
            <a:off x="4754880" y="1536192"/>
            <a:ext cx="4041648" cy="3310128"/>
          </a:xfrm>
          <a:prstGeom prst="rect">
            <a:avLst/>
          </a:prstGeom>
          <a:solidFill>
            <a:srgbClr val="2D3A50"/>
          </a:solidFill>
          <a:ln w="12700">
            <a:solidFill>
              <a:srgbClr val="2D3A50"/>
            </a:solidFill>
            <a:prstDash val="solid"/>
          </a:ln>
          <a:effectLst>
            <a:outerShdw blurRad="127000" dist="38100" dir="8100000" algn="bl" rotWithShape="0">
              <a:srgbClr val="000000">
                <a:alpha val="13000"/>
              </a:srgbClr>
            </a:outerShdw>
          </a:effectLst>
        </p:spPr>
      </p:sp>
      <p:sp>
        <p:nvSpPr>
          <p:cNvPr id="25" name="Text 23"/>
          <p:cNvSpPr/>
          <p:nvPr/>
        </p:nvSpPr>
        <p:spPr>
          <a:xfrm>
            <a:off x="4919472" y="1609344"/>
            <a:ext cx="370332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50" b="1" dirty="0">
                <a:solidFill>
                  <a:srgbClr val="F0A8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Правила оформлення</a:t>
            </a:r>
            <a:endParaRPr lang="en-US" sz="1250" dirty="0"/>
          </a:p>
        </p:txBody>
      </p:sp>
      <p:sp>
        <p:nvSpPr>
          <p:cNvPr id="26" name="Shape 24"/>
          <p:cNvSpPr/>
          <p:nvPr/>
        </p:nvSpPr>
        <p:spPr>
          <a:xfrm>
            <a:off x="4919472" y="2048256"/>
            <a:ext cx="164592" cy="164592"/>
          </a:xfrm>
          <a:prstGeom prst="rect">
            <a:avLst/>
          </a:prstGeom>
          <a:solidFill>
            <a:srgbClr val="D4840A"/>
          </a:solidFill>
          <a:ln w="12700">
            <a:solidFill>
              <a:srgbClr val="D4840A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5175504" y="2011680"/>
            <a:ext cx="3493008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CADCE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У лівому верхньому куті — адреса і повна назва організації.</a:t>
            </a:r>
            <a:endParaRPr lang="en-US" sz="1000" dirty="0"/>
          </a:p>
        </p:txBody>
      </p:sp>
      <p:sp>
        <p:nvSpPr>
          <p:cNvPr id="28" name="Shape 26"/>
          <p:cNvSpPr/>
          <p:nvPr/>
        </p:nvSpPr>
        <p:spPr>
          <a:xfrm>
            <a:off x="4919472" y="2395728"/>
            <a:ext cx="164592" cy="164592"/>
          </a:xfrm>
          <a:prstGeom prst="rect">
            <a:avLst/>
          </a:prstGeom>
          <a:solidFill>
            <a:srgbClr val="D4840A"/>
          </a:solidFill>
          <a:ln w="12700">
            <a:solidFill>
              <a:srgbClr val="D4840A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5175504" y="2359152"/>
            <a:ext cx="3493008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CADCE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Позначка «Прес-реліз» і дата надсилання.</a:t>
            </a:r>
            <a:endParaRPr lang="en-US" sz="1000" dirty="0"/>
          </a:p>
        </p:txBody>
      </p:sp>
      <p:sp>
        <p:nvSpPr>
          <p:cNvPr id="30" name="Shape 28"/>
          <p:cNvSpPr/>
          <p:nvPr/>
        </p:nvSpPr>
        <p:spPr>
          <a:xfrm>
            <a:off x="4919472" y="2743200"/>
            <a:ext cx="164592" cy="164592"/>
          </a:xfrm>
          <a:prstGeom prst="rect">
            <a:avLst/>
          </a:prstGeom>
          <a:solidFill>
            <a:srgbClr val="D4840A"/>
          </a:solidFill>
          <a:ln w="12700">
            <a:solidFill>
              <a:srgbClr val="D4840A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5175504" y="2706624"/>
            <a:ext cx="3493008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CADCE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Координати контактної особи для уточнень.</a:t>
            </a:r>
            <a:endParaRPr lang="en-US" sz="1000" dirty="0"/>
          </a:p>
        </p:txBody>
      </p:sp>
      <p:sp>
        <p:nvSpPr>
          <p:cNvPr id="32" name="Shape 30"/>
          <p:cNvSpPr/>
          <p:nvPr/>
        </p:nvSpPr>
        <p:spPr>
          <a:xfrm>
            <a:off x="4919472" y="3090672"/>
            <a:ext cx="164592" cy="164592"/>
          </a:xfrm>
          <a:prstGeom prst="rect">
            <a:avLst/>
          </a:prstGeom>
          <a:solidFill>
            <a:srgbClr val="D4840A"/>
          </a:solidFill>
          <a:ln w="12700">
            <a:solidFill>
              <a:srgbClr val="D4840A"/>
            </a:solidFill>
            <a:prstDash val="solid"/>
          </a:ln>
        </p:spPr>
      </p:sp>
      <p:sp>
        <p:nvSpPr>
          <p:cNvPr id="33" name="Text 31"/>
          <p:cNvSpPr/>
          <p:nvPr/>
        </p:nvSpPr>
        <p:spPr>
          <a:xfrm>
            <a:off x="5175504" y="3054096"/>
            <a:ext cx="3493008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CADCE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Відомості: коли можна публікувати матеріал.</a:t>
            </a:r>
            <a:endParaRPr lang="en-US" sz="1000" dirty="0"/>
          </a:p>
        </p:txBody>
      </p:sp>
      <p:sp>
        <p:nvSpPr>
          <p:cNvPr id="34" name="Shape 32"/>
          <p:cNvSpPr/>
          <p:nvPr/>
        </p:nvSpPr>
        <p:spPr>
          <a:xfrm>
            <a:off x="4919472" y="3438144"/>
            <a:ext cx="164592" cy="164592"/>
          </a:xfrm>
          <a:prstGeom prst="rect">
            <a:avLst/>
          </a:prstGeom>
          <a:solidFill>
            <a:srgbClr val="D4840A"/>
          </a:solidFill>
          <a:ln w="12700">
            <a:solidFill>
              <a:srgbClr val="D4840A"/>
            </a:solidFill>
            <a:prstDash val="solid"/>
          </a:ln>
        </p:spPr>
      </p:sp>
      <p:sp>
        <p:nvSpPr>
          <p:cNvPr id="35" name="Text 33"/>
          <p:cNvSpPr/>
          <p:nvPr/>
        </p:nvSpPr>
        <p:spPr>
          <a:xfrm>
            <a:off x="5175504" y="3401568"/>
            <a:ext cx="3493008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CADCE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Без абревіатур і скорочень (крім загальноприйнятих).</a:t>
            </a:r>
            <a:endParaRPr lang="en-US" sz="1000" dirty="0"/>
          </a:p>
        </p:txBody>
      </p:sp>
      <p:sp>
        <p:nvSpPr>
          <p:cNvPr id="36" name="Shape 34"/>
          <p:cNvSpPr/>
          <p:nvPr/>
        </p:nvSpPr>
        <p:spPr>
          <a:xfrm>
            <a:off x="4919472" y="3785616"/>
            <a:ext cx="164592" cy="164592"/>
          </a:xfrm>
          <a:prstGeom prst="rect">
            <a:avLst/>
          </a:prstGeom>
          <a:solidFill>
            <a:srgbClr val="D4840A"/>
          </a:solidFill>
          <a:ln w="12700">
            <a:solidFill>
              <a:srgbClr val="D4840A"/>
            </a:solidFill>
            <a:prstDash val="solid"/>
          </a:ln>
        </p:spPr>
      </p:sp>
      <p:sp>
        <p:nvSpPr>
          <p:cNvPr id="37" name="Text 35"/>
          <p:cNvSpPr/>
          <p:nvPr/>
        </p:nvSpPr>
        <p:spPr>
          <a:xfrm>
            <a:off x="5175504" y="3749040"/>
            <a:ext cx="3493008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CADCE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Імена — повністю, іноземні — в оригіналі + транскрипція.</a:t>
            </a:r>
            <a:endParaRPr lang="en-US" sz="1000" dirty="0"/>
          </a:p>
        </p:txBody>
      </p:sp>
      <p:sp>
        <p:nvSpPr>
          <p:cNvPr id="38" name="Shape 36"/>
          <p:cNvSpPr/>
          <p:nvPr/>
        </p:nvSpPr>
        <p:spPr>
          <a:xfrm>
            <a:off x="4919472" y="4133088"/>
            <a:ext cx="164592" cy="164592"/>
          </a:xfrm>
          <a:prstGeom prst="rect">
            <a:avLst/>
          </a:prstGeom>
          <a:solidFill>
            <a:srgbClr val="D4840A"/>
          </a:solidFill>
          <a:ln w="12700">
            <a:solidFill>
              <a:srgbClr val="D4840A"/>
            </a:solidFill>
            <a:prstDash val="solid"/>
          </a:ln>
        </p:spPr>
      </p:sp>
      <p:sp>
        <p:nvSpPr>
          <p:cNvPr id="39" name="Text 37"/>
          <p:cNvSpPr/>
          <p:nvPr/>
        </p:nvSpPr>
        <p:spPr>
          <a:xfrm>
            <a:off x="5175504" y="4096512"/>
            <a:ext cx="3493008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CADCE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Не перевантажувати цифрами; цитати — у теперішньому часі.</a:t>
            </a:r>
            <a:endParaRPr lang="en-US" sz="1000" dirty="0"/>
          </a:p>
        </p:txBody>
      </p:sp>
      <p:sp>
        <p:nvSpPr>
          <p:cNvPr id="40" name="Shape 38"/>
          <p:cNvSpPr/>
          <p:nvPr/>
        </p:nvSpPr>
        <p:spPr>
          <a:xfrm>
            <a:off x="4919472" y="4480560"/>
            <a:ext cx="164592" cy="164592"/>
          </a:xfrm>
          <a:prstGeom prst="rect">
            <a:avLst/>
          </a:prstGeom>
          <a:solidFill>
            <a:srgbClr val="D4840A"/>
          </a:solidFill>
          <a:ln w="12700">
            <a:solidFill>
              <a:srgbClr val="D4840A"/>
            </a:solidFill>
            <a:prstDash val="solid"/>
          </a:ln>
        </p:spPr>
      </p:sp>
      <p:sp>
        <p:nvSpPr>
          <p:cNvPr id="41" name="Text 39"/>
          <p:cNvSpPr/>
          <p:nvPr/>
        </p:nvSpPr>
        <p:spPr>
          <a:xfrm>
            <a:off x="5175504" y="4443984"/>
            <a:ext cx="3493008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CADCE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Про майбутнє — за день до події. Про минуле — відразу після.</a:t>
            </a:r>
            <a:endParaRPr lang="en-US" sz="1000" dirty="0"/>
          </a:p>
        </p:txBody>
      </p:sp>
      <p:sp>
        <p:nvSpPr>
          <p:cNvPr id="42" name="Text 40"/>
          <p:cNvSpPr/>
          <p:nvPr/>
        </p:nvSpPr>
        <p:spPr>
          <a:xfrm>
            <a:off x="8092440" y="4864608"/>
            <a:ext cx="8686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7A88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 / 22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4F1E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A1F2E"/>
          </a:solidFill>
          <a:ln w="12700">
            <a:solidFill>
              <a:srgbClr val="1A1F2E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201168" cy="475488"/>
          </a:xfrm>
          <a:prstGeom prst="rect">
            <a:avLst/>
          </a:prstGeom>
          <a:solidFill>
            <a:srgbClr val="D4840A"/>
          </a:solidFill>
          <a:ln w="12700">
            <a:solidFill>
              <a:srgbClr val="D4840A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320040" y="0"/>
            <a:ext cx="850392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kern="0" spc="300" dirty="0">
                <a:solidFill>
                  <a:srgbClr val="F0A8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РОЗДІЛ 2  •  ПРЕС-РЕЛІЗ І ПРЕС-АНОНС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457200" y="594360"/>
            <a:ext cx="8229600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2D3A5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Прес-анонс: повідомлення про майбутню подію</a:t>
            </a:r>
            <a:endParaRPr lang="en-US" sz="2400" dirty="0"/>
          </a:p>
        </p:txBody>
      </p:sp>
      <p:sp>
        <p:nvSpPr>
          <p:cNvPr id="6" name="Shape 4"/>
          <p:cNvSpPr/>
          <p:nvPr/>
        </p:nvSpPr>
        <p:spPr>
          <a:xfrm>
            <a:off x="347472" y="1536192"/>
            <a:ext cx="4041648" cy="3337560"/>
          </a:xfrm>
          <a:prstGeom prst="rect">
            <a:avLst/>
          </a:prstGeom>
          <a:solidFill>
            <a:srgbClr val="FFFFFF"/>
          </a:solidFill>
          <a:ln w="12700">
            <a:solidFill>
              <a:srgbClr val="D0CCC4"/>
            </a:solidFill>
            <a:prstDash val="solid"/>
          </a:ln>
          <a:effectLst>
            <a:outerShdw blurRad="635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347472" y="1536192"/>
            <a:ext cx="64008" cy="3337560"/>
          </a:xfrm>
          <a:prstGeom prst="rect">
            <a:avLst/>
          </a:prstGeom>
          <a:solidFill>
            <a:srgbClr val="3D5570"/>
          </a:solidFill>
          <a:ln w="12700">
            <a:solidFill>
              <a:srgbClr val="3D5570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530352" y="1609344"/>
            <a:ext cx="36576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50" b="1" dirty="0">
                <a:solidFill>
                  <a:srgbClr val="3D55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ПРЕС-АНОНС</a:t>
            </a:r>
            <a:endParaRPr lang="en-US" sz="1350" dirty="0"/>
          </a:p>
        </p:txBody>
      </p:sp>
      <p:sp>
        <p:nvSpPr>
          <p:cNvPr id="9" name="Text 7"/>
          <p:cNvSpPr/>
          <p:nvPr/>
        </p:nvSpPr>
        <p:spPr>
          <a:xfrm>
            <a:off x="530352" y="1993392"/>
            <a:ext cx="3657600" cy="6217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2226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Інформація про захід або подію, яка найближчим часом відбудеться за участю чи за ініціативою організації.</a:t>
            </a:r>
            <a:endParaRPr lang="en-US" sz="1150" dirty="0"/>
          </a:p>
        </p:txBody>
      </p:sp>
      <p:sp>
        <p:nvSpPr>
          <p:cNvPr id="10" name="Shape 8"/>
          <p:cNvSpPr/>
          <p:nvPr/>
        </p:nvSpPr>
        <p:spPr>
          <a:xfrm>
            <a:off x="530352" y="2715768"/>
            <a:ext cx="164592" cy="164592"/>
          </a:xfrm>
          <a:prstGeom prst="rect">
            <a:avLst/>
          </a:prstGeom>
          <a:solidFill>
            <a:srgbClr val="3D5570"/>
          </a:solidFill>
          <a:ln w="12700">
            <a:solidFill>
              <a:srgbClr val="3D5570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804672" y="2679192"/>
            <a:ext cx="347472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2226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Чітко вказати: час та місце події.</a:t>
            </a:r>
            <a:endParaRPr lang="en-US" sz="1050" dirty="0"/>
          </a:p>
        </p:txBody>
      </p:sp>
      <p:sp>
        <p:nvSpPr>
          <p:cNvPr id="12" name="Shape 10"/>
          <p:cNvSpPr/>
          <p:nvPr/>
        </p:nvSpPr>
        <p:spPr>
          <a:xfrm>
            <a:off x="530352" y="3081528"/>
            <a:ext cx="164592" cy="164592"/>
          </a:xfrm>
          <a:prstGeom prst="rect">
            <a:avLst/>
          </a:prstGeom>
          <a:solidFill>
            <a:srgbClr val="3D5570"/>
          </a:solidFill>
          <a:ln w="12700">
            <a:solidFill>
              <a:srgbClr val="3D5570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804672" y="3044952"/>
            <a:ext cx="347472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2226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Мета і зміст заходу — стисло і конкретно.</a:t>
            </a:r>
            <a:endParaRPr lang="en-US" sz="1050" dirty="0"/>
          </a:p>
        </p:txBody>
      </p:sp>
      <p:sp>
        <p:nvSpPr>
          <p:cNvPr id="14" name="Shape 12"/>
          <p:cNvSpPr/>
          <p:nvPr/>
        </p:nvSpPr>
        <p:spPr>
          <a:xfrm>
            <a:off x="530352" y="3447288"/>
            <a:ext cx="164592" cy="164592"/>
          </a:xfrm>
          <a:prstGeom prst="rect">
            <a:avLst/>
          </a:prstGeom>
          <a:solidFill>
            <a:srgbClr val="3D5570"/>
          </a:solidFill>
          <a:ln w="12700">
            <a:solidFill>
              <a:srgbClr val="3D5570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804672" y="3410712"/>
            <a:ext cx="347472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2226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Умови роботи преси (технічні деталі для журналістів).</a:t>
            </a:r>
            <a:endParaRPr lang="en-US" sz="1050" dirty="0"/>
          </a:p>
        </p:txBody>
      </p:sp>
      <p:sp>
        <p:nvSpPr>
          <p:cNvPr id="16" name="Shape 14"/>
          <p:cNvSpPr/>
          <p:nvPr/>
        </p:nvSpPr>
        <p:spPr>
          <a:xfrm>
            <a:off x="530352" y="3813048"/>
            <a:ext cx="164592" cy="164592"/>
          </a:xfrm>
          <a:prstGeom prst="rect">
            <a:avLst/>
          </a:prstGeom>
          <a:solidFill>
            <a:srgbClr val="3D5570"/>
          </a:solidFill>
          <a:ln w="12700">
            <a:solidFill>
              <a:srgbClr val="3D5570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804672" y="3776472"/>
            <a:ext cx="347472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2226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Надсилати: до місцевих редакцій, позаштатним кореспондентам всеукраїнських ЗМІ.</a:t>
            </a:r>
            <a:endParaRPr lang="en-US" sz="1050" dirty="0"/>
          </a:p>
        </p:txBody>
      </p:sp>
      <p:sp>
        <p:nvSpPr>
          <p:cNvPr id="18" name="Shape 16"/>
          <p:cNvSpPr/>
          <p:nvPr/>
        </p:nvSpPr>
        <p:spPr>
          <a:xfrm>
            <a:off x="530352" y="4178808"/>
            <a:ext cx="164592" cy="164592"/>
          </a:xfrm>
          <a:prstGeom prst="rect">
            <a:avLst/>
          </a:prstGeom>
          <a:solidFill>
            <a:srgbClr val="3D5570"/>
          </a:solidFill>
          <a:ln w="12700">
            <a:solidFill>
              <a:srgbClr val="3D5570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804672" y="4142232"/>
            <a:ext cx="347472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2226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Також: інформаційним агенціям та інтернет-порталам зі «стрічками новин».</a:t>
            </a:r>
            <a:endParaRPr lang="en-US" sz="1050" dirty="0"/>
          </a:p>
        </p:txBody>
      </p:sp>
      <p:sp>
        <p:nvSpPr>
          <p:cNvPr id="20" name="Shape 18"/>
          <p:cNvSpPr/>
          <p:nvPr/>
        </p:nvSpPr>
        <p:spPr>
          <a:xfrm>
            <a:off x="530352" y="4544568"/>
            <a:ext cx="164592" cy="164592"/>
          </a:xfrm>
          <a:prstGeom prst="rect">
            <a:avLst/>
          </a:prstGeom>
          <a:solidFill>
            <a:srgbClr val="3D5570"/>
          </a:solidFill>
          <a:ln w="12700">
            <a:solidFill>
              <a:srgbClr val="3D5570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804672" y="4507992"/>
            <a:ext cx="347472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2226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Термін: не пізніше ніж за день до події.</a:t>
            </a:r>
            <a:endParaRPr lang="en-US" sz="1050" dirty="0"/>
          </a:p>
        </p:txBody>
      </p:sp>
      <p:sp>
        <p:nvSpPr>
          <p:cNvPr id="22" name="Shape 20"/>
          <p:cNvSpPr/>
          <p:nvPr/>
        </p:nvSpPr>
        <p:spPr>
          <a:xfrm>
            <a:off x="4754880" y="1536192"/>
            <a:ext cx="4041648" cy="3337560"/>
          </a:xfrm>
          <a:prstGeom prst="rect">
            <a:avLst/>
          </a:prstGeom>
          <a:solidFill>
            <a:srgbClr val="FFFFFF"/>
          </a:solidFill>
          <a:ln w="12700">
            <a:solidFill>
              <a:srgbClr val="D0CCC4"/>
            </a:solidFill>
            <a:prstDash val="solid"/>
          </a:ln>
          <a:effectLst>
            <a:outerShdw blurRad="635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23" name="Shape 21"/>
          <p:cNvSpPr/>
          <p:nvPr/>
        </p:nvSpPr>
        <p:spPr>
          <a:xfrm>
            <a:off x="4754880" y="1536192"/>
            <a:ext cx="64008" cy="3337560"/>
          </a:xfrm>
          <a:prstGeom prst="rect">
            <a:avLst/>
          </a:prstGeom>
          <a:solidFill>
            <a:srgbClr val="D4840A"/>
          </a:solidFill>
          <a:ln w="12700">
            <a:solidFill>
              <a:srgbClr val="D4840A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4919472" y="1609344"/>
            <a:ext cx="370332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50" b="1" dirty="0">
                <a:solidFill>
                  <a:srgbClr val="D4840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ПРЕС-КОНФЕРЕНЦІЯ</a:t>
            </a:r>
            <a:endParaRPr lang="en-US" sz="1350" dirty="0"/>
          </a:p>
        </p:txBody>
      </p:sp>
      <p:sp>
        <p:nvSpPr>
          <p:cNvPr id="25" name="Text 23"/>
          <p:cNvSpPr/>
          <p:nvPr/>
        </p:nvSpPr>
        <p:spPr>
          <a:xfrm>
            <a:off x="4919472" y="1993392"/>
            <a:ext cx="3703320" cy="6217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2226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Форма прямої взаємодії соціологів та журналістів. Дає змогу уточнити і проінтерпретувати дані одразу після ознайомлення.</a:t>
            </a:r>
            <a:endParaRPr lang="en-US" sz="1150" dirty="0"/>
          </a:p>
        </p:txBody>
      </p:sp>
      <p:sp>
        <p:nvSpPr>
          <p:cNvPr id="26" name="Shape 24"/>
          <p:cNvSpPr/>
          <p:nvPr/>
        </p:nvSpPr>
        <p:spPr>
          <a:xfrm>
            <a:off x="4919472" y="2715768"/>
            <a:ext cx="164592" cy="164592"/>
          </a:xfrm>
          <a:prstGeom prst="rect">
            <a:avLst/>
          </a:prstGeom>
          <a:solidFill>
            <a:srgbClr val="D4840A"/>
          </a:solidFill>
          <a:ln w="12700">
            <a:solidFill>
              <a:srgbClr val="D4840A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5193792" y="2679192"/>
            <a:ext cx="3493008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2226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Розповсюдження прес-релізів — безпосередньо або на конференції.</a:t>
            </a:r>
            <a:endParaRPr lang="en-US" sz="1050" dirty="0"/>
          </a:p>
        </p:txBody>
      </p:sp>
      <p:sp>
        <p:nvSpPr>
          <p:cNvPr id="28" name="Shape 26"/>
          <p:cNvSpPr/>
          <p:nvPr/>
        </p:nvSpPr>
        <p:spPr>
          <a:xfrm>
            <a:off x="4919472" y="3081528"/>
            <a:ext cx="164592" cy="164592"/>
          </a:xfrm>
          <a:prstGeom prst="rect">
            <a:avLst/>
          </a:prstGeom>
          <a:solidFill>
            <a:srgbClr val="D4840A"/>
          </a:solidFill>
          <a:ln w="12700">
            <a:solidFill>
              <a:srgbClr val="D4840A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5193792" y="3044952"/>
            <a:ext cx="3493008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2226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Можливість для журналістів поставити запитання соціологам.</a:t>
            </a:r>
            <a:endParaRPr lang="en-US" sz="1050" dirty="0"/>
          </a:p>
        </p:txBody>
      </p:sp>
      <p:sp>
        <p:nvSpPr>
          <p:cNvPr id="30" name="Shape 28"/>
          <p:cNvSpPr/>
          <p:nvPr/>
        </p:nvSpPr>
        <p:spPr>
          <a:xfrm>
            <a:off x="4919472" y="3447288"/>
            <a:ext cx="164592" cy="164592"/>
          </a:xfrm>
          <a:prstGeom prst="rect">
            <a:avLst/>
          </a:prstGeom>
          <a:solidFill>
            <a:srgbClr val="D4840A"/>
          </a:solidFill>
          <a:ln w="12700">
            <a:solidFill>
              <a:srgbClr val="D4840A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5193792" y="3410712"/>
            <a:ext cx="3493008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2226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Мінімізує ризик спотворення інформації в подальших публікаціях.</a:t>
            </a:r>
            <a:endParaRPr lang="en-US" sz="1050" dirty="0"/>
          </a:p>
        </p:txBody>
      </p:sp>
      <p:sp>
        <p:nvSpPr>
          <p:cNvPr id="32" name="Shape 30"/>
          <p:cNvSpPr/>
          <p:nvPr/>
        </p:nvSpPr>
        <p:spPr>
          <a:xfrm>
            <a:off x="4919472" y="3813048"/>
            <a:ext cx="164592" cy="164592"/>
          </a:xfrm>
          <a:prstGeom prst="rect">
            <a:avLst/>
          </a:prstGeom>
          <a:solidFill>
            <a:srgbClr val="D4840A"/>
          </a:solidFill>
          <a:ln w="12700">
            <a:solidFill>
              <a:srgbClr val="D4840A"/>
            </a:solidFill>
            <a:prstDash val="solid"/>
          </a:ln>
        </p:spPr>
      </p:sp>
      <p:sp>
        <p:nvSpPr>
          <p:cNvPr id="33" name="Text 31"/>
          <p:cNvSpPr/>
          <p:nvPr/>
        </p:nvSpPr>
        <p:spPr>
          <a:xfrm>
            <a:off x="5193792" y="3776472"/>
            <a:ext cx="3493008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2226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Тематичні телепередачі — соціолог як запрошений експерт.</a:t>
            </a:r>
            <a:endParaRPr lang="en-US" sz="1050" dirty="0"/>
          </a:p>
        </p:txBody>
      </p:sp>
      <p:sp>
        <p:nvSpPr>
          <p:cNvPr id="34" name="Shape 32"/>
          <p:cNvSpPr/>
          <p:nvPr/>
        </p:nvSpPr>
        <p:spPr>
          <a:xfrm>
            <a:off x="4919472" y="4178808"/>
            <a:ext cx="164592" cy="164592"/>
          </a:xfrm>
          <a:prstGeom prst="rect">
            <a:avLst/>
          </a:prstGeom>
          <a:solidFill>
            <a:srgbClr val="D4840A"/>
          </a:solidFill>
          <a:ln w="12700">
            <a:solidFill>
              <a:srgbClr val="D4840A"/>
            </a:solidFill>
            <a:prstDash val="solid"/>
          </a:ln>
        </p:spPr>
      </p:sp>
      <p:sp>
        <p:nvSpPr>
          <p:cNvPr id="35" name="Text 33"/>
          <p:cNvSpPr/>
          <p:nvPr/>
        </p:nvSpPr>
        <p:spPr>
          <a:xfrm>
            <a:off x="5193792" y="4142232"/>
            <a:ext cx="3493008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2226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«Прямий ефір» — максимальна видимість та охоплення аудиторії.</a:t>
            </a:r>
            <a:endParaRPr lang="en-US" sz="1050" dirty="0"/>
          </a:p>
        </p:txBody>
      </p:sp>
      <p:sp>
        <p:nvSpPr>
          <p:cNvPr id="36" name="Shape 34"/>
          <p:cNvSpPr/>
          <p:nvPr/>
        </p:nvSpPr>
        <p:spPr>
          <a:xfrm>
            <a:off x="4919472" y="4544568"/>
            <a:ext cx="164592" cy="164592"/>
          </a:xfrm>
          <a:prstGeom prst="rect">
            <a:avLst/>
          </a:prstGeom>
          <a:solidFill>
            <a:srgbClr val="D4840A"/>
          </a:solidFill>
          <a:ln w="12700">
            <a:solidFill>
              <a:srgbClr val="D4840A"/>
            </a:solidFill>
            <a:prstDash val="solid"/>
          </a:ln>
        </p:spPr>
      </p:sp>
      <p:sp>
        <p:nvSpPr>
          <p:cNvPr id="37" name="Text 35"/>
          <p:cNvSpPr/>
          <p:nvPr/>
        </p:nvSpPr>
        <p:spPr>
          <a:xfrm>
            <a:off x="5193792" y="4507992"/>
            <a:ext cx="3493008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2226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Інтерв'ю — персоналізована форма передачі наукового коментаря.</a:t>
            </a:r>
            <a:endParaRPr lang="en-US" sz="1050" dirty="0"/>
          </a:p>
        </p:txBody>
      </p:sp>
      <p:sp>
        <p:nvSpPr>
          <p:cNvPr id="38" name="Text 36"/>
          <p:cNvSpPr/>
          <p:nvPr/>
        </p:nvSpPr>
        <p:spPr>
          <a:xfrm>
            <a:off x="8092440" y="4864608"/>
            <a:ext cx="8686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7A88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 / 22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1A1F2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01168" cy="5143500"/>
          </a:xfrm>
          <a:prstGeom prst="rect">
            <a:avLst/>
          </a:prstGeom>
          <a:solidFill>
            <a:srgbClr val="D4840A"/>
          </a:solidFill>
          <a:ln w="12700">
            <a:solidFill>
              <a:srgbClr val="D4840A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3566160"/>
            <a:ext cx="9144000" cy="1577340"/>
          </a:xfrm>
          <a:prstGeom prst="rect">
            <a:avLst/>
          </a:prstGeom>
          <a:solidFill>
            <a:srgbClr val="0E1220"/>
          </a:solidFill>
          <a:ln w="12700">
            <a:solidFill>
              <a:srgbClr val="0E1220"/>
            </a:solidFill>
            <a:prstDash val="solid"/>
          </a:ln>
        </p:spPr>
      </p:sp>
      <p:pic>
        <p:nvPicPr>
          <p:cNvPr id="4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09360" y="457200"/>
            <a:ext cx="2468880" cy="246888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411480" y="457200"/>
            <a:ext cx="50292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b="1" kern="0" spc="500" dirty="0">
                <a:solidFill>
                  <a:srgbClr val="D4840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РОЗДІЛ 3</a:t>
            </a:r>
            <a:endParaRPr lang="en-US" sz="1050" dirty="0"/>
          </a:p>
        </p:txBody>
      </p:sp>
      <p:sp>
        <p:nvSpPr>
          <p:cNvPr id="6" name="Text 3"/>
          <p:cNvSpPr/>
          <p:nvPr/>
        </p:nvSpPr>
        <p:spPr>
          <a:xfrm>
            <a:off x="411480" y="914400"/>
            <a:ext cx="5486400" cy="7498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44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PR-діяльність</a:t>
            </a:r>
            <a:endParaRPr lang="en-US" sz="4400" dirty="0"/>
          </a:p>
        </p:txBody>
      </p:sp>
      <p:sp>
        <p:nvSpPr>
          <p:cNvPr id="7" name="Text 4"/>
          <p:cNvSpPr/>
          <p:nvPr/>
        </p:nvSpPr>
        <p:spPr>
          <a:xfrm>
            <a:off x="411480" y="1609344"/>
            <a:ext cx="5669280" cy="6217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200" dirty="0">
                <a:solidFill>
                  <a:srgbClr val="9AACC2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соціологічної</a:t>
            </a:r>
            <a:endParaRPr lang="en-US" sz="3200" dirty="0"/>
          </a:p>
        </p:txBody>
      </p:sp>
      <p:sp>
        <p:nvSpPr>
          <p:cNvPr id="8" name="Text 5"/>
          <p:cNvSpPr/>
          <p:nvPr/>
        </p:nvSpPr>
        <p:spPr>
          <a:xfrm>
            <a:off x="411480" y="2176272"/>
            <a:ext cx="56692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200" dirty="0">
                <a:solidFill>
                  <a:srgbClr val="9AACC2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організації</a:t>
            </a:r>
            <a:endParaRPr lang="en-US" sz="3200" dirty="0"/>
          </a:p>
        </p:txBody>
      </p:sp>
      <p:sp>
        <p:nvSpPr>
          <p:cNvPr id="9" name="Text 6"/>
          <p:cNvSpPr/>
          <p:nvPr/>
        </p:nvSpPr>
        <p:spPr>
          <a:xfrm>
            <a:off x="411480" y="3749040"/>
            <a:ext cx="82296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6080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Паблісіті  •  Канали  •  Лобіювання  •  PR-заходи</a:t>
            </a:r>
            <a:endParaRPr lang="en-US" sz="1200" dirty="0"/>
          </a:p>
        </p:txBody>
      </p:sp>
      <p:sp>
        <p:nvSpPr>
          <p:cNvPr id="10" name="Text 7"/>
          <p:cNvSpPr/>
          <p:nvPr/>
        </p:nvSpPr>
        <p:spPr>
          <a:xfrm>
            <a:off x="8092440" y="4864608"/>
            <a:ext cx="8686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7A88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 / 22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2111</Words>
  <Application>Microsoft Office PowerPoint</Application>
  <PresentationFormat>Екран (16:9)</PresentationFormat>
  <Paragraphs>319</Paragraphs>
  <Slides>22</Slides>
  <Notes>22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22</vt:i4>
      </vt:variant>
    </vt:vector>
  </HeadingPairs>
  <TitlesOfParts>
    <vt:vector size="26" baseType="lpstr">
      <vt:lpstr>Arial</vt:lpstr>
      <vt:lpstr>Calibri</vt:lpstr>
      <vt:lpstr>Cambria</vt:lpstr>
      <vt:lpstr>Office Theme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</vt:vector>
  </TitlesOfParts>
  <Company>PptxGenJS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Соціолог і ЗМІ: комунікація результатів досліджень</dc:title>
  <dc:subject>PptxGenJS Presentation</dc:subject>
  <dc:creator>PptxGenJS</dc:creator>
  <cp:lastModifiedBy>Taisiia</cp:lastModifiedBy>
  <cp:revision>3</cp:revision>
  <dcterms:created xsi:type="dcterms:W3CDTF">2026-04-01T13:07:09Z</dcterms:created>
  <dcterms:modified xsi:type="dcterms:W3CDTF">2026-04-01T14:00:28Z</dcterms:modified>
</cp:coreProperties>
</file>