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Arimo Bold" panose="020B0604020202020204" charset="0"/>
      <p:regular r:id="rId17"/>
    </p:embeddedFont>
    <p:embeddedFont>
      <p:font typeface="Bebas Neue Bold" panose="020B0604020202020204" charset="-52"/>
      <p:regular r:id="rId18"/>
    </p:embeddedFont>
    <p:embeddedFont>
      <p:font typeface="Canva Sans" panose="020B0604020202020204" charset="0"/>
      <p:regular r:id="rId19"/>
    </p:embeddedFont>
    <p:embeddedFont>
      <p:font typeface="DM Sans" panose="020F0502020204030204" pitchFamily="2" charset="0"/>
      <p:regular r:id="rId20"/>
    </p:embeddedFont>
    <p:embeddedFont>
      <p:font typeface="DM Sans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504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g_gRHW4SJtI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lhztjC99R6k?si=I9gpNqO70tp9u2p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wJsnlSiyH3Y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5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2002" y="-221424"/>
            <a:ext cx="18685176" cy="10804102"/>
          </a:xfrm>
          <a:custGeom>
            <a:avLst/>
            <a:gdLst/>
            <a:ahLst/>
            <a:cxnLst/>
            <a:rect l="l" t="t" r="r" b="b"/>
            <a:pathLst>
              <a:path w="18685176" h="10804102">
                <a:moveTo>
                  <a:pt x="0" y="0"/>
                </a:moveTo>
                <a:lnTo>
                  <a:pt x="18685176" y="0"/>
                </a:lnTo>
                <a:lnTo>
                  <a:pt x="18685176" y="10804102"/>
                </a:lnTo>
                <a:lnTo>
                  <a:pt x="0" y="108041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1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1504" t="-41243" r="-1755" b="-37339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TextBox 3"/>
          <p:cNvSpPr txBox="1"/>
          <p:nvPr/>
        </p:nvSpPr>
        <p:spPr>
          <a:xfrm>
            <a:off x="1028700" y="2828717"/>
            <a:ext cx="8733990" cy="5717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147"/>
              </a:lnSpc>
              <a:spcBef>
                <a:spcPct val="0"/>
              </a:spcBef>
            </a:pPr>
            <a:r>
              <a:rPr lang="en-US" sz="19117" b="1" spc="-1051">
                <a:solidFill>
                  <a:srgbClr val="661CAB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ШТУЧНИЙ ІНТЕЛЕКТ В ОСВІТІ</a:t>
            </a:r>
          </a:p>
        </p:txBody>
      </p:sp>
      <p:sp>
        <p:nvSpPr>
          <p:cNvPr id="4" name="Freeform 4"/>
          <p:cNvSpPr/>
          <p:nvPr/>
        </p:nvSpPr>
        <p:spPr>
          <a:xfrm>
            <a:off x="9531881" y="1666719"/>
            <a:ext cx="9144000" cy="8229600"/>
          </a:xfrm>
          <a:custGeom>
            <a:avLst/>
            <a:gdLst/>
            <a:ahLst/>
            <a:cxnLst/>
            <a:rect l="l" t="t" r="r" b="b"/>
            <a:pathLst>
              <a:path w="9144000" h="8229600">
                <a:moveTo>
                  <a:pt x="0" y="0"/>
                </a:moveTo>
                <a:lnTo>
                  <a:pt x="9144000" y="0"/>
                </a:lnTo>
                <a:lnTo>
                  <a:pt x="9144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Freeform 5"/>
          <p:cNvSpPr/>
          <p:nvPr/>
        </p:nvSpPr>
        <p:spPr>
          <a:xfrm>
            <a:off x="9531881" y="792324"/>
            <a:ext cx="7499589" cy="8702353"/>
          </a:xfrm>
          <a:custGeom>
            <a:avLst/>
            <a:gdLst/>
            <a:ahLst/>
            <a:cxnLst/>
            <a:rect l="l" t="t" r="r" b="b"/>
            <a:pathLst>
              <a:path w="7499589" h="8702353">
                <a:moveTo>
                  <a:pt x="0" y="0"/>
                </a:moveTo>
                <a:lnTo>
                  <a:pt x="7499588" y="0"/>
                </a:lnTo>
                <a:lnTo>
                  <a:pt x="7499588" y="8702352"/>
                </a:lnTo>
                <a:lnTo>
                  <a:pt x="0" y="87023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6" name="Freeform 6"/>
          <p:cNvSpPr/>
          <p:nvPr/>
        </p:nvSpPr>
        <p:spPr>
          <a:xfrm>
            <a:off x="13234074" y="3494458"/>
            <a:ext cx="3797395" cy="3298084"/>
          </a:xfrm>
          <a:custGeom>
            <a:avLst/>
            <a:gdLst/>
            <a:ahLst/>
            <a:cxnLst/>
            <a:rect l="l" t="t" r="r" b="b"/>
            <a:pathLst>
              <a:path w="3797395" h="3298084">
                <a:moveTo>
                  <a:pt x="0" y="0"/>
                </a:moveTo>
                <a:lnTo>
                  <a:pt x="3797395" y="0"/>
                </a:lnTo>
                <a:lnTo>
                  <a:pt x="3797395" y="3298084"/>
                </a:lnTo>
                <a:lnTo>
                  <a:pt x="0" y="32980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7" name="Freeform 7"/>
          <p:cNvSpPr/>
          <p:nvPr/>
        </p:nvSpPr>
        <p:spPr>
          <a:xfrm flipH="1">
            <a:off x="9762690" y="3494458"/>
            <a:ext cx="3797395" cy="3298084"/>
          </a:xfrm>
          <a:custGeom>
            <a:avLst/>
            <a:gdLst/>
            <a:ahLst/>
            <a:cxnLst/>
            <a:rect l="l" t="t" r="r" b="b"/>
            <a:pathLst>
              <a:path w="3797395" h="3298084">
                <a:moveTo>
                  <a:pt x="3797395" y="0"/>
                </a:moveTo>
                <a:lnTo>
                  <a:pt x="0" y="0"/>
                </a:lnTo>
                <a:lnTo>
                  <a:pt x="0" y="3298084"/>
                </a:lnTo>
                <a:lnTo>
                  <a:pt x="3797395" y="3298084"/>
                </a:lnTo>
                <a:lnTo>
                  <a:pt x="379739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8" name="Freeform 8"/>
          <p:cNvSpPr/>
          <p:nvPr/>
        </p:nvSpPr>
        <p:spPr>
          <a:xfrm rot="614709">
            <a:off x="16257763" y="626428"/>
            <a:ext cx="4060475" cy="3476781"/>
          </a:xfrm>
          <a:custGeom>
            <a:avLst/>
            <a:gdLst/>
            <a:ahLst/>
            <a:cxnLst/>
            <a:rect l="l" t="t" r="r" b="b"/>
            <a:pathLst>
              <a:path w="4060475" h="3476781">
                <a:moveTo>
                  <a:pt x="0" y="0"/>
                </a:moveTo>
                <a:lnTo>
                  <a:pt x="4060474" y="0"/>
                </a:lnTo>
                <a:lnTo>
                  <a:pt x="4060474" y="3476781"/>
                </a:lnTo>
                <a:lnTo>
                  <a:pt x="0" y="34767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9" name="Freeform 9"/>
          <p:cNvSpPr/>
          <p:nvPr/>
        </p:nvSpPr>
        <p:spPr>
          <a:xfrm rot="614709">
            <a:off x="9273267" y="8038852"/>
            <a:ext cx="1896123" cy="1623556"/>
          </a:xfrm>
          <a:custGeom>
            <a:avLst/>
            <a:gdLst/>
            <a:ahLst/>
            <a:cxnLst/>
            <a:rect l="l" t="t" r="r" b="b"/>
            <a:pathLst>
              <a:path w="1896123" h="1623556">
                <a:moveTo>
                  <a:pt x="0" y="0"/>
                </a:moveTo>
                <a:lnTo>
                  <a:pt x="1896123" y="0"/>
                </a:lnTo>
                <a:lnTo>
                  <a:pt x="1896123" y="1623556"/>
                </a:lnTo>
                <a:lnTo>
                  <a:pt x="0" y="16235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10" name="Freeform 10"/>
          <p:cNvSpPr/>
          <p:nvPr/>
        </p:nvSpPr>
        <p:spPr>
          <a:xfrm rot="-2700000">
            <a:off x="8583819" y="1553041"/>
            <a:ext cx="1896123" cy="1623556"/>
          </a:xfrm>
          <a:custGeom>
            <a:avLst/>
            <a:gdLst/>
            <a:ahLst/>
            <a:cxnLst/>
            <a:rect l="l" t="t" r="r" b="b"/>
            <a:pathLst>
              <a:path w="1896123" h="1623556">
                <a:moveTo>
                  <a:pt x="0" y="0"/>
                </a:moveTo>
                <a:lnTo>
                  <a:pt x="1896123" y="0"/>
                </a:lnTo>
                <a:lnTo>
                  <a:pt x="1896123" y="1623556"/>
                </a:lnTo>
                <a:lnTo>
                  <a:pt x="0" y="16235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11" name="Freeform 11"/>
          <p:cNvSpPr/>
          <p:nvPr/>
        </p:nvSpPr>
        <p:spPr>
          <a:xfrm rot="5400000">
            <a:off x="-1578996" y="56480"/>
            <a:ext cx="5775683" cy="8229600"/>
          </a:xfrm>
          <a:custGeom>
            <a:avLst/>
            <a:gdLst/>
            <a:ahLst/>
            <a:cxnLst/>
            <a:rect l="l" t="t" r="r" b="b"/>
            <a:pathLst>
              <a:path w="5775683" h="8229600">
                <a:moveTo>
                  <a:pt x="0" y="0"/>
                </a:moveTo>
                <a:lnTo>
                  <a:pt x="5775683" y="0"/>
                </a:lnTo>
                <a:lnTo>
                  <a:pt x="57756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12" name="Freeform 12"/>
          <p:cNvSpPr/>
          <p:nvPr/>
        </p:nvSpPr>
        <p:spPr>
          <a:xfrm rot="5400000" flipH="1" flipV="1">
            <a:off x="12244930" y="-933912"/>
            <a:ext cx="5775683" cy="8229600"/>
          </a:xfrm>
          <a:custGeom>
            <a:avLst/>
            <a:gdLst/>
            <a:ahLst/>
            <a:cxnLst/>
            <a:rect l="l" t="t" r="r" b="b"/>
            <a:pathLst>
              <a:path w="5775683" h="8229600">
                <a:moveTo>
                  <a:pt x="5775683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5775683" y="0"/>
                </a:lnTo>
                <a:lnTo>
                  <a:pt x="5775683" y="822960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2002" y="-221424"/>
            <a:ext cx="18685176" cy="10804102"/>
          </a:xfrm>
          <a:custGeom>
            <a:avLst/>
            <a:gdLst/>
            <a:ahLst/>
            <a:cxnLst/>
            <a:rect l="l" t="t" r="r" b="b"/>
            <a:pathLst>
              <a:path w="18685176" h="10804102">
                <a:moveTo>
                  <a:pt x="0" y="0"/>
                </a:moveTo>
                <a:lnTo>
                  <a:pt x="18685176" y="0"/>
                </a:lnTo>
                <a:lnTo>
                  <a:pt x="18685176" y="10804102"/>
                </a:lnTo>
                <a:lnTo>
                  <a:pt x="0" y="108041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1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1504" t="-41243" r="-1755" b="-37339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9144000" y="3985831"/>
            <a:ext cx="2407826" cy="2060460"/>
          </a:xfrm>
          <a:custGeom>
            <a:avLst/>
            <a:gdLst/>
            <a:ahLst/>
            <a:cxnLst/>
            <a:rect l="l" t="t" r="r" b="b"/>
            <a:pathLst>
              <a:path w="2407826" h="2060460">
                <a:moveTo>
                  <a:pt x="0" y="0"/>
                </a:moveTo>
                <a:lnTo>
                  <a:pt x="2407826" y="0"/>
                </a:lnTo>
                <a:lnTo>
                  <a:pt x="2407826" y="2060460"/>
                </a:lnTo>
                <a:lnTo>
                  <a:pt x="0" y="20604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grpSp>
        <p:nvGrpSpPr>
          <p:cNvPr id="4" name="Group 4"/>
          <p:cNvGrpSpPr/>
          <p:nvPr/>
        </p:nvGrpSpPr>
        <p:grpSpPr>
          <a:xfrm>
            <a:off x="1116583" y="1028700"/>
            <a:ext cx="844020" cy="208856"/>
            <a:chOff x="0" y="0"/>
            <a:chExt cx="1125361" cy="278475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78475" cy="278475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9ADB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16011" y="0"/>
              <a:ext cx="278475" cy="278475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2A9F1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846886" y="0"/>
              <a:ext cx="278475" cy="278475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83ECD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4" name="Group 14"/>
          <p:cNvGrpSpPr/>
          <p:nvPr/>
        </p:nvGrpSpPr>
        <p:grpSpPr>
          <a:xfrm>
            <a:off x="1028700" y="1723331"/>
            <a:ext cx="6414088" cy="3292730"/>
            <a:chOff x="0" y="0"/>
            <a:chExt cx="1822112" cy="93539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822112" cy="935398"/>
            </a:xfrm>
            <a:custGeom>
              <a:avLst/>
              <a:gdLst/>
              <a:ahLst/>
              <a:cxnLst/>
              <a:rect l="l" t="t" r="r" b="b"/>
              <a:pathLst>
                <a:path w="1822112" h="935398">
                  <a:moveTo>
                    <a:pt x="0" y="0"/>
                  </a:moveTo>
                  <a:lnTo>
                    <a:pt x="1822112" y="0"/>
                  </a:lnTo>
                  <a:lnTo>
                    <a:pt x="1822112" y="935398"/>
                  </a:lnTo>
                  <a:lnTo>
                    <a:pt x="0" y="935398"/>
                  </a:lnTo>
                  <a:close/>
                </a:path>
              </a:pathLst>
            </a:custGeom>
            <a:solidFill>
              <a:srgbClr val="883ECD"/>
            </a:solidFill>
          </p:spPr>
          <p:txBody>
            <a:bodyPr/>
            <a:lstStyle/>
            <a:p>
              <a:endParaRPr lang="ru-UA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822112" cy="973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0616056" y="7527062"/>
            <a:ext cx="4709353" cy="4016506"/>
          </a:xfrm>
          <a:custGeom>
            <a:avLst/>
            <a:gdLst/>
            <a:ahLst/>
            <a:cxnLst/>
            <a:rect l="l" t="t" r="r" b="b"/>
            <a:pathLst>
              <a:path w="4709353" h="4016506">
                <a:moveTo>
                  <a:pt x="0" y="0"/>
                </a:moveTo>
                <a:lnTo>
                  <a:pt x="4709353" y="0"/>
                </a:lnTo>
                <a:lnTo>
                  <a:pt x="4709353" y="4016505"/>
                </a:lnTo>
                <a:lnTo>
                  <a:pt x="0" y="40165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18" name="TextBox 18"/>
          <p:cNvSpPr txBox="1"/>
          <p:nvPr/>
        </p:nvSpPr>
        <p:spPr>
          <a:xfrm>
            <a:off x="977552" y="5497722"/>
            <a:ext cx="6682744" cy="497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799" b="1" u="sng" dirty="0">
                <a:latin typeface="DM Sans Bold"/>
                <a:ea typeface="DM Sans Bold"/>
                <a:cs typeface="DM Sans Bold"/>
                <a:sym typeface="DM Sans Bold"/>
              </a:rPr>
              <a:t>https://miro.com/welcomeonboard/ZExzemlaS2NaRUQrS2hxaGlTemVmL0Q2SWRQRnQ0cVBwY1JjNGdoV3F0ZDhtRnhFOUpNS250N2l5ajhTa20xOHI1cHlPL1RRdEllekF5M3ZQY0RPSXRSNkNFZDkwbFM3TTJ0WEtWZ0hzQnJZdmZmTFY0UThTMDJQdlU4R2pjVytNakdSWkpBejJWRjJhRnhhb1UwcS9BPT0hdjE=?share_link_id=307333138505</a:t>
            </a:r>
            <a:endParaRPr lang="uk-UA" sz="2799" b="1" u="sng" dirty="0">
              <a:latin typeface="DM Sans Bold"/>
              <a:ea typeface="DM Sans Bold"/>
              <a:cs typeface="DM Sans Bold"/>
              <a:sym typeface="DM Sans Bold"/>
            </a:endParaRPr>
          </a:p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endParaRPr lang="en-US" sz="2799" b="1" u="sng" dirty="0">
              <a:solidFill>
                <a:srgbClr val="F9F9F9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0917756" y="332805"/>
            <a:ext cx="4709353" cy="4016506"/>
          </a:xfrm>
          <a:custGeom>
            <a:avLst/>
            <a:gdLst/>
            <a:ahLst/>
            <a:cxnLst/>
            <a:rect l="l" t="t" r="r" b="b"/>
            <a:pathLst>
              <a:path w="4709353" h="4016506">
                <a:moveTo>
                  <a:pt x="0" y="0"/>
                </a:moveTo>
                <a:lnTo>
                  <a:pt x="4709353" y="0"/>
                </a:lnTo>
                <a:lnTo>
                  <a:pt x="4709353" y="4016506"/>
                </a:lnTo>
                <a:lnTo>
                  <a:pt x="0" y="40165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20" name="Freeform 20"/>
          <p:cNvSpPr/>
          <p:nvPr/>
        </p:nvSpPr>
        <p:spPr>
          <a:xfrm>
            <a:off x="15197409" y="3816609"/>
            <a:ext cx="2812715" cy="2398904"/>
          </a:xfrm>
          <a:custGeom>
            <a:avLst/>
            <a:gdLst/>
            <a:ahLst/>
            <a:cxnLst/>
            <a:rect l="l" t="t" r="r" b="b"/>
            <a:pathLst>
              <a:path w="2812715" h="2398904">
                <a:moveTo>
                  <a:pt x="0" y="0"/>
                </a:moveTo>
                <a:lnTo>
                  <a:pt x="2812715" y="0"/>
                </a:lnTo>
                <a:lnTo>
                  <a:pt x="2812715" y="2398904"/>
                </a:lnTo>
                <a:lnTo>
                  <a:pt x="0" y="2398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21" name="Freeform 21"/>
          <p:cNvSpPr/>
          <p:nvPr/>
        </p:nvSpPr>
        <p:spPr>
          <a:xfrm flipH="1" flipV="1">
            <a:off x="12253511" y="-996216"/>
            <a:ext cx="5302225" cy="5345527"/>
          </a:xfrm>
          <a:custGeom>
            <a:avLst/>
            <a:gdLst/>
            <a:ahLst/>
            <a:cxnLst/>
            <a:rect l="l" t="t" r="r" b="b"/>
            <a:pathLst>
              <a:path w="5302225" h="5345527">
                <a:moveTo>
                  <a:pt x="5302225" y="5345527"/>
                </a:moveTo>
                <a:lnTo>
                  <a:pt x="0" y="5345527"/>
                </a:lnTo>
                <a:lnTo>
                  <a:pt x="0" y="0"/>
                </a:lnTo>
                <a:lnTo>
                  <a:pt x="5302225" y="0"/>
                </a:lnTo>
                <a:lnTo>
                  <a:pt x="5302225" y="5345527"/>
                </a:lnTo>
                <a:close/>
              </a:path>
            </a:pathLst>
          </a:custGeom>
          <a:blipFill>
            <a:blip r:embed="rId5"/>
            <a:stretch>
              <a:fillRect t="-97903" r="-40026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22" name="Freeform 22"/>
          <p:cNvSpPr/>
          <p:nvPr/>
        </p:nvSpPr>
        <p:spPr>
          <a:xfrm>
            <a:off x="17007230" y="5887603"/>
            <a:ext cx="2561540" cy="2191999"/>
          </a:xfrm>
          <a:custGeom>
            <a:avLst/>
            <a:gdLst/>
            <a:ahLst/>
            <a:cxnLst/>
            <a:rect l="l" t="t" r="r" b="b"/>
            <a:pathLst>
              <a:path w="2561540" h="2191999">
                <a:moveTo>
                  <a:pt x="0" y="0"/>
                </a:moveTo>
                <a:lnTo>
                  <a:pt x="2561540" y="0"/>
                </a:lnTo>
                <a:lnTo>
                  <a:pt x="2561540" y="2191999"/>
                </a:lnTo>
                <a:lnTo>
                  <a:pt x="0" y="2191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23" name="Freeform 23"/>
          <p:cNvSpPr/>
          <p:nvPr/>
        </p:nvSpPr>
        <p:spPr>
          <a:xfrm>
            <a:off x="12253511" y="4929616"/>
            <a:ext cx="3681031" cy="3149986"/>
          </a:xfrm>
          <a:custGeom>
            <a:avLst/>
            <a:gdLst/>
            <a:ahLst/>
            <a:cxnLst/>
            <a:rect l="l" t="t" r="r" b="b"/>
            <a:pathLst>
              <a:path w="3681031" h="3149986">
                <a:moveTo>
                  <a:pt x="0" y="0"/>
                </a:moveTo>
                <a:lnTo>
                  <a:pt x="3681031" y="0"/>
                </a:lnTo>
                <a:lnTo>
                  <a:pt x="3681031" y="3149986"/>
                </a:lnTo>
                <a:lnTo>
                  <a:pt x="0" y="31499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24" name="TextBox 24"/>
          <p:cNvSpPr txBox="1"/>
          <p:nvPr/>
        </p:nvSpPr>
        <p:spPr>
          <a:xfrm>
            <a:off x="1116583" y="1748712"/>
            <a:ext cx="6326205" cy="3320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71"/>
              </a:lnSpc>
              <a:spcBef>
                <a:spcPct val="0"/>
              </a:spcBef>
            </a:pPr>
            <a:r>
              <a:rPr lang="en-US" sz="4765" b="1" spc="-185">
                <a:solidFill>
                  <a:srgbClr val="FF9ADB"/>
                </a:solidFill>
                <a:latin typeface="DM Sans Bold"/>
                <a:ea typeface="DM Sans Bold"/>
                <a:cs typeface="DM Sans Bold"/>
                <a:sym typeface="DM Sans Bold"/>
              </a:rPr>
              <a:t>КОНЦЕПЦІЯ РОЗВИТКУ ШТУЧНОГО ІНТЕЛЕКТУ В УКРАЇНІ</a:t>
            </a:r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2002" y="-221424"/>
            <a:ext cx="18685176" cy="10804102"/>
          </a:xfrm>
          <a:custGeom>
            <a:avLst/>
            <a:gdLst/>
            <a:ahLst/>
            <a:cxnLst/>
            <a:rect l="l" t="t" r="r" b="b"/>
            <a:pathLst>
              <a:path w="18685176" h="10804102">
                <a:moveTo>
                  <a:pt x="0" y="0"/>
                </a:moveTo>
                <a:lnTo>
                  <a:pt x="18685176" y="0"/>
                </a:lnTo>
                <a:lnTo>
                  <a:pt x="18685176" y="10804102"/>
                </a:lnTo>
                <a:lnTo>
                  <a:pt x="0" y="108041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1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1504" t="-41243" r="-1755" b="-37339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5145895" y="8465636"/>
            <a:ext cx="3780082" cy="3234747"/>
          </a:xfrm>
          <a:custGeom>
            <a:avLst/>
            <a:gdLst/>
            <a:ahLst/>
            <a:cxnLst/>
            <a:rect l="l" t="t" r="r" b="b"/>
            <a:pathLst>
              <a:path w="3780082" h="3234747">
                <a:moveTo>
                  <a:pt x="0" y="0"/>
                </a:moveTo>
                <a:lnTo>
                  <a:pt x="3780082" y="0"/>
                </a:lnTo>
                <a:lnTo>
                  <a:pt x="3780082" y="3234748"/>
                </a:lnTo>
                <a:lnTo>
                  <a:pt x="0" y="32347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Freeform 4"/>
          <p:cNvSpPr/>
          <p:nvPr/>
        </p:nvSpPr>
        <p:spPr>
          <a:xfrm flipH="1" flipV="1">
            <a:off x="13854541" y="4853626"/>
            <a:ext cx="7424530" cy="6120103"/>
          </a:xfrm>
          <a:custGeom>
            <a:avLst/>
            <a:gdLst/>
            <a:ahLst/>
            <a:cxnLst/>
            <a:rect l="l" t="t" r="r" b="b"/>
            <a:pathLst>
              <a:path w="7424530" h="6120103">
                <a:moveTo>
                  <a:pt x="7424530" y="6120103"/>
                </a:moveTo>
                <a:lnTo>
                  <a:pt x="0" y="6120103"/>
                </a:lnTo>
                <a:lnTo>
                  <a:pt x="0" y="0"/>
                </a:lnTo>
                <a:lnTo>
                  <a:pt x="7424530" y="0"/>
                </a:lnTo>
                <a:lnTo>
                  <a:pt x="7424530" y="6120103"/>
                </a:lnTo>
                <a:close/>
              </a:path>
            </a:pathLst>
          </a:custGeom>
          <a:blipFill>
            <a:blip r:embed="rId4"/>
            <a:stretch>
              <a:fillRect t="-72856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Freeform 5"/>
          <p:cNvSpPr/>
          <p:nvPr/>
        </p:nvSpPr>
        <p:spPr>
          <a:xfrm flipH="1" flipV="1">
            <a:off x="-561260" y="5665978"/>
            <a:ext cx="5302225" cy="5345527"/>
          </a:xfrm>
          <a:custGeom>
            <a:avLst/>
            <a:gdLst/>
            <a:ahLst/>
            <a:cxnLst/>
            <a:rect l="l" t="t" r="r" b="b"/>
            <a:pathLst>
              <a:path w="5302225" h="5345527">
                <a:moveTo>
                  <a:pt x="5302225" y="5345527"/>
                </a:moveTo>
                <a:lnTo>
                  <a:pt x="0" y="5345527"/>
                </a:lnTo>
                <a:lnTo>
                  <a:pt x="0" y="0"/>
                </a:lnTo>
                <a:lnTo>
                  <a:pt x="5302225" y="0"/>
                </a:lnTo>
                <a:lnTo>
                  <a:pt x="5302225" y="5345527"/>
                </a:lnTo>
                <a:close/>
              </a:path>
            </a:pathLst>
          </a:custGeom>
          <a:blipFill>
            <a:blip r:embed="rId4"/>
            <a:stretch>
              <a:fillRect t="-97903" r="-40026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6" name="Freeform 6"/>
          <p:cNvSpPr/>
          <p:nvPr/>
        </p:nvSpPr>
        <p:spPr>
          <a:xfrm>
            <a:off x="-738058" y="4271786"/>
            <a:ext cx="1766758" cy="1511876"/>
          </a:xfrm>
          <a:custGeom>
            <a:avLst/>
            <a:gdLst/>
            <a:ahLst/>
            <a:cxnLst/>
            <a:rect l="l" t="t" r="r" b="b"/>
            <a:pathLst>
              <a:path w="1766758" h="1511876">
                <a:moveTo>
                  <a:pt x="0" y="0"/>
                </a:moveTo>
                <a:lnTo>
                  <a:pt x="1766758" y="0"/>
                </a:lnTo>
                <a:lnTo>
                  <a:pt x="1766758" y="1511876"/>
                </a:lnTo>
                <a:lnTo>
                  <a:pt x="0" y="1511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7" name="Freeform 7"/>
          <p:cNvSpPr/>
          <p:nvPr/>
        </p:nvSpPr>
        <p:spPr>
          <a:xfrm flipH="1">
            <a:off x="7035936" y="8987696"/>
            <a:ext cx="3101358" cy="2598609"/>
          </a:xfrm>
          <a:custGeom>
            <a:avLst/>
            <a:gdLst/>
            <a:ahLst/>
            <a:cxnLst/>
            <a:rect l="l" t="t" r="r" b="b"/>
            <a:pathLst>
              <a:path w="3101358" h="2598609">
                <a:moveTo>
                  <a:pt x="3101358" y="0"/>
                </a:moveTo>
                <a:lnTo>
                  <a:pt x="0" y="0"/>
                </a:lnTo>
                <a:lnTo>
                  <a:pt x="0" y="2598608"/>
                </a:lnTo>
                <a:lnTo>
                  <a:pt x="3101358" y="2598608"/>
                </a:lnTo>
                <a:lnTo>
                  <a:pt x="3101358" y="0"/>
                </a:lnTo>
                <a:close/>
              </a:path>
            </a:pathLst>
          </a:custGeom>
          <a:blipFill>
            <a:blip r:embed="rId3"/>
            <a:stretch>
              <a:fillRect b="-2129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8" name="Freeform 8"/>
          <p:cNvSpPr/>
          <p:nvPr/>
        </p:nvSpPr>
        <p:spPr>
          <a:xfrm>
            <a:off x="8856524" y="364477"/>
            <a:ext cx="2561540" cy="2191999"/>
          </a:xfrm>
          <a:custGeom>
            <a:avLst/>
            <a:gdLst/>
            <a:ahLst/>
            <a:cxnLst/>
            <a:rect l="l" t="t" r="r" b="b"/>
            <a:pathLst>
              <a:path w="2561540" h="2191999">
                <a:moveTo>
                  <a:pt x="0" y="0"/>
                </a:moveTo>
                <a:lnTo>
                  <a:pt x="2561540" y="0"/>
                </a:lnTo>
                <a:lnTo>
                  <a:pt x="2561540" y="2191999"/>
                </a:lnTo>
                <a:lnTo>
                  <a:pt x="0" y="2191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9" name="AutoShape 9"/>
          <p:cNvSpPr/>
          <p:nvPr/>
        </p:nvSpPr>
        <p:spPr>
          <a:xfrm>
            <a:off x="1620464" y="7077946"/>
            <a:ext cx="6597507" cy="0"/>
          </a:xfrm>
          <a:prstGeom prst="line">
            <a:avLst/>
          </a:prstGeom>
          <a:ln w="47625" cap="rnd">
            <a:solidFill>
              <a:srgbClr val="883EC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UA"/>
          </a:p>
        </p:txBody>
      </p:sp>
      <p:grpSp>
        <p:nvGrpSpPr>
          <p:cNvPr id="10" name="Group 10"/>
          <p:cNvGrpSpPr/>
          <p:nvPr/>
        </p:nvGrpSpPr>
        <p:grpSpPr>
          <a:xfrm>
            <a:off x="7585216" y="6973518"/>
            <a:ext cx="844020" cy="208856"/>
            <a:chOff x="0" y="0"/>
            <a:chExt cx="1125361" cy="27847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78475" cy="278475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9ADB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416011" y="0"/>
              <a:ext cx="278475" cy="278475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2A9F1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846886" y="0"/>
              <a:ext cx="278475" cy="278475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83ECD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0" name="Freeform 20"/>
          <p:cNvSpPr/>
          <p:nvPr/>
        </p:nvSpPr>
        <p:spPr>
          <a:xfrm>
            <a:off x="9335552" y="2353078"/>
            <a:ext cx="7187184" cy="8229600"/>
          </a:xfrm>
          <a:custGeom>
            <a:avLst/>
            <a:gdLst/>
            <a:ahLst/>
            <a:cxnLst/>
            <a:rect l="l" t="t" r="r" b="b"/>
            <a:pathLst>
              <a:path w="7187184" h="8229600">
                <a:moveTo>
                  <a:pt x="0" y="0"/>
                </a:moveTo>
                <a:lnTo>
                  <a:pt x="7187184" y="0"/>
                </a:lnTo>
                <a:lnTo>
                  <a:pt x="71871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21" name="Freeform 21"/>
          <p:cNvSpPr/>
          <p:nvPr/>
        </p:nvSpPr>
        <p:spPr>
          <a:xfrm>
            <a:off x="13551037" y="3482867"/>
            <a:ext cx="8714941" cy="5970021"/>
          </a:xfrm>
          <a:custGeom>
            <a:avLst/>
            <a:gdLst/>
            <a:ahLst/>
            <a:cxnLst/>
            <a:rect l="l" t="t" r="r" b="b"/>
            <a:pathLst>
              <a:path w="8714941" h="5970021">
                <a:moveTo>
                  <a:pt x="0" y="0"/>
                </a:moveTo>
                <a:lnTo>
                  <a:pt x="8714941" y="0"/>
                </a:lnTo>
                <a:lnTo>
                  <a:pt x="8714941" y="5970021"/>
                </a:lnTo>
                <a:lnTo>
                  <a:pt x="0" y="59700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22" name="TextBox 22"/>
          <p:cNvSpPr txBox="1"/>
          <p:nvPr/>
        </p:nvSpPr>
        <p:spPr>
          <a:xfrm>
            <a:off x="1620464" y="1790835"/>
            <a:ext cx="6966152" cy="4930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В Україні формується система регулювання ШІ, яка базується на стратегічних документах і рекомендаціях, однак відсутність спеціального закону та чітких механізмів контролю залишається ключовою проблемою.</a:t>
            </a:r>
          </a:p>
        </p:txBody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81780" y="-258551"/>
            <a:ext cx="18685176" cy="10804102"/>
          </a:xfrm>
          <a:custGeom>
            <a:avLst/>
            <a:gdLst/>
            <a:ahLst/>
            <a:cxnLst/>
            <a:rect l="l" t="t" r="r" b="b"/>
            <a:pathLst>
              <a:path w="18685176" h="10804102">
                <a:moveTo>
                  <a:pt x="0" y="0"/>
                </a:moveTo>
                <a:lnTo>
                  <a:pt x="18685176" y="0"/>
                </a:lnTo>
                <a:lnTo>
                  <a:pt x="18685176" y="10804102"/>
                </a:lnTo>
                <a:lnTo>
                  <a:pt x="0" y="108041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1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1504" t="-41243" r="-1755" b="-37339"/>
            </a:stretch>
          </a:blipFill>
        </p:spPr>
        <p:txBody>
          <a:bodyPr/>
          <a:lstStyle/>
          <a:p>
            <a:endParaRPr lang="ru-UA"/>
          </a:p>
        </p:txBody>
      </p:sp>
      <p:grpSp>
        <p:nvGrpSpPr>
          <p:cNvPr id="3" name="Group 3"/>
          <p:cNvGrpSpPr/>
          <p:nvPr/>
        </p:nvGrpSpPr>
        <p:grpSpPr>
          <a:xfrm>
            <a:off x="10571758" y="1133128"/>
            <a:ext cx="7337589" cy="4658360"/>
            <a:chOff x="0" y="0"/>
            <a:chExt cx="9783453" cy="6211146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1170"/>
              <a:ext cx="9783453" cy="2151148"/>
              <a:chOff x="0" y="0"/>
              <a:chExt cx="2206389" cy="48513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206389" cy="485132"/>
              </a:xfrm>
              <a:custGeom>
                <a:avLst/>
                <a:gdLst/>
                <a:ahLst/>
                <a:cxnLst/>
                <a:rect l="l" t="t" r="r" b="b"/>
                <a:pathLst>
                  <a:path w="2206389" h="485132">
                    <a:moveTo>
                      <a:pt x="0" y="0"/>
                    </a:moveTo>
                    <a:lnTo>
                      <a:pt x="2206389" y="0"/>
                    </a:lnTo>
                    <a:lnTo>
                      <a:pt x="2206389" y="485132"/>
                    </a:lnTo>
                    <a:lnTo>
                      <a:pt x="0" y="48513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2206389" cy="523232"/>
              </a:xfrm>
              <a:prstGeom prst="rect">
                <a:avLst/>
              </a:prstGeom>
            </p:spPr>
            <p:txBody>
              <a:bodyPr lIns="48647" tIns="48647" rIns="48647" bIns="4864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61514" y="295275"/>
              <a:ext cx="9443622" cy="5915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270"/>
                </a:lnSpc>
              </a:pPr>
              <a:r>
                <a:rPr lang="en-US" sz="8760" b="1" spc="-481">
                  <a:solidFill>
                    <a:srgbClr val="661CAB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ПЕРЕВАГИ ТА ВИКЛИКИ ВПРОВАДЖЕННЯ ШІ В ОСВІТУ.</a:t>
              </a:r>
            </a:p>
            <a:p>
              <a:pPr marL="0" lvl="0" indent="0" algn="r">
                <a:lnSpc>
                  <a:spcPts val="10921"/>
                </a:lnSpc>
              </a:pPr>
              <a:endParaRPr lang="en-US" sz="8760" b="1" spc="-481">
                <a:solidFill>
                  <a:srgbClr val="661CAB"/>
                </a:solidFill>
                <a:latin typeface="Bebas Neue Bold"/>
                <a:ea typeface="Bebas Neue Bold"/>
                <a:cs typeface="Bebas Neue Bold"/>
                <a:sym typeface="Bebas Neue Bold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-1305389" y="1133128"/>
            <a:ext cx="2610778" cy="2234134"/>
          </a:xfrm>
          <a:custGeom>
            <a:avLst/>
            <a:gdLst/>
            <a:ahLst/>
            <a:cxnLst/>
            <a:rect l="l" t="t" r="r" b="b"/>
            <a:pathLst>
              <a:path w="2610778" h="2234134">
                <a:moveTo>
                  <a:pt x="0" y="0"/>
                </a:moveTo>
                <a:lnTo>
                  <a:pt x="2610778" y="0"/>
                </a:lnTo>
                <a:lnTo>
                  <a:pt x="2610778" y="2234134"/>
                </a:lnTo>
                <a:lnTo>
                  <a:pt x="0" y="22341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grpSp>
        <p:nvGrpSpPr>
          <p:cNvPr id="9" name="Group 9"/>
          <p:cNvGrpSpPr/>
          <p:nvPr/>
        </p:nvGrpSpPr>
        <p:grpSpPr>
          <a:xfrm>
            <a:off x="1028700" y="1028700"/>
            <a:ext cx="844020" cy="208856"/>
            <a:chOff x="0" y="0"/>
            <a:chExt cx="1125361" cy="278475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278475" cy="278475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9ADB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416011" y="0"/>
              <a:ext cx="278475" cy="278475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2A9F1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846886" y="0"/>
              <a:ext cx="278475" cy="278475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83ECD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9" name="Freeform 19"/>
          <p:cNvSpPr/>
          <p:nvPr/>
        </p:nvSpPr>
        <p:spPr>
          <a:xfrm flipH="1">
            <a:off x="-1669097" y="1644820"/>
            <a:ext cx="11386002" cy="8229600"/>
          </a:xfrm>
          <a:custGeom>
            <a:avLst/>
            <a:gdLst/>
            <a:ahLst/>
            <a:cxnLst/>
            <a:rect l="l" t="t" r="r" b="b"/>
            <a:pathLst>
              <a:path w="11386002" h="8229600">
                <a:moveTo>
                  <a:pt x="11386002" y="0"/>
                </a:moveTo>
                <a:lnTo>
                  <a:pt x="0" y="0"/>
                </a:lnTo>
                <a:lnTo>
                  <a:pt x="0" y="8229600"/>
                </a:lnTo>
                <a:lnTo>
                  <a:pt x="11386002" y="8229600"/>
                </a:lnTo>
                <a:lnTo>
                  <a:pt x="1138600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20" name="Freeform 20"/>
          <p:cNvSpPr/>
          <p:nvPr/>
        </p:nvSpPr>
        <p:spPr>
          <a:xfrm>
            <a:off x="7439336" y="1644820"/>
            <a:ext cx="3409329" cy="2917481"/>
          </a:xfrm>
          <a:custGeom>
            <a:avLst/>
            <a:gdLst/>
            <a:ahLst/>
            <a:cxnLst/>
            <a:rect l="l" t="t" r="r" b="b"/>
            <a:pathLst>
              <a:path w="3409329" h="2917481">
                <a:moveTo>
                  <a:pt x="0" y="0"/>
                </a:moveTo>
                <a:lnTo>
                  <a:pt x="3409328" y="0"/>
                </a:lnTo>
                <a:lnTo>
                  <a:pt x="3409328" y="2917481"/>
                </a:lnTo>
                <a:lnTo>
                  <a:pt x="0" y="2917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21" name="Freeform 21"/>
          <p:cNvSpPr/>
          <p:nvPr/>
        </p:nvSpPr>
        <p:spPr>
          <a:xfrm flipH="1" flipV="1">
            <a:off x="863390" y="43509"/>
            <a:ext cx="7424530" cy="6120103"/>
          </a:xfrm>
          <a:custGeom>
            <a:avLst/>
            <a:gdLst/>
            <a:ahLst/>
            <a:cxnLst/>
            <a:rect l="l" t="t" r="r" b="b"/>
            <a:pathLst>
              <a:path w="7424530" h="6120103">
                <a:moveTo>
                  <a:pt x="7424530" y="6120103"/>
                </a:moveTo>
                <a:lnTo>
                  <a:pt x="0" y="6120103"/>
                </a:lnTo>
                <a:lnTo>
                  <a:pt x="0" y="0"/>
                </a:lnTo>
                <a:lnTo>
                  <a:pt x="7424530" y="0"/>
                </a:lnTo>
                <a:lnTo>
                  <a:pt x="7424530" y="6120103"/>
                </a:lnTo>
                <a:close/>
              </a:path>
            </a:pathLst>
          </a:custGeom>
          <a:blipFill>
            <a:blip r:embed="rId5"/>
            <a:stretch>
              <a:fillRect t="-72856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B2278E-8F00-7419-48DA-A86A97567888}"/>
              </a:ext>
            </a:extLst>
          </p:cNvPr>
          <p:cNvSpPr txBox="1"/>
          <p:nvPr/>
        </p:nvSpPr>
        <p:spPr>
          <a:xfrm>
            <a:off x="10134600" y="5583196"/>
            <a:ext cx="742453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sz="5400" dirty="0"/>
              <a:t>https://padlet.com/knyshoryna/four-corners-387xklpv03dk1vl3</a:t>
            </a:r>
          </a:p>
        </p:txBody>
      </p: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2002" y="-221424"/>
            <a:ext cx="18685176" cy="10804102"/>
          </a:xfrm>
          <a:custGeom>
            <a:avLst/>
            <a:gdLst/>
            <a:ahLst/>
            <a:cxnLst/>
            <a:rect l="l" t="t" r="r" b="b"/>
            <a:pathLst>
              <a:path w="18685176" h="10804102">
                <a:moveTo>
                  <a:pt x="0" y="0"/>
                </a:moveTo>
                <a:lnTo>
                  <a:pt x="18685176" y="0"/>
                </a:lnTo>
                <a:lnTo>
                  <a:pt x="18685176" y="10804102"/>
                </a:lnTo>
                <a:lnTo>
                  <a:pt x="0" y="108041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1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1504" t="-41243" r="-1755" b="-37339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 rot="-5400000">
            <a:off x="4773905" y="-1083319"/>
            <a:ext cx="8740190" cy="12453638"/>
          </a:xfrm>
          <a:custGeom>
            <a:avLst/>
            <a:gdLst/>
            <a:ahLst/>
            <a:cxnLst/>
            <a:rect l="l" t="t" r="r" b="b"/>
            <a:pathLst>
              <a:path w="8740190" h="12453638">
                <a:moveTo>
                  <a:pt x="0" y="0"/>
                </a:moveTo>
                <a:lnTo>
                  <a:pt x="8740190" y="0"/>
                </a:lnTo>
                <a:lnTo>
                  <a:pt x="8740190" y="12453638"/>
                </a:lnTo>
                <a:lnTo>
                  <a:pt x="0" y="124536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grpSp>
        <p:nvGrpSpPr>
          <p:cNvPr id="4" name="Group 4"/>
          <p:cNvGrpSpPr/>
          <p:nvPr/>
        </p:nvGrpSpPr>
        <p:grpSpPr>
          <a:xfrm>
            <a:off x="8684989" y="2209090"/>
            <a:ext cx="844020" cy="208856"/>
            <a:chOff x="0" y="0"/>
            <a:chExt cx="1125361" cy="278475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78475" cy="278475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9ADB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16011" y="0"/>
              <a:ext cx="278475" cy="278475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2A9F1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846886" y="0"/>
              <a:ext cx="278475" cy="278475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83ECD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4" name="Group 14"/>
          <p:cNvGrpSpPr/>
          <p:nvPr/>
        </p:nvGrpSpPr>
        <p:grpSpPr>
          <a:xfrm>
            <a:off x="8721990" y="6883621"/>
            <a:ext cx="844020" cy="208856"/>
            <a:chOff x="0" y="0"/>
            <a:chExt cx="1125361" cy="278475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78475" cy="278475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9ADB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416011" y="0"/>
              <a:ext cx="278475" cy="278475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2A9F1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846886" y="0"/>
              <a:ext cx="278475" cy="278475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83ECD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4" name="Freeform 24"/>
          <p:cNvSpPr/>
          <p:nvPr/>
        </p:nvSpPr>
        <p:spPr>
          <a:xfrm>
            <a:off x="1063429" y="7981917"/>
            <a:ext cx="4709353" cy="4016506"/>
          </a:xfrm>
          <a:custGeom>
            <a:avLst/>
            <a:gdLst/>
            <a:ahLst/>
            <a:cxnLst/>
            <a:rect l="l" t="t" r="r" b="b"/>
            <a:pathLst>
              <a:path w="4709353" h="4016506">
                <a:moveTo>
                  <a:pt x="0" y="0"/>
                </a:moveTo>
                <a:lnTo>
                  <a:pt x="4709353" y="0"/>
                </a:lnTo>
                <a:lnTo>
                  <a:pt x="4709353" y="4016506"/>
                </a:lnTo>
                <a:lnTo>
                  <a:pt x="0" y="40165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25" name="Freeform 25"/>
          <p:cNvSpPr/>
          <p:nvPr/>
        </p:nvSpPr>
        <p:spPr>
          <a:xfrm flipH="1">
            <a:off x="1709391" y="5572564"/>
            <a:ext cx="2064321" cy="1760615"/>
          </a:xfrm>
          <a:custGeom>
            <a:avLst/>
            <a:gdLst/>
            <a:ahLst/>
            <a:cxnLst/>
            <a:rect l="l" t="t" r="r" b="b"/>
            <a:pathLst>
              <a:path w="2064321" h="1760615">
                <a:moveTo>
                  <a:pt x="2064321" y="0"/>
                </a:moveTo>
                <a:lnTo>
                  <a:pt x="0" y="0"/>
                </a:lnTo>
                <a:lnTo>
                  <a:pt x="0" y="1760615"/>
                </a:lnTo>
                <a:lnTo>
                  <a:pt x="2064321" y="1760615"/>
                </a:lnTo>
                <a:lnTo>
                  <a:pt x="206432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26" name="Freeform 26"/>
          <p:cNvSpPr/>
          <p:nvPr/>
        </p:nvSpPr>
        <p:spPr>
          <a:xfrm>
            <a:off x="14130410" y="5572564"/>
            <a:ext cx="2064321" cy="1760615"/>
          </a:xfrm>
          <a:custGeom>
            <a:avLst/>
            <a:gdLst/>
            <a:ahLst/>
            <a:cxnLst/>
            <a:rect l="l" t="t" r="r" b="b"/>
            <a:pathLst>
              <a:path w="2064321" h="1760615">
                <a:moveTo>
                  <a:pt x="0" y="0"/>
                </a:moveTo>
                <a:lnTo>
                  <a:pt x="2064322" y="0"/>
                </a:lnTo>
                <a:lnTo>
                  <a:pt x="2064322" y="1760615"/>
                </a:lnTo>
                <a:lnTo>
                  <a:pt x="0" y="17606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27" name="Freeform 27"/>
          <p:cNvSpPr/>
          <p:nvPr/>
        </p:nvSpPr>
        <p:spPr>
          <a:xfrm flipH="1">
            <a:off x="12549947" y="7981917"/>
            <a:ext cx="4709353" cy="4016506"/>
          </a:xfrm>
          <a:custGeom>
            <a:avLst/>
            <a:gdLst/>
            <a:ahLst/>
            <a:cxnLst/>
            <a:rect l="l" t="t" r="r" b="b"/>
            <a:pathLst>
              <a:path w="4709353" h="4016506">
                <a:moveTo>
                  <a:pt x="4709353" y="0"/>
                </a:moveTo>
                <a:lnTo>
                  <a:pt x="0" y="0"/>
                </a:lnTo>
                <a:lnTo>
                  <a:pt x="0" y="4016506"/>
                </a:lnTo>
                <a:lnTo>
                  <a:pt x="4709353" y="4016506"/>
                </a:lnTo>
                <a:lnTo>
                  <a:pt x="470935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28" name="Freeform 28"/>
          <p:cNvSpPr/>
          <p:nvPr/>
        </p:nvSpPr>
        <p:spPr>
          <a:xfrm>
            <a:off x="-2872180" y="-221424"/>
            <a:ext cx="6645893" cy="5981303"/>
          </a:xfrm>
          <a:custGeom>
            <a:avLst/>
            <a:gdLst/>
            <a:ahLst/>
            <a:cxnLst/>
            <a:rect l="l" t="t" r="r" b="b"/>
            <a:pathLst>
              <a:path w="6645893" h="5981303">
                <a:moveTo>
                  <a:pt x="0" y="0"/>
                </a:moveTo>
                <a:lnTo>
                  <a:pt x="6645892" y="0"/>
                </a:lnTo>
                <a:lnTo>
                  <a:pt x="6645892" y="5981303"/>
                </a:lnTo>
                <a:lnTo>
                  <a:pt x="0" y="59813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29" name="Freeform 29"/>
          <p:cNvSpPr/>
          <p:nvPr/>
        </p:nvSpPr>
        <p:spPr>
          <a:xfrm flipH="1">
            <a:off x="14511410" y="-221424"/>
            <a:ext cx="6645893" cy="5981303"/>
          </a:xfrm>
          <a:custGeom>
            <a:avLst/>
            <a:gdLst/>
            <a:ahLst/>
            <a:cxnLst/>
            <a:rect l="l" t="t" r="r" b="b"/>
            <a:pathLst>
              <a:path w="6645893" h="5981303">
                <a:moveTo>
                  <a:pt x="6645893" y="0"/>
                </a:moveTo>
                <a:lnTo>
                  <a:pt x="0" y="0"/>
                </a:lnTo>
                <a:lnTo>
                  <a:pt x="0" y="5981303"/>
                </a:lnTo>
                <a:lnTo>
                  <a:pt x="6645893" y="5981303"/>
                </a:lnTo>
                <a:lnTo>
                  <a:pt x="664589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0" name="Freeform 30"/>
          <p:cNvSpPr/>
          <p:nvPr/>
        </p:nvSpPr>
        <p:spPr>
          <a:xfrm>
            <a:off x="147914" y="5143500"/>
            <a:ext cx="3270191" cy="2798416"/>
          </a:xfrm>
          <a:custGeom>
            <a:avLst/>
            <a:gdLst/>
            <a:ahLst/>
            <a:cxnLst/>
            <a:rect l="l" t="t" r="r" b="b"/>
            <a:pathLst>
              <a:path w="3270191" h="2798416">
                <a:moveTo>
                  <a:pt x="0" y="0"/>
                </a:moveTo>
                <a:lnTo>
                  <a:pt x="3270191" y="0"/>
                </a:lnTo>
                <a:lnTo>
                  <a:pt x="3270191" y="2798416"/>
                </a:lnTo>
                <a:lnTo>
                  <a:pt x="0" y="27984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1" name="Freeform 31"/>
          <p:cNvSpPr/>
          <p:nvPr/>
        </p:nvSpPr>
        <p:spPr>
          <a:xfrm>
            <a:off x="13103817" y="6639967"/>
            <a:ext cx="3270191" cy="2798416"/>
          </a:xfrm>
          <a:custGeom>
            <a:avLst/>
            <a:gdLst/>
            <a:ahLst/>
            <a:cxnLst/>
            <a:rect l="l" t="t" r="r" b="b"/>
            <a:pathLst>
              <a:path w="3270191" h="2798416">
                <a:moveTo>
                  <a:pt x="0" y="0"/>
                </a:moveTo>
                <a:lnTo>
                  <a:pt x="3270191" y="0"/>
                </a:lnTo>
                <a:lnTo>
                  <a:pt x="3270191" y="2798416"/>
                </a:lnTo>
                <a:lnTo>
                  <a:pt x="0" y="27984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2" name="Freeform 32"/>
          <p:cNvSpPr/>
          <p:nvPr/>
        </p:nvSpPr>
        <p:spPr>
          <a:xfrm flipH="1">
            <a:off x="16374008" y="1279734"/>
            <a:ext cx="2667256" cy="2282464"/>
          </a:xfrm>
          <a:custGeom>
            <a:avLst/>
            <a:gdLst/>
            <a:ahLst/>
            <a:cxnLst/>
            <a:rect l="l" t="t" r="r" b="b"/>
            <a:pathLst>
              <a:path w="2667256" h="2282464">
                <a:moveTo>
                  <a:pt x="2667257" y="0"/>
                </a:moveTo>
                <a:lnTo>
                  <a:pt x="0" y="0"/>
                </a:lnTo>
                <a:lnTo>
                  <a:pt x="0" y="2282464"/>
                </a:lnTo>
                <a:lnTo>
                  <a:pt x="2667257" y="2282464"/>
                </a:lnTo>
                <a:lnTo>
                  <a:pt x="266725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3" name="Freeform 33"/>
          <p:cNvSpPr/>
          <p:nvPr/>
        </p:nvSpPr>
        <p:spPr>
          <a:xfrm>
            <a:off x="74295" y="1279734"/>
            <a:ext cx="2667256" cy="2282464"/>
          </a:xfrm>
          <a:custGeom>
            <a:avLst/>
            <a:gdLst/>
            <a:ahLst/>
            <a:cxnLst/>
            <a:rect l="l" t="t" r="r" b="b"/>
            <a:pathLst>
              <a:path w="2667256" h="2282464">
                <a:moveTo>
                  <a:pt x="0" y="0"/>
                </a:moveTo>
                <a:lnTo>
                  <a:pt x="2667257" y="0"/>
                </a:lnTo>
                <a:lnTo>
                  <a:pt x="2667257" y="2282464"/>
                </a:lnTo>
                <a:lnTo>
                  <a:pt x="0" y="22824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4" name="Freeform 34"/>
          <p:cNvSpPr/>
          <p:nvPr/>
        </p:nvSpPr>
        <p:spPr>
          <a:xfrm>
            <a:off x="5373858" y="1028700"/>
            <a:ext cx="1887696" cy="1615367"/>
          </a:xfrm>
          <a:custGeom>
            <a:avLst/>
            <a:gdLst/>
            <a:ahLst/>
            <a:cxnLst/>
            <a:rect l="l" t="t" r="r" b="b"/>
            <a:pathLst>
              <a:path w="1887696" h="1615367">
                <a:moveTo>
                  <a:pt x="0" y="0"/>
                </a:moveTo>
                <a:lnTo>
                  <a:pt x="1887696" y="0"/>
                </a:lnTo>
                <a:lnTo>
                  <a:pt x="1887696" y="1615367"/>
                </a:lnTo>
                <a:lnTo>
                  <a:pt x="0" y="16153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5" name="Freeform 35"/>
          <p:cNvSpPr/>
          <p:nvPr/>
        </p:nvSpPr>
        <p:spPr>
          <a:xfrm flipH="1">
            <a:off x="12788704" y="1028700"/>
            <a:ext cx="1887696" cy="1615367"/>
          </a:xfrm>
          <a:custGeom>
            <a:avLst/>
            <a:gdLst/>
            <a:ahLst/>
            <a:cxnLst/>
            <a:rect l="l" t="t" r="r" b="b"/>
            <a:pathLst>
              <a:path w="1887696" h="1615367">
                <a:moveTo>
                  <a:pt x="1887696" y="0"/>
                </a:moveTo>
                <a:lnTo>
                  <a:pt x="0" y="0"/>
                </a:lnTo>
                <a:lnTo>
                  <a:pt x="0" y="1615367"/>
                </a:lnTo>
                <a:lnTo>
                  <a:pt x="1887696" y="1615367"/>
                </a:lnTo>
                <a:lnTo>
                  <a:pt x="188769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6" name="TextBox 36"/>
          <p:cNvSpPr txBox="1"/>
          <p:nvPr/>
        </p:nvSpPr>
        <p:spPr>
          <a:xfrm>
            <a:off x="4341394" y="2725190"/>
            <a:ext cx="9789017" cy="3914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883ECD"/>
                </a:solidFill>
                <a:latin typeface="Canva Sans"/>
                <a:ea typeface="Canva Sans"/>
                <a:cs typeface="Canva Sans"/>
                <a:sym typeface="Canva Sans"/>
              </a:rPr>
              <a:t>Штучний інтелект має значний потенціал для трансформації освіти, але його впровадження повинно бути збалансованим і враховувати всі можливі ризики.</a:t>
            </a:r>
          </a:p>
        </p:txBody>
      </p:sp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4015"/>
            <a:ext cx="18295144" cy="1028298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2002" y="-221424"/>
            <a:ext cx="18685176" cy="10804102"/>
          </a:xfrm>
          <a:custGeom>
            <a:avLst/>
            <a:gdLst/>
            <a:ahLst/>
            <a:cxnLst/>
            <a:rect l="l" t="t" r="r" b="b"/>
            <a:pathLst>
              <a:path w="18685176" h="10804102">
                <a:moveTo>
                  <a:pt x="0" y="0"/>
                </a:moveTo>
                <a:lnTo>
                  <a:pt x="18685176" y="0"/>
                </a:lnTo>
                <a:lnTo>
                  <a:pt x="18685176" y="10804102"/>
                </a:lnTo>
                <a:lnTo>
                  <a:pt x="0" y="108041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1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1504" t="-41243" r="-1755" b="-37339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13141754" y="4039413"/>
            <a:ext cx="5792022" cy="6543265"/>
          </a:xfrm>
          <a:custGeom>
            <a:avLst/>
            <a:gdLst/>
            <a:ahLst/>
            <a:cxnLst/>
            <a:rect l="l" t="t" r="r" b="b"/>
            <a:pathLst>
              <a:path w="5792022" h="6543265">
                <a:moveTo>
                  <a:pt x="0" y="0"/>
                </a:moveTo>
                <a:lnTo>
                  <a:pt x="5792022" y="0"/>
                </a:lnTo>
                <a:lnTo>
                  <a:pt x="5792022" y="6543265"/>
                </a:lnTo>
                <a:lnTo>
                  <a:pt x="0" y="6543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Freeform 4"/>
          <p:cNvSpPr/>
          <p:nvPr/>
        </p:nvSpPr>
        <p:spPr>
          <a:xfrm flipH="1">
            <a:off x="-972177" y="4039413"/>
            <a:ext cx="5792022" cy="6543265"/>
          </a:xfrm>
          <a:custGeom>
            <a:avLst/>
            <a:gdLst/>
            <a:ahLst/>
            <a:cxnLst/>
            <a:rect l="l" t="t" r="r" b="b"/>
            <a:pathLst>
              <a:path w="5792022" h="6543265">
                <a:moveTo>
                  <a:pt x="5792022" y="0"/>
                </a:moveTo>
                <a:lnTo>
                  <a:pt x="0" y="0"/>
                </a:lnTo>
                <a:lnTo>
                  <a:pt x="0" y="6543265"/>
                </a:lnTo>
                <a:lnTo>
                  <a:pt x="5792022" y="6543265"/>
                </a:lnTo>
                <a:lnTo>
                  <a:pt x="579202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Freeform 5"/>
          <p:cNvSpPr/>
          <p:nvPr/>
        </p:nvSpPr>
        <p:spPr>
          <a:xfrm rot="3899053" flipH="1" flipV="1">
            <a:off x="-9683" y="1065827"/>
            <a:ext cx="5775683" cy="8229600"/>
          </a:xfrm>
          <a:custGeom>
            <a:avLst/>
            <a:gdLst/>
            <a:ahLst/>
            <a:cxnLst/>
            <a:rect l="l" t="t" r="r" b="b"/>
            <a:pathLst>
              <a:path w="5775683" h="8229600">
                <a:moveTo>
                  <a:pt x="5775683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5775683" y="0"/>
                </a:lnTo>
                <a:lnTo>
                  <a:pt x="5775683" y="822960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6" name="Freeform 6"/>
          <p:cNvSpPr/>
          <p:nvPr/>
        </p:nvSpPr>
        <p:spPr>
          <a:xfrm rot="8100000">
            <a:off x="12110474" y="1865515"/>
            <a:ext cx="5775683" cy="8229600"/>
          </a:xfrm>
          <a:custGeom>
            <a:avLst/>
            <a:gdLst/>
            <a:ahLst/>
            <a:cxnLst/>
            <a:rect l="l" t="t" r="r" b="b"/>
            <a:pathLst>
              <a:path w="5775683" h="8229600">
                <a:moveTo>
                  <a:pt x="0" y="0"/>
                </a:moveTo>
                <a:lnTo>
                  <a:pt x="5775683" y="0"/>
                </a:lnTo>
                <a:lnTo>
                  <a:pt x="57756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7" name="Freeform 7"/>
          <p:cNvSpPr/>
          <p:nvPr/>
        </p:nvSpPr>
        <p:spPr>
          <a:xfrm rot="-2700000">
            <a:off x="1158968" y="3836638"/>
            <a:ext cx="1334525" cy="1142687"/>
          </a:xfrm>
          <a:custGeom>
            <a:avLst/>
            <a:gdLst/>
            <a:ahLst/>
            <a:cxnLst/>
            <a:rect l="l" t="t" r="r" b="b"/>
            <a:pathLst>
              <a:path w="1334525" h="1142687">
                <a:moveTo>
                  <a:pt x="0" y="0"/>
                </a:moveTo>
                <a:lnTo>
                  <a:pt x="1334525" y="0"/>
                </a:lnTo>
                <a:lnTo>
                  <a:pt x="1334525" y="1142686"/>
                </a:lnTo>
                <a:lnTo>
                  <a:pt x="0" y="11426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8" name="Freeform 8"/>
          <p:cNvSpPr/>
          <p:nvPr/>
        </p:nvSpPr>
        <p:spPr>
          <a:xfrm rot="868698">
            <a:off x="13822118" y="1442193"/>
            <a:ext cx="1896123" cy="1623556"/>
          </a:xfrm>
          <a:custGeom>
            <a:avLst/>
            <a:gdLst/>
            <a:ahLst/>
            <a:cxnLst/>
            <a:rect l="l" t="t" r="r" b="b"/>
            <a:pathLst>
              <a:path w="1896123" h="1623556">
                <a:moveTo>
                  <a:pt x="0" y="0"/>
                </a:moveTo>
                <a:lnTo>
                  <a:pt x="1896123" y="0"/>
                </a:lnTo>
                <a:lnTo>
                  <a:pt x="1896123" y="1623556"/>
                </a:lnTo>
                <a:lnTo>
                  <a:pt x="0" y="16235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9" name="Freeform 9"/>
          <p:cNvSpPr/>
          <p:nvPr/>
        </p:nvSpPr>
        <p:spPr>
          <a:xfrm rot="-617979">
            <a:off x="-3544948" y="-1480780"/>
            <a:ext cx="6645893" cy="5981303"/>
          </a:xfrm>
          <a:custGeom>
            <a:avLst/>
            <a:gdLst/>
            <a:ahLst/>
            <a:cxnLst/>
            <a:rect l="l" t="t" r="r" b="b"/>
            <a:pathLst>
              <a:path w="6645893" h="5981303">
                <a:moveTo>
                  <a:pt x="0" y="0"/>
                </a:moveTo>
                <a:lnTo>
                  <a:pt x="6645892" y="0"/>
                </a:lnTo>
                <a:lnTo>
                  <a:pt x="6645892" y="5981303"/>
                </a:lnTo>
                <a:lnTo>
                  <a:pt x="0" y="59813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10" name="Freeform 10"/>
          <p:cNvSpPr/>
          <p:nvPr/>
        </p:nvSpPr>
        <p:spPr>
          <a:xfrm rot="3196794">
            <a:off x="16203073" y="-600968"/>
            <a:ext cx="6645893" cy="5981303"/>
          </a:xfrm>
          <a:custGeom>
            <a:avLst/>
            <a:gdLst/>
            <a:ahLst/>
            <a:cxnLst/>
            <a:rect l="l" t="t" r="r" b="b"/>
            <a:pathLst>
              <a:path w="6645893" h="5981303">
                <a:moveTo>
                  <a:pt x="0" y="0"/>
                </a:moveTo>
                <a:lnTo>
                  <a:pt x="6645893" y="0"/>
                </a:lnTo>
                <a:lnTo>
                  <a:pt x="6645893" y="5981304"/>
                </a:lnTo>
                <a:lnTo>
                  <a:pt x="0" y="59813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grpSp>
        <p:nvGrpSpPr>
          <p:cNvPr id="11" name="Group 11"/>
          <p:cNvGrpSpPr/>
          <p:nvPr/>
        </p:nvGrpSpPr>
        <p:grpSpPr>
          <a:xfrm>
            <a:off x="8515405" y="823674"/>
            <a:ext cx="844020" cy="208856"/>
            <a:chOff x="0" y="0"/>
            <a:chExt cx="1125361" cy="278475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78475" cy="278475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9ADB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16011" y="0"/>
              <a:ext cx="278475" cy="278475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2A9F1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46886" y="0"/>
              <a:ext cx="278475" cy="278475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83ECD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1" name="TextBox 21"/>
          <p:cNvSpPr txBox="1"/>
          <p:nvPr/>
        </p:nvSpPr>
        <p:spPr>
          <a:xfrm>
            <a:off x="4486915" y="1482587"/>
            <a:ext cx="9162356" cy="160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661CAB"/>
                </a:solidFill>
                <a:latin typeface="Arimo Bold"/>
                <a:ea typeface="Arimo Bold"/>
                <a:cs typeface="Arimo Bold"/>
                <a:sym typeface="Arimo Bold"/>
              </a:rPr>
              <a:t>Квиток на вихід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2002" y="-221424"/>
            <a:ext cx="18685176" cy="10804102"/>
          </a:xfrm>
          <a:custGeom>
            <a:avLst/>
            <a:gdLst/>
            <a:ahLst/>
            <a:cxnLst/>
            <a:rect l="l" t="t" r="r" b="b"/>
            <a:pathLst>
              <a:path w="18685176" h="10804102">
                <a:moveTo>
                  <a:pt x="0" y="0"/>
                </a:moveTo>
                <a:lnTo>
                  <a:pt x="18685176" y="0"/>
                </a:lnTo>
                <a:lnTo>
                  <a:pt x="18685176" y="10804102"/>
                </a:lnTo>
                <a:lnTo>
                  <a:pt x="0" y="108041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1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1504" t="-41243" r="-1755" b="-37339"/>
            </a:stretch>
          </a:blipFill>
        </p:spPr>
        <p:txBody>
          <a:bodyPr/>
          <a:lstStyle/>
          <a:p>
            <a:endParaRPr lang="ru-UA"/>
          </a:p>
        </p:txBody>
      </p:sp>
      <p:grpSp>
        <p:nvGrpSpPr>
          <p:cNvPr id="3" name="Group 3"/>
          <p:cNvGrpSpPr/>
          <p:nvPr/>
        </p:nvGrpSpPr>
        <p:grpSpPr>
          <a:xfrm>
            <a:off x="7099604" y="1795806"/>
            <a:ext cx="4088792" cy="2304643"/>
            <a:chOff x="0" y="0"/>
            <a:chExt cx="5451722" cy="307285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70237"/>
              <a:ext cx="5451722" cy="2205947"/>
              <a:chOff x="0" y="0"/>
              <a:chExt cx="1076883" cy="43574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076883" cy="435743"/>
              </a:xfrm>
              <a:custGeom>
                <a:avLst/>
                <a:gdLst/>
                <a:ahLst/>
                <a:cxnLst/>
                <a:rect l="l" t="t" r="r" b="b"/>
                <a:pathLst>
                  <a:path w="1076883" h="435743">
                    <a:moveTo>
                      <a:pt x="0" y="0"/>
                    </a:moveTo>
                    <a:lnTo>
                      <a:pt x="1076883" y="0"/>
                    </a:lnTo>
                    <a:lnTo>
                      <a:pt x="1076883" y="435743"/>
                    </a:lnTo>
                    <a:lnTo>
                      <a:pt x="0" y="43574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076883" cy="4738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78703" y="647700"/>
              <a:ext cx="5294316" cy="2425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117"/>
                </a:lnSpc>
                <a:spcBef>
                  <a:spcPct val="0"/>
                </a:spcBef>
              </a:pPr>
              <a:r>
                <a:rPr lang="en-US" sz="15023" b="1" spc="-826">
                  <a:solidFill>
                    <a:srgbClr val="661CAB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ПЛАН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699935" y="4580625"/>
            <a:ext cx="8888129" cy="3499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27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1.   Вплив штучного інтелекту на структуру та зміст сучасної освіти. Зміни у ролі вчителя. </a:t>
            </a:r>
          </a:p>
          <a:p>
            <a:pPr algn="ctr">
              <a:lnSpc>
                <a:spcPts val="4675"/>
              </a:lnSpc>
            </a:pPr>
            <a:r>
              <a:rPr lang="en-US" sz="27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2.   Правове регулювання використання штучного інтелекту в освіті. </a:t>
            </a:r>
          </a:p>
          <a:p>
            <a:pPr algn="ctr">
              <a:lnSpc>
                <a:spcPts val="4675"/>
              </a:lnSpc>
            </a:pPr>
            <a:r>
              <a:rPr lang="en-US" sz="27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3.   Переваги та виклики впровадження ШІ в освіту.</a:t>
            </a:r>
          </a:p>
          <a:p>
            <a:pPr algn="ctr">
              <a:lnSpc>
                <a:spcPts val="4675"/>
              </a:lnSpc>
            </a:pPr>
            <a:endParaRPr lang="en-US" sz="2799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" name="Freeform 9"/>
          <p:cNvSpPr/>
          <p:nvPr/>
        </p:nvSpPr>
        <p:spPr>
          <a:xfrm rot="3899053" flipH="1" flipV="1">
            <a:off x="-58014" y="1752024"/>
            <a:ext cx="5775683" cy="8229600"/>
          </a:xfrm>
          <a:custGeom>
            <a:avLst/>
            <a:gdLst/>
            <a:ahLst/>
            <a:cxnLst/>
            <a:rect l="l" t="t" r="r" b="b"/>
            <a:pathLst>
              <a:path w="5775683" h="8229600">
                <a:moveTo>
                  <a:pt x="5775683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5775683" y="0"/>
                </a:lnTo>
                <a:lnTo>
                  <a:pt x="5775683" y="82296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10" name="Freeform 10"/>
          <p:cNvSpPr/>
          <p:nvPr/>
        </p:nvSpPr>
        <p:spPr>
          <a:xfrm rot="8100000">
            <a:off x="12714611" y="3782339"/>
            <a:ext cx="5775683" cy="8229600"/>
          </a:xfrm>
          <a:custGeom>
            <a:avLst/>
            <a:gdLst/>
            <a:ahLst/>
            <a:cxnLst/>
            <a:rect l="l" t="t" r="r" b="b"/>
            <a:pathLst>
              <a:path w="5775683" h="8229600">
                <a:moveTo>
                  <a:pt x="0" y="0"/>
                </a:moveTo>
                <a:lnTo>
                  <a:pt x="5775683" y="0"/>
                </a:lnTo>
                <a:lnTo>
                  <a:pt x="57756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11" name="Freeform 11"/>
          <p:cNvSpPr/>
          <p:nvPr/>
        </p:nvSpPr>
        <p:spPr>
          <a:xfrm rot="-2700000">
            <a:off x="1208987" y="3978870"/>
            <a:ext cx="1957917" cy="1676466"/>
          </a:xfrm>
          <a:custGeom>
            <a:avLst/>
            <a:gdLst/>
            <a:ahLst/>
            <a:cxnLst/>
            <a:rect l="l" t="t" r="r" b="b"/>
            <a:pathLst>
              <a:path w="1957917" h="1676466">
                <a:moveTo>
                  <a:pt x="0" y="0"/>
                </a:moveTo>
                <a:lnTo>
                  <a:pt x="1957917" y="0"/>
                </a:lnTo>
                <a:lnTo>
                  <a:pt x="1957917" y="1676466"/>
                </a:lnTo>
                <a:lnTo>
                  <a:pt x="0" y="16764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12" name="Freeform 12"/>
          <p:cNvSpPr/>
          <p:nvPr/>
        </p:nvSpPr>
        <p:spPr>
          <a:xfrm rot="868698">
            <a:off x="13822118" y="1442193"/>
            <a:ext cx="1896123" cy="1623556"/>
          </a:xfrm>
          <a:custGeom>
            <a:avLst/>
            <a:gdLst/>
            <a:ahLst/>
            <a:cxnLst/>
            <a:rect l="l" t="t" r="r" b="b"/>
            <a:pathLst>
              <a:path w="1896123" h="1623556">
                <a:moveTo>
                  <a:pt x="0" y="0"/>
                </a:moveTo>
                <a:lnTo>
                  <a:pt x="1896123" y="0"/>
                </a:lnTo>
                <a:lnTo>
                  <a:pt x="1896123" y="1623556"/>
                </a:lnTo>
                <a:lnTo>
                  <a:pt x="0" y="16235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13" name="Freeform 13"/>
          <p:cNvSpPr/>
          <p:nvPr/>
        </p:nvSpPr>
        <p:spPr>
          <a:xfrm rot="-617979">
            <a:off x="-3544948" y="-1480780"/>
            <a:ext cx="6645893" cy="5981303"/>
          </a:xfrm>
          <a:custGeom>
            <a:avLst/>
            <a:gdLst/>
            <a:ahLst/>
            <a:cxnLst/>
            <a:rect l="l" t="t" r="r" b="b"/>
            <a:pathLst>
              <a:path w="6645893" h="5981303">
                <a:moveTo>
                  <a:pt x="0" y="0"/>
                </a:moveTo>
                <a:lnTo>
                  <a:pt x="6645892" y="0"/>
                </a:lnTo>
                <a:lnTo>
                  <a:pt x="6645892" y="5981303"/>
                </a:lnTo>
                <a:lnTo>
                  <a:pt x="0" y="59813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14" name="Freeform 14"/>
          <p:cNvSpPr/>
          <p:nvPr/>
        </p:nvSpPr>
        <p:spPr>
          <a:xfrm rot="3196794">
            <a:off x="16203073" y="-600968"/>
            <a:ext cx="6645893" cy="5981303"/>
          </a:xfrm>
          <a:custGeom>
            <a:avLst/>
            <a:gdLst/>
            <a:ahLst/>
            <a:cxnLst/>
            <a:rect l="l" t="t" r="r" b="b"/>
            <a:pathLst>
              <a:path w="6645893" h="5981303">
                <a:moveTo>
                  <a:pt x="0" y="0"/>
                </a:moveTo>
                <a:lnTo>
                  <a:pt x="6645893" y="0"/>
                </a:lnTo>
                <a:lnTo>
                  <a:pt x="6645893" y="5981304"/>
                </a:lnTo>
                <a:lnTo>
                  <a:pt x="0" y="59813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grpSp>
        <p:nvGrpSpPr>
          <p:cNvPr id="15" name="Group 15"/>
          <p:cNvGrpSpPr/>
          <p:nvPr/>
        </p:nvGrpSpPr>
        <p:grpSpPr>
          <a:xfrm>
            <a:off x="8721990" y="3891593"/>
            <a:ext cx="844020" cy="208856"/>
            <a:chOff x="0" y="0"/>
            <a:chExt cx="1125361" cy="278475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78475" cy="278475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9ADB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16011" y="0"/>
              <a:ext cx="278475" cy="278475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2A9F1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846886" y="0"/>
              <a:ext cx="278475" cy="278475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83ECD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5" name="Freeform 25"/>
          <p:cNvSpPr/>
          <p:nvPr/>
        </p:nvSpPr>
        <p:spPr>
          <a:xfrm>
            <a:off x="-3082875" y="6251527"/>
            <a:ext cx="6664991" cy="5374993"/>
          </a:xfrm>
          <a:custGeom>
            <a:avLst/>
            <a:gdLst/>
            <a:ahLst/>
            <a:cxnLst/>
            <a:rect l="l" t="t" r="r" b="b"/>
            <a:pathLst>
              <a:path w="6664991" h="5374993">
                <a:moveTo>
                  <a:pt x="0" y="0"/>
                </a:moveTo>
                <a:lnTo>
                  <a:pt x="6664991" y="0"/>
                </a:lnTo>
                <a:lnTo>
                  <a:pt x="6664991" y="5374992"/>
                </a:lnTo>
                <a:lnTo>
                  <a:pt x="0" y="5374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26" name="Freeform 26"/>
          <p:cNvSpPr/>
          <p:nvPr/>
        </p:nvSpPr>
        <p:spPr>
          <a:xfrm flipH="1">
            <a:off x="14082040" y="6102052"/>
            <a:ext cx="6664991" cy="5374993"/>
          </a:xfrm>
          <a:custGeom>
            <a:avLst/>
            <a:gdLst/>
            <a:ahLst/>
            <a:cxnLst/>
            <a:rect l="l" t="t" r="r" b="b"/>
            <a:pathLst>
              <a:path w="6664991" h="5374993">
                <a:moveTo>
                  <a:pt x="6664991" y="0"/>
                </a:moveTo>
                <a:lnTo>
                  <a:pt x="0" y="0"/>
                </a:lnTo>
                <a:lnTo>
                  <a:pt x="0" y="5374992"/>
                </a:lnTo>
                <a:lnTo>
                  <a:pt x="6664991" y="5374992"/>
                </a:lnTo>
                <a:lnTo>
                  <a:pt x="666499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4015"/>
            <a:ext cx="18288000" cy="1027897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2002" y="-221424"/>
            <a:ext cx="18685176" cy="10804102"/>
          </a:xfrm>
          <a:custGeom>
            <a:avLst/>
            <a:gdLst/>
            <a:ahLst/>
            <a:cxnLst/>
            <a:rect l="l" t="t" r="r" b="b"/>
            <a:pathLst>
              <a:path w="18685176" h="10804102">
                <a:moveTo>
                  <a:pt x="0" y="0"/>
                </a:moveTo>
                <a:lnTo>
                  <a:pt x="18685176" y="0"/>
                </a:lnTo>
                <a:lnTo>
                  <a:pt x="18685176" y="10804102"/>
                </a:lnTo>
                <a:lnTo>
                  <a:pt x="0" y="108041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1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1504" t="-41243" r="-1755" b="-37339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13141754" y="4039413"/>
            <a:ext cx="5792022" cy="6543265"/>
          </a:xfrm>
          <a:custGeom>
            <a:avLst/>
            <a:gdLst/>
            <a:ahLst/>
            <a:cxnLst/>
            <a:rect l="l" t="t" r="r" b="b"/>
            <a:pathLst>
              <a:path w="5792022" h="6543265">
                <a:moveTo>
                  <a:pt x="0" y="0"/>
                </a:moveTo>
                <a:lnTo>
                  <a:pt x="5792022" y="0"/>
                </a:lnTo>
                <a:lnTo>
                  <a:pt x="5792022" y="6543265"/>
                </a:lnTo>
                <a:lnTo>
                  <a:pt x="0" y="6543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TextBox 4"/>
          <p:cNvSpPr txBox="1"/>
          <p:nvPr/>
        </p:nvSpPr>
        <p:spPr>
          <a:xfrm>
            <a:off x="5099417" y="2397878"/>
            <a:ext cx="8042337" cy="5230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Трансформація освіти в еру штучного інтелекту пов’язана з активним впровадженням цифрових технологій у навчальний процес, зміною ролі вчителя та появою нових можливостей і викликів для освіти.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-972177" y="4039413"/>
            <a:ext cx="5792022" cy="6543265"/>
          </a:xfrm>
          <a:custGeom>
            <a:avLst/>
            <a:gdLst/>
            <a:ahLst/>
            <a:cxnLst/>
            <a:rect l="l" t="t" r="r" b="b"/>
            <a:pathLst>
              <a:path w="5792022" h="6543265">
                <a:moveTo>
                  <a:pt x="5792022" y="0"/>
                </a:moveTo>
                <a:lnTo>
                  <a:pt x="0" y="0"/>
                </a:lnTo>
                <a:lnTo>
                  <a:pt x="0" y="6543265"/>
                </a:lnTo>
                <a:lnTo>
                  <a:pt x="5792022" y="6543265"/>
                </a:lnTo>
                <a:lnTo>
                  <a:pt x="579202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6" name="Freeform 6"/>
          <p:cNvSpPr/>
          <p:nvPr/>
        </p:nvSpPr>
        <p:spPr>
          <a:xfrm rot="3899053" flipH="1" flipV="1">
            <a:off x="-9683" y="1065827"/>
            <a:ext cx="5775683" cy="8229600"/>
          </a:xfrm>
          <a:custGeom>
            <a:avLst/>
            <a:gdLst/>
            <a:ahLst/>
            <a:cxnLst/>
            <a:rect l="l" t="t" r="r" b="b"/>
            <a:pathLst>
              <a:path w="5775683" h="8229600">
                <a:moveTo>
                  <a:pt x="5775683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5775683" y="0"/>
                </a:lnTo>
                <a:lnTo>
                  <a:pt x="5775683" y="822960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7" name="Freeform 7"/>
          <p:cNvSpPr/>
          <p:nvPr/>
        </p:nvSpPr>
        <p:spPr>
          <a:xfrm rot="8100000">
            <a:off x="12110474" y="1865515"/>
            <a:ext cx="5775683" cy="8229600"/>
          </a:xfrm>
          <a:custGeom>
            <a:avLst/>
            <a:gdLst/>
            <a:ahLst/>
            <a:cxnLst/>
            <a:rect l="l" t="t" r="r" b="b"/>
            <a:pathLst>
              <a:path w="5775683" h="8229600">
                <a:moveTo>
                  <a:pt x="0" y="0"/>
                </a:moveTo>
                <a:lnTo>
                  <a:pt x="5775683" y="0"/>
                </a:lnTo>
                <a:lnTo>
                  <a:pt x="57756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8" name="Freeform 8"/>
          <p:cNvSpPr/>
          <p:nvPr/>
        </p:nvSpPr>
        <p:spPr>
          <a:xfrm rot="-2700000">
            <a:off x="1158968" y="3836638"/>
            <a:ext cx="1334525" cy="1142687"/>
          </a:xfrm>
          <a:custGeom>
            <a:avLst/>
            <a:gdLst/>
            <a:ahLst/>
            <a:cxnLst/>
            <a:rect l="l" t="t" r="r" b="b"/>
            <a:pathLst>
              <a:path w="1334525" h="1142687">
                <a:moveTo>
                  <a:pt x="0" y="0"/>
                </a:moveTo>
                <a:lnTo>
                  <a:pt x="1334525" y="0"/>
                </a:lnTo>
                <a:lnTo>
                  <a:pt x="1334525" y="1142686"/>
                </a:lnTo>
                <a:lnTo>
                  <a:pt x="0" y="11426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9" name="Freeform 9"/>
          <p:cNvSpPr/>
          <p:nvPr/>
        </p:nvSpPr>
        <p:spPr>
          <a:xfrm rot="868698">
            <a:off x="13822118" y="1442193"/>
            <a:ext cx="1896123" cy="1623556"/>
          </a:xfrm>
          <a:custGeom>
            <a:avLst/>
            <a:gdLst/>
            <a:ahLst/>
            <a:cxnLst/>
            <a:rect l="l" t="t" r="r" b="b"/>
            <a:pathLst>
              <a:path w="1896123" h="1623556">
                <a:moveTo>
                  <a:pt x="0" y="0"/>
                </a:moveTo>
                <a:lnTo>
                  <a:pt x="1896123" y="0"/>
                </a:lnTo>
                <a:lnTo>
                  <a:pt x="1896123" y="1623556"/>
                </a:lnTo>
                <a:lnTo>
                  <a:pt x="0" y="16235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10" name="Freeform 10"/>
          <p:cNvSpPr/>
          <p:nvPr/>
        </p:nvSpPr>
        <p:spPr>
          <a:xfrm rot="-617979">
            <a:off x="-3544948" y="-1480780"/>
            <a:ext cx="6645893" cy="5981303"/>
          </a:xfrm>
          <a:custGeom>
            <a:avLst/>
            <a:gdLst/>
            <a:ahLst/>
            <a:cxnLst/>
            <a:rect l="l" t="t" r="r" b="b"/>
            <a:pathLst>
              <a:path w="6645893" h="5981303">
                <a:moveTo>
                  <a:pt x="0" y="0"/>
                </a:moveTo>
                <a:lnTo>
                  <a:pt x="6645892" y="0"/>
                </a:lnTo>
                <a:lnTo>
                  <a:pt x="6645892" y="5981303"/>
                </a:lnTo>
                <a:lnTo>
                  <a:pt x="0" y="59813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11" name="Freeform 11"/>
          <p:cNvSpPr/>
          <p:nvPr/>
        </p:nvSpPr>
        <p:spPr>
          <a:xfrm rot="3196794">
            <a:off x="16203073" y="-600968"/>
            <a:ext cx="6645893" cy="5981303"/>
          </a:xfrm>
          <a:custGeom>
            <a:avLst/>
            <a:gdLst/>
            <a:ahLst/>
            <a:cxnLst/>
            <a:rect l="l" t="t" r="r" b="b"/>
            <a:pathLst>
              <a:path w="6645893" h="5981303">
                <a:moveTo>
                  <a:pt x="0" y="0"/>
                </a:moveTo>
                <a:lnTo>
                  <a:pt x="6645893" y="0"/>
                </a:lnTo>
                <a:lnTo>
                  <a:pt x="6645893" y="5981304"/>
                </a:lnTo>
                <a:lnTo>
                  <a:pt x="0" y="59813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grpSp>
        <p:nvGrpSpPr>
          <p:cNvPr id="12" name="Group 12"/>
          <p:cNvGrpSpPr/>
          <p:nvPr/>
        </p:nvGrpSpPr>
        <p:grpSpPr>
          <a:xfrm>
            <a:off x="8515405" y="823674"/>
            <a:ext cx="844020" cy="208856"/>
            <a:chOff x="0" y="0"/>
            <a:chExt cx="1125361" cy="278475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78475" cy="278475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9ADB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416011" y="0"/>
              <a:ext cx="278475" cy="278475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2A9F1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846886" y="0"/>
              <a:ext cx="278475" cy="278475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83ECD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2002" y="-221424"/>
            <a:ext cx="18685176" cy="10804102"/>
          </a:xfrm>
          <a:custGeom>
            <a:avLst/>
            <a:gdLst/>
            <a:ahLst/>
            <a:cxnLst/>
            <a:rect l="l" t="t" r="r" b="b"/>
            <a:pathLst>
              <a:path w="18685176" h="10804102">
                <a:moveTo>
                  <a:pt x="0" y="0"/>
                </a:moveTo>
                <a:lnTo>
                  <a:pt x="18685176" y="0"/>
                </a:lnTo>
                <a:lnTo>
                  <a:pt x="18685176" y="10804102"/>
                </a:lnTo>
                <a:lnTo>
                  <a:pt x="0" y="108041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1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1504" t="-41243" r="-1755" b="-37339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>
            <a:off x="5145895" y="8465636"/>
            <a:ext cx="3780082" cy="3234747"/>
          </a:xfrm>
          <a:custGeom>
            <a:avLst/>
            <a:gdLst/>
            <a:ahLst/>
            <a:cxnLst/>
            <a:rect l="l" t="t" r="r" b="b"/>
            <a:pathLst>
              <a:path w="3780082" h="3234747">
                <a:moveTo>
                  <a:pt x="0" y="0"/>
                </a:moveTo>
                <a:lnTo>
                  <a:pt x="3780082" y="0"/>
                </a:lnTo>
                <a:lnTo>
                  <a:pt x="3780082" y="3234748"/>
                </a:lnTo>
                <a:lnTo>
                  <a:pt x="0" y="32347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Freeform 4"/>
          <p:cNvSpPr/>
          <p:nvPr/>
        </p:nvSpPr>
        <p:spPr>
          <a:xfrm flipH="1" flipV="1">
            <a:off x="13854541" y="4853626"/>
            <a:ext cx="7424530" cy="6120103"/>
          </a:xfrm>
          <a:custGeom>
            <a:avLst/>
            <a:gdLst/>
            <a:ahLst/>
            <a:cxnLst/>
            <a:rect l="l" t="t" r="r" b="b"/>
            <a:pathLst>
              <a:path w="7424530" h="6120103">
                <a:moveTo>
                  <a:pt x="7424530" y="6120103"/>
                </a:moveTo>
                <a:lnTo>
                  <a:pt x="0" y="6120103"/>
                </a:lnTo>
                <a:lnTo>
                  <a:pt x="0" y="0"/>
                </a:lnTo>
                <a:lnTo>
                  <a:pt x="7424530" y="0"/>
                </a:lnTo>
                <a:lnTo>
                  <a:pt x="7424530" y="6120103"/>
                </a:lnTo>
                <a:close/>
              </a:path>
            </a:pathLst>
          </a:custGeom>
          <a:blipFill>
            <a:blip r:embed="rId4"/>
            <a:stretch>
              <a:fillRect t="-72856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5" name="Freeform 5"/>
          <p:cNvSpPr/>
          <p:nvPr/>
        </p:nvSpPr>
        <p:spPr>
          <a:xfrm flipH="1" flipV="1">
            <a:off x="-561260" y="5665978"/>
            <a:ext cx="5302225" cy="5345527"/>
          </a:xfrm>
          <a:custGeom>
            <a:avLst/>
            <a:gdLst/>
            <a:ahLst/>
            <a:cxnLst/>
            <a:rect l="l" t="t" r="r" b="b"/>
            <a:pathLst>
              <a:path w="5302225" h="5345527">
                <a:moveTo>
                  <a:pt x="5302225" y="5345527"/>
                </a:moveTo>
                <a:lnTo>
                  <a:pt x="0" y="5345527"/>
                </a:lnTo>
                <a:lnTo>
                  <a:pt x="0" y="0"/>
                </a:lnTo>
                <a:lnTo>
                  <a:pt x="5302225" y="0"/>
                </a:lnTo>
                <a:lnTo>
                  <a:pt x="5302225" y="5345527"/>
                </a:lnTo>
                <a:close/>
              </a:path>
            </a:pathLst>
          </a:custGeom>
          <a:blipFill>
            <a:blip r:embed="rId4"/>
            <a:stretch>
              <a:fillRect t="-97903" r="-40026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6" name="Freeform 6"/>
          <p:cNvSpPr/>
          <p:nvPr/>
        </p:nvSpPr>
        <p:spPr>
          <a:xfrm>
            <a:off x="-738058" y="4271786"/>
            <a:ext cx="1766758" cy="1511876"/>
          </a:xfrm>
          <a:custGeom>
            <a:avLst/>
            <a:gdLst/>
            <a:ahLst/>
            <a:cxnLst/>
            <a:rect l="l" t="t" r="r" b="b"/>
            <a:pathLst>
              <a:path w="1766758" h="1511876">
                <a:moveTo>
                  <a:pt x="0" y="0"/>
                </a:moveTo>
                <a:lnTo>
                  <a:pt x="1766758" y="0"/>
                </a:lnTo>
                <a:lnTo>
                  <a:pt x="1766758" y="1511876"/>
                </a:lnTo>
                <a:lnTo>
                  <a:pt x="0" y="1511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7" name="Freeform 7"/>
          <p:cNvSpPr/>
          <p:nvPr/>
        </p:nvSpPr>
        <p:spPr>
          <a:xfrm flipH="1">
            <a:off x="7035936" y="8987696"/>
            <a:ext cx="3101358" cy="2598609"/>
          </a:xfrm>
          <a:custGeom>
            <a:avLst/>
            <a:gdLst/>
            <a:ahLst/>
            <a:cxnLst/>
            <a:rect l="l" t="t" r="r" b="b"/>
            <a:pathLst>
              <a:path w="3101358" h="2598609">
                <a:moveTo>
                  <a:pt x="3101358" y="0"/>
                </a:moveTo>
                <a:lnTo>
                  <a:pt x="0" y="0"/>
                </a:lnTo>
                <a:lnTo>
                  <a:pt x="0" y="2598608"/>
                </a:lnTo>
                <a:lnTo>
                  <a:pt x="3101358" y="2598608"/>
                </a:lnTo>
                <a:lnTo>
                  <a:pt x="3101358" y="0"/>
                </a:lnTo>
                <a:close/>
              </a:path>
            </a:pathLst>
          </a:custGeom>
          <a:blipFill>
            <a:blip r:embed="rId3"/>
            <a:stretch>
              <a:fillRect b="-2129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8" name="Freeform 8"/>
          <p:cNvSpPr/>
          <p:nvPr/>
        </p:nvSpPr>
        <p:spPr>
          <a:xfrm>
            <a:off x="8856524" y="364477"/>
            <a:ext cx="2561540" cy="2191999"/>
          </a:xfrm>
          <a:custGeom>
            <a:avLst/>
            <a:gdLst/>
            <a:ahLst/>
            <a:cxnLst/>
            <a:rect l="l" t="t" r="r" b="b"/>
            <a:pathLst>
              <a:path w="2561540" h="2191999">
                <a:moveTo>
                  <a:pt x="0" y="0"/>
                </a:moveTo>
                <a:lnTo>
                  <a:pt x="2561540" y="0"/>
                </a:lnTo>
                <a:lnTo>
                  <a:pt x="2561540" y="2191999"/>
                </a:lnTo>
                <a:lnTo>
                  <a:pt x="0" y="2191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9" name="AutoShape 9"/>
          <p:cNvSpPr/>
          <p:nvPr/>
        </p:nvSpPr>
        <p:spPr>
          <a:xfrm>
            <a:off x="1620464" y="7077946"/>
            <a:ext cx="6597507" cy="0"/>
          </a:xfrm>
          <a:prstGeom prst="line">
            <a:avLst/>
          </a:prstGeom>
          <a:ln w="47625" cap="rnd">
            <a:solidFill>
              <a:srgbClr val="883EC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UA"/>
          </a:p>
        </p:txBody>
      </p:sp>
      <p:grpSp>
        <p:nvGrpSpPr>
          <p:cNvPr id="10" name="Group 10"/>
          <p:cNvGrpSpPr/>
          <p:nvPr/>
        </p:nvGrpSpPr>
        <p:grpSpPr>
          <a:xfrm>
            <a:off x="7585216" y="6973518"/>
            <a:ext cx="844020" cy="208856"/>
            <a:chOff x="0" y="0"/>
            <a:chExt cx="1125361" cy="27847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78475" cy="278475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9ADB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416011" y="0"/>
              <a:ext cx="278475" cy="278475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2A9F1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846886" y="0"/>
              <a:ext cx="278475" cy="278475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83ECD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0" name="Freeform 20"/>
          <p:cNvSpPr/>
          <p:nvPr/>
        </p:nvSpPr>
        <p:spPr>
          <a:xfrm>
            <a:off x="9335552" y="2353078"/>
            <a:ext cx="7187184" cy="8229600"/>
          </a:xfrm>
          <a:custGeom>
            <a:avLst/>
            <a:gdLst/>
            <a:ahLst/>
            <a:cxnLst/>
            <a:rect l="l" t="t" r="r" b="b"/>
            <a:pathLst>
              <a:path w="7187184" h="8229600">
                <a:moveTo>
                  <a:pt x="0" y="0"/>
                </a:moveTo>
                <a:lnTo>
                  <a:pt x="7187184" y="0"/>
                </a:lnTo>
                <a:lnTo>
                  <a:pt x="71871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21" name="Freeform 21"/>
          <p:cNvSpPr/>
          <p:nvPr/>
        </p:nvSpPr>
        <p:spPr>
          <a:xfrm>
            <a:off x="13551037" y="3482867"/>
            <a:ext cx="8714941" cy="5970021"/>
          </a:xfrm>
          <a:custGeom>
            <a:avLst/>
            <a:gdLst/>
            <a:ahLst/>
            <a:cxnLst/>
            <a:rect l="l" t="t" r="r" b="b"/>
            <a:pathLst>
              <a:path w="8714941" h="5970021">
                <a:moveTo>
                  <a:pt x="0" y="0"/>
                </a:moveTo>
                <a:lnTo>
                  <a:pt x="8714941" y="0"/>
                </a:lnTo>
                <a:lnTo>
                  <a:pt x="8714941" y="5970021"/>
                </a:lnTo>
                <a:lnTo>
                  <a:pt x="0" y="59700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22" name="TextBox 22"/>
          <p:cNvSpPr txBox="1"/>
          <p:nvPr/>
        </p:nvSpPr>
        <p:spPr>
          <a:xfrm>
            <a:off x="1620464" y="1790835"/>
            <a:ext cx="6966152" cy="4930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Питання використання штучного інтелекту в освіті досліджували українські науковці, які визначили, що ШІ забезпечує адаптивність і персоналізацію навчання, але не може повністю замінити вчителя.</a:t>
            </a: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7176" y="-258551"/>
            <a:ext cx="18685176" cy="10804102"/>
          </a:xfrm>
          <a:custGeom>
            <a:avLst/>
            <a:gdLst/>
            <a:ahLst/>
            <a:cxnLst/>
            <a:rect l="l" t="t" r="r" b="b"/>
            <a:pathLst>
              <a:path w="18685176" h="10804102">
                <a:moveTo>
                  <a:pt x="0" y="0"/>
                </a:moveTo>
                <a:lnTo>
                  <a:pt x="18685176" y="0"/>
                </a:lnTo>
                <a:lnTo>
                  <a:pt x="18685176" y="10804102"/>
                </a:lnTo>
                <a:lnTo>
                  <a:pt x="0" y="108041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1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1504" t="-41243" r="-1755" b="-37339"/>
            </a:stretch>
          </a:blipFill>
        </p:spPr>
        <p:txBody>
          <a:bodyPr/>
          <a:lstStyle/>
          <a:p>
            <a:endParaRPr lang="ru-UA"/>
          </a:p>
        </p:txBody>
      </p:sp>
      <p:grpSp>
        <p:nvGrpSpPr>
          <p:cNvPr id="3" name="Group 3"/>
          <p:cNvGrpSpPr/>
          <p:nvPr/>
        </p:nvGrpSpPr>
        <p:grpSpPr>
          <a:xfrm>
            <a:off x="6247763" y="4635132"/>
            <a:ext cx="844020" cy="208856"/>
            <a:chOff x="0" y="0"/>
            <a:chExt cx="1125361" cy="278475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78475" cy="278475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9ADB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16011" y="0"/>
              <a:ext cx="278475" cy="278475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2A9F1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846886" y="0"/>
              <a:ext cx="278475" cy="278475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83ECD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3" name="Freeform 13"/>
          <p:cNvSpPr/>
          <p:nvPr/>
        </p:nvSpPr>
        <p:spPr>
          <a:xfrm>
            <a:off x="-871109" y="6573339"/>
            <a:ext cx="8283769" cy="7065048"/>
          </a:xfrm>
          <a:custGeom>
            <a:avLst/>
            <a:gdLst/>
            <a:ahLst/>
            <a:cxnLst/>
            <a:rect l="l" t="t" r="r" b="b"/>
            <a:pathLst>
              <a:path w="8283769" h="7065048">
                <a:moveTo>
                  <a:pt x="0" y="0"/>
                </a:moveTo>
                <a:lnTo>
                  <a:pt x="8283769" y="0"/>
                </a:lnTo>
                <a:lnTo>
                  <a:pt x="8283769" y="7065048"/>
                </a:lnTo>
                <a:lnTo>
                  <a:pt x="0" y="70650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14" name="Freeform 14"/>
          <p:cNvSpPr/>
          <p:nvPr/>
        </p:nvSpPr>
        <p:spPr>
          <a:xfrm>
            <a:off x="3739035" y="6097604"/>
            <a:ext cx="3797395" cy="3298084"/>
          </a:xfrm>
          <a:custGeom>
            <a:avLst/>
            <a:gdLst/>
            <a:ahLst/>
            <a:cxnLst/>
            <a:rect l="l" t="t" r="r" b="b"/>
            <a:pathLst>
              <a:path w="3797395" h="3298084">
                <a:moveTo>
                  <a:pt x="0" y="0"/>
                </a:moveTo>
                <a:lnTo>
                  <a:pt x="3797396" y="0"/>
                </a:lnTo>
                <a:lnTo>
                  <a:pt x="3797396" y="3298084"/>
                </a:lnTo>
                <a:lnTo>
                  <a:pt x="0" y="32980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15" name="Freeform 15"/>
          <p:cNvSpPr/>
          <p:nvPr/>
        </p:nvSpPr>
        <p:spPr>
          <a:xfrm flipH="1">
            <a:off x="618099" y="5611829"/>
            <a:ext cx="3797395" cy="3298084"/>
          </a:xfrm>
          <a:custGeom>
            <a:avLst/>
            <a:gdLst/>
            <a:ahLst/>
            <a:cxnLst/>
            <a:rect l="l" t="t" r="r" b="b"/>
            <a:pathLst>
              <a:path w="3797395" h="3298084">
                <a:moveTo>
                  <a:pt x="3797395" y="0"/>
                </a:moveTo>
                <a:lnTo>
                  <a:pt x="0" y="0"/>
                </a:lnTo>
                <a:lnTo>
                  <a:pt x="0" y="3298084"/>
                </a:lnTo>
                <a:lnTo>
                  <a:pt x="3797395" y="3298084"/>
                </a:lnTo>
                <a:lnTo>
                  <a:pt x="379739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16" name="Freeform 16"/>
          <p:cNvSpPr/>
          <p:nvPr/>
        </p:nvSpPr>
        <p:spPr>
          <a:xfrm rot="3899053" flipH="1" flipV="1">
            <a:off x="2062130" y="3868833"/>
            <a:ext cx="5775683" cy="8229600"/>
          </a:xfrm>
          <a:custGeom>
            <a:avLst/>
            <a:gdLst/>
            <a:ahLst/>
            <a:cxnLst/>
            <a:rect l="l" t="t" r="r" b="b"/>
            <a:pathLst>
              <a:path w="5775683" h="8229600">
                <a:moveTo>
                  <a:pt x="5775683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5775683" y="0"/>
                </a:lnTo>
                <a:lnTo>
                  <a:pt x="5775683" y="822960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17" name="TextBox 17"/>
          <p:cNvSpPr txBox="1"/>
          <p:nvPr/>
        </p:nvSpPr>
        <p:spPr>
          <a:xfrm>
            <a:off x="618099" y="837337"/>
            <a:ext cx="6696947" cy="3980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Важливими тенденціями у розвитку сучасних освітніх систем у багатьох країнах світу є впровадження навчальних додатків у навчальний процес.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945412" y="4059161"/>
            <a:ext cx="6696947" cy="1835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В Україні система освіти активно впроваджує ці напрямки, а саме:</a:t>
            </a:r>
          </a:p>
        </p:txBody>
      </p:sp>
      <p:sp>
        <p:nvSpPr>
          <p:cNvPr id="19" name="Freeform 19"/>
          <p:cNvSpPr/>
          <p:nvPr/>
        </p:nvSpPr>
        <p:spPr>
          <a:xfrm flipH="1" flipV="1">
            <a:off x="15400159" y="1876263"/>
            <a:ext cx="5775683" cy="8229600"/>
          </a:xfrm>
          <a:custGeom>
            <a:avLst/>
            <a:gdLst/>
            <a:ahLst/>
            <a:cxnLst/>
            <a:rect l="l" t="t" r="r" b="b"/>
            <a:pathLst>
              <a:path w="5775683" h="8229600">
                <a:moveTo>
                  <a:pt x="5775682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5775682" y="0"/>
                </a:lnTo>
                <a:lnTo>
                  <a:pt x="5775682" y="822960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20" name="Freeform 20"/>
          <p:cNvSpPr/>
          <p:nvPr/>
        </p:nvSpPr>
        <p:spPr>
          <a:xfrm>
            <a:off x="11345253" y="252707"/>
            <a:ext cx="1897265" cy="1623556"/>
          </a:xfrm>
          <a:custGeom>
            <a:avLst/>
            <a:gdLst/>
            <a:ahLst/>
            <a:cxnLst/>
            <a:rect l="l" t="t" r="r" b="b"/>
            <a:pathLst>
              <a:path w="1897265" h="1623556">
                <a:moveTo>
                  <a:pt x="0" y="0"/>
                </a:moveTo>
                <a:lnTo>
                  <a:pt x="1897265" y="0"/>
                </a:lnTo>
                <a:lnTo>
                  <a:pt x="1897265" y="1623556"/>
                </a:lnTo>
                <a:lnTo>
                  <a:pt x="0" y="16235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21" name="TextBox 21"/>
          <p:cNvSpPr txBox="1"/>
          <p:nvPr/>
        </p:nvSpPr>
        <p:spPr>
          <a:xfrm>
            <a:off x="7675880" y="6991631"/>
            <a:ext cx="5057626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F9F9F9"/>
                </a:solidFill>
                <a:latin typeface="DM Sans Bold"/>
                <a:ea typeface="DM Sans Bold"/>
                <a:cs typeface="DM Sans Bold"/>
                <a:sym typeface="DM Sans Bold"/>
              </a:rPr>
              <a:t>електронні</a:t>
            </a:r>
            <a:r>
              <a:rPr lang="en-US" sz="2799" b="1" u="none" strike="noStrike">
                <a:solidFill>
                  <a:srgbClr val="F9F9F9"/>
                </a:solidFill>
                <a:latin typeface="DM Sans Bold"/>
                <a:ea typeface="DM Sans Bold"/>
                <a:cs typeface="DM Sans Bold"/>
                <a:sym typeface="DM Sans Bold"/>
              </a:rPr>
              <a:t> підручники</a:t>
            </a:r>
          </a:p>
        </p:txBody>
      </p:sp>
      <p:sp>
        <p:nvSpPr>
          <p:cNvPr id="22" name="Freeform 22"/>
          <p:cNvSpPr/>
          <p:nvPr/>
        </p:nvSpPr>
        <p:spPr>
          <a:xfrm>
            <a:off x="15158868" y="2031789"/>
            <a:ext cx="3859248" cy="3302492"/>
          </a:xfrm>
          <a:custGeom>
            <a:avLst/>
            <a:gdLst/>
            <a:ahLst/>
            <a:cxnLst/>
            <a:rect l="l" t="t" r="r" b="b"/>
            <a:pathLst>
              <a:path w="3859248" h="3302492">
                <a:moveTo>
                  <a:pt x="0" y="0"/>
                </a:moveTo>
                <a:lnTo>
                  <a:pt x="3859248" y="0"/>
                </a:lnTo>
                <a:lnTo>
                  <a:pt x="3859248" y="3302492"/>
                </a:lnTo>
                <a:lnTo>
                  <a:pt x="0" y="33024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23" name="Freeform 23"/>
          <p:cNvSpPr/>
          <p:nvPr/>
        </p:nvSpPr>
        <p:spPr>
          <a:xfrm>
            <a:off x="8036479" y="9359292"/>
            <a:ext cx="2168214" cy="1855416"/>
          </a:xfrm>
          <a:custGeom>
            <a:avLst/>
            <a:gdLst/>
            <a:ahLst/>
            <a:cxnLst/>
            <a:rect l="l" t="t" r="r" b="b"/>
            <a:pathLst>
              <a:path w="2168214" h="1855416">
                <a:moveTo>
                  <a:pt x="0" y="0"/>
                </a:moveTo>
                <a:lnTo>
                  <a:pt x="2168214" y="0"/>
                </a:lnTo>
                <a:lnTo>
                  <a:pt x="2168214" y="1855416"/>
                </a:lnTo>
                <a:lnTo>
                  <a:pt x="0" y="18554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24" name="TextBox 24"/>
          <p:cNvSpPr txBox="1"/>
          <p:nvPr/>
        </p:nvSpPr>
        <p:spPr>
          <a:xfrm>
            <a:off x="13960490" y="6991631"/>
            <a:ext cx="5057626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F9F9F9"/>
                </a:solidFill>
                <a:latin typeface="DM Sans Bold"/>
                <a:ea typeface="DM Sans Bold"/>
                <a:cs typeface="DM Sans Bold"/>
                <a:sym typeface="DM Sans Bold"/>
              </a:rPr>
              <a:t>освітній</a:t>
            </a:r>
            <a:r>
              <a:rPr lang="en-US" sz="2799" b="1" u="none" strike="noStrike">
                <a:solidFill>
                  <a:srgbClr val="F9F9F9"/>
                </a:solidFill>
                <a:latin typeface="DM Sans Bold"/>
                <a:ea typeface="DM Sans Bold"/>
                <a:cs typeface="DM Sans Bold"/>
                <a:sym typeface="DM Sans Bold"/>
              </a:rPr>
              <a:t> портал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04693" y="9126448"/>
            <a:ext cx="6473899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F9F9F9"/>
                </a:solidFill>
                <a:latin typeface="DM Sans Bold"/>
                <a:ea typeface="DM Sans Bold"/>
                <a:cs typeface="DM Sans Bold"/>
                <a:sym typeface="DM Sans Bold"/>
              </a:rPr>
              <a:t>електронний</a:t>
            </a:r>
            <a:r>
              <a:rPr lang="en-US" sz="2799" b="1" u="none" strike="noStrike">
                <a:solidFill>
                  <a:srgbClr val="F9F9F9"/>
                </a:solidFill>
                <a:latin typeface="DM Sans Bold"/>
                <a:ea typeface="DM Sans Bold"/>
                <a:cs typeface="DM Sans Bold"/>
                <a:sym typeface="DM Sans Bold"/>
              </a:rPr>
              <a:t> документообіг</a:t>
            </a:r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4015"/>
            <a:ext cx="18288000" cy="1027897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2002" y="-221424"/>
            <a:ext cx="18685176" cy="10804102"/>
          </a:xfrm>
          <a:custGeom>
            <a:avLst/>
            <a:gdLst/>
            <a:ahLst/>
            <a:cxnLst/>
            <a:rect l="l" t="t" r="r" b="b"/>
            <a:pathLst>
              <a:path w="18685176" h="10804102">
                <a:moveTo>
                  <a:pt x="0" y="0"/>
                </a:moveTo>
                <a:lnTo>
                  <a:pt x="18685176" y="0"/>
                </a:lnTo>
                <a:lnTo>
                  <a:pt x="18685176" y="10804102"/>
                </a:lnTo>
                <a:lnTo>
                  <a:pt x="0" y="108041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1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1504" t="-41243" r="-1755" b="-37339"/>
            </a:stretch>
          </a:blipFill>
        </p:spPr>
        <p:txBody>
          <a:bodyPr/>
          <a:lstStyle/>
          <a:p>
            <a:endParaRPr lang="ru-UA"/>
          </a:p>
        </p:txBody>
      </p:sp>
      <p:grpSp>
        <p:nvGrpSpPr>
          <p:cNvPr id="3" name="Group 3"/>
          <p:cNvGrpSpPr/>
          <p:nvPr/>
        </p:nvGrpSpPr>
        <p:grpSpPr>
          <a:xfrm>
            <a:off x="5025090" y="7995113"/>
            <a:ext cx="844020" cy="208856"/>
            <a:chOff x="0" y="0"/>
            <a:chExt cx="1125361" cy="278475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78475" cy="278475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9ADB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16011" y="0"/>
              <a:ext cx="278475" cy="278475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2A9F1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846886" y="0"/>
              <a:ext cx="278475" cy="278475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83ECD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3" name="TextBox 13"/>
          <p:cNvSpPr txBox="1"/>
          <p:nvPr/>
        </p:nvSpPr>
        <p:spPr>
          <a:xfrm>
            <a:off x="11877796" y="3000468"/>
            <a:ext cx="6126605" cy="4603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0" lvl="1" indent="-291465" algn="just">
              <a:lnSpc>
                <a:spcPts val="4644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Системи адаптивного навчання</a:t>
            </a:r>
          </a:p>
          <a:p>
            <a:pPr marL="582930" lvl="1" indent="-291465" algn="just">
              <a:lnSpc>
                <a:spcPts val="4644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Віртуальні асистенти</a:t>
            </a:r>
          </a:p>
          <a:p>
            <a:pPr marL="582930" lvl="1" indent="-291465" algn="just">
              <a:lnSpc>
                <a:spcPts val="4644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Автоматизовані системи оцінювання </a:t>
            </a:r>
          </a:p>
          <a:p>
            <a:pPr marL="582930" lvl="1" indent="-291465" algn="just">
              <a:lnSpc>
                <a:spcPts val="4644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Освітні платформи з аналітикою даних</a:t>
            </a:r>
          </a:p>
          <a:p>
            <a:pPr marL="582930" lvl="1" indent="-291465" algn="just">
              <a:lnSpc>
                <a:spcPts val="4644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Чат-боти для навчання</a:t>
            </a:r>
          </a:p>
          <a:p>
            <a:pPr algn="just">
              <a:lnSpc>
                <a:spcPts val="4644"/>
              </a:lnSpc>
            </a:pPr>
            <a:endParaRPr lang="en-US" sz="270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47691" y="2586813"/>
            <a:ext cx="6039098" cy="448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59"/>
              </a:lnSpc>
            </a:pPr>
            <a:r>
              <a:rPr lang="en-US" sz="29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Штучний інтелект в галузі освіти використовується для розробки нових технологій та інструментів, спрямованих на полегшення навчання та підвищення ефективності освітнього процесу в цілому. </a:t>
            </a:r>
          </a:p>
        </p:txBody>
      </p:sp>
      <p:sp>
        <p:nvSpPr>
          <p:cNvPr id="15" name="Freeform 15"/>
          <p:cNvSpPr/>
          <p:nvPr/>
        </p:nvSpPr>
        <p:spPr>
          <a:xfrm flipH="1" flipV="1">
            <a:off x="13343630" y="6097604"/>
            <a:ext cx="5775683" cy="4760945"/>
          </a:xfrm>
          <a:custGeom>
            <a:avLst/>
            <a:gdLst/>
            <a:ahLst/>
            <a:cxnLst/>
            <a:rect l="l" t="t" r="r" b="b"/>
            <a:pathLst>
              <a:path w="5775683" h="4760945">
                <a:moveTo>
                  <a:pt x="5775683" y="4760945"/>
                </a:moveTo>
                <a:lnTo>
                  <a:pt x="0" y="4760945"/>
                </a:lnTo>
                <a:lnTo>
                  <a:pt x="0" y="0"/>
                </a:lnTo>
                <a:lnTo>
                  <a:pt x="5775683" y="0"/>
                </a:lnTo>
                <a:lnTo>
                  <a:pt x="5775683" y="4760945"/>
                </a:lnTo>
                <a:close/>
              </a:path>
            </a:pathLst>
          </a:custGeom>
          <a:blipFill>
            <a:blip r:embed="rId3"/>
            <a:stretch>
              <a:fillRect t="-72856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16" name="Freeform 16"/>
          <p:cNvSpPr/>
          <p:nvPr/>
        </p:nvSpPr>
        <p:spPr>
          <a:xfrm>
            <a:off x="6953773" y="1228183"/>
            <a:ext cx="3632548" cy="8229600"/>
          </a:xfrm>
          <a:custGeom>
            <a:avLst/>
            <a:gdLst/>
            <a:ahLst/>
            <a:cxnLst/>
            <a:rect l="l" t="t" r="r" b="b"/>
            <a:pathLst>
              <a:path w="3632548" h="8229600">
                <a:moveTo>
                  <a:pt x="0" y="0"/>
                </a:moveTo>
                <a:lnTo>
                  <a:pt x="3632548" y="0"/>
                </a:lnTo>
                <a:lnTo>
                  <a:pt x="36325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17" name="Freeform 17"/>
          <p:cNvSpPr/>
          <p:nvPr/>
        </p:nvSpPr>
        <p:spPr>
          <a:xfrm>
            <a:off x="5447101" y="4471852"/>
            <a:ext cx="6645893" cy="5981303"/>
          </a:xfrm>
          <a:custGeom>
            <a:avLst/>
            <a:gdLst/>
            <a:ahLst/>
            <a:cxnLst/>
            <a:rect l="l" t="t" r="r" b="b"/>
            <a:pathLst>
              <a:path w="6645893" h="5981303">
                <a:moveTo>
                  <a:pt x="0" y="0"/>
                </a:moveTo>
                <a:lnTo>
                  <a:pt x="6645892" y="0"/>
                </a:lnTo>
                <a:lnTo>
                  <a:pt x="6645892" y="5981303"/>
                </a:lnTo>
                <a:lnTo>
                  <a:pt x="0" y="59813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18" name="Freeform 18"/>
          <p:cNvSpPr/>
          <p:nvPr/>
        </p:nvSpPr>
        <p:spPr>
          <a:xfrm>
            <a:off x="9756138" y="2219175"/>
            <a:ext cx="2040871" cy="4698538"/>
          </a:xfrm>
          <a:custGeom>
            <a:avLst/>
            <a:gdLst/>
            <a:ahLst/>
            <a:cxnLst/>
            <a:rect l="l" t="t" r="r" b="b"/>
            <a:pathLst>
              <a:path w="2040871" h="4698538">
                <a:moveTo>
                  <a:pt x="0" y="0"/>
                </a:moveTo>
                <a:lnTo>
                  <a:pt x="2040870" y="0"/>
                </a:lnTo>
                <a:lnTo>
                  <a:pt x="2040870" y="4698537"/>
                </a:lnTo>
                <a:lnTo>
                  <a:pt x="0" y="46985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19" name="Freeform 19"/>
          <p:cNvSpPr/>
          <p:nvPr/>
        </p:nvSpPr>
        <p:spPr>
          <a:xfrm flipH="1">
            <a:off x="11877796" y="7553384"/>
            <a:ext cx="1345894" cy="555487"/>
          </a:xfrm>
          <a:custGeom>
            <a:avLst/>
            <a:gdLst/>
            <a:ahLst/>
            <a:cxnLst/>
            <a:rect l="l" t="t" r="r" b="b"/>
            <a:pathLst>
              <a:path w="1345894" h="555487">
                <a:moveTo>
                  <a:pt x="1345893" y="0"/>
                </a:moveTo>
                <a:lnTo>
                  <a:pt x="0" y="0"/>
                </a:lnTo>
                <a:lnTo>
                  <a:pt x="0" y="555487"/>
                </a:lnTo>
                <a:lnTo>
                  <a:pt x="1345893" y="555487"/>
                </a:lnTo>
                <a:lnTo>
                  <a:pt x="1345893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20" name="TextBox 20"/>
          <p:cNvSpPr txBox="1"/>
          <p:nvPr/>
        </p:nvSpPr>
        <p:spPr>
          <a:xfrm>
            <a:off x="11441116" y="1423034"/>
            <a:ext cx="6846884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F9F9F9"/>
                </a:solidFill>
                <a:latin typeface="DM Sans Bold"/>
                <a:ea typeface="DM Sans Bold"/>
                <a:cs typeface="DM Sans Bold"/>
                <a:sym typeface="DM Sans Bold"/>
              </a:rPr>
              <a:t>Інноваційні технології ШІ, які використовуються у сфері освіти</a:t>
            </a:r>
          </a:p>
        </p:txBody>
      </p:sp>
      <p:sp>
        <p:nvSpPr>
          <p:cNvPr id="21" name="Freeform 21"/>
          <p:cNvSpPr/>
          <p:nvPr/>
        </p:nvSpPr>
        <p:spPr>
          <a:xfrm>
            <a:off x="15362035" y="7995113"/>
            <a:ext cx="1897265" cy="1623556"/>
          </a:xfrm>
          <a:custGeom>
            <a:avLst/>
            <a:gdLst/>
            <a:ahLst/>
            <a:cxnLst/>
            <a:rect l="l" t="t" r="r" b="b"/>
            <a:pathLst>
              <a:path w="1897265" h="1623556">
                <a:moveTo>
                  <a:pt x="0" y="0"/>
                </a:moveTo>
                <a:lnTo>
                  <a:pt x="1897265" y="0"/>
                </a:lnTo>
                <a:lnTo>
                  <a:pt x="1897265" y="1623555"/>
                </a:lnTo>
                <a:lnTo>
                  <a:pt x="0" y="16235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22" name="Freeform 22"/>
          <p:cNvSpPr/>
          <p:nvPr/>
        </p:nvSpPr>
        <p:spPr>
          <a:xfrm>
            <a:off x="10806038" y="888729"/>
            <a:ext cx="1286955" cy="1101292"/>
          </a:xfrm>
          <a:custGeom>
            <a:avLst/>
            <a:gdLst/>
            <a:ahLst/>
            <a:cxnLst/>
            <a:rect l="l" t="t" r="r" b="b"/>
            <a:pathLst>
              <a:path w="1286955" h="1101292">
                <a:moveTo>
                  <a:pt x="0" y="0"/>
                </a:moveTo>
                <a:lnTo>
                  <a:pt x="1286955" y="0"/>
                </a:lnTo>
                <a:lnTo>
                  <a:pt x="1286955" y="1101292"/>
                </a:lnTo>
                <a:lnTo>
                  <a:pt x="0" y="11012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23" name="Freeform 23"/>
          <p:cNvSpPr/>
          <p:nvPr/>
        </p:nvSpPr>
        <p:spPr>
          <a:xfrm>
            <a:off x="2776656" y="9370234"/>
            <a:ext cx="3710132" cy="1769486"/>
          </a:xfrm>
          <a:custGeom>
            <a:avLst/>
            <a:gdLst/>
            <a:ahLst/>
            <a:cxnLst/>
            <a:rect l="l" t="t" r="r" b="b"/>
            <a:pathLst>
              <a:path w="3710132" h="1769486">
                <a:moveTo>
                  <a:pt x="0" y="0"/>
                </a:moveTo>
                <a:lnTo>
                  <a:pt x="3710133" y="0"/>
                </a:lnTo>
                <a:lnTo>
                  <a:pt x="3710133" y="1769485"/>
                </a:lnTo>
                <a:lnTo>
                  <a:pt x="0" y="17694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79424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24" name="Freeform 24"/>
          <p:cNvSpPr/>
          <p:nvPr/>
        </p:nvSpPr>
        <p:spPr>
          <a:xfrm flipH="1">
            <a:off x="16956529" y="-658684"/>
            <a:ext cx="3101358" cy="2598609"/>
          </a:xfrm>
          <a:custGeom>
            <a:avLst/>
            <a:gdLst/>
            <a:ahLst/>
            <a:cxnLst/>
            <a:rect l="l" t="t" r="r" b="b"/>
            <a:pathLst>
              <a:path w="3101358" h="2598609">
                <a:moveTo>
                  <a:pt x="3101358" y="0"/>
                </a:moveTo>
                <a:lnTo>
                  <a:pt x="0" y="0"/>
                </a:lnTo>
                <a:lnTo>
                  <a:pt x="0" y="2598608"/>
                </a:lnTo>
                <a:lnTo>
                  <a:pt x="3101358" y="2598608"/>
                </a:lnTo>
                <a:lnTo>
                  <a:pt x="3101358" y="0"/>
                </a:lnTo>
                <a:close/>
              </a:path>
            </a:pathLst>
          </a:custGeom>
          <a:blipFill>
            <a:blip r:embed="rId8"/>
            <a:stretch>
              <a:fillRect b="-2129"/>
            </a:stretch>
          </a:blipFill>
        </p:spPr>
        <p:txBody>
          <a:bodyPr/>
          <a:lstStyle/>
          <a:p>
            <a:endParaRPr lang="ru-UA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2002" y="-221424"/>
            <a:ext cx="18685176" cy="10804102"/>
          </a:xfrm>
          <a:custGeom>
            <a:avLst/>
            <a:gdLst/>
            <a:ahLst/>
            <a:cxnLst/>
            <a:rect l="l" t="t" r="r" b="b"/>
            <a:pathLst>
              <a:path w="18685176" h="10804102">
                <a:moveTo>
                  <a:pt x="0" y="0"/>
                </a:moveTo>
                <a:lnTo>
                  <a:pt x="18685176" y="0"/>
                </a:lnTo>
                <a:lnTo>
                  <a:pt x="18685176" y="10804102"/>
                </a:lnTo>
                <a:lnTo>
                  <a:pt x="0" y="108041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1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1504" t="-41243" r="-1755" b="-37339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3" name="Freeform 3"/>
          <p:cNvSpPr/>
          <p:nvPr/>
        </p:nvSpPr>
        <p:spPr>
          <a:xfrm flipH="1">
            <a:off x="8832487" y="3702733"/>
            <a:ext cx="10579220" cy="6584267"/>
          </a:xfrm>
          <a:custGeom>
            <a:avLst/>
            <a:gdLst/>
            <a:ahLst/>
            <a:cxnLst/>
            <a:rect l="l" t="t" r="r" b="b"/>
            <a:pathLst>
              <a:path w="10579220" h="6584267">
                <a:moveTo>
                  <a:pt x="10579220" y="0"/>
                </a:moveTo>
                <a:lnTo>
                  <a:pt x="0" y="0"/>
                </a:lnTo>
                <a:lnTo>
                  <a:pt x="0" y="6584267"/>
                </a:lnTo>
                <a:lnTo>
                  <a:pt x="10579220" y="6584267"/>
                </a:lnTo>
                <a:lnTo>
                  <a:pt x="10579220" y="0"/>
                </a:lnTo>
                <a:close/>
              </a:path>
            </a:pathLst>
          </a:custGeom>
          <a:blipFill>
            <a:blip r:embed="rId3"/>
            <a:stretch>
              <a:fillRect b="-62121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4" name="TextBox 4"/>
          <p:cNvSpPr txBox="1"/>
          <p:nvPr/>
        </p:nvSpPr>
        <p:spPr>
          <a:xfrm>
            <a:off x="1028700" y="2167234"/>
            <a:ext cx="7655767" cy="596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Існуюче українське законодавство не встановлює чіткого регулювання використання штучного інтелекту. Разом з тим існує ряд міжнародних нормативно правових актів, які досить широко піднімають питання регулювання штучного інтелекту, встановлюють ряд ключових понять, врегульовують питання відповідальності за неправомірне використання таких технологій</a:t>
            </a:r>
          </a:p>
        </p:txBody>
      </p:sp>
      <p:sp>
        <p:nvSpPr>
          <p:cNvPr id="5" name="Freeform 5"/>
          <p:cNvSpPr/>
          <p:nvPr/>
        </p:nvSpPr>
        <p:spPr>
          <a:xfrm flipH="1" flipV="1">
            <a:off x="10409832" y="-553005"/>
            <a:ext cx="7424530" cy="6120103"/>
          </a:xfrm>
          <a:custGeom>
            <a:avLst/>
            <a:gdLst/>
            <a:ahLst/>
            <a:cxnLst/>
            <a:rect l="l" t="t" r="r" b="b"/>
            <a:pathLst>
              <a:path w="7424530" h="6120103">
                <a:moveTo>
                  <a:pt x="7424530" y="6120103"/>
                </a:moveTo>
                <a:lnTo>
                  <a:pt x="0" y="6120103"/>
                </a:lnTo>
                <a:lnTo>
                  <a:pt x="0" y="0"/>
                </a:lnTo>
                <a:lnTo>
                  <a:pt x="7424530" y="0"/>
                </a:lnTo>
                <a:lnTo>
                  <a:pt x="7424530" y="6120103"/>
                </a:lnTo>
                <a:close/>
              </a:path>
            </a:pathLst>
          </a:custGeom>
          <a:blipFill>
            <a:blip r:embed="rId4"/>
            <a:stretch>
              <a:fillRect t="-72856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6" name="Freeform 6"/>
          <p:cNvSpPr/>
          <p:nvPr/>
        </p:nvSpPr>
        <p:spPr>
          <a:xfrm flipH="1" flipV="1">
            <a:off x="-561260" y="5665978"/>
            <a:ext cx="5302225" cy="5345527"/>
          </a:xfrm>
          <a:custGeom>
            <a:avLst/>
            <a:gdLst/>
            <a:ahLst/>
            <a:cxnLst/>
            <a:rect l="l" t="t" r="r" b="b"/>
            <a:pathLst>
              <a:path w="5302225" h="5345527">
                <a:moveTo>
                  <a:pt x="5302225" y="5345527"/>
                </a:moveTo>
                <a:lnTo>
                  <a:pt x="0" y="5345527"/>
                </a:lnTo>
                <a:lnTo>
                  <a:pt x="0" y="0"/>
                </a:lnTo>
                <a:lnTo>
                  <a:pt x="5302225" y="0"/>
                </a:lnTo>
                <a:lnTo>
                  <a:pt x="5302225" y="5345527"/>
                </a:lnTo>
                <a:close/>
              </a:path>
            </a:pathLst>
          </a:custGeom>
          <a:blipFill>
            <a:blip r:embed="rId4"/>
            <a:stretch>
              <a:fillRect t="-97903" r="-40026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7" name="Freeform 7"/>
          <p:cNvSpPr/>
          <p:nvPr/>
        </p:nvSpPr>
        <p:spPr>
          <a:xfrm>
            <a:off x="-883379" y="4250645"/>
            <a:ext cx="1766758" cy="1511876"/>
          </a:xfrm>
          <a:custGeom>
            <a:avLst/>
            <a:gdLst/>
            <a:ahLst/>
            <a:cxnLst/>
            <a:rect l="l" t="t" r="r" b="b"/>
            <a:pathLst>
              <a:path w="1766758" h="1511876">
                <a:moveTo>
                  <a:pt x="0" y="0"/>
                </a:moveTo>
                <a:lnTo>
                  <a:pt x="1766758" y="0"/>
                </a:lnTo>
                <a:lnTo>
                  <a:pt x="1766758" y="1511876"/>
                </a:lnTo>
                <a:lnTo>
                  <a:pt x="0" y="15118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8" name="Freeform 8"/>
          <p:cNvSpPr/>
          <p:nvPr/>
        </p:nvSpPr>
        <p:spPr>
          <a:xfrm flipH="1">
            <a:off x="7035936" y="8987696"/>
            <a:ext cx="3101358" cy="2598609"/>
          </a:xfrm>
          <a:custGeom>
            <a:avLst/>
            <a:gdLst/>
            <a:ahLst/>
            <a:cxnLst/>
            <a:rect l="l" t="t" r="r" b="b"/>
            <a:pathLst>
              <a:path w="3101358" h="2598609">
                <a:moveTo>
                  <a:pt x="3101358" y="0"/>
                </a:moveTo>
                <a:lnTo>
                  <a:pt x="0" y="0"/>
                </a:lnTo>
                <a:lnTo>
                  <a:pt x="0" y="2598608"/>
                </a:lnTo>
                <a:lnTo>
                  <a:pt x="3101358" y="2598608"/>
                </a:lnTo>
                <a:lnTo>
                  <a:pt x="3101358" y="0"/>
                </a:lnTo>
                <a:close/>
              </a:path>
            </a:pathLst>
          </a:custGeom>
          <a:blipFill>
            <a:blip r:embed="rId5"/>
            <a:stretch>
              <a:fillRect b="-2129"/>
            </a:stretch>
          </a:blipFill>
        </p:spPr>
        <p:txBody>
          <a:bodyPr/>
          <a:lstStyle/>
          <a:p>
            <a:endParaRPr lang="ru-UA"/>
          </a:p>
        </p:txBody>
      </p:sp>
      <p:sp>
        <p:nvSpPr>
          <p:cNvPr id="9" name="Freeform 9"/>
          <p:cNvSpPr/>
          <p:nvPr/>
        </p:nvSpPr>
        <p:spPr>
          <a:xfrm>
            <a:off x="8470671" y="315047"/>
            <a:ext cx="2561540" cy="2191999"/>
          </a:xfrm>
          <a:custGeom>
            <a:avLst/>
            <a:gdLst/>
            <a:ahLst/>
            <a:cxnLst/>
            <a:rect l="l" t="t" r="r" b="b"/>
            <a:pathLst>
              <a:path w="2561540" h="2191999">
                <a:moveTo>
                  <a:pt x="0" y="0"/>
                </a:moveTo>
                <a:lnTo>
                  <a:pt x="2561540" y="0"/>
                </a:lnTo>
                <a:lnTo>
                  <a:pt x="2561540" y="2191999"/>
                </a:lnTo>
                <a:lnTo>
                  <a:pt x="0" y="21919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UA"/>
          </a:p>
        </p:txBody>
      </p:sp>
      <p:grpSp>
        <p:nvGrpSpPr>
          <p:cNvPr id="10" name="Group 10"/>
          <p:cNvGrpSpPr/>
          <p:nvPr/>
        </p:nvGrpSpPr>
        <p:grpSpPr>
          <a:xfrm>
            <a:off x="7626650" y="9359590"/>
            <a:ext cx="844020" cy="208856"/>
            <a:chOff x="0" y="0"/>
            <a:chExt cx="1125361" cy="27847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78475" cy="278475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9ADB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416011" y="0"/>
              <a:ext cx="278475" cy="278475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2A9F1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846886" y="0"/>
              <a:ext cx="278475" cy="278475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83ECD"/>
              </a:solidFill>
            </p:spPr>
            <p:txBody>
              <a:bodyPr/>
              <a:lstStyle/>
              <a:p>
                <a:endParaRPr lang="ru-UA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319</Words>
  <Application>Microsoft Office PowerPoint</Application>
  <PresentationFormat>Произвольный</PresentationFormat>
  <Paragraphs>27</Paragraphs>
  <Slides>15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DM Sans Bold</vt:lpstr>
      <vt:lpstr>DM Sans</vt:lpstr>
      <vt:lpstr>Bebas Neue Bold</vt:lpstr>
      <vt:lpstr>Arimo Bold</vt:lpstr>
      <vt:lpstr>Arial</vt:lpstr>
      <vt:lpstr>Canva Sans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Purple Playful Artificial Intelligence Presentation</dc:title>
  <cp:lastModifiedBy>Arina Knysh</cp:lastModifiedBy>
  <cp:revision>2</cp:revision>
  <dcterms:created xsi:type="dcterms:W3CDTF">2006-08-16T00:00:00Z</dcterms:created>
  <dcterms:modified xsi:type="dcterms:W3CDTF">2026-04-02T14:09:24Z</dcterms:modified>
  <dc:identifier>DAHFnlfb4Ac</dc:identifier>
</cp:coreProperties>
</file>