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67" r:id="rId2"/>
    <p:sldId id="256" r:id="rId3"/>
    <p:sldId id="268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5" r:id="rId12"/>
    <p:sldId id="266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7D6686-B5FB-438D-8AAE-A00F013FFF5F}" type="datetimeFigureOut">
              <a:rPr lang="ru-RU" smtClean="0"/>
              <a:t>02.04.2020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5B3CC9-3168-44B6-88D5-72DBFF7D9D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635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5B3CC9-3168-44B6-88D5-72DBFF7D9DEB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2857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71600" y="354136"/>
            <a:ext cx="7200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600" b="1" dirty="0" smtClean="0">
                <a:solidFill>
                  <a:srgbClr val="00B050"/>
                </a:solidFill>
              </a:rPr>
              <a:t>Художні  засоби, які роблять літературу більш яскравою</a:t>
            </a:r>
            <a:endParaRPr lang="ru-RU" sz="6600" b="1" dirty="0">
              <a:solidFill>
                <a:srgbClr val="00B050"/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653136"/>
            <a:ext cx="3169146" cy="178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60032" y="4653136"/>
            <a:ext cx="37444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Презентаційний матеріал створила</a:t>
            </a:r>
          </a:p>
          <a:p>
            <a:pPr algn="ctr"/>
            <a:r>
              <a:rPr lang="uk-UA" b="1" dirty="0" err="1" smtClean="0"/>
              <a:t>Ганноцька</a:t>
            </a:r>
            <a:r>
              <a:rPr lang="uk-UA" b="1" dirty="0" smtClean="0"/>
              <a:t> Поліна Вікторівна</a:t>
            </a:r>
            <a:r>
              <a:rPr lang="uk-UA" dirty="0" smtClean="0"/>
              <a:t>,</a:t>
            </a:r>
          </a:p>
          <a:p>
            <a:pPr algn="ctr"/>
            <a:r>
              <a:rPr lang="uk-UA" dirty="0"/>
              <a:t>в</a:t>
            </a:r>
            <a:r>
              <a:rPr lang="uk-UA" dirty="0" smtClean="0"/>
              <a:t>читель української мови та літератури Запорізького класичного ліцею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01192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9525"/>
            <a:ext cx="91694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63688" y="116632"/>
            <a:ext cx="5688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 smtClean="0">
                <a:solidFill>
                  <a:srgbClr val="00B050"/>
                </a:solidFill>
              </a:rPr>
              <a:t>ПОРІВНЯННЯ</a:t>
            </a:r>
            <a:endParaRPr lang="ru-RU" sz="4800" b="1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1124744"/>
            <a:ext cx="4896544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/>
              <a:t>Порівняння – показ ознаки предмета через вказівку на подібність до іншого предмета (за допомогою сполучників ЯК, НІБИ, НАЧЕ, НЕНАЧЕ, МОВ, НЕМОВ); в орудному відмінку</a:t>
            </a:r>
          </a:p>
          <a:p>
            <a:endParaRPr lang="ru-RU" sz="2800" b="1" dirty="0"/>
          </a:p>
          <a:p>
            <a:r>
              <a:rPr lang="uk-UA" sz="2400" i="1" dirty="0" smtClean="0"/>
              <a:t>Приклади: </a:t>
            </a:r>
          </a:p>
          <a:p>
            <a:r>
              <a:rPr lang="uk-UA" sz="2400" dirty="0" smtClean="0"/>
              <a:t>Круглі хмари білі, </a:t>
            </a:r>
            <a:r>
              <a:rPr lang="uk-UA" sz="2400" b="1" dirty="0" smtClean="0"/>
              <a:t>як</a:t>
            </a:r>
            <a:r>
              <a:rPr lang="uk-UA" sz="2400" dirty="0" smtClean="0"/>
              <a:t> сніг.</a:t>
            </a:r>
          </a:p>
          <a:p>
            <a:r>
              <a:rPr lang="uk-UA" sz="2400" b="1" dirty="0" smtClean="0"/>
              <a:t>Мов</a:t>
            </a:r>
            <a:r>
              <a:rPr lang="uk-UA" sz="2400" dirty="0" smtClean="0"/>
              <a:t> зачарований, стоїть Київ.</a:t>
            </a:r>
          </a:p>
          <a:p>
            <a:r>
              <a:rPr lang="uk-UA" sz="2400" b="1" dirty="0" smtClean="0"/>
              <a:t>Горами</a:t>
            </a:r>
            <a:r>
              <a:rPr lang="uk-UA" sz="2400" dirty="0" smtClean="0"/>
              <a:t> хвилі </a:t>
            </a:r>
            <a:r>
              <a:rPr lang="uk-UA" sz="2400" dirty="0" err="1" smtClean="0"/>
              <a:t>підійма</a:t>
            </a:r>
            <a:r>
              <a:rPr lang="uk-UA" sz="2400" dirty="0" smtClean="0"/>
              <a:t> (</a:t>
            </a:r>
            <a:r>
              <a:rPr lang="uk-UA" sz="2400" dirty="0" err="1" smtClean="0"/>
              <a:t>підійма</a:t>
            </a:r>
            <a:r>
              <a:rPr lang="uk-UA" sz="2400" dirty="0" smtClean="0"/>
              <a:t> хвилі, як гори)</a:t>
            </a:r>
            <a:endParaRPr lang="ru-RU" sz="2400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877" y="938501"/>
            <a:ext cx="1370885" cy="2049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818" y="3150274"/>
            <a:ext cx="2455526" cy="1633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821" y="4898058"/>
            <a:ext cx="2150368" cy="1612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40067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9525"/>
            <a:ext cx="91694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43608" y="260648"/>
            <a:ext cx="7560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 smtClean="0">
                <a:solidFill>
                  <a:srgbClr val="00B050"/>
                </a:solidFill>
              </a:rPr>
              <a:t>ЗАПЕРЕЧНЕ ПОРІВНЯННЯ</a:t>
            </a:r>
            <a:endParaRPr lang="ru-RU" sz="4800" b="1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568" y="1123012"/>
            <a:ext cx="4032448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/>
              <a:t>Заперечне порівняння – протиставлення двох понять</a:t>
            </a:r>
            <a:endParaRPr lang="ru-RU" sz="4000" b="1" dirty="0"/>
          </a:p>
          <a:p>
            <a:endParaRPr lang="uk-UA" sz="4000" b="1" dirty="0" smtClean="0"/>
          </a:p>
          <a:p>
            <a:r>
              <a:rPr lang="uk-UA" sz="3200" i="1" dirty="0" smtClean="0"/>
              <a:t>Приклади:</a:t>
            </a:r>
          </a:p>
          <a:p>
            <a:r>
              <a:rPr lang="uk-UA" sz="3200" b="1" dirty="0" smtClean="0"/>
              <a:t>Ой то не зоря </a:t>
            </a:r>
            <a:r>
              <a:rPr lang="uk-UA" sz="3200" dirty="0" smtClean="0"/>
              <a:t>– то дівчина моя</a:t>
            </a:r>
            <a:endParaRPr lang="ru-RU" sz="32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028" y="1340768"/>
            <a:ext cx="3584042" cy="5073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63280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9525"/>
            <a:ext cx="91694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95736" y="116632"/>
            <a:ext cx="5112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 smtClean="0">
                <a:solidFill>
                  <a:srgbClr val="00B050"/>
                </a:solidFill>
              </a:rPr>
              <a:t>ПЕРИФРАЗ</a:t>
            </a:r>
            <a:endParaRPr lang="ru-RU" sz="4800" b="1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947629"/>
            <a:ext cx="475252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 smtClean="0"/>
              <a:t>Перифраз – описовий мовний зворот; фразеологізм</a:t>
            </a:r>
          </a:p>
          <a:p>
            <a:endParaRPr lang="uk-UA" sz="4000" dirty="0"/>
          </a:p>
          <a:p>
            <a:r>
              <a:rPr lang="uk-UA" sz="3200" i="1" dirty="0" smtClean="0"/>
              <a:t>Приклади:</a:t>
            </a:r>
          </a:p>
          <a:p>
            <a:r>
              <a:rPr lang="uk-UA" sz="3200" b="1" dirty="0" smtClean="0"/>
              <a:t>Лесин край </a:t>
            </a:r>
            <a:r>
              <a:rPr lang="uk-UA" sz="3200" dirty="0" smtClean="0"/>
              <a:t>– Волинь,</a:t>
            </a:r>
          </a:p>
          <a:p>
            <a:r>
              <a:rPr lang="uk-UA" sz="3200" b="1" dirty="0" smtClean="0"/>
              <a:t>Кобзар</a:t>
            </a:r>
            <a:r>
              <a:rPr lang="uk-UA" sz="3200" dirty="0" smtClean="0"/>
              <a:t> – Тарас Шевченко,</a:t>
            </a:r>
          </a:p>
          <a:p>
            <a:r>
              <a:rPr lang="uk-UA" sz="3200" b="1" dirty="0"/>
              <a:t>ч</a:t>
            </a:r>
            <a:r>
              <a:rPr lang="uk-UA" sz="3200" b="1" dirty="0" smtClean="0"/>
              <a:t>орне золото </a:t>
            </a:r>
            <a:r>
              <a:rPr lang="uk-UA" sz="3200" dirty="0" smtClean="0"/>
              <a:t>– вугілля,</a:t>
            </a:r>
          </a:p>
          <a:p>
            <a:r>
              <a:rPr lang="uk-UA" sz="3200" b="1" dirty="0"/>
              <a:t>н</a:t>
            </a:r>
            <a:r>
              <a:rPr lang="uk-UA" sz="3200" b="1" dirty="0" smtClean="0"/>
              <a:t>акивати п’ятами </a:t>
            </a:r>
            <a:r>
              <a:rPr lang="uk-UA" sz="3200" dirty="0" smtClean="0"/>
              <a:t>- втекти</a:t>
            </a:r>
            <a:endParaRPr lang="ru-RU" sz="3200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052736"/>
            <a:ext cx="2435424" cy="1369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55319"/>
            <a:ext cx="1547631" cy="2282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128" y="2763316"/>
            <a:ext cx="2566044" cy="133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746" y="4437112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78200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" y="-18581"/>
            <a:ext cx="9116767" cy="6876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23728" y="188640"/>
            <a:ext cx="5112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 smtClean="0">
                <a:solidFill>
                  <a:srgbClr val="00B050"/>
                </a:solidFill>
              </a:rPr>
              <a:t>ЕВФЕМІЗМ</a:t>
            </a:r>
            <a:endParaRPr lang="ru-RU" sz="4800" b="1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1124744"/>
            <a:ext cx="4779119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/>
              <a:t>Евфемізм – благозвучне слово, вираз для заміни непристойних, небажаних чи заборонених слів;</a:t>
            </a:r>
          </a:p>
          <a:p>
            <a:r>
              <a:rPr lang="uk-UA" sz="3200" b="1" dirty="0"/>
              <a:t>р</a:t>
            </a:r>
            <a:r>
              <a:rPr lang="uk-UA" sz="3200" b="1" dirty="0" smtClean="0"/>
              <a:t>ізновид табу</a:t>
            </a:r>
          </a:p>
          <a:p>
            <a:endParaRPr lang="uk-UA" sz="3200" b="1" dirty="0"/>
          </a:p>
          <a:p>
            <a:r>
              <a:rPr lang="uk-UA" sz="2400" i="1" dirty="0" smtClean="0"/>
              <a:t>Приклади:</a:t>
            </a:r>
            <a:endParaRPr lang="uk-UA" sz="2400" i="1" dirty="0"/>
          </a:p>
          <a:p>
            <a:r>
              <a:rPr lang="uk-UA" sz="2400" b="1" dirty="0" smtClean="0"/>
              <a:t>Жінка похилого віку </a:t>
            </a:r>
            <a:r>
              <a:rPr lang="uk-UA" sz="2400" dirty="0" smtClean="0"/>
              <a:t>– баба</a:t>
            </a:r>
            <a:r>
              <a:rPr lang="uk-UA" sz="2400" b="1" dirty="0" smtClean="0"/>
              <a:t>,</a:t>
            </a:r>
          </a:p>
          <a:p>
            <a:r>
              <a:rPr lang="uk-UA" sz="2400" b="1" dirty="0" smtClean="0"/>
              <a:t>людина в нетверезому стані </a:t>
            </a:r>
            <a:r>
              <a:rPr lang="uk-UA" sz="2400" dirty="0" smtClean="0"/>
              <a:t>– алкоголік</a:t>
            </a:r>
            <a:r>
              <a:rPr lang="uk-UA" sz="2400" b="1" dirty="0" smtClean="0"/>
              <a:t>,</a:t>
            </a:r>
          </a:p>
          <a:p>
            <a:r>
              <a:rPr lang="uk-UA" sz="2400" b="1" dirty="0"/>
              <a:t>з</a:t>
            </a:r>
            <a:r>
              <a:rPr lang="uk-UA" sz="2400" b="1" dirty="0" smtClean="0"/>
              <a:t>ірок з неба не хапає </a:t>
            </a:r>
            <a:r>
              <a:rPr lang="uk-UA" sz="2400" dirty="0" smtClean="0"/>
              <a:t>- дурень</a:t>
            </a:r>
            <a:endParaRPr lang="ru-RU" sz="2400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663" y="1458504"/>
            <a:ext cx="3365550" cy="2359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196" y="4042940"/>
            <a:ext cx="3202484" cy="2467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5648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-9525"/>
            <a:ext cx="9113837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35696" y="116632"/>
            <a:ext cx="56886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 smtClean="0">
                <a:solidFill>
                  <a:srgbClr val="00B050"/>
                </a:solidFill>
              </a:rPr>
              <a:t>ОКСИМОРОН (ОКСЮМОРОН)</a:t>
            </a:r>
            <a:endParaRPr lang="ru-RU" sz="4400" b="1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1563182"/>
            <a:ext cx="421246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/>
              <a:t>Оксиморон – поєднання протилежних, непоєднуваних понять</a:t>
            </a:r>
          </a:p>
          <a:p>
            <a:endParaRPr lang="uk-UA" sz="3600" b="1" dirty="0" smtClean="0"/>
          </a:p>
          <a:p>
            <a:r>
              <a:rPr lang="uk-UA" sz="2400" i="1" dirty="0" smtClean="0"/>
              <a:t>Приклади: </a:t>
            </a:r>
            <a:r>
              <a:rPr lang="uk-UA" sz="2400" dirty="0" smtClean="0"/>
              <a:t>дзвінка тиша, живий труп, бідний багач, розумний дурень, лихо сміється, знайома незнайомка</a:t>
            </a:r>
            <a:endParaRPr lang="uk-UA" sz="2400" i="1" dirty="0" smtClean="0"/>
          </a:p>
          <a:p>
            <a:endParaRPr lang="ru-RU" sz="2800" b="1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422648"/>
            <a:ext cx="1519202" cy="2222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293" y="2060848"/>
            <a:ext cx="2495622" cy="2482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715" y="4725144"/>
            <a:ext cx="2407146" cy="176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00501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-9525"/>
            <a:ext cx="9113837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24902" y="260648"/>
            <a:ext cx="4968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 smtClean="0">
                <a:solidFill>
                  <a:srgbClr val="00B050"/>
                </a:solidFill>
              </a:rPr>
              <a:t>МЕТАФОРА</a:t>
            </a:r>
            <a:endParaRPr lang="ru-RU" sz="4800" b="1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1091645"/>
            <a:ext cx="468052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/>
              <a:t>Метафора – вживання слів у непрямому значенні на основі їх подібностей</a:t>
            </a:r>
          </a:p>
          <a:p>
            <a:endParaRPr lang="uk-UA" sz="4000" b="1" dirty="0"/>
          </a:p>
          <a:p>
            <a:r>
              <a:rPr lang="uk-UA" sz="3200" i="1" dirty="0" smtClean="0"/>
              <a:t>Приклад:</a:t>
            </a:r>
          </a:p>
          <a:p>
            <a:r>
              <a:rPr lang="uk-UA" sz="2800" dirty="0" smtClean="0"/>
              <a:t>Хтось заплутав зажурені віти в павутиння нитки золоті.</a:t>
            </a:r>
            <a:endParaRPr lang="ru-RU" sz="2800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295" y="1484784"/>
            <a:ext cx="3794745" cy="2529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88054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-21398"/>
            <a:ext cx="9113837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44960" y="260648"/>
            <a:ext cx="7488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solidFill>
                  <a:srgbClr val="00B050"/>
                </a:solidFill>
              </a:rPr>
              <a:t>ПЕРСОНІФІКАЦІЯ (УОСОБЛЕННЯ)</a:t>
            </a:r>
            <a:endParaRPr lang="ru-RU" sz="4000" b="1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1216524"/>
            <a:ext cx="489654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/>
              <a:t>Персоніфікація (уособлення) – різновид метафори, наділення неживих предметів властивостями істот </a:t>
            </a:r>
          </a:p>
          <a:p>
            <a:endParaRPr lang="uk-UA" sz="2800" dirty="0"/>
          </a:p>
          <a:p>
            <a:r>
              <a:rPr lang="uk-UA" sz="2800" i="1" dirty="0" smtClean="0"/>
              <a:t>Приклади:</a:t>
            </a:r>
          </a:p>
          <a:p>
            <a:r>
              <a:rPr lang="uk-UA" sz="2800" dirty="0" smtClean="0"/>
              <a:t>І плакав дощик за вікном, сміялося сонечко, співала весна, зітхала хуртовина</a:t>
            </a:r>
            <a:endParaRPr lang="ru-RU" sz="2800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940" y="1237840"/>
            <a:ext cx="2637656" cy="1810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15" y="3140968"/>
            <a:ext cx="3718906" cy="1539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035" y="4780840"/>
            <a:ext cx="2674987" cy="1673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82693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5" y="-19050"/>
            <a:ext cx="9113837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35696" y="116632"/>
            <a:ext cx="5616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 smtClean="0">
                <a:solidFill>
                  <a:srgbClr val="00B050"/>
                </a:solidFill>
              </a:rPr>
              <a:t>МЕТОНІМІЯ</a:t>
            </a:r>
            <a:endParaRPr lang="ru-RU" sz="4800" b="1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1540" y="1124744"/>
            <a:ext cx="8424936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/>
              <a:t>Метонімія – різновид метафори, заміна назви одного предмета іншим на основі подібності, перенесення найменування за суміжністю понять:</a:t>
            </a:r>
          </a:p>
          <a:p>
            <a:endParaRPr lang="uk-UA" sz="2400" dirty="0" smtClean="0"/>
          </a:p>
          <a:p>
            <a:pPr marL="514350" indent="-514350">
              <a:buFont typeface="+mj-lt"/>
              <a:buAutoNum type="arabicPeriod"/>
            </a:pPr>
            <a:r>
              <a:rPr lang="uk-UA" sz="2000" dirty="0" smtClean="0"/>
              <a:t>Місцевість замість назви жителів (Радіє </a:t>
            </a:r>
            <a:r>
              <a:rPr lang="uk-UA" sz="2000" b="1" dirty="0" smtClean="0"/>
              <a:t>Київ</a:t>
            </a:r>
            <a:r>
              <a:rPr lang="uk-UA" sz="2000" dirty="0" smtClean="0"/>
              <a:t> рідний мій, </a:t>
            </a:r>
            <a:r>
              <a:rPr lang="uk-UA" sz="2000" b="1" dirty="0" smtClean="0"/>
              <a:t>село</a:t>
            </a:r>
            <a:r>
              <a:rPr lang="uk-UA" sz="2000" dirty="0" smtClean="0"/>
              <a:t> святкує)</a:t>
            </a:r>
          </a:p>
          <a:p>
            <a:pPr marL="514350" indent="-514350">
              <a:buFont typeface="+mj-lt"/>
              <a:buAutoNum type="arabicPeriod"/>
            </a:pPr>
            <a:r>
              <a:rPr lang="uk-UA" sz="2000" dirty="0" smtClean="0"/>
              <a:t>Ім’я автора замість назви творів (слухаємо </a:t>
            </a:r>
            <a:r>
              <a:rPr lang="uk-UA" sz="2000" b="1" dirty="0" smtClean="0"/>
              <a:t>Лисенка</a:t>
            </a:r>
            <a:r>
              <a:rPr lang="uk-UA" sz="2000" dirty="0" smtClean="0"/>
              <a:t>, читаємо </a:t>
            </a:r>
            <a:r>
              <a:rPr lang="uk-UA" sz="2000" b="1" dirty="0" smtClean="0"/>
              <a:t>Франка</a:t>
            </a:r>
            <a:r>
              <a:rPr lang="uk-UA" sz="2000" dirty="0" smtClean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uk-UA" sz="2000" dirty="0" smtClean="0"/>
              <a:t>Матеріал замість предмета (</a:t>
            </a:r>
            <a:r>
              <a:rPr lang="uk-UA" sz="2000" b="1" dirty="0" smtClean="0"/>
              <a:t>срібло</a:t>
            </a:r>
            <a:r>
              <a:rPr lang="uk-UA" sz="2000" dirty="0" smtClean="0"/>
              <a:t> зими, </a:t>
            </a:r>
            <a:r>
              <a:rPr lang="uk-UA" sz="2000" b="1" dirty="0" smtClean="0"/>
              <a:t>золото</a:t>
            </a:r>
            <a:r>
              <a:rPr lang="uk-UA" sz="2000" dirty="0" smtClean="0"/>
              <a:t> у вухах)</a:t>
            </a:r>
          </a:p>
          <a:p>
            <a:pPr marL="514350" indent="-514350">
              <a:buFont typeface="+mj-lt"/>
              <a:buAutoNum type="arabicPeriod"/>
            </a:pPr>
            <a:r>
              <a:rPr lang="uk-UA" sz="2000" dirty="0" smtClean="0"/>
              <a:t>Предмет замість його вмісту (закипів </a:t>
            </a:r>
            <a:r>
              <a:rPr lang="uk-UA" sz="2000" b="1" dirty="0" smtClean="0"/>
              <a:t>чайник</a:t>
            </a:r>
            <a:r>
              <a:rPr lang="uk-UA" sz="2000" dirty="0" smtClean="0"/>
              <a:t>, випив </a:t>
            </a:r>
            <a:r>
              <a:rPr lang="uk-UA" sz="2000" b="1" dirty="0" smtClean="0"/>
              <a:t>чашку</a:t>
            </a:r>
            <a:r>
              <a:rPr lang="uk-UA" sz="2000" dirty="0" smtClean="0"/>
              <a:t>, йде </a:t>
            </a:r>
            <a:r>
              <a:rPr lang="uk-UA" sz="2000" b="1" dirty="0" smtClean="0"/>
              <a:t>клас, зал </a:t>
            </a:r>
            <a:r>
              <a:rPr lang="uk-UA" sz="2000" dirty="0" smtClean="0"/>
              <a:t>аплодує, співає </a:t>
            </a:r>
            <a:r>
              <a:rPr lang="uk-UA" sz="2000" b="1" dirty="0" smtClean="0"/>
              <a:t>хор</a:t>
            </a:r>
            <a:r>
              <a:rPr lang="uk-UA" sz="2000" dirty="0" smtClean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uk-UA" sz="2000" dirty="0" smtClean="0"/>
              <a:t>Назва властивості замість носія (</a:t>
            </a:r>
            <a:r>
              <a:rPr lang="uk-UA" sz="2000" b="1" dirty="0" smtClean="0"/>
              <a:t>радість</a:t>
            </a:r>
            <a:r>
              <a:rPr lang="uk-UA" sz="2000" dirty="0" smtClean="0"/>
              <a:t> увійшла в дім, </a:t>
            </a:r>
            <a:r>
              <a:rPr lang="uk-UA" sz="2000" b="1" dirty="0" smtClean="0"/>
              <a:t>гіркота</a:t>
            </a:r>
            <a:r>
              <a:rPr lang="uk-UA" sz="2000" dirty="0" smtClean="0"/>
              <a:t> спогадів, </a:t>
            </a:r>
            <a:r>
              <a:rPr lang="uk-UA" sz="2000" b="1" dirty="0" smtClean="0"/>
              <a:t>сум</a:t>
            </a:r>
            <a:r>
              <a:rPr lang="uk-UA" sz="2000" dirty="0" smtClean="0"/>
              <a:t> життя)</a:t>
            </a:r>
          </a:p>
          <a:p>
            <a:pPr marL="514350" indent="-514350">
              <a:buFont typeface="+mj-lt"/>
              <a:buAutoNum type="arabicPeriod"/>
            </a:pPr>
            <a:r>
              <a:rPr lang="uk-UA" sz="2000" dirty="0" smtClean="0"/>
              <a:t>Назва знаряддя дії замінює саму дію (Там говорять </a:t>
            </a:r>
            <a:r>
              <a:rPr lang="uk-UA" sz="2000" b="1" dirty="0" smtClean="0"/>
              <a:t>кулі</a:t>
            </a:r>
            <a:r>
              <a:rPr lang="uk-UA" sz="2000" dirty="0" smtClean="0"/>
              <a:t>. </a:t>
            </a:r>
            <a:r>
              <a:rPr lang="uk-UA" sz="2000" b="1" dirty="0" smtClean="0"/>
              <a:t>Перо</a:t>
            </a:r>
            <a:r>
              <a:rPr lang="uk-UA" sz="2000" dirty="0" smtClean="0"/>
              <a:t> Шевченка висміювало царат.)</a:t>
            </a:r>
          </a:p>
          <a:p>
            <a:pPr marL="514350" indent="-514350">
              <a:buFont typeface="+mj-lt"/>
              <a:buAutoNum type="arabicPeriod"/>
            </a:pPr>
            <a:r>
              <a:rPr lang="uk-UA" sz="2000" dirty="0" smtClean="0"/>
              <a:t>Назва предмета замінює часовий проміжок (</a:t>
            </a:r>
            <a:r>
              <a:rPr lang="uk-UA" sz="2000" b="1" dirty="0" smtClean="0"/>
              <a:t>Всю дорогу </a:t>
            </a:r>
            <a:r>
              <a:rPr lang="uk-UA" sz="2000" dirty="0" smtClean="0"/>
              <a:t>я думав про дім. Любити </a:t>
            </a:r>
            <a:r>
              <a:rPr lang="uk-UA" sz="2000" b="1" dirty="0" smtClean="0"/>
              <a:t>до могили</a:t>
            </a:r>
            <a:r>
              <a:rPr lang="uk-UA" sz="2000" dirty="0" smtClean="0"/>
              <a:t>.)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9937080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-9525"/>
            <a:ext cx="9113837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7584" y="188640"/>
            <a:ext cx="7272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 smtClean="0">
                <a:solidFill>
                  <a:srgbClr val="00B050"/>
                </a:solidFill>
              </a:rPr>
              <a:t>СИНЕКДОХА</a:t>
            </a:r>
            <a:endParaRPr lang="ru-RU" sz="4800" b="1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6259" y="1259175"/>
            <a:ext cx="828092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/>
              <a:t>Синекдоха – різновид метонімії, який полягає в заміні назви цілого назвою його частини:</a:t>
            </a:r>
          </a:p>
          <a:p>
            <a:endParaRPr lang="uk-UA" sz="2800" b="1" dirty="0" smtClean="0"/>
          </a:p>
          <a:p>
            <a:pPr marL="514350" indent="-514350">
              <a:buFont typeface="+mj-lt"/>
              <a:buAutoNum type="arabicPeriod"/>
            </a:pPr>
            <a:r>
              <a:rPr lang="uk-UA" sz="2400" dirty="0" smtClean="0"/>
              <a:t>Назва частини тіла замість людини (Хазяйство потребувало </a:t>
            </a:r>
            <a:r>
              <a:rPr lang="uk-UA" sz="2400" b="1" dirty="0" smtClean="0"/>
              <a:t>рук</a:t>
            </a:r>
            <a:r>
              <a:rPr lang="uk-UA" sz="2400" dirty="0" smtClean="0"/>
              <a:t>,  у родині </a:t>
            </a:r>
            <a:r>
              <a:rPr lang="uk-UA" sz="2400" b="1" dirty="0" smtClean="0"/>
              <a:t>сім ротів</a:t>
            </a:r>
            <a:r>
              <a:rPr lang="uk-UA" sz="2400" dirty="0" smtClean="0"/>
              <a:t>, сюди не ступала людська </a:t>
            </a:r>
            <a:r>
              <a:rPr lang="uk-UA" sz="2400" b="1" dirty="0" smtClean="0"/>
              <a:t>нога</a:t>
            </a:r>
            <a:r>
              <a:rPr lang="uk-UA" sz="2400" dirty="0" smtClean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uk-UA" sz="2400" dirty="0" smtClean="0"/>
              <a:t>Назви одягу, предметів замість людини певного стану (</a:t>
            </a:r>
            <a:r>
              <a:rPr lang="uk-UA" sz="2400" b="1" dirty="0" smtClean="0"/>
              <a:t>Кожухи та свитки </a:t>
            </a:r>
            <a:r>
              <a:rPr lang="uk-UA" sz="2400" dirty="0" smtClean="0"/>
              <a:t>обдурили пана. Загін у </a:t>
            </a:r>
            <a:r>
              <a:rPr lang="uk-UA" sz="2400" b="1" dirty="0" smtClean="0"/>
              <a:t>15 шабель</a:t>
            </a:r>
            <a:r>
              <a:rPr lang="uk-UA" sz="2400" dirty="0" smtClean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uk-UA" sz="2400" dirty="0" smtClean="0"/>
              <a:t>Однина замість множини і навпаки (Не мати </a:t>
            </a:r>
            <a:r>
              <a:rPr lang="uk-UA" sz="2400" b="1" dirty="0" smtClean="0"/>
              <a:t>крихти </a:t>
            </a:r>
            <a:r>
              <a:rPr lang="uk-UA" sz="2400" dirty="0" smtClean="0"/>
              <a:t>в роті, іти на </a:t>
            </a:r>
            <a:r>
              <a:rPr lang="uk-UA" sz="2400" b="1" dirty="0" smtClean="0"/>
              <a:t>турка</a:t>
            </a:r>
            <a:r>
              <a:rPr lang="uk-UA" sz="2400" dirty="0" smtClean="0"/>
              <a:t>, домашня </a:t>
            </a:r>
            <a:r>
              <a:rPr lang="uk-UA" sz="2400" b="1" dirty="0" smtClean="0"/>
              <a:t>птиця</a:t>
            </a:r>
            <a:r>
              <a:rPr lang="uk-UA" sz="2400" dirty="0" smtClean="0"/>
              <a:t>, доспіла </a:t>
            </a:r>
            <a:r>
              <a:rPr lang="uk-UA" sz="2400" b="1" dirty="0" smtClean="0"/>
              <a:t>вишня</a:t>
            </a:r>
            <a:r>
              <a:rPr lang="uk-UA" sz="2400" dirty="0" smtClean="0"/>
              <a:t>. </a:t>
            </a:r>
            <a:r>
              <a:rPr lang="uk-UA" sz="2400" b="1" dirty="0" smtClean="0"/>
              <a:t>Копійка карбованець</a:t>
            </a:r>
            <a:r>
              <a:rPr lang="uk-UA" sz="2400" dirty="0" smtClean="0"/>
              <a:t> береже)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9272831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-9525"/>
            <a:ext cx="9113837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42914" y="136006"/>
            <a:ext cx="52565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 smtClean="0">
                <a:solidFill>
                  <a:srgbClr val="00B050"/>
                </a:solidFill>
              </a:rPr>
              <a:t>АЛЕГОРІЯ</a:t>
            </a:r>
            <a:endParaRPr lang="ru-RU" sz="4800" b="1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967003"/>
            <a:ext cx="446449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/>
              <a:t>Алегорія – </a:t>
            </a:r>
            <a:r>
              <a:rPr lang="uk-UA" sz="2800" b="1" dirty="0" err="1" smtClean="0"/>
              <a:t>двоплановість</a:t>
            </a:r>
            <a:r>
              <a:rPr lang="uk-UA" sz="2800" b="1" dirty="0" smtClean="0"/>
              <a:t> зображення; іносказання;</a:t>
            </a:r>
          </a:p>
          <a:p>
            <a:r>
              <a:rPr lang="uk-UA" sz="2800" b="1" dirty="0" smtClean="0"/>
              <a:t>Відтворення людських характерів в образах тварин, предметів, явищ природи (у байках, притчах</a:t>
            </a:r>
            <a:r>
              <a:rPr lang="uk-UA" sz="2800" dirty="0" smtClean="0"/>
              <a:t>)</a:t>
            </a:r>
          </a:p>
          <a:p>
            <a:endParaRPr lang="uk-UA" sz="2800" dirty="0"/>
          </a:p>
          <a:p>
            <a:r>
              <a:rPr lang="uk-UA" sz="2400" i="1" dirty="0" smtClean="0"/>
              <a:t>Приклади</a:t>
            </a:r>
            <a:r>
              <a:rPr lang="uk-UA" sz="2400" dirty="0" smtClean="0"/>
              <a:t>: Сова – мудрість, Осел – впертість, Лисиця – хитрість, Бджола – працелюбство, Шершень – лінь, Вовк та Ягня  - поміщик та селянин</a:t>
            </a:r>
            <a:endParaRPr lang="ru-RU" sz="2400" dirty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250595"/>
            <a:ext cx="3645493" cy="4356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4205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818" y="0"/>
            <a:ext cx="9170818" cy="6878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5361" y="1196752"/>
            <a:ext cx="413790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b="1" dirty="0" smtClean="0"/>
          </a:p>
          <a:p>
            <a:r>
              <a:rPr lang="ru-RU" sz="3200" b="1" dirty="0" smtClean="0"/>
              <a:t>І </a:t>
            </a:r>
            <a:r>
              <a:rPr lang="ru-RU" sz="3200" b="1" dirty="0"/>
              <a:t>в кожному </a:t>
            </a:r>
            <a:r>
              <a:rPr lang="ru-RU" sz="3200" b="1" dirty="0" err="1"/>
              <a:t>виді</a:t>
            </a:r>
            <a:r>
              <a:rPr lang="ru-RU" sz="3200" b="1" dirty="0"/>
              <a:t> </a:t>
            </a:r>
            <a:r>
              <a:rPr lang="ru-RU" sz="3200" b="1" dirty="0" err="1"/>
              <a:t>мистецтва</a:t>
            </a:r>
            <a:r>
              <a:rPr lang="ru-RU" sz="3200" b="1" dirty="0"/>
              <a:t> люди </a:t>
            </a:r>
            <a:r>
              <a:rPr lang="ru-RU" sz="3200" b="1" dirty="0" err="1"/>
              <a:t>звертають</a:t>
            </a:r>
            <a:r>
              <a:rPr lang="ru-RU" sz="3200" b="1" dirty="0"/>
              <a:t> </a:t>
            </a:r>
            <a:r>
              <a:rPr lang="ru-RU" sz="3200" b="1" dirty="0" err="1"/>
              <a:t>увагу</a:t>
            </a:r>
            <a:r>
              <a:rPr lang="ru-RU" sz="3200" b="1" dirty="0"/>
              <a:t> на </a:t>
            </a:r>
            <a:r>
              <a:rPr lang="ru-RU" sz="3200" b="1" dirty="0" err="1"/>
              <a:t>щось</a:t>
            </a:r>
            <a:r>
              <a:rPr lang="ru-RU" sz="3200" b="1" dirty="0"/>
              <a:t> </a:t>
            </a:r>
            <a:r>
              <a:rPr lang="ru-RU" sz="3200" b="1" dirty="0" err="1"/>
              <a:t>дивовижне</a:t>
            </a:r>
            <a:r>
              <a:rPr lang="ru-RU" sz="3200" b="1" dirty="0"/>
              <a:t>, </a:t>
            </a:r>
            <a:r>
              <a:rPr lang="ru-RU" sz="3200" b="1" dirty="0" err="1"/>
              <a:t>чаруюче</a:t>
            </a:r>
            <a:r>
              <a:rPr lang="ru-RU" sz="3200" b="1" dirty="0"/>
              <a:t>, </a:t>
            </a:r>
            <a:r>
              <a:rPr lang="ru-RU" sz="3200" b="1" dirty="0" err="1"/>
              <a:t>прекрасне</a:t>
            </a:r>
            <a:r>
              <a:rPr lang="ru-RU" sz="3200" b="1" dirty="0"/>
              <a:t>. В </a:t>
            </a:r>
            <a:r>
              <a:rPr lang="ru-RU" sz="3200" b="1" dirty="0" err="1"/>
              <a:t>літературі</a:t>
            </a:r>
            <a:r>
              <a:rPr lang="ru-RU" sz="3200" b="1" dirty="0"/>
              <a:t> </a:t>
            </a:r>
            <a:r>
              <a:rPr lang="ru-RU" sz="3200" b="1" dirty="0" err="1"/>
              <a:t>такий</a:t>
            </a:r>
            <a:r>
              <a:rPr lang="ru-RU" sz="3200" b="1" dirty="0"/>
              <a:t> </a:t>
            </a:r>
            <a:r>
              <a:rPr lang="ru-RU" sz="3200" b="1" dirty="0" err="1"/>
              <a:t>ефект</a:t>
            </a:r>
            <a:r>
              <a:rPr lang="ru-RU" sz="3200" b="1" dirty="0"/>
              <a:t> </a:t>
            </a:r>
            <a:r>
              <a:rPr lang="ru-RU" sz="3200" b="1" dirty="0" err="1"/>
              <a:t>досягається</a:t>
            </a:r>
            <a:r>
              <a:rPr lang="ru-RU" sz="3200" b="1" dirty="0"/>
              <a:t> </a:t>
            </a:r>
            <a:r>
              <a:rPr lang="ru-RU" sz="3200" b="1" dirty="0" err="1"/>
              <a:t>завдяки</a:t>
            </a:r>
            <a:r>
              <a:rPr lang="ru-RU" sz="3200" b="1" dirty="0"/>
              <a:t> </a:t>
            </a:r>
            <a:r>
              <a:rPr lang="ru-RU" sz="3200" b="1" dirty="0" err="1"/>
              <a:t>вживанню</a:t>
            </a:r>
            <a:r>
              <a:rPr lang="ru-RU" sz="3200" b="1" dirty="0"/>
              <a:t> </a:t>
            </a:r>
            <a:r>
              <a:rPr lang="ru-RU" sz="3200" b="1" dirty="0" err="1">
                <a:solidFill>
                  <a:srgbClr val="0070C0"/>
                </a:solidFill>
              </a:rPr>
              <a:t>художніх</a:t>
            </a:r>
            <a:r>
              <a:rPr lang="ru-RU" sz="3200" b="1" dirty="0">
                <a:solidFill>
                  <a:srgbClr val="0070C0"/>
                </a:solidFill>
              </a:rPr>
              <a:t> </a:t>
            </a:r>
            <a:r>
              <a:rPr lang="ru-RU" sz="3200" b="1" dirty="0" err="1">
                <a:solidFill>
                  <a:srgbClr val="0070C0"/>
                </a:solidFill>
              </a:rPr>
              <a:t>засобів</a:t>
            </a:r>
            <a:r>
              <a:rPr lang="ru-RU" sz="3200" b="1" dirty="0"/>
              <a:t>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638550"/>
            <a:ext cx="4437836" cy="4874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11560" y="427311"/>
            <a:ext cx="81369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 smtClean="0">
                <a:solidFill>
                  <a:srgbClr val="00B050"/>
                </a:solidFill>
              </a:rPr>
              <a:t>Література – це мистецтво!</a:t>
            </a:r>
            <a:endParaRPr lang="ru-RU" sz="4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0077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622"/>
            <a:ext cx="91440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07704" y="116632"/>
            <a:ext cx="5544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 smtClean="0">
                <a:solidFill>
                  <a:srgbClr val="00B050"/>
                </a:solidFill>
              </a:rPr>
              <a:t>СИМВОЛ</a:t>
            </a:r>
            <a:endParaRPr lang="ru-RU" sz="4800" b="1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947629"/>
            <a:ext cx="396044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/>
              <a:t>Символ – заміна абстрактного поняття конкретним образом</a:t>
            </a:r>
          </a:p>
          <a:p>
            <a:endParaRPr lang="uk-UA" sz="3200" b="1" dirty="0" smtClean="0"/>
          </a:p>
          <a:p>
            <a:r>
              <a:rPr lang="uk-UA" sz="3200" i="1" dirty="0" smtClean="0"/>
              <a:t>Приклади:</a:t>
            </a:r>
          </a:p>
          <a:p>
            <a:r>
              <a:rPr lang="uk-UA" sz="3200" dirty="0" smtClean="0"/>
              <a:t>Голуб – символ миру.</a:t>
            </a:r>
          </a:p>
          <a:p>
            <a:r>
              <a:rPr lang="uk-UA" sz="3200" dirty="0" smtClean="0"/>
              <a:t>Вода – символ життя.</a:t>
            </a:r>
            <a:endParaRPr lang="uk-UA" sz="3200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1235641"/>
            <a:ext cx="3816425" cy="2291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083" y="3789040"/>
            <a:ext cx="3342117" cy="250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12278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-9525"/>
            <a:ext cx="9113837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91680" y="188640"/>
            <a:ext cx="59046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 smtClean="0">
                <a:solidFill>
                  <a:srgbClr val="00B050"/>
                </a:solidFill>
              </a:rPr>
              <a:t>ГІПЕРБОЛА</a:t>
            </a:r>
            <a:endParaRPr lang="ru-RU" sz="4400" b="1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1294" y="1052736"/>
            <a:ext cx="439248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/>
              <a:t>Гіпербола – поетичне перебільшення</a:t>
            </a:r>
          </a:p>
          <a:p>
            <a:endParaRPr lang="uk-UA" sz="3200" b="1" dirty="0"/>
          </a:p>
          <a:p>
            <a:r>
              <a:rPr lang="uk-UA" sz="3200" i="1" dirty="0" smtClean="0"/>
              <a:t>Приклад:</a:t>
            </a:r>
          </a:p>
          <a:p>
            <a:r>
              <a:rPr lang="uk-UA" sz="3200" dirty="0" smtClean="0"/>
              <a:t>Тобі я кину всі квітки до ніг. Я виплакала море сліз за тобою.</a:t>
            </a:r>
            <a:endParaRPr lang="ru-RU" sz="3200" dirty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278660"/>
            <a:ext cx="3248967" cy="2135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767" y="3717032"/>
            <a:ext cx="3263272" cy="2372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99803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-9525"/>
            <a:ext cx="9113837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79712" y="116632"/>
            <a:ext cx="5688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 smtClean="0">
                <a:solidFill>
                  <a:srgbClr val="00B050"/>
                </a:solidFill>
              </a:rPr>
              <a:t>ЛІТОТА</a:t>
            </a:r>
            <a:endParaRPr lang="ru-RU" sz="4800" b="1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7584" y="1052736"/>
            <a:ext cx="3996444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/>
              <a:t>Літота – поетичне применшення </a:t>
            </a:r>
            <a:endParaRPr lang="uk-UA" sz="2800" b="1" dirty="0" smtClean="0"/>
          </a:p>
          <a:p>
            <a:endParaRPr lang="uk-UA" sz="2800" b="1" dirty="0"/>
          </a:p>
          <a:p>
            <a:r>
              <a:rPr lang="uk-UA" sz="2800" i="1" dirty="0" smtClean="0"/>
              <a:t>Приклади:</a:t>
            </a:r>
          </a:p>
          <a:p>
            <a:r>
              <a:rPr lang="uk-UA" sz="2800" dirty="0" smtClean="0"/>
              <a:t>О принесіть,  як не надію, то </a:t>
            </a:r>
            <a:r>
              <a:rPr lang="uk-UA" sz="2800" b="1" dirty="0" smtClean="0"/>
              <a:t>крихту рідної землі</a:t>
            </a:r>
            <a:r>
              <a:rPr lang="uk-UA" sz="2800" dirty="0" smtClean="0"/>
              <a:t>… </a:t>
            </a:r>
          </a:p>
          <a:p>
            <a:r>
              <a:rPr lang="uk-UA" sz="2800" dirty="0" smtClean="0"/>
              <a:t>Хлопець лагідно обійняв її </a:t>
            </a:r>
            <a:r>
              <a:rPr lang="uk-UA" sz="2800" b="1" dirty="0" smtClean="0"/>
              <a:t>осину талію</a:t>
            </a:r>
            <a:r>
              <a:rPr lang="uk-UA" sz="2800" dirty="0" smtClean="0"/>
              <a:t>.</a:t>
            </a:r>
            <a:endParaRPr lang="ru-RU" sz="4000" dirty="0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254722"/>
            <a:ext cx="3195861" cy="2174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569" y="3729928"/>
            <a:ext cx="3114348" cy="1859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50219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124"/>
            <a:ext cx="9113837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91680" y="116632"/>
            <a:ext cx="61206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 smtClean="0">
                <a:solidFill>
                  <a:srgbClr val="00B050"/>
                </a:solidFill>
              </a:rPr>
              <a:t>АВТОРСЬКИЙ НЕОЛОГІЗМ</a:t>
            </a:r>
            <a:endParaRPr lang="ru-RU" sz="4800" b="1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1844824"/>
            <a:ext cx="48245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/>
              <a:t>Авторський неологізм – нове слово або вислів, створений письменником для посилення виразності художньої мови </a:t>
            </a:r>
          </a:p>
          <a:p>
            <a:endParaRPr lang="uk-UA" sz="2400" dirty="0" smtClean="0"/>
          </a:p>
          <a:p>
            <a:r>
              <a:rPr lang="uk-UA" sz="2400" dirty="0" smtClean="0"/>
              <a:t>Приклади:</a:t>
            </a:r>
          </a:p>
          <a:p>
            <a:r>
              <a:rPr lang="uk-UA" sz="2400" dirty="0" smtClean="0"/>
              <a:t>Не дивися так привітно, </a:t>
            </a:r>
            <a:r>
              <a:rPr lang="uk-UA" sz="2400" b="1" dirty="0" err="1" smtClean="0"/>
              <a:t>яблуневоцвітно</a:t>
            </a:r>
            <a:r>
              <a:rPr lang="uk-UA" sz="2400" dirty="0" smtClean="0"/>
              <a:t> (П.Тичина).</a:t>
            </a:r>
          </a:p>
          <a:p>
            <a:r>
              <a:rPr lang="uk-UA" sz="2400" b="1" dirty="0" smtClean="0"/>
              <a:t>Провесна</a:t>
            </a:r>
            <a:r>
              <a:rPr lang="uk-UA" sz="2400" dirty="0" smtClean="0"/>
              <a:t> (Леся Українка). </a:t>
            </a:r>
            <a:endParaRPr lang="ru-RU" sz="3200" dirty="0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593" y="1844824"/>
            <a:ext cx="3404320" cy="2008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433" y="4244280"/>
            <a:ext cx="2998640" cy="2248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13837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72"/>
            <a:ext cx="9155696" cy="6866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00" y="1916832"/>
            <a:ext cx="8537296" cy="4039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5400" y="532130"/>
            <a:ext cx="8064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 smtClean="0">
                <a:solidFill>
                  <a:srgbClr val="00B050"/>
                </a:solidFill>
              </a:rPr>
              <a:t>ПОЕТИЧНА ФОНЕТИКА</a:t>
            </a:r>
            <a:endParaRPr lang="ru-RU" sz="4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5633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46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63" y="1556792"/>
            <a:ext cx="8544474" cy="5035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7584" y="332656"/>
            <a:ext cx="73448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 smtClean="0">
                <a:solidFill>
                  <a:srgbClr val="00B050"/>
                </a:solidFill>
              </a:rPr>
              <a:t>ПОЕТИЧНИЙ СИНТАКСИС</a:t>
            </a:r>
            <a:endParaRPr lang="ru-RU" sz="4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3997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3175"/>
            <a:ext cx="91567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05" y="1988840"/>
            <a:ext cx="8774990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71600" y="548680"/>
            <a:ext cx="7488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 smtClean="0">
                <a:solidFill>
                  <a:srgbClr val="00B050"/>
                </a:solidFill>
              </a:rPr>
              <a:t>ФРАЗЕОЛОГІЗМИ</a:t>
            </a:r>
            <a:endParaRPr lang="ru-RU" sz="4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09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47664" y="2116306"/>
            <a:ext cx="6264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 smtClean="0">
                <a:solidFill>
                  <a:srgbClr val="00B050"/>
                </a:solidFill>
              </a:rPr>
              <a:t>ДЯКУЮ ЗА УВАГУ!</a:t>
            </a:r>
            <a:endParaRPr lang="ru-RU" sz="4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65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76" y="350595"/>
            <a:ext cx="8162647" cy="6156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8465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9525"/>
            <a:ext cx="91694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6360" y="425958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95536" y="332656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251520" y="680065"/>
            <a:ext cx="475252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err="1" smtClean="0">
                <a:solidFill>
                  <a:srgbClr val="00B050"/>
                </a:solidFill>
              </a:rPr>
              <a:t>Художні</a:t>
            </a:r>
            <a:r>
              <a:rPr lang="ru-RU" sz="4000" b="1" dirty="0" smtClean="0">
                <a:solidFill>
                  <a:srgbClr val="00B050"/>
                </a:solidFill>
              </a:rPr>
              <a:t> </a:t>
            </a:r>
            <a:r>
              <a:rPr lang="ru-RU" sz="4000" b="1" dirty="0" err="1" smtClean="0">
                <a:solidFill>
                  <a:srgbClr val="00B050"/>
                </a:solidFill>
              </a:rPr>
              <a:t>засоб</a:t>
            </a:r>
            <a:r>
              <a:rPr lang="uk-UA" sz="4000" b="1" dirty="0" smtClean="0">
                <a:solidFill>
                  <a:srgbClr val="00B050"/>
                </a:solidFill>
              </a:rPr>
              <a:t>и (тропи) </a:t>
            </a:r>
            <a:r>
              <a:rPr lang="uk-UA" sz="4000" b="1" dirty="0" smtClean="0">
                <a:solidFill>
                  <a:srgbClr val="002060"/>
                </a:solidFill>
              </a:rPr>
              <a:t>– слова та вислови, ужиті в переносному значенні для створення образності художнього тексту</a:t>
            </a:r>
            <a:endParaRPr lang="ru-RU" sz="4000" b="1" dirty="0">
              <a:solidFill>
                <a:srgbClr val="002060"/>
              </a:solidFill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208" y="953900"/>
            <a:ext cx="4203292" cy="4203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72026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9525"/>
            <a:ext cx="91694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570" y="332656"/>
            <a:ext cx="5472608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853516"/>
            <a:ext cx="1091952" cy="825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440" y="4826373"/>
            <a:ext cx="19050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Двойная стрелка влево/вправо 3"/>
          <p:cNvSpPr/>
          <p:nvPr/>
        </p:nvSpPr>
        <p:spPr>
          <a:xfrm>
            <a:off x="3491880" y="4853516"/>
            <a:ext cx="1872208" cy="89678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779912" y="5085184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метелик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120" y="5750298"/>
            <a:ext cx="1037576" cy="1037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440" y="5849647"/>
            <a:ext cx="2605341" cy="941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Двойная стрелка влево/вправо 5"/>
          <p:cNvSpPr/>
          <p:nvPr/>
        </p:nvSpPr>
        <p:spPr>
          <a:xfrm>
            <a:off x="3422704" y="5842563"/>
            <a:ext cx="1941384" cy="85304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779912" y="6021288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цвіте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3341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9525"/>
            <a:ext cx="91694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94645"/>
            <a:ext cx="7632848" cy="5730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01934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9525"/>
            <a:ext cx="91694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14713"/>
            <a:ext cx="8086929" cy="569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9160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9525"/>
            <a:ext cx="91694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43808" y="188640"/>
            <a:ext cx="3384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 smtClean="0">
                <a:solidFill>
                  <a:srgbClr val="00B050"/>
                </a:solidFill>
              </a:rPr>
              <a:t>ЕПІТЕТ</a:t>
            </a:r>
            <a:endParaRPr lang="ru-RU" sz="4800" b="1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1019637"/>
            <a:ext cx="55446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/>
              <a:t>Епітет – художнє означення (який?)</a:t>
            </a:r>
          </a:p>
          <a:p>
            <a:endParaRPr lang="uk-UA" sz="4000" dirty="0"/>
          </a:p>
          <a:p>
            <a:r>
              <a:rPr lang="uk-UA" sz="3200" i="1" dirty="0" smtClean="0"/>
              <a:t>Приклади:</a:t>
            </a:r>
          </a:p>
          <a:p>
            <a:r>
              <a:rPr lang="uk-UA" sz="3200" b="1" dirty="0" smtClean="0"/>
              <a:t>Прозора</a:t>
            </a:r>
            <a:r>
              <a:rPr lang="uk-UA" sz="3200" dirty="0" smtClean="0"/>
              <a:t> синь, </a:t>
            </a:r>
            <a:r>
              <a:rPr lang="uk-UA" sz="3200" b="1" dirty="0" smtClean="0"/>
              <a:t>палкі</a:t>
            </a:r>
            <a:r>
              <a:rPr lang="uk-UA" sz="3200" dirty="0" smtClean="0"/>
              <a:t> слова, </a:t>
            </a:r>
            <a:r>
              <a:rPr lang="uk-UA" sz="3200" b="1" dirty="0" smtClean="0"/>
              <a:t>ніжна</a:t>
            </a:r>
            <a:r>
              <a:rPr lang="uk-UA" sz="3200" dirty="0" smtClean="0"/>
              <a:t> осінь, </a:t>
            </a:r>
            <a:r>
              <a:rPr lang="uk-UA" sz="3200" b="1" dirty="0" smtClean="0"/>
              <a:t>тихий</a:t>
            </a:r>
            <a:r>
              <a:rPr lang="uk-UA" sz="3200" dirty="0" smtClean="0"/>
              <a:t> день</a:t>
            </a:r>
            <a:endParaRPr lang="ru-RU" sz="32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019637"/>
            <a:ext cx="3567767" cy="1787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967260"/>
            <a:ext cx="2775677" cy="1665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072" y="2924944"/>
            <a:ext cx="3119606" cy="1947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4510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241" y="-9525"/>
            <a:ext cx="91694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17932" y="188640"/>
            <a:ext cx="5616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 smtClean="0">
                <a:solidFill>
                  <a:srgbClr val="00B050"/>
                </a:solidFill>
              </a:rPr>
              <a:t>ПОСТІЙНІ ЕПІТЕТИ</a:t>
            </a:r>
            <a:endParaRPr lang="ru-RU" sz="4800" b="1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1019637"/>
            <a:ext cx="49685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/>
              <a:t>Постійні епітети – традиційні художні означення (УНТ)</a:t>
            </a:r>
          </a:p>
          <a:p>
            <a:endParaRPr lang="uk-UA" sz="4000" b="1" dirty="0"/>
          </a:p>
          <a:p>
            <a:r>
              <a:rPr lang="uk-UA" sz="3200" i="1" dirty="0" smtClean="0"/>
              <a:t>Приклади</a:t>
            </a:r>
            <a:r>
              <a:rPr lang="uk-UA" sz="3200" dirty="0" smtClean="0"/>
              <a:t>: </a:t>
            </a:r>
          </a:p>
          <a:p>
            <a:r>
              <a:rPr lang="uk-UA" sz="3200" b="1" dirty="0" smtClean="0"/>
              <a:t>тиха</a:t>
            </a:r>
            <a:r>
              <a:rPr lang="uk-UA" sz="3200" dirty="0" smtClean="0"/>
              <a:t> вода, </a:t>
            </a:r>
            <a:r>
              <a:rPr lang="uk-UA" sz="3200" b="1" dirty="0" err="1" smtClean="0"/>
              <a:t>яснії</a:t>
            </a:r>
            <a:r>
              <a:rPr lang="uk-UA" sz="3200" dirty="0" smtClean="0"/>
              <a:t> зорі, </a:t>
            </a:r>
            <a:r>
              <a:rPr lang="uk-UA" sz="3200" b="1" dirty="0" smtClean="0"/>
              <a:t>широкий</a:t>
            </a:r>
            <a:r>
              <a:rPr lang="uk-UA" sz="3200" dirty="0" smtClean="0"/>
              <a:t> степ, </a:t>
            </a:r>
            <a:r>
              <a:rPr lang="uk-UA" sz="3200" b="1" dirty="0" err="1" smtClean="0"/>
              <a:t>карії</a:t>
            </a:r>
            <a:r>
              <a:rPr lang="uk-UA" sz="3200" dirty="0" smtClean="0"/>
              <a:t> очі, козак </a:t>
            </a:r>
            <a:r>
              <a:rPr lang="uk-UA" sz="3200" b="1" dirty="0" smtClean="0"/>
              <a:t>молоденький</a:t>
            </a:r>
            <a:endParaRPr lang="ru-RU" sz="3200" b="1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140968"/>
            <a:ext cx="2676128" cy="1505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200" y="1261170"/>
            <a:ext cx="22860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808659"/>
            <a:ext cx="1401329" cy="186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603304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728</Words>
  <Application>Microsoft Office PowerPoint</Application>
  <PresentationFormat>Экран (4:3)</PresentationFormat>
  <Paragraphs>111</Paragraphs>
  <Slides>27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Polina</dc:creator>
  <cp:lastModifiedBy>Polina</cp:lastModifiedBy>
  <cp:revision>50</cp:revision>
  <dcterms:created xsi:type="dcterms:W3CDTF">2020-04-01T22:43:57Z</dcterms:created>
  <dcterms:modified xsi:type="dcterms:W3CDTF">2020-04-02T02:33:39Z</dcterms:modified>
</cp:coreProperties>
</file>