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80" r:id="rId23"/>
    <p:sldId id="279" r:id="rId24"/>
    <p:sldId id="281" r:id="rId25"/>
    <p:sldId id="283" r:id="rId26"/>
    <p:sldId id="28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корупція на атоми" id="{8228AA24-5CFC-4D0D-8007-BD395CE3370D}">
          <p14:sldIdLst>
            <p14:sldId id="256"/>
            <p14:sldId id="257"/>
          </p14:sldIdLst>
        </p14:section>
        <p14:section name="Корупція: суть та походження" id="{2276285B-8CD0-4C51-887D-2CF6754D0B27}">
          <p14:sldIdLst>
            <p14:sldId id="258"/>
            <p14:sldId id="259"/>
            <p14:sldId id="260"/>
            <p14:sldId id="262"/>
            <p14:sldId id="261"/>
            <p14:sldId id="265"/>
            <p14:sldId id="264"/>
            <p14:sldId id="266"/>
            <p14:sldId id="267"/>
            <p14:sldId id="268"/>
            <p14:sldId id="269"/>
          </p14:sldIdLst>
        </p14:section>
        <p14:section name="Види та форми корупції" id="{ACC12332-B498-479C-87FC-6A5ABA749F5F}">
          <p14:sldIdLst>
            <p14:sldId id="270"/>
            <p14:sldId id="271"/>
            <p14:sldId id="272"/>
            <p14:sldId id="273"/>
            <p14:sldId id="274"/>
            <p14:sldId id="275"/>
            <p14:sldId id="277"/>
            <p14:sldId id="278"/>
          </p14:sldIdLst>
        </p14:section>
        <p14:section name="Поширеність корупції" id="{95480AF0-DA7E-4285-9849-62882015F712}">
          <p14:sldIdLst>
            <p14:sldId id="280"/>
            <p14:sldId id="279"/>
            <p14:sldId id="281"/>
            <p14:sldId id="283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78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094" y="48"/>
      </p:cViewPr>
      <p:guideLst>
        <p:guide orient="horz" pos="4178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451BB2-8834-4820-A66B-5726CC7019D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4E887F-0B86-44F5-8B39-BAE608E0A722}">
      <dgm:prSet phldrT="[Текст]" custT="1"/>
      <dgm:spPr/>
      <dgm:t>
        <a:bodyPr/>
        <a:lstStyle/>
        <a:p>
          <a:r>
            <a:rPr lang="ru-RU" sz="2000" b="1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За</a:t>
          </a:r>
          <a:r>
            <a:rPr lang="en-US" sz="2000" b="1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r>
            <a:rPr lang="ru-RU" sz="2000" b="1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сферами діяльності: </a:t>
          </a:r>
          <a:endParaRPr lang="ru-RU" sz="2000" dirty="0"/>
        </a:p>
      </dgm:t>
    </dgm:pt>
    <dgm:pt modelId="{791A9A09-2302-4D72-9E88-344C26424C5C}" type="parTrans" cxnId="{41379B9C-3430-4958-82A0-7FAD1C4143B4}">
      <dgm:prSet/>
      <dgm:spPr/>
      <dgm:t>
        <a:bodyPr/>
        <a:lstStyle/>
        <a:p>
          <a:endParaRPr lang="ru-RU"/>
        </a:p>
      </dgm:t>
    </dgm:pt>
    <dgm:pt modelId="{D0C957E0-A08B-4017-BD4C-10C99F002798}" type="sibTrans" cxnId="{41379B9C-3430-4958-82A0-7FAD1C4143B4}">
      <dgm:prSet/>
      <dgm:spPr/>
      <dgm:t>
        <a:bodyPr/>
        <a:lstStyle/>
        <a:p>
          <a:endParaRPr lang="ru-RU"/>
        </a:p>
      </dgm:t>
    </dgm:pt>
    <dgm:pt modelId="{C57C5AE1-CB1B-4737-BDBE-0F68B3DEF392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marL="541338" indent="-365125">
            <a:lnSpc>
              <a:spcPct val="150000"/>
            </a:lnSpc>
            <a:buClr>
              <a:srgbClr val="B9D6D5"/>
            </a:buClr>
            <a:buSzPts val="1900"/>
            <a:buFont typeface="Times New Roman"/>
            <a:buChar char="●"/>
          </a:pPr>
          <a:r>
            <a:rPr lang="ru-RU" sz="1600" dirty="0" err="1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політична</a:t>
          </a:r>
          <a:r>
            <a:rPr lang="ru-RU" sz="16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endParaRPr lang="ru-RU" sz="1600" dirty="0"/>
        </a:p>
      </dgm:t>
    </dgm:pt>
    <dgm:pt modelId="{7EE8BA16-D12B-4FFD-8AB4-AC56BBFAD917}" type="parTrans" cxnId="{F908E808-45CF-470F-88D7-9D77634C522F}">
      <dgm:prSet/>
      <dgm:spPr/>
      <dgm:t>
        <a:bodyPr/>
        <a:lstStyle/>
        <a:p>
          <a:endParaRPr lang="ru-RU"/>
        </a:p>
      </dgm:t>
    </dgm:pt>
    <dgm:pt modelId="{CD9EBD5B-3748-4687-B9B5-638BEEB64F5C}" type="sibTrans" cxnId="{F908E808-45CF-470F-88D7-9D77634C522F}">
      <dgm:prSet/>
      <dgm:spPr/>
      <dgm:t>
        <a:bodyPr/>
        <a:lstStyle/>
        <a:p>
          <a:endParaRPr lang="ru-RU"/>
        </a:p>
      </dgm:t>
    </dgm:pt>
    <dgm:pt modelId="{3DBD92EC-EE81-411B-9DB2-30B130861308}">
      <dgm:prSet phldrT="[Текст]" custT="1"/>
      <dgm:spPr/>
      <dgm:t>
        <a:bodyPr/>
        <a:lstStyle/>
        <a:p>
          <a:r>
            <a:rPr lang="ru-RU" sz="2000" b="1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За</a:t>
          </a:r>
          <a:r>
            <a:rPr lang="en-US" sz="2000" b="1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r>
            <a:rPr lang="ru-RU" sz="2000" b="1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гілками влади:</a:t>
          </a:r>
          <a:r>
            <a:rPr lang="ru-RU" sz="200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endParaRPr lang="ru-RU" sz="2000" dirty="0"/>
        </a:p>
      </dgm:t>
    </dgm:pt>
    <dgm:pt modelId="{B2F06E81-83ED-40D2-A66A-021D29EEA930}" type="parTrans" cxnId="{BA1B7EBD-DF1F-413B-A5D1-F9279EF50FEE}">
      <dgm:prSet/>
      <dgm:spPr/>
      <dgm:t>
        <a:bodyPr/>
        <a:lstStyle/>
        <a:p>
          <a:endParaRPr lang="ru-RU"/>
        </a:p>
      </dgm:t>
    </dgm:pt>
    <dgm:pt modelId="{459E6E7C-AFF2-4CCE-AAF5-C1C9D56CD402}" type="sibTrans" cxnId="{BA1B7EBD-DF1F-413B-A5D1-F9279EF50FEE}">
      <dgm:prSet/>
      <dgm:spPr/>
      <dgm:t>
        <a:bodyPr/>
        <a:lstStyle/>
        <a:p>
          <a:endParaRPr lang="ru-RU"/>
        </a:p>
      </dgm:t>
    </dgm:pt>
    <dgm:pt modelId="{B796DC5E-BA86-4595-8FCD-F92224D0079C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marL="541338" lvl="1" indent="-358775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lr>
              <a:srgbClr val="B9D6D5"/>
            </a:buClr>
            <a:buSzPts val="1900"/>
            <a:buFont typeface="Times New Roman"/>
            <a:buChar char="●"/>
          </a:pP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у  </a:t>
          </a:r>
          <a:r>
            <a:rPr lang="ru-RU" sz="1600" kern="1200" dirty="0" err="1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законодавчій</a:t>
          </a: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endParaRPr lang="ru-RU" sz="1600" kern="1200" dirty="0">
            <a:solidFill>
              <a:prstClr val="black"/>
            </a:solidFill>
            <a:latin typeface="Arial" panose="020B0604020202020204" pitchFamily="34" charset="0"/>
            <a:ea typeface="Helvetica Neue"/>
            <a:cs typeface="Arial" panose="020B0604020202020204" pitchFamily="34" charset="0"/>
          </a:endParaRPr>
        </a:p>
      </dgm:t>
    </dgm:pt>
    <dgm:pt modelId="{780CDE8F-EF28-4A9E-8219-E480E9DE1A97}" type="parTrans" cxnId="{03251256-5E62-43A4-B610-B27EFA076DB9}">
      <dgm:prSet/>
      <dgm:spPr/>
      <dgm:t>
        <a:bodyPr/>
        <a:lstStyle/>
        <a:p>
          <a:endParaRPr lang="ru-RU"/>
        </a:p>
      </dgm:t>
    </dgm:pt>
    <dgm:pt modelId="{308DF9A9-563D-444E-9895-8C36A55DCC9D}" type="sibTrans" cxnId="{03251256-5E62-43A4-B610-B27EFA076DB9}">
      <dgm:prSet/>
      <dgm:spPr/>
      <dgm:t>
        <a:bodyPr/>
        <a:lstStyle/>
        <a:p>
          <a:endParaRPr lang="ru-RU"/>
        </a:p>
      </dgm:t>
    </dgm:pt>
    <dgm:pt modelId="{64E75413-EBF1-4978-BE59-E540E6886464}">
      <dgm:prSet phldrT="[Текст]" custT="1"/>
      <dgm:spPr/>
      <dgm:t>
        <a:bodyPr/>
        <a:lstStyle/>
        <a:p>
          <a:r>
            <a:rPr lang="ru-RU" sz="2000" b="1" kern="120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За</a:t>
          </a:r>
          <a:r>
            <a:rPr lang="en-US" sz="2000" b="1" kern="120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r>
            <a:rPr lang="ru-RU" sz="2000" b="1" kern="120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частотою виникнення: </a:t>
          </a:r>
          <a:endParaRPr lang="ru-RU" sz="2000" b="1" kern="1200" dirty="0">
            <a:solidFill>
              <a:prstClr val="black"/>
            </a:solidFill>
            <a:latin typeface="Arial" panose="020B0604020202020204" pitchFamily="34" charset="0"/>
            <a:ea typeface="Helvetica Neue"/>
            <a:cs typeface="Arial" panose="020B0604020202020204" pitchFamily="34" charset="0"/>
          </a:endParaRPr>
        </a:p>
      </dgm:t>
    </dgm:pt>
    <dgm:pt modelId="{E86DC963-E065-4D78-9952-B9FCF2B5A0B6}" type="parTrans" cxnId="{2D1DD9C7-7625-4682-AE40-380F68AEC3A0}">
      <dgm:prSet/>
      <dgm:spPr/>
      <dgm:t>
        <a:bodyPr/>
        <a:lstStyle/>
        <a:p>
          <a:endParaRPr lang="ru-RU"/>
        </a:p>
      </dgm:t>
    </dgm:pt>
    <dgm:pt modelId="{01915BC7-6B16-4BDA-84F1-D5C309548668}" type="sibTrans" cxnId="{2D1DD9C7-7625-4682-AE40-380F68AEC3A0}">
      <dgm:prSet/>
      <dgm:spPr/>
      <dgm:t>
        <a:bodyPr/>
        <a:lstStyle/>
        <a:p>
          <a:endParaRPr lang="ru-RU"/>
        </a:p>
      </dgm:t>
    </dgm:pt>
    <dgm:pt modelId="{A10EBBE6-5646-4696-A981-37FF5BC0F63D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marL="354013" indent="-176213">
            <a:lnSpc>
              <a:spcPct val="150000"/>
            </a:lnSpc>
            <a:buClr>
              <a:srgbClr val="B9D6D5"/>
            </a:buClr>
            <a:buSzPts val="1900"/>
            <a:buFont typeface="Times New Roman"/>
            <a:buChar char="●"/>
          </a:pPr>
          <a:r>
            <a:rPr lang="ru-RU" sz="1600" kern="1200" dirty="0" err="1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ситуативна</a:t>
          </a:r>
          <a:endParaRPr lang="ru-RU" sz="1600" kern="1200" dirty="0">
            <a:solidFill>
              <a:prstClr val="black"/>
            </a:solidFill>
            <a:latin typeface="Arial" panose="020B0604020202020204" pitchFamily="34" charset="0"/>
            <a:ea typeface="Helvetica Neue"/>
            <a:cs typeface="Arial" panose="020B0604020202020204" pitchFamily="34" charset="0"/>
          </a:endParaRPr>
        </a:p>
      </dgm:t>
    </dgm:pt>
    <dgm:pt modelId="{EF341D3E-6D02-46B3-B25D-8F837CC93D9A}" type="parTrans" cxnId="{30D7BBB6-59AF-4C04-B351-21992FF2487D}">
      <dgm:prSet/>
      <dgm:spPr/>
      <dgm:t>
        <a:bodyPr/>
        <a:lstStyle/>
        <a:p>
          <a:endParaRPr lang="ru-RU"/>
        </a:p>
      </dgm:t>
    </dgm:pt>
    <dgm:pt modelId="{CA936430-2B9B-460D-A854-D27E4ACF1158}" type="sibTrans" cxnId="{30D7BBB6-59AF-4C04-B351-21992FF2487D}">
      <dgm:prSet/>
      <dgm:spPr/>
      <dgm:t>
        <a:bodyPr/>
        <a:lstStyle/>
        <a:p>
          <a:endParaRPr lang="ru-RU"/>
        </a:p>
      </dgm:t>
    </dgm:pt>
    <dgm:pt modelId="{D8D4D4A7-C991-49E1-8030-D85EB4603F7C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marL="541338" indent="-365125">
            <a:lnSpc>
              <a:spcPct val="150000"/>
            </a:lnSpc>
            <a:buClr>
              <a:srgbClr val="B9D6D5"/>
            </a:buClr>
            <a:buSzPts val="1900"/>
            <a:buFont typeface="Times New Roman"/>
            <a:buChar char="●"/>
          </a:pPr>
          <a:r>
            <a:rPr lang="ru-RU" sz="1600" dirty="0" err="1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економічна</a:t>
          </a:r>
          <a:r>
            <a:rPr lang="ru-RU" sz="16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endParaRPr lang="ru-RU" sz="1600" dirty="0"/>
        </a:p>
      </dgm:t>
    </dgm:pt>
    <dgm:pt modelId="{F4B5F61E-A3EF-40C9-B137-9B47B6CCA68C}" type="parTrans" cxnId="{C9F0C621-ADB4-45FC-AE89-0487FDE04D78}">
      <dgm:prSet/>
      <dgm:spPr/>
      <dgm:t>
        <a:bodyPr/>
        <a:lstStyle/>
        <a:p>
          <a:endParaRPr lang="ru-RU"/>
        </a:p>
      </dgm:t>
    </dgm:pt>
    <dgm:pt modelId="{EBDA2A5A-21CB-4D65-BB06-1170FAB9036C}" type="sibTrans" cxnId="{C9F0C621-ADB4-45FC-AE89-0487FDE04D78}">
      <dgm:prSet/>
      <dgm:spPr/>
      <dgm:t>
        <a:bodyPr/>
        <a:lstStyle/>
        <a:p>
          <a:endParaRPr lang="ru-RU"/>
        </a:p>
      </dgm:t>
    </dgm:pt>
    <dgm:pt modelId="{C3962128-59AB-4FB4-BDD9-BB90B2448391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marL="541338" indent="-365125">
            <a:lnSpc>
              <a:spcPct val="150000"/>
            </a:lnSpc>
            <a:buClr>
              <a:srgbClr val="B9D6D5"/>
            </a:buClr>
            <a:buSzPts val="1900"/>
            <a:buFont typeface="Times New Roman"/>
            <a:buChar char="●"/>
          </a:pPr>
          <a:r>
            <a:rPr lang="ru-RU" sz="1600" dirty="0" err="1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побутова</a:t>
          </a:r>
          <a:endParaRPr lang="ru-RU" sz="1600" dirty="0"/>
        </a:p>
      </dgm:t>
    </dgm:pt>
    <dgm:pt modelId="{24A507F3-A995-4395-8781-F77593777480}" type="parTrans" cxnId="{82A7C611-768B-4F11-9B20-4EBF8F10959F}">
      <dgm:prSet/>
      <dgm:spPr/>
      <dgm:t>
        <a:bodyPr/>
        <a:lstStyle/>
        <a:p>
          <a:endParaRPr lang="ru-RU"/>
        </a:p>
      </dgm:t>
    </dgm:pt>
    <dgm:pt modelId="{2D9D0093-ED5C-4A20-9AA0-F48287E6B6BE}" type="sibTrans" cxnId="{82A7C611-768B-4F11-9B20-4EBF8F10959F}">
      <dgm:prSet/>
      <dgm:spPr/>
      <dgm:t>
        <a:bodyPr/>
        <a:lstStyle/>
        <a:p>
          <a:endParaRPr lang="ru-RU"/>
        </a:p>
      </dgm:t>
    </dgm:pt>
    <dgm:pt modelId="{22F6B3A4-A62E-4EC7-B724-836BD2D66A17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marL="541338" lvl="1" indent="-358775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lr>
              <a:srgbClr val="B9D6D5"/>
            </a:buClr>
            <a:buSzPts val="1900"/>
            <a:buFont typeface="Times New Roman"/>
            <a:buChar char="●"/>
          </a:pP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у </a:t>
          </a:r>
          <a:r>
            <a:rPr lang="ru-RU" sz="1600" kern="1200" dirty="0" err="1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виконавчій</a:t>
          </a: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endParaRPr lang="ru-RU" sz="1600" kern="1200" dirty="0">
            <a:solidFill>
              <a:prstClr val="black"/>
            </a:solidFill>
            <a:latin typeface="Arial" panose="020B0604020202020204" pitchFamily="34" charset="0"/>
            <a:ea typeface="Helvetica Neue"/>
            <a:cs typeface="Arial" panose="020B0604020202020204" pitchFamily="34" charset="0"/>
          </a:endParaRPr>
        </a:p>
      </dgm:t>
    </dgm:pt>
    <dgm:pt modelId="{1A8C72E9-4C57-48A8-8A35-E1B4A10AC771}" type="parTrans" cxnId="{A5CEEE27-4F7D-4A1D-9096-173D1E5F81F2}">
      <dgm:prSet/>
      <dgm:spPr/>
      <dgm:t>
        <a:bodyPr/>
        <a:lstStyle/>
        <a:p>
          <a:endParaRPr lang="ru-RU"/>
        </a:p>
      </dgm:t>
    </dgm:pt>
    <dgm:pt modelId="{8FA4AD37-96BD-4619-9E6C-C26381A3C974}" type="sibTrans" cxnId="{A5CEEE27-4F7D-4A1D-9096-173D1E5F81F2}">
      <dgm:prSet/>
      <dgm:spPr/>
      <dgm:t>
        <a:bodyPr/>
        <a:lstStyle/>
        <a:p>
          <a:endParaRPr lang="ru-RU"/>
        </a:p>
      </dgm:t>
    </dgm:pt>
    <dgm:pt modelId="{A4695F13-936A-4B61-A5D4-0489868EABFA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marL="541338" lvl="1" indent="-358775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lr>
              <a:srgbClr val="B9D6D5"/>
            </a:buClr>
            <a:buSzPts val="1900"/>
            <a:buFont typeface="Times New Roman"/>
            <a:buChar char="●"/>
          </a:pP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у </a:t>
          </a:r>
          <a:r>
            <a:rPr lang="ru-RU" sz="1600" kern="1200" dirty="0" err="1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судовій</a:t>
          </a: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r>
            <a:rPr lang="ru-RU" sz="1600" kern="1200" dirty="0" err="1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сфері</a:t>
          </a:r>
          <a:endParaRPr lang="ru-RU" sz="1600" kern="1200" dirty="0">
            <a:solidFill>
              <a:prstClr val="black"/>
            </a:solidFill>
            <a:latin typeface="Arial" panose="020B0604020202020204" pitchFamily="34" charset="0"/>
            <a:ea typeface="Helvetica Neue"/>
            <a:cs typeface="Arial" panose="020B0604020202020204" pitchFamily="34" charset="0"/>
          </a:endParaRPr>
        </a:p>
      </dgm:t>
    </dgm:pt>
    <dgm:pt modelId="{82041B52-0BD2-476E-AE98-62C0626F2296}" type="parTrans" cxnId="{B3CAFF57-DD5C-45ED-B2D0-08CE40BB1347}">
      <dgm:prSet/>
      <dgm:spPr/>
      <dgm:t>
        <a:bodyPr/>
        <a:lstStyle/>
        <a:p>
          <a:endParaRPr lang="ru-RU"/>
        </a:p>
      </dgm:t>
    </dgm:pt>
    <dgm:pt modelId="{C937C2B8-F24F-4033-8DDD-58C6979AE9E8}" type="sibTrans" cxnId="{B3CAFF57-DD5C-45ED-B2D0-08CE40BB1347}">
      <dgm:prSet/>
      <dgm:spPr/>
      <dgm:t>
        <a:bodyPr/>
        <a:lstStyle/>
        <a:p>
          <a:endParaRPr lang="ru-RU"/>
        </a:p>
      </dgm:t>
    </dgm:pt>
    <dgm:pt modelId="{EFD86D69-1646-4E20-9146-68D2A4BE08FD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marL="354013" indent="-176213">
            <a:lnSpc>
              <a:spcPct val="150000"/>
            </a:lnSpc>
            <a:buClr>
              <a:srgbClr val="B9D6D5"/>
            </a:buClr>
            <a:buSzPts val="1900"/>
            <a:buFont typeface="Times New Roman"/>
            <a:buChar char="●"/>
          </a:pP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система</a:t>
          </a:r>
          <a:endParaRPr lang="ru-RU" sz="1600" kern="1200" dirty="0">
            <a:solidFill>
              <a:prstClr val="black"/>
            </a:solidFill>
            <a:latin typeface="Arial" panose="020B0604020202020204" pitchFamily="34" charset="0"/>
            <a:ea typeface="Helvetica Neue"/>
            <a:cs typeface="Arial" panose="020B0604020202020204" pitchFamily="34" charset="0"/>
          </a:endParaRPr>
        </a:p>
      </dgm:t>
    </dgm:pt>
    <dgm:pt modelId="{55F94F78-69DF-44EA-BB03-080081A1033D}" type="parTrans" cxnId="{9F2CC9EF-90A6-4061-A8DE-8EEE78456898}">
      <dgm:prSet/>
      <dgm:spPr/>
      <dgm:t>
        <a:bodyPr/>
        <a:lstStyle/>
        <a:p>
          <a:endParaRPr lang="ru-RU"/>
        </a:p>
      </dgm:t>
    </dgm:pt>
    <dgm:pt modelId="{CFDAC322-6F86-4426-A2CA-44E97CC5B1A2}" type="sibTrans" cxnId="{9F2CC9EF-90A6-4061-A8DE-8EEE78456898}">
      <dgm:prSet/>
      <dgm:spPr/>
      <dgm:t>
        <a:bodyPr/>
        <a:lstStyle/>
        <a:p>
          <a:endParaRPr lang="ru-RU"/>
        </a:p>
      </dgm:t>
    </dgm:pt>
    <dgm:pt modelId="{42367E4B-ABC1-47D6-8332-BEA37303046D}" type="pres">
      <dgm:prSet presAssocID="{38451BB2-8834-4820-A66B-5726CC7019D8}" presName="Name0" presStyleCnt="0">
        <dgm:presLayoutVars>
          <dgm:dir/>
          <dgm:animLvl val="lvl"/>
          <dgm:resizeHandles val="exact"/>
        </dgm:presLayoutVars>
      </dgm:prSet>
      <dgm:spPr/>
    </dgm:pt>
    <dgm:pt modelId="{C3774646-E426-4CC9-A47D-E56C5BF09436}" type="pres">
      <dgm:prSet presAssocID="{B14E887F-0B86-44F5-8B39-BAE608E0A722}" presName="composite" presStyleCnt="0"/>
      <dgm:spPr/>
    </dgm:pt>
    <dgm:pt modelId="{FC12DE4A-72EE-4E4E-A038-6167E8652D73}" type="pres">
      <dgm:prSet presAssocID="{B14E887F-0B86-44F5-8B39-BAE608E0A72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D00D464-1B75-4CF8-A0B2-83D7EECF6668}" type="pres">
      <dgm:prSet presAssocID="{B14E887F-0B86-44F5-8B39-BAE608E0A722}" presName="desTx" presStyleLbl="alignAccFollowNode1" presStyleIdx="0" presStyleCnt="3" custScaleY="100000">
        <dgm:presLayoutVars>
          <dgm:bulletEnabled val="1"/>
        </dgm:presLayoutVars>
      </dgm:prSet>
      <dgm:spPr/>
    </dgm:pt>
    <dgm:pt modelId="{3601AB82-91B4-42A3-83C0-66F257D2B068}" type="pres">
      <dgm:prSet presAssocID="{D0C957E0-A08B-4017-BD4C-10C99F002798}" presName="space" presStyleCnt="0"/>
      <dgm:spPr/>
    </dgm:pt>
    <dgm:pt modelId="{D4D460BC-6B87-40F2-845C-188F9BC060C5}" type="pres">
      <dgm:prSet presAssocID="{3DBD92EC-EE81-411B-9DB2-30B130861308}" presName="composite" presStyleCnt="0"/>
      <dgm:spPr/>
    </dgm:pt>
    <dgm:pt modelId="{4D9E2216-73C8-43FE-8696-DB3A5D04ED54}" type="pres">
      <dgm:prSet presAssocID="{3DBD92EC-EE81-411B-9DB2-30B13086130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7B66A6F-8495-4E59-8DD9-DEAD9EDBC10F}" type="pres">
      <dgm:prSet presAssocID="{3DBD92EC-EE81-411B-9DB2-30B130861308}" presName="desTx" presStyleLbl="alignAccFollowNode1" presStyleIdx="1" presStyleCnt="3" custScaleY="100000">
        <dgm:presLayoutVars>
          <dgm:bulletEnabled val="1"/>
        </dgm:presLayoutVars>
      </dgm:prSet>
      <dgm:spPr/>
    </dgm:pt>
    <dgm:pt modelId="{42A2DE26-FE39-4A13-BA72-D67F8C64F373}" type="pres">
      <dgm:prSet presAssocID="{459E6E7C-AFF2-4CCE-AAF5-C1C9D56CD402}" presName="space" presStyleCnt="0"/>
      <dgm:spPr/>
    </dgm:pt>
    <dgm:pt modelId="{F7AB634A-2E0D-4CE3-BEF6-78E48DB52BC5}" type="pres">
      <dgm:prSet presAssocID="{64E75413-EBF1-4978-BE59-E540E6886464}" presName="composite" presStyleCnt="0"/>
      <dgm:spPr/>
    </dgm:pt>
    <dgm:pt modelId="{E969AF70-9F90-4A66-8BBB-49BF01170392}" type="pres">
      <dgm:prSet presAssocID="{64E75413-EBF1-4978-BE59-E540E688646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09E8FE3-78E3-4DE1-AD53-7CD5A5D6E49B}" type="pres">
      <dgm:prSet presAssocID="{64E75413-EBF1-4978-BE59-E540E688646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D6C9B00-9CCA-4773-9FE1-71C5E4F3222C}" type="presOf" srcId="{B796DC5E-BA86-4595-8FCD-F92224D0079C}" destId="{A7B66A6F-8495-4E59-8DD9-DEAD9EDBC10F}" srcOrd="0" destOrd="0" presId="urn:microsoft.com/office/officeart/2005/8/layout/hList1"/>
    <dgm:cxn modelId="{F908E808-45CF-470F-88D7-9D77634C522F}" srcId="{B14E887F-0B86-44F5-8B39-BAE608E0A722}" destId="{C57C5AE1-CB1B-4737-BDBE-0F68B3DEF392}" srcOrd="0" destOrd="0" parTransId="{7EE8BA16-D12B-4FFD-8AB4-AC56BBFAD917}" sibTransId="{CD9EBD5B-3748-4687-B9B5-638BEEB64F5C}"/>
    <dgm:cxn modelId="{DA239F10-61FD-4761-9B79-12B92A6E82A6}" type="presOf" srcId="{C57C5AE1-CB1B-4737-BDBE-0F68B3DEF392}" destId="{7D00D464-1B75-4CF8-A0B2-83D7EECF6668}" srcOrd="0" destOrd="0" presId="urn:microsoft.com/office/officeart/2005/8/layout/hList1"/>
    <dgm:cxn modelId="{A8045311-0069-415D-9B7F-CD147E8D8129}" type="presOf" srcId="{A4695F13-936A-4B61-A5D4-0489868EABFA}" destId="{A7B66A6F-8495-4E59-8DD9-DEAD9EDBC10F}" srcOrd="0" destOrd="2" presId="urn:microsoft.com/office/officeart/2005/8/layout/hList1"/>
    <dgm:cxn modelId="{82A7C611-768B-4F11-9B20-4EBF8F10959F}" srcId="{B14E887F-0B86-44F5-8B39-BAE608E0A722}" destId="{C3962128-59AB-4FB4-BDD9-BB90B2448391}" srcOrd="2" destOrd="0" parTransId="{24A507F3-A995-4395-8781-F77593777480}" sibTransId="{2D9D0093-ED5C-4A20-9AA0-F48287E6B6BE}"/>
    <dgm:cxn modelId="{8F7A0212-A27C-4162-BDFD-D9E2ECBA809C}" type="presOf" srcId="{22F6B3A4-A62E-4EC7-B724-836BD2D66A17}" destId="{A7B66A6F-8495-4E59-8DD9-DEAD9EDBC10F}" srcOrd="0" destOrd="1" presId="urn:microsoft.com/office/officeart/2005/8/layout/hList1"/>
    <dgm:cxn modelId="{C9F0C621-ADB4-45FC-AE89-0487FDE04D78}" srcId="{B14E887F-0B86-44F5-8B39-BAE608E0A722}" destId="{D8D4D4A7-C991-49E1-8030-D85EB4603F7C}" srcOrd="1" destOrd="0" parTransId="{F4B5F61E-A3EF-40C9-B137-9B47B6CCA68C}" sibTransId="{EBDA2A5A-21CB-4D65-BB06-1170FAB9036C}"/>
    <dgm:cxn modelId="{A5CEEE27-4F7D-4A1D-9096-173D1E5F81F2}" srcId="{3DBD92EC-EE81-411B-9DB2-30B130861308}" destId="{22F6B3A4-A62E-4EC7-B724-836BD2D66A17}" srcOrd="1" destOrd="0" parTransId="{1A8C72E9-4C57-48A8-8A35-E1B4A10AC771}" sibTransId="{8FA4AD37-96BD-4619-9E6C-C26381A3C974}"/>
    <dgm:cxn modelId="{EA5A033A-81EC-46B3-990A-36E896B70D7E}" type="presOf" srcId="{D8D4D4A7-C991-49E1-8030-D85EB4603F7C}" destId="{7D00D464-1B75-4CF8-A0B2-83D7EECF6668}" srcOrd="0" destOrd="1" presId="urn:microsoft.com/office/officeart/2005/8/layout/hList1"/>
    <dgm:cxn modelId="{772AF06D-5A72-4D2E-A969-DE085C08C072}" type="presOf" srcId="{38451BB2-8834-4820-A66B-5726CC7019D8}" destId="{42367E4B-ABC1-47D6-8332-BEA37303046D}" srcOrd="0" destOrd="0" presId="urn:microsoft.com/office/officeart/2005/8/layout/hList1"/>
    <dgm:cxn modelId="{CB605A53-A748-49DF-AC67-13B4E9721764}" type="presOf" srcId="{EFD86D69-1646-4E20-9146-68D2A4BE08FD}" destId="{509E8FE3-78E3-4DE1-AD53-7CD5A5D6E49B}" srcOrd="0" destOrd="1" presId="urn:microsoft.com/office/officeart/2005/8/layout/hList1"/>
    <dgm:cxn modelId="{BC2EFF73-9619-4218-9C93-98B48D56CBA8}" type="presOf" srcId="{C3962128-59AB-4FB4-BDD9-BB90B2448391}" destId="{7D00D464-1B75-4CF8-A0B2-83D7EECF6668}" srcOrd="0" destOrd="2" presId="urn:microsoft.com/office/officeart/2005/8/layout/hList1"/>
    <dgm:cxn modelId="{03251256-5E62-43A4-B610-B27EFA076DB9}" srcId="{3DBD92EC-EE81-411B-9DB2-30B130861308}" destId="{B796DC5E-BA86-4595-8FCD-F92224D0079C}" srcOrd="0" destOrd="0" parTransId="{780CDE8F-EF28-4A9E-8219-E480E9DE1A97}" sibTransId="{308DF9A9-563D-444E-9895-8C36A55DCC9D}"/>
    <dgm:cxn modelId="{B3CAFF57-DD5C-45ED-B2D0-08CE40BB1347}" srcId="{3DBD92EC-EE81-411B-9DB2-30B130861308}" destId="{A4695F13-936A-4B61-A5D4-0489868EABFA}" srcOrd="2" destOrd="0" parTransId="{82041B52-0BD2-476E-AE98-62C0626F2296}" sibTransId="{C937C2B8-F24F-4033-8DDD-58C6979AE9E8}"/>
    <dgm:cxn modelId="{41379B9C-3430-4958-82A0-7FAD1C4143B4}" srcId="{38451BB2-8834-4820-A66B-5726CC7019D8}" destId="{B14E887F-0B86-44F5-8B39-BAE608E0A722}" srcOrd="0" destOrd="0" parTransId="{791A9A09-2302-4D72-9E88-344C26424C5C}" sibTransId="{D0C957E0-A08B-4017-BD4C-10C99F002798}"/>
    <dgm:cxn modelId="{30D7BBB6-59AF-4C04-B351-21992FF2487D}" srcId="{64E75413-EBF1-4978-BE59-E540E6886464}" destId="{A10EBBE6-5646-4696-A981-37FF5BC0F63D}" srcOrd="0" destOrd="0" parTransId="{EF341D3E-6D02-46B3-B25D-8F837CC93D9A}" sibTransId="{CA936430-2B9B-460D-A854-D27E4ACF1158}"/>
    <dgm:cxn modelId="{AA8106BC-69C6-4848-BB58-A28A20D40135}" type="presOf" srcId="{3DBD92EC-EE81-411B-9DB2-30B130861308}" destId="{4D9E2216-73C8-43FE-8696-DB3A5D04ED54}" srcOrd="0" destOrd="0" presId="urn:microsoft.com/office/officeart/2005/8/layout/hList1"/>
    <dgm:cxn modelId="{BA1B7EBD-DF1F-413B-A5D1-F9279EF50FEE}" srcId="{38451BB2-8834-4820-A66B-5726CC7019D8}" destId="{3DBD92EC-EE81-411B-9DB2-30B130861308}" srcOrd="1" destOrd="0" parTransId="{B2F06E81-83ED-40D2-A66A-021D29EEA930}" sibTransId="{459E6E7C-AFF2-4CCE-AAF5-C1C9D56CD402}"/>
    <dgm:cxn modelId="{2D1DD9C7-7625-4682-AE40-380F68AEC3A0}" srcId="{38451BB2-8834-4820-A66B-5726CC7019D8}" destId="{64E75413-EBF1-4978-BE59-E540E6886464}" srcOrd="2" destOrd="0" parTransId="{E86DC963-E065-4D78-9952-B9FCF2B5A0B6}" sibTransId="{01915BC7-6B16-4BDA-84F1-D5C309548668}"/>
    <dgm:cxn modelId="{4DC40DCE-C13D-4D93-9222-50DFB5470BAE}" type="presOf" srcId="{B14E887F-0B86-44F5-8B39-BAE608E0A722}" destId="{FC12DE4A-72EE-4E4E-A038-6167E8652D73}" srcOrd="0" destOrd="0" presId="urn:microsoft.com/office/officeart/2005/8/layout/hList1"/>
    <dgm:cxn modelId="{5E8D33E3-EDA2-4551-9DCC-46E26D386A17}" type="presOf" srcId="{64E75413-EBF1-4978-BE59-E540E6886464}" destId="{E969AF70-9F90-4A66-8BBB-49BF01170392}" srcOrd="0" destOrd="0" presId="urn:microsoft.com/office/officeart/2005/8/layout/hList1"/>
    <dgm:cxn modelId="{D46400EB-C9FC-4F1E-926B-00FBFC7A7BE9}" type="presOf" srcId="{A10EBBE6-5646-4696-A981-37FF5BC0F63D}" destId="{509E8FE3-78E3-4DE1-AD53-7CD5A5D6E49B}" srcOrd="0" destOrd="0" presId="urn:microsoft.com/office/officeart/2005/8/layout/hList1"/>
    <dgm:cxn modelId="{9F2CC9EF-90A6-4061-A8DE-8EEE78456898}" srcId="{64E75413-EBF1-4978-BE59-E540E6886464}" destId="{EFD86D69-1646-4E20-9146-68D2A4BE08FD}" srcOrd="1" destOrd="0" parTransId="{55F94F78-69DF-44EA-BB03-080081A1033D}" sibTransId="{CFDAC322-6F86-4426-A2CA-44E97CC5B1A2}"/>
    <dgm:cxn modelId="{1E652A38-C1E1-4A76-B461-85210C3F3C49}" type="presParOf" srcId="{42367E4B-ABC1-47D6-8332-BEA37303046D}" destId="{C3774646-E426-4CC9-A47D-E56C5BF09436}" srcOrd="0" destOrd="0" presId="urn:microsoft.com/office/officeart/2005/8/layout/hList1"/>
    <dgm:cxn modelId="{6EA559EA-D42E-41AE-9145-3CEECD893B8F}" type="presParOf" srcId="{C3774646-E426-4CC9-A47D-E56C5BF09436}" destId="{FC12DE4A-72EE-4E4E-A038-6167E8652D73}" srcOrd="0" destOrd="0" presId="urn:microsoft.com/office/officeart/2005/8/layout/hList1"/>
    <dgm:cxn modelId="{E70500CD-3422-408A-8395-EA3888D84599}" type="presParOf" srcId="{C3774646-E426-4CC9-A47D-E56C5BF09436}" destId="{7D00D464-1B75-4CF8-A0B2-83D7EECF6668}" srcOrd="1" destOrd="0" presId="urn:microsoft.com/office/officeart/2005/8/layout/hList1"/>
    <dgm:cxn modelId="{BF1861BD-BD4E-47D4-9F96-6027AA2E864E}" type="presParOf" srcId="{42367E4B-ABC1-47D6-8332-BEA37303046D}" destId="{3601AB82-91B4-42A3-83C0-66F257D2B068}" srcOrd="1" destOrd="0" presId="urn:microsoft.com/office/officeart/2005/8/layout/hList1"/>
    <dgm:cxn modelId="{793814BF-FF1D-4DBC-B330-9B8A38C71F41}" type="presParOf" srcId="{42367E4B-ABC1-47D6-8332-BEA37303046D}" destId="{D4D460BC-6B87-40F2-845C-188F9BC060C5}" srcOrd="2" destOrd="0" presId="urn:microsoft.com/office/officeart/2005/8/layout/hList1"/>
    <dgm:cxn modelId="{BDD5849A-8A84-4FEA-AF2E-C3712CADD40D}" type="presParOf" srcId="{D4D460BC-6B87-40F2-845C-188F9BC060C5}" destId="{4D9E2216-73C8-43FE-8696-DB3A5D04ED54}" srcOrd="0" destOrd="0" presId="urn:microsoft.com/office/officeart/2005/8/layout/hList1"/>
    <dgm:cxn modelId="{00E98EE3-BB6D-42D6-B628-F2CC81F0D786}" type="presParOf" srcId="{D4D460BC-6B87-40F2-845C-188F9BC060C5}" destId="{A7B66A6F-8495-4E59-8DD9-DEAD9EDBC10F}" srcOrd="1" destOrd="0" presId="urn:microsoft.com/office/officeart/2005/8/layout/hList1"/>
    <dgm:cxn modelId="{ACE32E50-FBA5-4404-BD24-FEDA16996700}" type="presParOf" srcId="{42367E4B-ABC1-47D6-8332-BEA37303046D}" destId="{42A2DE26-FE39-4A13-BA72-D67F8C64F373}" srcOrd="3" destOrd="0" presId="urn:microsoft.com/office/officeart/2005/8/layout/hList1"/>
    <dgm:cxn modelId="{A80D8825-B66F-4729-830B-746472FBE978}" type="presParOf" srcId="{42367E4B-ABC1-47D6-8332-BEA37303046D}" destId="{F7AB634A-2E0D-4CE3-BEF6-78E48DB52BC5}" srcOrd="4" destOrd="0" presId="urn:microsoft.com/office/officeart/2005/8/layout/hList1"/>
    <dgm:cxn modelId="{4E455722-F676-4A12-A72F-24925D61AA1D}" type="presParOf" srcId="{F7AB634A-2E0D-4CE3-BEF6-78E48DB52BC5}" destId="{E969AF70-9F90-4A66-8BBB-49BF01170392}" srcOrd="0" destOrd="0" presId="urn:microsoft.com/office/officeart/2005/8/layout/hList1"/>
    <dgm:cxn modelId="{D68986E0-4BFA-492C-9731-860715A6BFC0}" type="presParOf" srcId="{F7AB634A-2E0D-4CE3-BEF6-78E48DB52BC5}" destId="{509E8FE3-78E3-4DE1-AD53-7CD5A5D6E49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2DE4A-72EE-4E4E-A038-6167E8652D73}">
      <dsp:nvSpPr>
        <dsp:cNvPr id="0" name=""/>
        <dsp:cNvSpPr/>
      </dsp:nvSpPr>
      <dsp:spPr>
        <a:xfrm>
          <a:off x="2539" y="15780"/>
          <a:ext cx="2476061" cy="92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За</a:t>
          </a:r>
          <a:r>
            <a:rPr lang="en-US" sz="2000" b="1" kern="120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r>
            <a:rPr lang="ru-RU" sz="2000" b="1" kern="120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сферами діяльності: </a:t>
          </a:r>
          <a:endParaRPr lang="ru-RU" sz="2000" kern="1200" dirty="0"/>
        </a:p>
      </dsp:txBody>
      <dsp:txXfrm>
        <a:off x="2539" y="15780"/>
        <a:ext cx="2476061" cy="921600"/>
      </dsp:txXfrm>
    </dsp:sp>
    <dsp:sp modelId="{7D00D464-1B75-4CF8-A0B2-83D7EECF6668}">
      <dsp:nvSpPr>
        <dsp:cNvPr id="0" name=""/>
        <dsp:cNvSpPr/>
      </dsp:nvSpPr>
      <dsp:spPr>
        <a:xfrm>
          <a:off x="2539" y="937380"/>
          <a:ext cx="2476061" cy="140544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541338" lvl="1" indent="-365125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lr>
              <a:srgbClr val="B9D6D5"/>
            </a:buClr>
            <a:buSzPts val="1900"/>
            <a:buFont typeface="Times New Roman"/>
            <a:buChar char="●"/>
          </a:pPr>
          <a:r>
            <a:rPr lang="ru-RU" sz="1600" kern="1200" dirty="0" err="1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політична</a:t>
          </a:r>
          <a:r>
            <a:rPr lang="ru-RU" sz="1600" kern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endParaRPr lang="ru-RU" sz="1600" kern="1200" dirty="0"/>
        </a:p>
        <a:p>
          <a:pPr marL="541338" lvl="1" indent="-365125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lr>
              <a:srgbClr val="B9D6D5"/>
            </a:buClr>
            <a:buSzPts val="1900"/>
            <a:buFont typeface="Times New Roman"/>
            <a:buChar char="●"/>
          </a:pPr>
          <a:r>
            <a:rPr lang="ru-RU" sz="1600" kern="1200" dirty="0" err="1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економічна</a:t>
          </a:r>
          <a:r>
            <a:rPr lang="ru-RU" sz="1600" kern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endParaRPr lang="ru-RU" sz="1600" kern="1200" dirty="0"/>
        </a:p>
        <a:p>
          <a:pPr marL="541338" lvl="1" indent="-365125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lr>
              <a:srgbClr val="B9D6D5"/>
            </a:buClr>
            <a:buSzPts val="1900"/>
            <a:buFont typeface="Times New Roman"/>
            <a:buChar char="●"/>
          </a:pPr>
          <a:r>
            <a:rPr lang="ru-RU" sz="1600" kern="1200" dirty="0" err="1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побутова</a:t>
          </a:r>
          <a:endParaRPr lang="ru-RU" sz="1600" kern="1200" dirty="0"/>
        </a:p>
      </dsp:txBody>
      <dsp:txXfrm>
        <a:off x="2539" y="937380"/>
        <a:ext cx="2476061" cy="1405440"/>
      </dsp:txXfrm>
    </dsp:sp>
    <dsp:sp modelId="{4D9E2216-73C8-43FE-8696-DB3A5D04ED54}">
      <dsp:nvSpPr>
        <dsp:cNvPr id="0" name=""/>
        <dsp:cNvSpPr/>
      </dsp:nvSpPr>
      <dsp:spPr>
        <a:xfrm>
          <a:off x="2825249" y="15780"/>
          <a:ext cx="2476061" cy="92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За</a:t>
          </a:r>
          <a:r>
            <a:rPr lang="en-US" sz="2000" b="1" kern="120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r>
            <a:rPr lang="ru-RU" sz="2000" b="1" kern="120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гілками влади:</a:t>
          </a:r>
          <a:r>
            <a:rPr lang="ru-RU" sz="2000" kern="120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endParaRPr lang="ru-RU" sz="2000" kern="1200" dirty="0"/>
        </a:p>
      </dsp:txBody>
      <dsp:txXfrm>
        <a:off x="2825249" y="15780"/>
        <a:ext cx="2476061" cy="921600"/>
      </dsp:txXfrm>
    </dsp:sp>
    <dsp:sp modelId="{A7B66A6F-8495-4E59-8DD9-DEAD9EDBC10F}">
      <dsp:nvSpPr>
        <dsp:cNvPr id="0" name=""/>
        <dsp:cNvSpPr/>
      </dsp:nvSpPr>
      <dsp:spPr>
        <a:xfrm>
          <a:off x="2825249" y="937380"/>
          <a:ext cx="2476061" cy="140544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541338" lvl="1" indent="-358775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lr>
              <a:srgbClr val="B9D6D5"/>
            </a:buClr>
            <a:buSzPts val="1900"/>
            <a:buFont typeface="Times New Roman"/>
            <a:buChar char="●"/>
          </a:pP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у  </a:t>
          </a:r>
          <a:r>
            <a:rPr lang="ru-RU" sz="1600" kern="1200" dirty="0" err="1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законодавчій</a:t>
          </a: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endParaRPr lang="ru-RU" sz="1600" kern="1200" dirty="0">
            <a:solidFill>
              <a:prstClr val="black"/>
            </a:solidFill>
            <a:latin typeface="Arial" panose="020B0604020202020204" pitchFamily="34" charset="0"/>
            <a:ea typeface="Helvetica Neue"/>
            <a:cs typeface="Arial" panose="020B0604020202020204" pitchFamily="34" charset="0"/>
          </a:endParaRPr>
        </a:p>
        <a:p>
          <a:pPr marL="541338" lvl="1" indent="-358775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lr>
              <a:srgbClr val="B9D6D5"/>
            </a:buClr>
            <a:buSzPts val="1900"/>
            <a:buFont typeface="Times New Roman"/>
            <a:buChar char="●"/>
          </a:pP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у </a:t>
          </a:r>
          <a:r>
            <a:rPr lang="ru-RU" sz="1600" kern="1200" dirty="0" err="1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виконавчій</a:t>
          </a: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endParaRPr lang="ru-RU" sz="1600" kern="1200" dirty="0">
            <a:solidFill>
              <a:prstClr val="black"/>
            </a:solidFill>
            <a:latin typeface="Arial" panose="020B0604020202020204" pitchFamily="34" charset="0"/>
            <a:ea typeface="Helvetica Neue"/>
            <a:cs typeface="Arial" panose="020B0604020202020204" pitchFamily="34" charset="0"/>
          </a:endParaRPr>
        </a:p>
        <a:p>
          <a:pPr marL="541338" lvl="1" indent="-358775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lr>
              <a:srgbClr val="B9D6D5"/>
            </a:buClr>
            <a:buSzPts val="1900"/>
            <a:buFont typeface="Times New Roman"/>
            <a:buChar char="●"/>
          </a:pP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у </a:t>
          </a:r>
          <a:r>
            <a:rPr lang="ru-RU" sz="1600" kern="1200" dirty="0" err="1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судовій</a:t>
          </a: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r>
            <a:rPr lang="ru-RU" sz="1600" kern="1200" dirty="0" err="1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сфері</a:t>
          </a:r>
          <a:endParaRPr lang="ru-RU" sz="1600" kern="1200" dirty="0">
            <a:solidFill>
              <a:prstClr val="black"/>
            </a:solidFill>
            <a:latin typeface="Arial" panose="020B0604020202020204" pitchFamily="34" charset="0"/>
            <a:ea typeface="Helvetica Neue"/>
            <a:cs typeface="Arial" panose="020B0604020202020204" pitchFamily="34" charset="0"/>
          </a:endParaRPr>
        </a:p>
      </dsp:txBody>
      <dsp:txXfrm>
        <a:off x="2825249" y="937380"/>
        <a:ext cx="2476061" cy="1405440"/>
      </dsp:txXfrm>
    </dsp:sp>
    <dsp:sp modelId="{E969AF70-9F90-4A66-8BBB-49BF01170392}">
      <dsp:nvSpPr>
        <dsp:cNvPr id="0" name=""/>
        <dsp:cNvSpPr/>
      </dsp:nvSpPr>
      <dsp:spPr>
        <a:xfrm>
          <a:off x="5647959" y="15780"/>
          <a:ext cx="2476061" cy="92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За</a:t>
          </a:r>
          <a:r>
            <a:rPr lang="en-US" sz="2000" b="1" kern="120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r>
            <a:rPr lang="ru-RU" sz="2000" b="1" kern="120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частотою виникнення: </a:t>
          </a:r>
          <a:endParaRPr lang="ru-RU" sz="2000" b="1" kern="1200" dirty="0">
            <a:solidFill>
              <a:prstClr val="black"/>
            </a:solidFill>
            <a:latin typeface="Arial" panose="020B0604020202020204" pitchFamily="34" charset="0"/>
            <a:ea typeface="Helvetica Neue"/>
            <a:cs typeface="Arial" panose="020B0604020202020204" pitchFamily="34" charset="0"/>
          </a:endParaRPr>
        </a:p>
      </dsp:txBody>
      <dsp:txXfrm>
        <a:off x="5647959" y="15780"/>
        <a:ext cx="2476061" cy="921600"/>
      </dsp:txXfrm>
    </dsp:sp>
    <dsp:sp modelId="{509E8FE3-78E3-4DE1-AD53-7CD5A5D6E49B}">
      <dsp:nvSpPr>
        <dsp:cNvPr id="0" name=""/>
        <dsp:cNvSpPr/>
      </dsp:nvSpPr>
      <dsp:spPr>
        <a:xfrm>
          <a:off x="5647959" y="937380"/>
          <a:ext cx="2476061" cy="140544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354013" lvl="1" indent="-176213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lr>
              <a:srgbClr val="B9D6D5"/>
            </a:buClr>
            <a:buSzPts val="1900"/>
            <a:buFont typeface="Times New Roman"/>
            <a:buChar char="●"/>
          </a:pPr>
          <a:r>
            <a:rPr lang="ru-RU" sz="1600" kern="1200" dirty="0" err="1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ситуативна</a:t>
          </a:r>
          <a:endParaRPr lang="ru-RU" sz="1600" kern="1200" dirty="0">
            <a:solidFill>
              <a:prstClr val="black"/>
            </a:solidFill>
            <a:latin typeface="Arial" panose="020B0604020202020204" pitchFamily="34" charset="0"/>
            <a:ea typeface="Helvetica Neue"/>
            <a:cs typeface="Arial" panose="020B0604020202020204" pitchFamily="34" charset="0"/>
          </a:endParaRPr>
        </a:p>
        <a:p>
          <a:pPr marL="354013" lvl="1" indent="-176213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lr>
              <a:srgbClr val="B9D6D5"/>
            </a:buClr>
            <a:buSzPts val="1900"/>
            <a:buFont typeface="Times New Roman"/>
            <a:buChar char="●"/>
          </a:pP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система</a:t>
          </a:r>
          <a:endParaRPr lang="ru-RU" sz="1600" kern="1200" dirty="0">
            <a:solidFill>
              <a:prstClr val="black"/>
            </a:solidFill>
            <a:latin typeface="Arial" panose="020B0604020202020204" pitchFamily="34" charset="0"/>
            <a:ea typeface="Helvetica Neue"/>
            <a:cs typeface="Arial" panose="020B0604020202020204" pitchFamily="34" charset="0"/>
          </a:endParaRPr>
        </a:p>
      </dsp:txBody>
      <dsp:txXfrm>
        <a:off x="5647959" y="937380"/>
        <a:ext cx="2476061" cy="1405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14.1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20.7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21.2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22.2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27.9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28.6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29.0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29.3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29.7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30.1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0,'0'5,"0"1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30.5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14.5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14.9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16.1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16.9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17.2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18.8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19.9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20.3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D8B69-1E04-4326-BDB1-6A762FF7F3B2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52087-25A9-4011-AB65-5A4CD1658CF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442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52087-25A9-4011-AB65-5A4CD1658CF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697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52087-25A9-4011-AB65-5A4CD1658CF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33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47745-162A-4112-8014-D13123B518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1696721"/>
            <a:ext cx="10068560" cy="199136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dirty="0"/>
              <a:t>Заголовок</a:t>
            </a:r>
            <a:endParaRPr lang="ru-RU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E009368-9BB9-4ACA-BB9E-8001AB93D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733475"/>
            <a:ext cx="10068560" cy="706120"/>
          </a:xfrm>
        </p:spPr>
        <p:txBody>
          <a:bodyPr>
            <a:no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dirty="0"/>
              <a:t>Клацніть, щоб редагувати стиль зразка підзаголовка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F60458-1D3F-47EE-B5BC-C316332A22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6" y="563879"/>
            <a:ext cx="1129554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654F388-E623-43EF-9D36-95D0C3C11D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2914" y="0"/>
            <a:ext cx="689086" cy="199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58;p13">
            <a:extLst>
              <a:ext uri="{FF2B5EF4-FFF2-40B4-BE49-F238E27FC236}">
                <a16:creationId xmlns:a16="http://schemas.microsoft.com/office/drawing/2014/main" id="{B75EB6F6-3458-4CAA-912B-2EF5E7F4778D}"/>
              </a:ext>
            </a:extLst>
          </p:cNvPr>
          <p:cNvSpPr/>
          <p:nvPr userDrawn="1"/>
        </p:nvSpPr>
        <p:spPr>
          <a:xfrm>
            <a:off x="-22050" y="6101700"/>
            <a:ext cx="4665170" cy="75630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3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DEF0F-B5FC-453A-95B0-F7BAA5673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640" y="548640"/>
            <a:ext cx="10088880" cy="721360"/>
          </a:xfrm>
        </p:spPr>
        <p:txBody>
          <a:bodyPr>
            <a:noAutofit/>
          </a:bodyPr>
          <a:lstStyle>
            <a:lvl1pPr>
              <a:defRPr sz="30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 dirty="0"/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268D5B53-CC9D-4DB4-A950-5B4627B31C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6640" y="1645920"/>
            <a:ext cx="10088880" cy="46634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08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1A2CA-E0FA-4E9F-B502-B8A26CBB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145" y="1289227"/>
            <a:ext cx="9305326" cy="1681481"/>
          </a:xfrm>
        </p:spPr>
        <p:txBody>
          <a:bodyPr anchor="b">
            <a:normAutofit/>
          </a:bodyPr>
          <a:lstStyle>
            <a:lvl1pPr>
              <a:defRPr sz="50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82F1535-64BA-43B0-BA5D-55D93B3F5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4392" y="3148864"/>
            <a:ext cx="9319128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pic>
        <p:nvPicPr>
          <p:cNvPr id="7" name="Google Shape;84;p15">
            <a:extLst>
              <a:ext uri="{FF2B5EF4-FFF2-40B4-BE49-F238E27FC236}">
                <a16:creationId xmlns:a16="http://schemas.microsoft.com/office/drawing/2014/main" id="{ADD5CADB-F56F-4F8C-BD2A-26D17329CDFE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2145" y="5196598"/>
            <a:ext cx="590750" cy="3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3;p15">
            <a:extLst>
              <a:ext uri="{FF2B5EF4-FFF2-40B4-BE49-F238E27FC236}">
                <a16:creationId xmlns:a16="http://schemas.microsoft.com/office/drawing/2014/main" id="{C434E1A6-C329-4C51-8D02-804DB31A7DD2}"/>
              </a:ext>
            </a:extLst>
          </p:cNvPr>
          <p:cNvSpPr/>
          <p:nvPr userDrawn="1"/>
        </p:nvSpPr>
        <p:spPr>
          <a:xfrm>
            <a:off x="10383520" y="0"/>
            <a:ext cx="1808480" cy="685800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85;p15">
            <a:extLst>
              <a:ext uri="{FF2B5EF4-FFF2-40B4-BE49-F238E27FC236}">
                <a16:creationId xmlns:a16="http://schemas.microsoft.com/office/drawing/2014/main" id="{A959930E-1371-48DF-955D-0A8964C2898C}"/>
              </a:ext>
            </a:extLst>
          </p:cNvPr>
          <p:cNvSpPr/>
          <p:nvPr userDrawn="1"/>
        </p:nvSpPr>
        <p:spPr>
          <a:xfrm>
            <a:off x="0" y="6116320"/>
            <a:ext cx="4673600" cy="74168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641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E3612-4F38-4AFE-A043-59BB2E597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685"/>
            <a:ext cx="10515600" cy="904875"/>
          </a:xfrm>
        </p:spPr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34AC0B3-FF31-4D66-AAD3-57A17E83EC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22425"/>
            <a:ext cx="5181600" cy="394525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E01DE9B-4F2F-41AD-A16E-9BAFBACF2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22425"/>
            <a:ext cx="5181600" cy="394525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 dirty="0"/>
          </a:p>
        </p:txBody>
      </p:sp>
      <p:pic>
        <p:nvPicPr>
          <p:cNvPr id="8" name="Google Shape;148;p19">
            <a:extLst>
              <a:ext uri="{FF2B5EF4-FFF2-40B4-BE49-F238E27FC236}">
                <a16:creationId xmlns:a16="http://schemas.microsoft.com/office/drawing/2014/main" id="{41835A1A-480D-42F6-B6C7-B54E24FABFD7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920105"/>
            <a:ext cx="12192000" cy="922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83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29DC7-6400-441F-8A54-9BCD69EC5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15082"/>
            <a:ext cx="10515600" cy="1325563"/>
          </a:xfrm>
        </p:spPr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 dirty="0"/>
          </a:p>
        </p:txBody>
      </p:sp>
      <p:pic>
        <p:nvPicPr>
          <p:cNvPr id="6" name="Google Shape;148;p19">
            <a:extLst>
              <a:ext uri="{FF2B5EF4-FFF2-40B4-BE49-F238E27FC236}">
                <a16:creationId xmlns:a16="http://schemas.microsoft.com/office/drawing/2014/main" id="{B709642C-4826-479D-B1DA-1CA6D2F31375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920105"/>
            <a:ext cx="12192000" cy="922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878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271A3-B21A-4F9F-9C36-4C5E0983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708" y="314960"/>
            <a:ext cx="5835332" cy="109728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 dirty="0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AD66928-34C2-4C98-88D6-E466B79D9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97040" y="0"/>
            <a:ext cx="5394960" cy="6857999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ru-RU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E3A4C5F-BF14-40FE-9F48-5CB658D48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1708" y="1727200"/>
            <a:ext cx="5134292" cy="45923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</p:spTree>
    <p:extLst>
      <p:ext uri="{BB962C8B-B14F-4D97-AF65-F5344CB8AC3E}">
        <p14:creationId xmlns:p14="http://schemas.microsoft.com/office/powerpoint/2010/main" val="131400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42D26B9-9594-4412-8326-9EAB3AB8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/>
              <a:t>Клацніть, щоб редагувати стиль зразка заголовка</a:t>
            </a:r>
            <a:endParaRPr lang="ru-RU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B6B70DD-00A3-4F2F-88AF-1FEF1E480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ru-RU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EBB030-1642-467F-AD71-AC09AB6FC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B18DB3C-EDB9-479C-86A4-56F38AECDD14}" type="datetimeFigureOut">
              <a:rPr lang="ru-RU" smtClean="0"/>
              <a:pPr/>
              <a:t>19.06.2023</a:t>
            </a:fld>
            <a:endParaRPr lang="ru-RU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6BB925-88C1-4A8F-A3BD-EAFCD621D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19E9F8-64A4-410C-B544-1741C5A35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6DD3D88-864F-4A49-AEC3-BCBD6A6F816B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82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6.xml"/><Relationship Id="rId18" Type="http://schemas.openxmlformats.org/officeDocument/2006/relationships/customXml" Target="../ink/ink11.xml"/><Relationship Id="rId26" Type="http://schemas.openxmlformats.org/officeDocument/2006/relationships/customXml" Target="../ink/ink19.xml"/><Relationship Id="rId3" Type="http://schemas.openxmlformats.org/officeDocument/2006/relationships/diagramLayout" Target="../diagrams/layout1.xml"/><Relationship Id="rId21" Type="http://schemas.openxmlformats.org/officeDocument/2006/relationships/customXml" Target="../ink/ink14.xml"/><Relationship Id="rId7" Type="http://schemas.openxmlformats.org/officeDocument/2006/relationships/customXml" Target="../ink/ink1.xml"/><Relationship Id="rId12" Type="http://schemas.openxmlformats.org/officeDocument/2006/relationships/customXml" Target="../ink/ink5.xml"/><Relationship Id="rId17" Type="http://schemas.openxmlformats.org/officeDocument/2006/relationships/customXml" Target="../ink/ink10.xml"/><Relationship Id="rId25" Type="http://schemas.openxmlformats.org/officeDocument/2006/relationships/customXml" Target="../ink/ink18.xml"/><Relationship Id="rId2" Type="http://schemas.openxmlformats.org/officeDocument/2006/relationships/diagramData" Target="../diagrams/data1.xml"/><Relationship Id="rId16" Type="http://schemas.openxmlformats.org/officeDocument/2006/relationships/customXml" Target="../ink/ink9.xml"/><Relationship Id="rId20" Type="http://schemas.openxmlformats.org/officeDocument/2006/relationships/customXml" Target="../ink/ink1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openxmlformats.org/officeDocument/2006/relationships/customXml" Target="../ink/ink4.xml"/><Relationship Id="rId24" Type="http://schemas.openxmlformats.org/officeDocument/2006/relationships/customXml" Target="../ink/ink17.xml"/><Relationship Id="rId5" Type="http://schemas.openxmlformats.org/officeDocument/2006/relationships/diagramColors" Target="../diagrams/colors1.xml"/><Relationship Id="rId15" Type="http://schemas.openxmlformats.org/officeDocument/2006/relationships/customXml" Target="../ink/ink8.xml"/><Relationship Id="rId23" Type="http://schemas.openxmlformats.org/officeDocument/2006/relationships/customXml" Target="../ink/ink16.xml"/><Relationship Id="rId10" Type="http://schemas.openxmlformats.org/officeDocument/2006/relationships/customXml" Target="../ink/ink3.xml"/><Relationship Id="rId19" Type="http://schemas.openxmlformats.org/officeDocument/2006/relationships/customXml" Target="../ink/ink12.xml"/><Relationship Id="rId4" Type="http://schemas.openxmlformats.org/officeDocument/2006/relationships/diagramQuickStyle" Target="../diagrams/quickStyle1.xml"/><Relationship Id="rId9" Type="http://schemas.openxmlformats.org/officeDocument/2006/relationships/customXml" Target="../ink/ink2.xml"/><Relationship Id="rId14" Type="http://schemas.openxmlformats.org/officeDocument/2006/relationships/customXml" Target="../ink/ink7.xml"/><Relationship Id="rId22" Type="http://schemas.openxmlformats.org/officeDocument/2006/relationships/customXml" Target="../ink/ink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s://create.kahoot.it/share/1/db5dc653-d8c0-4a78-ac8b-86a55b50b0e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D48C9-09D9-44E6-B627-3A0783F37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264102"/>
            <a:ext cx="10068560" cy="1991360"/>
          </a:xfrm>
        </p:spPr>
        <p:txBody>
          <a:bodyPr/>
          <a:lstStyle/>
          <a:p>
            <a:r>
              <a:rPr lang="uk" sz="6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Корупція на атоми:</a:t>
            </a:r>
            <a:endParaRPr lang="ru-RU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15FC353-D52D-48B0-B799-02C3F9448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300856"/>
            <a:ext cx="10068560" cy="706120"/>
          </a:xfrm>
        </p:spPr>
        <p:txBody>
          <a:bodyPr/>
          <a:lstStyle/>
          <a:p>
            <a:r>
              <a:rPr lang="uk" sz="35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феномен корупції в сучасному світі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1619489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6;p18">
            <a:extLst>
              <a:ext uri="{FF2B5EF4-FFF2-40B4-BE49-F238E27FC236}">
                <a16:creationId xmlns:a16="http://schemas.microsoft.com/office/drawing/2014/main" id="{5F312FB9-774F-435F-8AE7-5347ED88ECA3}"/>
              </a:ext>
            </a:extLst>
          </p:cNvPr>
          <p:cNvSpPr/>
          <p:nvPr/>
        </p:nvSpPr>
        <p:spPr>
          <a:xfrm>
            <a:off x="6059488" y="447045"/>
            <a:ext cx="2678112" cy="46163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Google Shape;160;p22">
            <a:extLst>
              <a:ext uri="{FF2B5EF4-FFF2-40B4-BE49-F238E27FC236}">
                <a16:creationId xmlns:a16="http://schemas.microsoft.com/office/drawing/2014/main" id="{B0C87D05-8AEF-4D24-B9C7-EF65F4921B2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65840" y="1207803"/>
            <a:ext cx="2420640" cy="24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1E77D-01C3-46A1-B8FE-CBF0F85B6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Історичні витоки корупції: Відродження </a:t>
            </a:r>
            <a:endParaRPr lang="ru-RU" dirty="0"/>
          </a:p>
        </p:txBody>
      </p:sp>
      <p:sp>
        <p:nvSpPr>
          <p:cNvPr id="11" name="Google Shape;163;p22">
            <a:extLst>
              <a:ext uri="{FF2B5EF4-FFF2-40B4-BE49-F238E27FC236}">
                <a16:creationId xmlns:a16="http://schemas.microsoft.com/office/drawing/2014/main" id="{A9344EB6-7436-4C47-8717-49C775C0ECF5}"/>
              </a:ext>
            </a:extLst>
          </p:cNvPr>
          <p:cNvSpPr txBox="1"/>
          <p:nvPr/>
        </p:nvSpPr>
        <p:spPr>
          <a:xfrm>
            <a:off x="1024400" y="3860900"/>
            <a:ext cx="10141440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Ніколо Макіавеллі</a:t>
            </a:r>
            <a:r>
              <a:rPr lang="uk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першим розглянув питання ступеня розповсюдженості корупції та її впливу на соціально-політичну систему.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uk" sz="16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 </a:t>
            </a:r>
            <a:r>
              <a:rPr lang="uk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роботі «Державець»</a:t>
            </a:r>
            <a:r>
              <a:rPr lang="uk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він порівнював корупцію з хворобою — спочатку хворобу важко розпізнати, проте легко вилікувати. З плином часу хвороба загострюється, тоді її легко розпізнати, проте важко вилікувати. Так само й із корупцією в державі: перші її прояви мудрий правитель може подолати легко, але, якщо з часом корупція встигне проникнути в усі сфери життя, жодні ліки не допоможуть.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12" name="Google Shape;164;p22">
            <a:extLst>
              <a:ext uri="{FF2B5EF4-FFF2-40B4-BE49-F238E27FC236}">
                <a16:creationId xmlns:a16="http://schemas.microsoft.com/office/drawing/2014/main" id="{33E936B0-B43A-49A2-8ABF-DCB6444C4346}"/>
              </a:ext>
            </a:extLst>
          </p:cNvPr>
          <p:cNvSpPr txBox="1"/>
          <p:nvPr/>
        </p:nvSpPr>
        <p:spPr>
          <a:xfrm>
            <a:off x="3681295" y="2731585"/>
            <a:ext cx="3921759" cy="815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Ніколо Макіавеллі 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05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державний секретар Флоренції, політичний діяч,</a:t>
            </a:r>
            <a:endParaRPr sz="1050" dirty="0">
              <a:solidFill>
                <a:srgbClr val="4D5156"/>
              </a:solidFill>
              <a:highlight>
                <a:srgbClr val="FFFFFF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05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мислитель, гуманіст, поет і драматург епохи Відродження</a:t>
            </a:r>
            <a:endParaRPr sz="15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3" name="Google Shape;167;p22">
            <a:extLst>
              <a:ext uri="{FF2B5EF4-FFF2-40B4-BE49-F238E27FC236}">
                <a16:creationId xmlns:a16="http://schemas.microsoft.com/office/drawing/2014/main" id="{F5946B07-EDE2-47F4-8108-CA4CF8D1A21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025" y="1223131"/>
            <a:ext cx="2324032" cy="232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65;p22">
            <a:extLst>
              <a:ext uri="{FF2B5EF4-FFF2-40B4-BE49-F238E27FC236}">
                <a16:creationId xmlns:a16="http://schemas.microsoft.com/office/drawing/2014/main" id="{D4870AF0-C8C8-4FCE-9EF7-D393F8EDF3A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45150" y="542770"/>
            <a:ext cx="775825" cy="73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8191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6;p18">
            <a:extLst>
              <a:ext uri="{FF2B5EF4-FFF2-40B4-BE49-F238E27FC236}">
                <a16:creationId xmlns:a16="http://schemas.microsoft.com/office/drawing/2014/main" id="{02F5DB60-CAC7-4897-8EC6-F876C6CEA3E3}"/>
              </a:ext>
            </a:extLst>
          </p:cNvPr>
          <p:cNvSpPr/>
          <p:nvPr/>
        </p:nvSpPr>
        <p:spPr>
          <a:xfrm>
            <a:off x="6059488" y="447045"/>
            <a:ext cx="2678112" cy="46163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37A0D-C6D9-4678-A89C-F08806F15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Історичні витоки корупції: Відродження 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A2B74F-FD2F-4717-9FF3-01BE9DE5A6A0}"/>
              </a:ext>
            </a:extLst>
          </p:cNvPr>
          <p:cNvSpPr txBox="1"/>
          <p:nvPr/>
        </p:nvSpPr>
        <p:spPr>
          <a:xfrm>
            <a:off x="858520" y="1266869"/>
            <a:ext cx="10358120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 </a:t>
            </a: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XV 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 </a:t>
            </a: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XVIII 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століття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правителями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Флоренції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неоднарозово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ставали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представники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олігархічної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родини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Медічів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—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однієї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найбагатших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династій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які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коли-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небудь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жили, і,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мабуть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найвпливовішими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покровителями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мистецтва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історії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Свого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впливу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вони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досягли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зокрема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корупційним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шляхом,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підкуповуючи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митців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</a:p>
          <a:p>
            <a:pPr marL="1270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600"/>
            </a:pPr>
            <a:endParaRPr lang="ru-RU" sz="8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Папа Лев Х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(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представник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Медічів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) 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любив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витрачати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гроші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і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щоб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отримати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їх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він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або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позичав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використовуючи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активи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Ватикану для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забезпечення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позик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вимагав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їх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у тих,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хто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як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він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знав,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був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сприйнятливим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до шантажу,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або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отримував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їх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через продаж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індульгенцій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127000" marR="0" lvl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600"/>
            </a:pP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</a:p>
          <a:p>
            <a:pPr marL="457200" marR="0" lvl="0" indent="-330200" algn="just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 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Німеччині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у 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середині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XVI</a:t>
            </a: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століття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був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один чиновник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міської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адміністрації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Аугсбурга – 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Пауль Гектор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Майр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великий фанат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фехтування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Майр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зібрав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усі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доступні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йому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посібники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фехтування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узагальнив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їх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у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праці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«</a:t>
            </a: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Opus </a:t>
            </a:r>
            <a:r>
              <a:rPr lang="en-US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Amplissimum</a:t>
            </a: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Arte</a:t>
            </a: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Athletica». 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Для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створення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ілюстрацій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він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найняв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художника і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натурників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Щоб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фінансувати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видання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автор брав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гроші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міської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скарбниці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1579 року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розкрадання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розкрилося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і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Майра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повісили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а книга дожила до наших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днів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  </a:t>
            </a:r>
            <a:endParaRPr lang="ru-RU" sz="1600" b="1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3833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6;p18">
            <a:extLst>
              <a:ext uri="{FF2B5EF4-FFF2-40B4-BE49-F238E27FC236}">
                <a16:creationId xmlns:a16="http://schemas.microsoft.com/office/drawing/2014/main" id="{3169CFBC-34CC-49DE-9FFE-4535169952FD}"/>
              </a:ext>
            </a:extLst>
          </p:cNvPr>
          <p:cNvSpPr/>
          <p:nvPr/>
        </p:nvSpPr>
        <p:spPr>
          <a:xfrm>
            <a:off x="6059488" y="447045"/>
            <a:ext cx="2083026" cy="46163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37A0D-C6D9-4678-A89C-F08806F1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378836"/>
            <a:ext cx="10515600" cy="685958"/>
          </a:xfrm>
        </p:spPr>
        <p:txBody>
          <a:bodyPr>
            <a:normAutofit/>
          </a:bodyPr>
          <a:lstStyle/>
          <a:p>
            <a:r>
              <a:rPr lang="uk" b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Історичні витоки корупції: Новий час 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A2B74F-FD2F-4717-9FF3-01BE9DE5A6A0}"/>
              </a:ext>
            </a:extLst>
          </p:cNvPr>
          <p:cNvSpPr txBox="1"/>
          <p:nvPr/>
        </p:nvSpPr>
        <p:spPr>
          <a:xfrm>
            <a:off x="858520" y="1454100"/>
            <a:ext cx="10358120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 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Європі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почали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формуватися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централізовані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держави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складним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бюрократичним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апаратом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і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правовими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системами.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Саме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цей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час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формується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розуміння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як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зловживання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державними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службовцями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своїми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повноваженнями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для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особистого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збагачення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457200" marR="0" lvl="0" indent="-330200" algn="just" rtl="0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Розуміння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корумпованості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стало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менше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асоціюватися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етичними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питаннями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аморальністю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людської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природи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натомість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розглядалося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контексті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відносин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між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державною і приватною сферами.   </a:t>
            </a:r>
          </a:p>
          <a:p>
            <a:pPr marL="457200" marR="0" lvl="0" indent="-330200" algn="just" rtl="0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Шарль 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Луї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Монтеск’є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казав про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необхідність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обмеження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владних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повноважень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поділу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влади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на три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гілки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: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законодавчу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виконавчу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судову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які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будуть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взаємно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стримувати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й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контролювати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одна одну — як один з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інструментів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запобігання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корупції</a:t>
            </a:r>
            <a:endParaRPr lang="ru-RU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Поява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тоталітарних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диктатур,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таких як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Радянський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союз та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Гітлерівська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Німеччина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супроводжувалася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глибоким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вкоріненням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державі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суспільстві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648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6;p18">
            <a:extLst>
              <a:ext uri="{FF2B5EF4-FFF2-40B4-BE49-F238E27FC236}">
                <a16:creationId xmlns:a16="http://schemas.microsoft.com/office/drawing/2014/main" id="{080BFBA0-E682-4D55-B514-2F842305DE73}"/>
              </a:ext>
            </a:extLst>
          </p:cNvPr>
          <p:cNvSpPr/>
          <p:nvPr/>
        </p:nvSpPr>
        <p:spPr>
          <a:xfrm>
            <a:off x="6059488" y="447045"/>
            <a:ext cx="2132012" cy="46163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FE2DB8B-F240-4203-A8F9-F6C29AB476C3}"/>
              </a:ext>
            </a:extLst>
          </p:cNvPr>
          <p:cNvSpPr/>
          <p:nvPr/>
        </p:nvSpPr>
        <p:spPr>
          <a:xfrm>
            <a:off x="783905" y="2597141"/>
            <a:ext cx="10703560" cy="1422400"/>
          </a:xfrm>
          <a:prstGeom prst="rect">
            <a:avLst/>
          </a:prstGeom>
          <a:solidFill>
            <a:schemeClr val="bg1"/>
          </a:solidFill>
          <a:ln w="38100">
            <a:solidFill>
              <a:srgbClr val="B9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73E0D-C444-4A5B-8CE7-4B22F7058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85" y="55722"/>
            <a:ext cx="10515600" cy="1325563"/>
          </a:xfrm>
        </p:spPr>
        <p:txBody>
          <a:bodyPr/>
          <a:lstStyle/>
          <a:p>
            <a:r>
              <a:rPr lang="uk" b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Історичні витоки корупції: Новий час </a:t>
            </a:r>
            <a:endParaRPr lang="ru-RU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DF03E43-BA1A-4052-B4DA-BC86ECA5F2B5}"/>
              </a:ext>
            </a:extLst>
          </p:cNvPr>
          <p:cNvSpPr/>
          <p:nvPr/>
        </p:nvSpPr>
        <p:spPr>
          <a:xfrm>
            <a:off x="1221548" y="2353301"/>
            <a:ext cx="7194865" cy="46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7F2FDF-18E8-4BCC-8999-FF56068F9563}"/>
              </a:ext>
            </a:extLst>
          </p:cNvPr>
          <p:cNvSpPr txBox="1"/>
          <p:nvPr/>
        </p:nvSpPr>
        <p:spPr>
          <a:xfrm>
            <a:off x="853440" y="1340645"/>
            <a:ext cx="10303825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нараді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12 листопада 1938 року в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Німеччині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згадувалась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як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щось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поширене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і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загальновідоме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lang="ru-RU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Ось слова 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гітлерівського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фельдмаршала Германа 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Ґьорінґа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: </a:t>
            </a: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«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Я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бачив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жахливі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речі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Водіі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̈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гауляйтерів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збагачуються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мають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по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пів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мільйона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Панове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це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знають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?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Це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правда? (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Згода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)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Це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неможливі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речі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Я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діятиму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безжально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без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жодних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вагань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».</a:t>
            </a: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Троцькии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̆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повідомляв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про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корупцію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на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доказ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свого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переконання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у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суцільніи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̆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бюрократизованості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Радянського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Союзу.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Такі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факти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можна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наводити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без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кінця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Як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бачимо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як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явище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має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довгу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історію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У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різні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історичні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періоди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воно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набувало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дещо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різних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конотацій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377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F0AF9-02AF-44B8-98C8-789530DC8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145" y="1997149"/>
            <a:ext cx="9305326" cy="1681481"/>
          </a:xfrm>
        </p:spPr>
        <p:txBody>
          <a:bodyPr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ВИДИ І ФОРМИ</a:t>
            </a:r>
            <a:br>
              <a:rPr lang="ru-RU" sz="6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ru-RU" sz="6000" b="1" dirty="0" err="1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корупції</a:t>
            </a:r>
            <a:endParaRPr lang="ru-RU" sz="6000" dirty="0"/>
          </a:p>
        </p:txBody>
      </p:sp>
      <p:pic>
        <p:nvPicPr>
          <p:cNvPr id="4" name="Google Shape;73;p14">
            <a:extLst>
              <a:ext uri="{FF2B5EF4-FFF2-40B4-BE49-F238E27FC236}">
                <a16:creationId xmlns:a16="http://schemas.microsoft.com/office/drawing/2014/main" id="{07C32494-FC3C-47E2-8B97-3558AE6BA9A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88916" y="600727"/>
            <a:ext cx="997509" cy="887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779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6;p18">
            <a:extLst>
              <a:ext uri="{FF2B5EF4-FFF2-40B4-BE49-F238E27FC236}">
                <a16:creationId xmlns:a16="http://schemas.microsoft.com/office/drawing/2014/main" id="{B942AAF4-8131-44FE-88A9-5BAE6E136C53}"/>
              </a:ext>
            </a:extLst>
          </p:cNvPr>
          <p:cNvSpPr/>
          <p:nvPr/>
        </p:nvSpPr>
        <p:spPr>
          <a:xfrm>
            <a:off x="3835400" y="447045"/>
            <a:ext cx="3314700" cy="46163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B54F1D5-DD8A-46C5-B1FA-D75CF1C1B8DC}"/>
              </a:ext>
            </a:extLst>
          </p:cNvPr>
          <p:cNvSpPr/>
          <p:nvPr/>
        </p:nvSpPr>
        <p:spPr>
          <a:xfrm>
            <a:off x="783905" y="4716770"/>
            <a:ext cx="10651882" cy="1632030"/>
          </a:xfrm>
          <a:prstGeom prst="rect">
            <a:avLst/>
          </a:prstGeom>
          <a:solidFill>
            <a:schemeClr val="bg1"/>
          </a:solidFill>
          <a:ln w="38100">
            <a:solidFill>
              <a:srgbClr val="B9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73969-BA0E-4F9E-81FD-8DDC2A240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Види корупції: Велика корупція</a:t>
            </a:r>
            <a:endParaRPr lang="ru-RU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E0A062-69A6-4DDA-8982-747CC0ADB8B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83904" y="1717675"/>
            <a:ext cx="10346211" cy="1981200"/>
          </a:xfrm>
        </p:spPr>
        <p:txBody>
          <a:bodyPr>
            <a:normAutofit/>
          </a:bodyPr>
          <a:lstStyle/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особливо великих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розмірах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приносить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вигоду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невеликій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групі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людей за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рахунок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багатьох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інших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завдаючи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значної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шкоди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суспільству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457200" marR="0" lvl="0" indent="-330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Характерна для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вищих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і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середніх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ешелонів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влади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великого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бізнесу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</a:p>
          <a:p>
            <a:pPr marL="457200" marR="0" lvl="0" indent="-330200" algn="just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Включає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складні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корупційні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схеми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створення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корупційних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мереж,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можуть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включати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десятки, а то й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сотні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фігурантів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FA2289-A38B-4D9C-B252-0D5D9815CB90}"/>
              </a:ext>
            </a:extLst>
          </p:cNvPr>
          <p:cNvSpPr txBox="1"/>
          <p:nvPr/>
        </p:nvSpPr>
        <p:spPr>
          <a:xfrm>
            <a:off x="965199" y="4871066"/>
            <a:ext cx="102514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179999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1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Приклад: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Хабар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Національному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антикорупційному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бюро та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Спеціальній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антикорупційній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прокуратурі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у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розмірі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6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млн.доларів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У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червні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2020 року НАБУ та САП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викрили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трьох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осіб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один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із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яких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був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чинним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на той момент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посадовцем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ГУ ДПС у м.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Києві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на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спробі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підкупу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керівництва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антикорупційних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органів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–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їм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запропонували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закрити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кримінальне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провадження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за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підозрою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колишнього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топ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посадовця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за (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власника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Burisma Holdings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екс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міністра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екології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Миколи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Злочевського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).</a:t>
            </a:r>
            <a:endParaRPr lang="ru-RU" sz="1600" dirty="0"/>
          </a:p>
        </p:txBody>
      </p:sp>
      <p:sp>
        <p:nvSpPr>
          <p:cNvPr id="7" name="Google Shape;211;p27">
            <a:extLst>
              <a:ext uri="{FF2B5EF4-FFF2-40B4-BE49-F238E27FC236}">
                <a16:creationId xmlns:a16="http://schemas.microsoft.com/office/drawing/2014/main" id="{4A35F0ED-F554-4D27-89DA-2FA18AF25C6C}"/>
              </a:ext>
            </a:extLst>
          </p:cNvPr>
          <p:cNvSpPr txBox="1"/>
          <p:nvPr/>
        </p:nvSpPr>
        <p:spPr>
          <a:xfrm>
            <a:off x="8528936" y="3722409"/>
            <a:ext cx="279187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Велика корупція</a:t>
            </a:r>
            <a:endParaRPr b="1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(англ. – grand corruption)</a:t>
            </a:r>
            <a:endParaRPr dirty="0"/>
          </a:p>
        </p:txBody>
      </p:sp>
      <p:pic>
        <p:nvPicPr>
          <p:cNvPr id="13" name="Графіка 12">
            <a:extLst>
              <a:ext uri="{FF2B5EF4-FFF2-40B4-BE49-F238E27FC236}">
                <a16:creationId xmlns:a16="http://schemas.microsoft.com/office/drawing/2014/main" id="{39ACB36B-0FBD-47E7-A22A-32732F407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236" y="1513222"/>
            <a:ext cx="7488217" cy="283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24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6;p18">
            <a:extLst>
              <a:ext uri="{FF2B5EF4-FFF2-40B4-BE49-F238E27FC236}">
                <a16:creationId xmlns:a16="http://schemas.microsoft.com/office/drawing/2014/main" id="{0DB75EC3-B613-4A41-AEB0-B9C6CE141BF8}"/>
              </a:ext>
            </a:extLst>
          </p:cNvPr>
          <p:cNvSpPr/>
          <p:nvPr/>
        </p:nvSpPr>
        <p:spPr>
          <a:xfrm>
            <a:off x="3822700" y="447045"/>
            <a:ext cx="3898900" cy="46163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7B3C8-EA16-4EBB-BB9E-DEECC87B0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Види корупції: Політична корупція</a:t>
            </a:r>
            <a:endParaRPr lang="ru-RU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15E5D9B-AD7A-4FE4-BC1D-5030F355F27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49960" y="1428750"/>
            <a:ext cx="10196459" cy="3011488"/>
          </a:xfrm>
        </p:spPr>
        <p:txBody>
          <a:bodyPr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Політична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(</a:t>
            </a:r>
            <a:r>
              <a:rPr lang="ru-RU" sz="18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англ</a:t>
            </a:r>
            <a:r>
              <a:rPr lang="ru-RU" sz="18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- </a:t>
            </a:r>
            <a:r>
              <a:rPr lang="en-US" sz="18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political corruption)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800" b="1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396000" algn="just" rtl="0"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Wingdings" panose="05000000000000000000" pitchFamily="2" charset="2"/>
              <a:buChar char="l"/>
            </a:pP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Політична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це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маніпулювання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процедурами,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державними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політиками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інституціями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розподілом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ресурсів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 боку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осіб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які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приймають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рішення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для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особистої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вигоди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(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накопичення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багатства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підтримка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влади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і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впливу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). </a:t>
            </a:r>
          </a:p>
          <a:p>
            <a:pPr marL="457200" lvl="0" indent="-396000" algn="just" rtl="0"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Wingdings" panose="05000000000000000000" pitchFamily="2" charset="2"/>
              <a:buChar char="l"/>
            </a:pP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Фігуранти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– особи,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займають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найвищі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ешелони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влади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а мета –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утримання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влади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457200" lvl="0" indent="-396000" algn="just" rtl="0"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Wingdings" panose="05000000000000000000" pitchFamily="2" charset="2"/>
              <a:buChar char="l"/>
            </a:pP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Україні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політичну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корупцію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часто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відносять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до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великої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бо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багатьох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випадках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вони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взємопов’язані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endParaRPr lang="ru-RU" sz="1800" i="1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/>
          </a:p>
          <a:p>
            <a:endParaRPr lang="ru-RU" sz="1800" dirty="0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E7D7896-6D4F-4E90-A550-84E9220F90BA}"/>
              </a:ext>
            </a:extLst>
          </p:cNvPr>
          <p:cNvSpPr/>
          <p:nvPr/>
        </p:nvSpPr>
        <p:spPr>
          <a:xfrm>
            <a:off x="783905" y="4086734"/>
            <a:ext cx="10651882" cy="1632030"/>
          </a:xfrm>
          <a:prstGeom prst="rect">
            <a:avLst/>
          </a:prstGeom>
          <a:solidFill>
            <a:schemeClr val="bg1"/>
          </a:solidFill>
          <a:ln w="38100">
            <a:solidFill>
              <a:srgbClr val="B9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B44FB2-892E-43D5-ACDA-E6EBEBC676FA}"/>
              </a:ext>
            </a:extLst>
          </p:cNvPr>
          <p:cNvSpPr txBox="1"/>
          <p:nvPr/>
        </p:nvSpPr>
        <p:spPr>
          <a:xfrm>
            <a:off x="1056640" y="4304535"/>
            <a:ext cx="100897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Приклад: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 1990 року Альберто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Фухіморі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десять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років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обіймав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посаду президента Перу.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Після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перемоги на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чергових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президентських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виборах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у 2000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році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у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пресі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зʼявилася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інформація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про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підкуп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фальсифікації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інші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порушення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час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кампанії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У 2009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році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Фухіморі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отримав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 25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років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увʼязнення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endParaRPr lang="ru-RU" sz="20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19370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6;p18">
            <a:extLst>
              <a:ext uri="{FF2B5EF4-FFF2-40B4-BE49-F238E27FC236}">
                <a16:creationId xmlns:a16="http://schemas.microsoft.com/office/drawing/2014/main" id="{EFCF72D2-D0CA-4596-92EC-B9DD388B4EDA}"/>
              </a:ext>
            </a:extLst>
          </p:cNvPr>
          <p:cNvSpPr/>
          <p:nvPr/>
        </p:nvSpPr>
        <p:spPr>
          <a:xfrm>
            <a:off x="3835400" y="447045"/>
            <a:ext cx="3810000" cy="46163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95C7CBC-0D14-4AF9-A0CD-BA3F3A5DEC94}"/>
              </a:ext>
            </a:extLst>
          </p:cNvPr>
          <p:cNvSpPr/>
          <p:nvPr/>
        </p:nvSpPr>
        <p:spPr>
          <a:xfrm>
            <a:off x="783905" y="3806287"/>
            <a:ext cx="10686606" cy="1714054"/>
          </a:xfrm>
          <a:prstGeom prst="rect">
            <a:avLst/>
          </a:prstGeom>
          <a:solidFill>
            <a:schemeClr val="bg1"/>
          </a:solidFill>
          <a:ln w="38100">
            <a:solidFill>
              <a:srgbClr val="B9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C4CC3-FE76-42B3-B77C-E4B0D619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Види кор</a:t>
            </a:r>
            <a:r>
              <a:rPr lang="uk" dirty="0">
                <a:ea typeface="Roboto"/>
                <a:cs typeface="Arial" panose="020B0604020202020204" pitchFamily="34" charset="0"/>
                <a:sym typeface="Roboto"/>
              </a:rPr>
              <a:t>упц</a:t>
            </a:r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ії: Побутова корупція</a:t>
            </a:r>
            <a:endParaRPr lang="ru-RU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D047C4-A2C0-4CB5-A240-1D9B9C5A148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49960" y="1519903"/>
            <a:ext cx="10217330" cy="1941512"/>
          </a:xfrm>
        </p:spPr>
        <p:txBody>
          <a:bodyPr>
            <a:norm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Побутова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(</a:t>
            </a:r>
            <a:r>
              <a:rPr lang="ru-RU" sz="18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англ</a:t>
            </a:r>
            <a:r>
              <a:rPr lang="ru-RU" sz="18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– </a:t>
            </a:r>
            <a:r>
              <a:rPr lang="en-US" sz="18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petty corruption)</a:t>
            </a:r>
            <a:endParaRPr lang="uk-UA" sz="1800" i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800" i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marR="0" lvl="0" indent="-3960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700"/>
              <a:buFont typeface="Times New Roman"/>
              <a:buChar char="●"/>
            </a:pP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Виникає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у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взаємовідносинах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між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пересічними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громадянами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публічними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службовцями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457200" marR="0" lvl="0" indent="-3960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700"/>
              <a:buFont typeface="Times New Roman"/>
              <a:buChar char="●"/>
            </a:pP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Може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бути як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єдиним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способом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отримання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послуги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так й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інструментом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спрощення</a:t>
            </a:r>
            <a:b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чи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прискорення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процедури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або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вирішення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якогось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питання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endParaRPr lang="ru-RU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3A6034-0E46-47D9-AF1D-7C773460BCAC}"/>
              </a:ext>
            </a:extLst>
          </p:cNvPr>
          <p:cNvSpPr txBox="1"/>
          <p:nvPr/>
        </p:nvSpPr>
        <p:spPr>
          <a:xfrm>
            <a:off x="1078411" y="4063148"/>
            <a:ext cx="100888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Приклад:</a:t>
            </a:r>
            <a:r>
              <a:rPr lang="ru-RU" b="1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купівля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медичних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довідок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«плата на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місці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» через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перевищення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швидкості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руху транспортного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засобу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хабарі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за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здачу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заліків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іспитів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у закладах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освіти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«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подяки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»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лікарям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без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яких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неможливо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отримати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медичну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допомогу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та плата за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отримання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інших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базових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послуг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endParaRPr lang="ru-RU" i="1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71051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6;p18">
            <a:extLst>
              <a:ext uri="{FF2B5EF4-FFF2-40B4-BE49-F238E27FC236}">
                <a16:creationId xmlns:a16="http://schemas.microsoft.com/office/drawing/2014/main" id="{A684AE4A-B263-4606-AC50-790073187BB1}"/>
              </a:ext>
            </a:extLst>
          </p:cNvPr>
          <p:cNvSpPr/>
          <p:nvPr/>
        </p:nvSpPr>
        <p:spPr>
          <a:xfrm>
            <a:off x="3848100" y="447045"/>
            <a:ext cx="5105400" cy="46163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56F49524-4051-4DDE-8125-152C131AF124}"/>
              </a:ext>
            </a:extLst>
          </p:cNvPr>
          <p:cNvSpPr/>
          <p:nvPr/>
        </p:nvSpPr>
        <p:spPr>
          <a:xfrm>
            <a:off x="783905" y="4211625"/>
            <a:ext cx="10651882" cy="1618141"/>
          </a:xfrm>
          <a:prstGeom prst="rect">
            <a:avLst/>
          </a:prstGeom>
          <a:solidFill>
            <a:schemeClr val="bg1"/>
          </a:solidFill>
          <a:ln w="38100">
            <a:solidFill>
              <a:srgbClr val="B9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B2E406B-950C-41E1-97EA-D4E2CA7247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2561" y="1766166"/>
            <a:ext cx="10264410" cy="18727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buClr>
                <a:schemeClr val="dk1"/>
              </a:buClr>
              <a:buSzPts val="1100"/>
              <a:buNone/>
            </a:pPr>
            <a:r>
              <a:rPr lang="ru-RU" sz="2300" b="1" dirty="0" err="1">
                <a:solidFill>
                  <a:schemeClr val="dk1"/>
                </a:solidFill>
                <a:sym typeface="Helvetica Neue"/>
              </a:rPr>
              <a:t>Адміністративна</a:t>
            </a:r>
            <a:r>
              <a:rPr lang="ru-RU" sz="2300" b="1" dirty="0">
                <a:solidFill>
                  <a:schemeClr val="dk1"/>
                </a:solidFill>
                <a:sym typeface="Helvetica Neue"/>
              </a:rPr>
              <a:t> </a:t>
            </a:r>
            <a:r>
              <a:rPr lang="ru-RU" sz="2300" b="1" dirty="0" err="1">
                <a:solidFill>
                  <a:schemeClr val="dk1"/>
                </a:solidFill>
                <a:sym typeface="Helvetica Neue"/>
              </a:rPr>
              <a:t>корупція</a:t>
            </a:r>
            <a:r>
              <a:rPr lang="ru-RU" sz="2300" b="1" dirty="0">
                <a:solidFill>
                  <a:schemeClr val="dk1"/>
                </a:solidFill>
                <a:sym typeface="Helvetica Neue"/>
              </a:rPr>
              <a:t> </a:t>
            </a:r>
            <a:r>
              <a:rPr lang="ru-RU" sz="2300" i="1" dirty="0">
                <a:solidFill>
                  <a:schemeClr val="dk1"/>
                </a:solidFill>
                <a:sym typeface="Helvetica Neue"/>
              </a:rPr>
              <a:t>(</a:t>
            </a:r>
            <a:r>
              <a:rPr lang="ru-RU" sz="2300" i="1" dirty="0" err="1">
                <a:solidFill>
                  <a:schemeClr val="dk1"/>
                </a:solidFill>
                <a:sym typeface="Helvetica Neue"/>
              </a:rPr>
              <a:t>англ</a:t>
            </a:r>
            <a:r>
              <a:rPr lang="ru-RU" sz="2300" i="1" dirty="0">
                <a:solidFill>
                  <a:schemeClr val="dk1"/>
                </a:solidFill>
                <a:sym typeface="Helvetica Neue"/>
              </a:rPr>
              <a:t> - </a:t>
            </a:r>
            <a:r>
              <a:rPr lang="en-US" sz="2300" i="1" dirty="0">
                <a:solidFill>
                  <a:schemeClr val="dk1"/>
                </a:solidFill>
                <a:sym typeface="Helvetica Neue"/>
              </a:rPr>
              <a:t>administrative corruption)</a:t>
            </a: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i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marR="0" lvl="0" indent="-3960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700"/>
              <a:buFont typeface="Times New Roman"/>
              <a:buChar char="●"/>
            </a:pP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Розглядається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самостійно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або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як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частина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побутової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корупції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457200" marR="0" lvl="0" indent="-3960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700"/>
              <a:buFont typeface="Times New Roman"/>
              <a:buChar char="●"/>
            </a:pP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Зазвичай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вона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виникає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між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державою та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бізнесом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і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стосується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отримання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дозволів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ліцензій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погоджень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тощо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endParaRPr lang="ru-RU" sz="2100" dirty="0"/>
          </a:p>
        </p:txBody>
      </p:sp>
      <p:sp>
        <p:nvSpPr>
          <p:cNvPr id="4" name="Google Shape;242;p30">
            <a:extLst>
              <a:ext uri="{FF2B5EF4-FFF2-40B4-BE49-F238E27FC236}">
                <a16:creationId xmlns:a16="http://schemas.microsoft.com/office/drawing/2014/main" id="{362EE861-C8D7-462A-BAB9-8CF15DD183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7549" y="331036"/>
            <a:ext cx="10088563" cy="720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ea typeface="Roboto"/>
                <a:cs typeface="Arial" panose="020B0604020202020204" pitchFamily="34" charset="0"/>
                <a:sym typeface="Roboto"/>
              </a:rPr>
              <a:t>Види корупції: Адміністративна корупція </a:t>
            </a:r>
            <a:endParaRPr dirty="0"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ECD4AE-6D40-438D-AA47-778B69FF3E1F}"/>
              </a:ext>
            </a:extLst>
          </p:cNvPr>
          <p:cNvSpPr txBox="1"/>
          <p:nvPr/>
        </p:nvSpPr>
        <p:spPr>
          <a:xfrm>
            <a:off x="937549" y="4376944"/>
            <a:ext cx="102898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i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Приклад:</a:t>
            </a:r>
            <a:r>
              <a:rPr lang="ru-RU" i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E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ряд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Індії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підписав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угоду про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постачання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електроенергії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компанією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Enrons</a:t>
            </a:r>
            <a:r>
              <a:rPr lang="en-US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Dabhol</a:t>
            </a:r>
            <a:r>
              <a:rPr lang="en-US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Power Corporation (DBC),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виробляла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електроенергію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за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ціною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сім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разів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вищою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ніж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інші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постачальник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Це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сталося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незважаючи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на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попередження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Світового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банку про те,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проект є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надто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дорогим.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Пізніше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з'явилася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інформація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місцеві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політики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були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підкуплені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хабарами.</a:t>
            </a:r>
            <a:endParaRPr lang="ru-RU" sz="20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05470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2;p30">
            <a:extLst>
              <a:ext uri="{FF2B5EF4-FFF2-40B4-BE49-F238E27FC236}">
                <a16:creationId xmlns:a16="http://schemas.microsoft.com/office/drawing/2014/main" id="{362EE861-C8D7-462A-BAB9-8CF15DD183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9960" y="310050"/>
            <a:ext cx="10515600" cy="13255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Інші підходи до класифікації корупції</a:t>
            </a:r>
            <a:endParaRPr lang="ru-RU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6926B455-3968-466E-82C0-20EDB8138A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2024368"/>
              </p:ext>
            </p:extLst>
          </p:nvPr>
        </p:nvGraphicFramePr>
        <p:xfrm>
          <a:off x="2032720" y="1898132"/>
          <a:ext cx="8126560" cy="2358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Рукописні дані 4">
                <a:extLst>
                  <a:ext uri="{FF2B5EF4-FFF2-40B4-BE49-F238E27FC236}">
                    <a16:creationId xmlns:a16="http://schemas.microsoft.com/office/drawing/2014/main" id="{B092BEA6-8520-4A0A-B696-65CE0CD4269C}"/>
                  </a:ext>
                </a:extLst>
              </p14:cNvPr>
              <p14:cNvContentPartPr/>
              <p14:nvPr/>
            </p14:nvContentPartPr>
            <p14:xfrm>
              <a:off x="1750092" y="4256733"/>
              <a:ext cx="360" cy="360"/>
            </p14:xfrm>
          </p:contentPart>
        </mc:Choice>
        <mc:Fallback xmlns="">
          <p:pic>
            <p:nvPicPr>
              <p:cNvPr id="5" name="Рукописні дані 4">
                <a:extLst>
                  <a:ext uri="{FF2B5EF4-FFF2-40B4-BE49-F238E27FC236}">
                    <a16:creationId xmlns:a16="http://schemas.microsoft.com/office/drawing/2014/main" id="{B092BEA6-8520-4A0A-B696-65CE0CD4269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41092" y="424809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Рукописні дані 5">
                <a:extLst>
                  <a:ext uri="{FF2B5EF4-FFF2-40B4-BE49-F238E27FC236}">
                    <a16:creationId xmlns:a16="http://schemas.microsoft.com/office/drawing/2014/main" id="{E08DED85-D36F-4D25-887D-D600C11232DA}"/>
                  </a:ext>
                </a:extLst>
              </p14:cNvPr>
              <p14:cNvContentPartPr/>
              <p14:nvPr/>
            </p14:nvContentPartPr>
            <p14:xfrm>
              <a:off x="1562892" y="3716013"/>
              <a:ext cx="360" cy="360"/>
            </p14:xfrm>
          </p:contentPart>
        </mc:Choice>
        <mc:Fallback xmlns="">
          <p:pic>
            <p:nvPicPr>
              <p:cNvPr id="6" name="Рукописні дані 5">
                <a:extLst>
                  <a:ext uri="{FF2B5EF4-FFF2-40B4-BE49-F238E27FC236}">
                    <a16:creationId xmlns:a16="http://schemas.microsoft.com/office/drawing/2014/main" id="{E08DED85-D36F-4D25-887D-D600C11232D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54252" y="370737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Рукописні дані 6">
                <a:extLst>
                  <a:ext uri="{FF2B5EF4-FFF2-40B4-BE49-F238E27FC236}">
                    <a16:creationId xmlns:a16="http://schemas.microsoft.com/office/drawing/2014/main" id="{4967F7A2-5B86-457F-B024-B74233047F02}"/>
                  </a:ext>
                </a:extLst>
              </p14:cNvPr>
              <p14:cNvContentPartPr/>
              <p14:nvPr/>
            </p14:nvContentPartPr>
            <p14:xfrm>
              <a:off x="1179852" y="4119573"/>
              <a:ext cx="360" cy="360"/>
            </p14:xfrm>
          </p:contentPart>
        </mc:Choice>
        <mc:Fallback xmlns="">
          <p:pic>
            <p:nvPicPr>
              <p:cNvPr id="7" name="Рукописні дані 6">
                <a:extLst>
                  <a:ext uri="{FF2B5EF4-FFF2-40B4-BE49-F238E27FC236}">
                    <a16:creationId xmlns:a16="http://schemas.microsoft.com/office/drawing/2014/main" id="{4967F7A2-5B86-457F-B024-B74233047F0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1212" y="411057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Рукописні дані 7">
                <a:extLst>
                  <a:ext uri="{FF2B5EF4-FFF2-40B4-BE49-F238E27FC236}">
                    <a16:creationId xmlns:a16="http://schemas.microsoft.com/office/drawing/2014/main" id="{4DBA0131-1EA1-4767-98EF-AD3B6FC330DC}"/>
                  </a:ext>
                </a:extLst>
              </p14:cNvPr>
              <p14:cNvContentPartPr/>
              <p14:nvPr/>
            </p14:nvContentPartPr>
            <p14:xfrm>
              <a:off x="963132" y="4257093"/>
              <a:ext cx="360" cy="360"/>
            </p14:xfrm>
          </p:contentPart>
        </mc:Choice>
        <mc:Fallback xmlns="">
          <p:pic>
            <p:nvPicPr>
              <p:cNvPr id="8" name="Рукописні дані 7">
                <a:extLst>
                  <a:ext uri="{FF2B5EF4-FFF2-40B4-BE49-F238E27FC236}">
                    <a16:creationId xmlns:a16="http://schemas.microsoft.com/office/drawing/2014/main" id="{4DBA0131-1EA1-4767-98EF-AD3B6FC330D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4492" y="424845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Рукописні дані 8">
                <a:extLst>
                  <a:ext uri="{FF2B5EF4-FFF2-40B4-BE49-F238E27FC236}">
                    <a16:creationId xmlns:a16="http://schemas.microsoft.com/office/drawing/2014/main" id="{DD1E7C3A-C934-4C0F-AE22-9AC08BC354B6}"/>
                  </a:ext>
                </a:extLst>
              </p14:cNvPr>
              <p14:cNvContentPartPr/>
              <p14:nvPr/>
            </p14:nvContentPartPr>
            <p14:xfrm>
              <a:off x="6587412" y="2811693"/>
              <a:ext cx="360" cy="360"/>
            </p14:xfrm>
          </p:contentPart>
        </mc:Choice>
        <mc:Fallback xmlns="">
          <p:pic>
            <p:nvPicPr>
              <p:cNvPr id="9" name="Рукописні дані 8">
                <a:extLst>
                  <a:ext uri="{FF2B5EF4-FFF2-40B4-BE49-F238E27FC236}">
                    <a16:creationId xmlns:a16="http://schemas.microsoft.com/office/drawing/2014/main" id="{DD1E7C3A-C934-4C0F-AE22-9AC08BC354B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78772" y="280269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Рукописні дані 9">
                <a:extLst>
                  <a:ext uri="{FF2B5EF4-FFF2-40B4-BE49-F238E27FC236}">
                    <a16:creationId xmlns:a16="http://schemas.microsoft.com/office/drawing/2014/main" id="{06B6E4E7-F22B-44E2-B6DE-9BB4602E3F7B}"/>
                  </a:ext>
                </a:extLst>
              </p14:cNvPr>
              <p14:cNvContentPartPr/>
              <p14:nvPr/>
            </p14:nvContentPartPr>
            <p14:xfrm>
              <a:off x="7079172" y="1946253"/>
              <a:ext cx="360" cy="360"/>
            </p14:xfrm>
          </p:contentPart>
        </mc:Choice>
        <mc:Fallback xmlns="">
          <p:pic>
            <p:nvPicPr>
              <p:cNvPr id="10" name="Рукописні дані 9">
                <a:extLst>
                  <a:ext uri="{FF2B5EF4-FFF2-40B4-BE49-F238E27FC236}">
                    <a16:creationId xmlns:a16="http://schemas.microsoft.com/office/drawing/2014/main" id="{06B6E4E7-F22B-44E2-B6DE-9BB4602E3F7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70532" y="193725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Рукописні дані 15">
                <a:extLst>
                  <a:ext uri="{FF2B5EF4-FFF2-40B4-BE49-F238E27FC236}">
                    <a16:creationId xmlns:a16="http://schemas.microsoft.com/office/drawing/2014/main" id="{04CDE6F3-B4DA-48D4-9D54-0363AB785A6E}"/>
                  </a:ext>
                </a:extLst>
              </p14:cNvPr>
              <p14:cNvContentPartPr/>
              <p14:nvPr/>
            </p14:nvContentPartPr>
            <p14:xfrm>
              <a:off x="11336532" y="2497413"/>
              <a:ext cx="360" cy="360"/>
            </p14:xfrm>
          </p:contentPart>
        </mc:Choice>
        <mc:Fallback xmlns="">
          <p:pic>
            <p:nvPicPr>
              <p:cNvPr id="16" name="Рукописні дані 15">
                <a:extLst>
                  <a:ext uri="{FF2B5EF4-FFF2-40B4-BE49-F238E27FC236}">
                    <a16:creationId xmlns:a16="http://schemas.microsoft.com/office/drawing/2014/main" id="{04CDE6F3-B4DA-48D4-9D54-0363AB785A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327532" y="24884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Рукописні дані 16">
                <a:extLst>
                  <a:ext uri="{FF2B5EF4-FFF2-40B4-BE49-F238E27FC236}">
                    <a16:creationId xmlns:a16="http://schemas.microsoft.com/office/drawing/2014/main" id="{E610BBC4-1A67-4C78-B75C-98F9393478F0}"/>
                  </a:ext>
                </a:extLst>
              </p14:cNvPr>
              <p14:cNvContentPartPr/>
              <p14:nvPr/>
            </p14:nvContentPartPr>
            <p14:xfrm>
              <a:off x="9930372" y="3047493"/>
              <a:ext cx="360" cy="360"/>
            </p14:xfrm>
          </p:contentPart>
        </mc:Choice>
        <mc:Fallback xmlns="">
          <p:pic>
            <p:nvPicPr>
              <p:cNvPr id="17" name="Рукописні дані 16">
                <a:extLst>
                  <a:ext uri="{FF2B5EF4-FFF2-40B4-BE49-F238E27FC236}">
                    <a16:creationId xmlns:a16="http://schemas.microsoft.com/office/drawing/2014/main" id="{E610BBC4-1A67-4C78-B75C-98F9393478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21372" y="303885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CAEF8E70-2307-431F-90EC-C2F94CBC746F}"/>
              </a:ext>
            </a:extLst>
          </p:cNvPr>
          <p:cNvGrpSpPr/>
          <p:nvPr/>
        </p:nvGrpSpPr>
        <p:grpSpPr>
          <a:xfrm>
            <a:off x="9271572" y="3558693"/>
            <a:ext cx="360" cy="360"/>
            <a:chOff x="9271572" y="377541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Рукописні дані 17">
                  <a:extLst>
                    <a:ext uri="{FF2B5EF4-FFF2-40B4-BE49-F238E27FC236}">
                      <a16:creationId xmlns:a16="http://schemas.microsoft.com/office/drawing/2014/main" id="{B160E432-435C-4ABF-9A62-D359AEA5A832}"/>
                    </a:ext>
                  </a:extLst>
                </p14:cNvPr>
                <p14:cNvContentPartPr/>
                <p14:nvPr/>
              </p14:nvContentPartPr>
              <p14:xfrm>
                <a:off x="9271572" y="3775413"/>
                <a:ext cx="360" cy="360"/>
              </p14:xfrm>
            </p:contentPart>
          </mc:Choice>
          <mc:Fallback xmlns="">
            <p:pic>
              <p:nvPicPr>
                <p:cNvPr id="18" name="Рукописні дані 17">
                  <a:extLst>
                    <a:ext uri="{FF2B5EF4-FFF2-40B4-BE49-F238E27FC236}">
                      <a16:creationId xmlns:a16="http://schemas.microsoft.com/office/drawing/2014/main" id="{B160E432-435C-4ABF-9A62-D359AEA5A83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262932" y="37664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Рукописні дані 18">
                  <a:extLst>
                    <a:ext uri="{FF2B5EF4-FFF2-40B4-BE49-F238E27FC236}">
                      <a16:creationId xmlns:a16="http://schemas.microsoft.com/office/drawing/2014/main" id="{D0657E63-487C-4679-9AB4-133DCD554ACF}"/>
                    </a:ext>
                  </a:extLst>
                </p14:cNvPr>
                <p14:cNvContentPartPr/>
                <p14:nvPr/>
              </p14:nvContentPartPr>
              <p14:xfrm>
                <a:off x="9271572" y="3775413"/>
                <a:ext cx="360" cy="360"/>
              </p14:xfrm>
            </p:contentPart>
          </mc:Choice>
          <mc:Fallback xmlns="">
            <p:pic>
              <p:nvPicPr>
                <p:cNvPr id="19" name="Рукописні дані 18">
                  <a:extLst>
                    <a:ext uri="{FF2B5EF4-FFF2-40B4-BE49-F238E27FC236}">
                      <a16:creationId xmlns:a16="http://schemas.microsoft.com/office/drawing/2014/main" id="{D0657E63-487C-4679-9AB4-133DCD554AC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262932" y="37664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E409D62B-1218-4C2D-8164-2D18CF9424AC}"/>
              </a:ext>
            </a:extLst>
          </p:cNvPr>
          <p:cNvGrpSpPr/>
          <p:nvPr/>
        </p:nvGrpSpPr>
        <p:grpSpPr>
          <a:xfrm>
            <a:off x="10824972" y="4099773"/>
            <a:ext cx="360" cy="360"/>
            <a:chOff x="10824972" y="409977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Рукописні дані 20">
                  <a:extLst>
                    <a:ext uri="{FF2B5EF4-FFF2-40B4-BE49-F238E27FC236}">
                      <a16:creationId xmlns:a16="http://schemas.microsoft.com/office/drawing/2014/main" id="{5CE7E3DA-E470-4192-829A-211A1EDAEE42}"/>
                    </a:ext>
                  </a:extLst>
                </p14:cNvPr>
                <p14:cNvContentPartPr/>
                <p14:nvPr/>
              </p14:nvContentPartPr>
              <p14:xfrm>
                <a:off x="10824972" y="4099773"/>
                <a:ext cx="360" cy="360"/>
              </p14:xfrm>
            </p:contentPart>
          </mc:Choice>
          <mc:Fallback xmlns="">
            <p:pic>
              <p:nvPicPr>
                <p:cNvPr id="21" name="Рукописні дані 20">
                  <a:extLst>
                    <a:ext uri="{FF2B5EF4-FFF2-40B4-BE49-F238E27FC236}">
                      <a16:creationId xmlns:a16="http://schemas.microsoft.com/office/drawing/2014/main" id="{5CE7E3DA-E470-4192-829A-211A1EDAEE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816332" y="40907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Рукописні дані 21">
                  <a:extLst>
                    <a:ext uri="{FF2B5EF4-FFF2-40B4-BE49-F238E27FC236}">
                      <a16:creationId xmlns:a16="http://schemas.microsoft.com/office/drawing/2014/main" id="{574879A2-3C93-4EFF-8F26-8B0650A329A6}"/>
                    </a:ext>
                  </a:extLst>
                </p14:cNvPr>
                <p14:cNvContentPartPr/>
                <p14:nvPr/>
              </p14:nvContentPartPr>
              <p14:xfrm>
                <a:off x="10824972" y="4099773"/>
                <a:ext cx="360" cy="360"/>
              </p14:xfrm>
            </p:contentPart>
          </mc:Choice>
          <mc:Fallback xmlns="">
            <p:pic>
              <p:nvPicPr>
                <p:cNvPr id="22" name="Рукописні дані 21">
                  <a:extLst>
                    <a:ext uri="{FF2B5EF4-FFF2-40B4-BE49-F238E27FC236}">
                      <a16:creationId xmlns:a16="http://schemas.microsoft.com/office/drawing/2014/main" id="{574879A2-3C93-4EFF-8F26-8B0650A329A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816332" y="40907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Рукописні дані 25">
                <a:extLst>
                  <a:ext uri="{FF2B5EF4-FFF2-40B4-BE49-F238E27FC236}">
                    <a16:creationId xmlns:a16="http://schemas.microsoft.com/office/drawing/2014/main" id="{C0EA90C4-285E-4B90-8A5B-0DCB7FAEFACA}"/>
                  </a:ext>
                </a:extLst>
              </p14:cNvPr>
              <p14:cNvContentPartPr/>
              <p14:nvPr/>
            </p14:nvContentPartPr>
            <p14:xfrm>
              <a:off x="3303492" y="1386093"/>
              <a:ext cx="360" cy="360"/>
            </p14:xfrm>
          </p:contentPart>
        </mc:Choice>
        <mc:Fallback xmlns="">
          <p:pic>
            <p:nvPicPr>
              <p:cNvPr id="26" name="Рукописні дані 25">
                <a:extLst>
                  <a:ext uri="{FF2B5EF4-FFF2-40B4-BE49-F238E27FC236}">
                    <a16:creationId xmlns:a16="http://schemas.microsoft.com/office/drawing/2014/main" id="{C0EA90C4-285E-4B90-8A5B-0DCB7FAEFAC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94852" y="137745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Рукописні дані 26">
                <a:extLst>
                  <a:ext uri="{FF2B5EF4-FFF2-40B4-BE49-F238E27FC236}">
                    <a16:creationId xmlns:a16="http://schemas.microsoft.com/office/drawing/2014/main" id="{A54FF043-ABAD-40FB-A970-B5FC746FDB14}"/>
                  </a:ext>
                </a:extLst>
              </p14:cNvPr>
              <p14:cNvContentPartPr/>
              <p14:nvPr/>
            </p14:nvContentPartPr>
            <p14:xfrm>
              <a:off x="3156252" y="1965693"/>
              <a:ext cx="360" cy="360"/>
            </p14:xfrm>
          </p:contentPart>
        </mc:Choice>
        <mc:Fallback xmlns="">
          <p:pic>
            <p:nvPicPr>
              <p:cNvPr id="27" name="Рукописні дані 26">
                <a:extLst>
                  <a:ext uri="{FF2B5EF4-FFF2-40B4-BE49-F238E27FC236}">
                    <a16:creationId xmlns:a16="http://schemas.microsoft.com/office/drawing/2014/main" id="{A54FF043-ABAD-40FB-A970-B5FC746FDB1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47252" y="195705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8F46F547-462F-4233-A2F5-2694BB70029B}"/>
              </a:ext>
            </a:extLst>
          </p:cNvPr>
          <p:cNvGrpSpPr/>
          <p:nvPr/>
        </p:nvGrpSpPr>
        <p:grpSpPr>
          <a:xfrm>
            <a:off x="3205212" y="2182053"/>
            <a:ext cx="360" cy="360"/>
            <a:chOff x="3205212" y="239877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8" name="Рукописні дані 27">
                  <a:extLst>
                    <a:ext uri="{FF2B5EF4-FFF2-40B4-BE49-F238E27FC236}">
                      <a16:creationId xmlns:a16="http://schemas.microsoft.com/office/drawing/2014/main" id="{2A7C1DF4-F5E8-4441-B959-C10EA15394C6}"/>
                    </a:ext>
                  </a:extLst>
                </p14:cNvPr>
                <p14:cNvContentPartPr/>
                <p14:nvPr/>
              </p14:nvContentPartPr>
              <p14:xfrm>
                <a:off x="3205212" y="2398773"/>
                <a:ext cx="360" cy="360"/>
              </p14:xfrm>
            </p:contentPart>
          </mc:Choice>
          <mc:Fallback xmlns="">
            <p:pic>
              <p:nvPicPr>
                <p:cNvPr id="28" name="Рукописні дані 27">
                  <a:extLst>
                    <a:ext uri="{FF2B5EF4-FFF2-40B4-BE49-F238E27FC236}">
                      <a16:creationId xmlns:a16="http://schemas.microsoft.com/office/drawing/2014/main" id="{2A7C1DF4-F5E8-4441-B959-C10EA15394C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96212" y="23901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" name="Рукописні дані 28">
                  <a:extLst>
                    <a:ext uri="{FF2B5EF4-FFF2-40B4-BE49-F238E27FC236}">
                      <a16:creationId xmlns:a16="http://schemas.microsoft.com/office/drawing/2014/main" id="{24B84B52-46C3-437D-B0F4-991E6C3924CA}"/>
                    </a:ext>
                  </a:extLst>
                </p14:cNvPr>
                <p14:cNvContentPartPr/>
                <p14:nvPr/>
              </p14:nvContentPartPr>
              <p14:xfrm>
                <a:off x="3205212" y="2398773"/>
                <a:ext cx="360" cy="360"/>
              </p14:xfrm>
            </p:contentPart>
          </mc:Choice>
          <mc:Fallback xmlns="">
            <p:pic>
              <p:nvPicPr>
                <p:cNvPr id="29" name="Рукописні дані 28">
                  <a:extLst>
                    <a:ext uri="{FF2B5EF4-FFF2-40B4-BE49-F238E27FC236}">
                      <a16:creationId xmlns:a16="http://schemas.microsoft.com/office/drawing/2014/main" id="{24B84B52-46C3-437D-B0F4-991E6C3924C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96212" y="23901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1" name="Рукописні дані 30">
                  <a:extLst>
                    <a:ext uri="{FF2B5EF4-FFF2-40B4-BE49-F238E27FC236}">
                      <a16:creationId xmlns:a16="http://schemas.microsoft.com/office/drawing/2014/main" id="{E5E22720-F28E-4D81-B263-FD38EC275B4F}"/>
                    </a:ext>
                  </a:extLst>
                </p14:cNvPr>
                <p14:cNvContentPartPr/>
                <p14:nvPr/>
              </p14:nvContentPartPr>
              <p14:xfrm>
                <a:off x="3205212" y="2398773"/>
                <a:ext cx="360" cy="360"/>
              </p14:xfrm>
            </p:contentPart>
          </mc:Choice>
          <mc:Fallback xmlns="">
            <p:pic>
              <p:nvPicPr>
                <p:cNvPr id="31" name="Рукописні дані 30">
                  <a:extLst>
                    <a:ext uri="{FF2B5EF4-FFF2-40B4-BE49-F238E27FC236}">
                      <a16:creationId xmlns:a16="http://schemas.microsoft.com/office/drawing/2014/main" id="{E5E22720-F28E-4D81-B263-FD38EC275B4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96212" y="23901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7462C39E-F101-4B98-9291-2F77622F0369}"/>
                  </a:ext>
                </a:extLst>
              </p14:cNvPr>
              <p14:cNvContentPartPr/>
              <p14:nvPr/>
            </p14:nvContentPartPr>
            <p14:xfrm>
              <a:off x="4896492" y="3558693"/>
              <a:ext cx="360" cy="432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7462C39E-F101-4B98-9291-2F77622F036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87492" y="3549693"/>
                <a:ext cx="180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5EC545E5-8432-46CC-9912-9AA95D1EB451}"/>
                  </a:ext>
                </a:extLst>
              </p14:cNvPr>
              <p14:cNvContentPartPr/>
              <p14:nvPr/>
            </p14:nvContentPartPr>
            <p14:xfrm>
              <a:off x="5997372" y="3637173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5EC545E5-8432-46CC-9912-9AA95D1EB4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88732" y="362853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332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DAC6E-4F6E-4337-AD3A-2BEADBDDA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138" y="330610"/>
            <a:ext cx="5518332" cy="721360"/>
          </a:xfrm>
        </p:spPr>
        <p:txBody>
          <a:bodyPr/>
          <a:lstStyle/>
          <a:p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Корупція в Конгресі США: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B6A755-29F7-40D0-B15A-F1C7AB63D4F5}"/>
              </a:ext>
            </a:extLst>
          </p:cNvPr>
          <p:cNvSpPr txBox="1"/>
          <p:nvPr/>
        </p:nvSpPr>
        <p:spPr>
          <a:xfrm>
            <a:off x="956138" y="865600"/>
            <a:ext cx="6096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кейс Вільяма Джефферсона</a:t>
            </a:r>
            <a:endParaRPr lang="ru-RU" sz="3000" dirty="0"/>
          </a:p>
        </p:txBody>
      </p:sp>
      <p:pic>
        <p:nvPicPr>
          <p:cNvPr id="19" name="Google Shape;73;p14">
            <a:extLst>
              <a:ext uri="{FF2B5EF4-FFF2-40B4-BE49-F238E27FC236}">
                <a16:creationId xmlns:a16="http://schemas.microsoft.com/office/drawing/2014/main" id="{3EB9A5D7-FE58-4A4E-A6B0-10CC183A3F9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73070" y="600727"/>
            <a:ext cx="997509" cy="88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67;p14">
            <a:extLst>
              <a:ext uri="{FF2B5EF4-FFF2-40B4-BE49-F238E27FC236}">
                <a16:creationId xmlns:a16="http://schemas.microsoft.com/office/drawing/2014/main" id="{924AA68F-630C-4B52-8F4A-6194470568B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7138" y="1838498"/>
            <a:ext cx="2046714" cy="204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74;p14">
            <a:extLst>
              <a:ext uri="{FF2B5EF4-FFF2-40B4-BE49-F238E27FC236}">
                <a16:creationId xmlns:a16="http://schemas.microsoft.com/office/drawing/2014/main" id="{6CA51108-1106-428B-99E2-B634801540E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5989" y="1802112"/>
            <a:ext cx="2155852" cy="21521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EB289D8-507D-4966-992A-E5D78ED8AA73}"/>
              </a:ext>
            </a:extLst>
          </p:cNvPr>
          <p:cNvSpPr txBox="1"/>
          <p:nvPr/>
        </p:nvSpPr>
        <p:spPr>
          <a:xfrm>
            <a:off x="979361" y="4189644"/>
            <a:ext cx="358551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Вільям</a:t>
            </a:r>
            <a:endParaRPr lang="ru-RU" sz="3200"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Джефферсон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800"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800" b="1" dirty="0">
              <a:solidFill>
                <a:schemeClr val="dk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897"/>
              <a:buFont typeface="Arial"/>
              <a:buNone/>
            </a:pPr>
            <a:r>
              <a:rPr lang="ru-RU" sz="1400" dirty="0" err="1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Колишній</a:t>
            </a:r>
            <a:r>
              <a:rPr lang="ru-RU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конгресмен</a:t>
            </a:r>
            <a:r>
              <a:rPr lang="ru-RU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США, </a:t>
            </a:r>
            <a:r>
              <a:rPr lang="ru-RU" sz="1400" dirty="0" err="1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який</a:t>
            </a:r>
            <a:r>
              <a:rPr lang="ru-RU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отримав</a:t>
            </a:r>
            <a:r>
              <a:rPr lang="ru-RU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майже</a:t>
            </a:r>
            <a:r>
              <a:rPr lang="ru-RU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півмільйона</a:t>
            </a:r>
            <a:r>
              <a:rPr lang="ru-RU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доларів</a:t>
            </a:r>
            <a:r>
              <a:rPr lang="ru-RU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у </a:t>
            </a:r>
            <a:r>
              <a:rPr lang="ru-RU" sz="1400" dirty="0" err="1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вигляді</a:t>
            </a:r>
            <a:r>
              <a:rPr lang="ru-RU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хабарів</a:t>
            </a:r>
            <a:r>
              <a:rPr lang="ru-RU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897"/>
              <a:buFont typeface="Arial"/>
              <a:buNone/>
            </a:pPr>
            <a:r>
              <a:rPr lang="ru-RU" sz="1400" dirty="0" err="1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Засуджений</a:t>
            </a:r>
            <a:r>
              <a:rPr lang="ru-RU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до 13 </a:t>
            </a:r>
            <a:r>
              <a:rPr lang="ru-RU" sz="1400" dirty="0" err="1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років</a:t>
            </a:r>
            <a:r>
              <a:rPr lang="ru-RU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ув'язнення</a:t>
            </a:r>
            <a:r>
              <a:rPr lang="ru-RU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</a:p>
        </p:txBody>
      </p:sp>
      <p:sp>
        <p:nvSpPr>
          <p:cNvPr id="24" name="Google Shape;63;p14">
            <a:extLst>
              <a:ext uri="{FF2B5EF4-FFF2-40B4-BE49-F238E27FC236}">
                <a16:creationId xmlns:a16="http://schemas.microsoft.com/office/drawing/2014/main" id="{E9EADAA0-9C57-4494-A6EF-66CFE8F8248B}"/>
              </a:ext>
            </a:extLst>
          </p:cNvPr>
          <p:cNvSpPr/>
          <p:nvPr/>
        </p:nvSpPr>
        <p:spPr>
          <a:xfrm>
            <a:off x="9209303" y="1575749"/>
            <a:ext cx="2632118" cy="2077504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64;p14">
            <a:extLst>
              <a:ext uri="{FF2B5EF4-FFF2-40B4-BE49-F238E27FC236}">
                <a16:creationId xmlns:a16="http://schemas.microsoft.com/office/drawing/2014/main" id="{D2F916FA-F2FB-474C-A43F-957D9C595411}"/>
              </a:ext>
            </a:extLst>
          </p:cNvPr>
          <p:cNvSpPr/>
          <p:nvPr/>
        </p:nvSpPr>
        <p:spPr>
          <a:xfrm>
            <a:off x="9132325" y="4243499"/>
            <a:ext cx="2707405" cy="2077504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65;p14">
            <a:extLst>
              <a:ext uri="{FF2B5EF4-FFF2-40B4-BE49-F238E27FC236}">
                <a16:creationId xmlns:a16="http://schemas.microsoft.com/office/drawing/2014/main" id="{7737C24C-D6CD-48FE-A7FC-DB9A000E62FE}"/>
              </a:ext>
            </a:extLst>
          </p:cNvPr>
          <p:cNvSpPr/>
          <p:nvPr/>
        </p:nvSpPr>
        <p:spPr>
          <a:xfrm>
            <a:off x="5180486" y="4243499"/>
            <a:ext cx="3155363" cy="2077504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" name="Google Shape;70;p14">
            <a:extLst>
              <a:ext uri="{FF2B5EF4-FFF2-40B4-BE49-F238E27FC236}">
                <a16:creationId xmlns:a16="http://schemas.microsoft.com/office/drawing/2014/main" id="{0B57A2F0-8A19-41B9-B576-F89499BF400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48247" y="3965623"/>
            <a:ext cx="2982688" cy="2181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71;p14">
            <a:extLst>
              <a:ext uri="{FF2B5EF4-FFF2-40B4-BE49-F238E27FC236}">
                <a16:creationId xmlns:a16="http://schemas.microsoft.com/office/drawing/2014/main" id="{46B0140B-8DD0-48BF-8DE2-CB0317E5703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7276" y="3965623"/>
            <a:ext cx="3259921" cy="2181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72;p14">
            <a:extLst>
              <a:ext uri="{FF2B5EF4-FFF2-40B4-BE49-F238E27FC236}">
                <a16:creationId xmlns:a16="http://schemas.microsoft.com/office/drawing/2014/main" id="{FD68E278-BC68-4257-B403-33BFEB7D6984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48247" y="1224902"/>
            <a:ext cx="2982688" cy="2204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403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59B571E-67A9-421E-9227-775E787D9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008" y="363443"/>
            <a:ext cx="10088880" cy="721360"/>
          </a:xfrm>
        </p:spPr>
        <p:txBody>
          <a:bodyPr/>
          <a:lstStyle/>
          <a:p>
            <a:r>
              <a:rPr lang="uk" sz="32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Форми корупції</a:t>
            </a:r>
            <a:endParaRPr lang="ru-RU" dirty="0"/>
          </a:p>
        </p:txBody>
      </p:sp>
      <p:sp>
        <p:nvSpPr>
          <p:cNvPr id="6" name="Місце для тексту 2">
            <a:extLst>
              <a:ext uri="{FF2B5EF4-FFF2-40B4-BE49-F238E27FC236}">
                <a16:creationId xmlns:a16="http://schemas.microsoft.com/office/drawing/2014/main" id="{996225D3-A95D-4C46-BD37-3CA8C130D39B}"/>
              </a:ext>
            </a:extLst>
          </p:cNvPr>
          <p:cNvSpPr txBox="1">
            <a:spLocks/>
          </p:cNvSpPr>
          <p:nvPr/>
        </p:nvSpPr>
        <p:spPr>
          <a:xfrm>
            <a:off x="833377" y="1669648"/>
            <a:ext cx="10312143" cy="351870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36550" algn="just">
              <a:lnSpc>
                <a:spcPct val="150000"/>
              </a:lnSpc>
              <a:buClr>
                <a:srgbClr val="B9D6D5"/>
              </a:buClr>
              <a:buSzPts val="1700"/>
              <a:buFont typeface="Times New Roman"/>
              <a:buChar char="●"/>
            </a:pPr>
            <a:r>
              <a:rPr lang="ru-RU" sz="1800" b="1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ХАБАРНИЦТВО: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Надання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грошей,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подарунків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або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іншої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матеріальної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вигоди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особі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щоб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спонукати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її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зробити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певні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дії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або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навпаки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не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робити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таких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дій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із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використанням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наданої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їй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влади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Злочином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вважається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як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отримання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хабаря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такою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посадовою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особою, так і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його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надання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45720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ru-RU" sz="1800" dirty="0">
              <a:solidFill>
                <a:schemeClr val="dk1"/>
              </a:solidFill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indent="-336550" algn="just">
              <a:lnSpc>
                <a:spcPct val="150000"/>
              </a:lnSpc>
              <a:buClr>
                <a:srgbClr val="B9D6D5"/>
              </a:buClr>
              <a:buSzPts val="1700"/>
              <a:buFont typeface="Times New Roman"/>
              <a:buChar char="●"/>
            </a:pPr>
            <a:r>
              <a:rPr lang="ru-RU" sz="1800" b="1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НЕПОТИЗМ: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Це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перевага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в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наданні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грошових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коштів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або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іншого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майна,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пільг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послуг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нематеріальних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активів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наближеним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особам, родичам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чи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друзям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Наприклад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, ректор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зараховує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свого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племінника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до закладу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вищої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освіти</a:t>
            </a:r>
            <a:r>
              <a:rPr lang="ru-RU" sz="18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без конкурсу</a:t>
            </a:r>
            <a:r>
              <a:rPr lang="ru-RU" sz="20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88168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DCA49-A361-4E50-94FC-E0970AFB0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" sz="32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Найгучніші випадки корупції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6DDB2F-646C-4675-8674-2554DACFB1E8}"/>
              </a:ext>
            </a:extLst>
          </p:cNvPr>
          <p:cNvSpPr txBox="1"/>
          <p:nvPr/>
        </p:nvSpPr>
        <p:spPr>
          <a:xfrm>
            <a:off x="605784" y="1927268"/>
            <a:ext cx="4014030" cy="294952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914400" marR="0" lvl="0" indent="-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Font typeface="Wingdings" panose="05000000000000000000" pitchFamily="2" charset="2"/>
              <a:buChar char="l"/>
            </a:pPr>
            <a:r>
              <a:rPr lang="ru-RU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Фіфа</a:t>
            </a:r>
            <a:endParaRPr lang="ru-RU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914400" marR="0" lvl="0" indent="-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Font typeface="Wingdings" panose="05000000000000000000" pitchFamily="2" charset="2"/>
              <a:buChar char="l"/>
            </a:pPr>
            <a:r>
              <a:rPr lang="ru-RU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Сіменс</a:t>
            </a:r>
            <a:endParaRPr lang="ru-RU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914400" marR="0" lvl="0" indent="-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Font typeface="Wingdings" panose="05000000000000000000" pitchFamily="2" charset="2"/>
              <a:buChar char="l"/>
            </a:pPr>
            <a:r>
              <a:rPr lang="ru-RU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Панамські</a:t>
            </a:r>
            <a:r>
              <a:rPr lang="ru-RU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папери</a:t>
            </a:r>
            <a:endParaRPr lang="ru-RU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914400" marR="0" lvl="0" indent="-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Font typeface="Wingdings" panose="05000000000000000000" pitchFamily="2" charset="2"/>
              <a:buChar char="l"/>
            </a:pPr>
            <a:r>
              <a:rPr lang="ru-RU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Межигір’я</a:t>
            </a:r>
            <a:endParaRPr lang="ru-RU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914400" marR="0" lvl="0" indent="-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Font typeface="Wingdings" panose="05000000000000000000" pitchFamily="2" charset="2"/>
              <a:buChar char="l"/>
            </a:pPr>
            <a:r>
              <a:rPr lang="en-US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Rigas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Satiskme</a:t>
            </a:r>
            <a:endParaRPr lang="en-US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914400" marR="0" lvl="0" indent="-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Font typeface="Wingdings" panose="05000000000000000000" pitchFamily="2" charset="2"/>
              <a:buChar char="l"/>
            </a:pPr>
            <a:r>
              <a:rPr lang="ru-RU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Андрей </a:t>
            </a:r>
            <a:r>
              <a:rPr lang="ru-RU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Бабиш</a:t>
            </a:r>
            <a:endParaRPr lang="ru-RU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0" name="Google Shape;116;p18">
            <a:extLst>
              <a:ext uri="{FF2B5EF4-FFF2-40B4-BE49-F238E27FC236}">
                <a16:creationId xmlns:a16="http://schemas.microsoft.com/office/drawing/2014/main" id="{C5237253-01F0-441C-ABA4-16B9026B6353}"/>
              </a:ext>
            </a:extLst>
          </p:cNvPr>
          <p:cNvSpPr/>
          <p:nvPr/>
        </p:nvSpPr>
        <p:spPr>
          <a:xfrm>
            <a:off x="8866209" y="1080"/>
            <a:ext cx="3325791" cy="685692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65;p14">
            <a:extLst>
              <a:ext uri="{FF2B5EF4-FFF2-40B4-BE49-F238E27FC236}">
                <a16:creationId xmlns:a16="http://schemas.microsoft.com/office/drawing/2014/main" id="{1717DB6B-539F-4FAC-8A86-477C3A8B2189}"/>
              </a:ext>
            </a:extLst>
          </p:cNvPr>
          <p:cNvSpPr/>
          <p:nvPr/>
        </p:nvSpPr>
        <p:spPr>
          <a:xfrm>
            <a:off x="8268875" y="1561334"/>
            <a:ext cx="3155363" cy="2077504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5 131 осіб було притягнуто до відповідальності за корупцію у 2020 році |  НАЗК">
            <a:extLst>
              <a:ext uri="{FF2B5EF4-FFF2-40B4-BE49-F238E27FC236}">
                <a16:creationId xmlns:a16="http://schemas.microsoft.com/office/drawing/2014/main" id="{BB2AA4CF-A481-4302-B8B2-E3943EF55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6" r="18079"/>
          <a:stretch/>
        </p:blipFill>
        <p:spPr bwMode="auto">
          <a:xfrm>
            <a:off x="8053471" y="1177982"/>
            <a:ext cx="3172320" cy="223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Google Shape;65;p14">
            <a:extLst>
              <a:ext uri="{FF2B5EF4-FFF2-40B4-BE49-F238E27FC236}">
                <a16:creationId xmlns:a16="http://schemas.microsoft.com/office/drawing/2014/main" id="{FBA6B6D4-C7D9-44DC-8807-2688CF883DA3}"/>
              </a:ext>
            </a:extLst>
          </p:cNvPr>
          <p:cNvSpPr/>
          <p:nvPr/>
        </p:nvSpPr>
        <p:spPr>
          <a:xfrm>
            <a:off x="7770144" y="3949065"/>
            <a:ext cx="3654094" cy="2405871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8" name="Picture 4" descr="Україна має зосередитися на запобіганні корупції, а не покаранні. Великий  антикорупційний аналіз — Тексти.org.ua">
            <a:extLst>
              <a:ext uri="{FF2B5EF4-FFF2-40B4-BE49-F238E27FC236}">
                <a16:creationId xmlns:a16="http://schemas.microsoft.com/office/drawing/2014/main" id="{9CB298E6-D4B0-4242-B011-F5B72BBF9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84" y="3767802"/>
            <a:ext cx="3817764" cy="236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437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10547-064E-4A4F-A63E-33933637E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145" y="2192594"/>
            <a:ext cx="5279494" cy="2184127"/>
          </a:xfrm>
        </p:spPr>
        <p:txBody>
          <a:bodyPr>
            <a:normAutofit fontScale="90000"/>
          </a:bodyPr>
          <a:lstStyle/>
          <a:p>
            <a:r>
              <a:rPr lang="ru-RU" sz="60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Поширеність</a:t>
            </a:r>
            <a:br>
              <a:rPr lang="ru-RU" sz="60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sz="60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корупції</a:t>
            </a:r>
            <a:br>
              <a:rPr lang="ru-RU" sz="60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endParaRPr lang="ru-RU" sz="6000" dirty="0"/>
          </a:p>
        </p:txBody>
      </p:sp>
      <p:pic>
        <p:nvPicPr>
          <p:cNvPr id="4" name="Google Shape;73;p14">
            <a:extLst>
              <a:ext uri="{FF2B5EF4-FFF2-40B4-BE49-F238E27FC236}">
                <a16:creationId xmlns:a16="http://schemas.microsoft.com/office/drawing/2014/main" id="{6E5FECDE-4E88-44F5-AA63-C925D38F54F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88916" y="600727"/>
            <a:ext cx="997509" cy="887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5251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BC73C-B5C2-4B00-9791-472A1AA10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89646"/>
            <a:ext cx="10636298" cy="401606"/>
          </a:xfrm>
        </p:spPr>
        <p:txBody>
          <a:bodyPr>
            <a:noAutofit/>
          </a:bodyPr>
          <a:lstStyle/>
          <a:p>
            <a:r>
              <a:rPr lang="uk" sz="32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Поширеність корупції в Україні та світі </a:t>
            </a:r>
            <a:endParaRPr lang="ru-RU" sz="3200" dirty="0"/>
          </a:p>
        </p:txBody>
      </p:sp>
      <p:sp>
        <p:nvSpPr>
          <p:cNvPr id="3" name="Google Shape;304;p36">
            <a:extLst>
              <a:ext uri="{FF2B5EF4-FFF2-40B4-BE49-F238E27FC236}">
                <a16:creationId xmlns:a16="http://schemas.microsoft.com/office/drawing/2014/main" id="{B454F11C-694F-4F4E-BA5B-39DA5138C7D8}"/>
              </a:ext>
            </a:extLst>
          </p:cNvPr>
          <p:cNvSpPr txBox="1"/>
          <p:nvPr/>
        </p:nvSpPr>
        <p:spPr>
          <a:xfrm>
            <a:off x="497712" y="1805811"/>
            <a:ext cx="10069974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00100" lvl="1" indent="-342900">
              <a:buClr>
                <a:srgbClr val="B9D6D5"/>
              </a:buClr>
              <a:buFont typeface="Wingdings" panose="05000000000000000000" pitchFamily="2" charset="2"/>
              <a:buChar char="l"/>
            </a:pPr>
            <a:r>
              <a:rPr lang="uk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Для того, щоб розуміти успішність антикорупційних заходів, необхідно періодично вимірювати рівень корупції.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800100" lvl="1" indent="-342900">
              <a:buClr>
                <a:srgbClr val="B9D6D5"/>
              </a:buClr>
              <a:buFont typeface="Wingdings" panose="05000000000000000000" pitchFamily="2" charset="2"/>
              <a:buChar char="l"/>
            </a:pPr>
            <a:endParaRPr sz="20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800100" lvl="1" indent="-342900">
              <a:buClr>
                <a:srgbClr val="B9D6D5"/>
              </a:buClr>
              <a:buFont typeface="Wingdings" panose="05000000000000000000" pitchFamily="2" charset="2"/>
              <a:buChar char="l"/>
            </a:pPr>
            <a:r>
              <a:rPr lang="uk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Так, низка організацій розробила системи вимірювання корупції: </a:t>
            </a:r>
            <a:endParaRPr sz="2000" dirty="0"/>
          </a:p>
        </p:txBody>
      </p:sp>
      <p:sp>
        <p:nvSpPr>
          <p:cNvPr id="4" name="Google Shape;305;p36">
            <a:extLst>
              <a:ext uri="{FF2B5EF4-FFF2-40B4-BE49-F238E27FC236}">
                <a16:creationId xmlns:a16="http://schemas.microsoft.com/office/drawing/2014/main" id="{19666A30-E371-49DD-8F2C-B902E8037688}"/>
              </a:ext>
            </a:extLst>
          </p:cNvPr>
          <p:cNvSpPr/>
          <p:nvPr/>
        </p:nvSpPr>
        <p:spPr>
          <a:xfrm>
            <a:off x="949960" y="3847730"/>
            <a:ext cx="10069974" cy="1682223"/>
          </a:xfrm>
          <a:prstGeom prst="rect">
            <a:avLst/>
          </a:prstGeom>
          <a:solidFill>
            <a:srgbClr val="B9D6D5"/>
          </a:solidFill>
          <a:ln w="28575" cap="flat" cmpd="sng">
            <a:solidFill>
              <a:srgbClr val="B9D6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06;p36">
            <a:extLst>
              <a:ext uri="{FF2B5EF4-FFF2-40B4-BE49-F238E27FC236}">
                <a16:creationId xmlns:a16="http://schemas.microsoft.com/office/drawing/2014/main" id="{874D8639-A689-40B6-864B-FD880FACB9C1}"/>
              </a:ext>
            </a:extLst>
          </p:cNvPr>
          <p:cNvSpPr txBox="1"/>
          <p:nvPr/>
        </p:nvSpPr>
        <p:spPr>
          <a:xfrm>
            <a:off x="1217810" y="3992963"/>
            <a:ext cx="6374818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Індекс сприйняття корупції від Transparency International 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0 балів </a:t>
            </a: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— високий рівень корупції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100 балів</a:t>
            </a: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— корупція майже відсутня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7155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8FC7C-F233-4D08-9A24-18BA3854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344" y="96107"/>
            <a:ext cx="10515600" cy="1325563"/>
          </a:xfrm>
        </p:spPr>
        <p:txBody>
          <a:bodyPr>
            <a:normAutofit/>
          </a:bodyPr>
          <a:lstStyle/>
          <a:p>
            <a:r>
              <a:rPr lang="uk" sz="32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Поширеність корупції  в Україні та світі </a:t>
            </a:r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04F605-FFFE-4A82-A048-1C4D7E8EA08D}"/>
              </a:ext>
            </a:extLst>
          </p:cNvPr>
          <p:cNvSpPr txBox="1"/>
          <p:nvPr/>
        </p:nvSpPr>
        <p:spPr>
          <a:xfrm>
            <a:off x="1009344" y="1940081"/>
            <a:ext cx="10241248" cy="3595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Для </a:t>
            </a:r>
            <a:r>
              <a:rPr lang="ru-RU" sz="24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порівняння</a:t>
            </a:r>
            <a:r>
              <a:rPr lang="ru-RU" sz="2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:</a:t>
            </a:r>
            <a:endParaRPr lang="en-US" sz="8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32000" marR="0" lvl="0" indent="-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Font typeface="Wingdings" panose="05000000000000000000" pitchFamily="2" charset="2"/>
              <a:buChar char="l"/>
            </a:pP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33 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бали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 2022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році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мають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Алжир, Ангола,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Замбія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Монголія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Сальвадор та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Філіппіни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432000" marR="0" lvl="0" indent="-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Font typeface="Wingdings" panose="05000000000000000000" pitchFamily="2" charset="2"/>
              <a:buChar char="l"/>
            </a:pP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 один бал нас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випереджають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Боснія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і Герцеговина,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Гамбія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Індонезія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Малаві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Непал,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Сьєрра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-Леоне —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всі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вони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мають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по 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34 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бали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432000" marR="0" lvl="0" indent="-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Font typeface="Wingdings" panose="05000000000000000000" pitchFamily="2" charset="2"/>
              <a:buChar char="l"/>
            </a:pP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 на бал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менше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ніж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Україна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—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Домініканська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Республіка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Кенія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Нігер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432000" marR="0" lvl="0" indent="-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Font typeface="Wingdings" panose="05000000000000000000" pitchFamily="2" charset="2"/>
              <a:buChar char="l"/>
            </a:pP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Перші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місця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рейтингу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незмінно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займають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Данія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Фінляндія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Нова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Зеландія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Норвегія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Сінгапур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Швеція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і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Швейцарія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432000" marR="0" lvl="0" indent="-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Font typeface="Wingdings" panose="05000000000000000000" pitchFamily="2" charset="2"/>
              <a:buChar char="l"/>
            </a:pP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кінці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списку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опинилися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країни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де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вже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тривалий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час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нестабільна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політична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ситуація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</a:t>
            </a:r>
            <a:b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 уряди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тільки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частково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контролюють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територію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країни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: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Сомалі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Південний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Судан</a:t>
            </a:r>
            <a:b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Сирія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3ADDCF-E817-4C59-B64C-51DE1CE4EF48}"/>
              </a:ext>
            </a:extLst>
          </p:cNvPr>
          <p:cNvSpPr txBox="1"/>
          <p:nvPr/>
        </p:nvSpPr>
        <p:spPr>
          <a:xfrm>
            <a:off x="1009344" y="1198532"/>
            <a:ext cx="10623213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 2022 </a:t>
            </a:r>
            <a:r>
              <a:rPr lang="ru-RU" sz="23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році</a:t>
            </a:r>
            <a:r>
              <a:rPr lang="ru-RU" sz="23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3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Україна</a:t>
            </a:r>
            <a:r>
              <a:rPr lang="ru-RU" sz="23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3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отримала</a:t>
            </a:r>
            <a:r>
              <a:rPr lang="ru-RU" sz="23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свою </a:t>
            </a:r>
            <a:r>
              <a:rPr lang="ru-RU" sz="23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найвищу</a:t>
            </a:r>
            <a:r>
              <a:rPr lang="ru-RU" sz="23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3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оцінку</a:t>
            </a:r>
            <a:r>
              <a:rPr lang="ru-RU" sz="23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– 33 </a:t>
            </a:r>
            <a:r>
              <a:rPr lang="ru-RU" sz="23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бали</a:t>
            </a:r>
            <a:r>
              <a:rPr lang="ru-RU" sz="23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3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зі</a:t>
            </a:r>
            <a:r>
              <a:rPr lang="ru-RU" sz="23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100</a:t>
            </a:r>
            <a:endParaRPr lang="ru-RU" sz="2300" b="1" dirty="0"/>
          </a:p>
        </p:txBody>
      </p:sp>
    </p:spTree>
    <p:extLst>
      <p:ext uri="{BB962C8B-B14F-4D97-AF65-F5344CB8AC3E}">
        <p14:creationId xmlns:p14="http://schemas.microsoft.com/office/powerpoint/2010/main" val="1111953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094D557-79FD-4090-999A-1DE65E907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851" y="328721"/>
            <a:ext cx="10088880" cy="721360"/>
          </a:xfrm>
        </p:spPr>
        <p:txBody>
          <a:bodyPr>
            <a:normAutofit/>
          </a:bodyPr>
          <a:lstStyle/>
          <a:p>
            <a:r>
              <a:rPr lang="uk" sz="32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Поширеність корупції  в Україні та світі </a:t>
            </a:r>
            <a:endParaRPr lang="ru-RU" sz="3200" dirty="0"/>
          </a:p>
        </p:txBody>
      </p:sp>
      <p:sp>
        <p:nvSpPr>
          <p:cNvPr id="4" name="Місце для тексту 2">
            <a:extLst>
              <a:ext uri="{FF2B5EF4-FFF2-40B4-BE49-F238E27FC236}">
                <a16:creationId xmlns:a16="http://schemas.microsoft.com/office/drawing/2014/main" id="{5B172A33-C774-40EA-B5DC-7855AE2A3F51}"/>
              </a:ext>
            </a:extLst>
          </p:cNvPr>
          <p:cNvSpPr txBox="1">
            <a:spLocks/>
          </p:cNvSpPr>
          <p:nvPr/>
        </p:nvSpPr>
        <p:spPr>
          <a:xfrm>
            <a:off x="1056640" y="1865839"/>
            <a:ext cx="10088880" cy="16541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Система </a:t>
            </a:r>
            <a:r>
              <a:rPr lang="ru-RU" sz="20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оцінки</a:t>
            </a:r>
            <a:r>
              <a:rPr lang="ru-RU" sz="20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ефективності</a:t>
            </a:r>
            <a:r>
              <a:rPr lang="ru-RU" sz="20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державного </a:t>
            </a:r>
            <a:r>
              <a:rPr lang="ru-RU" sz="20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управління</a:t>
            </a:r>
            <a:r>
              <a:rPr lang="ru-RU" sz="20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від</a:t>
            </a:r>
            <a:r>
              <a:rPr lang="ru-RU" sz="20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Світового</a:t>
            </a:r>
            <a:r>
              <a:rPr lang="ru-RU" sz="20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банку, </a:t>
            </a:r>
            <a:r>
              <a:rPr lang="ru-RU" sz="20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що</a:t>
            </a:r>
            <a:r>
              <a:rPr lang="ru-RU" sz="20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включає</a:t>
            </a:r>
            <a:r>
              <a:rPr lang="ru-RU" sz="20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в себе </a:t>
            </a:r>
            <a:r>
              <a:rPr lang="ru-RU" sz="2000" b="1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Індекс</a:t>
            </a:r>
            <a:r>
              <a:rPr lang="ru-RU" sz="2000" b="1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верховенства права.</a:t>
            </a:r>
            <a:r>
              <a:rPr lang="ru-RU" sz="20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000" dirty="0">
              <a:solidFill>
                <a:schemeClr val="dk1"/>
              </a:solidFill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Він</a:t>
            </a:r>
            <a:r>
              <a:rPr lang="ru-RU" sz="20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враховує</a:t>
            </a:r>
            <a:r>
              <a:rPr lang="ru-RU" sz="20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стан </a:t>
            </a:r>
            <a:r>
              <a:rPr lang="ru-RU" sz="20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урядових</a:t>
            </a:r>
            <a:r>
              <a:rPr lang="ru-RU" sz="20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повноважень</a:t>
            </a:r>
            <a:r>
              <a:rPr lang="ru-RU" sz="20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20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рівень</a:t>
            </a:r>
            <a:r>
              <a:rPr lang="ru-RU" sz="20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корупції</a:t>
            </a:r>
            <a:r>
              <a:rPr lang="ru-RU" sz="20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20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відкритість</a:t>
            </a:r>
            <a:r>
              <a:rPr lang="ru-RU" sz="20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уряду, </a:t>
            </a:r>
            <a:r>
              <a:rPr lang="ru-RU" sz="20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забезпечення</a:t>
            </a:r>
            <a:r>
              <a:rPr lang="ru-RU" sz="20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порядку й </a:t>
            </a:r>
            <a:r>
              <a:rPr lang="ru-RU" sz="20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безпеки</a:t>
            </a:r>
            <a:r>
              <a:rPr lang="ru-RU" sz="20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20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цивільного</a:t>
            </a:r>
            <a:r>
              <a:rPr lang="ru-RU" sz="20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та </a:t>
            </a:r>
            <a:r>
              <a:rPr lang="ru-RU" sz="20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кримінального</a:t>
            </a:r>
            <a:r>
              <a:rPr lang="ru-RU" sz="20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правосуддя</a:t>
            </a:r>
            <a:r>
              <a:rPr lang="ru-RU" sz="20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8DD80D-BBA6-464A-9E21-56026B18AF8D}"/>
              </a:ext>
            </a:extLst>
          </p:cNvPr>
          <p:cNvSpPr txBox="1"/>
          <p:nvPr/>
        </p:nvSpPr>
        <p:spPr>
          <a:xfrm>
            <a:off x="1400537" y="4452608"/>
            <a:ext cx="97449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 2021 </a:t>
            </a:r>
            <a:r>
              <a:rPr lang="ru-RU" sz="20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році</a:t>
            </a:r>
            <a:r>
              <a:rPr lang="ru-RU" sz="20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Україна</a:t>
            </a:r>
            <a:r>
              <a:rPr lang="ru-RU" sz="20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посіла</a:t>
            </a:r>
            <a:r>
              <a:rPr lang="ru-RU" sz="20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74-ту </a:t>
            </a:r>
            <a:r>
              <a:rPr lang="ru-RU" sz="20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позицію</a:t>
            </a:r>
            <a:endParaRPr lang="ru-RU" sz="20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серед</a:t>
            </a:r>
            <a:r>
              <a:rPr lang="ru-RU" sz="20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139 </a:t>
            </a:r>
            <a:r>
              <a:rPr lang="ru-RU" sz="20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країн</a:t>
            </a:r>
            <a:r>
              <a:rPr lang="ru-RU" sz="20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світу</a:t>
            </a:r>
            <a:r>
              <a:rPr lang="ru-RU" sz="20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20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піднявшись</a:t>
            </a:r>
            <a:r>
              <a:rPr lang="ru-RU" sz="20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на 5 </a:t>
            </a:r>
            <a:r>
              <a:rPr lang="ru-RU" sz="20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позицій</a:t>
            </a:r>
            <a:r>
              <a:rPr lang="ru-RU" sz="20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за </a:t>
            </a:r>
            <a:r>
              <a:rPr lang="ru-RU" sz="20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рік</a:t>
            </a:r>
            <a:r>
              <a:rPr lang="ru-RU" sz="20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endParaRPr lang="ru-RU" sz="2000" b="1" dirty="0"/>
          </a:p>
        </p:txBody>
      </p:sp>
      <p:sp>
        <p:nvSpPr>
          <p:cNvPr id="6" name="Google Shape;328;p38">
            <a:extLst>
              <a:ext uri="{FF2B5EF4-FFF2-40B4-BE49-F238E27FC236}">
                <a16:creationId xmlns:a16="http://schemas.microsoft.com/office/drawing/2014/main" id="{A5458483-3E52-4775-AA0A-D86A4741140B}"/>
              </a:ext>
            </a:extLst>
          </p:cNvPr>
          <p:cNvSpPr/>
          <p:nvPr/>
        </p:nvSpPr>
        <p:spPr>
          <a:xfrm>
            <a:off x="1062106" y="4476937"/>
            <a:ext cx="42300" cy="70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5657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336;p39">
            <a:extLst>
              <a:ext uri="{FF2B5EF4-FFF2-40B4-BE49-F238E27FC236}">
                <a16:creationId xmlns:a16="http://schemas.microsoft.com/office/drawing/2014/main" id="{20CCB900-48F5-4A51-840A-C99EAFC800EF}"/>
              </a:ext>
            </a:extLst>
          </p:cNvPr>
          <p:cNvSpPr/>
          <p:nvPr/>
        </p:nvSpPr>
        <p:spPr>
          <a:xfrm>
            <a:off x="8156301" y="0"/>
            <a:ext cx="4035699" cy="689878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Google Shape;342;p39">
            <a:extLst>
              <a:ext uri="{FF2B5EF4-FFF2-40B4-BE49-F238E27FC236}">
                <a16:creationId xmlns:a16="http://schemas.microsoft.com/office/drawing/2014/main" id="{5BC38EAA-4262-4A81-AD6C-7588A9676C5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92162" y="601629"/>
            <a:ext cx="5982154" cy="546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335;p39">
            <a:extLst>
              <a:ext uri="{FF2B5EF4-FFF2-40B4-BE49-F238E27FC236}">
                <a16:creationId xmlns:a16="http://schemas.microsoft.com/office/drawing/2014/main" id="{C4E84C66-76D4-4E92-AA4B-37A21E2C07D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757" y="5282232"/>
            <a:ext cx="3147900" cy="39776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337;p39">
            <a:extLst>
              <a:ext uri="{FF2B5EF4-FFF2-40B4-BE49-F238E27FC236}">
                <a16:creationId xmlns:a16="http://schemas.microsoft.com/office/drawing/2014/main" id="{B3C01956-C457-405B-9A92-0A46CB8EB2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4793" y="5161155"/>
            <a:ext cx="3148864" cy="464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 dirty="0">
                <a:solidFill>
                  <a:srgbClr val="0070C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П</a:t>
            </a:r>
            <a:r>
              <a:rPr lang="uk" sz="2400" dirty="0">
                <a:solidFill>
                  <a:srgbClr val="0563C1"/>
                </a:solidFill>
                <a:uFill>
                  <a:noFill/>
                </a:u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ерейти</a:t>
            </a:r>
            <a:r>
              <a:rPr lang="uk" sz="2400" dirty="0">
                <a:solidFill>
                  <a:srgbClr val="0070C0"/>
                </a:solidFill>
                <a:uFill>
                  <a:noFill/>
                </a:u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до Кахуту   </a:t>
            </a:r>
            <a:endParaRPr sz="2400" dirty="0">
              <a:solidFill>
                <a:srgbClr val="0070C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23" name="Google Shape;339;p39">
            <a:extLst>
              <a:ext uri="{FF2B5EF4-FFF2-40B4-BE49-F238E27FC236}">
                <a16:creationId xmlns:a16="http://schemas.microsoft.com/office/drawing/2014/main" id="{E98C0559-55F3-42AA-A317-B5298EBA3CA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1307" y="328800"/>
            <a:ext cx="2770749" cy="9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340;p39">
            <a:extLst>
              <a:ext uri="{FF2B5EF4-FFF2-40B4-BE49-F238E27FC236}">
                <a16:creationId xmlns:a16="http://schemas.microsoft.com/office/drawing/2014/main" id="{1EDB017D-2DC5-448D-8F77-619AAD89E842}"/>
              </a:ext>
            </a:extLst>
          </p:cNvPr>
          <p:cNvSpPr txBox="1"/>
          <p:nvPr/>
        </p:nvSpPr>
        <p:spPr>
          <a:xfrm>
            <a:off x="968490" y="2440256"/>
            <a:ext cx="4169567" cy="178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200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Феномен </a:t>
            </a:r>
            <a:r>
              <a:rPr lang="uk" sz="4000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корупції</a:t>
            </a:r>
            <a:r>
              <a:rPr lang="uk" sz="3200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в сучасному світі</a:t>
            </a:r>
            <a:endParaRPr sz="3200" dirty="0"/>
          </a:p>
        </p:txBody>
      </p:sp>
      <p:sp>
        <p:nvSpPr>
          <p:cNvPr id="25" name="Google Shape;341;p39">
            <a:extLst>
              <a:ext uri="{FF2B5EF4-FFF2-40B4-BE49-F238E27FC236}">
                <a16:creationId xmlns:a16="http://schemas.microsoft.com/office/drawing/2014/main" id="{C7A09778-089B-4B7A-BBF1-E7DDFE1F97DB}"/>
              </a:ext>
            </a:extLst>
          </p:cNvPr>
          <p:cNvSpPr txBox="1"/>
          <p:nvPr/>
        </p:nvSpPr>
        <p:spPr>
          <a:xfrm>
            <a:off x="1022123" y="1233200"/>
            <a:ext cx="38337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Навчальна відеогра</a:t>
            </a:r>
            <a:endParaRPr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32471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95510-6809-48E8-843A-A9FC95FF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145" y="925433"/>
            <a:ext cx="9305326" cy="1681481"/>
          </a:xfrm>
        </p:spPr>
        <p:txBody>
          <a:bodyPr>
            <a:normAutofit/>
          </a:bodyPr>
          <a:lstStyle/>
          <a:p>
            <a:r>
              <a:rPr lang="uk" sz="6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КОРУПЦІЯ:</a:t>
            </a:r>
            <a:endParaRPr lang="ru-RU" sz="6000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1F290E-1992-4616-AE2C-FACA02175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4392" y="2529431"/>
            <a:ext cx="6467118" cy="1500187"/>
          </a:xfrm>
        </p:spPr>
        <p:txBody>
          <a:bodyPr>
            <a:noAutofit/>
          </a:bodyPr>
          <a:lstStyle/>
          <a:p>
            <a:r>
              <a:rPr lang="uk" sz="48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суть та походження</a:t>
            </a:r>
            <a:endParaRPr lang="ru-RU" sz="4800" dirty="0"/>
          </a:p>
        </p:txBody>
      </p:sp>
      <p:pic>
        <p:nvPicPr>
          <p:cNvPr id="4" name="Google Shape;73;p14">
            <a:extLst>
              <a:ext uri="{FF2B5EF4-FFF2-40B4-BE49-F238E27FC236}">
                <a16:creationId xmlns:a16="http://schemas.microsoft.com/office/drawing/2014/main" id="{E8F373B6-C7BB-45CD-80A0-7A095AB1025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8916" y="600727"/>
            <a:ext cx="997509" cy="887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7536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41103-170B-45EE-87BD-5C6564E05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Визначення корупції</a:t>
            </a:r>
            <a:endParaRPr lang="ru-RU" dirty="0"/>
          </a:p>
        </p:txBody>
      </p:sp>
      <p:sp>
        <p:nvSpPr>
          <p:cNvPr id="5" name="Google Shape;91;p16">
            <a:extLst>
              <a:ext uri="{FF2B5EF4-FFF2-40B4-BE49-F238E27FC236}">
                <a16:creationId xmlns:a16="http://schemas.microsoft.com/office/drawing/2014/main" id="{EFF9F29B-FCA3-4C83-910F-470F1FC58E6D}"/>
              </a:ext>
            </a:extLst>
          </p:cNvPr>
          <p:cNvSpPr txBox="1">
            <a:spLocks/>
          </p:cNvSpPr>
          <p:nvPr/>
        </p:nvSpPr>
        <p:spPr>
          <a:xfrm>
            <a:off x="9278008" y="5029460"/>
            <a:ext cx="2055472" cy="6659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200" b="1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«</a:t>
            </a:r>
            <a:r>
              <a:rPr lang="en-US" sz="1200" b="1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Corruptio</a:t>
            </a:r>
            <a:r>
              <a:rPr lang="uk-UA" sz="1200" b="1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»</a:t>
            </a:r>
            <a:r>
              <a:rPr lang="en-US" sz="12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200" i="1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(</a:t>
            </a:r>
            <a:r>
              <a:rPr lang="ru-RU" sz="1200" i="1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латиниця</a:t>
            </a:r>
            <a:r>
              <a:rPr lang="ru-RU" sz="1200" i="1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)</a:t>
            </a:r>
            <a:r>
              <a:rPr lang="ru-RU" sz="12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–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розлад</a:t>
            </a:r>
            <a:r>
              <a:rPr lang="ru-RU" sz="12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2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руйнування</a:t>
            </a:r>
            <a:r>
              <a:rPr lang="ru-RU" sz="12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2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роз’їднання</a:t>
            </a:r>
            <a:endParaRPr lang="ru-RU" sz="1200" dirty="0"/>
          </a:p>
        </p:txBody>
      </p:sp>
      <p:pic>
        <p:nvPicPr>
          <p:cNvPr id="14" name="Графіка 13">
            <a:extLst>
              <a:ext uri="{FF2B5EF4-FFF2-40B4-BE49-F238E27FC236}">
                <a16:creationId xmlns:a16="http://schemas.microsoft.com/office/drawing/2014/main" id="{A2E0150C-BD9C-456A-A64F-D4FB26779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536" y="1676400"/>
            <a:ext cx="8871633" cy="3982972"/>
          </a:xfrm>
          <a:prstGeom prst="rect">
            <a:avLst/>
          </a:prstGeom>
        </p:spPr>
      </p:pic>
      <p:sp>
        <p:nvSpPr>
          <p:cNvPr id="8" name="Google Shape;95;p16">
            <a:extLst>
              <a:ext uri="{FF2B5EF4-FFF2-40B4-BE49-F238E27FC236}">
                <a16:creationId xmlns:a16="http://schemas.microsoft.com/office/drawing/2014/main" id="{C2A1AFAA-5434-480A-B18B-58946CD5E420}"/>
              </a:ext>
            </a:extLst>
          </p:cNvPr>
          <p:cNvSpPr txBox="1"/>
          <p:nvPr/>
        </p:nvSpPr>
        <p:spPr>
          <a:xfrm>
            <a:off x="858520" y="1702589"/>
            <a:ext cx="10307320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300"/>
              <a:buFont typeface="Wingdings" panose="05000000000000000000" pitchFamily="2" charset="2"/>
              <a:buChar char="l"/>
            </a:pPr>
            <a:r>
              <a:rPr lang="uk" sz="13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</a:t>
            </a:r>
            <a:r>
              <a:rPr lang="uk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рансперенсі Інтернешнл: </a:t>
            </a:r>
            <a:r>
              <a:rPr lang="uk" b="1" dirty="0">
                <a:solidFill>
                  <a:schemeClr val="dk1"/>
                </a:solidFill>
                <a:highlight>
                  <a:srgbClr val="C0C0C0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uk" dirty="0">
                <a:solidFill>
                  <a:schemeClr val="dk1"/>
                </a:solidFill>
                <a:highlight>
                  <a:srgbClr val="C0C0C0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  </a:t>
            </a: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– це зловживання довіреною владою для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300"/>
              <a:buFont typeface="Wingdings" panose="05000000000000000000" pitchFamily="2" charset="2"/>
              <a:buChar char="l"/>
            </a:pP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приватної вигоди.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7429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Wingdings" panose="05000000000000000000" pitchFamily="2" charset="2"/>
              <a:buChar char="l"/>
            </a:pPr>
            <a:r>
              <a:rPr lang="uk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Світовий банк:</a:t>
            </a: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uk" dirty="0">
                <a:solidFill>
                  <a:schemeClr val="dk1"/>
                </a:solidFill>
                <a:highlight>
                  <a:srgbClr val="C0C0C0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Корупція </a:t>
            </a: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– це зловживання публічною посадою для особистої вигоди. 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Wingdings" panose="05000000000000000000" pitchFamily="2" charset="2"/>
              <a:buChar char="l"/>
            </a:pPr>
            <a:r>
              <a:rPr lang="uk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Закон України «Про запобігання корупції»:</a:t>
            </a: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uk" dirty="0">
                <a:solidFill>
                  <a:schemeClr val="dk1"/>
                </a:solidFill>
                <a:highlight>
                  <a:srgbClr val="C0C0C0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</a:t>
            </a: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– використання особою, наданих їй службових повноважень чи пов’язаних з ними можливостей з метою одержання неправомірної вигоди або прийняття такої вигоди чи прийняття обіцянки/пропозиції такої вигоди для себе чи інших осіб або відповідно обіцянка/пропозиція чи надання неправомірної ви чи юридичним особам з метою схилити цю особу до протиправного використання наданих їй службових повноважень чи пов’язаних з ними можливостей. 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504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16;p18">
            <a:extLst>
              <a:ext uri="{FF2B5EF4-FFF2-40B4-BE49-F238E27FC236}">
                <a16:creationId xmlns:a16="http://schemas.microsoft.com/office/drawing/2014/main" id="{CC37AADF-7CD5-4888-8BAD-892BA3830E3A}"/>
              </a:ext>
            </a:extLst>
          </p:cNvPr>
          <p:cNvSpPr/>
          <p:nvPr/>
        </p:nvSpPr>
        <p:spPr>
          <a:xfrm>
            <a:off x="2914649" y="539750"/>
            <a:ext cx="3613151" cy="400489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00;p17">
            <a:extLst>
              <a:ext uri="{FF2B5EF4-FFF2-40B4-BE49-F238E27FC236}">
                <a16:creationId xmlns:a16="http://schemas.microsoft.com/office/drawing/2014/main" id="{EEA0C336-AE51-42FB-AC14-56401145C59D}"/>
              </a:ext>
            </a:extLst>
          </p:cNvPr>
          <p:cNvSpPr/>
          <p:nvPr/>
        </p:nvSpPr>
        <p:spPr>
          <a:xfrm>
            <a:off x="1594255" y="1882092"/>
            <a:ext cx="1873602" cy="1873602"/>
          </a:xfrm>
          <a:prstGeom prst="ellipse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00;p17">
            <a:extLst>
              <a:ext uri="{FF2B5EF4-FFF2-40B4-BE49-F238E27FC236}">
                <a16:creationId xmlns:a16="http://schemas.microsoft.com/office/drawing/2014/main" id="{738B6B68-7FEA-467F-9713-9BBB463432E2}"/>
              </a:ext>
            </a:extLst>
          </p:cNvPr>
          <p:cNvSpPr/>
          <p:nvPr/>
        </p:nvSpPr>
        <p:spPr>
          <a:xfrm>
            <a:off x="5139258" y="1882092"/>
            <a:ext cx="1873602" cy="1873602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3;p17">
            <a:extLst>
              <a:ext uri="{FF2B5EF4-FFF2-40B4-BE49-F238E27FC236}">
                <a16:creationId xmlns:a16="http://schemas.microsoft.com/office/drawing/2014/main" id="{CA2AD7F0-CDC1-4DFC-80B7-8D0C6E17F6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9960" y="371303"/>
            <a:ext cx="6384905" cy="631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Корупція:</a:t>
            </a:r>
            <a:r>
              <a:rPr lang="uk-UA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ключові елементи</a:t>
            </a:r>
            <a:endParaRPr sz="3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9" name="Google Shape;104;p17">
            <a:extLst>
              <a:ext uri="{FF2B5EF4-FFF2-40B4-BE49-F238E27FC236}">
                <a16:creationId xmlns:a16="http://schemas.microsoft.com/office/drawing/2014/main" id="{0FC46E61-DBE1-46AA-97AE-08126403FDB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08856" y="2257299"/>
            <a:ext cx="1044400" cy="104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7;p17">
            <a:extLst>
              <a:ext uri="{FF2B5EF4-FFF2-40B4-BE49-F238E27FC236}">
                <a16:creationId xmlns:a16="http://schemas.microsoft.com/office/drawing/2014/main" id="{B396B92E-0088-43C2-96F8-E7AAE6EE615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4434" y="2312967"/>
            <a:ext cx="980125" cy="9776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0348D0A5-F01D-4619-A442-129B0FC800A8}"/>
              </a:ext>
            </a:extLst>
          </p:cNvPr>
          <p:cNvGrpSpPr/>
          <p:nvPr/>
        </p:nvGrpSpPr>
        <p:grpSpPr>
          <a:xfrm>
            <a:off x="8724145" y="1862638"/>
            <a:ext cx="1912510" cy="1912510"/>
            <a:chOff x="8539429" y="1727845"/>
            <a:chExt cx="1912510" cy="1912510"/>
          </a:xfrm>
        </p:grpSpPr>
        <p:sp>
          <p:nvSpPr>
            <p:cNvPr id="10" name="Google Shape;106;p17">
              <a:extLst>
                <a:ext uri="{FF2B5EF4-FFF2-40B4-BE49-F238E27FC236}">
                  <a16:creationId xmlns:a16="http://schemas.microsoft.com/office/drawing/2014/main" id="{2856B8F8-22BC-4E89-BA26-5D47387A765F}"/>
                </a:ext>
              </a:extLst>
            </p:cNvPr>
            <p:cNvSpPr/>
            <p:nvPr/>
          </p:nvSpPr>
          <p:spPr>
            <a:xfrm>
              <a:off x="8539429" y="1727845"/>
              <a:ext cx="1912510" cy="1912510"/>
            </a:xfrm>
            <a:prstGeom prst="ellipse">
              <a:avLst/>
            </a:prstGeom>
            <a:solidFill>
              <a:srgbClr val="9B9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" name="Google Shape;108;p17">
              <a:extLst>
                <a:ext uri="{FF2B5EF4-FFF2-40B4-BE49-F238E27FC236}">
                  <a16:creationId xmlns:a16="http://schemas.microsoft.com/office/drawing/2014/main" id="{E950E81C-481D-41C2-9163-D6A2A50E1733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005622" y="2194038"/>
              <a:ext cx="980125" cy="980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09;p17">
            <a:extLst>
              <a:ext uri="{FF2B5EF4-FFF2-40B4-BE49-F238E27FC236}">
                <a16:creationId xmlns:a16="http://schemas.microsoft.com/office/drawing/2014/main" id="{E2EBD9F4-419E-4D0F-9942-4233DB309E05}"/>
              </a:ext>
            </a:extLst>
          </p:cNvPr>
          <p:cNvSpPr txBox="1"/>
          <p:nvPr/>
        </p:nvSpPr>
        <p:spPr>
          <a:xfrm>
            <a:off x="1339758" y="4047845"/>
            <a:ext cx="2423451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Універсальність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endParaRPr lang="ru-RU" sz="13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4" name="Google Shape;110;p17">
            <a:extLst>
              <a:ext uri="{FF2B5EF4-FFF2-40B4-BE49-F238E27FC236}">
                <a16:creationId xmlns:a16="http://schemas.microsoft.com/office/drawing/2014/main" id="{FD381152-87A9-4202-A641-12AAFB23F21F}"/>
              </a:ext>
            </a:extLst>
          </p:cNvPr>
          <p:cNvSpPr txBox="1"/>
          <p:nvPr/>
        </p:nvSpPr>
        <p:spPr>
          <a:xfrm>
            <a:off x="4576059" y="4047845"/>
            <a:ext cx="3000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Зловживання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повноваженнями</a:t>
            </a:r>
            <a:endParaRPr lang="ru-RU" dirty="0"/>
          </a:p>
        </p:txBody>
      </p:sp>
      <p:sp>
        <p:nvSpPr>
          <p:cNvPr id="15" name="Google Shape;111;p17">
            <a:extLst>
              <a:ext uri="{FF2B5EF4-FFF2-40B4-BE49-F238E27FC236}">
                <a16:creationId xmlns:a16="http://schemas.microsoft.com/office/drawing/2014/main" id="{41F6B298-CA98-4438-8D31-148148DF4EA6}"/>
              </a:ext>
            </a:extLst>
          </p:cNvPr>
          <p:cNvSpPr txBox="1"/>
          <p:nvPr/>
        </p:nvSpPr>
        <p:spPr>
          <a:xfrm>
            <a:off x="8724146" y="4047845"/>
            <a:ext cx="191251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Незаконна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348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6;p18">
            <a:extLst>
              <a:ext uri="{FF2B5EF4-FFF2-40B4-BE49-F238E27FC236}">
                <a16:creationId xmlns:a16="http://schemas.microsoft.com/office/drawing/2014/main" id="{948FB361-DB79-4EEB-9099-808003A6C775}"/>
              </a:ext>
            </a:extLst>
          </p:cNvPr>
          <p:cNvSpPr/>
          <p:nvPr/>
        </p:nvSpPr>
        <p:spPr>
          <a:xfrm>
            <a:off x="6059488" y="504004"/>
            <a:ext cx="2143939" cy="46163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2212665-A9DC-4358-A7E7-F60DD2293D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30" y="1608961"/>
            <a:ext cx="7130142" cy="3319490"/>
          </a:xfrm>
        </p:spPr>
        <p:txBody>
          <a:bodyPr>
            <a:normAutofit/>
          </a:bodyPr>
          <a:lstStyle/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Старий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Завіт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містить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застереження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проти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хабарництва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яке «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осліплює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зрячих та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викривляє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слова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справедливих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».</a:t>
            </a: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Притчі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Соломона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говорять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цар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який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керується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справедливістю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й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правосуддям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зміцнює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державу.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Натомість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ласий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до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подарунків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і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хабарів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цар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навпаки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її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руйнує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спустошує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Times New Roman"/>
              <a:buChar char="●"/>
            </a:pP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Закони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Хаммурапі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(1800 р. до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н.е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.)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передбачали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покарання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корумпованих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суддів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задля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збереження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ефективного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судочинства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Подібні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норми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були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й в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інших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частинах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світу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наприклад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Артхашастра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древній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Індії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або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Коран на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Близькому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Сході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. </a:t>
            </a:r>
          </a:p>
          <a:p>
            <a:endParaRPr lang="ru-RU" sz="1800" dirty="0"/>
          </a:p>
        </p:txBody>
      </p:sp>
      <p:sp>
        <p:nvSpPr>
          <p:cNvPr id="10" name="Google Shape;116;p18">
            <a:extLst>
              <a:ext uri="{FF2B5EF4-FFF2-40B4-BE49-F238E27FC236}">
                <a16:creationId xmlns:a16="http://schemas.microsoft.com/office/drawing/2014/main" id="{C93B5297-D5D8-496D-829B-36EC27C4FB70}"/>
              </a:ext>
            </a:extLst>
          </p:cNvPr>
          <p:cNvSpPr/>
          <p:nvPr/>
        </p:nvSpPr>
        <p:spPr>
          <a:xfrm>
            <a:off x="8866209" y="1080"/>
            <a:ext cx="3325792" cy="685692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20;p18">
            <a:extLst>
              <a:ext uri="{FF2B5EF4-FFF2-40B4-BE49-F238E27FC236}">
                <a16:creationId xmlns:a16="http://schemas.microsoft.com/office/drawing/2014/main" id="{CAD6B63B-DF13-4F98-B9D0-D0E8EA28551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427" y="1293150"/>
            <a:ext cx="3632777" cy="355664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1;p18">
            <a:extLst>
              <a:ext uri="{FF2B5EF4-FFF2-40B4-BE49-F238E27FC236}">
                <a16:creationId xmlns:a16="http://schemas.microsoft.com/office/drawing/2014/main" id="{2B7532FD-DFB5-4514-A189-65AE7834B948}"/>
              </a:ext>
            </a:extLst>
          </p:cNvPr>
          <p:cNvSpPr txBox="1"/>
          <p:nvPr/>
        </p:nvSpPr>
        <p:spPr>
          <a:xfrm>
            <a:off x="9293334" y="5095452"/>
            <a:ext cx="254287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 b="1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Картина Гарарда Давида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«Здирання шкіри з продажного судді»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9A40D-B858-4848-AFC8-C46A8BF82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796" y="477831"/>
            <a:ext cx="7537995" cy="493457"/>
          </a:xfrm>
        </p:spPr>
        <p:txBody>
          <a:bodyPr/>
          <a:lstStyle/>
          <a:p>
            <a:r>
              <a:rPr lang="uk" b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Історичні витоки корупції: давні часи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39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6;p18">
            <a:extLst>
              <a:ext uri="{FF2B5EF4-FFF2-40B4-BE49-F238E27FC236}">
                <a16:creationId xmlns:a16="http://schemas.microsoft.com/office/drawing/2014/main" id="{9911FC29-DBDC-4FC9-B1B5-80D66310C8FC}"/>
              </a:ext>
            </a:extLst>
          </p:cNvPr>
          <p:cNvSpPr/>
          <p:nvPr/>
        </p:nvSpPr>
        <p:spPr>
          <a:xfrm>
            <a:off x="6059488" y="447045"/>
            <a:ext cx="3783012" cy="46163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BC23A-670A-4D93-8FC4-E0D8F5BF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Історичні витоки корупції: Стародавня Греція</a:t>
            </a:r>
            <a:endParaRPr lang="ru-RU" dirty="0"/>
          </a:p>
        </p:txBody>
      </p:sp>
      <p:sp>
        <p:nvSpPr>
          <p:cNvPr id="9" name="Google Shape;126;p19">
            <a:extLst>
              <a:ext uri="{FF2B5EF4-FFF2-40B4-BE49-F238E27FC236}">
                <a16:creationId xmlns:a16="http://schemas.microsoft.com/office/drawing/2014/main" id="{8A0D844A-E724-4862-8131-299713C34EF3}"/>
              </a:ext>
            </a:extLst>
          </p:cNvPr>
          <p:cNvSpPr/>
          <p:nvPr/>
        </p:nvSpPr>
        <p:spPr>
          <a:xfrm>
            <a:off x="1073440" y="2351594"/>
            <a:ext cx="6130000" cy="2852136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B9D6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8;p19">
            <a:extLst>
              <a:ext uri="{FF2B5EF4-FFF2-40B4-BE49-F238E27FC236}">
                <a16:creationId xmlns:a16="http://schemas.microsoft.com/office/drawing/2014/main" id="{F08DCFBB-5998-4AA0-9DB1-54B463A6C6B9}"/>
              </a:ext>
            </a:extLst>
          </p:cNvPr>
          <p:cNvSpPr txBox="1"/>
          <p:nvPr/>
        </p:nvSpPr>
        <p:spPr>
          <a:xfrm>
            <a:off x="933113" y="2594294"/>
            <a:ext cx="5906479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</a:t>
            </a: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– негативне явище, що руйнує політику, найвищу форму співжиття людей у полісі.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Аристотель згадував корупцію як фактор, що може призвести державу до виродження, і наголошував на необхідності громадянського контролю за діями можновладців</a:t>
            </a:r>
            <a:r>
              <a:rPr lang="uk" sz="1600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. </a:t>
            </a:r>
            <a:endParaRPr sz="18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1" name="Google Shape;132;p19">
            <a:extLst>
              <a:ext uri="{FF2B5EF4-FFF2-40B4-BE49-F238E27FC236}">
                <a16:creationId xmlns:a16="http://schemas.microsoft.com/office/drawing/2014/main" id="{A4C664A8-149B-4EE7-8439-3710B57FC7D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3440" y="1613980"/>
            <a:ext cx="590750" cy="3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16;p18">
            <a:extLst>
              <a:ext uri="{FF2B5EF4-FFF2-40B4-BE49-F238E27FC236}">
                <a16:creationId xmlns:a16="http://schemas.microsoft.com/office/drawing/2014/main" id="{7DF39886-A1BE-4736-B8B2-35DA48DAED51}"/>
              </a:ext>
            </a:extLst>
          </p:cNvPr>
          <p:cNvSpPr/>
          <p:nvPr/>
        </p:nvSpPr>
        <p:spPr>
          <a:xfrm>
            <a:off x="10112829" y="0"/>
            <a:ext cx="2079171" cy="685692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20;p18">
            <a:extLst>
              <a:ext uri="{FF2B5EF4-FFF2-40B4-BE49-F238E27FC236}">
                <a16:creationId xmlns:a16="http://schemas.microsoft.com/office/drawing/2014/main" id="{B22B37D5-3C96-47B7-9A9E-F32587E5FEB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1343" y="1650679"/>
            <a:ext cx="3632777" cy="3556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42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6;p18">
            <a:extLst>
              <a:ext uri="{FF2B5EF4-FFF2-40B4-BE49-F238E27FC236}">
                <a16:creationId xmlns:a16="http://schemas.microsoft.com/office/drawing/2014/main" id="{03FE3530-76AE-436A-BE74-E25B1226CB32}"/>
              </a:ext>
            </a:extLst>
          </p:cNvPr>
          <p:cNvSpPr/>
          <p:nvPr/>
        </p:nvSpPr>
        <p:spPr>
          <a:xfrm>
            <a:off x="6059488" y="447045"/>
            <a:ext cx="3783012" cy="46163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BBCA755-A2D1-469B-BA25-21A1B461E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Історичні витоки корупції: Стародавня Греція 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4E060-FDC9-48FE-AFC0-BF8629F8FEB1}"/>
              </a:ext>
            </a:extLst>
          </p:cNvPr>
          <p:cNvSpPr txBox="1"/>
          <p:nvPr/>
        </p:nvSpPr>
        <p:spPr>
          <a:xfrm>
            <a:off x="848360" y="1340645"/>
            <a:ext cx="10157097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 388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році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до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н.е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боксер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Евпол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підкупив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своїх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трьох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суперників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Тоді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було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покарано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всіх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чотирьох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учасників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457200" lvl="0" indent="-330200" algn="just" rtl="0"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Приблизно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322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році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до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н.е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п'ятиборець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на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ім'я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Каліпп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запропонував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своїм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конкурентам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гроші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за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поразку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змаганні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457200" lvl="0" indent="-330200" algn="just" rtl="0"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Тренери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часто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позичали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спортсменам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гроші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високі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відсотки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єдиною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метою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підкупу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457200" lvl="0" indent="-330200" algn="just" rtl="0">
              <a:spcBef>
                <a:spcPts val="1000"/>
              </a:spcBef>
              <a:spcAft>
                <a:spcPts val="100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Спортсменів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підкупали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щоб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змагатися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за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інші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міста-держави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endParaRPr lang="ru-RU" sz="1600" dirty="0"/>
          </a:p>
        </p:txBody>
      </p:sp>
      <p:pic>
        <p:nvPicPr>
          <p:cNvPr id="6" name="Google Shape;140;p20">
            <a:extLst>
              <a:ext uri="{FF2B5EF4-FFF2-40B4-BE49-F238E27FC236}">
                <a16:creationId xmlns:a16="http://schemas.microsoft.com/office/drawing/2014/main" id="{E5B37291-7302-4199-8E67-36FDC9E2A03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7440" y="3654785"/>
            <a:ext cx="10017760" cy="2647792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384244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16;p18">
            <a:extLst>
              <a:ext uri="{FF2B5EF4-FFF2-40B4-BE49-F238E27FC236}">
                <a16:creationId xmlns:a16="http://schemas.microsoft.com/office/drawing/2014/main" id="{14F36582-B95D-4C56-8D83-0C72E6BE0893}"/>
              </a:ext>
            </a:extLst>
          </p:cNvPr>
          <p:cNvSpPr/>
          <p:nvPr/>
        </p:nvSpPr>
        <p:spPr>
          <a:xfrm>
            <a:off x="6059488" y="447045"/>
            <a:ext cx="3408362" cy="46163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4FD19-17B7-4774-A570-841E4AF33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Історичні витоки корупції: Стародавній Рим 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A8C69D-5707-4455-88C9-5D40D84FA328}"/>
              </a:ext>
            </a:extLst>
          </p:cNvPr>
          <p:cNvSpPr txBox="1"/>
          <p:nvPr/>
        </p:nvSpPr>
        <p:spPr>
          <a:xfrm>
            <a:off x="500743" y="1420956"/>
            <a:ext cx="1063534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7200" algn="just">
              <a:spcAft>
                <a:spcPts val="1000"/>
              </a:spcAft>
            </a:pP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Вперше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з’явився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саме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термін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«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»,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який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походить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від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латинського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«</a:t>
            </a:r>
            <a:r>
              <a:rPr lang="en-US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corrumpere</a:t>
            </a: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»,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юридичній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термінології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означає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видачу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судового документа в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обмін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на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компенсацію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а в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ширшому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розумінні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–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неприємну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дію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систему,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занепадає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погіршується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З часом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він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став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включати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широкий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перелік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зловживань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можновладців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: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купівлю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посад,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підкуп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суддів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хабарництво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endParaRPr lang="ru-RU" dirty="0"/>
          </a:p>
        </p:txBody>
      </p:sp>
      <p:pic>
        <p:nvPicPr>
          <p:cNvPr id="5" name="Google Shape;151;p21">
            <a:extLst>
              <a:ext uri="{FF2B5EF4-FFF2-40B4-BE49-F238E27FC236}">
                <a16:creationId xmlns:a16="http://schemas.microsoft.com/office/drawing/2014/main" id="{49101DAF-8D22-4696-90DF-4C08D6D375E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97961" y="2556761"/>
            <a:ext cx="476250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52;p21">
            <a:extLst>
              <a:ext uri="{FF2B5EF4-FFF2-40B4-BE49-F238E27FC236}">
                <a16:creationId xmlns:a16="http://schemas.microsoft.com/office/drawing/2014/main" id="{D95661D5-D467-454A-94CD-963B4FDE3E5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754888" y="1319989"/>
            <a:ext cx="47625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53;p21">
            <a:extLst>
              <a:ext uri="{FF2B5EF4-FFF2-40B4-BE49-F238E27FC236}">
                <a16:creationId xmlns:a16="http://schemas.microsoft.com/office/drawing/2014/main" id="{69F4AE73-E6AE-4D85-8290-CE26B2D56F5E}"/>
              </a:ext>
            </a:extLst>
          </p:cNvPr>
          <p:cNvSpPr txBox="1"/>
          <p:nvPr/>
        </p:nvSpPr>
        <p:spPr>
          <a:xfrm>
            <a:off x="856199" y="3503574"/>
            <a:ext cx="10334317" cy="182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335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</a:pPr>
            <a:r>
              <a:rPr lang="uk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 стала такою поширеною, що загальноприйнятими стандартами поведінки стали корупційні дії, а не сувора мораль предків.</a:t>
            </a:r>
            <a:endParaRPr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133350" marR="0" lvl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</a:pPr>
            <a:r>
              <a:rPr lang="uk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Через корупцію та хабарництво чиновники отримували доступ до влади та грошей.</a:t>
            </a:r>
            <a:br>
              <a:rPr lang="uk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uk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Багаті люди купували голоси громадян та обдаровували своїх друзів. </a:t>
            </a:r>
            <a:endParaRPr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139700" marR="0" lvl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r>
              <a:rPr lang="uk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Хабарництво зростало до таких розмірів, що  громадяни перестали довіряти Сенату</a:t>
            </a:r>
            <a:r>
              <a:rPr lang="uk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</a:t>
            </a:r>
            <a:endParaRPr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88B8C1-3566-45B3-B2A6-55532C04B61B}"/>
              </a:ext>
            </a:extLst>
          </p:cNvPr>
          <p:cNvSpPr/>
          <p:nvPr/>
        </p:nvSpPr>
        <p:spPr>
          <a:xfrm>
            <a:off x="754889" y="3267251"/>
            <a:ext cx="10635342" cy="2311400"/>
          </a:xfrm>
          <a:prstGeom prst="rect">
            <a:avLst/>
          </a:prstGeom>
          <a:noFill/>
          <a:ln w="38100">
            <a:solidFill>
              <a:srgbClr val="B9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6962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строювані 1">
      <a:dk1>
        <a:sysClr val="windowText" lastClr="000000"/>
      </a:dk1>
      <a:lt1>
        <a:srgbClr val="FFFFFF"/>
      </a:lt1>
      <a:dk2>
        <a:srgbClr val="9B9C9E"/>
      </a:dk2>
      <a:lt2>
        <a:srgbClr val="FFFFFF"/>
      </a:lt2>
      <a:accent1>
        <a:srgbClr val="B9D6D5"/>
      </a:accent1>
      <a:accent2>
        <a:srgbClr val="9B9C9E"/>
      </a:accent2>
      <a:accent3>
        <a:srgbClr val="F2F2F2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ія1" id="{C7459DD2-A3B3-408C-8103-426DC879523D}" vid="{FE66A128-A704-4489-9615-723AD654BC3F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Презентація1</Template>
  <TotalTime>1870</TotalTime>
  <Words>1879</Words>
  <Application>Microsoft Office PowerPoint</Application>
  <PresentationFormat>Широкий екран</PresentationFormat>
  <Paragraphs>152</Paragraphs>
  <Slides>26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Тема Office</vt:lpstr>
      <vt:lpstr>Корупція на атоми:</vt:lpstr>
      <vt:lpstr>Корупція в Конгресі США:</vt:lpstr>
      <vt:lpstr>КОРУПЦІЯ:</vt:lpstr>
      <vt:lpstr>Визначення корупції</vt:lpstr>
      <vt:lpstr>Корупція: ключові елементи</vt:lpstr>
      <vt:lpstr> Історичні витоки корупції: давні часи</vt:lpstr>
      <vt:lpstr>Історичні витоки корупції: Стародавня Греція</vt:lpstr>
      <vt:lpstr>Історичні витоки корупції: Стародавня Греція </vt:lpstr>
      <vt:lpstr>Історичні витоки корупції: Стародавній Рим </vt:lpstr>
      <vt:lpstr>Історичні витоки корупції: Відродження </vt:lpstr>
      <vt:lpstr>Історичні витоки корупції: Відродження </vt:lpstr>
      <vt:lpstr> Історичні витоки корупції: Новий час </vt:lpstr>
      <vt:lpstr> Історичні витоки корупції: Новий час </vt:lpstr>
      <vt:lpstr>ВИДИ І ФОРМИ корупції</vt:lpstr>
      <vt:lpstr>Види корупції: Велика корупція</vt:lpstr>
      <vt:lpstr>Види корупції: Політична корупція</vt:lpstr>
      <vt:lpstr>Види корупції: Побутова корупція</vt:lpstr>
      <vt:lpstr>Види корупції: Адміністративна корупція </vt:lpstr>
      <vt:lpstr>Інші підходи до класифікації корупції</vt:lpstr>
      <vt:lpstr>Форми корупції</vt:lpstr>
      <vt:lpstr>Найгучніші випадки корупції </vt:lpstr>
      <vt:lpstr>Поширеність корупції </vt:lpstr>
      <vt:lpstr>Поширеність корупції в Україні та світі </vt:lpstr>
      <vt:lpstr>Поширеність корупції  в Україні та світі </vt:lpstr>
      <vt:lpstr>Поширеність корупції  в Україні та світі </vt:lpstr>
      <vt:lpstr>Перейти до Кахуту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51</cp:revision>
  <dcterms:created xsi:type="dcterms:W3CDTF">2023-06-15T13:39:22Z</dcterms:created>
  <dcterms:modified xsi:type="dcterms:W3CDTF">2023-06-19T08:27:34Z</dcterms:modified>
</cp:coreProperties>
</file>