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43">
          <p15:clr>
            <a:srgbClr val="A4A3A4"/>
          </p15:clr>
        </p15:guide>
        <p15:guide id="2" pos="2880">
          <p15:clr>
            <a:srgbClr val="A4A3A4"/>
          </p15:clr>
        </p15:guide>
      </p15:sldGuideLst>
    </p:ext>
    <p:ext uri="GoogleSlidesCustomDataVersion2">
      <go:slidesCustomData xmlns:go="http://customooxmlschemas.google.com/" r:id="rId31" roundtripDataSignature="AMtx7mhc9/KzY5C1cM96bMJMyq2MO0Pp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43"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ий слайд">
  <p:cSld name="Титульний слайд">
    <p:spTree>
      <p:nvGrpSpPr>
        <p:cNvPr id="11" name="Shape 11"/>
        <p:cNvGrpSpPr/>
        <p:nvPr/>
      </p:nvGrpSpPr>
      <p:grpSpPr>
        <a:xfrm>
          <a:off x="0" y="0"/>
          <a:ext cx="0" cy="0"/>
          <a:chOff x="0" y="0"/>
          <a:chExt cx="0" cy="0"/>
        </a:xfrm>
      </p:grpSpPr>
      <p:sp>
        <p:nvSpPr>
          <p:cNvPr id="12" name="Google Shape;12;p27"/>
          <p:cNvSpPr txBox="1"/>
          <p:nvPr>
            <p:ph type="ctrTitle"/>
          </p:nvPr>
        </p:nvSpPr>
        <p:spPr>
          <a:xfrm>
            <a:off x="800100" y="1986497"/>
            <a:ext cx="7551420" cy="52959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500"/>
              <a:buFont typeface="Arial"/>
              <a:buNone/>
              <a:defRPr b="1"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3" name="Google Shape;13;p27"/>
          <p:cNvPicPr preferRelativeResize="0"/>
          <p:nvPr/>
        </p:nvPicPr>
        <p:blipFill rotWithShape="1">
          <a:blip r:embed="rId2">
            <a:alphaModFix/>
          </a:blip>
          <a:srcRect b="0" l="0" r="0" t="0"/>
          <a:stretch/>
        </p:blipFill>
        <p:spPr>
          <a:xfrm>
            <a:off x="265354" y="422910"/>
            <a:ext cx="847166" cy="800101"/>
          </a:xfrm>
          <a:prstGeom prst="rect">
            <a:avLst/>
          </a:prstGeom>
          <a:noFill/>
          <a:ln>
            <a:noFill/>
          </a:ln>
        </p:spPr>
      </p:pic>
      <p:pic>
        <p:nvPicPr>
          <p:cNvPr id="14" name="Google Shape;14;p27"/>
          <p:cNvPicPr preferRelativeResize="0"/>
          <p:nvPr/>
        </p:nvPicPr>
        <p:blipFill rotWithShape="1">
          <a:blip r:embed="rId3">
            <a:alphaModFix/>
          </a:blip>
          <a:srcRect b="0" l="0" r="0" t="0"/>
          <a:stretch/>
        </p:blipFill>
        <p:spPr>
          <a:xfrm>
            <a:off x="8627185" y="0"/>
            <a:ext cx="516815" cy="1493520"/>
          </a:xfrm>
          <a:prstGeom prst="rect">
            <a:avLst/>
          </a:prstGeom>
          <a:noFill/>
          <a:ln>
            <a:noFill/>
          </a:ln>
        </p:spPr>
      </p:pic>
      <p:sp>
        <p:nvSpPr>
          <p:cNvPr id="15" name="Google Shape;15;p27"/>
          <p:cNvSpPr/>
          <p:nvPr/>
        </p:nvSpPr>
        <p:spPr>
          <a:xfrm>
            <a:off x="-16538" y="4576275"/>
            <a:ext cx="3498878" cy="567225"/>
          </a:xfrm>
          <a:prstGeom prst="snip1Rect">
            <a:avLst>
              <a:gd fmla="val 16667" name="adj"/>
            </a:avLst>
          </a:prstGeom>
          <a:solidFill>
            <a:schemeClr val="dk1"/>
          </a:solidFill>
          <a:ln>
            <a:noFill/>
          </a:ln>
        </p:spPr>
        <p:txBody>
          <a:bodyPr anchorCtr="0" anchor="ctr" bIns="68550" lIns="68550" spcFirstLastPara="1" rIns="68550" wrap="square" tIns="68550">
            <a:noAutofit/>
          </a:bodyPr>
          <a:lstStyle/>
          <a:p>
            <a:pPr indent="0" lvl="0" marL="0" marR="0" rtl="0" algn="l">
              <a:spcBef>
                <a:spcPts val="0"/>
              </a:spcBef>
              <a:spcAft>
                <a:spcPts val="0"/>
              </a:spcAft>
              <a:buClr>
                <a:schemeClr val="dk1"/>
              </a:buClr>
              <a:buSzPts val="1050"/>
              <a:buFont typeface="Calibri"/>
              <a:buNone/>
            </a:pPr>
            <a:r>
              <a:t/>
            </a:r>
            <a:endParaRPr b="0" i="0" sz="105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Лише заголовок" type="titleOnly">
  <p:cSld name="TITLE_ONLY">
    <p:spTree>
      <p:nvGrpSpPr>
        <p:cNvPr id="16" name="Shape 16"/>
        <p:cNvGrpSpPr/>
        <p:nvPr/>
      </p:nvGrpSpPr>
      <p:grpSpPr>
        <a:xfrm>
          <a:off x="0" y="0"/>
          <a:ext cx="0" cy="0"/>
          <a:chOff x="0" y="0"/>
          <a:chExt cx="0" cy="0"/>
        </a:xfrm>
      </p:grpSpPr>
      <p:sp>
        <p:nvSpPr>
          <p:cNvPr id="17" name="Google Shape;17;p28"/>
          <p:cNvSpPr txBox="1"/>
          <p:nvPr>
            <p:ph type="title"/>
          </p:nvPr>
        </p:nvSpPr>
        <p:spPr>
          <a:xfrm>
            <a:off x="712470" y="11312"/>
            <a:ext cx="7636095"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250"/>
              <a:buFont typeface="Arial"/>
              <a:buNone/>
              <a:defRPr b="1"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Назва та вміст">
  <p:cSld name="Назва та вміст">
    <p:spTree>
      <p:nvGrpSpPr>
        <p:cNvPr id="18" name="Shape 18"/>
        <p:cNvGrpSpPr/>
        <p:nvPr/>
      </p:nvGrpSpPr>
      <p:grpSpPr>
        <a:xfrm>
          <a:off x="0" y="0"/>
          <a:ext cx="0" cy="0"/>
          <a:chOff x="0" y="0"/>
          <a:chExt cx="0" cy="0"/>
        </a:xfrm>
      </p:grpSpPr>
      <p:sp>
        <p:nvSpPr>
          <p:cNvPr id="19" name="Google Shape;19;p29"/>
          <p:cNvSpPr txBox="1"/>
          <p:nvPr>
            <p:ph type="title"/>
          </p:nvPr>
        </p:nvSpPr>
        <p:spPr>
          <a:xfrm>
            <a:off x="792480" y="411480"/>
            <a:ext cx="7566660" cy="54102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2250"/>
              <a:buFont typeface="Arial"/>
              <a:buNone/>
              <a:defRPr b="1"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9"/>
          <p:cNvSpPr txBox="1"/>
          <p:nvPr>
            <p:ph idx="1" type="body"/>
          </p:nvPr>
        </p:nvSpPr>
        <p:spPr>
          <a:xfrm>
            <a:off x="792480" y="1234440"/>
            <a:ext cx="7566660" cy="349758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750"/>
              </a:spcBef>
              <a:spcAft>
                <a:spcPts val="0"/>
              </a:spcAft>
              <a:buClr>
                <a:srgbClr val="B9D6D5"/>
              </a:buClr>
              <a:buSzPts val="1500"/>
              <a:buFont typeface="Noto Sans Symbols"/>
              <a:buChar char="●"/>
              <a:defRPr sz="1500">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atin typeface="Arial"/>
                <a:ea typeface="Arial"/>
                <a:cs typeface="Arial"/>
                <a:sym typeface="Arial"/>
              </a:defRPr>
            </a:lvl2pPr>
            <a:lvl3pPr indent="-323850" lvl="2" marL="1371600" algn="l">
              <a:lnSpc>
                <a:spcPct val="90000"/>
              </a:lnSpc>
              <a:spcBef>
                <a:spcPts val="375"/>
              </a:spcBef>
              <a:spcAft>
                <a:spcPts val="0"/>
              </a:spcAft>
              <a:buClr>
                <a:schemeClr val="dk1"/>
              </a:buClr>
              <a:buSzPts val="1500"/>
              <a:buChar char="•"/>
              <a:defRPr>
                <a:latin typeface="Arial"/>
                <a:ea typeface="Arial"/>
                <a:cs typeface="Arial"/>
                <a:sym typeface="Arial"/>
              </a:defRPr>
            </a:lvl3pPr>
            <a:lvl4pPr indent="-314325" lvl="3" marL="182880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1" name="Google Shape;21;p29"/>
          <p:cNvPicPr preferRelativeResize="0"/>
          <p:nvPr/>
        </p:nvPicPr>
        <p:blipFill rotWithShape="1">
          <a:blip r:embed="rId2">
            <a:alphaModFix/>
          </a:blip>
          <a:srcRect b="0" l="0" r="0" t="0"/>
          <a:stretch/>
        </p:blipFill>
        <p:spPr>
          <a:xfrm>
            <a:off x="0" y="4440079"/>
            <a:ext cx="9144000" cy="6921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25" name="Google Shape;2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Назва розділу">
  <p:cSld name="Назва розділу">
    <p:spTree>
      <p:nvGrpSpPr>
        <p:cNvPr id="26" name="Shape 26"/>
        <p:cNvGrpSpPr/>
        <p:nvPr/>
      </p:nvGrpSpPr>
      <p:grpSpPr>
        <a:xfrm>
          <a:off x="0" y="0"/>
          <a:ext cx="0" cy="0"/>
          <a:chOff x="0" y="0"/>
          <a:chExt cx="0" cy="0"/>
        </a:xfrm>
      </p:grpSpPr>
      <p:sp>
        <p:nvSpPr>
          <p:cNvPr id="27" name="Google Shape;27;p31"/>
          <p:cNvSpPr txBox="1"/>
          <p:nvPr>
            <p:ph type="title"/>
          </p:nvPr>
        </p:nvSpPr>
        <p:spPr>
          <a:xfrm>
            <a:off x="804109" y="1490565"/>
            <a:ext cx="6978995" cy="73746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750"/>
              <a:buFont typeface="Arial"/>
              <a:buNone/>
              <a:defRPr b="1"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8" name="Google Shape;28;p31"/>
          <p:cNvPicPr preferRelativeResize="0"/>
          <p:nvPr/>
        </p:nvPicPr>
        <p:blipFill rotWithShape="1">
          <a:blip r:embed="rId2">
            <a:alphaModFix/>
          </a:blip>
          <a:srcRect b="0" l="0" r="0" t="0"/>
          <a:stretch/>
        </p:blipFill>
        <p:spPr>
          <a:xfrm>
            <a:off x="804109" y="3897449"/>
            <a:ext cx="443063" cy="279131"/>
          </a:xfrm>
          <a:prstGeom prst="rect">
            <a:avLst/>
          </a:prstGeom>
          <a:noFill/>
          <a:ln>
            <a:noFill/>
          </a:ln>
        </p:spPr>
      </p:pic>
      <p:sp>
        <p:nvSpPr>
          <p:cNvPr id="29" name="Google Shape;29;p31"/>
          <p:cNvSpPr/>
          <p:nvPr/>
        </p:nvSpPr>
        <p:spPr>
          <a:xfrm>
            <a:off x="7787640" y="0"/>
            <a:ext cx="1356360" cy="5143500"/>
          </a:xfrm>
          <a:prstGeom prst="rect">
            <a:avLst/>
          </a:prstGeom>
          <a:solidFill>
            <a:srgbClr val="B9D6D5"/>
          </a:solidFill>
          <a:ln>
            <a:noFill/>
          </a:ln>
        </p:spPr>
        <p:txBody>
          <a:bodyPr anchorCtr="0" anchor="ctr" bIns="68550" lIns="68550" spcFirstLastPara="1" rIns="68550" wrap="square" tIns="68550">
            <a:noAutofit/>
          </a:bodyPr>
          <a:lstStyle/>
          <a:p>
            <a:pPr indent="0" lvl="0" marL="0" marR="0" rtl="0" algn="l">
              <a:spcBef>
                <a:spcPts val="0"/>
              </a:spcBef>
              <a:spcAft>
                <a:spcPts val="0"/>
              </a:spcAft>
              <a:buClr>
                <a:schemeClr val="dk1"/>
              </a:buClr>
              <a:buSzPts val="1050"/>
              <a:buFont typeface="Calibri"/>
              <a:buNone/>
            </a:pPr>
            <a:r>
              <a:t/>
            </a:r>
            <a:endParaRPr b="0" i="0" sz="1050" u="none" cap="none" strike="noStrike">
              <a:solidFill>
                <a:schemeClr val="dk1"/>
              </a:solidFill>
              <a:latin typeface="Arial"/>
              <a:ea typeface="Arial"/>
              <a:cs typeface="Arial"/>
              <a:sym typeface="Arial"/>
            </a:endParaRPr>
          </a:p>
        </p:txBody>
      </p:sp>
      <p:sp>
        <p:nvSpPr>
          <p:cNvPr id="30" name="Google Shape;30;p31"/>
          <p:cNvSpPr/>
          <p:nvPr/>
        </p:nvSpPr>
        <p:spPr>
          <a:xfrm>
            <a:off x="0" y="4587240"/>
            <a:ext cx="3505200" cy="556260"/>
          </a:xfrm>
          <a:prstGeom prst="snip1Rect">
            <a:avLst>
              <a:gd fmla="val 16667" name="adj"/>
            </a:avLst>
          </a:prstGeom>
          <a:solidFill>
            <a:schemeClr val="dk1"/>
          </a:solidFill>
          <a:ln>
            <a:noFill/>
          </a:ln>
        </p:spPr>
        <p:txBody>
          <a:bodyPr anchorCtr="0" anchor="ctr" bIns="68550" lIns="68550" spcFirstLastPara="1" rIns="68550" wrap="square" tIns="68550">
            <a:noAutofit/>
          </a:bodyPr>
          <a:lstStyle/>
          <a:p>
            <a:pPr indent="0" lvl="0" marL="0" marR="0" rtl="0" algn="l">
              <a:spcBef>
                <a:spcPts val="0"/>
              </a:spcBef>
              <a:spcAft>
                <a:spcPts val="0"/>
              </a:spcAft>
              <a:buClr>
                <a:schemeClr val="dk1"/>
              </a:buClr>
              <a:buSzPts val="1050"/>
              <a:buFont typeface="Calibri"/>
              <a:buNone/>
            </a:pPr>
            <a:r>
              <a:t/>
            </a:r>
            <a:endParaRPr b="0" i="0" sz="1050" u="none" cap="none" strike="noStrik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єкти">
  <p:cSld name="Два об’єкти">
    <p:spTree>
      <p:nvGrpSpPr>
        <p:cNvPr id="31" name="Shape 31"/>
        <p:cNvGrpSpPr/>
        <p:nvPr/>
      </p:nvGrpSpPr>
      <p:grpSpPr>
        <a:xfrm>
          <a:off x="0" y="0"/>
          <a:ext cx="0" cy="0"/>
          <a:chOff x="0" y="0"/>
          <a:chExt cx="0" cy="0"/>
        </a:xfrm>
      </p:grpSpPr>
      <p:sp>
        <p:nvSpPr>
          <p:cNvPr id="32" name="Google Shape;32;p32"/>
          <p:cNvSpPr txBox="1"/>
          <p:nvPr>
            <p:ph type="title"/>
          </p:nvPr>
        </p:nvSpPr>
        <p:spPr>
          <a:xfrm>
            <a:off x="713793" y="350018"/>
            <a:ext cx="7886700" cy="3497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250"/>
              <a:buFont typeface="Arial"/>
              <a:buNone/>
              <a:defRPr b="1"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2"/>
          <p:cNvSpPr txBox="1"/>
          <p:nvPr>
            <p:ph idx="1" type="body"/>
          </p:nvPr>
        </p:nvSpPr>
        <p:spPr>
          <a:xfrm>
            <a:off x="797767" y="964116"/>
            <a:ext cx="3717083" cy="321164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500"/>
              <a:buNone/>
              <a:defRPr sz="1500"/>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4" name="Google Shape;34;p32"/>
          <p:cNvPicPr preferRelativeResize="0"/>
          <p:nvPr/>
        </p:nvPicPr>
        <p:blipFill rotWithShape="1">
          <a:blip r:embed="rId2">
            <a:alphaModFix/>
          </a:blip>
          <a:srcRect b="0" l="0" r="0" t="0"/>
          <a:stretch/>
        </p:blipFill>
        <p:spPr>
          <a:xfrm>
            <a:off x="0" y="4440079"/>
            <a:ext cx="9144000" cy="692110"/>
          </a:xfrm>
          <a:prstGeom prst="rect">
            <a:avLst/>
          </a:prstGeom>
          <a:noFill/>
          <a:ln>
            <a:noFill/>
          </a:ln>
        </p:spPr>
      </p:pic>
      <p:sp>
        <p:nvSpPr>
          <p:cNvPr id="35" name="Google Shape;35;p32"/>
          <p:cNvSpPr/>
          <p:nvPr>
            <p:ph idx="2" type="chart"/>
          </p:nvPr>
        </p:nvSpPr>
        <p:spPr>
          <a:xfrm>
            <a:off x="4572000" y="964115"/>
            <a:ext cx="3774233" cy="32116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Лише заголовок">
  <p:cSld name="Лише заголовок">
    <p:spTree>
      <p:nvGrpSpPr>
        <p:cNvPr id="36" name="Shape 36"/>
        <p:cNvGrpSpPr/>
        <p:nvPr/>
      </p:nvGrpSpPr>
      <p:grpSpPr>
        <a:xfrm>
          <a:off x="0" y="0"/>
          <a:ext cx="0" cy="0"/>
          <a:chOff x="0" y="0"/>
          <a:chExt cx="0" cy="0"/>
        </a:xfrm>
      </p:grpSpPr>
      <p:sp>
        <p:nvSpPr>
          <p:cNvPr id="37" name="Google Shape;37;p33"/>
          <p:cNvSpPr txBox="1"/>
          <p:nvPr>
            <p:ph type="title"/>
          </p:nvPr>
        </p:nvSpPr>
        <p:spPr>
          <a:xfrm>
            <a:off x="712470" y="11312"/>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250"/>
              <a:buFont typeface="Arial"/>
              <a:buNone/>
              <a:defRPr b="1" sz="22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8" name="Google Shape;38;p33"/>
          <p:cNvPicPr preferRelativeResize="0"/>
          <p:nvPr/>
        </p:nvPicPr>
        <p:blipFill rotWithShape="1">
          <a:blip r:embed="rId2">
            <a:alphaModFix/>
          </a:blip>
          <a:srcRect b="0" l="0" r="0" t="0"/>
          <a:stretch/>
        </p:blipFill>
        <p:spPr>
          <a:xfrm>
            <a:off x="0" y="4440079"/>
            <a:ext cx="9144000" cy="69211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dk1"/>
              </a:buClr>
              <a:buSzPts val="5200"/>
              <a:buFont typeface="Arial"/>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1" name="Google Shape;41;p3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800"/>
              <a:buNone/>
              <a:defRPr sz="2800"/>
            </a:lvl1pPr>
            <a:lvl2pPr lvl="1" algn="ctr">
              <a:lnSpc>
                <a:spcPct val="100000"/>
              </a:lnSpc>
              <a:spcBef>
                <a:spcPts val="0"/>
              </a:spcBef>
              <a:spcAft>
                <a:spcPts val="0"/>
              </a:spcAft>
              <a:buClr>
                <a:schemeClr val="dk1"/>
              </a:buClr>
              <a:buSzPts val="2800"/>
              <a:buNone/>
              <a:defRPr sz="2800"/>
            </a:lvl2pPr>
            <a:lvl3pPr lvl="2" algn="ctr">
              <a:lnSpc>
                <a:spcPct val="100000"/>
              </a:lnSpc>
              <a:spcBef>
                <a:spcPts val="0"/>
              </a:spcBef>
              <a:spcAft>
                <a:spcPts val="0"/>
              </a:spcAft>
              <a:buClr>
                <a:schemeClr val="dk1"/>
              </a:buClr>
              <a:buSzPts val="2800"/>
              <a:buNone/>
              <a:defRPr sz="2800"/>
            </a:lvl3pPr>
            <a:lvl4pPr lvl="3" algn="ctr">
              <a:lnSpc>
                <a:spcPct val="100000"/>
              </a:lnSpc>
              <a:spcBef>
                <a:spcPts val="0"/>
              </a:spcBef>
              <a:spcAft>
                <a:spcPts val="0"/>
              </a:spcAft>
              <a:buClr>
                <a:schemeClr val="dk1"/>
              </a:buClr>
              <a:buSzPts val="2800"/>
              <a:buNone/>
              <a:defRPr sz="2800"/>
            </a:lvl4pPr>
            <a:lvl5pPr lvl="4" algn="ctr">
              <a:lnSpc>
                <a:spcPct val="100000"/>
              </a:lnSpc>
              <a:spcBef>
                <a:spcPts val="0"/>
              </a:spcBef>
              <a:spcAft>
                <a:spcPts val="0"/>
              </a:spcAft>
              <a:buClr>
                <a:schemeClr val="dk1"/>
              </a:buClr>
              <a:buSzPts val="2800"/>
              <a:buNone/>
              <a:defRPr sz="2800"/>
            </a:lvl5pPr>
            <a:lvl6pPr lvl="5" algn="ctr">
              <a:lnSpc>
                <a:spcPct val="100000"/>
              </a:lnSpc>
              <a:spcBef>
                <a:spcPts val="0"/>
              </a:spcBef>
              <a:spcAft>
                <a:spcPts val="0"/>
              </a:spcAft>
              <a:buClr>
                <a:schemeClr val="dk1"/>
              </a:buClr>
              <a:buSzPts val="2800"/>
              <a:buNone/>
              <a:defRPr sz="2800"/>
            </a:lvl6pPr>
            <a:lvl7pPr lvl="6" algn="ctr">
              <a:lnSpc>
                <a:spcPct val="100000"/>
              </a:lnSpc>
              <a:spcBef>
                <a:spcPts val="0"/>
              </a:spcBef>
              <a:spcAft>
                <a:spcPts val="0"/>
              </a:spcAft>
              <a:buClr>
                <a:schemeClr val="dk1"/>
              </a:buClr>
              <a:buSzPts val="2800"/>
              <a:buNone/>
              <a:defRPr sz="2800"/>
            </a:lvl7pPr>
            <a:lvl8pPr lvl="7" algn="ctr">
              <a:lnSpc>
                <a:spcPct val="100000"/>
              </a:lnSpc>
              <a:spcBef>
                <a:spcPts val="0"/>
              </a:spcBef>
              <a:spcAft>
                <a:spcPts val="0"/>
              </a:spcAft>
              <a:buClr>
                <a:schemeClr val="dk1"/>
              </a:buClr>
              <a:buSzPts val="2800"/>
              <a:buNone/>
              <a:defRPr sz="2800"/>
            </a:lvl8pPr>
            <a:lvl9pPr lvl="8" algn="ctr">
              <a:lnSpc>
                <a:spcPct val="100000"/>
              </a:lnSpc>
              <a:spcBef>
                <a:spcPts val="0"/>
              </a:spcBef>
              <a:spcAft>
                <a:spcPts val="0"/>
              </a:spcAft>
              <a:buClr>
                <a:schemeClr val="dk1"/>
              </a:buClr>
              <a:buSzPts val="2800"/>
              <a:buNone/>
              <a:defRPr sz="2800"/>
            </a:lvl9pPr>
          </a:lstStyle>
          <a:p/>
        </p:txBody>
      </p:sp>
      <p:sp>
        <p:nvSpPr>
          <p:cNvPr id="42" name="Google Shape;4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nazk.gov.ua/wp-content/uploads/2023/04/1f23b766-e031-4c3f-81a4-0167b4f93116.pdf" TargetMode="Externa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
          <p:cNvSpPr txBox="1"/>
          <p:nvPr>
            <p:ph type="ctrTitle"/>
          </p:nvPr>
        </p:nvSpPr>
        <p:spPr>
          <a:xfrm>
            <a:off x="800100" y="1986497"/>
            <a:ext cx="7551420" cy="52959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b="1" lang="ru-RU" sz="4800"/>
              <a:t>тема 10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nvSpPr>
        <p:spPr>
          <a:xfrm>
            <a:off x="980303" y="2648695"/>
            <a:ext cx="7183394" cy="984855"/>
          </a:xfrm>
          <a:prstGeom prst="rect">
            <a:avLst/>
          </a:prstGeom>
          <a:noFill/>
          <a:ln>
            <a:noFill/>
          </a:ln>
        </p:spPr>
        <p:txBody>
          <a:bodyPr anchorCtr="0" anchor="t" bIns="91425" lIns="91425" spcFirstLastPara="1" rIns="91425" wrap="square" tIns="91425">
            <a:spAutoFit/>
          </a:bodyPr>
          <a:lstStyle/>
          <a:p>
            <a:pPr indent="0" lvl="0" marL="0" marR="0" rtl="0" algn="just">
              <a:spcBef>
                <a:spcPts val="1200"/>
              </a:spcBef>
              <a:spcAft>
                <a:spcPts val="0"/>
              </a:spcAft>
              <a:buClr>
                <a:schemeClr val="dk1"/>
              </a:buClr>
              <a:buSzPts val="1400"/>
              <a:buFont typeface="Arial"/>
              <a:buNone/>
            </a:pPr>
            <a:r>
              <a:rPr b="0" i="0" lang="ru-RU" sz="1400" u="none" cap="none" strike="noStrike">
                <a:solidFill>
                  <a:schemeClr val="dk1"/>
                </a:solidFill>
                <a:highlight>
                  <a:srgbClr val="B9D6D5"/>
                </a:highlight>
                <a:latin typeface="Arial"/>
                <a:ea typeface="Arial"/>
                <a:cs typeface="Arial"/>
                <a:sym typeface="Arial"/>
              </a:rPr>
              <a:t> Некоректні подарунки та гостинність </a:t>
            </a:r>
            <a:r>
              <a:rPr b="0" i="0" lang="ru-RU" sz="1400" u="none" cap="none" strike="noStrike">
                <a:solidFill>
                  <a:schemeClr val="dk1"/>
                </a:solidFill>
                <a:latin typeface="Arial"/>
                <a:ea typeface="Arial"/>
                <a:cs typeface="Arial"/>
                <a:sym typeface="Arial"/>
              </a:rPr>
              <a:t>— подарунки, знижки, відпустки та інші послуги, а також гостинність, заборонені кодексом поведінки, та можуть бути спрямовані як на вплив, так і на нагородження певного ділового рішення.</a:t>
            </a:r>
            <a:endParaRPr b="0" i="0" sz="1400" u="none" cap="none" strike="noStrike">
              <a:solidFill>
                <a:schemeClr val="dk1"/>
              </a:solidFill>
              <a:latin typeface="Arial"/>
              <a:ea typeface="Arial"/>
              <a:cs typeface="Arial"/>
              <a:sym typeface="Arial"/>
            </a:endParaRPr>
          </a:p>
        </p:txBody>
      </p:sp>
      <p:sp>
        <p:nvSpPr>
          <p:cNvPr id="129" name="Google Shape;129;p10"/>
          <p:cNvSpPr txBox="1"/>
          <p:nvPr>
            <p:ph type="title"/>
          </p:nvPr>
        </p:nvSpPr>
        <p:spPr>
          <a:xfrm>
            <a:off x="876300" y="205740"/>
            <a:ext cx="4975860" cy="54102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000"/>
              <a:buFont typeface="Arial"/>
              <a:buNone/>
            </a:pPr>
            <a:r>
              <a:rPr b="1" lang="ru-RU" sz="3000"/>
              <a:t>Види корупції в бізнесі</a:t>
            </a:r>
            <a:endParaRPr b="1" sz="3000"/>
          </a:p>
        </p:txBody>
      </p:sp>
      <p:sp>
        <p:nvSpPr>
          <p:cNvPr id="130" name="Google Shape;130;p10"/>
          <p:cNvSpPr txBox="1"/>
          <p:nvPr/>
        </p:nvSpPr>
        <p:spPr>
          <a:xfrm>
            <a:off x="1964063" y="3750663"/>
            <a:ext cx="619963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200"/>
              <a:buFont typeface="Arial"/>
              <a:buNone/>
            </a:pPr>
            <a:r>
              <a:rPr b="0" i="1" lang="ru-RU" sz="1200" u="none" cap="none" strike="noStrike">
                <a:solidFill>
                  <a:schemeClr val="dk1"/>
                </a:solidFill>
                <a:latin typeface="Arial"/>
                <a:ea typeface="Arial"/>
                <a:cs typeface="Arial"/>
                <a:sym typeface="Arial"/>
              </a:rPr>
              <a:t>Приклад: скандал колишнього заступника керуючого</a:t>
            </a:r>
            <a:br>
              <a:rPr b="0" i="1" lang="ru-RU" sz="1200" u="none" cap="none" strike="noStrike">
                <a:solidFill>
                  <a:schemeClr val="dk1"/>
                </a:solidFill>
                <a:latin typeface="Arial"/>
                <a:ea typeface="Arial"/>
                <a:cs typeface="Arial"/>
                <a:sym typeface="Arial"/>
              </a:rPr>
            </a:br>
            <a:r>
              <a:rPr b="0" i="1" lang="ru-RU" sz="1200" u="none" cap="none" strike="noStrike">
                <a:solidFill>
                  <a:schemeClr val="dk1"/>
                </a:solidFill>
                <a:latin typeface="Arial"/>
                <a:ea typeface="Arial"/>
                <a:cs typeface="Arial"/>
                <a:sym typeface="Arial"/>
              </a:rPr>
              <a:t>нерухомістю в Королівському домі</a:t>
            </a:r>
            <a:endParaRPr b="0" i="1" sz="1200" u="none" cap="none" strike="noStrike">
              <a:solidFill>
                <a:schemeClr val="dk1"/>
              </a:solidFill>
              <a:latin typeface="Arial"/>
              <a:ea typeface="Arial"/>
              <a:cs typeface="Arial"/>
              <a:sym typeface="Arial"/>
            </a:endParaRPr>
          </a:p>
        </p:txBody>
      </p:sp>
      <p:sp>
        <p:nvSpPr>
          <p:cNvPr id="131" name="Google Shape;131;p10"/>
          <p:cNvSpPr txBox="1"/>
          <p:nvPr/>
        </p:nvSpPr>
        <p:spPr>
          <a:xfrm>
            <a:off x="980302" y="1133564"/>
            <a:ext cx="7183393" cy="129266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400"/>
              <a:buFont typeface="Arial"/>
              <a:buNone/>
            </a:pPr>
            <a:r>
              <a:rPr b="0" i="0" lang="ru-RU" sz="1400" u="none" cap="none" strike="noStrike">
                <a:solidFill>
                  <a:schemeClr val="dk1"/>
                </a:solidFill>
                <a:highlight>
                  <a:srgbClr val="B9D6D5"/>
                </a:highlight>
                <a:latin typeface="Arial"/>
                <a:ea typeface="Arial"/>
                <a:cs typeface="Arial"/>
                <a:sym typeface="Arial"/>
              </a:rPr>
              <a:t>Відкат</a:t>
            </a:r>
            <a:r>
              <a:rPr b="0" i="0" lang="ru-RU" sz="1400" u="none" cap="none" strike="noStrike">
                <a:solidFill>
                  <a:schemeClr val="dk1"/>
                </a:solidFill>
                <a:latin typeface="Arial"/>
                <a:ea typeface="Arial"/>
                <a:cs typeface="Arial"/>
                <a:sym typeface="Arial"/>
              </a:rPr>
              <a:t> – приховані платежі, мета яких зазвичай полягає у втягненні корумпованого працівника компанії в схему переплат. Прикладом таких схем є ситуація, коли працівник шахрайським чином допомагає продавцеві виграти контракт через процедуру конкурсних торгів.</a:t>
            </a:r>
            <a:endParaRPr/>
          </a:p>
          <a:p>
            <a:pPr indent="0" lvl="0" marL="0" marR="0" rtl="0" algn="r">
              <a:spcBef>
                <a:spcPts val="1200"/>
              </a:spcBef>
              <a:spcAft>
                <a:spcPts val="0"/>
              </a:spcAft>
              <a:buClr>
                <a:schemeClr val="dk1"/>
              </a:buClr>
              <a:buSzPts val="1200"/>
              <a:buFont typeface="Arial"/>
              <a:buNone/>
            </a:pPr>
            <a:r>
              <a:rPr b="0" i="1" lang="ru-RU" sz="1200" u="none" cap="none" strike="noStrike">
                <a:solidFill>
                  <a:schemeClr val="dk1"/>
                </a:solidFill>
                <a:latin typeface="Arial"/>
                <a:ea typeface="Arial"/>
                <a:cs typeface="Arial"/>
                <a:sym typeface="Arial"/>
              </a:rPr>
              <a:t>Приклад: французька компанія Airbus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1"/>
          <p:cNvSpPr txBox="1"/>
          <p:nvPr>
            <p:ph type="title"/>
          </p:nvPr>
        </p:nvSpPr>
        <p:spPr>
          <a:xfrm>
            <a:off x="883920" y="205740"/>
            <a:ext cx="5486400" cy="54102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000"/>
              <a:buFont typeface="Arial"/>
              <a:buNone/>
            </a:pPr>
            <a:r>
              <a:rPr b="1" lang="ru-RU" sz="3000"/>
              <a:t>Види корупції в бізнесі</a:t>
            </a:r>
            <a:endParaRPr b="1" sz="3000"/>
          </a:p>
        </p:txBody>
      </p:sp>
      <p:sp>
        <p:nvSpPr>
          <p:cNvPr id="137" name="Google Shape;137;p11"/>
          <p:cNvSpPr txBox="1"/>
          <p:nvPr/>
        </p:nvSpPr>
        <p:spPr>
          <a:xfrm>
            <a:off x="883920" y="768590"/>
            <a:ext cx="7360920" cy="3785621"/>
          </a:xfrm>
          <a:prstGeom prst="rect">
            <a:avLst/>
          </a:prstGeom>
          <a:noFill/>
          <a:ln>
            <a:noFill/>
          </a:ln>
        </p:spPr>
        <p:txBody>
          <a:bodyPr anchorCtr="0" anchor="t" bIns="91425" lIns="91425" spcFirstLastPara="1" rIns="91425" wrap="square" tIns="91425">
            <a:spAutoFit/>
          </a:bodyPr>
          <a:lstStyle/>
          <a:p>
            <a:pPr indent="0" lvl="0" marL="0" marR="0" rtl="0" algn="just">
              <a:spcBef>
                <a:spcPts val="1200"/>
              </a:spcBef>
              <a:spcAft>
                <a:spcPts val="0"/>
              </a:spcAft>
              <a:buClr>
                <a:schemeClr val="dk1"/>
              </a:buClr>
              <a:buSzPts val="1400"/>
              <a:buFont typeface="Arial"/>
              <a:buNone/>
            </a:pPr>
            <a:r>
              <a:rPr b="0" i="0" lang="ru-RU" sz="1400" u="none" cap="none" strike="noStrike">
                <a:solidFill>
                  <a:schemeClr val="dk1"/>
                </a:solidFill>
                <a:highlight>
                  <a:srgbClr val="B9D6D5"/>
                </a:highlight>
                <a:latin typeface="Arial"/>
                <a:ea typeface="Arial"/>
                <a:cs typeface="Arial"/>
                <a:sym typeface="Arial"/>
              </a:rPr>
              <a:t>Торгівля інсайдерською інформацією </a:t>
            </a:r>
            <a:r>
              <a:rPr b="0" i="0" lang="ru-RU" sz="1400" u="none" cap="none" strike="noStrike">
                <a:solidFill>
                  <a:schemeClr val="dk1"/>
                </a:solidFill>
                <a:latin typeface="Arial"/>
                <a:ea typeface="Arial"/>
                <a:cs typeface="Arial"/>
                <a:sym typeface="Arial"/>
              </a:rPr>
              <a:t> – форма корупції, що збільшує ризик витоку даних, дестабілізує чесну конкуренцію, порушує етику ведення бізнесу. Через корупцію ділові секрети можуть легко стати відкритими для конкурентів та інших зацікавлених сторін. Це може завдати шкоди майбутній діяльності компанії та її інформаційній безпеці</a:t>
            </a:r>
            <a:endParaRPr b="0" i="0" sz="1400" u="none" cap="none" strike="noStrike">
              <a:solidFill>
                <a:schemeClr val="dk1"/>
              </a:solidFill>
              <a:latin typeface="Arial"/>
              <a:ea typeface="Arial"/>
              <a:cs typeface="Arial"/>
              <a:sym typeface="Arial"/>
            </a:endParaRPr>
          </a:p>
          <a:p>
            <a:pPr indent="0" lvl="0" marL="0" marR="0" rtl="0" algn="r">
              <a:spcBef>
                <a:spcPts val="1200"/>
              </a:spcBef>
              <a:spcAft>
                <a:spcPts val="0"/>
              </a:spcAft>
              <a:buClr>
                <a:schemeClr val="dk1"/>
              </a:buClr>
              <a:buSzPts val="1200"/>
              <a:buFont typeface="Arial"/>
              <a:buNone/>
            </a:pPr>
            <a:r>
              <a:rPr b="0" i="1" lang="ru-RU" sz="1200" u="none" cap="none" strike="noStrike">
                <a:solidFill>
                  <a:schemeClr val="dk1"/>
                </a:solidFill>
                <a:latin typeface="Arial"/>
                <a:ea typeface="Arial"/>
                <a:cs typeface="Arial"/>
                <a:sym typeface="Arial"/>
              </a:rPr>
              <a:t>Приклад: Р. Фостер Вінанс</a:t>
            </a:r>
            <a:br>
              <a:rPr b="0" i="1" lang="ru-RU" sz="1200" u="none" cap="none" strike="noStrike">
                <a:solidFill>
                  <a:schemeClr val="dk1"/>
                </a:solidFill>
                <a:latin typeface="Arial"/>
                <a:ea typeface="Arial"/>
                <a:cs typeface="Arial"/>
                <a:sym typeface="Arial"/>
              </a:rPr>
            </a:br>
            <a:r>
              <a:rPr b="0" i="1" lang="ru-RU" sz="1200" u="none" cap="none" strike="noStrike">
                <a:solidFill>
                  <a:schemeClr val="dk1"/>
                </a:solidFill>
                <a:latin typeface="Arial"/>
                <a:ea typeface="Arial"/>
                <a:cs typeface="Arial"/>
                <a:sym typeface="Arial"/>
              </a:rPr>
              <a:t>колумніст Wall Street Journal</a:t>
            </a:r>
            <a:endParaRPr/>
          </a:p>
          <a:p>
            <a:pPr indent="0" lvl="0" marL="0" marR="0" rtl="0" algn="just">
              <a:spcBef>
                <a:spcPts val="1200"/>
              </a:spcBef>
              <a:spcAft>
                <a:spcPts val="0"/>
              </a:spcAft>
              <a:buClr>
                <a:schemeClr val="lt1"/>
              </a:buClr>
              <a:buSzPts val="1400"/>
              <a:buFont typeface="Arial"/>
              <a:buNone/>
            </a:pPr>
            <a:r>
              <a:rPr b="0" i="0" lang="ru-RU" sz="1400" u="none" cap="none" strike="noStrike">
                <a:solidFill>
                  <a:schemeClr val="lt1"/>
                </a:solidFill>
                <a:highlight>
                  <a:srgbClr val="B9D6D5"/>
                </a:highlight>
                <a:latin typeface="Arial"/>
                <a:ea typeface="Arial"/>
                <a:cs typeface="Arial"/>
                <a:sym typeface="Arial"/>
              </a:rPr>
              <a:t> </a:t>
            </a:r>
            <a:r>
              <a:rPr b="0" i="0" lang="ru-RU" sz="1400" u="none" cap="none" strike="noStrike">
                <a:solidFill>
                  <a:schemeClr val="dk1"/>
                </a:solidFill>
                <a:highlight>
                  <a:srgbClr val="B9D6D5"/>
                </a:highlight>
                <a:latin typeface="Arial"/>
                <a:ea typeface="Arial"/>
                <a:cs typeface="Arial"/>
                <a:sym typeface="Arial"/>
              </a:rPr>
              <a:t>Конфлікт інтересів </a:t>
            </a:r>
            <a:r>
              <a:rPr b="0" i="0" lang="ru-RU" sz="1400" u="none" cap="none" strike="noStrike">
                <a:solidFill>
                  <a:schemeClr val="dk1"/>
                </a:solidFill>
                <a:latin typeface="Arial"/>
                <a:ea typeface="Arial"/>
                <a:cs typeface="Arial"/>
                <a:sym typeface="Arial"/>
              </a:rPr>
              <a:t> – зловживання владою, що виникає, коли працівник ставить приватний інтерес, який може вплинути на належне виконання своїх обов’язків, вище інтересів компанії.</a:t>
            </a:r>
            <a:endParaRPr b="0" i="0" sz="1400" u="none" cap="none" strike="noStrike">
              <a:solidFill>
                <a:schemeClr val="dk1"/>
              </a:solidFill>
              <a:latin typeface="Arial"/>
              <a:ea typeface="Arial"/>
              <a:cs typeface="Arial"/>
              <a:sym typeface="Arial"/>
            </a:endParaRPr>
          </a:p>
          <a:p>
            <a:pPr indent="0" lvl="0" marL="0" marR="0" rtl="0" algn="r">
              <a:spcBef>
                <a:spcPts val="1200"/>
              </a:spcBef>
              <a:spcAft>
                <a:spcPts val="0"/>
              </a:spcAft>
              <a:buClr>
                <a:schemeClr val="dk1"/>
              </a:buClr>
              <a:buSzPts val="1200"/>
              <a:buFont typeface="Arial"/>
              <a:buNone/>
            </a:pPr>
            <a:r>
              <a:rPr b="0" i="1" lang="ru-RU" sz="1200" u="none" cap="none" strike="noStrike">
                <a:solidFill>
                  <a:schemeClr val="dk1"/>
                </a:solidFill>
                <a:latin typeface="Arial"/>
                <a:ea typeface="Arial"/>
                <a:cs typeface="Arial"/>
                <a:sym typeface="Arial"/>
              </a:rPr>
              <a:t>Приклад: бухгалтерська фірма</a:t>
            </a:r>
            <a:br>
              <a:rPr b="0" i="1" lang="ru-RU" sz="1200" u="none" cap="none" strike="noStrike">
                <a:solidFill>
                  <a:schemeClr val="dk1"/>
                </a:solidFill>
                <a:latin typeface="Arial"/>
                <a:ea typeface="Arial"/>
                <a:cs typeface="Arial"/>
                <a:sym typeface="Arial"/>
              </a:rPr>
            </a:br>
            <a:r>
              <a:rPr b="0" i="1" lang="ru-RU" sz="1200" u="none" cap="none" strike="noStrike">
                <a:solidFill>
                  <a:schemeClr val="dk1"/>
                </a:solidFill>
                <a:latin typeface="Arial"/>
                <a:ea typeface="Arial"/>
                <a:cs typeface="Arial"/>
                <a:sym typeface="Arial"/>
              </a:rPr>
              <a:t>«Великої четвірки» KPMG</a:t>
            </a:r>
            <a:endParaRPr b="0" i="1" sz="1200" u="none" cap="none" strike="noStrike">
              <a:solidFill>
                <a:schemeClr val="dk1"/>
              </a:solidFill>
              <a:latin typeface="Arial"/>
              <a:ea typeface="Arial"/>
              <a:cs typeface="Arial"/>
              <a:sym typeface="Arial"/>
            </a:endParaRPr>
          </a:p>
          <a:p>
            <a:pPr indent="0" lvl="0" marL="0" marR="0" rtl="0" algn="just">
              <a:spcBef>
                <a:spcPts val="1200"/>
              </a:spcBef>
              <a:spcAft>
                <a:spcPts val="120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2"/>
          <p:cNvSpPr/>
          <p:nvPr/>
        </p:nvSpPr>
        <p:spPr>
          <a:xfrm>
            <a:off x="1021652" y="1371600"/>
            <a:ext cx="754683" cy="412229"/>
          </a:xfrm>
          <a:prstGeom prst="roundRect">
            <a:avLst>
              <a:gd fmla="val 16667" name="adj"/>
            </a:avLst>
          </a:prstGeom>
          <a:solidFill>
            <a:srgbClr val="B9D6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12"/>
          <p:cNvSpPr/>
          <p:nvPr/>
        </p:nvSpPr>
        <p:spPr>
          <a:xfrm>
            <a:off x="1021652" y="1863839"/>
            <a:ext cx="754683" cy="412229"/>
          </a:xfrm>
          <a:prstGeom prst="roundRect">
            <a:avLst>
              <a:gd fmla="val 16667" name="adj"/>
            </a:avLst>
          </a:prstGeom>
          <a:solidFill>
            <a:srgbClr val="B9D6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12"/>
          <p:cNvSpPr/>
          <p:nvPr/>
        </p:nvSpPr>
        <p:spPr>
          <a:xfrm>
            <a:off x="1021652" y="2356078"/>
            <a:ext cx="754683" cy="412229"/>
          </a:xfrm>
          <a:prstGeom prst="roundRect">
            <a:avLst>
              <a:gd fmla="val 16667" name="adj"/>
            </a:avLst>
          </a:prstGeom>
          <a:solidFill>
            <a:srgbClr val="B9D6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12"/>
          <p:cNvSpPr/>
          <p:nvPr/>
        </p:nvSpPr>
        <p:spPr>
          <a:xfrm>
            <a:off x="1021652" y="2848317"/>
            <a:ext cx="754683" cy="412229"/>
          </a:xfrm>
          <a:prstGeom prst="roundRect">
            <a:avLst>
              <a:gd fmla="val 16667" name="adj"/>
            </a:avLst>
          </a:prstGeom>
          <a:solidFill>
            <a:srgbClr val="B9D6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12"/>
          <p:cNvSpPr/>
          <p:nvPr/>
        </p:nvSpPr>
        <p:spPr>
          <a:xfrm>
            <a:off x="1021652" y="3340556"/>
            <a:ext cx="754683" cy="412229"/>
          </a:xfrm>
          <a:prstGeom prst="roundRect">
            <a:avLst>
              <a:gd fmla="val 16667" name="adj"/>
            </a:avLst>
          </a:prstGeom>
          <a:solidFill>
            <a:srgbClr val="B9D6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12"/>
          <p:cNvSpPr txBox="1"/>
          <p:nvPr>
            <p:ph type="title"/>
          </p:nvPr>
        </p:nvSpPr>
        <p:spPr>
          <a:xfrm>
            <a:off x="858382" y="213002"/>
            <a:ext cx="7247650" cy="594306"/>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000"/>
              <a:buFont typeface="Arial"/>
              <a:buNone/>
            </a:pPr>
            <a:r>
              <a:rPr b="1" lang="ru-RU" sz="3000"/>
              <a:t>Поширені форми корупції в бізнесі</a:t>
            </a:r>
            <a:endParaRPr b="1" sz="3000"/>
          </a:p>
        </p:txBody>
      </p:sp>
      <p:sp>
        <p:nvSpPr>
          <p:cNvPr id="148" name="Google Shape;148;p12"/>
          <p:cNvSpPr txBox="1"/>
          <p:nvPr/>
        </p:nvSpPr>
        <p:spPr>
          <a:xfrm>
            <a:off x="955818" y="1132909"/>
            <a:ext cx="6299019" cy="2877681"/>
          </a:xfrm>
          <a:prstGeom prst="rect">
            <a:avLst/>
          </a:prstGeom>
          <a:noFill/>
          <a:ln>
            <a:noFill/>
          </a:ln>
        </p:spPr>
        <p:txBody>
          <a:bodyPr anchorCtr="0" anchor="t" bIns="91425" lIns="91425" spcFirstLastPara="1" rIns="91425" wrap="square" tIns="91425">
            <a:spAutoFit/>
          </a:bodyPr>
          <a:lstStyle/>
          <a:p>
            <a:pPr indent="0" lvl="0" marL="139700" marR="0" rtl="0" algn="just">
              <a:lnSpc>
                <a:spcPct val="150000"/>
              </a:lnSpc>
              <a:spcBef>
                <a:spcPts val="1200"/>
              </a:spcBef>
              <a:spcAft>
                <a:spcPts val="0"/>
              </a:spcAft>
              <a:buNone/>
            </a:pPr>
            <a:r>
              <a:rPr b="1" i="0" lang="ru-RU" sz="1600" u="none" cap="none" strike="noStrike">
                <a:solidFill>
                  <a:schemeClr val="dk1"/>
                </a:solidFill>
                <a:latin typeface="Arial"/>
                <a:ea typeface="Arial"/>
                <a:cs typeface="Arial"/>
                <a:sym typeface="Arial"/>
              </a:rPr>
              <a:t>46 % 	</a:t>
            </a:r>
            <a:r>
              <a:rPr b="0" i="0" lang="ru-RU" sz="1600" u="none" cap="none" strike="noStrike">
                <a:solidFill>
                  <a:schemeClr val="dk1"/>
                </a:solidFill>
                <a:latin typeface="Arial"/>
                <a:ea typeface="Arial"/>
                <a:cs typeface="Arial"/>
                <a:sym typeface="Arial"/>
              </a:rPr>
              <a:t>«відкати»</a:t>
            </a:r>
            <a:endParaRPr/>
          </a:p>
          <a:p>
            <a:pPr indent="0" lvl="0" marL="139700" marR="0" rtl="0" algn="just">
              <a:lnSpc>
                <a:spcPct val="150000"/>
              </a:lnSpc>
              <a:spcBef>
                <a:spcPts val="1200"/>
              </a:spcBef>
              <a:spcAft>
                <a:spcPts val="0"/>
              </a:spcAft>
              <a:buNone/>
            </a:pPr>
            <a:r>
              <a:rPr b="1" i="0" lang="ru-RU" sz="1600" u="none" cap="none" strike="noStrike">
                <a:solidFill>
                  <a:schemeClr val="dk1"/>
                </a:solidFill>
                <a:latin typeface="Arial"/>
                <a:ea typeface="Arial"/>
                <a:cs typeface="Arial"/>
                <a:sym typeface="Arial"/>
              </a:rPr>
              <a:t>38 % 	</a:t>
            </a:r>
            <a:r>
              <a:rPr b="0" i="0" lang="ru-RU" sz="1600" u="none" cap="none" strike="noStrike">
                <a:solidFill>
                  <a:schemeClr val="dk1"/>
                </a:solidFill>
                <a:latin typeface="Arial"/>
                <a:ea typeface="Arial"/>
                <a:cs typeface="Arial"/>
                <a:sym typeface="Arial"/>
              </a:rPr>
              <a:t>змови щодо утримання цін на певному рівні </a:t>
            </a:r>
            <a:endParaRPr b="0" i="0" sz="1600" u="none" cap="none" strike="noStrike">
              <a:solidFill>
                <a:schemeClr val="dk1"/>
              </a:solidFill>
              <a:latin typeface="Calibri"/>
              <a:ea typeface="Calibri"/>
              <a:cs typeface="Calibri"/>
              <a:sym typeface="Calibri"/>
            </a:endParaRPr>
          </a:p>
          <a:p>
            <a:pPr indent="0" lvl="0" marL="139700" marR="0" rtl="0" algn="just">
              <a:lnSpc>
                <a:spcPct val="150000"/>
              </a:lnSpc>
              <a:spcBef>
                <a:spcPts val="1000"/>
              </a:spcBef>
              <a:spcAft>
                <a:spcPts val="0"/>
              </a:spcAft>
              <a:buNone/>
            </a:pPr>
            <a:r>
              <a:rPr b="1" i="0" lang="ru-RU" sz="1600" u="none" cap="none" strike="noStrike">
                <a:solidFill>
                  <a:schemeClr val="dk1"/>
                </a:solidFill>
                <a:latin typeface="Arial"/>
                <a:ea typeface="Arial"/>
                <a:cs typeface="Arial"/>
                <a:sym typeface="Arial"/>
              </a:rPr>
              <a:t>37 % 	</a:t>
            </a:r>
            <a:r>
              <a:rPr b="0" i="0" lang="ru-RU" sz="1600" u="none" cap="none" strike="noStrike">
                <a:solidFill>
                  <a:schemeClr val="dk1"/>
                </a:solidFill>
                <a:latin typeface="Arial"/>
                <a:ea typeface="Arial"/>
                <a:cs typeface="Arial"/>
                <a:sym typeface="Arial"/>
              </a:rPr>
              <a:t>купівля інсайдерської інформації</a:t>
            </a:r>
            <a:endParaRPr/>
          </a:p>
          <a:p>
            <a:pPr indent="0" lvl="0" marL="139700" marR="0" rtl="0" algn="just">
              <a:lnSpc>
                <a:spcPct val="150000"/>
              </a:lnSpc>
              <a:spcBef>
                <a:spcPts val="1000"/>
              </a:spcBef>
              <a:spcAft>
                <a:spcPts val="0"/>
              </a:spcAft>
              <a:buNone/>
            </a:pPr>
            <a:r>
              <a:rPr b="1" i="0" lang="ru-RU" sz="1600" u="none" cap="none" strike="noStrike">
                <a:solidFill>
                  <a:schemeClr val="dk1"/>
                </a:solidFill>
                <a:latin typeface="Arial"/>
                <a:ea typeface="Arial"/>
                <a:cs typeface="Arial"/>
                <a:sym typeface="Arial"/>
              </a:rPr>
              <a:t>34 %	</a:t>
            </a:r>
            <a:r>
              <a:rPr b="0" i="0" lang="ru-RU" sz="1600" u="none" cap="none" strike="noStrike">
                <a:solidFill>
                  <a:schemeClr val="dk1"/>
                </a:solidFill>
                <a:latin typeface="Arial"/>
                <a:ea typeface="Arial"/>
                <a:cs typeface="Arial"/>
                <a:sym typeface="Arial"/>
              </a:rPr>
              <a:t>купівля інформації щодо тендерних пропозицій</a:t>
            </a:r>
            <a:endParaRPr b="0" i="0" sz="1600" u="none" cap="none" strike="noStrike">
              <a:solidFill>
                <a:schemeClr val="dk1"/>
              </a:solidFill>
              <a:latin typeface="Arial"/>
              <a:ea typeface="Arial"/>
              <a:cs typeface="Arial"/>
              <a:sym typeface="Arial"/>
            </a:endParaRPr>
          </a:p>
          <a:p>
            <a:pPr indent="0" lvl="0" marL="139700" marR="0" rtl="0" algn="just">
              <a:lnSpc>
                <a:spcPct val="150000"/>
              </a:lnSpc>
              <a:spcBef>
                <a:spcPts val="1200"/>
              </a:spcBef>
              <a:spcAft>
                <a:spcPts val="1000"/>
              </a:spcAft>
              <a:buNone/>
            </a:pPr>
            <a:r>
              <a:rPr b="1" i="0" lang="ru-RU" sz="1600" u="none" cap="none" strike="noStrike">
                <a:solidFill>
                  <a:schemeClr val="dk1"/>
                </a:solidFill>
                <a:latin typeface="Arial"/>
                <a:ea typeface="Arial"/>
                <a:cs typeface="Arial"/>
                <a:sym typeface="Arial"/>
              </a:rPr>
              <a:t>33 % 	</a:t>
            </a:r>
            <a:r>
              <a:rPr b="0" i="0" lang="ru-RU" sz="1600" u="none" cap="none" strike="noStrike">
                <a:solidFill>
                  <a:schemeClr val="dk1"/>
                </a:solidFill>
                <a:latin typeface="Arial"/>
                <a:ea typeface="Arial"/>
                <a:cs typeface="Arial"/>
                <a:sym typeface="Arial"/>
              </a:rPr>
              <a:t>хабарі за працевлаштування</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3"/>
          <p:cNvSpPr txBox="1"/>
          <p:nvPr>
            <p:ph type="title"/>
          </p:nvPr>
        </p:nvSpPr>
        <p:spPr>
          <a:xfrm>
            <a:off x="876300" y="129720"/>
            <a:ext cx="6797040" cy="894236"/>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200"/>
              </a:spcBef>
              <a:spcAft>
                <a:spcPts val="1200"/>
              </a:spcAft>
              <a:buClr>
                <a:schemeClr val="dk1"/>
              </a:buClr>
              <a:buSzPts val="1100"/>
              <a:buFont typeface="Arial"/>
              <a:buNone/>
            </a:pPr>
            <a:r>
              <a:rPr b="1" lang="ru-RU" sz="3000"/>
              <a:t>Причини, чому компанії вдаються до корупційних махінацій</a:t>
            </a:r>
            <a:endParaRPr b="1" sz="3000"/>
          </a:p>
        </p:txBody>
      </p:sp>
      <p:sp>
        <p:nvSpPr>
          <p:cNvPr id="154" name="Google Shape;154;p13"/>
          <p:cNvSpPr/>
          <p:nvPr/>
        </p:nvSpPr>
        <p:spPr>
          <a:xfrm>
            <a:off x="3842442" y="1417320"/>
            <a:ext cx="1339846" cy="1270730"/>
          </a:xfrm>
          <a:prstGeom prst="ellipse">
            <a:avLst/>
          </a:prstGeom>
          <a:solidFill>
            <a:srgbClr val="B9D6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55" name="Google Shape;155;p13"/>
          <p:cNvSpPr/>
          <p:nvPr/>
        </p:nvSpPr>
        <p:spPr>
          <a:xfrm>
            <a:off x="6539742" y="1417320"/>
            <a:ext cx="1339846" cy="1270730"/>
          </a:xfrm>
          <a:prstGeom prst="ellipse">
            <a:avLst/>
          </a:prstGeom>
          <a:solidFill>
            <a:srgbClr val="B9D6D5"/>
          </a:solidFill>
          <a:ln cap="flat" cmpd="sng" w="9525">
            <a:solidFill>
              <a:srgbClr val="B9D6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56" name="Google Shape;156;p13"/>
          <p:cNvSpPr txBox="1"/>
          <p:nvPr/>
        </p:nvSpPr>
        <p:spPr>
          <a:xfrm>
            <a:off x="881088" y="2794730"/>
            <a:ext cx="2229650" cy="1738907"/>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800"/>
              <a:buFont typeface="Arial"/>
              <a:buNone/>
            </a:pPr>
            <a:r>
              <a:rPr b="1" i="0" lang="ru-RU" sz="1800" u="none" cap="none" strike="noStrike">
                <a:solidFill>
                  <a:schemeClr val="dk1"/>
                </a:solidFill>
                <a:latin typeface="Arial"/>
                <a:ea typeface="Arial"/>
                <a:cs typeface="Arial"/>
                <a:sym typeface="Arial"/>
              </a:rPr>
              <a:t>Пов'язані з галуззю</a:t>
            </a:r>
            <a:endParaRPr b="1" i="0" sz="1800" u="none" cap="none" strike="noStrike">
              <a:solidFill>
                <a:schemeClr val="dk1"/>
              </a:solidFill>
              <a:latin typeface="Arial"/>
              <a:ea typeface="Arial"/>
              <a:cs typeface="Arial"/>
              <a:sym typeface="Arial"/>
            </a:endParaRPr>
          </a:p>
          <a:p>
            <a:pPr indent="0" lvl="0" marL="0" marR="0" rtl="0" algn="l">
              <a:spcBef>
                <a:spcPts val="600"/>
              </a:spcBef>
              <a:spcAft>
                <a:spcPts val="600"/>
              </a:spcAft>
              <a:buClr>
                <a:schemeClr val="dk1"/>
              </a:buClr>
              <a:buSzPts val="1100"/>
              <a:buFont typeface="Arial"/>
              <a:buNone/>
            </a:pPr>
            <a:r>
              <a:rPr b="0" i="0" lang="ru-RU" sz="1100" u="none" cap="none" strike="noStrike">
                <a:solidFill>
                  <a:schemeClr val="dk1"/>
                </a:solidFill>
                <a:latin typeface="Arial"/>
                <a:ea typeface="Arial"/>
                <a:cs typeface="Arial"/>
                <a:sym typeface="Arial"/>
              </a:rPr>
              <a:t>Деякі сектори чи галузі є більш вразливими до корупції, ніж інші </a:t>
            </a:r>
            <a:r>
              <a:rPr b="0" i="1" lang="ru-RU" sz="1100" u="none" cap="none" strike="noStrike">
                <a:solidFill>
                  <a:schemeClr val="dk1"/>
                </a:solidFill>
                <a:latin typeface="Arial"/>
                <a:ea typeface="Arial"/>
                <a:cs typeface="Arial"/>
                <a:sym typeface="Arial"/>
              </a:rPr>
              <a:t>(сектори, що залежать від контрактів: військовий, високотехнологічні сектори)</a:t>
            </a:r>
            <a:endParaRPr b="0" i="1" sz="1100" u="none" cap="none" strike="noStrike">
              <a:solidFill>
                <a:schemeClr val="dk1"/>
              </a:solidFill>
              <a:latin typeface="Arial"/>
              <a:ea typeface="Arial"/>
              <a:cs typeface="Arial"/>
              <a:sym typeface="Arial"/>
            </a:endParaRPr>
          </a:p>
        </p:txBody>
      </p:sp>
      <p:sp>
        <p:nvSpPr>
          <p:cNvPr id="157" name="Google Shape;157;p13"/>
          <p:cNvSpPr txBox="1"/>
          <p:nvPr/>
        </p:nvSpPr>
        <p:spPr>
          <a:xfrm>
            <a:off x="3740675" y="2794730"/>
            <a:ext cx="1943433" cy="1631185"/>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800"/>
              <a:buFont typeface="Arial"/>
              <a:buNone/>
            </a:pPr>
            <a:r>
              <a:rPr b="1" i="0" lang="ru-RU" sz="1800" u="none" cap="none" strike="noStrike">
                <a:solidFill>
                  <a:schemeClr val="dk1"/>
                </a:solidFill>
                <a:latin typeface="Arial"/>
                <a:ea typeface="Arial"/>
                <a:cs typeface="Arial"/>
                <a:sym typeface="Arial"/>
              </a:rPr>
              <a:t>Економічні</a:t>
            </a:r>
            <a:endParaRPr b="1" i="0" sz="1800" u="none" cap="none" strike="noStrike">
              <a:solidFill>
                <a:schemeClr val="dk1"/>
              </a:solidFill>
              <a:latin typeface="Arial"/>
              <a:ea typeface="Arial"/>
              <a:cs typeface="Arial"/>
              <a:sym typeface="Arial"/>
            </a:endParaRPr>
          </a:p>
          <a:p>
            <a:pPr indent="0" lvl="0" marL="0" marR="0" rtl="0" algn="l">
              <a:spcBef>
                <a:spcPts val="600"/>
              </a:spcBef>
              <a:spcAft>
                <a:spcPts val="600"/>
              </a:spcAft>
              <a:buClr>
                <a:schemeClr val="dk1"/>
              </a:buClr>
              <a:buSzPts val="1100"/>
              <a:buFont typeface="Arial"/>
              <a:buNone/>
            </a:pPr>
            <a:r>
              <a:rPr b="0" i="0" lang="ru-RU" sz="1100" u="none" cap="none" strike="noStrike">
                <a:solidFill>
                  <a:schemeClr val="dk1"/>
                </a:solidFill>
                <a:latin typeface="Arial"/>
                <a:ea typeface="Arial"/>
                <a:cs typeface="Arial"/>
                <a:sym typeface="Arial"/>
              </a:rPr>
              <a:t>Коли компанії використовують корупційні методи, щоб отримати конкурентну перевагу, вони створюють ефект снігової кулі в усіх галузях</a:t>
            </a:r>
            <a:endParaRPr b="0" i="0" sz="1100" u="none" cap="none" strike="noStrike">
              <a:solidFill>
                <a:schemeClr val="dk1"/>
              </a:solidFill>
              <a:latin typeface="Arial"/>
              <a:ea typeface="Arial"/>
              <a:cs typeface="Arial"/>
              <a:sym typeface="Arial"/>
            </a:endParaRPr>
          </a:p>
        </p:txBody>
      </p:sp>
      <p:sp>
        <p:nvSpPr>
          <p:cNvPr id="158" name="Google Shape;158;p13"/>
          <p:cNvSpPr txBox="1"/>
          <p:nvPr/>
        </p:nvSpPr>
        <p:spPr>
          <a:xfrm>
            <a:off x="6331475" y="2794730"/>
            <a:ext cx="2027665" cy="1631185"/>
          </a:xfrm>
          <a:prstGeom prst="rect">
            <a:avLst/>
          </a:prstGeom>
          <a:noFill/>
          <a:ln>
            <a:noFill/>
          </a:ln>
        </p:spPr>
        <p:txBody>
          <a:bodyPr anchorCtr="0" anchor="t" bIns="91425" lIns="91425" spcFirstLastPara="1" rIns="91425" wrap="square" tIns="91425">
            <a:spAutoFit/>
          </a:bodyPr>
          <a:lstStyle/>
          <a:p>
            <a:pPr indent="0" lvl="0" marL="0" marR="0" rtl="0" algn="just">
              <a:spcBef>
                <a:spcPts val="0"/>
              </a:spcBef>
              <a:spcAft>
                <a:spcPts val="0"/>
              </a:spcAft>
              <a:buClr>
                <a:schemeClr val="dk1"/>
              </a:buClr>
              <a:buSzPts val="1800"/>
              <a:buFont typeface="Arial"/>
              <a:buNone/>
            </a:pPr>
            <a:r>
              <a:rPr b="1" i="0" lang="ru-RU" sz="1800" u="none" cap="none" strike="noStrike">
                <a:solidFill>
                  <a:schemeClr val="dk1"/>
                </a:solidFill>
                <a:latin typeface="Arial"/>
                <a:ea typeface="Arial"/>
                <a:cs typeface="Arial"/>
                <a:sym typeface="Arial"/>
              </a:rPr>
              <a:t>Індивідуальні</a:t>
            </a:r>
            <a:endParaRPr b="1" i="0" sz="1800" u="none" cap="none" strike="noStrike">
              <a:solidFill>
                <a:schemeClr val="dk1"/>
              </a:solidFill>
              <a:latin typeface="Arial"/>
              <a:ea typeface="Arial"/>
              <a:cs typeface="Arial"/>
              <a:sym typeface="Arial"/>
            </a:endParaRPr>
          </a:p>
          <a:p>
            <a:pPr indent="0" lvl="0" marL="0" marR="0" rtl="0" algn="l">
              <a:spcBef>
                <a:spcPts val="600"/>
              </a:spcBef>
              <a:spcAft>
                <a:spcPts val="600"/>
              </a:spcAft>
              <a:buClr>
                <a:schemeClr val="dk1"/>
              </a:buClr>
              <a:buSzPts val="1100"/>
              <a:buFont typeface="Arial"/>
              <a:buNone/>
            </a:pPr>
            <a:r>
              <a:rPr b="0" i="0" lang="ru-RU" sz="1100" u="none" cap="none" strike="noStrike">
                <a:solidFill>
                  <a:schemeClr val="dk1"/>
                </a:solidFill>
                <a:latin typeface="Arial"/>
                <a:ea typeface="Arial"/>
                <a:cs typeface="Arial"/>
                <a:sym typeface="Arial"/>
              </a:rPr>
              <a:t>Деякі люди будуть шахраювати, щоб отримати перевагу, якщо вони зможуть раціоналізувати свою поведінку і при цьому відчувати себе добре. </a:t>
            </a:r>
            <a:endParaRPr b="0" i="0" sz="1100" u="none" cap="none" strike="noStrike">
              <a:solidFill>
                <a:schemeClr val="dk1"/>
              </a:solidFill>
              <a:latin typeface="Arial"/>
              <a:ea typeface="Arial"/>
              <a:cs typeface="Arial"/>
              <a:sym typeface="Arial"/>
            </a:endParaRPr>
          </a:p>
        </p:txBody>
      </p:sp>
      <p:sp>
        <p:nvSpPr>
          <p:cNvPr id="159" name="Google Shape;159;p13"/>
          <p:cNvSpPr/>
          <p:nvPr/>
        </p:nvSpPr>
        <p:spPr>
          <a:xfrm>
            <a:off x="947890" y="1417320"/>
            <a:ext cx="1339846" cy="1270730"/>
          </a:xfrm>
          <a:prstGeom prst="ellipse">
            <a:avLst/>
          </a:prstGeom>
          <a:solidFill>
            <a:srgbClr val="B9D6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160" name="Google Shape;160;p13"/>
          <p:cNvPicPr preferRelativeResize="0"/>
          <p:nvPr/>
        </p:nvPicPr>
        <p:blipFill rotWithShape="1">
          <a:blip r:embed="rId3">
            <a:alphaModFix/>
          </a:blip>
          <a:srcRect b="0" l="0" r="0" t="0"/>
          <a:stretch/>
        </p:blipFill>
        <p:spPr>
          <a:xfrm>
            <a:off x="4193900" y="1672950"/>
            <a:ext cx="756200" cy="756200"/>
          </a:xfrm>
          <a:prstGeom prst="rect">
            <a:avLst/>
          </a:prstGeom>
          <a:noFill/>
          <a:ln>
            <a:noFill/>
          </a:ln>
        </p:spPr>
      </p:pic>
      <p:pic>
        <p:nvPicPr>
          <p:cNvPr id="161" name="Google Shape;161;p13"/>
          <p:cNvPicPr preferRelativeResize="0"/>
          <p:nvPr/>
        </p:nvPicPr>
        <p:blipFill rotWithShape="1">
          <a:blip r:embed="rId4">
            <a:alphaModFix/>
          </a:blip>
          <a:srcRect b="0" l="0" r="0" t="0"/>
          <a:stretch/>
        </p:blipFill>
        <p:spPr>
          <a:xfrm>
            <a:off x="6831565" y="1672950"/>
            <a:ext cx="756200" cy="756200"/>
          </a:xfrm>
          <a:prstGeom prst="rect">
            <a:avLst/>
          </a:prstGeom>
          <a:noFill/>
          <a:ln>
            <a:noFill/>
          </a:ln>
        </p:spPr>
      </p:pic>
      <p:pic>
        <p:nvPicPr>
          <p:cNvPr id="162" name="Google Shape;162;p13"/>
          <p:cNvPicPr preferRelativeResize="0"/>
          <p:nvPr/>
        </p:nvPicPr>
        <p:blipFill rotWithShape="1">
          <a:blip r:embed="rId5">
            <a:alphaModFix/>
          </a:blip>
          <a:srcRect b="0" l="0" r="0" t="0"/>
          <a:stretch/>
        </p:blipFill>
        <p:spPr>
          <a:xfrm>
            <a:off x="1239713" y="1672950"/>
            <a:ext cx="756200" cy="756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ph type="title"/>
          </p:nvPr>
        </p:nvSpPr>
        <p:spPr>
          <a:xfrm>
            <a:off x="861060" y="140970"/>
            <a:ext cx="6926580" cy="103251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200"/>
              </a:spcBef>
              <a:spcAft>
                <a:spcPts val="0"/>
              </a:spcAft>
              <a:buClr>
                <a:schemeClr val="dk1"/>
              </a:buClr>
              <a:buSzPts val="1100"/>
              <a:buFont typeface="Arial"/>
              <a:buNone/>
            </a:pPr>
            <a:r>
              <a:rPr b="1" lang="ru-RU" sz="3000"/>
              <a:t>Нормативно-правове регулювання корупції в бізнесі</a:t>
            </a:r>
            <a:endParaRPr b="1" sz="3000"/>
          </a:p>
          <a:p>
            <a:pPr indent="0" lvl="0" marL="0" rtl="0" algn="l">
              <a:lnSpc>
                <a:spcPct val="115000"/>
              </a:lnSpc>
              <a:spcBef>
                <a:spcPts val="1200"/>
              </a:spcBef>
              <a:spcAft>
                <a:spcPts val="0"/>
              </a:spcAft>
              <a:buClr>
                <a:schemeClr val="dk1"/>
              </a:buClr>
              <a:buSzPts val="1200"/>
              <a:buFont typeface="Arial"/>
              <a:buNone/>
            </a:pPr>
            <a:r>
              <a:t/>
            </a:r>
            <a:endParaRPr b="1" sz="1200">
              <a:solidFill>
                <a:srgbClr val="4A86E8"/>
              </a:solidFill>
            </a:endParaRPr>
          </a:p>
          <a:p>
            <a:pPr indent="0" lvl="0" marL="0" rtl="0" algn="l">
              <a:lnSpc>
                <a:spcPct val="115000"/>
              </a:lnSpc>
              <a:spcBef>
                <a:spcPts val="0"/>
              </a:spcBef>
              <a:spcAft>
                <a:spcPts val="0"/>
              </a:spcAft>
              <a:buClr>
                <a:schemeClr val="dk1"/>
              </a:buClr>
              <a:buSzPts val="4000"/>
              <a:buFont typeface="Arial"/>
              <a:buNone/>
            </a:pPr>
            <a:r>
              <a:t/>
            </a:r>
            <a:endParaRPr b="1" sz="4000">
              <a:solidFill>
                <a:schemeClr val="lt1"/>
              </a:solidFill>
            </a:endParaRPr>
          </a:p>
        </p:txBody>
      </p:sp>
      <p:sp>
        <p:nvSpPr>
          <p:cNvPr id="168" name="Google Shape;168;p14"/>
          <p:cNvSpPr txBox="1"/>
          <p:nvPr/>
        </p:nvSpPr>
        <p:spPr>
          <a:xfrm>
            <a:off x="910590" y="1435258"/>
            <a:ext cx="7307580" cy="2739181"/>
          </a:xfrm>
          <a:prstGeom prst="rect">
            <a:avLst/>
          </a:prstGeom>
          <a:noFill/>
          <a:ln>
            <a:noFill/>
          </a:ln>
        </p:spPr>
        <p:txBody>
          <a:bodyPr anchorCtr="0" anchor="t" bIns="91425" lIns="91425" spcFirstLastPara="1" rIns="91425" wrap="square" tIns="91425">
            <a:spAutoFit/>
          </a:bodyPr>
          <a:lstStyle/>
          <a:p>
            <a:pPr indent="0" lvl="0" marL="0" marR="0" rtl="0" algn="just">
              <a:spcBef>
                <a:spcPts val="1200"/>
              </a:spcBef>
              <a:spcAft>
                <a:spcPts val="0"/>
              </a:spcAft>
              <a:buClr>
                <a:schemeClr val="dk1"/>
              </a:buClr>
              <a:buSzPts val="1400"/>
              <a:buFont typeface="Arial"/>
              <a:buNone/>
            </a:pPr>
            <a:r>
              <a:rPr b="1" i="0" lang="ru-RU" sz="1400" u="none" cap="none" strike="noStrike">
                <a:solidFill>
                  <a:schemeClr val="dk1"/>
                </a:solidFill>
                <a:latin typeface="Arial"/>
                <a:ea typeface="Arial"/>
                <a:cs typeface="Arial"/>
                <a:sym typeface="Arial"/>
              </a:rPr>
              <a:t>Кримінальна конвенція про боротьбу з корупцією:</a:t>
            </a:r>
            <a:endParaRPr b="0" i="0" sz="1400" u="none" cap="none" strike="noStrike">
              <a:solidFill>
                <a:schemeClr val="dk1"/>
              </a:solidFill>
              <a:latin typeface="Arial"/>
              <a:ea typeface="Arial"/>
              <a:cs typeface="Arial"/>
              <a:sym typeface="Arial"/>
            </a:endParaRPr>
          </a:p>
          <a:p>
            <a:pPr indent="-304800" lvl="0" marL="360000" marR="0" rtl="0" algn="just">
              <a:spcBef>
                <a:spcPts val="1200"/>
              </a:spcBef>
              <a:spcAft>
                <a:spcPts val="0"/>
              </a:spcAft>
              <a:buClr>
                <a:srgbClr val="B9D6D5"/>
              </a:buClr>
              <a:buSzPts val="1200"/>
              <a:buFont typeface="Noto Sans Symbols"/>
              <a:buChar char="●"/>
            </a:pPr>
            <a:r>
              <a:rPr b="1" i="0" lang="ru-RU" sz="1400" u="none" cap="none" strike="noStrike">
                <a:solidFill>
                  <a:schemeClr val="dk1"/>
                </a:solidFill>
                <a:latin typeface="Arial"/>
                <a:ea typeface="Arial"/>
                <a:cs typeface="Arial"/>
                <a:sym typeface="Arial"/>
              </a:rPr>
              <a:t>статті 7, 8: </a:t>
            </a:r>
            <a:r>
              <a:rPr b="0" i="0" lang="ru-RU" sz="1400" u="none" cap="none" strike="noStrike">
                <a:solidFill>
                  <a:schemeClr val="dk1"/>
                </a:solidFill>
                <a:latin typeface="Arial"/>
                <a:ea typeface="Arial"/>
                <a:cs typeface="Arial"/>
                <a:sym typeface="Arial"/>
              </a:rPr>
              <a:t>необхідність встановлення у національному законодавстві для країн-учасниць кримінальної відповідальності за активне та пасивне хабарництво. </a:t>
            </a:r>
            <a:endParaRPr/>
          </a:p>
          <a:p>
            <a:pPr indent="0" lvl="0" marL="0" marR="0" rtl="0" algn="just">
              <a:spcBef>
                <a:spcPts val="1200"/>
              </a:spcBef>
              <a:spcAft>
                <a:spcPts val="0"/>
              </a:spcAft>
              <a:buClr>
                <a:schemeClr val="dk1"/>
              </a:buClr>
              <a:buSzPts val="1400"/>
              <a:buFont typeface="Arial"/>
              <a:buNone/>
            </a:pPr>
            <a:r>
              <a:rPr b="1" i="0" lang="ru-RU" sz="1400" u="none" cap="none" strike="noStrike">
                <a:solidFill>
                  <a:schemeClr val="dk1"/>
                </a:solidFill>
                <a:latin typeface="Arial"/>
                <a:ea typeface="Arial"/>
                <a:cs typeface="Arial"/>
                <a:sym typeface="Arial"/>
              </a:rPr>
              <a:t>Конвенція ООН про боротьбу з корупцією</a:t>
            </a:r>
            <a:r>
              <a:rPr b="0" i="0" lang="ru-RU"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304800" lvl="0" marL="360000" marR="0" rtl="0" algn="just">
              <a:spcBef>
                <a:spcPts val="1200"/>
              </a:spcBef>
              <a:spcAft>
                <a:spcPts val="0"/>
              </a:spcAft>
              <a:buClr>
                <a:srgbClr val="B9D6D5"/>
              </a:buClr>
              <a:buSzPts val="1200"/>
              <a:buFont typeface="Noto Sans Symbols"/>
              <a:buChar char="●"/>
            </a:pPr>
            <a:r>
              <a:rPr b="1" i="0" lang="ru-RU" sz="1400" u="none" cap="none" strike="noStrike">
                <a:solidFill>
                  <a:schemeClr val="dk1"/>
                </a:solidFill>
                <a:latin typeface="Arial"/>
                <a:ea typeface="Arial"/>
                <a:cs typeface="Arial"/>
                <a:sym typeface="Arial"/>
              </a:rPr>
              <a:t>стаття 12 </a:t>
            </a:r>
            <a:r>
              <a:rPr b="0" i="0" lang="ru-RU" sz="1400" u="none" cap="none" strike="noStrike">
                <a:solidFill>
                  <a:schemeClr val="dk1"/>
                </a:solidFill>
                <a:latin typeface="Arial"/>
                <a:ea typeface="Arial"/>
                <a:cs typeface="Arial"/>
                <a:sym typeface="Arial"/>
              </a:rPr>
              <a:t>визначає загальні питання боротьби з корупцією в приватному секторі. Загальні заходи покликані подолати основні прояви корупції</a:t>
            </a:r>
            <a:endParaRPr b="0" i="0" sz="400" u="none" cap="none" strike="noStrike">
              <a:solidFill>
                <a:schemeClr val="dk1"/>
              </a:solidFill>
              <a:latin typeface="Arial"/>
              <a:ea typeface="Arial"/>
              <a:cs typeface="Arial"/>
              <a:sym typeface="Arial"/>
            </a:endParaRPr>
          </a:p>
          <a:p>
            <a:pPr indent="-95250" lvl="0" marL="531450" marR="0" rtl="0" algn="just">
              <a:spcBef>
                <a:spcPts val="1200"/>
              </a:spcBef>
              <a:spcAft>
                <a:spcPts val="0"/>
              </a:spcAft>
              <a:buClr>
                <a:srgbClr val="B9D6D5"/>
              </a:buClr>
              <a:buSzPts val="1200"/>
              <a:buFont typeface="Noto Sans Symbols"/>
              <a:buNone/>
            </a:pPr>
            <a:r>
              <a:t/>
            </a:r>
            <a:endParaRPr b="0" i="0" sz="400" u="none" cap="none" strike="noStrike">
              <a:solidFill>
                <a:schemeClr val="dk1"/>
              </a:solidFill>
              <a:latin typeface="Arial"/>
              <a:ea typeface="Arial"/>
              <a:cs typeface="Arial"/>
              <a:sym typeface="Arial"/>
            </a:endParaRPr>
          </a:p>
          <a:p>
            <a:pPr indent="-304800" lvl="0" marL="360000" marR="0" rtl="0" algn="just">
              <a:spcBef>
                <a:spcPts val="0"/>
              </a:spcBef>
              <a:spcAft>
                <a:spcPts val="0"/>
              </a:spcAft>
              <a:buClr>
                <a:srgbClr val="B9D6D5"/>
              </a:buClr>
              <a:buSzPts val="1200"/>
              <a:buFont typeface="Noto Sans Symbols"/>
              <a:buChar char="●"/>
            </a:pPr>
            <a:r>
              <a:rPr b="1" i="0" lang="ru-RU" sz="1400" u="none" cap="none" strike="noStrike">
                <a:solidFill>
                  <a:schemeClr val="dk1"/>
                </a:solidFill>
                <a:latin typeface="Arial"/>
                <a:ea typeface="Arial"/>
                <a:cs typeface="Arial"/>
                <a:sym typeface="Arial"/>
              </a:rPr>
              <a:t>статті 21, 22 </a:t>
            </a:r>
            <a:r>
              <a:rPr b="0" i="0" lang="ru-RU" sz="1400" u="none" cap="none" strike="noStrike">
                <a:solidFill>
                  <a:schemeClr val="dk1"/>
                </a:solidFill>
                <a:latin typeface="Arial"/>
                <a:ea typeface="Arial"/>
                <a:cs typeface="Arial"/>
                <a:sym typeface="Arial"/>
              </a:rPr>
              <a:t>закріплюють такі форми корупційної злочинності, як хабарництво та розкрадання майна у приватному секторі.</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nvSpPr>
        <p:spPr>
          <a:xfrm>
            <a:off x="423160" y="1254061"/>
            <a:ext cx="7852160" cy="2708403"/>
          </a:xfrm>
          <a:prstGeom prst="rect">
            <a:avLst/>
          </a:prstGeom>
          <a:noFill/>
          <a:ln>
            <a:noFill/>
          </a:ln>
        </p:spPr>
        <p:txBody>
          <a:bodyPr anchorCtr="0" anchor="t" bIns="91425" lIns="91425" spcFirstLastPara="1" rIns="91425" wrap="square" tIns="91425">
            <a:spAutoFit/>
          </a:bodyPr>
          <a:lstStyle/>
          <a:p>
            <a:pPr indent="-317500" lvl="0" marL="457200" marR="0" rtl="0" algn="just">
              <a:spcBef>
                <a:spcPts val="1200"/>
              </a:spcBef>
              <a:spcAft>
                <a:spcPts val="0"/>
              </a:spcAft>
              <a:buClr>
                <a:schemeClr val="lt1"/>
              </a:buClr>
              <a:buSzPts val="1400"/>
              <a:buFont typeface="Helvetica Neue"/>
              <a:buChar char="●"/>
            </a:pPr>
            <a:r>
              <a:rPr b="1" i="0" lang="ru-RU" sz="1400" u="none" cap="none" strike="noStrike">
                <a:solidFill>
                  <a:schemeClr val="dk1"/>
                </a:solidFill>
                <a:latin typeface="Arial"/>
                <a:ea typeface="Arial"/>
                <a:cs typeface="Arial"/>
                <a:sym typeface="Arial"/>
              </a:rPr>
              <a:t>Закон України «Про засади державної антикорупційної політики в Україні (Антикорупційна стратегія) на 2014–2017 роки». </a:t>
            </a:r>
            <a:r>
              <a:rPr b="0" i="0" lang="ru-RU" sz="1400" u="none" cap="none" strike="noStrike">
                <a:solidFill>
                  <a:schemeClr val="dk1"/>
                </a:solidFill>
                <a:latin typeface="Arial"/>
                <a:ea typeface="Arial"/>
                <a:cs typeface="Arial"/>
                <a:sym typeface="Arial"/>
              </a:rPr>
              <a:t>В Антикорупційній стратегії запобігання корупції в приватній сфері є окремо виділеною проблемою, визначаються мета та заходи для її подолання.</a:t>
            </a:r>
            <a:endParaRPr/>
          </a:p>
          <a:p>
            <a:pPr indent="-228600" lvl="0" marL="457200" marR="0" rtl="0" algn="just">
              <a:spcBef>
                <a:spcPts val="0"/>
              </a:spcBef>
              <a:spcAft>
                <a:spcPts val="0"/>
              </a:spcAft>
              <a:buClr>
                <a:schemeClr val="lt1"/>
              </a:buClr>
              <a:buSzPts val="1400"/>
              <a:buFont typeface="Helvetica Neue"/>
              <a:buNone/>
            </a:pPr>
            <a:r>
              <a:t/>
            </a:r>
            <a:endParaRPr b="1" i="0" sz="1400" u="none" cap="none" strike="noStrike">
              <a:solidFill>
                <a:schemeClr val="dk1"/>
              </a:solidFill>
              <a:latin typeface="Arial"/>
              <a:ea typeface="Arial"/>
              <a:cs typeface="Arial"/>
              <a:sym typeface="Arial"/>
            </a:endParaRPr>
          </a:p>
          <a:p>
            <a:pPr indent="-317500" lvl="0" marL="457200" marR="0" rtl="0" algn="just">
              <a:spcBef>
                <a:spcPts val="0"/>
              </a:spcBef>
              <a:spcAft>
                <a:spcPts val="0"/>
              </a:spcAft>
              <a:buClr>
                <a:schemeClr val="lt1"/>
              </a:buClr>
              <a:buSzPts val="1400"/>
              <a:buFont typeface="Helvetica Neue"/>
              <a:buChar char="●"/>
            </a:pPr>
            <a:r>
              <a:rPr b="1" i="0" lang="ru-RU" sz="1400" u="none" cap="none" strike="noStrike">
                <a:solidFill>
                  <a:schemeClr val="dk1"/>
                </a:solidFill>
                <a:latin typeface="Arial"/>
                <a:ea typeface="Arial"/>
                <a:cs typeface="Arial"/>
                <a:sym typeface="Arial"/>
              </a:rPr>
              <a:t>Закон України «Про запобігання корупції». </a:t>
            </a:r>
            <a:r>
              <a:rPr b="0" i="0" lang="ru-RU" sz="1400" u="none" cap="none" strike="noStrike">
                <a:solidFill>
                  <a:schemeClr val="dk1"/>
                </a:solidFill>
                <a:latin typeface="Arial"/>
                <a:ea typeface="Arial"/>
                <a:cs typeface="Arial"/>
                <a:sym typeface="Arial"/>
              </a:rPr>
              <a:t>Розділ Х Закону має назву «Запобігання корупції у діяльності юридичних осіб» і також передбачає основні заходи протидії корупції.</a:t>
            </a:r>
            <a:endParaRPr/>
          </a:p>
          <a:p>
            <a:pPr indent="-228600" lvl="0" marL="457200" marR="0" rtl="0" algn="just">
              <a:spcBef>
                <a:spcPts val="0"/>
              </a:spcBef>
              <a:spcAft>
                <a:spcPts val="0"/>
              </a:spcAft>
              <a:buClr>
                <a:schemeClr val="lt1"/>
              </a:buClr>
              <a:buSzPts val="1400"/>
              <a:buFont typeface="Helvetica Neue"/>
              <a:buNone/>
            </a:pPr>
            <a:r>
              <a:t/>
            </a:r>
            <a:endParaRPr b="0" i="0" sz="1400" u="none" cap="none" strike="noStrike">
              <a:solidFill>
                <a:schemeClr val="dk1"/>
              </a:solidFill>
              <a:latin typeface="Arial"/>
              <a:ea typeface="Arial"/>
              <a:cs typeface="Arial"/>
              <a:sym typeface="Arial"/>
            </a:endParaRPr>
          </a:p>
          <a:p>
            <a:pPr indent="-317500" lvl="0" marL="457200" marR="0" rtl="0" algn="just">
              <a:spcBef>
                <a:spcPts val="0"/>
              </a:spcBef>
              <a:spcAft>
                <a:spcPts val="0"/>
              </a:spcAft>
              <a:buClr>
                <a:schemeClr val="lt1"/>
              </a:buClr>
              <a:buSzPts val="1400"/>
              <a:buFont typeface="Helvetica Neue"/>
              <a:buChar char="●"/>
            </a:pPr>
            <a:r>
              <a:rPr b="1" i="0" lang="ru-RU" sz="1400" u="none" cap="none" strike="noStrike">
                <a:solidFill>
                  <a:schemeClr val="dk1"/>
                </a:solidFill>
                <a:latin typeface="Arial"/>
                <a:ea typeface="Arial"/>
                <a:cs typeface="Arial"/>
                <a:sym typeface="Arial"/>
              </a:rPr>
              <a:t>Кримінальний кодекс України </a:t>
            </a:r>
            <a:r>
              <a:rPr b="0" i="0" lang="ru-RU" sz="1400" u="none" cap="none" strike="noStrike">
                <a:solidFill>
                  <a:schemeClr val="dk1"/>
                </a:solidFill>
                <a:latin typeface="Arial"/>
                <a:ea typeface="Arial"/>
                <a:cs typeface="Arial"/>
                <a:sym typeface="Arial"/>
              </a:rPr>
              <a:t>закріпив, що і активне, і пасивне хабарництво у приватному секторі є кримінально караними діяннями. </a:t>
            </a:r>
            <a:endParaRPr b="0" i="0" sz="1400" u="none" cap="none" strike="noStrike">
              <a:solidFill>
                <a:schemeClr val="dk1"/>
              </a:solidFill>
              <a:latin typeface="Arial"/>
              <a:ea typeface="Arial"/>
              <a:cs typeface="Arial"/>
              <a:sym typeface="Arial"/>
            </a:endParaRPr>
          </a:p>
        </p:txBody>
      </p:sp>
      <p:sp>
        <p:nvSpPr>
          <p:cNvPr id="174" name="Google Shape;174;p15"/>
          <p:cNvSpPr txBox="1"/>
          <p:nvPr>
            <p:ph type="title"/>
          </p:nvPr>
        </p:nvSpPr>
        <p:spPr>
          <a:xfrm>
            <a:off x="868679" y="125258"/>
            <a:ext cx="6873240" cy="1202311"/>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200"/>
              </a:spcBef>
              <a:spcAft>
                <a:spcPts val="0"/>
              </a:spcAft>
              <a:buClr>
                <a:schemeClr val="dk1"/>
              </a:buClr>
              <a:buSzPts val="1100"/>
              <a:buFont typeface="Arial"/>
              <a:buNone/>
            </a:pPr>
            <a:r>
              <a:rPr b="1" lang="ru-RU" sz="3000"/>
              <a:t>Нормативно-правове регулювання корупції в бізнесі</a:t>
            </a:r>
            <a:endParaRPr b="1" sz="30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6"/>
          <p:cNvPicPr preferRelativeResize="0"/>
          <p:nvPr/>
        </p:nvPicPr>
        <p:blipFill rotWithShape="1">
          <a:blip r:embed="rId3">
            <a:alphaModFix/>
          </a:blip>
          <a:srcRect b="0" l="0" r="0" t="0"/>
          <a:stretch/>
        </p:blipFill>
        <p:spPr>
          <a:xfrm>
            <a:off x="8019738" y="3856308"/>
            <a:ext cx="387026" cy="394767"/>
          </a:xfrm>
          <a:prstGeom prst="rect">
            <a:avLst/>
          </a:prstGeom>
          <a:noFill/>
          <a:ln>
            <a:noFill/>
          </a:ln>
        </p:spPr>
      </p:pic>
      <p:pic>
        <p:nvPicPr>
          <p:cNvPr id="180" name="Google Shape;180;p16"/>
          <p:cNvPicPr preferRelativeResize="0"/>
          <p:nvPr/>
        </p:nvPicPr>
        <p:blipFill rotWithShape="1">
          <a:blip r:embed="rId3">
            <a:alphaModFix/>
          </a:blip>
          <a:srcRect b="0" l="0" r="0" t="0"/>
          <a:stretch/>
        </p:blipFill>
        <p:spPr>
          <a:xfrm rot="10800000">
            <a:off x="838200" y="1449488"/>
            <a:ext cx="371874" cy="379311"/>
          </a:xfrm>
          <a:prstGeom prst="rect">
            <a:avLst/>
          </a:prstGeom>
          <a:noFill/>
          <a:ln>
            <a:noFill/>
          </a:ln>
        </p:spPr>
      </p:pic>
      <p:sp>
        <p:nvSpPr>
          <p:cNvPr id="181" name="Google Shape;181;p16"/>
          <p:cNvSpPr txBox="1"/>
          <p:nvPr/>
        </p:nvSpPr>
        <p:spPr>
          <a:xfrm>
            <a:off x="975361" y="1488609"/>
            <a:ext cx="7277099" cy="2677626"/>
          </a:xfrm>
          <a:prstGeom prst="rect">
            <a:avLst/>
          </a:prstGeom>
          <a:noFill/>
          <a:ln>
            <a:noFill/>
          </a:ln>
        </p:spPr>
        <p:txBody>
          <a:bodyPr anchorCtr="0" anchor="t" bIns="91425" lIns="91425" spcFirstLastPara="1" rIns="91425" wrap="square" tIns="91425">
            <a:spAutoFit/>
          </a:bodyPr>
          <a:lstStyle/>
          <a:p>
            <a:pPr indent="0" lvl="0" marL="0" marR="0" rtl="0" algn="just">
              <a:spcBef>
                <a:spcPts val="600"/>
              </a:spcBef>
              <a:spcAft>
                <a:spcPts val="0"/>
              </a:spcAft>
              <a:buClr>
                <a:schemeClr val="dk1"/>
              </a:buClr>
              <a:buSzPts val="1400"/>
              <a:buFont typeface="Arial"/>
              <a:buNone/>
            </a:pPr>
            <a:r>
              <a:rPr b="1" i="0" lang="ru-RU" sz="1400" u="none" cap="none" strike="noStrike">
                <a:solidFill>
                  <a:schemeClr val="dk1"/>
                </a:solidFill>
                <a:latin typeface="Arial"/>
                <a:ea typeface="Arial"/>
                <a:cs typeface="Arial"/>
                <a:sym typeface="Arial"/>
              </a:rPr>
              <a:t>Кримінальна конвенція про боротьбу з корупцією:</a:t>
            </a:r>
            <a:endParaRPr b="0" i="0" sz="1400" u="none" cap="none" strike="noStrike">
              <a:solidFill>
                <a:schemeClr val="dk1"/>
              </a:solidFill>
              <a:latin typeface="Arial"/>
              <a:ea typeface="Arial"/>
              <a:cs typeface="Arial"/>
              <a:sym typeface="Arial"/>
            </a:endParaRPr>
          </a:p>
          <a:p>
            <a:pPr indent="-304800" lvl="0" marL="457200" marR="0" rtl="0" algn="just">
              <a:spcBef>
                <a:spcPts val="1200"/>
              </a:spcBef>
              <a:spcAft>
                <a:spcPts val="0"/>
              </a:spcAft>
              <a:buClr>
                <a:srgbClr val="B9D6D5"/>
              </a:buClr>
              <a:buSzPts val="1200"/>
              <a:buFont typeface="Helvetica Neue"/>
              <a:buChar char="●"/>
            </a:pPr>
            <a:r>
              <a:rPr b="0" i="0" lang="ru-RU" sz="1400" u="none" cap="none" strike="noStrike">
                <a:solidFill>
                  <a:schemeClr val="dk1"/>
                </a:solidFill>
                <a:latin typeface="Arial"/>
                <a:ea typeface="Arial"/>
                <a:cs typeface="Arial"/>
                <a:sym typeface="Arial"/>
              </a:rPr>
              <a:t>статті 7, 8: необхідність встановлення у національному законодавстві для країн-учасниць кримінальної відповідальності за активне та пасивне хабарництво. </a:t>
            </a:r>
            <a:endParaRPr b="0" i="0" sz="500" u="none" cap="none" strike="noStrike">
              <a:solidFill>
                <a:schemeClr val="dk1"/>
              </a:solidFill>
              <a:latin typeface="Arial"/>
              <a:ea typeface="Arial"/>
              <a:cs typeface="Arial"/>
              <a:sym typeface="Arial"/>
            </a:endParaRPr>
          </a:p>
          <a:p>
            <a:pPr indent="0" lvl="0" marL="0" marR="0" rtl="0" algn="just">
              <a:spcBef>
                <a:spcPts val="1200"/>
              </a:spcBef>
              <a:spcAft>
                <a:spcPts val="0"/>
              </a:spcAft>
              <a:buClr>
                <a:schemeClr val="dk1"/>
              </a:buClr>
              <a:buSzPts val="1400"/>
              <a:buFont typeface="Arial"/>
              <a:buNone/>
            </a:pPr>
            <a:r>
              <a:rPr b="1" i="0" lang="ru-RU" sz="1400" u="none" cap="none" strike="noStrike">
                <a:solidFill>
                  <a:schemeClr val="dk1"/>
                </a:solidFill>
                <a:latin typeface="Arial"/>
                <a:ea typeface="Arial"/>
                <a:cs typeface="Arial"/>
                <a:sym typeface="Arial"/>
              </a:rPr>
              <a:t>Конвенція ООН про боротьбу з корупцією</a:t>
            </a:r>
            <a:r>
              <a:rPr b="0" i="0" lang="ru-RU"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304800" lvl="0" marL="457200" marR="0" rtl="0" algn="just">
              <a:spcBef>
                <a:spcPts val="1200"/>
              </a:spcBef>
              <a:spcAft>
                <a:spcPts val="0"/>
              </a:spcAft>
              <a:buClr>
                <a:srgbClr val="B9D6D5"/>
              </a:buClr>
              <a:buSzPts val="1200"/>
              <a:buFont typeface="Helvetica Neue"/>
              <a:buChar char="●"/>
            </a:pPr>
            <a:r>
              <a:rPr b="0" i="0" lang="ru-RU" sz="1400" u="none" cap="none" strike="noStrike">
                <a:solidFill>
                  <a:schemeClr val="dk1"/>
                </a:solidFill>
                <a:latin typeface="Arial"/>
                <a:ea typeface="Arial"/>
                <a:cs typeface="Arial"/>
                <a:sym typeface="Arial"/>
              </a:rPr>
              <a:t>стаття 12 визначає загальні питання боротьби з корупцією в приватному секторі. Загальні заходи покликані подолати основні прояви корупції</a:t>
            </a:r>
            <a:endParaRPr b="0" i="0" sz="1400" u="none" cap="none" strike="noStrike">
              <a:solidFill>
                <a:schemeClr val="dk1"/>
              </a:solidFill>
              <a:latin typeface="Arial"/>
              <a:ea typeface="Arial"/>
              <a:cs typeface="Arial"/>
              <a:sym typeface="Arial"/>
            </a:endParaRPr>
          </a:p>
          <a:p>
            <a:pPr indent="-304800" lvl="0" marL="457200" marR="0" rtl="0" algn="just">
              <a:spcBef>
                <a:spcPts val="1200"/>
              </a:spcBef>
              <a:spcAft>
                <a:spcPts val="600"/>
              </a:spcAft>
              <a:buClr>
                <a:srgbClr val="B9D6D5"/>
              </a:buClr>
              <a:buSzPts val="1200"/>
              <a:buFont typeface="Helvetica Neue"/>
              <a:buChar char="●"/>
            </a:pPr>
            <a:r>
              <a:rPr b="0" i="0" lang="ru-RU" sz="1400" u="none" cap="none" strike="noStrike">
                <a:solidFill>
                  <a:schemeClr val="dk1"/>
                </a:solidFill>
                <a:latin typeface="Arial"/>
                <a:ea typeface="Arial"/>
                <a:cs typeface="Arial"/>
                <a:sym typeface="Arial"/>
              </a:rPr>
              <a:t>статті 21, 22 закріплюють такі форми корупційної злочинності, як хабарництво та розкрадання майна у приватному секторі.</a:t>
            </a:r>
            <a:endParaRPr b="0" i="0" sz="1400" u="none" cap="none" strike="noStrike">
              <a:solidFill>
                <a:schemeClr val="dk1"/>
              </a:solidFill>
              <a:latin typeface="Arial"/>
              <a:ea typeface="Arial"/>
              <a:cs typeface="Arial"/>
              <a:sym typeface="Arial"/>
            </a:endParaRPr>
          </a:p>
        </p:txBody>
      </p:sp>
      <p:sp>
        <p:nvSpPr>
          <p:cNvPr id="182" name="Google Shape;182;p16"/>
          <p:cNvSpPr txBox="1"/>
          <p:nvPr>
            <p:ph type="title"/>
          </p:nvPr>
        </p:nvSpPr>
        <p:spPr>
          <a:xfrm>
            <a:off x="868679" y="125258"/>
            <a:ext cx="6873240" cy="1202311"/>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200"/>
              </a:spcBef>
              <a:spcAft>
                <a:spcPts val="0"/>
              </a:spcAft>
              <a:buClr>
                <a:schemeClr val="dk1"/>
              </a:buClr>
              <a:buSzPts val="1100"/>
              <a:buFont typeface="Arial"/>
              <a:buNone/>
            </a:pPr>
            <a:r>
              <a:rPr b="1" lang="ru-RU" sz="3000"/>
              <a:t>Нормативно-правове регулювання корупції в бізнесі</a:t>
            </a:r>
            <a:endParaRPr b="1" sz="30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7"/>
          <p:cNvSpPr txBox="1"/>
          <p:nvPr>
            <p:ph type="title"/>
          </p:nvPr>
        </p:nvSpPr>
        <p:spPr>
          <a:xfrm>
            <a:off x="883920" y="144780"/>
            <a:ext cx="7566660" cy="105156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200"/>
              </a:spcBef>
              <a:spcAft>
                <a:spcPts val="0"/>
              </a:spcAft>
              <a:buClr>
                <a:schemeClr val="dk1"/>
              </a:buClr>
              <a:buSzPts val="1100"/>
              <a:buFont typeface="Arial"/>
              <a:buNone/>
            </a:pPr>
            <a:r>
              <a:rPr b="1" lang="ru-RU" sz="3000"/>
              <a:t>Нормативно-правове регулювання корупції в бізнесі</a:t>
            </a:r>
            <a:endParaRPr b="1" sz="3000">
              <a:solidFill>
                <a:schemeClr val="lt1"/>
              </a:solidFill>
            </a:endParaRPr>
          </a:p>
        </p:txBody>
      </p:sp>
      <p:sp>
        <p:nvSpPr>
          <p:cNvPr id="188" name="Google Shape;188;p17"/>
          <p:cNvSpPr txBox="1"/>
          <p:nvPr/>
        </p:nvSpPr>
        <p:spPr>
          <a:xfrm>
            <a:off x="425800" y="1432992"/>
            <a:ext cx="7819040" cy="2708403"/>
          </a:xfrm>
          <a:prstGeom prst="rect">
            <a:avLst/>
          </a:prstGeom>
          <a:noFill/>
          <a:ln>
            <a:noFill/>
          </a:ln>
        </p:spPr>
        <p:txBody>
          <a:bodyPr anchorCtr="0" anchor="t" bIns="91425" lIns="91425" spcFirstLastPara="1" rIns="91425" wrap="square" tIns="91425">
            <a:spAutoFit/>
          </a:bodyPr>
          <a:lstStyle/>
          <a:p>
            <a:pPr indent="-317500" lvl="0" marL="457200" marR="0" rtl="0" algn="just">
              <a:spcBef>
                <a:spcPts val="1200"/>
              </a:spcBef>
              <a:spcAft>
                <a:spcPts val="0"/>
              </a:spcAft>
              <a:buClr>
                <a:schemeClr val="lt1"/>
              </a:buClr>
              <a:buSzPts val="1400"/>
              <a:buFont typeface="Helvetica Neue"/>
              <a:buChar char="●"/>
            </a:pPr>
            <a:r>
              <a:rPr b="1" i="0" lang="ru-RU" sz="1400" u="none" cap="none" strike="noStrike">
                <a:solidFill>
                  <a:schemeClr val="dk1"/>
                </a:solidFill>
                <a:latin typeface="Arial"/>
                <a:ea typeface="Arial"/>
                <a:cs typeface="Arial"/>
                <a:sym typeface="Arial"/>
              </a:rPr>
              <a:t>Закон України «Про засади державної антикорупційної політики в Україні (Антикорупційна стратегія) на 2014–2017 роки». </a:t>
            </a:r>
            <a:r>
              <a:rPr b="0" i="0" lang="ru-RU" sz="1400" u="none" cap="none" strike="noStrike">
                <a:solidFill>
                  <a:schemeClr val="dk1"/>
                </a:solidFill>
                <a:latin typeface="Arial"/>
                <a:ea typeface="Arial"/>
                <a:cs typeface="Arial"/>
                <a:sym typeface="Arial"/>
              </a:rPr>
              <a:t>В Антикорупційній стратегії запобігання корупції в приватній сфері є окремо виділеною проблемою, визначаються мета та заходи для її подолання.</a:t>
            </a:r>
            <a:endParaRPr/>
          </a:p>
          <a:p>
            <a:pPr indent="-228600" lvl="0" marL="457200" marR="0" rtl="0" algn="just">
              <a:spcBef>
                <a:spcPts val="0"/>
              </a:spcBef>
              <a:spcAft>
                <a:spcPts val="0"/>
              </a:spcAft>
              <a:buClr>
                <a:schemeClr val="lt1"/>
              </a:buClr>
              <a:buSzPts val="1400"/>
              <a:buFont typeface="Helvetica Neue"/>
              <a:buNone/>
            </a:pPr>
            <a:r>
              <a:t/>
            </a:r>
            <a:endParaRPr b="1" i="0" sz="1400" u="none" cap="none" strike="noStrike">
              <a:solidFill>
                <a:schemeClr val="dk1"/>
              </a:solidFill>
              <a:latin typeface="Arial"/>
              <a:ea typeface="Arial"/>
              <a:cs typeface="Arial"/>
              <a:sym typeface="Arial"/>
            </a:endParaRPr>
          </a:p>
          <a:p>
            <a:pPr indent="-317500" lvl="0" marL="457200" marR="0" rtl="0" algn="just">
              <a:spcBef>
                <a:spcPts val="0"/>
              </a:spcBef>
              <a:spcAft>
                <a:spcPts val="0"/>
              </a:spcAft>
              <a:buClr>
                <a:schemeClr val="lt1"/>
              </a:buClr>
              <a:buSzPts val="1400"/>
              <a:buFont typeface="Helvetica Neue"/>
              <a:buChar char="●"/>
            </a:pPr>
            <a:r>
              <a:rPr b="1" i="0" lang="ru-RU" sz="1400" u="none" cap="none" strike="noStrike">
                <a:solidFill>
                  <a:schemeClr val="dk1"/>
                </a:solidFill>
                <a:latin typeface="Arial"/>
                <a:ea typeface="Arial"/>
                <a:cs typeface="Arial"/>
                <a:sym typeface="Arial"/>
              </a:rPr>
              <a:t>Закон України «Про запобігання корупції». </a:t>
            </a:r>
            <a:r>
              <a:rPr b="0" i="0" lang="ru-RU" sz="1400" u="none" cap="none" strike="noStrike">
                <a:solidFill>
                  <a:schemeClr val="dk1"/>
                </a:solidFill>
                <a:latin typeface="Arial"/>
                <a:ea typeface="Arial"/>
                <a:cs typeface="Arial"/>
                <a:sym typeface="Arial"/>
              </a:rPr>
              <a:t>Розділ Х Закону має назву «Запобігання корупції у діяльності юридичних осіб» і також передбачає основні заходи протидії корупції. </a:t>
            </a:r>
            <a:endParaRPr/>
          </a:p>
          <a:p>
            <a:pPr indent="-228600" lvl="0" marL="457200" marR="0" rtl="0" algn="just">
              <a:spcBef>
                <a:spcPts val="0"/>
              </a:spcBef>
              <a:spcAft>
                <a:spcPts val="0"/>
              </a:spcAft>
              <a:buClr>
                <a:schemeClr val="lt1"/>
              </a:buClr>
              <a:buSzPts val="1400"/>
              <a:buFont typeface="Helvetica Neue"/>
              <a:buNone/>
            </a:pPr>
            <a:r>
              <a:t/>
            </a:r>
            <a:endParaRPr b="0" i="0" sz="1400" u="none" cap="none" strike="noStrike">
              <a:solidFill>
                <a:schemeClr val="dk1"/>
              </a:solidFill>
              <a:latin typeface="Arial"/>
              <a:ea typeface="Arial"/>
              <a:cs typeface="Arial"/>
              <a:sym typeface="Arial"/>
            </a:endParaRPr>
          </a:p>
          <a:p>
            <a:pPr indent="-317500" lvl="0" marL="457200" marR="0" rtl="0" algn="just">
              <a:spcBef>
                <a:spcPts val="0"/>
              </a:spcBef>
              <a:spcAft>
                <a:spcPts val="0"/>
              </a:spcAft>
              <a:buClr>
                <a:schemeClr val="lt1"/>
              </a:buClr>
              <a:buSzPts val="1400"/>
              <a:buFont typeface="Helvetica Neue"/>
              <a:buChar char="●"/>
            </a:pPr>
            <a:r>
              <a:rPr b="1" i="0" lang="ru-RU" sz="1400" u="none" cap="none" strike="noStrike">
                <a:solidFill>
                  <a:schemeClr val="dk1"/>
                </a:solidFill>
                <a:latin typeface="Arial"/>
                <a:ea typeface="Arial"/>
                <a:cs typeface="Arial"/>
                <a:sym typeface="Arial"/>
              </a:rPr>
              <a:t>Кримінальний кодекс України </a:t>
            </a:r>
            <a:r>
              <a:rPr b="0" i="0" lang="ru-RU" sz="1400" u="none" cap="none" strike="noStrike">
                <a:solidFill>
                  <a:schemeClr val="dk1"/>
                </a:solidFill>
                <a:latin typeface="Arial"/>
                <a:ea typeface="Arial"/>
                <a:cs typeface="Arial"/>
                <a:sym typeface="Arial"/>
              </a:rPr>
              <a:t>закріпив, що і активне, і пасивне хабарництво у приватному секторі є кримінально караними діяннями.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8"/>
          <p:cNvPicPr preferRelativeResize="0"/>
          <p:nvPr/>
        </p:nvPicPr>
        <p:blipFill rotWithShape="1">
          <a:blip r:embed="rId3">
            <a:alphaModFix/>
          </a:blip>
          <a:srcRect b="0" l="0" r="0" t="0"/>
          <a:stretch/>
        </p:blipFill>
        <p:spPr>
          <a:xfrm>
            <a:off x="942390" y="1632137"/>
            <a:ext cx="7241490" cy="2406356"/>
          </a:xfrm>
          <a:prstGeom prst="rect">
            <a:avLst/>
          </a:prstGeom>
          <a:noFill/>
          <a:ln>
            <a:noFill/>
          </a:ln>
        </p:spPr>
      </p:pic>
      <p:sp>
        <p:nvSpPr>
          <p:cNvPr id="194" name="Google Shape;194;p18"/>
          <p:cNvSpPr txBox="1"/>
          <p:nvPr>
            <p:ph type="title"/>
          </p:nvPr>
        </p:nvSpPr>
        <p:spPr>
          <a:xfrm>
            <a:off x="896670" y="251440"/>
            <a:ext cx="6532830" cy="93218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3000"/>
              <a:buFont typeface="Arial"/>
              <a:buNone/>
            </a:pPr>
            <a:r>
              <a:rPr b="1" lang="ru-RU" sz="3000"/>
              <a:t>Запобігання корупції в бізнесі:</a:t>
            </a:r>
            <a:br>
              <a:rPr b="1" lang="ru-RU" sz="3000"/>
            </a:br>
            <a:r>
              <a:rPr b="1" lang="ru-RU" sz="3000">
                <a:highlight>
                  <a:srgbClr val="B9D6D5"/>
                </a:highlight>
              </a:rPr>
              <a:t>комплаєнс</a:t>
            </a:r>
            <a:endParaRPr b="1" sz="3000">
              <a:highlight>
                <a:srgbClr val="B9D6D5"/>
              </a:highlight>
            </a:endParaRPr>
          </a:p>
        </p:txBody>
      </p:sp>
      <p:sp>
        <p:nvSpPr>
          <p:cNvPr id="195" name="Google Shape;195;p18"/>
          <p:cNvSpPr txBox="1"/>
          <p:nvPr/>
        </p:nvSpPr>
        <p:spPr>
          <a:xfrm>
            <a:off x="1234477" y="1727796"/>
            <a:ext cx="5948655" cy="2092850"/>
          </a:xfrm>
          <a:prstGeom prst="rect">
            <a:avLst/>
          </a:prstGeom>
          <a:noFill/>
          <a:ln>
            <a:noFill/>
          </a:ln>
        </p:spPr>
        <p:txBody>
          <a:bodyPr anchorCtr="0" anchor="ctr" bIns="91425" lIns="91425" spcFirstLastPara="1" rIns="91425" wrap="square" tIns="91425">
            <a:spAutoFit/>
          </a:bodyPr>
          <a:lstStyle/>
          <a:p>
            <a:pPr indent="0" lvl="0" marL="0" marR="0" rtl="0" algn="just">
              <a:spcBef>
                <a:spcPts val="1200"/>
              </a:spcBef>
              <a:spcAft>
                <a:spcPts val="0"/>
              </a:spcAft>
              <a:buNone/>
            </a:pPr>
            <a:r>
              <a:rPr b="1" i="0" lang="ru-RU" sz="2000" u="none" cap="none" strike="noStrike">
                <a:solidFill>
                  <a:schemeClr val="dk1"/>
                </a:solidFill>
                <a:latin typeface="Arial"/>
                <a:ea typeface="Arial"/>
                <a:cs typeface="Arial"/>
                <a:sym typeface="Arial"/>
              </a:rPr>
              <a:t>Комплаєнс </a:t>
            </a:r>
            <a:endParaRPr/>
          </a:p>
          <a:p>
            <a:pPr indent="0" lvl="0" marL="0" marR="0" rtl="0" algn="just">
              <a:spcBef>
                <a:spcPts val="1200"/>
              </a:spcBef>
              <a:spcAft>
                <a:spcPts val="0"/>
              </a:spcAft>
              <a:buClr>
                <a:schemeClr val="dk1"/>
              </a:buClr>
              <a:buSzPts val="1100"/>
              <a:buFont typeface="Arial"/>
              <a:buNone/>
            </a:pPr>
            <a:r>
              <a:rPr b="0" i="0" lang="ru-RU" sz="1400" u="none" cap="none" strike="noStrike">
                <a:solidFill>
                  <a:schemeClr val="dk1"/>
                </a:solidFill>
                <a:latin typeface="Arial"/>
                <a:ea typeface="Arial"/>
                <a:cs typeface="Arial"/>
                <a:sym typeface="Arial"/>
              </a:rPr>
              <a:t>система заходів з метою запобігання вчиненню працівниками чи керівництвом компанії корупційних та пов’язаних з ними правопорушень, а також з метою забезпечення відповідності діяльності підприємства, установи, організації вимогам антикорупційного законодавства та вимогам запобігання конфлікту інтересів. </a:t>
            </a:r>
            <a:endParaRPr b="0" i="0" sz="1800" u="none" cap="none" strike="noStrike">
              <a:solidFill>
                <a:srgbClr val="4D5156"/>
              </a:solidFill>
              <a:highlight>
                <a:srgbClr val="FFFFFF"/>
              </a:highlight>
              <a:latin typeface="Arial"/>
              <a:ea typeface="Arial"/>
              <a:cs typeface="Arial"/>
              <a:sym typeface="Arial"/>
            </a:endParaRPr>
          </a:p>
        </p:txBody>
      </p:sp>
      <p:pic>
        <p:nvPicPr>
          <p:cNvPr id="196" name="Google Shape;196;p18"/>
          <p:cNvPicPr preferRelativeResize="0"/>
          <p:nvPr/>
        </p:nvPicPr>
        <p:blipFill rotWithShape="1">
          <a:blip r:embed="rId4">
            <a:alphaModFix/>
          </a:blip>
          <a:srcRect b="0" l="0" r="0" t="0"/>
          <a:stretch/>
        </p:blipFill>
        <p:spPr>
          <a:xfrm>
            <a:off x="7425785" y="418977"/>
            <a:ext cx="775825" cy="732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9"/>
          <p:cNvSpPr txBox="1"/>
          <p:nvPr/>
        </p:nvSpPr>
        <p:spPr>
          <a:xfrm>
            <a:off x="907475" y="1326360"/>
            <a:ext cx="7294135" cy="3062347"/>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400"/>
              <a:buFont typeface="Arial"/>
              <a:buNone/>
            </a:pPr>
            <a:r>
              <a:rPr b="1" i="0" lang="ru-RU" sz="1400" u="none" cap="none" strike="noStrike">
                <a:solidFill>
                  <a:schemeClr val="dk1"/>
                </a:solidFill>
                <a:latin typeface="Arial"/>
                <a:ea typeface="Arial"/>
                <a:cs typeface="Arial"/>
                <a:sym typeface="Arial"/>
              </a:rPr>
              <a:t>Обов'язкові елементи</a:t>
            </a:r>
            <a:endParaRPr b="1" i="0" sz="1400" u="none" cap="none" strike="noStrike">
              <a:solidFill>
                <a:schemeClr val="dk1"/>
              </a:solidFill>
              <a:latin typeface="Arial"/>
              <a:ea typeface="Arial"/>
              <a:cs typeface="Arial"/>
              <a:sym typeface="Arial"/>
            </a:endParaRPr>
          </a:p>
          <a:p>
            <a:pPr indent="-317500" lvl="0" marL="360000" marR="0" rtl="0" algn="just">
              <a:spcBef>
                <a:spcPts val="1500"/>
              </a:spcBef>
              <a:spcAft>
                <a:spcPts val="0"/>
              </a:spcAft>
              <a:buClr>
                <a:srgbClr val="B9D6D5"/>
              </a:buClr>
              <a:buSzPts val="1400"/>
              <a:buFont typeface="Noto Sans Symbols"/>
              <a:buChar char="●"/>
            </a:pPr>
            <a:r>
              <a:rPr b="0" i="0" lang="ru-RU" sz="1300" u="none" cap="none" strike="noStrike">
                <a:solidFill>
                  <a:schemeClr val="dk1"/>
                </a:solidFill>
                <a:latin typeface="Arial"/>
                <a:ea typeface="Arial"/>
                <a:cs typeface="Arial"/>
                <a:sym typeface="Arial"/>
              </a:rPr>
              <a:t>антикорупційна програма компанії та особа, відповідальна за її реалізацію, комплаєнс-спеціаліст;</a:t>
            </a:r>
            <a:endParaRPr b="0" i="0" sz="1300" u="none" cap="none" strike="noStrike">
              <a:solidFill>
                <a:schemeClr val="dk1"/>
              </a:solidFill>
              <a:latin typeface="Arial"/>
              <a:ea typeface="Arial"/>
              <a:cs typeface="Arial"/>
              <a:sym typeface="Arial"/>
            </a:endParaRPr>
          </a:p>
          <a:p>
            <a:pPr indent="-317500" lvl="0" marL="360000" marR="0" rtl="0" algn="just">
              <a:spcBef>
                <a:spcPts val="300"/>
              </a:spcBef>
              <a:spcAft>
                <a:spcPts val="0"/>
              </a:spcAft>
              <a:buClr>
                <a:srgbClr val="B9D6D5"/>
              </a:buClr>
              <a:buSzPts val="1400"/>
              <a:buFont typeface="Noto Sans Symbols"/>
              <a:buChar char="●"/>
            </a:pPr>
            <a:r>
              <a:rPr b="0" i="0" lang="ru-RU" sz="1300" u="none" cap="none" strike="noStrike">
                <a:solidFill>
                  <a:schemeClr val="dk1"/>
                </a:solidFill>
                <a:latin typeface="Arial"/>
                <a:ea typeface="Arial"/>
                <a:cs typeface="Arial"/>
                <a:sym typeface="Arial"/>
              </a:rPr>
              <a:t>система внутрішнього аудиту;</a:t>
            </a:r>
            <a:endParaRPr b="0" i="0" sz="1300" u="none" cap="none" strike="noStrike">
              <a:solidFill>
                <a:schemeClr val="dk1"/>
              </a:solidFill>
              <a:latin typeface="Arial"/>
              <a:ea typeface="Arial"/>
              <a:cs typeface="Arial"/>
              <a:sym typeface="Arial"/>
            </a:endParaRPr>
          </a:p>
          <a:p>
            <a:pPr indent="-317500" lvl="0" marL="360000" marR="0" rtl="0" algn="just">
              <a:spcBef>
                <a:spcPts val="300"/>
              </a:spcBef>
              <a:spcAft>
                <a:spcPts val="0"/>
              </a:spcAft>
              <a:buClr>
                <a:srgbClr val="B9D6D5"/>
              </a:buClr>
              <a:buSzPts val="1400"/>
              <a:buFont typeface="Noto Sans Symbols"/>
              <a:buChar char="●"/>
            </a:pPr>
            <a:r>
              <a:rPr b="0" i="0" lang="ru-RU" sz="1300" u="none" cap="none" strike="noStrike">
                <a:solidFill>
                  <a:schemeClr val="dk1"/>
                </a:solidFill>
                <a:latin typeface="Arial"/>
                <a:ea typeface="Arial"/>
                <a:cs typeface="Arial"/>
                <a:sym typeface="Arial"/>
              </a:rPr>
              <a:t>оцінка корупційних ризиків;</a:t>
            </a:r>
            <a:endParaRPr b="0" i="0" sz="1300" u="none" cap="none" strike="noStrike">
              <a:solidFill>
                <a:schemeClr val="dk1"/>
              </a:solidFill>
              <a:latin typeface="Arial"/>
              <a:ea typeface="Arial"/>
              <a:cs typeface="Arial"/>
              <a:sym typeface="Arial"/>
            </a:endParaRPr>
          </a:p>
          <a:p>
            <a:pPr indent="-317500" lvl="0" marL="360000" marR="0" rtl="0" algn="just">
              <a:spcBef>
                <a:spcPts val="300"/>
              </a:spcBef>
              <a:spcAft>
                <a:spcPts val="0"/>
              </a:spcAft>
              <a:buClr>
                <a:srgbClr val="B9D6D5"/>
              </a:buClr>
              <a:buSzPts val="1400"/>
              <a:buFont typeface="Noto Sans Symbols"/>
              <a:buChar char="●"/>
            </a:pPr>
            <a:r>
              <a:rPr b="0" i="0" lang="ru-RU" sz="1300" u="none" cap="none" strike="noStrike">
                <a:solidFill>
                  <a:schemeClr val="dk1"/>
                </a:solidFill>
                <a:latin typeface="Arial"/>
                <a:ea typeface="Arial"/>
                <a:cs typeface="Arial"/>
                <a:sym typeface="Arial"/>
              </a:rPr>
              <a:t>заходи запобігання порушенням третіх осіб, які діють в інтересах чи від імені підприємства;</a:t>
            </a:r>
            <a:endParaRPr b="0" i="0" sz="1300" u="none" cap="none" strike="noStrike">
              <a:solidFill>
                <a:schemeClr val="dk1"/>
              </a:solidFill>
              <a:latin typeface="Arial"/>
              <a:ea typeface="Arial"/>
              <a:cs typeface="Arial"/>
              <a:sym typeface="Arial"/>
            </a:endParaRPr>
          </a:p>
          <a:p>
            <a:pPr indent="-317500" lvl="0" marL="360000" marR="0" rtl="0" algn="just">
              <a:spcBef>
                <a:spcPts val="300"/>
              </a:spcBef>
              <a:spcAft>
                <a:spcPts val="0"/>
              </a:spcAft>
              <a:buClr>
                <a:srgbClr val="B9D6D5"/>
              </a:buClr>
              <a:buSzPts val="1400"/>
              <a:buFont typeface="Noto Sans Symbols"/>
              <a:buChar char="●"/>
            </a:pPr>
            <a:r>
              <a:rPr b="0" i="0" lang="ru-RU" sz="1300" u="none" cap="none" strike="noStrike">
                <a:solidFill>
                  <a:schemeClr val="dk1"/>
                </a:solidFill>
                <a:latin typeface="Arial"/>
                <a:ea typeface="Arial"/>
                <a:cs typeface="Arial"/>
                <a:sym typeface="Arial"/>
              </a:rPr>
              <a:t>засоби інформування про готування чи вчинення корупційних і пов’язаних з ними порушень;</a:t>
            </a:r>
            <a:endParaRPr b="0" i="0" sz="1300" u="none" cap="none" strike="noStrike">
              <a:solidFill>
                <a:schemeClr val="dk1"/>
              </a:solidFill>
              <a:latin typeface="Arial"/>
              <a:ea typeface="Arial"/>
              <a:cs typeface="Arial"/>
              <a:sym typeface="Arial"/>
            </a:endParaRPr>
          </a:p>
          <a:p>
            <a:pPr indent="-317500" lvl="0" marL="360000" marR="0" rtl="0" algn="just">
              <a:spcBef>
                <a:spcPts val="300"/>
              </a:spcBef>
              <a:spcAft>
                <a:spcPts val="0"/>
              </a:spcAft>
              <a:buClr>
                <a:srgbClr val="B9D6D5"/>
              </a:buClr>
              <a:buSzPts val="1400"/>
              <a:buFont typeface="Noto Sans Symbols"/>
              <a:buChar char="●"/>
            </a:pPr>
            <a:r>
              <a:rPr b="0" i="0" lang="ru-RU" sz="1300" u="none" cap="none" strike="noStrike">
                <a:solidFill>
                  <a:schemeClr val="dk1"/>
                </a:solidFill>
                <a:latin typeface="Arial"/>
                <a:ea typeface="Arial"/>
                <a:cs typeface="Arial"/>
                <a:sym typeface="Arial"/>
              </a:rPr>
              <a:t>захист осіб, які повідомляють про вчинення корупційних та пов’язаних з ними порушень (викривачів);</a:t>
            </a:r>
            <a:endParaRPr b="0" i="0" sz="1300" u="none" cap="none" strike="noStrike">
              <a:solidFill>
                <a:schemeClr val="dk1"/>
              </a:solidFill>
              <a:latin typeface="Arial"/>
              <a:ea typeface="Arial"/>
              <a:cs typeface="Arial"/>
              <a:sym typeface="Arial"/>
            </a:endParaRPr>
          </a:p>
          <a:p>
            <a:pPr indent="-317500" lvl="0" marL="360000" marR="0" rtl="0" algn="just">
              <a:spcBef>
                <a:spcPts val="300"/>
              </a:spcBef>
              <a:spcAft>
                <a:spcPts val="300"/>
              </a:spcAft>
              <a:buClr>
                <a:srgbClr val="B9D6D5"/>
              </a:buClr>
              <a:buSzPts val="1400"/>
              <a:buFont typeface="Noto Sans Symbols"/>
              <a:buChar char="●"/>
            </a:pPr>
            <a:r>
              <a:rPr b="0" i="0" lang="ru-RU" sz="1300" u="none" cap="none" strike="noStrike">
                <a:solidFill>
                  <a:schemeClr val="dk1"/>
                </a:solidFill>
                <a:latin typeface="Arial"/>
                <a:ea typeface="Arial"/>
                <a:cs typeface="Arial"/>
                <a:sym typeface="Arial"/>
              </a:rPr>
              <a:t>правила врегулювання конфлікту інтересів.</a:t>
            </a:r>
            <a:endParaRPr b="1" i="0" sz="1300" u="none" cap="none" strike="noStrike">
              <a:solidFill>
                <a:schemeClr val="dk1"/>
              </a:solidFill>
              <a:latin typeface="Arial"/>
              <a:ea typeface="Arial"/>
              <a:cs typeface="Arial"/>
              <a:sym typeface="Arial"/>
            </a:endParaRPr>
          </a:p>
        </p:txBody>
      </p:sp>
      <p:sp>
        <p:nvSpPr>
          <p:cNvPr id="202" name="Google Shape;202;p19"/>
          <p:cNvSpPr txBox="1"/>
          <p:nvPr>
            <p:ph type="title"/>
          </p:nvPr>
        </p:nvSpPr>
        <p:spPr>
          <a:xfrm>
            <a:off x="907475" y="244319"/>
            <a:ext cx="6518310" cy="5410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3000"/>
              <a:buFont typeface="Arial"/>
              <a:buNone/>
            </a:pPr>
            <a:r>
              <a:rPr b="1" lang="ru-RU" sz="3000"/>
              <a:t>Запобігання корупції в бізнесі:</a:t>
            </a:r>
            <a:br>
              <a:rPr b="1" lang="ru-RU" sz="3000"/>
            </a:br>
            <a:r>
              <a:rPr b="1" lang="ru-RU" sz="3000">
                <a:highlight>
                  <a:srgbClr val="B9D6D5"/>
                </a:highlight>
              </a:rPr>
              <a:t>комплаєнс</a:t>
            </a:r>
            <a:endParaRPr b="1" sz="3000">
              <a:highlight>
                <a:srgbClr val="B9D6D5"/>
              </a:highlight>
            </a:endParaRPr>
          </a:p>
        </p:txBody>
      </p:sp>
      <p:pic>
        <p:nvPicPr>
          <p:cNvPr id="203" name="Google Shape;203;p19"/>
          <p:cNvPicPr preferRelativeResize="0"/>
          <p:nvPr/>
        </p:nvPicPr>
        <p:blipFill rotWithShape="1">
          <a:blip r:embed="rId3">
            <a:alphaModFix/>
          </a:blip>
          <a:srcRect b="0" l="0" r="0" t="0"/>
          <a:stretch/>
        </p:blipFill>
        <p:spPr>
          <a:xfrm>
            <a:off x="7425785" y="418977"/>
            <a:ext cx="775825" cy="73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p:nvPr/>
        </p:nvSpPr>
        <p:spPr>
          <a:xfrm>
            <a:off x="5758256" y="1710226"/>
            <a:ext cx="2415320" cy="1592222"/>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53" name="Google Shape;53;p2"/>
          <p:cNvSpPr txBox="1"/>
          <p:nvPr>
            <p:ph type="title"/>
          </p:nvPr>
        </p:nvSpPr>
        <p:spPr>
          <a:xfrm>
            <a:off x="861805" y="195825"/>
            <a:ext cx="7636095" cy="99417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000"/>
              <a:buFont typeface="Arial"/>
              <a:buNone/>
            </a:pPr>
            <a:r>
              <a:rPr b="1" lang="ru-RU" sz="3000"/>
              <a:t>Корупція в бізнесі</a:t>
            </a:r>
            <a:r>
              <a:rPr b="1" lang="ru-RU" sz="3000">
                <a:solidFill>
                  <a:schemeClr val="lt1"/>
                </a:solidFill>
              </a:rPr>
              <a:t>:</a:t>
            </a:r>
            <a:endParaRPr b="1" sz="3000">
              <a:solidFill>
                <a:schemeClr val="lt1"/>
              </a:solidFill>
            </a:endParaRPr>
          </a:p>
          <a:p>
            <a:pPr indent="0" lvl="0" marL="0" rtl="0" algn="l">
              <a:lnSpc>
                <a:spcPct val="115000"/>
              </a:lnSpc>
              <a:spcBef>
                <a:spcPts val="0"/>
              </a:spcBef>
              <a:spcAft>
                <a:spcPts val="0"/>
              </a:spcAft>
              <a:buClr>
                <a:schemeClr val="dk1"/>
              </a:buClr>
              <a:buSzPts val="1100"/>
              <a:buFont typeface="Arial"/>
              <a:buNone/>
            </a:pPr>
            <a:r>
              <a:rPr b="1" lang="ru-RU" sz="3000"/>
              <a:t>Microsoft Hungary </a:t>
            </a:r>
            <a:endParaRPr b="1" sz="3000"/>
          </a:p>
        </p:txBody>
      </p:sp>
      <p:sp>
        <p:nvSpPr>
          <p:cNvPr id="54" name="Google Shape;54;p2"/>
          <p:cNvSpPr txBox="1"/>
          <p:nvPr>
            <p:ph idx="4294967295" type="body"/>
          </p:nvPr>
        </p:nvSpPr>
        <p:spPr>
          <a:xfrm>
            <a:off x="861806" y="3365134"/>
            <a:ext cx="3801634" cy="1141413"/>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1200"/>
              </a:spcBef>
              <a:spcAft>
                <a:spcPts val="1200"/>
              </a:spcAft>
              <a:buClr>
                <a:schemeClr val="dk1"/>
              </a:buClr>
              <a:buSzPts val="1100"/>
              <a:buFont typeface="Arial"/>
              <a:buNone/>
            </a:pPr>
            <a:r>
              <a:rPr lang="ru-RU" sz="1000">
                <a:solidFill>
                  <a:schemeClr val="dk1"/>
                </a:solidFill>
              </a:rPr>
              <a:t>продавала ліцензії на програмне забезпечення Майкрософт державним установам, неправдиво представляючи високі «знижки» при укладанні угод з торговими посередниками, що порушувало Закон США «Про корупцію закордоном» (FCPA). Майкрософт сплатила 25 мільярдів доларів США у вигляді кримінальних та цивільних санкцій</a:t>
            </a:r>
            <a:endParaRPr sz="1000">
              <a:solidFill>
                <a:schemeClr val="dk1"/>
              </a:solidFill>
            </a:endParaRPr>
          </a:p>
        </p:txBody>
      </p:sp>
      <p:pic>
        <p:nvPicPr>
          <p:cNvPr id="55" name="Google Shape;55;p2"/>
          <p:cNvPicPr preferRelativeResize="0"/>
          <p:nvPr/>
        </p:nvPicPr>
        <p:blipFill rotWithShape="1">
          <a:blip r:embed="rId3">
            <a:alphaModFix/>
          </a:blip>
          <a:srcRect b="0" l="0" r="0" t="0"/>
          <a:stretch/>
        </p:blipFill>
        <p:spPr>
          <a:xfrm>
            <a:off x="7530598" y="406075"/>
            <a:ext cx="631225" cy="596150"/>
          </a:xfrm>
          <a:prstGeom prst="rect">
            <a:avLst/>
          </a:prstGeom>
          <a:noFill/>
          <a:ln>
            <a:noFill/>
          </a:ln>
        </p:spPr>
      </p:pic>
      <p:sp>
        <p:nvSpPr>
          <p:cNvPr id="56" name="Google Shape;56;p2"/>
          <p:cNvSpPr txBox="1"/>
          <p:nvPr/>
        </p:nvSpPr>
        <p:spPr>
          <a:xfrm>
            <a:off x="913030" y="3187299"/>
            <a:ext cx="4146649" cy="369302"/>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200"/>
              <a:buFont typeface="Arial"/>
              <a:buNone/>
            </a:pPr>
            <a:r>
              <a:rPr b="1" i="0" lang="ru-RU" sz="1200" u="none" cap="none" strike="noStrike">
                <a:solidFill>
                  <a:schemeClr val="dk1"/>
                </a:solidFill>
                <a:latin typeface="Arial"/>
                <a:ea typeface="Arial"/>
                <a:cs typeface="Arial"/>
                <a:sym typeface="Arial"/>
              </a:rPr>
              <a:t>Дочірня компанія Майкрософт в Угорщині</a:t>
            </a:r>
            <a:endParaRPr b="0" i="0" sz="1200" u="none" cap="none" strike="noStrike">
              <a:solidFill>
                <a:schemeClr val="dk1"/>
              </a:solidFill>
              <a:latin typeface="Arial"/>
              <a:ea typeface="Arial"/>
              <a:cs typeface="Arial"/>
              <a:sym typeface="Arial"/>
            </a:endParaRPr>
          </a:p>
        </p:txBody>
      </p:sp>
      <p:pic>
        <p:nvPicPr>
          <p:cNvPr descr="Файл:Microsoft logo (2012).svg — Википедия" id="57" name="Google Shape;57;p2"/>
          <p:cNvPicPr preferRelativeResize="0"/>
          <p:nvPr/>
        </p:nvPicPr>
        <p:blipFill rotWithShape="1">
          <a:blip r:embed="rId4">
            <a:alphaModFix/>
          </a:blip>
          <a:srcRect b="0" l="0" r="0" t="0"/>
          <a:stretch/>
        </p:blipFill>
        <p:spPr>
          <a:xfrm>
            <a:off x="970424" y="1853338"/>
            <a:ext cx="3601575" cy="768029"/>
          </a:xfrm>
          <a:prstGeom prst="rect">
            <a:avLst/>
          </a:prstGeom>
          <a:noFill/>
          <a:ln>
            <a:noFill/>
          </a:ln>
        </p:spPr>
      </p:pic>
      <p:pic>
        <p:nvPicPr>
          <p:cNvPr id="58" name="Google Shape;58;p2"/>
          <p:cNvPicPr preferRelativeResize="0"/>
          <p:nvPr/>
        </p:nvPicPr>
        <p:blipFill rotWithShape="1">
          <a:blip r:embed="rId5">
            <a:alphaModFix/>
          </a:blip>
          <a:srcRect b="0" l="0" r="0" t="0"/>
          <a:stretch/>
        </p:blipFill>
        <p:spPr>
          <a:xfrm>
            <a:off x="5329825" y="1651126"/>
            <a:ext cx="2730961" cy="15361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0"/>
          <p:cNvSpPr txBox="1"/>
          <p:nvPr>
            <p:ph type="title"/>
          </p:nvPr>
        </p:nvSpPr>
        <p:spPr>
          <a:xfrm>
            <a:off x="883920" y="411480"/>
            <a:ext cx="6065520" cy="110032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3000"/>
              <a:buFont typeface="Arial"/>
              <a:buNone/>
            </a:pPr>
            <a:r>
              <a:rPr b="1" lang="ru-RU" sz="3000"/>
              <a:t>Запобігання корупції в бізнесі: </a:t>
            </a:r>
            <a:r>
              <a:rPr b="1" lang="ru-RU" sz="3000">
                <a:highlight>
                  <a:srgbClr val="B9D6D5"/>
                </a:highlight>
              </a:rPr>
              <a:t>громадськість</a:t>
            </a:r>
            <a:endParaRPr b="1" sz="3000">
              <a:highlight>
                <a:srgbClr val="B9D6D5"/>
              </a:highlight>
            </a:endParaRPr>
          </a:p>
        </p:txBody>
      </p:sp>
      <p:sp>
        <p:nvSpPr>
          <p:cNvPr id="209" name="Google Shape;209;p20"/>
          <p:cNvSpPr txBox="1"/>
          <p:nvPr/>
        </p:nvSpPr>
        <p:spPr>
          <a:xfrm>
            <a:off x="1039507" y="1679146"/>
            <a:ext cx="7064986" cy="2354460"/>
          </a:xfrm>
          <a:prstGeom prst="rect">
            <a:avLst/>
          </a:prstGeom>
          <a:noFill/>
          <a:ln>
            <a:noFill/>
          </a:ln>
        </p:spPr>
        <p:txBody>
          <a:bodyPr anchorCtr="0" anchor="ctr" bIns="91425" lIns="91425" spcFirstLastPara="1" rIns="91425" wrap="square" tIns="91425">
            <a:spAutoFit/>
          </a:bodyPr>
          <a:lstStyle/>
          <a:p>
            <a:pPr indent="0" lvl="0" marL="0" marR="0" rtl="0" algn="just">
              <a:spcBef>
                <a:spcPts val="1200"/>
              </a:spcBef>
              <a:spcAft>
                <a:spcPts val="0"/>
              </a:spcAft>
              <a:buClr>
                <a:schemeClr val="dk1"/>
              </a:buClr>
              <a:buSzPts val="1600"/>
              <a:buFont typeface="Arial"/>
              <a:buNone/>
            </a:pPr>
            <a:r>
              <a:rPr b="1" i="0" lang="ru-RU" sz="1600" u="none" cap="none" strike="noStrike">
                <a:solidFill>
                  <a:schemeClr val="dk1"/>
                </a:solidFill>
                <a:latin typeface="Arial"/>
                <a:ea typeface="Arial"/>
                <a:cs typeface="Arial"/>
                <a:sym typeface="Arial"/>
              </a:rPr>
              <a:t>Громадськість може співпрацювати з бізнесом за такими напрямками:</a:t>
            </a:r>
            <a:endParaRPr/>
          </a:p>
          <a:p>
            <a:pPr indent="-317500" lvl="0" marL="324000" marR="0" rtl="0" algn="l">
              <a:spcBef>
                <a:spcPts val="1200"/>
              </a:spcBef>
              <a:spcAft>
                <a:spcPts val="0"/>
              </a:spcAft>
              <a:buClr>
                <a:srgbClr val="B9D6D5"/>
              </a:buClr>
              <a:buSzPts val="1400"/>
              <a:buFont typeface="Noto Sans Symbols"/>
              <a:buChar char="●"/>
            </a:pPr>
            <a:r>
              <a:rPr b="0" i="0" lang="ru-RU" sz="1600" u="none" cap="none" strike="noStrike">
                <a:solidFill>
                  <a:schemeClr val="dk1"/>
                </a:solidFill>
                <a:latin typeface="Arial"/>
                <a:ea typeface="Arial"/>
                <a:cs typeface="Arial"/>
                <a:sym typeface="Arial"/>
              </a:rPr>
              <a:t>формування та реалізація антикорупційної політики на підприємстві, </a:t>
            </a:r>
            <a:endParaRPr b="0" i="0" sz="1600" u="none" cap="none" strike="noStrike">
              <a:solidFill>
                <a:schemeClr val="dk1"/>
              </a:solidFill>
              <a:latin typeface="Arial"/>
              <a:ea typeface="Arial"/>
              <a:cs typeface="Arial"/>
              <a:sym typeface="Arial"/>
            </a:endParaRPr>
          </a:p>
          <a:p>
            <a:pPr indent="-317500" lvl="0" marL="324000" marR="0" rtl="0" algn="l">
              <a:spcBef>
                <a:spcPts val="1000"/>
              </a:spcBef>
              <a:spcAft>
                <a:spcPts val="0"/>
              </a:spcAft>
              <a:buClr>
                <a:srgbClr val="B9D6D5"/>
              </a:buClr>
              <a:buSzPts val="1400"/>
              <a:buFont typeface="Noto Sans Symbols"/>
              <a:buChar char="●"/>
            </a:pPr>
            <a:r>
              <a:rPr b="0" i="0" lang="ru-RU" sz="1600" u="none" cap="none" strike="noStrike">
                <a:solidFill>
                  <a:schemeClr val="dk1"/>
                </a:solidFill>
                <a:latin typeface="Arial"/>
                <a:ea typeface="Arial"/>
                <a:cs typeface="Arial"/>
                <a:sym typeface="Arial"/>
              </a:rPr>
              <a:t>формування антикорупційної культури, </a:t>
            </a:r>
            <a:endParaRPr b="0" i="0" sz="1600" u="none" cap="none" strike="noStrike">
              <a:solidFill>
                <a:schemeClr val="dk1"/>
              </a:solidFill>
              <a:latin typeface="Arial"/>
              <a:ea typeface="Arial"/>
              <a:cs typeface="Arial"/>
              <a:sym typeface="Arial"/>
            </a:endParaRPr>
          </a:p>
          <a:p>
            <a:pPr indent="-317500" lvl="0" marL="324000" marR="0" rtl="0" algn="l">
              <a:spcBef>
                <a:spcPts val="1000"/>
              </a:spcBef>
              <a:spcAft>
                <a:spcPts val="0"/>
              </a:spcAft>
              <a:buClr>
                <a:srgbClr val="B9D6D5"/>
              </a:buClr>
              <a:buSzPts val="1400"/>
              <a:buFont typeface="Noto Sans Symbols"/>
              <a:buChar char="●"/>
            </a:pPr>
            <a:r>
              <a:rPr b="0" i="0" lang="ru-RU" sz="1600" u="none" cap="none" strike="noStrike">
                <a:solidFill>
                  <a:schemeClr val="dk1"/>
                </a:solidFill>
                <a:latin typeface="Arial"/>
                <a:ea typeface="Arial"/>
                <a:cs typeface="Arial"/>
                <a:sym typeface="Arial"/>
              </a:rPr>
              <a:t>моніторинг та виявлення інформації здійснення контролю, </a:t>
            </a:r>
            <a:endParaRPr b="0" i="0" sz="1600" u="none" cap="none" strike="noStrike">
              <a:solidFill>
                <a:schemeClr val="dk1"/>
              </a:solidFill>
              <a:latin typeface="Arial"/>
              <a:ea typeface="Arial"/>
              <a:cs typeface="Arial"/>
              <a:sym typeface="Arial"/>
            </a:endParaRPr>
          </a:p>
          <a:p>
            <a:pPr indent="-317500" lvl="0" marL="324000" marR="0" rtl="0" algn="l">
              <a:spcBef>
                <a:spcPts val="1000"/>
              </a:spcBef>
              <a:spcAft>
                <a:spcPts val="0"/>
              </a:spcAft>
              <a:buClr>
                <a:srgbClr val="B9D6D5"/>
              </a:buClr>
              <a:buSzPts val="1400"/>
              <a:buFont typeface="Noto Sans Symbols"/>
              <a:buChar char="●"/>
            </a:pPr>
            <a:r>
              <a:rPr b="0" i="0" lang="ru-RU" sz="1600" u="none" cap="none" strike="noStrike">
                <a:solidFill>
                  <a:schemeClr val="dk1"/>
                </a:solidFill>
                <a:latin typeface="Arial"/>
                <a:ea typeface="Arial"/>
                <a:cs typeface="Arial"/>
                <a:sym typeface="Arial"/>
              </a:rPr>
              <a:t>посередницька діяльність між бізнесом і владою.</a:t>
            </a:r>
            <a:r>
              <a:rPr b="0" i="1" lang="ru-RU" sz="1600" u="none" cap="none" strike="noStrike">
                <a:solidFill>
                  <a:schemeClr val="dk1"/>
                </a:solidFill>
                <a:latin typeface="Arial"/>
                <a:ea typeface="Arial"/>
                <a:cs typeface="Arial"/>
                <a:sym typeface="Arial"/>
              </a:rPr>
              <a:t> </a:t>
            </a:r>
            <a:endParaRPr b="0" i="0" sz="1600" u="none" cap="none" strike="noStrike">
              <a:solidFill>
                <a:srgbClr val="4D5156"/>
              </a:solidFill>
              <a:highlight>
                <a:srgbClr val="FFFFFF"/>
              </a:highlight>
              <a:latin typeface="Arial"/>
              <a:ea typeface="Arial"/>
              <a:cs typeface="Arial"/>
              <a:sym typeface="Arial"/>
            </a:endParaRPr>
          </a:p>
        </p:txBody>
      </p:sp>
      <p:pic>
        <p:nvPicPr>
          <p:cNvPr id="210" name="Google Shape;210;p20"/>
          <p:cNvPicPr preferRelativeResize="0"/>
          <p:nvPr/>
        </p:nvPicPr>
        <p:blipFill rotWithShape="1">
          <a:blip r:embed="rId3">
            <a:alphaModFix/>
          </a:blip>
          <a:srcRect b="0" l="0" r="0" t="0"/>
          <a:stretch/>
        </p:blipFill>
        <p:spPr>
          <a:xfrm>
            <a:off x="7364825" y="411480"/>
            <a:ext cx="775825" cy="732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type="title"/>
          </p:nvPr>
        </p:nvSpPr>
        <p:spPr>
          <a:xfrm>
            <a:off x="883096" y="230247"/>
            <a:ext cx="6646288" cy="1217553"/>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000"/>
              <a:buFont typeface="Arial"/>
              <a:buNone/>
            </a:pPr>
            <a:r>
              <a:rPr b="1" lang="ru-RU" sz="3000"/>
              <a:t>Запобігання корупції в бізнесі:</a:t>
            </a:r>
            <a:endParaRPr b="1" sz="3000"/>
          </a:p>
          <a:p>
            <a:pPr indent="0" lvl="0" marL="0" rtl="0" algn="l">
              <a:lnSpc>
                <a:spcPct val="115000"/>
              </a:lnSpc>
              <a:spcBef>
                <a:spcPts val="0"/>
              </a:spcBef>
              <a:spcAft>
                <a:spcPts val="0"/>
              </a:spcAft>
              <a:buClr>
                <a:schemeClr val="dk1"/>
              </a:buClr>
              <a:buSzPts val="3000"/>
              <a:buFont typeface="Arial"/>
              <a:buNone/>
            </a:pPr>
            <a:r>
              <a:rPr b="1" lang="ru-RU" sz="3000">
                <a:highlight>
                  <a:srgbClr val="B9D6D5"/>
                </a:highlight>
              </a:rPr>
              <a:t>антикорупційна система</a:t>
            </a:r>
            <a:endParaRPr b="1" sz="3000">
              <a:highlight>
                <a:srgbClr val="B9D6D5"/>
              </a:highlight>
            </a:endParaRPr>
          </a:p>
        </p:txBody>
      </p:sp>
      <p:sp>
        <p:nvSpPr>
          <p:cNvPr id="216" name="Google Shape;216;p21"/>
          <p:cNvSpPr txBox="1"/>
          <p:nvPr/>
        </p:nvSpPr>
        <p:spPr>
          <a:xfrm>
            <a:off x="394457" y="1443665"/>
            <a:ext cx="7726680" cy="2923847"/>
          </a:xfrm>
          <a:prstGeom prst="rect">
            <a:avLst/>
          </a:prstGeom>
          <a:noFill/>
          <a:ln>
            <a:noFill/>
          </a:ln>
        </p:spPr>
        <p:txBody>
          <a:bodyPr anchorCtr="0" anchor="ctr" bIns="91425" lIns="91425" spcFirstLastPara="1" rIns="91425" wrap="square" tIns="91425">
            <a:spAutoFit/>
          </a:bodyPr>
          <a:lstStyle/>
          <a:p>
            <a:pPr indent="-317500" lvl="0" marL="457200" marR="0" rtl="0" algn="just">
              <a:spcBef>
                <a:spcPts val="1200"/>
              </a:spcBef>
              <a:spcAft>
                <a:spcPts val="0"/>
              </a:spcAft>
              <a:buClr>
                <a:srgbClr val="B9D6D5"/>
              </a:buClr>
              <a:buSzPts val="1400"/>
              <a:buFont typeface="Noto Sans Symbols"/>
              <a:buChar char="●"/>
            </a:pPr>
            <a:r>
              <a:rPr b="0" i="0" lang="ru-RU" sz="1400" u="none" cap="none" strike="noStrike">
                <a:solidFill>
                  <a:schemeClr val="dk1"/>
                </a:solidFill>
                <a:highlight>
                  <a:srgbClr val="B9D6D5"/>
                </a:highlight>
                <a:latin typeface="Arial"/>
                <a:ea typeface="Arial"/>
                <a:cs typeface="Arial"/>
                <a:sym typeface="Arial"/>
              </a:rPr>
              <a:t>Політика </a:t>
            </a:r>
            <a:r>
              <a:rPr b="0" i="0" lang="ru-RU" sz="1400" u="none" cap="none" strike="noStrike">
                <a:solidFill>
                  <a:schemeClr val="dk1"/>
                </a:solidFill>
                <a:latin typeface="Arial"/>
                <a:ea typeface="Arial"/>
                <a:cs typeface="Arial"/>
                <a:sym typeface="Arial"/>
              </a:rPr>
              <a:t> – актуальна, оновлена і адаптована для компанії та галузі.</a:t>
            </a:r>
            <a:endParaRPr b="0" i="0" sz="1400" u="none" cap="none" strike="noStrike">
              <a:solidFill>
                <a:schemeClr val="dk1"/>
              </a:solidFill>
              <a:latin typeface="Arial"/>
              <a:ea typeface="Arial"/>
              <a:cs typeface="Arial"/>
              <a:sym typeface="Arial"/>
            </a:endParaRPr>
          </a:p>
          <a:p>
            <a:pPr indent="-317500" lvl="0" marL="457200" marR="0" rtl="0" algn="just">
              <a:spcBef>
                <a:spcPts val="2400"/>
              </a:spcBef>
              <a:spcAft>
                <a:spcPts val="0"/>
              </a:spcAft>
              <a:buClr>
                <a:srgbClr val="B9D6D5"/>
              </a:buClr>
              <a:buSzPts val="1400"/>
              <a:buFont typeface="Noto Sans Symbols"/>
              <a:buChar char="●"/>
            </a:pPr>
            <a:r>
              <a:rPr b="0" i="0" lang="ru-RU" sz="1400" u="none" cap="none" strike="noStrike">
                <a:solidFill>
                  <a:schemeClr val="dk1"/>
                </a:solidFill>
                <a:highlight>
                  <a:srgbClr val="B9D6D5"/>
                </a:highlight>
                <a:latin typeface="Arial"/>
                <a:ea typeface="Arial"/>
                <a:cs typeface="Arial"/>
                <a:sym typeface="Arial"/>
              </a:rPr>
              <a:t>Процедури </a:t>
            </a:r>
            <a:r>
              <a:rPr b="0" i="0" lang="ru-RU" sz="1400" u="none" cap="none" strike="noStrike">
                <a:solidFill>
                  <a:schemeClr val="dk1"/>
                </a:solidFill>
                <a:latin typeface="Arial"/>
                <a:ea typeface="Arial"/>
                <a:cs typeface="Arial"/>
                <a:sym typeface="Arial"/>
              </a:rPr>
              <a:t> – добре документовані, перевірені та дотримувані.</a:t>
            </a:r>
            <a:endParaRPr b="0" i="0" sz="1400" u="none" cap="none" strike="noStrike">
              <a:solidFill>
                <a:schemeClr val="dk1"/>
              </a:solidFill>
              <a:latin typeface="Arial"/>
              <a:ea typeface="Arial"/>
              <a:cs typeface="Arial"/>
              <a:sym typeface="Arial"/>
            </a:endParaRPr>
          </a:p>
          <a:p>
            <a:pPr indent="-317500" lvl="0" marL="457200" marR="0" rtl="0" algn="just">
              <a:spcBef>
                <a:spcPts val="2400"/>
              </a:spcBef>
              <a:spcAft>
                <a:spcPts val="0"/>
              </a:spcAft>
              <a:buClr>
                <a:srgbClr val="B9D6D5"/>
              </a:buClr>
              <a:buSzPts val="1400"/>
              <a:buFont typeface="Noto Sans Symbols"/>
              <a:buChar char="●"/>
            </a:pPr>
            <a:r>
              <a:rPr b="0" i="0" lang="ru-RU" sz="1400" u="none" cap="none" strike="noStrike">
                <a:solidFill>
                  <a:schemeClr val="dk1"/>
                </a:solidFill>
                <a:highlight>
                  <a:srgbClr val="B9D6D5"/>
                </a:highlight>
                <a:latin typeface="Arial"/>
                <a:ea typeface="Arial"/>
                <a:cs typeface="Arial"/>
                <a:sym typeface="Arial"/>
              </a:rPr>
              <a:t>Культура,</a:t>
            </a:r>
            <a:r>
              <a:rPr b="0" i="0" lang="ru-RU" sz="1400" u="none" cap="none" strike="noStrike">
                <a:solidFill>
                  <a:schemeClr val="dk1"/>
                </a:solidFill>
                <a:latin typeface="Arial"/>
                <a:ea typeface="Arial"/>
                <a:cs typeface="Arial"/>
                <a:sym typeface="Arial"/>
              </a:rPr>
              <a:t> що сприяє прозорості та винагороджує тих, хто розслідує корупцію, і захищає тих, хто викриває її.</a:t>
            </a:r>
            <a:endParaRPr/>
          </a:p>
          <a:p>
            <a:pPr indent="-317500" lvl="0" marL="457200" marR="0" rtl="0" algn="just">
              <a:spcBef>
                <a:spcPts val="2400"/>
              </a:spcBef>
              <a:spcAft>
                <a:spcPts val="1200"/>
              </a:spcAft>
              <a:buClr>
                <a:srgbClr val="B9D6D5"/>
              </a:buClr>
              <a:buSzPts val="1400"/>
              <a:buFont typeface="Noto Sans Symbols"/>
              <a:buChar char="●"/>
            </a:pPr>
            <a:r>
              <a:rPr b="0" i="0" lang="ru-RU" sz="1400" u="none" cap="none" strike="noStrike">
                <a:solidFill>
                  <a:schemeClr val="dk1"/>
                </a:solidFill>
                <a:highlight>
                  <a:srgbClr val="B9D6D5"/>
                </a:highlight>
                <a:latin typeface="Arial"/>
                <a:ea typeface="Arial"/>
                <a:cs typeface="Arial"/>
                <a:sym typeface="Arial"/>
              </a:rPr>
              <a:t>План боротьби з шахрайством та корупцією, </a:t>
            </a:r>
            <a:r>
              <a:rPr b="0" i="0" lang="ru-RU" sz="1400" u="none" cap="none" strike="noStrike">
                <a:solidFill>
                  <a:schemeClr val="dk1"/>
                </a:solidFill>
                <a:latin typeface="Arial"/>
                <a:ea typeface="Arial"/>
                <a:cs typeface="Arial"/>
                <a:sym typeface="Arial"/>
              </a:rPr>
              <a:t> який визначає рамки для ефективної системи управління та внутрішнього контролю шахрайства та корупції, визначає відповідальність та окреслює обов’язки ключових зацікавлених сторін.</a:t>
            </a:r>
            <a:endParaRPr b="0" i="0" sz="1400" u="none" cap="none" strike="noStrike">
              <a:solidFill>
                <a:srgbClr val="4D5156"/>
              </a:solidFill>
              <a:highlight>
                <a:srgbClr val="FFFFFF"/>
              </a:highlight>
              <a:latin typeface="Arial"/>
              <a:ea typeface="Arial"/>
              <a:cs typeface="Arial"/>
              <a:sym typeface="Arial"/>
            </a:endParaRPr>
          </a:p>
        </p:txBody>
      </p:sp>
      <p:pic>
        <p:nvPicPr>
          <p:cNvPr id="217" name="Google Shape;217;p21"/>
          <p:cNvPicPr preferRelativeResize="0"/>
          <p:nvPr/>
        </p:nvPicPr>
        <p:blipFill rotWithShape="1">
          <a:blip r:embed="rId3">
            <a:alphaModFix/>
          </a:blip>
          <a:srcRect b="0" l="0" r="0" t="0"/>
          <a:stretch/>
        </p:blipFill>
        <p:spPr>
          <a:xfrm>
            <a:off x="7733225" y="319250"/>
            <a:ext cx="775825" cy="732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2"/>
          <p:cNvSpPr txBox="1"/>
          <p:nvPr/>
        </p:nvSpPr>
        <p:spPr>
          <a:xfrm>
            <a:off x="430530" y="1491834"/>
            <a:ext cx="7745730" cy="3421419"/>
          </a:xfrm>
          <a:prstGeom prst="rect">
            <a:avLst/>
          </a:prstGeom>
          <a:noFill/>
          <a:ln>
            <a:noFill/>
          </a:ln>
        </p:spPr>
        <p:txBody>
          <a:bodyPr anchorCtr="0" anchor="ctr" bIns="91425" lIns="91425" spcFirstLastPara="1" rIns="91425" wrap="square" tIns="91425">
            <a:spAutoFit/>
          </a:bodyPr>
          <a:lstStyle/>
          <a:p>
            <a:pPr indent="-317500" lvl="0" marL="457200" marR="0" rtl="0" algn="just">
              <a:spcBef>
                <a:spcPts val="1200"/>
              </a:spcBef>
              <a:spcAft>
                <a:spcPts val="0"/>
              </a:spcAft>
              <a:buClr>
                <a:srgbClr val="B9D6D5"/>
              </a:buClr>
              <a:buSzPts val="1400"/>
              <a:buFont typeface="Noto Sans Symbols"/>
              <a:buChar char="●"/>
            </a:pPr>
            <a:r>
              <a:rPr b="0" i="0" lang="ru-RU" sz="1400" u="none" cap="none" strike="noStrike">
                <a:solidFill>
                  <a:schemeClr val="dk1"/>
                </a:solidFill>
                <a:highlight>
                  <a:srgbClr val="B9D6D5"/>
                </a:highlight>
                <a:latin typeface="Arial"/>
                <a:ea typeface="Arial"/>
                <a:cs typeface="Arial"/>
                <a:sym typeface="Arial"/>
              </a:rPr>
              <a:t>Гаряча лінія</a:t>
            </a:r>
            <a:r>
              <a:rPr b="0" i="0" lang="ru-RU" sz="1400" u="none" cap="none" strike="noStrike">
                <a:solidFill>
                  <a:schemeClr val="dk1"/>
                </a:solidFill>
                <a:latin typeface="Arial"/>
                <a:ea typeface="Arial"/>
                <a:cs typeface="Arial"/>
                <a:sym typeface="Arial"/>
              </a:rPr>
              <a:t> – служба для повідомлення про випадки неетичної поведінки.</a:t>
            </a:r>
            <a:endParaRPr/>
          </a:p>
          <a:p>
            <a:pPr indent="-317500" lvl="0" marL="457200" marR="0" rtl="0" algn="just">
              <a:spcBef>
                <a:spcPts val="2400"/>
              </a:spcBef>
              <a:spcAft>
                <a:spcPts val="0"/>
              </a:spcAft>
              <a:buClr>
                <a:srgbClr val="B9D6D5"/>
              </a:buClr>
              <a:buSzPts val="1400"/>
              <a:buFont typeface="Noto Sans Symbols"/>
              <a:buChar char="●"/>
            </a:pPr>
            <a:r>
              <a:rPr b="0" i="0" lang="ru-RU" sz="1400" u="none" cap="none" strike="noStrike">
                <a:solidFill>
                  <a:schemeClr val="dk1"/>
                </a:solidFill>
                <a:highlight>
                  <a:srgbClr val="B9D6D5"/>
                </a:highlight>
                <a:latin typeface="Arial"/>
                <a:ea typeface="Arial"/>
                <a:cs typeface="Arial"/>
                <a:sym typeface="Arial"/>
              </a:rPr>
              <a:t>Моніторинг зайнятості</a:t>
            </a:r>
            <a:r>
              <a:rPr b="0" i="0" lang="ru-RU" sz="1400" u="none" cap="none" strike="noStrike">
                <a:solidFill>
                  <a:schemeClr val="dk1"/>
                </a:solidFill>
                <a:latin typeface="Arial"/>
                <a:ea typeface="Arial"/>
                <a:cs typeface="Arial"/>
                <a:sym typeface="Arial"/>
              </a:rPr>
              <a:t> – надійний і ризикорієнтований.</a:t>
            </a:r>
            <a:endParaRPr/>
          </a:p>
          <a:p>
            <a:pPr indent="-317500" lvl="0" marL="457200" marR="0" rtl="0" algn="just">
              <a:spcBef>
                <a:spcPts val="2400"/>
              </a:spcBef>
              <a:spcAft>
                <a:spcPts val="0"/>
              </a:spcAft>
              <a:buClr>
                <a:srgbClr val="B9D6D5"/>
              </a:buClr>
              <a:buSzPts val="1400"/>
              <a:buFont typeface="Noto Sans Symbols"/>
              <a:buChar char="●"/>
            </a:pPr>
            <a:r>
              <a:rPr b="0" i="0" lang="ru-RU" sz="1400" u="none" cap="none" strike="noStrike">
                <a:solidFill>
                  <a:schemeClr val="dk1"/>
                </a:solidFill>
                <a:highlight>
                  <a:srgbClr val="B9D6D5"/>
                </a:highlight>
                <a:latin typeface="Arial"/>
                <a:ea typeface="Arial"/>
                <a:cs typeface="Arial"/>
                <a:sym typeface="Arial"/>
              </a:rPr>
              <a:t>Програми Due Diligence</a:t>
            </a:r>
            <a:r>
              <a:rPr b="0" i="0" lang="ru-RU" sz="1400" u="none" cap="none" strike="noStrike">
                <a:solidFill>
                  <a:schemeClr val="dk1"/>
                </a:solidFill>
                <a:latin typeface="Arial"/>
                <a:ea typeface="Arial"/>
                <a:cs typeface="Arial"/>
                <a:sym typeface="Arial"/>
              </a:rPr>
              <a:t> – охоплюють продавців, постачальників, агентів та підрядників і є ризикорієнтованими</a:t>
            </a:r>
            <a:endParaRPr b="0" i="0" sz="1400" u="none" cap="none" strike="noStrike">
              <a:solidFill>
                <a:schemeClr val="dk1"/>
              </a:solidFill>
              <a:latin typeface="Arial"/>
              <a:ea typeface="Arial"/>
              <a:cs typeface="Arial"/>
              <a:sym typeface="Arial"/>
            </a:endParaRPr>
          </a:p>
          <a:p>
            <a:pPr indent="-317500" lvl="0" marL="457200" marR="0" rtl="0" algn="just">
              <a:spcBef>
                <a:spcPts val="2400"/>
              </a:spcBef>
              <a:spcAft>
                <a:spcPts val="0"/>
              </a:spcAft>
              <a:buClr>
                <a:srgbClr val="B9D6D5"/>
              </a:buClr>
              <a:buSzPts val="1400"/>
              <a:buFont typeface="Noto Sans Symbols"/>
              <a:buChar char="●"/>
            </a:pPr>
            <a:r>
              <a:rPr b="0" i="0" lang="ru-RU" sz="1400" u="none" cap="none" strike="noStrike">
                <a:solidFill>
                  <a:schemeClr val="dk1"/>
                </a:solidFill>
                <a:highlight>
                  <a:srgbClr val="B9D6D5"/>
                </a:highlight>
                <a:latin typeface="Arial"/>
                <a:ea typeface="Arial"/>
                <a:cs typeface="Arial"/>
                <a:sym typeface="Arial"/>
              </a:rPr>
              <a:t>Тренінги</a:t>
            </a:r>
            <a:r>
              <a:rPr b="0" i="0" lang="ru-RU" sz="1400" u="none" cap="none" strike="noStrike">
                <a:solidFill>
                  <a:schemeClr val="dk1"/>
                </a:solidFill>
                <a:latin typeface="Arial"/>
                <a:ea typeface="Arial"/>
                <a:cs typeface="Arial"/>
                <a:sym typeface="Arial"/>
              </a:rPr>
              <a:t> – адаптовані і відповідні, проведені не тільки під час впровадження нововведень, але й на постійній основі.</a:t>
            </a:r>
            <a:endParaRPr/>
          </a:p>
          <a:p>
            <a:pPr indent="0" lvl="0" marL="0" marR="0" rtl="0" algn="just">
              <a:spcBef>
                <a:spcPts val="240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0" lvl="0" marL="0" marR="0" rtl="0" algn="just">
              <a:spcBef>
                <a:spcPts val="1000"/>
              </a:spcBef>
              <a:spcAft>
                <a:spcPts val="0"/>
              </a:spcAft>
              <a:buClr>
                <a:schemeClr val="dk1"/>
              </a:buClr>
              <a:buSzPts val="1100"/>
              <a:buFont typeface="Arial"/>
              <a:buNone/>
            </a:pPr>
            <a:r>
              <a:t/>
            </a:r>
            <a:endParaRPr b="0" i="0" sz="1400" u="none" cap="none" strike="noStrike">
              <a:solidFill>
                <a:srgbClr val="4D5156"/>
              </a:solidFill>
              <a:highlight>
                <a:srgbClr val="FFFFFF"/>
              </a:highlight>
              <a:latin typeface="Arial"/>
              <a:ea typeface="Arial"/>
              <a:cs typeface="Arial"/>
              <a:sym typeface="Arial"/>
            </a:endParaRPr>
          </a:p>
        </p:txBody>
      </p:sp>
      <p:pic>
        <p:nvPicPr>
          <p:cNvPr id="223" name="Google Shape;223;p22"/>
          <p:cNvPicPr preferRelativeResize="0"/>
          <p:nvPr/>
        </p:nvPicPr>
        <p:blipFill rotWithShape="1">
          <a:blip r:embed="rId3">
            <a:alphaModFix/>
          </a:blip>
          <a:srcRect b="0" l="0" r="0" t="0"/>
          <a:stretch/>
        </p:blipFill>
        <p:spPr>
          <a:xfrm>
            <a:off x="7733225" y="319250"/>
            <a:ext cx="775825" cy="732725"/>
          </a:xfrm>
          <a:prstGeom prst="rect">
            <a:avLst/>
          </a:prstGeom>
          <a:noFill/>
          <a:ln>
            <a:noFill/>
          </a:ln>
        </p:spPr>
      </p:pic>
      <p:sp>
        <p:nvSpPr>
          <p:cNvPr id="224" name="Google Shape;224;p22"/>
          <p:cNvSpPr txBox="1"/>
          <p:nvPr>
            <p:ph type="title"/>
          </p:nvPr>
        </p:nvSpPr>
        <p:spPr>
          <a:xfrm>
            <a:off x="883096" y="230247"/>
            <a:ext cx="6646288" cy="1425558"/>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000"/>
              <a:buFont typeface="Arial"/>
              <a:buNone/>
            </a:pPr>
            <a:r>
              <a:rPr b="1" lang="ru-RU" sz="3000"/>
              <a:t>Запобігання корупції в бізнесі:</a:t>
            </a:r>
            <a:endParaRPr b="1" sz="3000"/>
          </a:p>
          <a:p>
            <a:pPr indent="0" lvl="0" marL="0" rtl="0" algn="l">
              <a:lnSpc>
                <a:spcPct val="115000"/>
              </a:lnSpc>
              <a:spcBef>
                <a:spcPts val="0"/>
              </a:spcBef>
              <a:spcAft>
                <a:spcPts val="0"/>
              </a:spcAft>
              <a:buClr>
                <a:schemeClr val="dk1"/>
              </a:buClr>
              <a:buSzPts val="3000"/>
              <a:buFont typeface="Arial"/>
              <a:buNone/>
            </a:pPr>
            <a:r>
              <a:rPr b="1" lang="ru-RU" sz="3000">
                <a:highlight>
                  <a:srgbClr val="B9D6D5"/>
                </a:highlight>
              </a:rPr>
              <a:t>антикорупційна система</a:t>
            </a:r>
            <a:endParaRPr b="1" sz="3000">
              <a:highlight>
                <a:srgbClr val="B9D6D5"/>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txBox="1"/>
          <p:nvPr>
            <p:ph type="title"/>
          </p:nvPr>
        </p:nvSpPr>
        <p:spPr>
          <a:xfrm>
            <a:off x="858383" y="224812"/>
            <a:ext cx="7566660" cy="54102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000"/>
              <a:buFont typeface="Arial"/>
              <a:buNone/>
            </a:pPr>
            <a:r>
              <a:rPr b="1" lang="ru-RU" sz="3000"/>
              <a:t>Наслідки корупції для бізнесу</a:t>
            </a:r>
            <a:endParaRPr b="1" sz="3000">
              <a:solidFill>
                <a:schemeClr val="lt1"/>
              </a:solidFill>
            </a:endParaRPr>
          </a:p>
        </p:txBody>
      </p:sp>
      <p:sp>
        <p:nvSpPr>
          <p:cNvPr id="230" name="Google Shape;230;p23"/>
          <p:cNvSpPr txBox="1"/>
          <p:nvPr>
            <p:ph idx="1" type="body"/>
          </p:nvPr>
        </p:nvSpPr>
        <p:spPr>
          <a:xfrm>
            <a:off x="726577" y="1211331"/>
            <a:ext cx="4290266" cy="2793863"/>
          </a:xfrm>
          <a:prstGeom prst="rect">
            <a:avLst/>
          </a:prstGeom>
          <a:noFill/>
          <a:ln>
            <a:noFill/>
          </a:ln>
        </p:spPr>
        <p:txBody>
          <a:bodyPr anchorCtr="0" anchor="t" bIns="45700" lIns="91425" spcFirstLastPara="1" rIns="91425" wrap="square" tIns="45700">
            <a:normAutofit/>
          </a:bodyPr>
          <a:lstStyle/>
          <a:p>
            <a:pPr indent="-317500" lvl="0" marL="457200" rtl="0" algn="just">
              <a:lnSpc>
                <a:spcPct val="90000"/>
              </a:lnSpc>
              <a:spcBef>
                <a:spcPts val="0"/>
              </a:spcBef>
              <a:spcAft>
                <a:spcPts val="0"/>
              </a:spcAft>
              <a:buSzPts val="1400"/>
              <a:buChar char="●"/>
            </a:pPr>
            <a:r>
              <a:rPr lang="ru-RU">
                <a:solidFill>
                  <a:schemeClr val="dk1"/>
                </a:solidFill>
                <a:latin typeface="Arial"/>
                <a:ea typeface="Arial"/>
                <a:cs typeface="Arial"/>
                <a:sym typeface="Arial"/>
              </a:rPr>
              <a:t>Зниження конкурентоздатності</a:t>
            </a:r>
            <a:endParaRPr>
              <a:solidFill>
                <a:schemeClr val="dk1"/>
              </a:solidFill>
              <a:latin typeface="Arial"/>
              <a:ea typeface="Arial"/>
              <a:cs typeface="Arial"/>
              <a:sym typeface="Arial"/>
            </a:endParaRPr>
          </a:p>
          <a:p>
            <a:pPr indent="-317500" lvl="0" marL="457200" rtl="0" algn="just">
              <a:lnSpc>
                <a:spcPct val="90000"/>
              </a:lnSpc>
              <a:spcBef>
                <a:spcPts val="1200"/>
              </a:spcBef>
              <a:spcAft>
                <a:spcPts val="0"/>
              </a:spcAft>
              <a:buSzPts val="1400"/>
              <a:buChar char="●"/>
            </a:pPr>
            <a:r>
              <a:rPr lang="ru-RU">
                <a:solidFill>
                  <a:schemeClr val="dk1"/>
                </a:solidFill>
                <a:latin typeface="Arial"/>
                <a:ea typeface="Arial"/>
                <a:cs typeface="Arial"/>
                <a:sym typeface="Arial"/>
              </a:rPr>
              <a:t>Деградація персоналу</a:t>
            </a:r>
            <a:endParaRPr/>
          </a:p>
          <a:p>
            <a:pPr indent="-317500" lvl="0" marL="457200" rtl="0" algn="just">
              <a:lnSpc>
                <a:spcPct val="90000"/>
              </a:lnSpc>
              <a:spcBef>
                <a:spcPts val="1200"/>
              </a:spcBef>
              <a:spcAft>
                <a:spcPts val="0"/>
              </a:spcAft>
              <a:buSzPts val="1400"/>
              <a:buChar char="●"/>
            </a:pPr>
            <a:r>
              <a:rPr lang="ru-RU">
                <a:solidFill>
                  <a:schemeClr val="dk1"/>
                </a:solidFill>
                <a:latin typeface="Arial"/>
                <a:ea typeface="Arial"/>
                <a:cs typeface="Arial"/>
                <a:sym typeface="Arial"/>
              </a:rPr>
              <a:t>Шкода для репутації</a:t>
            </a:r>
            <a:endParaRPr>
              <a:solidFill>
                <a:schemeClr val="dk1"/>
              </a:solidFill>
              <a:latin typeface="Arial"/>
              <a:ea typeface="Arial"/>
              <a:cs typeface="Arial"/>
              <a:sym typeface="Arial"/>
            </a:endParaRPr>
          </a:p>
          <a:p>
            <a:pPr indent="-317500" lvl="0" marL="457200" rtl="0" algn="just">
              <a:lnSpc>
                <a:spcPct val="90000"/>
              </a:lnSpc>
              <a:spcBef>
                <a:spcPts val="1200"/>
              </a:spcBef>
              <a:spcAft>
                <a:spcPts val="0"/>
              </a:spcAft>
              <a:buSzPts val="1400"/>
              <a:buChar char="●"/>
            </a:pPr>
            <a:r>
              <a:rPr lang="ru-RU">
                <a:solidFill>
                  <a:schemeClr val="dk1"/>
                </a:solidFill>
                <a:latin typeface="Arial"/>
                <a:ea typeface="Arial"/>
                <a:cs typeface="Arial"/>
                <a:sym typeface="Arial"/>
              </a:rPr>
              <a:t>Увага правоохоронних органів</a:t>
            </a:r>
            <a:endParaRPr>
              <a:solidFill>
                <a:schemeClr val="dk1"/>
              </a:solidFill>
              <a:latin typeface="Arial"/>
              <a:ea typeface="Arial"/>
              <a:cs typeface="Arial"/>
              <a:sym typeface="Arial"/>
            </a:endParaRPr>
          </a:p>
          <a:p>
            <a:pPr indent="-317500" lvl="0" marL="457200" rtl="0" algn="just">
              <a:lnSpc>
                <a:spcPct val="90000"/>
              </a:lnSpc>
              <a:spcBef>
                <a:spcPts val="1200"/>
              </a:spcBef>
              <a:spcAft>
                <a:spcPts val="0"/>
              </a:spcAft>
              <a:buSzPts val="1400"/>
              <a:buChar char="●"/>
            </a:pPr>
            <a:r>
              <a:rPr lang="ru-RU">
                <a:solidFill>
                  <a:schemeClr val="dk1"/>
                </a:solidFill>
                <a:latin typeface="Arial"/>
                <a:ea typeface="Arial"/>
                <a:cs typeface="Arial"/>
                <a:sym typeface="Arial"/>
              </a:rPr>
              <a:t>Ризик для партнерів</a:t>
            </a:r>
            <a:endParaRPr>
              <a:solidFill>
                <a:schemeClr val="dk1"/>
              </a:solidFill>
              <a:latin typeface="Arial"/>
              <a:ea typeface="Arial"/>
              <a:cs typeface="Arial"/>
              <a:sym typeface="Arial"/>
            </a:endParaRPr>
          </a:p>
          <a:p>
            <a:pPr indent="-317500" lvl="0" marL="457200" rtl="0" algn="just">
              <a:lnSpc>
                <a:spcPct val="90000"/>
              </a:lnSpc>
              <a:spcBef>
                <a:spcPts val="1200"/>
              </a:spcBef>
              <a:spcAft>
                <a:spcPts val="0"/>
              </a:spcAft>
              <a:buSzPts val="1400"/>
              <a:buChar char="●"/>
            </a:pPr>
            <a:r>
              <a:rPr lang="ru-RU">
                <a:solidFill>
                  <a:schemeClr val="dk1"/>
                </a:solidFill>
                <a:latin typeface="Arial"/>
                <a:ea typeface="Arial"/>
                <a:cs typeface="Arial"/>
                <a:sym typeface="Arial"/>
              </a:rPr>
              <a:t>Порушення прав споживачів</a:t>
            </a:r>
            <a:endParaRPr>
              <a:solidFill>
                <a:schemeClr val="dk1"/>
              </a:solidFill>
              <a:latin typeface="Arial"/>
              <a:ea typeface="Arial"/>
              <a:cs typeface="Arial"/>
              <a:sym typeface="Arial"/>
            </a:endParaRPr>
          </a:p>
          <a:p>
            <a:pPr indent="-317500" lvl="0" marL="457200" rtl="0" algn="just">
              <a:lnSpc>
                <a:spcPct val="90000"/>
              </a:lnSpc>
              <a:spcBef>
                <a:spcPts val="1200"/>
              </a:spcBef>
              <a:spcAft>
                <a:spcPts val="0"/>
              </a:spcAft>
              <a:buSzPts val="1400"/>
              <a:buChar char="●"/>
            </a:pPr>
            <a:r>
              <a:rPr lang="ru-RU">
                <a:solidFill>
                  <a:schemeClr val="dk1"/>
                </a:solidFill>
                <a:latin typeface="Arial"/>
                <a:ea typeface="Arial"/>
                <a:cs typeface="Arial"/>
                <a:sym typeface="Arial"/>
              </a:rPr>
              <a:t>Зменшення рівня чесної конкуренції</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4"/>
          <p:cNvSpPr txBox="1"/>
          <p:nvPr>
            <p:ph type="title"/>
          </p:nvPr>
        </p:nvSpPr>
        <p:spPr>
          <a:xfrm>
            <a:off x="894844" y="247439"/>
            <a:ext cx="7277091" cy="4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000"/>
              <a:buFont typeface="Arial"/>
              <a:buNone/>
            </a:pPr>
            <a:r>
              <a:rPr b="1" lang="ru-RU" sz="3000"/>
              <a:t>Практичне завдання до семінару</a:t>
            </a:r>
            <a:endParaRPr b="1" sz="3000">
              <a:solidFill>
                <a:schemeClr val="lt1"/>
              </a:solidFill>
            </a:endParaRPr>
          </a:p>
        </p:txBody>
      </p:sp>
      <p:sp>
        <p:nvSpPr>
          <p:cNvPr id="236" name="Google Shape;236;p24"/>
          <p:cNvSpPr txBox="1"/>
          <p:nvPr/>
        </p:nvSpPr>
        <p:spPr>
          <a:xfrm>
            <a:off x="894844" y="871496"/>
            <a:ext cx="5398864" cy="615523"/>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400"/>
              <a:buFont typeface="Arial"/>
              <a:buNone/>
            </a:pPr>
            <a:r>
              <a:rPr b="1" i="0" lang="ru-RU" sz="1400" u="none" cap="none" strike="noStrike">
                <a:solidFill>
                  <a:schemeClr val="dk1"/>
                </a:solidFill>
                <a:latin typeface="Arial"/>
                <a:ea typeface="Arial"/>
                <a:cs typeface="Arial"/>
                <a:sym typeface="Arial"/>
              </a:rPr>
              <a:t>Студенти мають поділитися на групи та розробити комплаєнс-систему для компанії. </a:t>
            </a:r>
            <a:endParaRPr b="1" i="0" sz="1400" u="none" cap="none" strike="noStrike">
              <a:solidFill>
                <a:schemeClr val="dk1"/>
              </a:solidFill>
              <a:latin typeface="Arial"/>
              <a:ea typeface="Arial"/>
              <a:cs typeface="Arial"/>
              <a:sym typeface="Arial"/>
            </a:endParaRPr>
          </a:p>
        </p:txBody>
      </p:sp>
      <p:sp>
        <p:nvSpPr>
          <p:cNvPr id="237" name="Google Shape;237;p24"/>
          <p:cNvSpPr txBox="1"/>
          <p:nvPr/>
        </p:nvSpPr>
        <p:spPr>
          <a:xfrm>
            <a:off x="904622" y="1837174"/>
            <a:ext cx="4392308" cy="16733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800"/>
              <a:buFont typeface="Arial"/>
              <a:buNone/>
            </a:pPr>
            <a:r>
              <a:rPr b="1" i="0" lang="ru-RU" sz="1800" u="none" cap="none" strike="noStrike">
                <a:solidFill>
                  <a:schemeClr val="dk1"/>
                </a:solidFill>
                <a:highlight>
                  <a:srgbClr val="B9D6D5"/>
                </a:highlight>
                <a:latin typeface="Arial"/>
                <a:ea typeface="Arial"/>
                <a:cs typeface="Arial"/>
                <a:sym typeface="Arial"/>
              </a:rPr>
              <a:t>Загальна концепція компанії</a:t>
            </a:r>
            <a:endParaRPr b="1" i="0" sz="1800" u="none" cap="none" strike="noStrike">
              <a:solidFill>
                <a:schemeClr val="dk1"/>
              </a:solidFill>
              <a:highlight>
                <a:srgbClr val="B9D6D5"/>
              </a:highlight>
              <a:latin typeface="Arial"/>
              <a:ea typeface="Arial"/>
              <a:cs typeface="Arial"/>
              <a:sym typeface="Arial"/>
            </a:endParaRPr>
          </a:p>
          <a:p>
            <a:pPr indent="0" lvl="0" marL="0" marR="0" rtl="0" algn="just">
              <a:spcBef>
                <a:spcPts val="1000"/>
              </a:spcBef>
              <a:spcAft>
                <a:spcPts val="0"/>
              </a:spcAft>
              <a:buClr>
                <a:schemeClr val="dk1"/>
              </a:buClr>
              <a:buSzPts val="1600"/>
              <a:buFont typeface="Arial"/>
              <a:buNone/>
            </a:pPr>
            <a:r>
              <a:rPr b="0" i="1" lang="ru-RU" sz="1600" u="none" cap="none" strike="noStrike">
                <a:solidFill>
                  <a:schemeClr val="dk1"/>
                </a:solidFill>
                <a:latin typeface="Arial"/>
                <a:ea typeface="Arial"/>
                <a:cs typeface="Arial"/>
                <a:sym typeface="Arial"/>
              </a:rPr>
              <a:t>Коротко опишіть:</a:t>
            </a:r>
            <a:endParaRPr b="0" i="1" sz="800" u="none" cap="none" strike="noStrike">
              <a:solidFill>
                <a:schemeClr val="dk1"/>
              </a:solidFill>
              <a:latin typeface="Arial"/>
              <a:ea typeface="Arial"/>
              <a:cs typeface="Arial"/>
              <a:sym typeface="Arial"/>
            </a:endParaRPr>
          </a:p>
          <a:p>
            <a:pPr indent="-285750" lvl="0" marL="285750" marR="0" rtl="0" algn="just">
              <a:lnSpc>
                <a:spcPct val="150000"/>
              </a:lnSpc>
              <a:spcBef>
                <a:spcPts val="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Сфера бізнесу</a:t>
            </a:r>
            <a:endParaRPr b="0" i="0" sz="1400" u="none" cap="none" strike="noStrike">
              <a:solidFill>
                <a:schemeClr val="dk1"/>
              </a:solidFill>
              <a:latin typeface="Arial"/>
              <a:ea typeface="Arial"/>
              <a:cs typeface="Arial"/>
              <a:sym typeface="Arial"/>
            </a:endParaRPr>
          </a:p>
          <a:p>
            <a:pPr indent="-285750" lvl="0" marL="285750" marR="0" rtl="0" algn="just">
              <a:lnSpc>
                <a:spcPct val="150000"/>
              </a:lnSpc>
              <a:spcBef>
                <a:spcPts val="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Чим конкретно займається компанія</a:t>
            </a:r>
            <a:endParaRPr b="0" i="0" sz="1400" u="none" cap="none" strike="noStrike">
              <a:solidFill>
                <a:schemeClr val="dk1"/>
              </a:solidFill>
              <a:latin typeface="Arial"/>
              <a:ea typeface="Arial"/>
              <a:cs typeface="Arial"/>
              <a:sym typeface="Arial"/>
            </a:endParaRPr>
          </a:p>
          <a:p>
            <a:pPr indent="-285750" lvl="0" marL="285750" marR="0" rtl="0" algn="just">
              <a:lnSpc>
                <a:spcPct val="150000"/>
              </a:lnSpc>
              <a:spcBef>
                <a:spcPts val="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Хто клієнти</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type="title"/>
          </p:nvPr>
        </p:nvSpPr>
        <p:spPr>
          <a:xfrm>
            <a:off x="866620" y="216014"/>
            <a:ext cx="7566660" cy="54102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000"/>
              <a:buFont typeface="Arial"/>
              <a:buNone/>
            </a:pPr>
            <a:r>
              <a:rPr b="1" lang="ru-RU" sz="3000"/>
              <a:t>Практичне завдання до семінару</a:t>
            </a:r>
            <a:endParaRPr b="1" sz="3000">
              <a:solidFill>
                <a:schemeClr val="lt1"/>
              </a:solidFill>
            </a:endParaRPr>
          </a:p>
        </p:txBody>
      </p:sp>
      <p:sp>
        <p:nvSpPr>
          <p:cNvPr id="243" name="Google Shape;243;p25"/>
          <p:cNvSpPr txBox="1"/>
          <p:nvPr/>
        </p:nvSpPr>
        <p:spPr>
          <a:xfrm>
            <a:off x="972065" y="1021743"/>
            <a:ext cx="7022086" cy="3462456"/>
          </a:xfrm>
          <a:prstGeom prst="rect">
            <a:avLst/>
          </a:prstGeom>
          <a:noFill/>
          <a:ln>
            <a:noFill/>
          </a:ln>
        </p:spPr>
        <p:txBody>
          <a:bodyPr anchorCtr="0" anchor="t" bIns="91425" lIns="91425" spcFirstLastPara="1" rIns="91425" wrap="square" tIns="91425">
            <a:spAutoFit/>
          </a:bodyPr>
          <a:lstStyle/>
          <a:p>
            <a:pPr indent="0" lvl="0" marL="0" marR="0" rtl="0" algn="just">
              <a:spcBef>
                <a:spcPts val="0"/>
              </a:spcBef>
              <a:spcAft>
                <a:spcPts val="0"/>
              </a:spcAft>
              <a:buClr>
                <a:schemeClr val="dk1"/>
              </a:buClr>
              <a:buSzPts val="1400"/>
              <a:buFont typeface="Arial"/>
              <a:buNone/>
            </a:pPr>
            <a:r>
              <a:rPr b="0" i="0" lang="ru-RU" sz="1400" u="none" cap="none" strike="noStrike">
                <a:solidFill>
                  <a:schemeClr val="dk1"/>
                </a:solidFill>
                <a:highlight>
                  <a:srgbClr val="B9D6D5"/>
                </a:highlight>
                <a:latin typeface="Arial"/>
                <a:ea typeface="Arial"/>
                <a:cs typeface="Arial"/>
                <a:sym typeface="Arial"/>
              </a:rPr>
              <a:t>План комплаєнс-системи та механізми реалізації</a:t>
            </a:r>
            <a:endParaRPr b="0" i="0" sz="1400" u="none" cap="none" strike="noStrike">
              <a:solidFill>
                <a:schemeClr val="dk1"/>
              </a:solidFill>
              <a:highlight>
                <a:srgbClr val="B9D6D5"/>
              </a:highlight>
              <a:latin typeface="Arial"/>
              <a:ea typeface="Arial"/>
              <a:cs typeface="Arial"/>
              <a:sym typeface="Arial"/>
            </a:endParaRPr>
          </a:p>
          <a:p>
            <a:pPr indent="-285750" lvl="0" marL="285750" marR="0" rtl="0" algn="just">
              <a:spcBef>
                <a:spcPts val="120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антикорупційна програма компанії та особа, відповідальна</a:t>
            </a:r>
            <a:br>
              <a:rPr b="0" i="0" lang="ru-RU" sz="1400" u="none" cap="none" strike="noStrike">
                <a:solidFill>
                  <a:schemeClr val="dk1"/>
                </a:solidFill>
                <a:latin typeface="Arial"/>
                <a:ea typeface="Arial"/>
                <a:cs typeface="Arial"/>
                <a:sym typeface="Arial"/>
              </a:rPr>
            </a:br>
            <a:r>
              <a:rPr b="0" i="0" lang="ru-RU" sz="1400" u="none" cap="none" strike="noStrike">
                <a:solidFill>
                  <a:schemeClr val="dk1"/>
                </a:solidFill>
                <a:latin typeface="Arial"/>
                <a:ea typeface="Arial"/>
                <a:cs typeface="Arial"/>
                <a:sym typeface="Arial"/>
              </a:rPr>
              <a:t>за її реалізацію;</a:t>
            </a:r>
            <a:endParaRPr b="0" i="0" sz="1400" u="none" cap="none" strike="noStrike">
              <a:solidFill>
                <a:schemeClr val="dk1"/>
              </a:solidFill>
              <a:latin typeface="Arial"/>
              <a:ea typeface="Arial"/>
              <a:cs typeface="Arial"/>
              <a:sym typeface="Arial"/>
            </a:endParaRPr>
          </a:p>
          <a:p>
            <a:pPr indent="-285750" lvl="0" marL="285750" marR="0" rtl="0" algn="just">
              <a:spcBef>
                <a:spcPts val="60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система внутрішнього аудиту;</a:t>
            </a:r>
            <a:endParaRPr b="0" i="0" sz="1400" u="none" cap="none" strike="noStrike">
              <a:solidFill>
                <a:schemeClr val="dk1"/>
              </a:solidFill>
              <a:latin typeface="Arial"/>
              <a:ea typeface="Arial"/>
              <a:cs typeface="Arial"/>
              <a:sym typeface="Arial"/>
            </a:endParaRPr>
          </a:p>
          <a:p>
            <a:pPr indent="-285750" lvl="0" marL="285750" marR="0" rtl="0" algn="just">
              <a:spcBef>
                <a:spcPts val="60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оцінка корупційних ризиків;</a:t>
            </a:r>
            <a:endParaRPr b="0" i="0" sz="1400" u="none" cap="none" strike="noStrike">
              <a:solidFill>
                <a:schemeClr val="dk1"/>
              </a:solidFill>
              <a:latin typeface="Arial"/>
              <a:ea typeface="Arial"/>
              <a:cs typeface="Arial"/>
              <a:sym typeface="Arial"/>
            </a:endParaRPr>
          </a:p>
          <a:p>
            <a:pPr indent="-285750" lvl="0" marL="285750" marR="0" rtl="0" algn="just">
              <a:spcBef>
                <a:spcPts val="60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заходи запобігання порушенням третіх осіб, які діють в інтересах чи від імені підприємства;</a:t>
            </a:r>
            <a:endParaRPr b="0" i="0" sz="1400" u="none" cap="none" strike="noStrike">
              <a:solidFill>
                <a:schemeClr val="dk1"/>
              </a:solidFill>
              <a:latin typeface="Arial"/>
              <a:ea typeface="Arial"/>
              <a:cs typeface="Arial"/>
              <a:sym typeface="Arial"/>
            </a:endParaRPr>
          </a:p>
          <a:p>
            <a:pPr indent="-285750" lvl="0" marL="285750" marR="0" rtl="0" algn="just">
              <a:spcBef>
                <a:spcPts val="60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засоби інформування про корупцію;</a:t>
            </a:r>
            <a:endParaRPr b="0" i="0" sz="1400" u="none" cap="none" strike="noStrike">
              <a:solidFill>
                <a:schemeClr val="dk1"/>
              </a:solidFill>
              <a:latin typeface="Arial"/>
              <a:ea typeface="Arial"/>
              <a:cs typeface="Arial"/>
              <a:sym typeface="Arial"/>
            </a:endParaRPr>
          </a:p>
          <a:p>
            <a:pPr indent="-285750" lvl="0" marL="285750" marR="0" rtl="0" algn="just">
              <a:spcBef>
                <a:spcPts val="60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захист викривачів;</a:t>
            </a:r>
            <a:endParaRPr b="0" i="0" sz="1400" u="none" cap="none" strike="noStrike">
              <a:solidFill>
                <a:schemeClr val="dk1"/>
              </a:solidFill>
              <a:latin typeface="Arial"/>
              <a:ea typeface="Arial"/>
              <a:cs typeface="Arial"/>
              <a:sym typeface="Arial"/>
            </a:endParaRPr>
          </a:p>
          <a:p>
            <a:pPr indent="-285750" lvl="0" marL="285750" marR="0" rtl="0" algn="just">
              <a:spcBef>
                <a:spcPts val="60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правила врегулювання конфлікту інтересів.</a:t>
            </a:r>
            <a:endParaRPr b="0" i="0" sz="1400" u="none" cap="none" strike="noStrike">
              <a:solidFill>
                <a:schemeClr val="dk1"/>
              </a:solidFill>
              <a:latin typeface="Arial"/>
              <a:ea typeface="Arial"/>
              <a:cs typeface="Arial"/>
              <a:sym typeface="Arial"/>
            </a:endParaRPr>
          </a:p>
          <a:p>
            <a:pPr indent="0" lvl="0" marL="0" marR="0" rtl="0" algn="just">
              <a:spcBef>
                <a:spcPts val="1800"/>
              </a:spcBef>
              <a:spcAft>
                <a:spcPts val="0"/>
              </a:spcAft>
              <a:buClr>
                <a:schemeClr val="dk1"/>
              </a:buClr>
              <a:buSzPts val="1400"/>
              <a:buFont typeface="Arial"/>
              <a:buNone/>
            </a:pPr>
            <a:r>
              <a:rPr b="0" i="0" lang="ru-RU" sz="1400" u="none" cap="none" strike="noStrike">
                <a:solidFill>
                  <a:schemeClr val="dk1"/>
                </a:solidFill>
                <a:highlight>
                  <a:srgbClr val="B9D6D5"/>
                </a:highlight>
                <a:latin typeface="Arial"/>
                <a:ea typeface="Arial"/>
                <a:cs typeface="Arial"/>
                <a:sym typeface="Arial"/>
              </a:rPr>
              <a:t>Презентація роботи</a:t>
            </a:r>
            <a:endParaRPr b="0" i="0" sz="1400" u="none" cap="none" strike="noStrike">
              <a:solidFill>
                <a:schemeClr val="dk1"/>
              </a:solidFill>
              <a:highlight>
                <a:srgbClr val="B9D6D5"/>
              </a:highlight>
              <a:latin typeface="Arial"/>
              <a:ea typeface="Arial"/>
              <a:cs typeface="Arial"/>
              <a:sym typeface="Arial"/>
            </a:endParaRPr>
          </a:p>
        </p:txBody>
      </p:sp>
      <p:pic>
        <p:nvPicPr>
          <p:cNvPr id="244" name="Google Shape;244;p25"/>
          <p:cNvPicPr preferRelativeResize="0"/>
          <p:nvPr/>
        </p:nvPicPr>
        <p:blipFill rotWithShape="1">
          <a:blip r:embed="rId3">
            <a:alphaModFix/>
          </a:blip>
          <a:srcRect b="0" l="0" r="0" t="0"/>
          <a:stretch/>
        </p:blipFill>
        <p:spPr>
          <a:xfrm>
            <a:off x="7994150" y="340800"/>
            <a:ext cx="631225" cy="59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3"/>
          <p:cNvPicPr preferRelativeResize="0"/>
          <p:nvPr/>
        </p:nvPicPr>
        <p:blipFill rotWithShape="1">
          <a:blip r:embed="rId3">
            <a:alphaModFix/>
          </a:blip>
          <a:srcRect b="0" l="0" r="0" t="0"/>
          <a:stretch/>
        </p:blipFill>
        <p:spPr>
          <a:xfrm>
            <a:off x="626577" y="932688"/>
            <a:ext cx="5843588" cy="2315193"/>
          </a:xfrm>
          <a:prstGeom prst="rect">
            <a:avLst/>
          </a:prstGeom>
          <a:noFill/>
          <a:ln>
            <a:noFill/>
          </a:ln>
        </p:spPr>
      </p:pic>
      <p:sp>
        <p:nvSpPr>
          <p:cNvPr id="64" name="Google Shape;64;p3"/>
          <p:cNvSpPr txBox="1"/>
          <p:nvPr>
            <p:ph type="title"/>
          </p:nvPr>
        </p:nvSpPr>
        <p:spPr>
          <a:xfrm>
            <a:off x="852514" y="208432"/>
            <a:ext cx="7294709" cy="539183"/>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ru-RU" sz="3000"/>
              <a:t>Поширеність корупції в бізнесі</a:t>
            </a:r>
            <a:endParaRPr b="1" sz="3000"/>
          </a:p>
        </p:txBody>
      </p:sp>
      <p:sp>
        <p:nvSpPr>
          <p:cNvPr id="65" name="Google Shape;65;p3"/>
          <p:cNvSpPr txBox="1"/>
          <p:nvPr/>
        </p:nvSpPr>
        <p:spPr>
          <a:xfrm>
            <a:off x="6593231" y="2725038"/>
            <a:ext cx="1677058" cy="53918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ru-RU" sz="1000" u="none" cap="none" strike="noStrike">
                <a:solidFill>
                  <a:schemeClr val="dk1"/>
                </a:solidFill>
                <a:latin typeface="Arial"/>
                <a:ea typeface="Arial"/>
                <a:cs typeface="Arial"/>
                <a:sym typeface="Arial"/>
              </a:rPr>
              <a:t>Дослідження </a:t>
            </a:r>
            <a:r>
              <a:rPr b="1" i="0" lang="ru-RU" sz="1000" u="none" cap="none" strike="noStrike">
                <a:solidFill>
                  <a:schemeClr val="dk1"/>
                </a:solidFill>
                <a:latin typeface="Arial"/>
                <a:ea typeface="Arial"/>
                <a:cs typeface="Arial"/>
                <a:sym typeface="Arial"/>
              </a:rPr>
              <a:t>«Корупція в Бізнесі»</a:t>
            </a:r>
            <a:r>
              <a:rPr b="0" i="0" lang="ru-RU" sz="1000" u="none" cap="none" strike="noStrike">
                <a:solidFill>
                  <a:schemeClr val="dk1"/>
                </a:solidFill>
                <a:latin typeface="Arial"/>
                <a:ea typeface="Arial"/>
                <a:cs typeface="Arial"/>
                <a:sym typeface="Arial"/>
              </a:rPr>
              <a:t> </a:t>
            </a:r>
            <a:r>
              <a:rPr b="0" i="1" lang="ru-RU" sz="1000" u="none" cap="none" strike="noStrike">
                <a:solidFill>
                  <a:schemeClr val="dk1"/>
                </a:solidFill>
                <a:latin typeface="Arial"/>
                <a:ea typeface="Arial"/>
                <a:cs typeface="Arial"/>
                <a:sym typeface="Arial"/>
              </a:rPr>
              <a:t>(Н. Чех та  О. Ващенко)</a:t>
            </a:r>
            <a:endParaRPr b="0" i="1" sz="1000" u="none" cap="none" strike="noStrike">
              <a:solidFill>
                <a:schemeClr val="dk1"/>
              </a:solidFill>
              <a:latin typeface="Arial"/>
              <a:ea typeface="Arial"/>
              <a:cs typeface="Arial"/>
              <a:sym typeface="Arial"/>
            </a:endParaRPr>
          </a:p>
        </p:txBody>
      </p:sp>
      <p:sp>
        <p:nvSpPr>
          <p:cNvPr id="66" name="Google Shape;66;p3"/>
          <p:cNvSpPr txBox="1"/>
          <p:nvPr/>
        </p:nvSpPr>
        <p:spPr>
          <a:xfrm>
            <a:off x="749643" y="1023229"/>
            <a:ext cx="7520646" cy="1908184"/>
          </a:xfrm>
          <a:prstGeom prst="rect">
            <a:avLst/>
          </a:prstGeom>
          <a:noFill/>
          <a:ln>
            <a:noFill/>
          </a:ln>
        </p:spPr>
        <p:txBody>
          <a:bodyPr anchorCtr="0" anchor="t" bIns="91425" lIns="91425" spcFirstLastPara="1" rIns="91425" wrap="square" tIns="91425">
            <a:spAutoFit/>
          </a:bodyPr>
          <a:lstStyle/>
          <a:p>
            <a:pPr indent="-317500" lvl="0" marL="457200" marR="0" rtl="0" algn="just">
              <a:spcBef>
                <a:spcPts val="0"/>
              </a:spcBef>
              <a:spcAft>
                <a:spcPts val="0"/>
              </a:spcAft>
              <a:buClr>
                <a:srgbClr val="B9D6D5"/>
              </a:buClr>
              <a:buSzPts val="1400"/>
              <a:buFont typeface="Helvetica Neue"/>
              <a:buChar char="●"/>
            </a:pPr>
            <a:r>
              <a:rPr b="0" i="0" lang="ru-RU" sz="1400" u="none" cap="none" strike="noStrike">
                <a:solidFill>
                  <a:schemeClr val="dk1"/>
                </a:solidFill>
                <a:latin typeface="Arial"/>
                <a:ea typeface="Arial"/>
                <a:cs typeface="Arial"/>
                <a:sym typeface="Arial"/>
              </a:rPr>
              <a:t>1 з 3 директорів правління і старших менеджерів виправдовують надання грошових виплат, щоб перемогти в конкурентній боротьбі або зберегти бізнес</a:t>
            </a:r>
            <a:br>
              <a:rPr b="0" i="0" lang="ru-RU" sz="1400" u="none" cap="none" strike="noStrike">
                <a:solidFill>
                  <a:schemeClr val="dk1"/>
                </a:solidFill>
                <a:latin typeface="Arial"/>
                <a:ea typeface="Arial"/>
                <a:cs typeface="Arial"/>
                <a:sym typeface="Arial"/>
              </a:rPr>
            </a:br>
            <a:r>
              <a:rPr b="0" i="0" lang="ru-RU" sz="1400" u="none" cap="none" strike="noStrike">
                <a:solidFill>
                  <a:schemeClr val="dk1"/>
                </a:solidFill>
                <a:latin typeface="Arial"/>
                <a:ea typeface="Arial"/>
                <a:cs typeface="Arial"/>
                <a:sym typeface="Arial"/>
              </a:rPr>
              <a:t>(1 з 5 інших працівників).</a:t>
            </a:r>
            <a:endParaRPr b="0" i="0" sz="1400" u="none" cap="none" strike="noStrike">
              <a:solidFill>
                <a:schemeClr val="dk1"/>
              </a:solidFill>
              <a:latin typeface="Arial"/>
              <a:ea typeface="Arial"/>
              <a:cs typeface="Arial"/>
              <a:sym typeface="Arial"/>
            </a:endParaRPr>
          </a:p>
          <a:p>
            <a:pPr indent="-317500" lvl="0" marL="457200" marR="0" rtl="0" algn="just">
              <a:spcBef>
                <a:spcPts val="0"/>
              </a:spcBef>
              <a:spcAft>
                <a:spcPts val="0"/>
              </a:spcAft>
              <a:buClr>
                <a:srgbClr val="B9D6D5"/>
              </a:buClr>
              <a:buSzPts val="1400"/>
              <a:buFont typeface="Helvetica Neue"/>
              <a:buChar char="●"/>
            </a:pPr>
            <a:r>
              <a:rPr b="0" i="0" lang="ru-RU" sz="1400" u="none" cap="none" strike="noStrike">
                <a:solidFill>
                  <a:schemeClr val="dk1"/>
                </a:solidFill>
                <a:latin typeface="Arial"/>
                <a:ea typeface="Arial"/>
                <a:cs typeface="Arial"/>
                <a:sym typeface="Arial"/>
              </a:rPr>
              <a:t>1 з 5 директорів і керівників готовий вказати у звітах доходи раніше, ніж вони повинні для того, щоб досягти своїх цілей (1 з 10 всіх інших працівників). </a:t>
            </a:r>
            <a:endParaRPr b="0" i="0" sz="1400" u="none" cap="none" strike="noStrike">
              <a:solidFill>
                <a:schemeClr val="dk1"/>
              </a:solidFill>
              <a:latin typeface="Arial"/>
              <a:ea typeface="Arial"/>
              <a:cs typeface="Arial"/>
              <a:sym typeface="Arial"/>
            </a:endParaRPr>
          </a:p>
          <a:p>
            <a:pPr indent="-317500" lvl="0" marL="457200" marR="0" rtl="0" algn="just">
              <a:spcBef>
                <a:spcPts val="0"/>
              </a:spcBef>
              <a:spcAft>
                <a:spcPts val="0"/>
              </a:spcAft>
              <a:buClr>
                <a:srgbClr val="B9D6D5"/>
              </a:buClr>
              <a:buSzPts val="1400"/>
              <a:buFont typeface="Helvetica Neue"/>
              <a:buChar char="●"/>
            </a:pPr>
            <a:r>
              <a:rPr b="0" i="0" lang="ru-RU" sz="1400" u="none" cap="none" strike="noStrike">
                <a:solidFill>
                  <a:schemeClr val="dk1"/>
                </a:solidFill>
                <a:latin typeface="Arial"/>
                <a:ea typeface="Arial"/>
                <a:cs typeface="Arial"/>
                <a:sym typeface="Arial"/>
              </a:rPr>
              <a:t>12% директорів та керівників готові надати неправдиву інформацію, щоб покращити свою кар’єру чи оплату праці (двічі більший відсоток порівняно з іншими працівниками). </a:t>
            </a:r>
            <a:endParaRPr b="0" i="0" sz="1400" u="none" cap="none" strike="noStrike">
              <a:solidFill>
                <a:schemeClr val="dk1"/>
              </a:solidFill>
              <a:latin typeface="Arial"/>
              <a:ea typeface="Arial"/>
              <a:cs typeface="Arial"/>
              <a:sym typeface="Arial"/>
            </a:endParaRPr>
          </a:p>
        </p:txBody>
      </p:sp>
      <p:sp>
        <p:nvSpPr>
          <p:cNvPr id="67" name="Google Shape;67;p3"/>
          <p:cNvSpPr txBox="1"/>
          <p:nvPr/>
        </p:nvSpPr>
        <p:spPr>
          <a:xfrm>
            <a:off x="387178" y="3523495"/>
            <a:ext cx="7760045" cy="1031051"/>
          </a:xfrm>
          <a:prstGeom prst="rect">
            <a:avLst/>
          </a:prstGeom>
          <a:noFill/>
          <a:ln>
            <a:noFill/>
          </a:ln>
        </p:spPr>
        <p:txBody>
          <a:bodyPr anchorCtr="0" anchor="t" bIns="45700" lIns="91425" spcFirstLastPara="1" rIns="91425" wrap="square" tIns="45700">
            <a:spAutoFit/>
          </a:bodyPr>
          <a:lstStyle/>
          <a:p>
            <a:pPr indent="-304800" lvl="0" marL="457200" marR="0" rtl="0" algn="just">
              <a:spcBef>
                <a:spcPts val="0"/>
              </a:spcBef>
              <a:spcAft>
                <a:spcPts val="0"/>
              </a:spcAft>
              <a:buClr>
                <a:schemeClr val="lt1"/>
              </a:buClr>
              <a:buSzPts val="1200"/>
              <a:buFont typeface="Helvetica Neue"/>
              <a:buChar char="●"/>
            </a:pPr>
            <a:r>
              <a:rPr b="0" i="0" lang="ru-RU" sz="1400" u="none" cap="none" strike="noStrike">
                <a:solidFill>
                  <a:schemeClr val="dk1"/>
                </a:solidFill>
                <a:highlight>
                  <a:srgbClr val="B9D6D5"/>
                </a:highlight>
                <a:latin typeface="Arial"/>
                <a:ea typeface="Arial"/>
                <a:cs typeface="Arial"/>
                <a:sym typeface="Arial"/>
              </a:rPr>
              <a:t>Недоброчесність </a:t>
            </a:r>
            <a:r>
              <a:rPr b="0" i="0" lang="ru-RU" sz="1400" u="none" cap="none" strike="noStrike">
                <a:solidFill>
                  <a:schemeClr val="dk1"/>
                </a:solidFill>
                <a:latin typeface="Arial"/>
                <a:ea typeface="Arial"/>
                <a:cs typeface="Arial"/>
                <a:sym typeface="Arial"/>
              </a:rPr>
              <a:t>є однією з найбільших викликів, які заважають стрімко розвиватися суб’єктам приватного сектору. </a:t>
            </a:r>
            <a:endParaRPr/>
          </a:p>
          <a:p>
            <a:pPr indent="-304800" lvl="0" marL="457200" marR="0" rtl="0" algn="just">
              <a:spcBef>
                <a:spcPts val="600"/>
              </a:spcBef>
              <a:spcAft>
                <a:spcPts val="0"/>
              </a:spcAft>
              <a:buClr>
                <a:schemeClr val="lt1"/>
              </a:buClr>
              <a:buSzPts val="1200"/>
              <a:buFont typeface="Helvetica Neue"/>
              <a:buChar char="●"/>
            </a:pPr>
            <a:r>
              <a:rPr b="0" i="0" lang="ru-RU" sz="1400" u="none" cap="none" strike="noStrike">
                <a:solidFill>
                  <a:schemeClr val="dk1"/>
                </a:solidFill>
                <a:highlight>
                  <a:srgbClr val="B9D6D5"/>
                </a:highlight>
                <a:latin typeface="Arial"/>
                <a:ea typeface="Arial"/>
                <a:cs typeface="Arial"/>
                <a:sym typeface="Arial"/>
              </a:rPr>
              <a:t>Корупція</a:t>
            </a:r>
            <a:r>
              <a:rPr b="0" i="0" lang="ru-RU" sz="1400" u="none" cap="none" strike="noStrike">
                <a:solidFill>
                  <a:schemeClr val="dk1"/>
                </a:solidFill>
                <a:latin typeface="Arial"/>
                <a:ea typeface="Arial"/>
                <a:cs typeface="Arial"/>
                <a:sym typeface="Arial"/>
              </a:rPr>
              <a:t> в бізнесі підриває довіру до організації, унеможливлює справедливу конкуренцію та негативно впливає на економічний розвиток країни.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4"/>
          <p:cNvSpPr txBox="1"/>
          <p:nvPr>
            <p:ph type="title"/>
          </p:nvPr>
        </p:nvSpPr>
        <p:spPr>
          <a:xfrm>
            <a:off x="874859" y="205534"/>
            <a:ext cx="7255887" cy="54102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ru-RU" sz="3000"/>
              <a:t>Поширеність корупції в бізнесі</a:t>
            </a:r>
            <a:endParaRPr b="1" sz="3000"/>
          </a:p>
        </p:txBody>
      </p:sp>
      <p:sp>
        <p:nvSpPr>
          <p:cNvPr id="73" name="Google Shape;73;p4"/>
          <p:cNvSpPr txBox="1"/>
          <p:nvPr/>
        </p:nvSpPr>
        <p:spPr>
          <a:xfrm>
            <a:off x="874858" y="1011817"/>
            <a:ext cx="3697141" cy="1015632"/>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800"/>
              <a:buFont typeface="Arial"/>
              <a:buNone/>
            </a:pPr>
            <a:r>
              <a:rPr b="1" i="0" lang="ru-RU" sz="1800" u="none" cap="none" strike="noStrike">
                <a:solidFill>
                  <a:schemeClr val="dk1"/>
                </a:solidFill>
                <a:latin typeface="Arial"/>
                <a:ea typeface="Arial"/>
                <a:cs typeface="Arial"/>
                <a:sym typeface="Arial"/>
              </a:rPr>
              <a:t>Дослідження </a:t>
            </a:r>
            <a:r>
              <a:rPr b="0" i="0" lang="ru-RU" sz="1800" u="none" cap="none" strike="noStrike">
                <a:solidFill>
                  <a:schemeClr val="accent1"/>
                </a:solidFill>
                <a:latin typeface="Arial"/>
                <a:ea typeface="Arial"/>
                <a:cs typeface="Arial"/>
                <a:sym typeface="Arial"/>
              </a:rPr>
              <a:t>«</a:t>
            </a:r>
            <a:r>
              <a:rPr b="0" i="0" lang="ru-RU" sz="1800" u="sng" cap="none" strike="noStrike">
                <a:solidFill>
                  <a:schemeClr val="accent1"/>
                </a:solidFill>
                <a:latin typeface="Arial"/>
                <a:ea typeface="Arial"/>
                <a:cs typeface="Arial"/>
                <a:sym typeface="Arial"/>
                <a:hlinkClick r:id="rId3">
                  <a:extLst>
                    <a:ext uri="{A12FA001-AC4F-418D-AE19-62706E023703}">
                      <ahyp:hlinkClr val="tx"/>
                    </a:ext>
                  </a:extLst>
                </a:hlinkClick>
              </a:rPr>
              <a:t>Корупція в Україні 2022: розуміння, сприйняття, поширеність»</a:t>
            </a:r>
            <a:r>
              <a:rPr b="0" i="0" lang="ru-RU" sz="1800" u="none" cap="none" strike="noStrike">
                <a:solidFill>
                  <a:schemeClr val="accent1"/>
                </a:solidFill>
                <a:latin typeface="Arial"/>
                <a:ea typeface="Arial"/>
                <a:cs typeface="Arial"/>
                <a:sym typeface="Arial"/>
              </a:rPr>
              <a:t>:</a:t>
            </a:r>
            <a:endParaRPr b="0" i="0" sz="1800" u="none" cap="none" strike="noStrike">
              <a:solidFill>
                <a:schemeClr val="accent1"/>
              </a:solidFill>
              <a:latin typeface="Arial"/>
              <a:ea typeface="Arial"/>
              <a:cs typeface="Arial"/>
              <a:sym typeface="Arial"/>
            </a:endParaRPr>
          </a:p>
        </p:txBody>
      </p:sp>
      <p:sp>
        <p:nvSpPr>
          <p:cNvPr id="74" name="Google Shape;74;p4"/>
          <p:cNvSpPr txBox="1"/>
          <p:nvPr/>
        </p:nvSpPr>
        <p:spPr>
          <a:xfrm>
            <a:off x="264150" y="4552300"/>
            <a:ext cx="8438400" cy="461635"/>
          </a:xfrm>
          <a:prstGeom prst="rect">
            <a:avLst/>
          </a:prstGeom>
          <a:noFill/>
          <a:ln>
            <a:noFill/>
          </a:ln>
        </p:spPr>
        <p:txBody>
          <a:bodyPr anchorCtr="0" anchor="t" bIns="91425" lIns="91425" spcFirstLastPara="1" rIns="91425" wrap="square" tIns="91425">
            <a:spAutoFit/>
          </a:bodyPr>
          <a:lstStyle/>
          <a:p>
            <a:pPr indent="0" lvl="0" marL="0" marR="0" rtl="0" algn="just">
              <a:spcBef>
                <a:spcPts val="0"/>
              </a:spcBef>
              <a:spcAft>
                <a:spcPts val="0"/>
              </a:spcAft>
              <a:buClr>
                <a:schemeClr val="dk1"/>
              </a:buClr>
              <a:buSzPts val="1100"/>
              <a:buFont typeface="Arial"/>
              <a:buNone/>
            </a:pPr>
            <a:r>
              <a:rPr b="0" i="0" lang="ru-RU" sz="1800" u="none" cap="none" strike="noStrike">
                <a:solidFill>
                  <a:schemeClr val="lt1"/>
                </a:solidFill>
                <a:latin typeface="Arial"/>
                <a:ea typeface="Arial"/>
                <a:cs typeface="Arial"/>
                <a:sym typeface="Arial"/>
              </a:rPr>
              <a:t>Корупція вважається другою проблемою для бізнесу</a:t>
            </a:r>
            <a:endParaRPr b="0" i="0" sz="1800" u="none" cap="none" strike="noStrike">
              <a:solidFill>
                <a:schemeClr val="lt1"/>
              </a:solidFill>
              <a:latin typeface="Arial"/>
              <a:ea typeface="Arial"/>
              <a:cs typeface="Arial"/>
              <a:sym typeface="Arial"/>
            </a:endParaRPr>
          </a:p>
        </p:txBody>
      </p:sp>
      <p:sp>
        <p:nvSpPr>
          <p:cNvPr id="75" name="Google Shape;75;p4"/>
          <p:cNvSpPr txBox="1"/>
          <p:nvPr/>
        </p:nvSpPr>
        <p:spPr>
          <a:xfrm>
            <a:off x="938693" y="3271405"/>
            <a:ext cx="3715686" cy="738633"/>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200"/>
              <a:buFont typeface="Arial"/>
              <a:buNone/>
            </a:pPr>
            <a:r>
              <a:rPr b="0" i="0" lang="ru-RU" sz="1200" u="none" cap="none" strike="noStrike">
                <a:solidFill>
                  <a:schemeClr val="dk1"/>
                </a:solidFill>
                <a:latin typeface="Arial"/>
                <a:ea typeface="Arial"/>
                <a:cs typeface="Arial"/>
                <a:sym typeface="Arial"/>
              </a:rPr>
              <a:t>Рис. 1.1.2. Сприйняття основних проблем України: бізнес треба звідси взяти, я просто не вмію робити діаграми ці можемо разом </a:t>
            </a:r>
            <a:endParaRPr b="0" i="0" sz="1200" u="none" cap="none" strike="noStrike">
              <a:solidFill>
                <a:schemeClr val="dk1"/>
              </a:solidFill>
              <a:latin typeface="Arial"/>
              <a:ea typeface="Arial"/>
              <a:cs typeface="Arial"/>
              <a:sym typeface="Arial"/>
            </a:endParaRPr>
          </a:p>
        </p:txBody>
      </p:sp>
      <p:pic>
        <p:nvPicPr>
          <p:cNvPr id="76" name="Google Shape;76;p4"/>
          <p:cNvPicPr preferRelativeResize="0"/>
          <p:nvPr/>
        </p:nvPicPr>
        <p:blipFill rotWithShape="1">
          <a:blip r:embed="rId4">
            <a:alphaModFix/>
          </a:blip>
          <a:srcRect b="0" l="0" r="0" t="0"/>
          <a:stretch/>
        </p:blipFill>
        <p:spPr>
          <a:xfrm>
            <a:off x="4572000" y="1339439"/>
            <a:ext cx="4032995" cy="2619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p:nvPr/>
        </p:nvSpPr>
        <p:spPr>
          <a:xfrm>
            <a:off x="916425" y="1357650"/>
            <a:ext cx="1266600" cy="1214100"/>
          </a:xfrm>
          <a:prstGeom prst="ellipse">
            <a:avLst/>
          </a:prstGeom>
          <a:solidFill>
            <a:srgbClr val="B9D6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2" name="Google Shape;82;p5"/>
          <p:cNvSpPr txBox="1"/>
          <p:nvPr>
            <p:ph type="title"/>
          </p:nvPr>
        </p:nvSpPr>
        <p:spPr>
          <a:xfrm>
            <a:off x="916425" y="195034"/>
            <a:ext cx="7736600" cy="111424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C0C0C"/>
              </a:buClr>
              <a:buSzPts val="3000"/>
              <a:buFont typeface="Arial"/>
              <a:buNone/>
            </a:pPr>
            <a:r>
              <a:rPr b="1" lang="ru-RU" sz="3000">
                <a:solidFill>
                  <a:srgbClr val="0C0C0C"/>
                </a:solidFill>
              </a:rPr>
              <a:t>Чому компанії вдаються</a:t>
            </a:r>
            <a:br>
              <a:rPr b="1" lang="ru-RU" sz="3000">
                <a:solidFill>
                  <a:srgbClr val="0C0C0C"/>
                </a:solidFill>
              </a:rPr>
            </a:br>
            <a:r>
              <a:rPr b="1" lang="ru-RU" sz="3000">
                <a:solidFill>
                  <a:srgbClr val="0C0C0C"/>
                </a:solidFill>
              </a:rPr>
              <a:t>до корупційних махінацій?</a:t>
            </a:r>
            <a:endParaRPr b="1" sz="3000">
              <a:solidFill>
                <a:srgbClr val="0C0C0C"/>
              </a:solidFill>
            </a:endParaRPr>
          </a:p>
        </p:txBody>
      </p:sp>
      <p:sp>
        <p:nvSpPr>
          <p:cNvPr id="83" name="Google Shape;83;p5"/>
          <p:cNvSpPr/>
          <p:nvPr/>
        </p:nvSpPr>
        <p:spPr>
          <a:xfrm>
            <a:off x="3751638" y="1357650"/>
            <a:ext cx="1266600" cy="1214100"/>
          </a:xfrm>
          <a:prstGeom prst="ellipse">
            <a:avLst/>
          </a:prstGeom>
          <a:solidFill>
            <a:srgbClr val="B9D6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4" name="Google Shape;84;p5"/>
          <p:cNvSpPr/>
          <p:nvPr/>
        </p:nvSpPr>
        <p:spPr>
          <a:xfrm>
            <a:off x="6519713" y="1357650"/>
            <a:ext cx="1266600" cy="1214100"/>
          </a:xfrm>
          <a:prstGeom prst="ellipse">
            <a:avLst/>
          </a:prstGeom>
          <a:solidFill>
            <a:srgbClr val="B9D6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5" name="Google Shape;85;p5"/>
          <p:cNvSpPr/>
          <p:nvPr/>
        </p:nvSpPr>
        <p:spPr>
          <a:xfrm>
            <a:off x="2245063" y="2623919"/>
            <a:ext cx="1266600" cy="1214100"/>
          </a:xfrm>
          <a:prstGeom prst="ellipse">
            <a:avLst/>
          </a:prstGeom>
          <a:solidFill>
            <a:srgbClr val="B9D6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6" name="Google Shape;86;p5"/>
          <p:cNvSpPr/>
          <p:nvPr/>
        </p:nvSpPr>
        <p:spPr>
          <a:xfrm>
            <a:off x="5253113" y="2623919"/>
            <a:ext cx="1266600" cy="1214100"/>
          </a:xfrm>
          <a:prstGeom prst="ellipse">
            <a:avLst/>
          </a:prstGeom>
          <a:solidFill>
            <a:srgbClr val="B9D6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7" name="Google Shape;87;p5"/>
          <p:cNvSpPr txBox="1"/>
          <p:nvPr/>
        </p:nvSpPr>
        <p:spPr>
          <a:xfrm>
            <a:off x="380407" y="2623919"/>
            <a:ext cx="2184600" cy="52319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100"/>
              <a:buFont typeface="Arial"/>
              <a:buNone/>
            </a:pPr>
            <a:r>
              <a:rPr b="1" i="0" lang="ru-RU" sz="1100" u="none" cap="none" strike="noStrike">
                <a:solidFill>
                  <a:schemeClr val="dk1"/>
                </a:solidFill>
                <a:latin typeface="Arial"/>
                <a:ea typeface="Arial"/>
                <a:cs typeface="Arial"/>
                <a:sym typeface="Arial"/>
              </a:rPr>
              <a:t>МАКСИМІЗАЦІЯ</a:t>
            </a:r>
            <a:endParaRPr/>
          </a:p>
          <a:p>
            <a:pPr indent="0" lvl="0" marL="0" marR="0" rtl="0" algn="ctr">
              <a:spcBef>
                <a:spcPts val="0"/>
              </a:spcBef>
              <a:spcAft>
                <a:spcPts val="0"/>
              </a:spcAft>
              <a:buClr>
                <a:schemeClr val="dk1"/>
              </a:buClr>
              <a:buSzPts val="1100"/>
              <a:buFont typeface="Arial"/>
              <a:buNone/>
            </a:pPr>
            <a:r>
              <a:rPr b="1" i="0" lang="ru-RU" sz="1100" u="none" cap="none" strike="noStrike">
                <a:solidFill>
                  <a:schemeClr val="dk1"/>
                </a:solidFill>
                <a:latin typeface="Arial"/>
                <a:ea typeface="Arial"/>
                <a:cs typeface="Arial"/>
                <a:sym typeface="Arial"/>
              </a:rPr>
              <a:t>ПРИБУТКУ</a:t>
            </a:r>
            <a:endParaRPr b="1" i="0" sz="600" u="none" cap="none" strike="noStrike">
              <a:solidFill>
                <a:schemeClr val="dk1"/>
              </a:solidFill>
              <a:latin typeface="Arial"/>
              <a:ea typeface="Arial"/>
              <a:cs typeface="Arial"/>
              <a:sym typeface="Arial"/>
            </a:endParaRPr>
          </a:p>
        </p:txBody>
      </p:sp>
      <p:sp>
        <p:nvSpPr>
          <p:cNvPr id="88" name="Google Shape;88;p5"/>
          <p:cNvSpPr txBox="1"/>
          <p:nvPr/>
        </p:nvSpPr>
        <p:spPr>
          <a:xfrm>
            <a:off x="2884950" y="2623919"/>
            <a:ext cx="3000000" cy="692467"/>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100"/>
              <a:buFont typeface="Arial"/>
              <a:buNone/>
            </a:pPr>
            <a:r>
              <a:rPr b="1" i="0" lang="ru-RU" sz="1100" u="none" cap="none" strike="noStrike">
                <a:solidFill>
                  <a:schemeClr val="dk1"/>
                </a:solidFill>
                <a:latin typeface="Arial"/>
                <a:ea typeface="Arial"/>
                <a:cs typeface="Arial"/>
                <a:sym typeface="Arial"/>
              </a:rPr>
              <a:t>ПОДОЛАННЯ</a:t>
            </a:r>
            <a:endParaRPr/>
          </a:p>
          <a:p>
            <a:pPr indent="0" lvl="0" marL="0" marR="0" rtl="0" algn="ctr">
              <a:spcBef>
                <a:spcPts val="0"/>
              </a:spcBef>
              <a:spcAft>
                <a:spcPts val="0"/>
              </a:spcAft>
              <a:buClr>
                <a:schemeClr val="dk1"/>
              </a:buClr>
              <a:buSzPts val="1100"/>
              <a:buFont typeface="Arial"/>
              <a:buNone/>
            </a:pPr>
            <a:r>
              <a:rPr b="1" i="0" lang="ru-RU" sz="1100" u="none" cap="none" strike="noStrike">
                <a:solidFill>
                  <a:schemeClr val="dk1"/>
                </a:solidFill>
                <a:latin typeface="Arial"/>
                <a:ea typeface="Arial"/>
                <a:cs typeface="Arial"/>
                <a:sym typeface="Arial"/>
              </a:rPr>
              <a:t>ЕКОНОМІЧНИХ</a:t>
            </a:r>
            <a:endParaRPr/>
          </a:p>
          <a:p>
            <a:pPr indent="0" lvl="0" marL="0" marR="0" rtl="0" algn="ctr">
              <a:spcBef>
                <a:spcPts val="0"/>
              </a:spcBef>
              <a:spcAft>
                <a:spcPts val="0"/>
              </a:spcAft>
              <a:buClr>
                <a:schemeClr val="dk1"/>
              </a:buClr>
              <a:buSzPts val="1100"/>
              <a:buFont typeface="Arial"/>
              <a:buNone/>
            </a:pPr>
            <a:r>
              <a:rPr b="1" i="0" lang="ru-RU" sz="1100" u="none" cap="none" strike="noStrike">
                <a:solidFill>
                  <a:schemeClr val="dk1"/>
                </a:solidFill>
                <a:latin typeface="Arial"/>
                <a:ea typeface="Arial"/>
                <a:cs typeface="Arial"/>
                <a:sym typeface="Arial"/>
              </a:rPr>
              <a:t>ТРУДНОЩІВ</a:t>
            </a:r>
            <a:endParaRPr b="1" i="0" sz="600" u="none" cap="none" strike="noStrike">
              <a:solidFill>
                <a:schemeClr val="dk1"/>
              </a:solidFill>
              <a:latin typeface="Arial"/>
              <a:ea typeface="Arial"/>
              <a:cs typeface="Arial"/>
              <a:sym typeface="Arial"/>
            </a:endParaRPr>
          </a:p>
        </p:txBody>
      </p:sp>
      <p:sp>
        <p:nvSpPr>
          <p:cNvPr id="89" name="Google Shape;89;p5"/>
          <p:cNvSpPr txBox="1"/>
          <p:nvPr/>
        </p:nvSpPr>
        <p:spPr>
          <a:xfrm>
            <a:off x="5653025" y="2571750"/>
            <a:ext cx="3000000" cy="52319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100"/>
              <a:buFont typeface="Arial"/>
              <a:buNone/>
            </a:pPr>
            <a:r>
              <a:rPr b="1" i="0" lang="ru-RU" sz="1100" u="none" cap="none" strike="noStrike">
                <a:solidFill>
                  <a:schemeClr val="dk1"/>
                </a:solidFill>
                <a:latin typeface="Arial"/>
                <a:ea typeface="Arial"/>
                <a:cs typeface="Arial"/>
                <a:sym typeface="Arial"/>
              </a:rPr>
              <a:t>ПОДОЛАННЯ</a:t>
            </a:r>
            <a:endParaRPr/>
          </a:p>
          <a:p>
            <a:pPr indent="0" lvl="0" marL="0" marR="0" rtl="0" algn="ctr">
              <a:spcBef>
                <a:spcPts val="0"/>
              </a:spcBef>
              <a:spcAft>
                <a:spcPts val="0"/>
              </a:spcAft>
              <a:buClr>
                <a:schemeClr val="dk1"/>
              </a:buClr>
              <a:buSzPts val="1100"/>
              <a:buFont typeface="Arial"/>
              <a:buNone/>
            </a:pPr>
            <a:r>
              <a:rPr b="1" i="0" lang="ru-RU" sz="1100" u="none" cap="none" strike="noStrike">
                <a:solidFill>
                  <a:schemeClr val="dk1"/>
                </a:solidFill>
                <a:latin typeface="Arial"/>
                <a:ea typeface="Arial"/>
                <a:cs typeface="Arial"/>
                <a:sym typeface="Arial"/>
              </a:rPr>
              <a:t>КОНКУРЕНЦІЇ</a:t>
            </a:r>
            <a:endParaRPr b="1" i="0" sz="600" u="none" cap="none" strike="noStrike">
              <a:solidFill>
                <a:schemeClr val="dk1"/>
              </a:solidFill>
              <a:latin typeface="Arial"/>
              <a:ea typeface="Arial"/>
              <a:cs typeface="Arial"/>
              <a:sym typeface="Arial"/>
            </a:endParaRPr>
          </a:p>
        </p:txBody>
      </p:sp>
      <p:sp>
        <p:nvSpPr>
          <p:cNvPr id="90" name="Google Shape;90;p5"/>
          <p:cNvSpPr txBox="1"/>
          <p:nvPr/>
        </p:nvSpPr>
        <p:spPr>
          <a:xfrm>
            <a:off x="1378375" y="3964922"/>
            <a:ext cx="3000000" cy="52319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100"/>
              <a:buFont typeface="Arial"/>
              <a:buNone/>
            </a:pPr>
            <a:r>
              <a:rPr b="1" i="0" lang="ru-RU" sz="1100" u="none" cap="none" strike="noStrike">
                <a:solidFill>
                  <a:schemeClr val="dk1"/>
                </a:solidFill>
                <a:latin typeface="Arial"/>
                <a:ea typeface="Arial"/>
                <a:cs typeface="Arial"/>
                <a:sym typeface="Arial"/>
              </a:rPr>
              <a:t>ВИХІД НА</a:t>
            </a:r>
            <a:endParaRPr/>
          </a:p>
          <a:p>
            <a:pPr indent="0" lvl="0" marL="0" marR="0" rtl="0" algn="ctr">
              <a:spcBef>
                <a:spcPts val="0"/>
              </a:spcBef>
              <a:spcAft>
                <a:spcPts val="0"/>
              </a:spcAft>
              <a:buClr>
                <a:schemeClr val="dk1"/>
              </a:buClr>
              <a:buSzPts val="1100"/>
              <a:buFont typeface="Arial"/>
              <a:buNone/>
            </a:pPr>
            <a:r>
              <a:rPr b="1" i="0" lang="ru-RU" sz="1100" u="none" cap="none" strike="noStrike">
                <a:solidFill>
                  <a:schemeClr val="dk1"/>
                </a:solidFill>
                <a:latin typeface="Arial"/>
                <a:ea typeface="Arial"/>
                <a:cs typeface="Arial"/>
                <a:sym typeface="Arial"/>
              </a:rPr>
              <a:t>НОВІ РИНКИ</a:t>
            </a:r>
            <a:endParaRPr b="1" i="0" sz="600" u="none" cap="none" strike="noStrike">
              <a:solidFill>
                <a:schemeClr val="dk1"/>
              </a:solidFill>
              <a:latin typeface="Arial"/>
              <a:ea typeface="Arial"/>
              <a:cs typeface="Arial"/>
              <a:sym typeface="Arial"/>
            </a:endParaRPr>
          </a:p>
        </p:txBody>
      </p:sp>
      <p:sp>
        <p:nvSpPr>
          <p:cNvPr id="91" name="Google Shape;91;p5"/>
          <p:cNvSpPr txBox="1"/>
          <p:nvPr/>
        </p:nvSpPr>
        <p:spPr>
          <a:xfrm>
            <a:off x="4386425" y="3921879"/>
            <a:ext cx="3000000" cy="52319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100"/>
              <a:buFont typeface="Arial"/>
              <a:buNone/>
            </a:pPr>
            <a:r>
              <a:rPr b="1" i="0" lang="ru-RU" sz="1100" u="none" cap="none" strike="noStrike">
                <a:solidFill>
                  <a:schemeClr val="dk1"/>
                </a:solidFill>
                <a:latin typeface="Arial"/>
                <a:ea typeface="Arial"/>
                <a:cs typeface="Arial"/>
                <a:sym typeface="Arial"/>
              </a:rPr>
              <a:t>ВИРІШЕННЯ</a:t>
            </a:r>
            <a:endParaRPr/>
          </a:p>
          <a:p>
            <a:pPr indent="0" lvl="0" marL="0" marR="0" rtl="0" algn="ctr">
              <a:spcBef>
                <a:spcPts val="0"/>
              </a:spcBef>
              <a:spcAft>
                <a:spcPts val="0"/>
              </a:spcAft>
              <a:buClr>
                <a:schemeClr val="dk1"/>
              </a:buClr>
              <a:buSzPts val="1100"/>
              <a:buFont typeface="Arial"/>
              <a:buNone/>
            </a:pPr>
            <a:r>
              <a:rPr b="1" i="0" lang="ru-RU" sz="1100" u="none" cap="none" strike="noStrike">
                <a:solidFill>
                  <a:schemeClr val="dk1"/>
                </a:solidFill>
                <a:latin typeface="Arial"/>
                <a:ea typeface="Arial"/>
                <a:cs typeface="Arial"/>
                <a:sym typeface="Arial"/>
              </a:rPr>
              <a:t>ОПЕРАЦІЙНИХ ПРОБЛЕМ</a:t>
            </a:r>
            <a:endParaRPr b="1" i="0" sz="600" u="none" cap="none" strike="noStrike">
              <a:solidFill>
                <a:schemeClr val="dk1"/>
              </a:solidFill>
              <a:latin typeface="Arial"/>
              <a:ea typeface="Arial"/>
              <a:cs typeface="Arial"/>
              <a:sym typeface="Arial"/>
            </a:endParaRPr>
          </a:p>
        </p:txBody>
      </p:sp>
      <p:pic>
        <p:nvPicPr>
          <p:cNvPr id="92" name="Google Shape;92;p5"/>
          <p:cNvPicPr preferRelativeResize="0"/>
          <p:nvPr/>
        </p:nvPicPr>
        <p:blipFill rotWithShape="1">
          <a:blip r:embed="rId3">
            <a:alphaModFix/>
          </a:blip>
          <a:srcRect b="0" l="0" r="0" t="0"/>
          <a:stretch/>
        </p:blipFill>
        <p:spPr>
          <a:xfrm>
            <a:off x="1114580" y="1679203"/>
            <a:ext cx="870290" cy="570995"/>
          </a:xfrm>
          <a:prstGeom prst="rect">
            <a:avLst/>
          </a:prstGeom>
          <a:noFill/>
          <a:ln>
            <a:noFill/>
          </a:ln>
        </p:spPr>
      </p:pic>
      <p:pic>
        <p:nvPicPr>
          <p:cNvPr id="93" name="Google Shape;93;p5"/>
          <p:cNvPicPr preferRelativeResize="0"/>
          <p:nvPr/>
        </p:nvPicPr>
        <p:blipFill rotWithShape="1">
          <a:blip r:embed="rId4">
            <a:alphaModFix/>
          </a:blip>
          <a:srcRect b="0" l="0" r="0" t="0"/>
          <a:stretch/>
        </p:blipFill>
        <p:spPr>
          <a:xfrm>
            <a:off x="4034360" y="1638894"/>
            <a:ext cx="701156" cy="701156"/>
          </a:xfrm>
          <a:prstGeom prst="rect">
            <a:avLst/>
          </a:prstGeom>
          <a:noFill/>
          <a:ln>
            <a:noFill/>
          </a:ln>
        </p:spPr>
      </p:pic>
      <p:pic>
        <p:nvPicPr>
          <p:cNvPr id="94" name="Google Shape;94;p5"/>
          <p:cNvPicPr preferRelativeResize="0"/>
          <p:nvPr/>
        </p:nvPicPr>
        <p:blipFill rotWithShape="1">
          <a:blip r:embed="rId5">
            <a:alphaModFix/>
          </a:blip>
          <a:srcRect b="0" l="0" r="0" t="0"/>
          <a:stretch/>
        </p:blipFill>
        <p:spPr>
          <a:xfrm>
            <a:off x="6774051" y="1584814"/>
            <a:ext cx="757925" cy="759773"/>
          </a:xfrm>
          <a:prstGeom prst="rect">
            <a:avLst/>
          </a:prstGeom>
          <a:noFill/>
          <a:ln>
            <a:noFill/>
          </a:ln>
        </p:spPr>
      </p:pic>
      <p:pic>
        <p:nvPicPr>
          <p:cNvPr id="95" name="Google Shape;95;p5"/>
          <p:cNvPicPr preferRelativeResize="0"/>
          <p:nvPr/>
        </p:nvPicPr>
        <p:blipFill rotWithShape="1">
          <a:blip r:embed="rId6">
            <a:alphaModFix/>
          </a:blip>
          <a:srcRect b="0" l="0" r="0" t="0"/>
          <a:stretch/>
        </p:blipFill>
        <p:spPr>
          <a:xfrm>
            <a:off x="5543144" y="2885514"/>
            <a:ext cx="683611" cy="697181"/>
          </a:xfrm>
          <a:prstGeom prst="rect">
            <a:avLst/>
          </a:prstGeom>
          <a:noFill/>
          <a:ln>
            <a:noFill/>
          </a:ln>
        </p:spPr>
      </p:pic>
      <p:pic>
        <p:nvPicPr>
          <p:cNvPr id="96" name="Google Shape;96;p5"/>
          <p:cNvPicPr preferRelativeResize="0"/>
          <p:nvPr/>
        </p:nvPicPr>
        <p:blipFill rotWithShape="1">
          <a:blip r:embed="rId7">
            <a:alphaModFix/>
          </a:blip>
          <a:srcRect b="0" l="0" r="0" t="0"/>
          <a:stretch/>
        </p:blipFill>
        <p:spPr>
          <a:xfrm>
            <a:off x="2550252" y="2894929"/>
            <a:ext cx="669396" cy="6710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p:nvPr/>
        </p:nvSpPr>
        <p:spPr>
          <a:xfrm>
            <a:off x="969300" y="1462149"/>
            <a:ext cx="7202635" cy="2763862"/>
          </a:xfrm>
          <a:prstGeom prst="rect">
            <a:avLst/>
          </a:prstGeom>
          <a:solidFill>
            <a:schemeClr val="lt1"/>
          </a:solidFill>
          <a:ln cap="flat" cmpd="sng" w="28575">
            <a:solidFill>
              <a:srgbClr val="B9D6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2" name="Google Shape;102;p6"/>
          <p:cNvSpPr txBox="1"/>
          <p:nvPr/>
        </p:nvSpPr>
        <p:spPr>
          <a:xfrm>
            <a:off x="969300" y="1643766"/>
            <a:ext cx="7111216" cy="2400627"/>
          </a:xfrm>
          <a:prstGeom prst="rect">
            <a:avLst/>
          </a:prstGeom>
          <a:noFill/>
          <a:ln>
            <a:noFill/>
          </a:ln>
        </p:spPr>
        <p:txBody>
          <a:bodyPr anchorCtr="0" anchor="t" bIns="91425" lIns="91425" spcFirstLastPara="1" rIns="91425" wrap="square" tIns="91425">
            <a:spAutoFit/>
          </a:bodyPr>
          <a:lstStyle/>
          <a:p>
            <a:pPr indent="-317500" lvl="0" marL="457200" marR="0" rtl="0" algn="just">
              <a:spcBef>
                <a:spcPts val="0"/>
              </a:spcBef>
              <a:spcAft>
                <a:spcPts val="0"/>
              </a:spcAft>
              <a:buClr>
                <a:srgbClr val="B9D6D5"/>
              </a:buClr>
              <a:buSzPts val="1400"/>
              <a:buFont typeface="Helvetica Neue"/>
              <a:buChar char="●"/>
            </a:pPr>
            <a:r>
              <a:rPr b="1" i="0" lang="ru-RU" sz="1200" u="none" cap="none" strike="noStrike">
                <a:solidFill>
                  <a:schemeClr val="dk1"/>
                </a:solidFill>
                <a:latin typeface="Arial"/>
                <a:ea typeface="Arial"/>
                <a:cs typeface="Arial"/>
                <a:sym typeface="Arial"/>
              </a:rPr>
              <a:t>Через  те, як працює бізнес-управління. </a:t>
            </a:r>
            <a:r>
              <a:rPr b="0" i="0" lang="ru-RU" sz="1200" u="none" cap="none" strike="noStrike">
                <a:solidFill>
                  <a:schemeClr val="dk1"/>
                </a:solidFill>
                <a:latin typeface="Arial"/>
                <a:ea typeface="Arial"/>
                <a:cs typeface="Arial"/>
                <a:sym typeface="Arial"/>
              </a:rPr>
              <a:t>Рішення часто є складними, а приймати їх потрібно швидко. У бізнесі завжди є значний тиск, щоб досягти максимальної прибутковості в найкоротші терміни. </a:t>
            </a:r>
            <a:endParaRPr b="0" i="0" sz="1200" u="none" cap="none" strike="noStrike">
              <a:solidFill>
                <a:schemeClr val="dk1"/>
              </a:solidFill>
              <a:latin typeface="Arial"/>
              <a:ea typeface="Arial"/>
              <a:cs typeface="Arial"/>
              <a:sym typeface="Arial"/>
            </a:endParaRPr>
          </a:p>
          <a:p>
            <a:pPr indent="-228600" lvl="1" marL="914400" marR="0" rtl="0" algn="just">
              <a:spcBef>
                <a:spcPts val="0"/>
              </a:spcBef>
              <a:spcAft>
                <a:spcPts val="0"/>
              </a:spcAft>
              <a:buClr>
                <a:schemeClr val="dk1"/>
              </a:buClr>
              <a:buSzPts val="1400"/>
              <a:buFont typeface="Helvetica Neue"/>
              <a:buNone/>
            </a:pPr>
            <a:r>
              <a:t/>
            </a:r>
            <a:endParaRPr b="0" i="0" sz="1200" u="none" cap="none" strike="noStrike">
              <a:solidFill>
                <a:schemeClr val="dk1"/>
              </a:solidFill>
              <a:latin typeface="Arial"/>
              <a:ea typeface="Arial"/>
              <a:cs typeface="Arial"/>
              <a:sym typeface="Arial"/>
            </a:endParaRPr>
          </a:p>
          <a:p>
            <a:pPr indent="-317500" lvl="0" marL="457200" marR="0" rtl="0" algn="just">
              <a:spcBef>
                <a:spcPts val="0"/>
              </a:spcBef>
              <a:spcAft>
                <a:spcPts val="0"/>
              </a:spcAft>
              <a:buClr>
                <a:srgbClr val="B9D6D5"/>
              </a:buClr>
              <a:buSzPts val="1400"/>
              <a:buFont typeface="Helvetica Neue"/>
              <a:buChar char="●"/>
            </a:pPr>
            <a:r>
              <a:rPr b="1" i="0" lang="ru-RU" sz="1200" u="none" cap="none" strike="noStrike">
                <a:solidFill>
                  <a:schemeClr val="dk1"/>
                </a:solidFill>
                <a:latin typeface="Arial"/>
                <a:ea typeface="Arial"/>
                <a:cs typeface="Arial"/>
                <a:sym typeface="Arial"/>
              </a:rPr>
              <a:t>Корпоративна культура.</a:t>
            </a:r>
            <a:r>
              <a:rPr b="0" i="0" lang="ru-RU" sz="1200" u="none" cap="none" strike="noStrike">
                <a:solidFill>
                  <a:schemeClr val="dk1"/>
                </a:solidFill>
                <a:latin typeface="Arial"/>
                <a:ea typeface="Arial"/>
                <a:cs typeface="Arial"/>
                <a:sym typeface="Arial"/>
              </a:rPr>
              <a:t> Часто в бізнесі в центрі уваги перебувають результати, а все інше вважається другорядним з економічних міркувань.</a:t>
            </a:r>
            <a:endParaRPr b="0" i="0" sz="1200" u="none" cap="none" strike="noStrike">
              <a:solidFill>
                <a:schemeClr val="dk1"/>
              </a:solidFill>
              <a:latin typeface="Arial"/>
              <a:ea typeface="Arial"/>
              <a:cs typeface="Arial"/>
              <a:sym typeface="Arial"/>
            </a:endParaRPr>
          </a:p>
          <a:p>
            <a:pPr indent="-228600" lvl="1" marL="914400" marR="0" rtl="0" algn="just">
              <a:spcBef>
                <a:spcPts val="0"/>
              </a:spcBef>
              <a:spcAft>
                <a:spcPts val="0"/>
              </a:spcAft>
              <a:buClr>
                <a:schemeClr val="dk1"/>
              </a:buClr>
              <a:buSzPts val="1400"/>
              <a:buFont typeface="Helvetica Neue"/>
              <a:buNone/>
            </a:pPr>
            <a:r>
              <a:t/>
            </a:r>
            <a:endParaRPr b="0" i="0" sz="1200" u="none" cap="none" strike="noStrike">
              <a:solidFill>
                <a:schemeClr val="dk1"/>
              </a:solidFill>
              <a:latin typeface="Arial"/>
              <a:ea typeface="Arial"/>
              <a:cs typeface="Arial"/>
              <a:sym typeface="Arial"/>
            </a:endParaRPr>
          </a:p>
          <a:p>
            <a:pPr indent="-317500" lvl="0" marL="457200" marR="0" rtl="0" algn="just">
              <a:spcBef>
                <a:spcPts val="0"/>
              </a:spcBef>
              <a:spcAft>
                <a:spcPts val="0"/>
              </a:spcAft>
              <a:buClr>
                <a:srgbClr val="B9D6D5"/>
              </a:buClr>
              <a:buSzPts val="1400"/>
              <a:buFont typeface="Helvetica Neue"/>
              <a:buChar char="●"/>
            </a:pPr>
            <a:r>
              <a:rPr b="1" i="0" lang="ru-RU" sz="1200" u="none" cap="none" strike="noStrike">
                <a:solidFill>
                  <a:schemeClr val="dk1"/>
                </a:solidFill>
                <a:latin typeface="Arial"/>
                <a:ea typeface="Arial"/>
                <a:cs typeface="Arial"/>
                <a:sym typeface="Arial"/>
              </a:rPr>
              <a:t>Раціоналізація недоброчесної поведінки.</a:t>
            </a:r>
            <a:r>
              <a:rPr b="0" i="0" lang="ru-RU" sz="1200" u="none" cap="none" strike="noStrike">
                <a:solidFill>
                  <a:schemeClr val="dk1"/>
                </a:solidFill>
                <a:latin typeface="Arial"/>
                <a:ea typeface="Arial"/>
                <a:cs typeface="Arial"/>
                <a:sym typeface="Arial"/>
              </a:rPr>
              <a:t> Міркування накшталт «так завжди робилося» або «так чинять наші конкуренти» виправдовують будь-яку поведінку.</a:t>
            </a:r>
            <a:endParaRPr b="0" i="0" sz="1200" u="none" cap="none" strike="noStrike">
              <a:solidFill>
                <a:schemeClr val="dk1"/>
              </a:solidFill>
              <a:latin typeface="Arial"/>
              <a:ea typeface="Arial"/>
              <a:cs typeface="Arial"/>
              <a:sym typeface="Arial"/>
            </a:endParaRPr>
          </a:p>
          <a:p>
            <a:pPr indent="-228600" lvl="1" marL="914400" marR="0" rtl="0" algn="just">
              <a:spcBef>
                <a:spcPts val="0"/>
              </a:spcBef>
              <a:spcAft>
                <a:spcPts val="0"/>
              </a:spcAft>
              <a:buClr>
                <a:schemeClr val="dk1"/>
              </a:buClr>
              <a:buSzPts val="1400"/>
              <a:buFont typeface="Helvetica Neue"/>
              <a:buNone/>
            </a:pPr>
            <a:r>
              <a:t/>
            </a:r>
            <a:endParaRPr b="0" i="0" sz="1200" u="none" cap="none" strike="noStrike">
              <a:solidFill>
                <a:schemeClr val="dk1"/>
              </a:solidFill>
              <a:latin typeface="Arial"/>
              <a:ea typeface="Arial"/>
              <a:cs typeface="Arial"/>
              <a:sym typeface="Arial"/>
            </a:endParaRPr>
          </a:p>
          <a:p>
            <a:pPr indent="-317500" lvl="0" marL="457200" marR="0" rtl="0" algn="just">
              <a:spcBef>
                <a:spcPts val="0"/>
              </a:spcBef>
              <a:spcAft>
                <a:spcPts val="0"/>
              </a:spcAft>
              <a:buClr>
                <a:srgbClr val="B9D6D5"/>
              </a:buClr>
              <a:buSzPts val="1400"/>
              <a:buFont typeface="Helvetica Neue"/>
              <a:buChar char="●"/>
            </a:pPr>
            <a:r>
              <a:rPr b="1" i="0" lang="ru-RU" sz="1200" u="none" cap="none" strike="noStrike">
                <a:solidFill>
                  <a:schemeClr val="dk1"/>
                </a:solidFill>
                <a:latin typeface="Arial"/>
                <a:ea typeface="Arial"/>
                <a:cs typeface="Arial"/>
                <a:sym typeface="Arial"/>
              </a:rPr>
              <a:t>Цінності. </a:t>
            </a:r>
            <a:r>
              <a:rPr b="0" i="0" lang="ru-RU" sz="1200" u="none" cap="none" strike="noStrike">
                <a:solidFill>
                  <a:schemeClr val="dk1"/>
                </a:solidFill>
                <a:latin typeface="Arial"/>
                <a:ea typeface="Arial"/>
                <a:cs typeface="Arial"/>
                <a:sym typeface="Arial"/>
              </a:rPr>
              <a:t>Бізне-середовище може керуватись принципами індивідуалізму, утилітаризму, релятивізму. </a:t>
            </a:r>
            <a:endParaRPr b="1" i="0" sz="1200" u="none" cap="none" strike="noStrike">
              <a:solidFill>
                <a:schemeClr val="dk1"/>
              </a:solidFill>
              <a:latin typeface="Arial"/>
              <a:ea typeface="Arial"/>
              <a:cs typeface="Arial"/>
              <a:sym typeface="Arial"/>
            </a:endParaRPr>
          </a:p>
        </p:txBody>
      </p:sp>
      <p:sp>
        <p:nvSpPr>
          <p:cNvPr id="103" name="Google Shape;103;p6"/>
          <p:cNvSpPr txBox="1"/>
          <p:nvPr>
            <p:ph type="title"/>
          </p:nvPr>
        </p:nvSpPr>
        <p:spPr>
          <a:xfrm>
            <a:off x="903798" y="165212"/>
            <a:ext cx="7333638" cy="127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3000"/>
              <a:buFont typeface="Arial"/>
              <a:buNone/>
            </a:pPr>
            <a:r>
              <a:rPr b="1" lang="ru-RU" sz="3000"/>
              <a:t>Фактори, що вкорінюють корупцію</a:t>
            </a:r>
            <a:br>
              <a:rPr b="1" lang="ru-RU" sz="3000"/>
            </a:br>
            <a:r>
              <a:rPr b="1" lang="ru-RU" sz="3000"/>
              <a:t>в корпоративному середовищі</a:t>
            </a:r>
            <a:endParaRPr b="1"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7"/>
          <p:cNvSpPr/>
          <p:nvPr/>
        </p:nvSpPr>
        <p:spPr>
          <a:xfrm>
            <a:off x="1190368" y="1589038"/>
            <a:ext cx="6763264" cy="2347946"/>
          </a:xfrm>
          <a:prstGeom prst="rect">
            <a:avLst/>
          </a:prstGeom>
          <a:noFill/>
          <a:ln cap="flat" cmpd="sng" w="19050">
            <a:solidFill>
              <a:srgbClr val="B9D6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9" name="Google Shape;109;p7"/>
          <p:cNvSpPr txBox="1"/>
          <p:nvPr>
            <p:ph type="title"/>
          </p:nvPr>
        </p:nvSpPr>
        <p:spPr>
          <a:xfrm>
            <a:off x="930173" y="213355"/>
            <a:ext cx="5676573" cy="11254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Font typeface="Arial"/>
              <a:buNone/>
            </a:pPr>
            <a:r>
              <a:rPr b="1" lang="ru-RU" sz="3000"/>
              <a:t>Як запобігти «сніговій кулі» корупції в бізнесі? </a:t>
            </a:r>
            <a:endParaRPr b="1" sz="3000"/>
          </a:p>
          <a:p>
            <a:pPr indent="0" lvl="0" marL="0" rtl="0" algn="l">
              <a:lnSpc>
                <a:spcPct val="115000"/>
              </a:lnSpc>
              <a:spcBef>
                <a:spcPts val="0"/>
              </a:spcBef>
              <a:spcAft>
                <a:spcPts val="0"/>
              </a:spcAft>
              <a:buClr>
                <a:schemeClr val="dk1"/>
              </a:buClr>
              <a:buSzPts val="2800"/>
              <a:buFont typeface="Arial"/>
              <a:buNone/>
            </a:pPr>
            <a:r>
              <a:t/>
            </a:r>
            <a:endParaRPr b="1" sz="4000">
              <a:solidFill>
                <a:schemeClr val="lt1"/>
              </a:solidFill>
            </a:endParaRPr>
          </a:p>
        </p:txBody>
      </p:sp>
      <p:sp>
        <p:nvSpPr>
          <p:cNvPr id="110" name="Google Shape;110;p7"/>
          <p:cNvSpPr txBox="1"/>
          <p:nvPr/>
        </p:nvSpPr>
        <p:spPr>
          <a:xfrm>
            <a:off x="1397575" y="2051586"/>
            <a:ext cx="6090620" cy="1477297"/>
          </a:xfrm>
          <a:prstGeom prst="rect">
            <a:avLst/>
          </a:prstGeom>
          <a:noFill/>
          <a:ln>
            <a:noFill/>
          </a:ln>
        </p:spPr>
        <p:txBody>
          <a:bodyPr anchorCtr="0" anchor="t" bIns="91425" lIns="91425" spcFirstLastPara="1" rIns="91425" wrap="square" tIns="91425">
            <a:spAutoFit/>
          </a:bodyPr>
          <a:lstStyle/>
          <a:p>
            <a:pPr indent="-317500" lvl="0" marL="457200" marR="0" rtl="0" algn="just">
              <a:spcBef>
                <a:spcPts val="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Змінити систему знизу до верху – ми ніколи не впораємося з великою корупцією, поки процвітає маленьке хабарництво.</a:t>
            </a:r>
            <a:endParaRPr b="0" i="0" sz="1400" u="none" cap="none" strike="noStrike">
              <a:solidFill>
                <a:schemeClr val="dk1"/>
              </a:solidFill>
              <a:latin typeface="Arial"/>
              <a:ea typeface="Arial"/>
              <a:cs typeface="Arial"/>
              <a:sym typeface="Arial"/>
            </a:endParaRPr>
          </a:p>
          <a:p>
            <a:pPr indent="-196850" lvl="0" marL="742950" marR="0" rtl="0" algn="just">
              <a:spcBef>
                <a:spcPts val="0"/>
              </a:spcBef>
              <a:spcAft>
                <a:spcPts val="0"/>
              </a:spcAft>
              <a:buClr>
                <a:srgbClr val="B9D6D5"/>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317500" lvl="0" marL="457200" marR="0" rtl="0" algn="just">
              <a:spcBef>
                <a:spcPts val="0"/>
              </a:spcBef>
              <a:spcAft>
                <a:spcPts val="0"/>
              </a:spcAft>
              <a:buClr>
                <a:srgbClr val="B9D6D5"/>
              </a:buClr>
              <a:buSzPts val="1400"/>
              <a:buFont typeface="Noto Sans Symbols"/>
              <a:buChar char="●"/>
            </a:pPr>
            <a:r>
              <a:rPr b="0" i="0" lang="ru-RU" sz="1400" u="none" cap="none" strike="noStrike">
                <a:solidFill>
                  <a:schemeClr val="dk1"/>
                </a:solidFill>
                <a:latin typeface="Arial"/>
                <a:ea typeface="Arial"/>
                <a:cs typeface="Arial"/>
                <a:sym typeface="Arial"/>
              </a:rPr>
              <a:t>Підприємства повинні почати запобігати навіть найменшим хабарам, створивши культуру підтримки доброчесності та прозорості.</a:t>
            </a:r>
            <a:endParaRPr b="0" i="0" sz="1400" u="none" cap="none" strike="noStrike">
              <a:solidFill>
                <a:schemeClr val="dk1"/>
              </a:solidFill>
              <a:latin typeface="Arial"/>
              <a:ea typeface="Arial"/>
              <a:cs typeface="Arial"/>
              <a:sym typeface="Arial"/>
            </a:endParaRPr>
          </a:p>
        </p:txBody>
      </p:sp>
      <p:pic>
        <p:nvPicPr>
          <p:cNvPr id="111" name="Google Shape;111;p7"/>
          <p:cNvPicPr preferRelativeResize="0"/>
          <p:nvPr/>
        </p:nvPicPr>
        <p:blipFill rotWithShape="1">
          <a:blip r:embed="rId3">
            <a:alphaModFix/>
          </a:blip>
          <a:srcRect b="0" l="0" r="0" t="0"/>
          <a:stretch/>
        </p:blipFill>
        <p:spPr>
          <a:xfrm>
            <a:off x="0" y="4443414"/>
            <a:ext cx="9144000" cy="7000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ph type="title"/>
          </p:nvPr>
        </p:nvSpPr>
        <p:spPr>
          <a:xfrm>
            <a:off x="883096" y="180820"/>
            <a:ext cx="7566660" cy="54102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600"/>
              <a:buFont typeface="Arial"/>
              <a:buNone/>
            </a:pPr>
            <a:r>
              <a:rPr b="1" lang="ru-RU" sz="3600"/>
              <a:t>Види корупції в бізнесі</a:t>
            </a:r>
            <a:endParaRPr b="1" sz="3600"/>
          </a:p>
        </p:txBody>
      </p:sp>
      <p:sp>
        <p:nvSpPr>
          <p:cNvPr id="117" name="Google Shape;117;p8"/>
          <p:cNvSpPr txBox="1"/>
          <p:nvPr/>
        </p:nvSpPr>
        <p:spPr>
          <a:xfrm>
            <a:off x="883096" y="1086159"/>
            <a:ext cx="7280601" cy="3385512"/>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400"/>
              <a:buFont typeface="Arial"/>
              <a:buNone/>
            </a:pPr>
            <a:r>
              <a:rPr b="0" i="0" lang="ru-RU" sz="1400" u="none" cap="none" strike="noStrike">
                <a:solidFill>
                  <a:schemeClr val="dk1"/>
                </a:solidFill>
                <a:highlight>
                  <a:srgbClr val="B9D6D5"/>
                </a:highlight>
                <a:latin typeface="Arial"/>
                <a:ea typeface="Arial"/>
                <a:cs typeface="Arial"/>
                <a:sym typeface="Arial"/>
              </a:rPr>
              <a:t>Шахрайство</a:t>
            </a:r>
            <a:r>
              <a:rPr b="0" i="0" lang="ru-RU" sz="1400" u="none" cap="none" strike="noStrike">
                <a:solidFill>
                  <a:schemeClr val="dk1"/>
                </a:solidFill>
                <a:latin typeface="Arial"/>
                <a:ea typeface="Arial"/>
                <a:cs typeface="Arial"/>
                <a:sym typeface="Arial"/>
              </a:rPr>
              <a:t> –  будь-який злочин задля вигоди, який використовує обман як основний засіб його здійснення</a:t>
            </a:r>
            <a:endParaRPr/>
          </a:p>
          <a:p>
            <a:pPr indent="0" lvl="0" marL="0" marR="0" rtl="0" algn="r">
              <a:spcBef>
                <a:spcPts val="300"/>
              </a:spcBef>
              <a:spcAft>
                <a:spcPts val="0"/>
              </a:spcAft>
              <a:buClr>
                <a:schemeClr val="dk1"/>
              </a:buClr>
              <a:buSzPts val="1200"/>
              <a:buFont typeface="Arial"/>
              <a:buNone/>
            </a:pPr>
            <a:r>
              <a:rPr b="0" i="1" lang="ru-RU" sz="1200" u="none" cap="none" strike="noStrike">
                <a:solidFill>
                  <a:schemeClr val="dk1"/>
                </a:solidFill>
                <a:latin typeface="Arial"/>
                <a:ea typeface="Arial"/>
                <a:cs typeface="Arial"/>
                <a:sym typeface="Arial"/>
              </a:rPr>
              <a:t>Приклад: Французька компанія Alstom</a:t>
            </a:r>
            <a:endParaRPr b="0" i="1" sz="1200" u="none" cap="none" strike="noStrike">
              <a:solidFill>
                <a:schemeClr val="dk1"/>
              </a:solidFill>
              <a:latin typeface="Arial"/>
              <a:ea typeface="Arial"/>
              <a:cs typeface="Arial"/>
              <a:sym typeface="Arial"/>
            </a:endParaRPr>
          </a:p>
          <a:p>
            <a:pPr indent="0" lvl="0" marL="0" marR="0" rtl="0" algn="just">
              <a:spcBef>
                <a:spcPts val="1200"/>
              </a:spcBef>
              <a:spcAft>
                <a:spcPts val="0"/>
              </a:spcAft>
              <a:buClr>
                <a:schemeClr val="dk1"/>
              </a:buClr>
              <a:buSzPts val="1400"/>
              <a:buFont typeface="Arial"/>
              <a:buNone/>
            </a:pPr>
            <a:r>
              <a:rPr b="0" i="0" lang="ru-RU" sz="1400" u="none" cap="none" strike="noStrike">
                <a:solidFill>
                  <a:schemeClr val="dk1"/>
                </a:solidFill>
                <a:highlight>
                  <a:srgbClr val="B9D6D5"/>
                </a:highlight>
                <a:latin typeface="Arial"/>
                <a:ea typeface="Arial"/>
                <a:cs typeface="Arial"/>
                <a:sym typeface="Arial"/>
              </a:rPr>
              <a:t>Незаконне привласнення майна</a:t>
            </a:r>
            <a:r>
              <a:rPr b="0" i="0" lang="ru-RU" sz="1400" u="none" cap="none" strike="noStrike">
                <a:solidFill>
                  <a:schemeClr val="dk1"/>
                </a:solidFill>
                <a:latin typeface="Arial"/>
                <a:ea typeface="Arial"/>
                <a:cs typeface="Arial"/>
                <a:sym typeface="Arial"/>
              </a:rPr>
              <a:t> – використання майна чи грошей іншої особи нечесно для власної вигоди.</a:t>
            </a:r>
            <a:endParaRPr/>
          </a:p>
          <a:p>
            <a:pPr indent="0" lvl="0" marL="0" marR="0" rtl="0" algn="r">
              <a:spcBef>
                <a:spcPts val="1200"/>
              </a:spcBef>
              <a:spcAft>
                <a:spcPts val="0"/>
              </a:spcAft>
              <a:buClr>
                <a:schemeClr val="dk1"/>
              </a:buClr>
              <a:buSzPts val="1200"/>
              <a:buFont typeface="Arial"/>
              <a:buNone/>
            </a:pPr>
            <a:r>
              <a:rPr b="0" i="1" lang="ru-RU" sz="1200" u="none" cap="none" strike="noStrike">
                <a:solidFill>
                  <a:schemeClr val="dk1"/>
                </a:solidFill>
                <a:latin typeface="Arial"/>
                <a:ea typeface="Arial"/>
                <a:cs typeface="Arial"/>
                <a:sym typeface="Arial"/>
              </a:rPr>
              <a:t>Приклад: компанія Enron</a:t>
            </a:r>
            <a:endParaRPr b="0" i="1" sz="1200" u="none" cap="none" strike="noStrike">
              <a:solidFill>
                <a:schemeClr val="dk1"/>
              </a:solidFill>
              <a:latin typeface="Arial"/>
              <a:ea typeface="Arial"/>
              <a:cs typeface="Arial"/>
              <a:sym typeface="Arial"/>
            </a:endParaRPr>
          </a:p>
          <a:p>
            <a:pPr indent="0" lvl="0" marL="0" marR="0" rtl="0" algn="just">
              <a:spcBef>
                <a:spcPts val="900"/>
              </a:spcBef>
              <a:spcAft>
                <a:spcPts val="0"/>
              </a:spcAft>
              <a:buClr>
                <a:schemeClr val="dk1"/>
              </a:buClr>
              <a:buSzPts val="1400"/>
              <a:buFont typeface="Arial"/>
              <a:buNone/>
            </a:pPr>
            <a:r>
              <a:rPr b="0" i="0" lang="ru-RU" sz="1400" u="none" cap="none" strike="noStrike">
                <a:solidFill>
                  <a:schemeClr val="dk1"/>
                </a:solidFill>
                <a:highlight>
                  <a:srgbClr val="B9D6D5"/>
                </a:highlight>
                <a:latin typeface="Arial"/>
                <a:ea typeface="Arial"/>
                <a:cs typeface="Arial"/>
                <a:sym typeface="Arial"/>
              </a:rPr>
              <a:t>Присвоєння необлікованих активів (скімінг)</a:t>
            </a:r>
            <a:r>
              <a:rPr b="0" i="0" lang="ru-RU" sz="1400" u="none" cap="none" strike="noStrike">
                <a:solidFill>
                  <a:schemeClr val="dk1"/>
                </a:solidFill>
                <a:latin typeface="Arial"/>
                <a:ea typeface="Arial"/>
                <a:cs typeface="Arial"/>
                <a:sym typeface="Arial"/>
              </a:rPr>
              <a:t> – вилучення грошових коштів об’єкта-жертви до їх входження (запису) в систему обліку. До них відносяться невраховані продажі, занижені продажі та дебіторська заборгованість, крадіжка чеків. Ті, хто безпосередньо працюють з клієнтами або обробляють їх платежі, є найбільш ймовірними особами, що можуть вчинити такі порушення.</a:t>
            </a:r>
            <a:endParaRPr/>
          </a:p>
          <a:p>
            <a:pPr indent="0" lvl="0" marL="0" marR="0" rtl="0" algn="r">
              <a:spcBef>
                <a:spcPts val="900"/>
              </a:spcBef>
              <a:spcAft>
                <a:spcPts val="300"/>
              </a:spcAft>
              <a:buClr>
                <a:schemeClr val="dk1"/>
              </a:buClr>
              <a:buSzPts val="1200"/>
              <a:buFont typeface="Arial"/>
              <a:buNone/>
            </a:pPr>
            <a:r>
              <a:rPr b="0" i="1" lang="ru-RU" sz="1200" u="none" cap="none" strike="noStrike">
                <a:solidFill>
                  <a:schemeClr val="dk1"/>
                </a:solidFill>
                <a:latin typeface="Arial"/>
                <a:ea typeface="Arial"/>
                <a:cs typeface="Arial"/>
                <a:sym typeface="Arial"/>
              </a:rPr>
              <a:t>Приклад: Madoff Investment Securities LLC</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9"/>
          <p:cNvSpPr txBox="1"/>
          <p:nvPr>
            <p:ph type="title"/>
          </p:nvPr>
        </p:nvSpPr>
        <p:spPr>
          <a:xfrm>
            <a:off x="847635" y="203663"/>
            <a:ext cx="7566660" cy="54102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600"/>
              <a:buFont typeface="Arial"/>
              <a:buNone/>
            </a:pPr>
            <a:r>
              <a:rPr b="1" lang="ru-RU" sz="3600"/>
              <a:t>Види корупції в бізнесі</a:t>
            </a:r>
            <a:endParaRPr b="1" sz="3600"/>
          </a:p>
        </p:txBody>
      </p:sp>
      <p:sp>
        <p:nvSpPr>
          <p:cNvPr id="123" name="Google Shape;123;p9"/>
          <p:cNvSpPr txBox="1"/>
          <p:nvPr/>
        </p:nvSpPr>
        <p:spPr>
          <a:xfrm>
            <a:off x="901612" y="1170662"/>
            <a:ext cx="7340776" cy="2990532"/>
          </a:xfrm>
          <a:prstGeom prst="rect">
            <a:avLst/>
          </a:prstGeom>
          <a:noFill/>
          <a:ln>
            <a:noFill/>
          </a:ln>
        </p:spPr>
        <p:txBody>
          <a:bodyPr anchorCtr="0" anchor="t" bIns="91425" lIns="91425" spcFirstLastPara="1" rIns="91425" wrap="square" tIns="91425">
            <a:spAutoFit/>
          </a:bodyPr>
          <a:lstStyle/>
          <a:p>
            <a:pPr indent="0" lvl="0" marL="0" marR="0" rtl="0" algn="just">
              <a:spcBef>
                <a:spcPts val="1200"/>
              </a:spcBef>
              <a:spcAft>
                <a:spcPts val="0"/>
              </a:spcAft>
              <a:buClr>
                <a:schemeClr val="dk1"/>
              </a:buClr>
              <a:buSzPts val="1100"/>
              <a:buFont typeface="Arial"/>
              <a:buNone/>
            </a:pPr>
            <a:r>
              <a:rPr b="0" i="0" lang="ru-RU" sz="1400" u="none" cap="none" strike="noStrike">
                <a:solidFill>
                  <a:schemeClr val="dk1"/>
                </a:solidFill>
                <a:highlight>
                  <a:srgbClr val="B9D6D5"/>
                </a:highlight>
                <a:latin typeface="Arial"/>
                <a:ea typeface="Arial"/>
                <a:cs typeface="Arial"/>
                <a:sym typeface="Arial"/>
              </a:rPr>
              <a:t>Розкрадання</a:t>
            </a:r>
            <a:r>
              <a:rPr b="0" i="0" lang="ru-RU" sz="1400" u="none" cap="none" strike="noStrike">
                <a:solidFill>
                  <a:schemeClr val="dk1"/>
                </a:solidFill>
                <a:latin typeface="Arial"/>
                <a:ea typeface="Arial"/>
                <a:cs typeface="Arial"/>
                <a:sym typeface="Arial"/>
              </a:rPr>
              <a:t> – умисне вилучення грошових коштів, обладнання та інших активів без відома чи згоди керівництва. Отже, це, в основному, крадіжка, прямий грабіж, який відбувається зазвичай там, де система управління має слабкі місця або вона цілком відсутня.</a:t>
            </a:r>
            <a:endParaRPr b="0" i="0" sz="1400" u="none" cap="none" strike="noStrike">
              <a:solidFill>
                <a:schemeClr val="dk1"/>
              </a:solidFill>
              <a:latin typeface="Arial"/>
              <a:ea typeface="Arial"/>
              <a:cs typeface="Arial"/>
              <a:sym typeface="Arial"/>
            </a:endParaRPr>
          </a:p>
          <a:p>
            <a:pPr indent="0" lvl="0" marL="0" marR="0" rtl="0" algn="r">
              <a:spcBef>
                <a:spcPts val="1200"/>
              </a:spcBef>
              <a:spcAft>
                <a:spcPts val="0"/>
              </a:spcAft>
              <a:buClr>
                <a:schemeClr val="dk1"/>
              </a:buClr>
              <a:buSzPts val="1200"/>
              <a:buFont typeface="Arial"/>
              <a:buNone/>
            </a:pPr>
            <a:r>
              <a:rPr b="0" i="1" lang="ru-RU" sz="1200" u="none" cap="none" strike="noStrike">
                <a:solidFill>
                  <a:schemeClr val="dk1"/>
                </a:solidFill>
                <a:latin typeface="Arial"/>
                <a:ea typeface="Arial"/>
                <a:cs typeface="Arial"/>
                <a:sym typeface="Arial"/>
              </a:rPr>
              <a:t>Приклад: корупційний скандал колишнього</a:t>
            </a:r>
            <a:br>
              <a:rPr b="0" i="1" lang="ru-RU" sz="1200" u="none" cap="none" strike="noStrike">
                <a:solidFill>
                  <a:schemeClr val="dk1"/>
                </a:solidFill>
                <a:latin typeface="Arial"/>
                <a:ea typeface="Arial"/>
                <a:cs typeface="Arial"/>
                <a:sym typeface="Arial"/>
              </a:rPr>
            </a:br>
            <a:r>
              <a:rPr b="0" i="1" lang="ru-RU" sz="1200" u="none" cap="none" strike="noStrike">
                <a:solidFill>
                  <a:schemeClr val="dk1"/>
                </a:solidFill>
                <a:latin typeface="Arial"/>
                <a:ea typeface="Arial"/>
                <a:cs typeface="Arial"/>
                <a:sym typeface="Arial"/>
              </a:rPr>
              <a:t>прем'єр-міністра Малайзії Наджиба Разака</a:t>
            </a:r>
            <a:endParaRPr b="0" i="1" sz="1200" u="none" cap="none" strike="noStrike">
              <a:solidFill>
                <a:schemeClr val="dk1"/>
              </a:solidFill>
              <a:latin typeface="Arial"/>
              <a:ea typeface="Arial"/>
              <a:cs typeface="Arial"/>
              <a:sym typeface="Arial"/>
            </a:endParaRPr>
          </a:p>
          <a:p>
            <a:pPr indent="0" lvl="0" marL="0" marR="0" rtl="0" algn="l">
              <a:spcBef>
                <a:spcPts val="100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0" lvl="0" marL="0" marR="0" rtl="0" algn="just">
              <a:spcBef>
                <a:spcPts val="1200"/>
              </a:spcBef>
              <a:spcAft>
                <a:spcPts val="0"/>
              </a:spcAft>
              <a:buClr>
                <a:schemeClr val="dk1"/>
              </a:buClr>
              <a:buSzPts val="1400"/>
              <a:buFont typeface="Arial"/>
              <a:buNone/>
            </a:pPr>
            <a:r>
              <a:rPr b="0" i="0" lang="ru-RU" sz="1400" u="none" cap="none" strike="noStrike">
                <a:solidFill>
                  <a:schemeClr val="dk1"/>
                </a:solidFill>
                <a:highlight>
                  <a:srgbClr val="B9D6D5"/>
                </a:highlight>
                <a:latin typeface="Arial"/>
                <a:ea typeface="Arial"/>
                <a:cs typeface="Arial"/>
                <a:sym typeface="Arial"/>
              </a:rPr>
              <a:t>Підкуп</a:t>
            </a:r>
            <a:r>
              <a:rPr b="0" i="0" lang="ru-RU" sz="1400" u="none" cap="none" strike="noStrike">
                <a:solidFill>
                  <a:schemeClr val="dk1"/>
                </a:solidFill>
                <a:latin typeface="Arial"/>
                <a:ea typeface="Arial"/>
                <a:cs typeface="Arial"/>
                <a:sym typeface="Arial"/>
              </a:rPr>
              <a:t> – пропозиція, надання, одержання або вимагання будь-яких цінностей, що впливають на прийняття рішень</a:t>
            </a:r>
            <a:endParaRPr b="0" i="0" sz="1400" u="none" cap="none" strike="noStrike">
              <a:solidFill>
                <a:schemeClr val="dk1"/>
              </a:solidFill>
              <a:latin typeface="Arial"/>
              <a:ea typeface="Arial"/>
              <a:cs typeface="Arial"/>
              <a:sym typeface="Arial"/>
            </a:endParaRPr>
          </a:p>
          <a:p>
            <a:pPr indent="0" lvl="0" marL="0" marR="0" rtl="0" algn="r">
              <a:spcBef>
                <a:spcPts val="1200"/>
              </a:spcBef>
              <a:spcAft>
                <a:spcPts val="0"/>
              </a:spcAft>
              <a:buClr>
                <a:schemeClr val="dk1"/>
              </a:buClr>
              <a:buSzPts val="1200"/>
              <a:buFont typeface="Arial"/>
              <a:buNone/>
            </a:pPr>
            <a:r>
              <a:rPr b="0" i="1" lang="ru-RU" sz="1200" u="none" cap="none" strike="noStrike">
                <a:solidFill>
                  <a:schemeClr val="dk1"/>
                </a:solidFill>
                <a:latin typeface="Arial"/>
                <a:ea typeface="Arial"/>
                <a:cs typeface="Arial"/>
                <a:sym typeface="Arial"/>
              </a:rPr>
              <a:t>Приклад: Walmart в Мексиці</a:t>
            </a:r>
            <a:endParaRPr b="0" i="1" sz="12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Презентація1">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