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Наслідки корупції та підходи до боротьби з нею" id="{397DA347-C6B7-4192-B623-17790DD8CA9E}">
          <p14:sldIdLst>
            <p14:sldId id="256"/>
            <p14:sldId id="257"/>
          </p14:sldIdLst>
        </p14:section>
        <p14:section name="Наслідки корупції" id="{9D3952A3-54D2-4B5F-961D-181EDA20C6C9}">
          <p14:sldIdLst>
            <p14:sldId id="258"/>
            <p14:sldId id="259"/>
            <p14:sldId id="260"/>
            <p14:sldId id="261"/>
            <p14:sldId id="262"/>
            <p14:sldId id="263"/>
          </p14:sldIdLst>
        </p14:section>
        <p14:section name="Світовий досвід" id="{2D54E109-276E-4ECC-930F-6664E79CAFB9}">
          <p14:sldIdLst>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544751-89B7-4325-9564-01A200FB0DBC}">
  <a:tblStyle styleId="{FD544751-89B7-4325-9564-01A200FB0D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74" y="-163"/>
      </p:cViewPr>
      <p:guideLst>
        <p:guide orient="horz" pos="164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132c88ad62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132c88ad62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139a7a4cd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139a7a4cd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140fb7d1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140fb7d1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4e5ad222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14e5ad222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14e5ad222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4e5ad222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14e5ad222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14e5ad222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14e5ad222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14e5ad222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139a7a4c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139a7a4c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14e5ad222c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14e5ad222c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0e20c746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0e20c746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132c88ad62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132c88ad62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14e5ad222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14e5ad222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4e5ad222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14e5ad222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4e5ad222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4e5ad222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14e5ad222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14e5ad222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647745-162A-4112-8014-D13123B51826}"/>
              </a:ext>
            </a:extLst>
          </p:cNvPr>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a:extLst>
              <a:ext uri="{FF2B5EF4-FFF2-40B4-BE49-F238E27FC236}">
                <a16:creationId xmlns:a16="http://schemas.microsoft.com/office/drawing/2014/main" id="{66F60458-1D3F-47EE-B5BC-C316332A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54F388-E623-43EF-9D36-95D0C3C1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a:extLst>
              <a:ext uri="{FF2B5EF4-FFF2-40B4-BE49-F238E27FC236}">
                <a16:creationId xmlns:a16="http://schemas.microsoft.com/office/drawing/2014/main" id="{B75EB6F6-3458-4CAA-912B-2EF5E7F4778D}"/>
              </a:ext>
            </a:extLst>
          </p:cNvPr>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307930062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DEF0F-B5FC-453A-95B0-F7BAA5673EAE}"/>
              </a:ext>
            </a:extLst>
          </p:cNvPr>
          <p:cNvSpPr>
            <a:spLocks noGrp="1"/>
          </p:cNvSpPr>
          <p:nvPr>
            <p:ph type="title"/>
          </p:nvPr>
        </p:nvSpPr>
        <p:spPr>
          <a:xfrm>
            <a:off x="792480" y="411480"/>
            <a:ext cx="7566660" cy="541020"/>
          </a:xfrm>
        </p:spPr>
        <p:txBody>
          <a:bodyPr anchor="t">
            <a:noAutofit/>
          </a:bodyPr>
          <a:lstStyle>
            <a:lvl1pPr>
              <a:defRPr sz="2250" b="1"/>
            </a:lvl1pPr>
          </a:lstStyle>
          <a:p>
            <a:r>
              <a:rPr lang="uk-UA"/>
              <a:t>Клацніть, щоб редагувати стиль зразка заголовка</a:t>
            </a:r>
            <a:endParaRPr lang="ru-RU" dirty="0"/>
          </a:p>
        </p:txBody>
      </p:sp>
      <p:sp>
        <p:nvSpPr>
          <p:cNvPr id="8" name="Місце для тексту 7">
            <a:extLst>
              <a:ext uri="{FF2B5EF4-FFF2-40B4-BE49-F238E27FC236}">
                <a16:creationId xmlns:a16="http://schemas.microsoft.com/office/drawing/2014/main" id="{268D5B53-CC9D-4DB4-A950-5B4627B31CFD}"/>
              </a:ext>
            </a:extLst>
          </p:cNvPr>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a:extLst>
              <a:ext uri="{FF2B5EF4-FFF2-40B4-BE49-F238E27FC236}">
                <a16:creationId xmlns:a16="http://schemas.microsoft.com/office/drawing/2014/main" id="{589DCC1C-8FF8-414E-B130-28253559F7E4}"/>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16154936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1A2CA-E0FA-4E9F-B502-B8A26CBB2D44}"/>
              </a:ext>
            </a:extLst>
          </p:cNvPr>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a:extLst>
              <a:ext uri="{FF2B5EF4-FFF2-40B4-BE49-F238E27FC236}">
                <a16:creationId xmlns:a16="http://schemas.microsoft.com/office/drawing/2014/main" id="{ADD5CADB-F56F-4F8C-BD2A-26D17329CDFE}"/>
              </a:ext>
            </a:extLst>
          </p:cNvPr>
          <p:cNvPicPr preferRelativeResize="0"/>
          <p:nvPr/>
        </p:nvPicPr>
        <p:blipFill>
          <a:blip r:embed="rId2">
            <a:alphaModFix/>
          </a:blip>
          <a:stretch>
            <a:fillRect/>
          </a:stretch>
        </p:blipFill>
        <p:spPr>
          <a:xfrm>
            <a:off x="804109" y="3897449"/>
            <a:ext cx="443063" cy="279131"/>
          </a:xfrm>
          <a:prstGeom prst="rect">
            <a:avLst/>
          </a:prstGeom>
          <a:noFill/>
          <a:ln>
            <a:noFill/>
          </a:ln>
        </p:spPr>
      </p:pic>
      <p:sp>
        <p:nvSpPr>
          <p:cNvPr id="8" name="Google Shape;83;p15">
            <a:extLst>
              <a:ext uri="{FF2B5EF4-FFF2-40B4-BE49-F238E27FC236}">
                <a16:creationId xmlns:a16="http://schemas.microsoft.com/office/drawing/2014/main" id="{C434E1A6-C329-4C51-8D02-804DB31A7DD2}"/>
              </a:ext>
            </a:extLst>
          </p:cNvPr>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 name="Google Shape;85;p15">
            <a:extLst>
              <a:ext uri="{FF2B5EF4-FFF2-40B4-BE49-F238E27FC236}">
                <a16:creationId xmlns:a16="http://schemas.microsoft.com/office/drawing/2014/main" id="{A959930E-1371-48DF-955D-0A8964C2898C}"/>
              </a:ext>
            </a:extLst>
          </p:cNvPr>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3311313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8E3612-4F38-4AFE-A043-59BB2E5975F9}"/>
              </a:ext>
            </a:extLst>
          </p:cNvPr>
          <p:cNvSpPr>
            <a:spLocks noGrp="1"/>
          </p:cNvSpPr>
          <p:nvPr>
            <p:ph type="title"/>
          </p:nvPr>
        </p:nvSpPr>
        <p:spPr>
          <a:xfrm>
            <a:off x="713793" y="350018"/>
            <a:ext cx="7886700" cy="349779"/>
          </a:xfrm>
        </p:spPr>
        <p:txBody>
          <a:bodyPr anchor="t">
            <a:normAutofit/>
          </a:bodyPr>
          <a:lstStyle>
            <a:lvl1pPr>
              <a:defRPr sz="2250" b="1"/>
            </a:lvl1pPr>
          </a:lstStyle>
          <a:p>
            <a:r>
              <a:rPr lang="uk-UA"/>
              <a:t>Клацніть, щоб редагувати стиль зразка заголовка</a:t>
            </a:r>
            <a:endParaRPr lang="ru-RU" dirty="0"/>
          </a:p>
        </p:txBody>
      </p:sp>
      <p:sp>
        <p:nvSpPr>
          <p:cNvPr id="3" name="Місце для вмісту 2">
            <a:extLst>
              <a:ext uri="{FF2B5EF4-FFF2-40B4-BE49-F238E27FC236}">
                <a16:creationId xmlns:a16="http://schemas.microsoft.com/office/drawing/2014/main" id="{134AC0B3-FF31-4D66-AAD3-57A17E83ECC4}"/>
              </a:ext>
            </a:extLst>
          </p:cNvPr>
          <p:cNvSpPr>
            <a:spLocks noGrp="1"/>
          </p:cNvSpPr>
          <p:nvPr>
            <p:ph sz="half" idx="1" hasCustomPrompt="1"/>
          </p:nvPr>
        </p:nvSpPr>
        <p:spPr>
          <a:xfrm>
            <a:off x="797767" y="964116"/>
            <a:ext cx="3717083" cy="3211645"/>
          </a:xfrm>
        </p:spPr>
        <p:txBody>
          <a:bodyPr>
            <a:normAutofit/>
          </a:bodyPr>
          <a:lstStyle>
            <a:lvl1pPr marL="0" indent="0">
              <a:buNone/>
              <a:defRPr sz="1500"/>
            </a:lvl1pPr>
          </a:lstStyle>
          <a:p>
            <a:pPr lvl="0"/>
            <a:r>
              <a:rPr lang="uk-UA" dirty="0"/>
              <a:t>текст</a:t>
            </a:r>
            <a:endParaRPr lang="ru-RU" dirty="0"/>
          </a:p>
        </p:txBody>
      </p:sp>
      <p:pic>
        <p:nvPicPr>
          <p:cNvPr id="8" name="Google Shape;148;p19">
            <a:extLst>
              <a:ext uri="{FF2B5EF4-FFF2-40B4-BE49-F238E27FC236}">
                <a16:creationId xmlns:a16="http://schemas.microsoft.com/office/drawing/2014/main" id="{41835A1A-480D-42F6-B6C7-B54E24FABFD7}"/>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
        <p:nvSpPr>
          <p:cNvPr id="6" name="Місце для діаграми 5">
            <a:extLst>
              <a:ext uri="{FF2B5EF4-FFF2-40B4-BE49-F238E27FC236}">
                <a16:creationId xmlns:a16="http://schemas.microsoft.com/office/drawing/2014/main" id="{DAE3875F-7F49-41C8-ABC0-7B147C64C584}"/>
              </a:ext>
            </a:extLst>
          </p:cNvPr>
          <p:cNvSpPr>
            <a:spLocks noGrp="1"/>
          </p:cNvSpPr>
          <p:nvPr>
            <p:ph type="chart" sz="quarter" idx="10"/>
          </p:nvPr>
        </p:nvSpPr>
        <p:spPr>
          <a:xfrm>
            <a:off x="4572000" y="964115"/>
            <a:ext cx="3774233" cy="3211644"/>
          </a:xfrm>
        </p:spPr>
        <p:txBody>
          <a:bodyPr/>
          <a:lstStyle/>
          <a:p>
            <a:r>
              <a:rPr lang="uk-UA"/>
              <a:t>Вставлення діаграми</a:t>
            </a:r>
            <a:endParaRPr lang="ru-RU" dirty="0"/>
          </a:p>
        </p:txBody>
      </p:sp>
    </p:spTree>
    <p:extLst>
      <p:ext uri="{BB962C8B-B14F-4D97-AF65-F5344CB8AC3E}">
        <p14:creationId xmlns:p14="http://schemas.microsoft.com/office/powerpoint/2010/main" val="10726117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712470" y="11312"/>
            <a:ext cx="7886700" cy="994172"/>
          </a:xfrm>
        </p:spPr>
        <p:txBody>
          <a:bodyPr>
            <a:normAutofit/>
          </a:bodyPr>
          <a:lstStyle>
            <a:lvl1pPr>
              <a:defRPr sz="2250" b="1"/>
            </a:lvl1pPr>
          </a:lstStyle>
          <a:p>
            <a:r>
              <a:rPr lang="uk-UA"/>
              <a:t>Клацніть, щоб редагувати стиль зразка заголовка</a:t>
            </a:r>
            <a:endParaRPr lang="ru-RU" dirty="0"/>
          </a:p>
        </p:txBody>
      </p:sp>
      <p:pic>
        <p:nvPicPr>
          <p:cNvPr id="6" name="Google Shape;148;p19">
            <a:extLst>
              <a:ext uri="{FF2B5EF4-FFF2-40B4-BE49-F238E27FC236}">
                <a16:creationId xmlns:a16="http://schemas.microsoft.com/office/drawing/2014/main" id="{B709642C-4826-479D-B1DA-1CA6D2F31375}"/>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5573415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712470" y="11312"/>
            <a:ext cx="7636095" cy="994172"/>
          </a:xfrm>
        </p:spPr>
        <p:txBody>
          <a:bodyPr>
            <a:normAutofit/>
          </a:bodyPr>
          <a:lstStyle>
            <a:lvl1pPr>
              <a:defRPr sz="2250" b="1"/>
            </a:lvl1pPr>
          </a:lstStyle>
          <a:p>
            <a:r>
              <a:rPr lang="uk-UA"/>
              <a:t>Клацніть, щоб редагувати стиль зразка заголовка</a:t>
            </a:r>
            <a:endParaRPr lang="ru-RU" dirty="0"/>
          </a:p>
        </p:txBody>
      </p:sp>
    </p:spTree>
    <p:extLst>
      <p:ext uri="{BB962C8B-B14F-4D97-AF65-F5344CB8AC3E}">
        <p14:creationId xmlns:p14="http://schemas.microsoft.com/office/powerpoint/2010/main" val="260613160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236862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355518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42D26B9-9594-4412-8326-9EAB3AB83E1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a:extLst>
              <a:ext uri="{FF2B5EF4-FFF2-40B4-BE49-F238E27FC236}">
                <a16:creationId xmlns:a16="http://schemas.microsoft.com/office/drawing/2014/main" id="{0B6B70DD-00A3-4F2F-88AF-1FEF1E480A5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ru-RU" dirty="0"/>
          </a:p>
        </p:txBody>
      </p:sp>
      <p:sp>
        <p:nvSpPr>
          <p:cNvPr id="4" name="Місце для дати 3">
            <a:extLst>
              <a:ext uri="{FF2B5EF4-FFF2-40B4-BE49-F238E27FC236}">
                <a16:creationId xmlns:a16="http://schemas.microsoft.com/office/drawing/2014/main" id="{EEEBB030-1642-467F-AD71-AC09AB6FC3B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pPr/>
              <a:t>20.06.2023</a:t>
            </a:fld>
            <a:endParaRPr lang="ru-RU" dirty="0"/>
          </a:p>
        </p:txBody>
      </p:sp>
      <p:sp>
        <p:nvSpPr>
          <p:cNvPr id="5" name="Місце для нижнього колонтитула 4">
            <a:extLst>
              <a:ext uri="{FF2B5EF4-FFF2-40B4-BE49-F238E27FC236}">
                <a16:creationId xmlns:a16="http://schemas.microsoft.com/office/drawing/2014/main" id="{D26BB925-88C1-4A8F-A3BD-EAFCD621DCE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a:extLst>
              <a:ext uri="{FF2B5EF4-FFF2-40B4-BE49-F238E27FC236}">
                <a16:creationId xmlns:a16="http://schemas.microsoft.com/office/drawing/2014/main" id="{EA19E9F8-64A4-410C-B544-1741C5A35D6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1333312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8.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ctrTitle"/>
          </p:nvPr>
        </p:nvSpPr>
        <p:spPr>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uk" sz="6000" b="1" dirty="0">
                <a:latin typeface="Arial" panose="020B0604020202020204" pitchFamily="34" charset="0"/>
                <a:ea typeface="Roboto"/>
                <a:cs typeface="Arial" panose="020B0604020202020204" pitchFamily="34" charset="0"/>
                <a:sym typeface="Roboto"/>
              </a:rPr>
              <a:t>Наслідки корупції</a:t>
            </a:r>
            <a:endParaRPr sz="6000" b="1" dirty="0">
              <a:latin typeface="Arial" panose="020B0604020202020204" pitchFamily="34" charset="0"/>
              <a:ea typeface="Roboto"/>
              <a:cs typeface="Arial" panose="020B0604020202020204" pitchFamily="34" charset="0"/>
              <a:sym typeface="Roboto"/>
            </a:endParaRPr>
          </a:p>
        </p:txBody>
      </p:sp>
      <p:sp>
        <p:nvSpPr>
          <p:cNvPr id="56" name="Google Shape;56;p13"/>
          <p:cNvSpPr txBox="1">
            <a:spLocks noGrp="1"/>
          </p:cNvSpPr>
          <p:nvPr>
            <p:ph type="subTitle" idx="4294967295"/>
          </p:nvPr>
        </p:nvSpPr>
        <p:spPr>
          <a:xfrm>
            <a:off x="0" y="2514600"/>
            <a:ext cx="9144000" cy="669925"/>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uk" sz="3000" b="1" dirty="0">
                <a:solidFill>
                  <a:schemeClr val="dk1"/>
                </a:solidFill>
                <a:highlight>
                  <a:srgbClr val="B9D6D5"/>
                </a:highlight>
                <a:latin typeface="Arial" panose="020B0604020202020204" pitchFamily="34" charset="0"/>
                <a:ea typeface="Roboto"/>
                <a:cs typeface="Arial" panose="020B0604020202020204" pitchFamily="34" charset="0"/>
                <a:sym typeface="Roboto"/>
              </a:rPr>
              <a:t>та підходи до боротьби з нею  </a:t>
            </a:r>
            <a:endParaRPr sz="3000" b="1" dirty="0">
              <a:highlight>
                <a:srgbClr val="B9D6D5"/>
              </a:highlight>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p:nvPr/>
        </p:nvSpPr>
        <p:spPr>
          <a:xfrm>
            <a:off x="757880" y="1482344"/>
            <a:ext cx="7488197" cy="3185457"/>
          </a:xfrm>
          <a:prstGeom prst="rect">
            <a:avLst/>
          </a:prstGeom>
          <a:noFill/>
          <a:ln>
            <a:noFill/>
          </a:ln>
        </p:spPr>
        <p:txBody>
          <a:bodyPr spcFirstLastPara="1" wrap="square" lIns="91425" tIns="91425" rIns="91425" bIns="91425" anchor="t" anchorCtr="0">
            <a:spAutoFit/>
          </a:bodyPr>
          <a:lstStyle/>
          <a:p>
            <a:pPr marL="457200" lvl="0" indent="-317500" algn="just" rtl="0">
              <a:spcBef>
                <a:spcPts val="300"/>
              </a:spcBef>
              <a:spcAft>
                <a:spcPts val="0"/>
              </a:spcAft>
              <a:buClr>
                <a:schemeClr val="dk1"/>
              </a:buClr>
              <a:buSzPts val="1400"/>
              <a:buFont typeface="Helvetica Neue"/>
              <a:buAutoNum type="arabicPeriod"/>
            </a:pPr>
            <a:r>
              <a:rPr lang="uk" b="1" dirty="0">
                <a:solidFill>
                  <a:schemeClr val="dk1"/>
                </a:solidFill>
                <a:latin typeface="Arial" panose="020B0604020202020204" pitchFamily="34" charset="0"/>
                <a:ea typeface="Helvetica Neue"/>
                <a:cs typeface="Arial" panose="020B0604020202020204" pitchFamily="34" charset="0"/>
                <a:sym typeface="Helvetica Neue"/>
              </a:rPr>
              <a:t>Прийняття міжнародних актів, які визначають засади запобігання та протидії корупції:</a:t>
            </a:r>
            <a:r>
              <a:rPr lang="uk" dirty="0">
                <a:solidFill>
                  <a:schemeClr val="dk1"/>
                </a:solidFill>
                <a:latin typeface="Arial" panose="020B0604020202020204" pitchFamily="34" charset="0"/>
                <a:ea typeface="Helvetica Neue"/>
                <a:cs typeface="Arial" panose="020B0604020202020204" pitchFamily="34" charset="0"/>
                <a:sym typeface="Helvetica Neue"/>
              </a:rPr>
              <a:t> </a:t>
            </a:r>
            <a:endParaRPr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23850" algn="just" rtl="0">
              <a:spcBef>
                <a:spcPts val="300"/>
              </a:spcBef>
              <a:spcAft>
                <a:spcPts val="0"/>
              </a:spcAft>
              <a:buClr>
                <a:srgbClr val="B9D6D5"/>
              </a:buClr>
              <a:buSzPts val="15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прийняття комплексу міжнародних актів Організацією Об’єднаних Націй, Радою Європи, Організацією економічного співробітництва та розвитку, Європейським Союзом та Організацією американських держав.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23850" algn="just" rtl="0">
              <a:spcBef>
                <a:spcPts val="300"/>
              </a:spcBef>
              <a:spcAft>
                <a:spcPts val="0"/>
              </a:spcAft>
              <a:buClr>
                <a:srgbClr val="B9D6D5"/>
              </a:buClr>
              <a:buSzPts val="15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1975 рік – </a:t>
            </a: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резоюція Генеральної Асамблеї ООН 3514(ХХХ)</a:t>
            </a:r>
            <a:r>
              <a:rPr lang="uk" sz="1200" dirty="0">
                <a:solidFill>
                  <a:schemeClr val="dk1"/>
                </a:solidFill>
                <a:latin typeface="Arial" panose="020B0604020202020204" pitchFamily="34" charset="0"/>
                <a:ea typeface="Helvetica Neue"/>
                <a:cs typeface="Arial" panose="020B0604020202020204" pitchFamily="34" charset="0"/>
                <a:sym typeface="Helvetica Neue"/>
              </a:rPr>
              <a:t>, яка закликає уряди всіх країн на національному рівні вжити необхідних заходів для запобігання та протидії корупції.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23850" algn="just" rtl="0">
              <a:spcBef>
                <a:spcPts val="300"/>
              </a:spcBef>
              <a:spcAft>
                <a:spcPts val="0"/>
              </a:spcAft>
              <a:buClr>
                <a:srgbClr val="B9D6D5"/>
              </a:buClr>
              <a:buSzPts val="15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1999 рік – Україна підписала та ратифікувала  </a:t>
            </a: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Кримінальну конвенцію Ради Європи про боротьбу з корупцією</a:t>
            </a:r>
            <a:r>
              <a:rPr lang="uk" sz="1200" dirty="0">
                <a:solidFill>
                  <a:schemeClr val="dk1"/>
                </a:solidFill>
                <a:latin typeface="Arial" panose="020B0604020202020204" pitchFamily="34" charset="0"/>
                <a:ea typeface="Helvetica Neue"/>
                <a:cs typeface="Arial" panose="020B0604020202020204" pitchFamily="34" charset="0"/>
                <a:sym typeface="Helvetica Neue"/>
              </a:rPr>
              <a:t> та </a:t>
            </a: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Цивільну конвенцію Ради Європи про боротьбу з корупцією. </a:t>
            </a:r>
            <a:endParaRPr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457200" lvl="0" indent="-323850" algn="just" rtl="0">
              <a:spcBef>
                <a:spcPts val="300"/>
              </a:spcBef>
              <a:spcAft>
                <a:spcPts val="0"/>
              </a:spcAft>
              <a:buClr>
                <a:srgbClr val="B9D6D5"/>
              </a:buClr>
              <a:buSzPts val="15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2003 рік – ухвалення </a:t>
            </a: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Конвенції ООН проти корупції</a:t>
            </a:r>
            <a:r>
              <a:rPr lang="uk" sz="1200" dirty="0">
                <a:solidFill>
                  <a:schemeClr val="dk1"/>
                </a:solidFill>
                <a:latin typeface="Arial" panose="020B0604020202020204" pitchFamily="34" charset="0"/>
                <a:ea typeface="Helvetica Neue"/>
                <a:cs typeface="Arial" panose="020B0604020202020204" pitchFamily="34" charset="0"/>
                <a:sym typeface="Helvetica Neue"/>
              </a:rPr>
              <a:t>, що нині є єдиним універсальним юридично обов'язковим міжнародним документом у сфері протидії корупції.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82600" lvl="0" indent="-342900" algn="just">
              <a:spcBef>
                <a:spcPts val="300"/>
              </a:spcBef>
              <a:buClr>
                <a:schemeClr val="dk1"/>
              </a:buClr>
              <a:buSzPts val="1400"/>
              <a:buFont typeface="+mj-lt"/>
              <a:buAutoNum type="arabicPeriod" startAt="2"/>
            </a:pPr>
            <a:r>
              <a:rPr lang="uk" b="1" dirty="0">
                <a:solidFill>
                  <a:schemeClr val="dk1"/>
                </a:solidFill>
                <a:latin typeface="Arial" panose="020B0604020202020204" pitchFamily="34" charset="0"/>
                <a:cs typeface="Arial" panose="020B0604020202020204" pitchFamily="34" charset="0"/>
                <a:sym typeface="Helvetica Neue"/>
              </a:rPr>
              <a:t>окремих організацій та мереж, покликаних моніторити прогрес бСтворенняоротьби з корупцією на рівні країн.</a:t>
            </a:r>
            <a:endParaRPr b="1" dirty="0">
              <a:solidFill>
                <a:schemeClr val="dk1"/>
              </a:solidFill>
              <a:latin typeface="Arial" panose="020B0604020202020204" pitchFamily="34" charset="0"/>
              <a:cs typeface="Arial" panose="020B0604020202020204" pitchFamily="34" charset="0"/>
              <a:sym typeface="Helvetica Neue"/>
            </a:endParaRPr>
          </a:p>
        </p:txBody>
      </p:sp>
      <p:sp>
        <p:nvSpPr>
          <p:cNvPr id="166" name="Google Shape;166;p22"/>
          <p:cNvSpPr txBox="1">
            <a:spLocks noGrp="1"/>
          </p:cNvSpPr>
          <p:nvPr>
            <p:ph type="title"/>
          </p:nvPr>
        </p:nvSpPr>
        <p:spPr>
          <a:xfrm>
            <a:off x="911394" y="293092"/>
            <a:ext cx="8410201" cy="45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uk" sz="2800" b="1" dirty="0">
                <a:latin typeface="Arial" panose="020B0604020202020204" pitchFamily="34" charset="0"/>
                <a:ea typeface="Roboto"/>
                <a:cs typeface="Arial" panose="020B0604020202020204" pitchFamily="34" charset="0"/>
                <a:sym typeface="Roboto"/>
              </a:rPr>
              <a:t>Як світ розпочав боротьбу з корупцією?</a:t>
            </a:r>
            <a:endParaRPr sz="28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67" name="Google Shape;167;p22"/>
          <p:cNvSpPr txBox="1"/>
          <p:nvPr/>
        </p:nvSpPr>
        <p:spPr>
          <a:xfrm>
            <a:off x="897923" y="916252"/>
            <a:ext cx="8135400" cy="585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300" dirty="0">
                <a:solidFill>
                  <a:schemeClr val="dk1"/>
                </a:solidFill>
                <a:latin typeface="Arial" panose="020B0604020202020204" pitchFamily="34" charset="0"/>
                <a:ea typeface="Helvetica Neue"/>
                <a:cs typeface="Arial" panose="020B0604020202020204" pitchFamily="34" charset="0"/>
                <a:sym typeface="Helvetica Neue"/>
              </a:rPr>
              <a:t>В 90х корупція була визнана головною проблемою. </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300" dirty="0">
                <a:solidFill>
                  <a:schemeClr val="dk1"/>
                </a:solidFill>
                <a:latin typeface="Arial" panose="020B0604020202020204" pitchFamily="34" charset="0"/>
                <a:ea typeface="Helvetica Neue"/>
                <a:cs typeface="Arial" panose="020B0604020202020204" pitchFamily="34" charset="0"/>
                <a:sym typeface="Helvetica Neue"/>
              </a:rPr>
              <a:t>Країни скоординували зусилля для боротьби з нею, що передбачило  два основні напрями: </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853358" y="247497"/>
            <a:ext cx="7696200" cy="1037605"/>
          </a:xfrm>
          <a:prstGeom prst="rect">
            <a:avLst/>
          </a:prstGeom>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1"/>
              </a:buClr>
              <a:buSzPts val="1100"/>
              <a:buFont typeface="Arial"/>
              <a:buNone/>
            </a:pPr>
            <a:r>
              <a:rPr lang="uk" sz="3000" b="1" dirty="0">
                <a:latin typeface="Arial" panose="020B0604020202020204" pitchFamily="34" charset="0"/>
                <a:ea typeface="Roboto"/>
                <a:cs typeface="Arial" panose="020B0604020202020204" pitchFamily="34" charset="0"/>
                <a:sym typeface="Roboto"/>
              </a:rPr>
              <a:t>Основні заходи щодо запобігання корупції</a:t>
            </a:r>
            <a:endParaRPr sz="3000" b="1" dirty="0">
              <a:latin typeface="Arial" panose="020B0604020202020204" pitchFamily="34" charset="0"/>
              <a:ea typeface="Roboto"/>
              <a:cs typeface="Arial" panose="020B0604020202020204" pitchFamily="34" charset="0"/>
              <a:sym typeface="Roboto"/>
            </a:endParaRPr>
          </a:p>
        </p:txBody>
      </p:sp>
      <p:sp>
        <p:nvSpPr>
          <p:cNvPr id="173" name="Google Shape;173;p23"/>
          <p:cNvSpPr txBox="1"/>
          <p:nvPr/>
        </p:nvSpPr>
        <p:spPr>
          <a:xfrm>
            <a:off x="427013" y="1371685"/>
            <a:ext cx="5605200" cy="3441938"/>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0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Формування скоординованої політики</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7500" algn="just" rtl="0">
              <a:lnSpc>
                <a:spcPct val="10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Створення органу або органів із запобігання корупції.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7500" algn="just" rtl="0">
              <a:lnSpc>
                <a:spcPct val="10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Формування доброчесної публічної служби</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7500" algn="just" rtl="0">
              <a:lnSpc>
                <a:spcPct val="10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Етичні стандарти поведінки на державній службі</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7500" algn="just" rtl="0">
              <a:lnSpc>
                <a:spcPct val="10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Прозорі державні закупівлі й управління фінансами</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7500" algn="just" rtl="0">
              <a:lnSpc>
                <a:spcPct val="10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Державна звітність</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7500" algn="just" rtl="0">
              <a:lnSpc>
                <a:spcPct val="10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Незалежність судових органів та органів прокуратури</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7500" algn="just" rtl="0">
              <a:lnSpc>
                <a:spcPct val="10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Доброчесність приватного сектору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7500" algn="just" rtl="0">
              <a:lnSpc>
                <a:spcPct val="100000"/>
              </a:lnSpc>
              <a:spcBef>
                <a:spcPts val="1000"/>
              </a:spcBef>
              <a:spcAft>
                <a:spcPts val="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Участь суспільства</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7500" algn="just" rtl="0">
              <a:lnSpc>
                <a:spcPct val="100000"/>
              </a:lnSpc>
              <a:spcBef>
                <a:spcPts val="1000"/>
              </a:spcBef>
              <a:spcAft>
                <a:spcPts val="100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Запобігання відмиванню коштів</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175" name="Google Shape;175;p23"/>
          <p:cNvPicPr preferRelativeResize="0"/>
          <p:nvPr/>
        </p:nvPicPr>
        <p:blipFill>
          <a:blip r:embed="rId3">
            <a:alphaModFix/>
          </a:blip>
          <a:stretch>
            <a:fillRect/>
          </a:stretch>
        </p:blipFill>
        <p:spPr>
          <a:xfrm>
            <a:off x="4753222" y="1589316"/>
            <a:ext cx="3796336" cy="3006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4"/>
          <p:cNvSpPr/>
          <p:nvPr/>
        </p:nvSpPr>
        <p:spPr>
          <a:xfrm>
            <a:off x="785060" y="1471922"/>
            <a:ext cx="2478900" cy="13644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txBox="1">
            <a:spLocks noGrp="1"/>
          </p:cNvSpPr>
          <p:nvPr>
            <p:ph type="title"/>
          </p:nvPr>
        </p:nvSpPr>
        <p:spPr>
          <a:xfrm>
            <a:off x="891811" y="115860"/>
            <a:ext cx="8025600" cy="1101790"/>
          </a:xfrm>
          <a:prstGeom prst="rect">
            <a:avLst/>
          </a:prstGeom>
        </p:spPr>
        <p:txBody>
          <a:bodyPr spcFirstLastPara="1" wrap="square" lIns="91425" tIns="91425" rIns="91425" bIns="91425" anchor="t" anchorCtr="0">
            <a:noAutofit/>
          </a:bodyPr>
          <a:lstStyle/>
          <a:p>
            <a:pPr>
              <a:spcBef>
                <a:spcPts val="1000"/>
              </a:spcBef>
            </a:pPr>
            <a:r>
              <a:rPr lang="uk" sz="3000" b="1" dirty="0">
                <a:solidFill>
                  <a:schemeClr val="tx1"/>
                </a:solidFill>
                <a:latin typeface="Arial" panose="020B0604020202020204" pitchFamily="34" charset="0"/>
                <a:ea typeface="Roboto"/>
                <a:cs typeface="Arial" panose="020B0604020202020204" pitchFamily="34" charset="0"/>
                <a:sym typeface="Roboto"/>
              </a:rPr>
              <a:t>Успішні приклади боротьби</a:t>
            </a:r>
            <a:br>
              <a:rPr lang="uk" sz="3000" b="1" dirty="0">
                <a:solidFill>
                  <a:schemeClr val="tx1"/>
                </a:solidFill>
                <a:latin typeface="Arial" panose="020B0604020202020204" pitchFamily="34" charset="0"/>
                <a:ea typeface="Roboto"/>
                <a:cs typeface="Arial" panose="020B0604020202020204" pitchFamily="34" charset="0"/>
                <a:sym typeface="Roboto"/>
              </a:rPr>
            </a:br>
            <a:r>
              <a:rPr lang="uk" sz="3000" b="1" dirty="0">
                <a:solidFill>
                  <a:schemeClr val="tx1"/>
                </a:solidFill>
                <a:latin typeface="Arial" panose="020B0604020202020204" pitchFamily="34" charset="0"/>
                <a:ea typeface="Roboto"/>
                <a:cs typeface="Arial" panose="020B0604020202020204" pitchFamily="34" charset="0"/>
                <a:sym typeface="Roboto"/>
              </a:rPr>
              <a:t>з корупцією: </a:t>
            </a:r>
            <a:r>
              <a:rPr lang="uk" sz="3000" b="1" dirty="0">
                <a:latin typeface="Arial" panose="020B0604020202020204" pitchFamily="34" charset="0"/>
                <a:ea typeface="Roboto"/>
                <a:cs typeface="Arial" panose="020B0604020202020204" pitchFamily="34" charset="0"/>
                <a:sym typeface="Roboto"/>
              </a:rPr>
              <a:t>Естонія</a:t>
            </a:r>
            <a:br>
              <a:rPr lang="ru-RU" sz="3000" dirty="0"/>
            </a:br>
            <a:endParaRPr sz="3000" b="1" dirty="0">
              <a:solidFill>
                <a:schemeClr val="tx1"/>
              </a:solidFill>
              <a:latin typeface="Arial" panose="020B0604020202020204" pitchFamily="34" charset="0"/>
              <a:ea typeface="Roboto"/>
              <a:cs typeface="Arial" panose="020B0604020202020204" pitchFamily="34" charset="0"/>
              <a:sym typeface="Roboto"/>
            </a:endParaRPr>
          </a:p>
        </p:txBody>
      </p:sp>
      <p:pic>
        <p:nvPicPr>
          <p:cNvPr id="184" name="Google Shape;184;p24"/>
          <p:cNvPicPr preferRelativeResize="0"/>
          <p:nvPr/>
        </p:nvPicPr>
        <p:blipFill>
          <a:blip r:embed="rId3">
            <a:alphaModFix/>
          </a:blip>
          <a:stretch>
            <a:fillRect/>
          </a:stretch>
        </p:blipFill>
        <p:spPr>
          <a:xfrm>
            <a:off x="238364" y="3090587"/>
            <a:ext cx="8679047" cy="2052913"/>
          </a:xfrm>
          <a:prstGeom prst="rect">
            <a:avLst/>
          </a:prstGeom>
          <a:noFill/>
          <a:ln>
            <a:noFill/>
          </a:ln>
        </p:spPr>
      </p:pic>
      <p:sp>
        <p:nvSpPr>
          <p:cNvPr id="185" name="Google Shape;185;p24"/>
          <p:cNvSpPr txBox="1"/>
          <p:nvPr/>
        </p:nvSpPr>
        <p:spPr>
          <a:xfrm>
            <a:off x="880435" y="1512722"/>
            <a:ext cx="2280900" cy="1293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dirty="0">
                <a:latin typeface="Arial" panose="020B0604020202020204" pitchFamily="34" charset="0"/>
                <a:ea typeface="Helvetica Neue"/>
                <a:cs typeface="Arial" panose="020B0604020202020204" pitchFamily="34" charset="0"/>
                <a:sym typeface="Helvetica Neue"/>
              </a:rPr>
              <a:t>Естонія – одна з найменш корумпованих країн Європи. </a:t>
            </a:r>
            <a:endParaRPr sz="1200" dirty="0">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latin typeface="Arial" panose="020B0604020202020204" pitchFamily="34" charset="0"/>
                <a:ea typeface="Helvetica Neue"/>
                <a:cs typeface="Arial" panose="020B0604020202020204" pitchFamily="34" charset="0"/>
                <a:sym typeface="Helvetica Neue"/>
              </a:rPr>
              <a:t>74 зі 100 балів в Індексі сприйняття корупції та</a:t>
            </a:r>
          </a:p>
          <a:p>
            <a:pPr marL="0" lvl="0" indent="0" algn="just" rtl="0">
              <a:spcBef>
                <a:spcPts val="0"/>
              </a:spcBef>
              <a:spcAft>
                <a:spcPts val="0"/>
              </a:spcAft>
              <a:buNone/>
            </a:pPr>
            <a:r>
              <a:rPr lang="uk" sz="1200" dirty="0">
                <a:latin typeface="Arial" panose="020B0604020202020204" pitchFamily="34" charset="0"/>
                <a:ea typeface="Helvetica Neue"/>
                <a:cs typeface="Arial" panose="020B0604020202020204" pitchFamily="34" charset="0"/>
                <a:sym typeface="Helvetica Neue"/>
              </a:rPr>
              <a:t>14 місце зі 180 в 2022 році</a:t>
            </a:r>
            <a:endParaRPr sz="1200" dirty="0">
              <a:latin typeface="Arial" panose="020B0604020202020204" pitchFamily="34" charset="0"/>
              <a:ea typeface="Helvetica Neue"/>
              <a:cs typeface="Arial" panose="020B0604020202020204" pitchFamily="34" charset="0"/>
              <a:sym typeface="Helvetica Neue"/>
            </a:endParaRPr>
          </a:p>
        </p:txBody>
      </p:sp>
      <p:sp>
        <p:nvSpPr>
          <p:cNvPr id="186" name="Google Shape;186;p24"/>
          <p:cNvSpPr txBox="1"/>
          <p:nvPr/>
        </p:nvSpPr>
        <p:spPr>
          <a:xfrm>
            <a:off x="3797643" y="1268272"/>
            <a:ext cx="4441532" cy="221596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Починаючи з 1991 року уряд Естонії активно впроваджує доброчесність шляхом електронної держави. Ця дозволило мінімізувати  взаємодію громадян з чиновниками.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Електронна держава включає: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182563" lvl="0" indent="-182563" algn="just" rtl="0">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мережу Інтернет документації, яка заміняє паперові підтвердження;</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182563" lvl="0" indent="-182563" algn="just" rtl="0">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онлайн-реєстрації юридичної особи;</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182563" lvl="0" indent="-182563" algn="just" rtl="0">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онлайн-голосування на парламентських виборах.</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Було впроваджено кримінальну відповідальності за одержання хабаря. Мінімальна заробітна плата поліцейських стала дорівнювати середній зарплатні країни.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2" name="Google Shape;192;p25"/>
          <p:cNvPicPr preferRelativeResize="0"/>
          <p:nvPr/>
        </p:nvPicPr>
        <p:blipFill>
          <a:blip r:embed="rId3">
            <a:alphaModFix/>
          </a:blip>
          <a:stretch>
            <a:fillRect/>
          </a:stretch>
        </p:blipFill>
        <p:spPr>
          <a:xfrm>
            <a:off x="271671" y="3119025"/>
            <a:ext cx="8756075" cy="2024475"/>
          </a:xfrm>
          <a:prstGeom prst="rect">
            <a:avLst/>
          </a:prstGeom>
          <a:noFill/>
          <a:ln>
            <a:noFill/>
          </a:ln>
        </p:spPr>
      </p:pic>
      <p:sp>
        <p:nvSpPr>
          <p:cNvPr id="193" name="Google Shape;193;p25"/>
          <p:cNvSpPr/>
          <p:nvPr/>
        </p:nvSpPr>
        <p:spPr>
          <a:xfrm>
            <a:off x="858570" y="1321511"/>
            <a:ext cx="2486400" cy="8889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txBox="1">
            <a:spLocks noGrp="1"/>
          </p:cNvSpPr>
          <p:nvPr>
            <p:ph type="title"/>
          </p:nvPr>
        </p:nvSpPr>
        <p:spPr>
          <a:xfrm>
            <a:off x="877768" y="166325"/>
            <a:ext cx="7302405" cy="11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chemeClr val="tx1"/>
                </a:solidFill>
                <a:latin typeface="Arial" panose="020B0604020202020204" pitchFamily="34" charset="0"/>
                <a:ea typeface="Roboto"/>
                <a:cs typeface="Arial" panose="020B0604020202020204" pitchFamily="34" charset="0"/>
                <a:sym typeface="Roboto"/>
              </a:rPr>
              <a:t>Успішні приклади боротьби</a:t>
            </a:r>
            <a:br>
              <a:rPr lang="uk" sz="3000" b="1" dirty="0">
                <a:solidFill>
                  <a:schemeClr val="tx1"/>
                </a:solidFill>
                <a:latin typeface="Arial" panose="020B0604020202020204" pitchFamily="34" charset="0"/>
                <a:ea typeface="Roboto"/>
                <a:cs typeface="Arial" panose="020B0604020202020204" pitchFamily="34" charset="0"/>
                <a:sym typeface="Roboto"/>
              </a:rPr>
            </a:br>
            <a:r>
              <a:rPr lang="uk" sz="3000" b="1" dirty="0">
                <a:solidFill>
                  <a:schemeClr val="tx1"/>
                </a:solidFill>
                <a:latin typeface="Arial" panose="020B0604020202020204" pitchFamily="34" charset="0"/>
                <a:ea typeface="Roboto"/>
                <a:cs typeface="Arial" panose="020B0604020202020204" pitchFamily="34" charset="0"/>
                <a:sym typeface="Roboto"/>
              </a:rPr>
              <a:t>з корупцією: </a:t>
            </a:r>
            <a:r>
              <a:rPr lang="uk" sz="30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Грузія</a:t>
            </a:r>
            <a:endParaRPr sz="30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p:txBody>
      </p:sp>
      <p:pic>
        <p:nvPicPr>
          <p:cNvPr id="195" name="Google Shape;195;p25"/>
          <p:cNvPicPr preferRelativeResize="0"/>
          <p:nvPr/>
        </p:nvPicPr>
        <p:blipFill>
          <a:blip r:embed="rId4">
            <a:alphaModFix/>
          </a:blip>
          <a:stretch>
            <a:fillRect/>
          </a:stretch>
        </p:blipFill>
        <p:spPr>
          <a:xfrm>
            <a:off x="8272150" y="247175"/>
            <a:ext cx="631218" cy="596150"/>
          </a:xfrm>
          <a:prstGeom prst="rect">
            <a:avLst/>
          </a:prstGeom>
          <a:noFill/>
          <a:ln>
            <a:noFill/>
          </a:ln>
        </p:spPr>
      </p:pic>
      <p:sp>
        <p:nvSpPr>
          <p:cNvPr id="196" name="Google Shape;196;p25"/>
          <p:cNvSpPr txBox="1"/>
          <p:nvPr/>
        </p:nvSpPr>
        <p:spPr>
          <a:xfrm>
            <a:off x="1073804" y="1396644"/>
            <a:ext cx="2055932" cy="73863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dirty="0">
                <a:latin typeface="Arial" panose="020B0604020202020204" pitchFamily="34" charset="0"/>
                <a:ea typeface="Helvetica Neue"/>
                <a:cs typeface="Arial" panose="020B0604020202020204" pitchFamily="34" charset="0"/>
                <a:sym typeface="Helvetica Neue"/>
              </a:rPr>
              <a:t>56 зі 100 балів в Індексі сприйняття корупції та</a:t>
            </a:r>
          </a:p>
          <a:p>
            <a:pPr marL="0" lvl="0" indent="0" algn="just" rtl="0">
              <a:spcBef>
                <a:spcPts val="0"/>
              </a:spcBef>
              <a:spcAft>
                <a:spcPts val="0"/>
              </a:spcAft>
              <a:buNone/>
            </a:pPr>
            <a:r>
              <a:rPr lang="uk" sz="1200" dirty="0">
                <a:latin typeface="Arial" panose="020B0604020202020204" pitchFamily="34" charset="0"/>
                <a:ea typeface="Helvetica Neue"/>
                <a:cs typeface="Arial" panose="020B0604020202020204" pitchFamily="34" charset="0"/>
                <a:sym typeface="Helvetica Neue"/>
              </a:rPr>
              <a:t>45 місце зі 180 в 2022 році</a:t>
            </a:r>
            <a:endParaRPr sz="1200" dirty="0">
              <a:latin typeface="Arial" panose="020B0604020202020204" pitchFamily="34" charset="0"/>
              <a:ea typeface="Helvetica Neue"/>
              <a:cs typeface="Arial" panose="020B0604020202020204" pitchFamily="34" charset="0"/>
              <a:sym typeface="Helvetica Neue"/>
            </a:endParaRPr>
          </a:p>
        </p:txBody>
      </p:sp>
      <p:sp>
        <p:nvSpPr>
          <p:cNvPr id="197" name="Google Shape;197;p25"/>
          <p:cNvSpPr txBox="1"/>
          <p:nvPr/>
        </p:nvSpPr>
        <p:spPr>
          <a:xfrm>
            <a:off x="3325772" y="1209854"/>
            <a:ext cx="5098700" cy="2454488"/>
          </a:xfrm>
          <a:prstGeom prst="rect">
            <a:avLst/>
          </a:prstGeom>
          <a:noFill/>
          <a:ln>
            <a:noFill/>
          </a:ln>
        </p:spPr>
        <p:txBody>
          <a:bodyPr spcFirstLastPara="1" wrap="square" lIns="91425" tIns="91425" rIns="91425" bIns="91425" anchor="t" anchorCtr="0">
            <a:spAutoFit/>
          </a:bodyPr>
          <a:lstStyle/>
          <a:p>
            <a:pPr marL="457200" lvl="0" indent="-298450" algn="just" rtl="0">
              <a:spcBef>
                <a:spcPts val="0"/>
              </a:spcBef>
              <a:spcAft>
                <a:spcPts val="300"/>
              </a:spcAft>
              <a:buClr>
                <a:srgbClr val="B9D6D5"/>
              </a:buClr>
              <a:buSzPts val="1100"/>
              <a:buFont typeface="Helvetica Neue"/>
              <a:buChar char="●"/>
            </a:pPr>
            <a:r>
              <a:rPr lang="uk" sz="1000" dirty="0">
                <a:solidFill>
                  <a:schemeClr val="dk1"/>
                </a:solidFill>
                <a:latin typeface="Arial" panose="020B0604020202020204" pitchFamily="34" charset="0"/>
                <a:ea typeface="Helvetica Neue"/>
                <a:cs typeface="Arial" panose="020B0604020202020204" pitchFamily="34" charset="0"/>
                <a:sym typeface="Helvetica Neue"/>
              </a:rPr>
              <a:t>До 2003 року Грузія була однією з найбільш корумпованих країн на пострадянському просторі. </a:t>
            </a:r>
            <a:endParaRPr sz="10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8450" algn="just" rtl="0">
              <a:spcBef>
                <a:spcPts val="0"/>
              </a:spcBef>
              <a:spcAft>
                <a:spcPts val="300"/>
              </a:spcAft>
              <a:buClr>
                <a:srgbClr val="B9D6D5"/>
              </a:buClr>
              <a:buSzPts val="1100"/>
              <a:buFont typeface="Helvetica Neue"/>
              <a:buChar char="●"/>
            </a:pPr>
            <a:r>
              <a:rPr lang="uk" sz="1000" dirty="0">
                <a:solidFill>
                  <a:schemeClr val="dk1"/>
                </a:solidFill>
                <a:latin typeface="Arial" panose="020B0604020202020204" pitchFamily="34" charset="0"/>
                <a:ea typeface="Helvetica Neue"/>
                <a:cs typeface="Arial" panose="020B0604020202020204" pitchFamily="34" charset="0"/>
                <a:sym typeface="Helvetica Neue"/>
              </a:rPr>
              <a:t>2004 р. –</a:t>
            </a:r>
            <a:r>
              <a:rPr lang="ru-RU" sz="1000" dirty="0">
                <a:solidFill>
                  <a:schemeClr val="dk1"/>
                </a:solidFill>
                <a:latin typeface="Arial" panose="020B0604020202020204" pitchFamily="34" charset="0"/>
                <a:ea typeface="Helvetica Neue"/>
                <a:cs typeface="Arial" panose="020B0604020202020204" pitchFamily="34" charset="0"/>
                <a:sym typeface="Helvetica Neue"/>
              </a:rPr>
              <a:t> </a:t>
            </a:r>
            <a:r>
              <a:rPr lang="ru-RU" sz="1000" dirty="0" err="1">
                <a:solidFill>
                  <a:schemeClr val="dk1"/>
                </a:solidFill>
                <a:latin typeface="Arial" panose="020B0604020202020204" pitchFamily="34" charset="0"/>
                <a:ea typeface="Helvetica Neue"/>
                <a:cs typeface="Arial" panose="020B0604020202020204" pitchFamily="34" charset="0"/>
                <a:sym typeface="Helvetica Neue"/>
              </a:rPr>
              <a:t>звільнення</a:t>
            </a:r>
            <a:r>
              <a:rPr lang="ru-RU" sz="1000" dirty="0">
                <a:solidFill>
                  <a:schemeClr val="dk1"/>
                </a:solidFill>
                <a:latin typeface="Arial" panose="020B0604020202020204" pitchFamily="34" charset="0"/>
                <a:ea typeface="Helvetica Neue"/>
                <a:cs typeface="Arial" panose="020B0604020202020204" pitchFamily="34" charset="0"/>
                <a:sym typeface="Helvetica Neue"/>
              </a:rPr>
              <a:t> </a:t>
            </a:r>
            <a:r>
              <a:rPr lang="ru-RU" sz="1000" dirty="0" err="1">
                <a:solidFill>
                  <a:schemeClr val="dk1"/>
                </a:solidFill>
                <a:latin typeface="Arial" panose="020B0604020202020204" pitchFamily="34" charset="0"/>
                <a:ea typeface="Helvetica Neue"/>
                <a:cs typeface="Arial" panose="020B0604020202020204" pitchFamily="34" charset="0"/>
                <a:sym typeface="Helvetica Neue"/>
              </a:rPr>
              <a:t>понад</a:t>
            </a:r>
            <a:r>
              <a:rPr lang="ru-RU" sz="1000" dirty="0">
                <a:solidFill>
                  <a:schemeClr val="dk1"/>
                </a:solidFill>
                <a:latin typeface="Arial" panose="020B0604020202020204" pitchFamily="34" charset="0"/>
                <a:ea typeface="Helvetica Neue"/>
                <a:cs typeface="Arial" panose="020B0604020202020204" pitchFamily="34" charset="0"/>
                <a:sym typeface="Helvetica Neue"/>
              </a:rPr>
              <a:t> 15 тис. </a:t>
            </a:r>
            <a:r>
              <a:rPr lang="ru-RU" sz="1000" dirty="0" err="1">
                <a:solidFill>
                  <a:schemeClr val="dk1"/>
                </a:solidFill>
                <a:latin typeface="Arial" panose="020B0604020202020204" pitchFamily="34" charset="0"/>
                <a:ea typeface="Helvetica Neue"/>
                <a:cs typeface="Arial" panose="020B0604020202020204" pitchFamily="34" charset="0"/>
                <a:sym typeface="Helvetica Neue"/>
              </a:rPr>
              <a:t>поліцейських</a:t>
            </a:r>
            <a:r>
              <a:rPr lang="ru-RU" sz="1000" dirty="0">
                <a:solidFill>
                  <a:schemeClr val="dk1"/>
                </a:solidFill>
                <a:latin typeface="Arial" panose="020B0604020202020204" pitchFamily="34" charset="0"/>
                <a:ea typeface="Helvetica Neue"/>
                <a:cs typeface="Arial" panose="020B0604020202020204" pitchFamily="34" charset="0"/>
                <a:sym typeface="Helvetica Neue"/>
              </a:rPr>
              <a:t> з МВС, </a:t>
            </a:r>
            <a:r>
              <a:rPr lang="ru-RU" sz="1000" dirty="0" err="1">
                <a:solidFill>
                  <a:schemeClr val="dk1"/>
                </a:solidFill>
                <a:latin typeface="Arial" panose="020B0604020202020204" pitchFamily="34" charset="0"/>
                <a:ea typeface="Helvetica Neue"/>
                <a:cs typeface="Arial" panose="020B0604020202020204" pitchFamily="34" charset="0"/>
                <a:sym typeface="Helvetica Neue"/>
              </a:rPr>
              <a:t>що</a:t>
            </a:r>
            <a:r>
              <a:rPr lang="ru-RU" sz="1000" dirty="0">
                <a:solidFill>
                  <a:schemeClr val="dk1"/>
                </a:solidFill>
                <a:latin typeface="Arial" panose="020B0604020202020204" pitchFamily="34" charset="0"/>
                <a:ea typeface="Helvetica Neue"/>
                <a:cs typeface="Arial" panose="020B0604020202020204" pitchFamily="34" charset="0"/>
                <a:sym typeface="Helvetica Neue"/>
              </a:rPr>
              <a:t> </a:t>
            </a:r>
            <a:r>
              <a:rPr lang="ru-RU" sz="1000" dirty="0" err="1">
                <a:solidFill>
                  <a:schemeClr val="dk1"/>
                </a:solidFill>
                <a:latin typeface="Arial" panose="020B0604020202020204" pitchFamily="34" charset="0"/>
                <a:ea typeface="Helvetica Neue"/>
                <a:cs typeface="Arial" panose="020B0604020202020204" pitchFamily="34" charset="0"/>
                <a:sym typeface="Helvetica Neue"/>
              </a:rPr>
              <a:t>підозрювалися</a:t>
            </a:r>
            <a:r>
              <a:rPr lang="ru-RU" sz="1000" dirty="0">
                <a:solidFill>
                  <a:schemeClr val="dk1"/>
                </a:solidFill>
                <a:latin typeface="Arial" panose="020B0604020202020204" pitchFamily="34" charset="0"/>
                <a:ea typeface="Helvetica Neue"/>
                <a:cs typeface="Arial" panose="020B0604020202020204" pitchFamily="34" charset="0"/>
                <a:sym typeface="Helvetica Neue"/>
              </a:rPr>
              <a:t> в </a:t>
            </a:r>
            <a:r>
              <a:rPr lang="ru-RU" sz="1000" dirty="0" err="1">
                <a:solidFill>
                  <a:schemeClr val="dk1"/>
                </a:solidFill>
                <a:latin typeface="Arial" panose="020B0604020202020204" pitchFamily="34" charset="0"/>
                <a:ea typeface="Helvetica Neue"/>
                <a:cs typeface="Arial" panose="020B0604020202020204" pitchFamily="34" charset="0"/>
                <a:sym typeface="Helvetica Neue"/>
              </a:rPr>
              <a:t>корупції</a:t>
            </a:r>
            <a:r>
              <a:rPr lang="ru-RU" sz="1000" dirty="0">
                <a:solidFill>
                  <a:schemeClr val="dk1"/>
                </a:solidFill>
                <a:latin typeface="Arial" panose="020B0604020202020204" pitchFamily="34" charset="0"/>
                <a:ea typeface="Helvetica Neue"/>
                <a:cs typeface="Arial" panose="020B0604020202020204" pitchFamily="34" charset="0"/>
                <a:sym typeface="Helvetica Neue"/>
              </a:rPr>
              <a:t>. </a:t>
            </a:r>
          </a:p>
          <a:p>
            <a:pPr marL="457200" lvl="0" indent="-298450" algn="just" rtl="0">
              <a:spcBef>
                <a:spcPts val="0"/>
              </a:spcBef>
              <a:spcAft>
                <a:spcPts val="300"/>
              </a:spcAft>
              <a:buClr>
                <a:srgbClr val="B9D6D5"/>
              </a:buClr>
              <a:buSzPts val="1100"/>
              <a:buFont typeface="Helvetica Neue"/>
              <a:buChar char="●"/>
            </a:pPr>
            <a:r>
              <a:rPr lang="uk" sz="1000" dirty="0">
                <a:solidFill>
                  <a:schemeClr val="dk1"/>
                </a:solidFill>
                <a:latin typeface="Arial" panose="020B0604020202020204" pitchFamily="34" charset="0"/>
                <a:ea typeface="Helvetica Neue"/>
                <a:cs typeface="Arial" panose="020B0604020202020204" pitchFamily="34" charset="0"/>
                <a:sym typeface="Helvetica Neue"/>
              </a:rPr>
              <a:t>Зарплата поліцейських була підвищена майже у 10 разів. </a:t>
            </a:r>
            <a:endParaRPr sz="10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8450" algn="just" rtl="0">
              <a:spcBef>
                <a:spcPts val="0"/>
              </a:spcBef>
              <a:spcAft>
                <a:spcPts val="300"/>
              </a:spcAft>
              <a:buClr>
                <a:srgbClr val="B9D6D5"/>
              </a:buClr>
              <a:buSzPts val="1100"/>
              <a:buFont typeface="Helvetica Neue"/>
              <a:buChar char="●"/>
            </a:pPr>
            <a:r>
              <a:rPr lang="uk" sz="1000" dirty="0">
                <a:solidFill>
                  <a:schemeClr val="dk1"/>
                </a:solidFill>
                <a:latin typeface="Arial" panose="020B0604020202020204" pitchFamily="34" charset="0"/>
                <a:ea typeface="Helvetica Neue"/>
                <a:cs typeface="Arial" panose="020B0604020202020204" pitchFamily="34" charset="0"/>
                <a:sym typeface="Helvetica Neue"/>
              </a:rPr>
              <a:t>Уряд спростив процедуру арешту корупціонерів високопосадовців і впровадив конфіскацію незаконної власності. </a:t>
            </a:r>
            <a:endParaRPr sz="10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8450" algn="just" rtl="0">
              <a:spcBef>
                <a:spcPts val="0"/>
              </a:spcBef>
              <a:spcAft>
                <a:spcPts val="300"/>
              </a:spcAft>
              <a:buClr>
                <a:srgbClr val="B9D6D5"/>
              </a:buClr>
              <a:buSzPts val="1100"/>
              <a:buFont typeface="Helvetica Neue"/>
              <a:buChar char="●"/>
            </a:pPr>
            <a:r>
              <a:rPr lang="uk" sz="1000" dirty="0">
                <a:solidFill>
                  <a:schemeClr val="dk1"/>
                </a:solidFill>
                <a:latin typeface="Arial" panose="020B0604020202020204" pitchFamily="34" charset="0"/>
                <a:ea typeface="Helvetica Neue"/>
                <a:cs typeface="Arial" panose="020B0604020202020204" pitchFamily="34" charset="0"/>
                <a:sym typeface="Helvetica Neue"/>
              </a:rPr>
              <a:t>Введення системи електронного документообігу. </a:t>
            </a:r>
            <a:endParaRPr sz="10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8450" algn="just" rtl="0">
              <a:spcBef>
                <a:spcPts val="0"/>
              </a:spcBef>
              <a:spcAft>
                <a:spcPts val="300"/>
              </a:spcAft>
              <a:buClr>
                <a:srgbClr val="B9D6D5"/>
              </a:buClr>
              <a:buSzPts val="1100"/>
              <a:buFont typeface="Helvetica Neue"/>
              <a:buChar char="●"/>
            </a:pPr>
            <a:r>
              <a:rPr lang="uk" sz="1000" dirty="0">
                <a:solidFill>
                  <a:schemeClr val="dk1"/>
                </a:solidFill>
                <a:latin typeface="Arial" panose="020B0604020202020204" pitchFamily="34" charset="0"/>
                <a:ea typeface="Helvetica Neue"/>
                <a:cs typeface="Arial" panose="020B0604020202020204" pitchFamily="34" charset="0"/>
                <a:sym typeface="Helvetica Neue"/>
              </a:rPr>
              <a:t>Практика прихованих камер, яка дозволяє отримати фактичні докази корупційної діяльності. </a:t>
            </a:r>
            <a:endParaRPr sz="10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8450" algn="just" rtl="0">
              <a:spcBef>
                <a:spcPts val="0"/>
              </a:spcBef>
              <a:spcAft>
                <a:spcPts val="300"/>
              </a:spcAft>
              <a:buClr>
                <a:srgbClr val="B9D6D5"/>
              </a:buClr>
              <a:buSzPts val="1100"/>
              <a:buFont typeface="Helvetica Neue"/>
              <a:buChar char="●"/>
            </a:pPr>
            <a:r>
              <a:rPr lang="uk" sz="1000" dirty="0">
                <a:solidFill>
                  <a:schemeClr val="dk1"/>
                </a:solidFill>
                <a:latin typeface="Arial" panose="020B0604020202020204" pitchFamily="34" charset="0"/>
                <a:ea typeface="Helvetica Neue"/>
                <a:cs typeface="Arial" panose="020B0604020202020204" pitchFamily="34" charset="0"/>
                <a:sym typeface="Helvetica Neue"/>
              </a:rPr>
              <a:t>Деякі дії, що раніше вважалися корупційними та протизаконними, стали легалізованими: нині швидке створення документів можна зробити за додаткову плату в державний бюджет.</a:t>
            </a:r>
            <a:endParaRPr sz="10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3" name="Google Shape;203;p26"/>
          <p:cNvPicPr preferRelativeResize="0"/>
          <p:nvPr/>
        </p:nvPicPr>
        <p:blipFill>
          <a:blip r:embed="rId3">
            <a:alphaModFix/>
          </a:blip>
          <a:stretch>
            <a:fillRect/>
          </a:stretch>
        </p:blipFill>
        <p:spPr>
          <a:xfrm>
            <a:off x="0" y="3231050"/>
            <a:ext cx="9143999" cy="2179916"/>
          </a:xfrm>
          <a:prstGeom prst="rect">
            <a:avLst/>
          </a:prstGeom>
          <a:noFill/>
          <a:ln>
            <a:noFill/>
          </a:ln>
        </p:spPr>
      </p:pic>
      <p:sp>
        <p:nvSpPr>
          <p:cNvPr id="204" name="Google Shape;204;p26"/>
          <p:cNvSpPr/>
          <p:nvPr/>
        </p:nvSpPr>
        <p:spPr>
          <a:xfrm>
            <a:off x="851148" y="1512705"/>
            <a:ext cx="2493600" cy="8889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txBox="1">
            <a:spLocks noGrp="1"/>
          </p:cNvSpPr>
          <p:nvPr>
            <p:ph type="title"/>
          </p:nvPr>
        </p:nvSpPr>
        <p:spPr>
          <a:xfrm>
            <a:off x="881448" y="213860"/>
            <a:ext cx="7769477" cy="11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chemeClr val="tx1"/>
                </a:solidFill>
                <a:latin typeface="Arial" panose="020B0604020202020204" pitchFamily="34" charset="0"/>
                <a:ea typeface="Roboto"/>
                <a:cs typeface="Arial" panose="020B0604020202020204" pitchFamily="34" charset="0"/>
                <a:sym typeface="Roboto"/>
              </a:rPr>
              <a:t>Успішні приклади боротьби</a:t>
            </a:r>
            <a:br>
              <a:rPr lang="uk" sz="3000" b="1" dirty="0">
                <a:solidFill>
                  <a:schemeClr val="tx1"/>
                </a:solidFill>
                <a:latin typeface="Arial" panose="020B0604020202020204" pitchFamily="34" charset="0"/>
                <a:ea typeface="Roboto"/>
                <a:cs typeface="Arial" panose="020B0604020202020204" pitchFamily="34" charset="0"/>
                <a:sym typeface="Roboto"/>
              </a:rPr>
            </a:br>
            <a:r>
              <a:rPr lang="uk" sz="3000" b="1" dirty="0">
                <a:solidFill>
                  <a:schemeClr val="tx1"/>
                </a:solidFill>
                <a:latin typeface="Arial" panose="020B0604020202020204" pitchFamily="34" charset="0"/>
                <a:ea typeface="Roboto"/>
                <a:cs typeface="Arial" panose="020B0604020202020204" pitchFamily="34" charset="0"/>
                <a:sym typeface="Roboto"/>
              </a:rPr>
              <a:t>з корупцією: </a:t>
            </a:r>
            <a:r>
              <a:rPr lang="uk" sz="30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Гонконг</a:t>
            </a:r>
            <a:endParaRPr sz="30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p:txBody>
      </p:sp>
      <p:pic>
        <p:nvPicPr>
          <p:cNvPr id="206" name="Google Shape;206;p26"/>
          <p:cNvPicPr preferRelativeResize="0"/>
          <p:nvPr/>
        </p:nvPicPr>
        <p:blipFill>
          <a:blip r:embed="rId4">
            <a:alphaModFix/>
          </a:blip>
          <a:stretch>
            <a:fillRect/>
          </a:stretch>
        </p:blipFill>
        <p:spPr>
          <a:xfrm>
            <a:off x="7810684" y="371350"/>
            <a:ext cx="631225" cy="596150"/>
          </a:xfrm>
          <a:prstGeom prst="rect">
            <a:avLst/>
          </a:prstGeom>
          <a:noFill/>
          <a:ln>
            <a:noFill/>
          </a:ln>
        </p:spPr>
      </p:pic>
      <p:sp>
        <p:nvSpPr>
          <p:cNvPr id="207" name="Google Shape;207;p26"/>
          <p:cNvSpPr txBox="1"/>
          <p:nvPr/>
        </p:nvSpPr>
        <p:spPr>
          <a:xfrm>
            <a:off x="881448" y="1512705"/>
            <a:ext cx="24048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400" dirty="0">
                <a:latin typeface="Arial" panose="020B0604020202020204" pitchFamily="34" charset="0"/>
                <a:ea typeface="Helvetica Neue"/>
                <a:cs typeface="Arial" panose="020B0604020202020204" pitchFamily="34" charset="0"/>
                <a:sym typeface="Helvetica Neue"/>
              </a:rPr>
              <a:t>76 зі 100 балів в Індексі сприйняття корупції та</a:t>
            </a:r>
          </a:p>
          <a:p>
            <a:pPr marL="0" lvl="0" indent="0" algn="just" rtl="0">
              <a:spcBef>
                <a:spcPts val="0"/>
              </a:spcBef>
              <a:spcAft>
                <a:spcPts val="0"/>
              </a:spcAft>
              <a:buNone/>
            </a:pPr>
            <a:r>
              <a:rPr lang="uk" sz="1400" dirty="0">
                <a:latin typeface="Arial" panose="020B0604020202020204" pitchFamily="34" charset="0"/>
                <a:ea typeface="Helvetica Neue"/>
                <a:cs typeface="Arial" panose="020B0604020202020204" pitchFamily="34" charset="0"/>
                <a:sym typeface="Helvetica Neue"/>
              </a:rPr>
              <a:t>12 місце зі 180 в 2022 році</a:t>
            </a:r>
            <a:endParaRPr sz="1400" dirty="0">
              <a:latin typeface="Arial" panose="020B0604020202020204" pitchFamily="34" charset="0"/>
              <a:ea typeface="Helvetica Neue"/>
              <a:cs typeface="Arial" panose="020B0604020202020204" pitchFamily="34" charset="0"/>
              <a:sym typeface="Helvetica Neue"/>
            </a:endParaRPr>
          </a:p>
        </p:txBody>
      </p:sp>
      <p:sp>
        <p:nvSpPr>
          <p:cNvPr id="208" name="Google Shape;208;p26"/>
          <p:cNvSpPr txBox="1"/>
          <p:nvPr/>
        </p:nvSpPr>
        <p:spPr>
          <a:xfrm>
            <a:off x="3482824" y="1280991"/>
            <a:ext cx="4779727" cy="2687885"/>
          </a:xfrm>
          <a:prstGeom prst="rect">
            <a:avLst/>
          </a:prstGeom>
          <a:noFill/>
          <a:ln>
            <a:noFill/>
          </a:ln>
        </p:spPr>
        <p:txBody>
          <a:bodyPr spcFirstLastPara="1" wrap="square" lIns="91425" tIns="91425" rIns="91425" bIns="91425" anchor="t" anchorCtr="0">
            <a:spAutoFit/>
          </a:bodyPr>
          <a:lstStyle/>
          <a:p>
            <a:pPr marL="457200" lvl="0" indent="-298450" algn="just" rtl="0">
              <a:spcBef>
                <a:spcPts val="0"/>
              </a:spcBef>
              <a:spcAft>
                <a:spcPts val="0"/>
              </a:spcAft>
              <a:buClr>
                <a:srgbClr val="B9D6D5"/>
              </a:buClr>
              <a:buSzPts val="1100"/>
              <a:buFont typeface="Helvetica Neue"/>
              <a:buChar char="●"/>
            </a:pPr>
            <a:r>
              <a:rPr lang="uk" sz="1100" dirty="0">
                <a:sym typeface="Helvetica Neue"/>
              </a:rPr>
              <a:t>Створено Незалежну комісію з боротьби з корупцією.</a:t>
            </a:r>
            <a:endParaRPr sz="1100" dirty="0">
              <a:sym typeface="Helvetica Neue"/>
            </a:endParaRPr>
          </a:p>
          <a:p>
            <a:pPr marL="457200" lvl="0" indent="-298450" algn="just" rtl="0">
              <a:spcBef>
                <a:spcPts val="1000"/>
              </a:spcBef>
              <a:spcAft>
                <a:spcPts val="0"/>
              </a:spcAft>
              <a:buClr>
                <a:srgbClr val="B9D6D5"/>
              </a:buClr>
              <a:buSzPts val="1100"/>
              <a:buFont typeface="Helvetica Neue"/>
              <a:buChar char="●"/>
            </a:pPr>
            <a:r>
              <a:rPr lang="uk" sz="1100" dirty="0">
                <a:sym typeface="Helvetica Neue"/>
              </a:rPr>
              <a:t>Гасло щодо чиновників: «доведи, що твоє майно придбане не за хабарі». </a:t>
            </a:r>
            <a:endParaRPr sz="1100" dirty="0">
              <a:sym typeface="Helvetica Neue"/>
            </a:endParaRPr>
          </a:p>
          <a:p>
            <a:pPr marL="457200" lvl="0" indent="-298450" algn="just" rtl="0">
              <a:spcBef>
                <a:spcPts val="1000"/>
              </a:spcBef>
              <a:spcAft>
                <a:spcPts val="0"/>
              </a:spcAft>
              <a:buClr>
                <a:srgbClr val="B9D6D5"/>
              </a:buClr>
              <a:buSzPts val="1100"/>
              <a:buFont typeface="Helvetica Neue"/>
              <a:buChar char="●"/>
            </a:pPr>
            <a:r>
              <a:rPr lang="uk" sz="1100" dirty="0">
                <a:sym typeface="Helvetica Neue"/>
              </a:rPr>
              <a:t>першим заарештованим високо посадовцем був Начальник поліції.(можна якось виділити аля «цікавий факт») </a:t>
            </a:r>
            <a:endParaRPr sz="1100" dirty="0">
              <a:sym typeface="Helvetica Neue"/>
            </a:endParaRPr>
          </a:p>
          <a:p>
            <a:pPr marL="457200" lvl="0" indent="-298450" algn="just" rtl="0">
              <a:spcBef>
                <a:spcPts val="1000"/>
              </a:spcBef>
              <a:spcAft>
                <a:spcPts val="0"/>
              </a:spcAft>
              <a:buClr>
                <a:srgbClr val="B9D6D5"/>
              </a:buClr>
              <a:buSzPts val="1100"/>
              <a:buFont typeface="Helvetica Neue"/>
              <a:buChar char="●"/>
            </a:pPr>
            <a:r>
              <a:rPr lang="uk" sz="1100" dirty="0">
                <a:sym typeface="Helvetica Neue"/>
              </a:rPr>
              <a:t>Уряд подбав про інформованість населення та надав свободу медіа щодо публікації та розслідувань корупційних махінацій. </a:t>
            </a:r>
            <a:endParaRPr sz="1100" dirty="0">
              <a:sym typeface="Helvetica Neue"/>
            </a:endParaRPr>
          </a:p>
          <a:p>
            <a:pPr marL="457200" lvl="0" indent="-298450" algn="just" rtl="0">
              <a:spcBef>
                <a:spcPts val="1000"/>
              </a:spcBef>
              <a:spcAft>
                <a:spcPts val="1000"/>
              </a:spcAft>
              <a:buClr>
                <a:srgbClr val="B9D6D5"/>
              </a:buClr>
              <a:buSzPts val="1100"/>
              <a:buFont typeface="Helvetica Neue"/>
              <a:buChar char="●"/>
            </a:pPr>
            <a:r>
              <a:rPr lang="uk" sz="1100" dirty="0">
                <a:sym typeface="Helvetica Neue"/>
              </a:rPr>
              <a:t>Важливо, що людина, яку вимагають дати хабар не несе відповідальність за цю дію, винним є лише корупціонер. Через це жертви корупції можуть спокійно звертатися в служби допомоги та викривати корупціонерів. </a:t>
            </a:r>
            <a:endParaRPr sz="1100" dirty="0">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4" name="Google Shape;214;p27"/>
          <p:cNvPicPr preferRelativeResize="0"/>
          <p:nvPr/>
        </p:nvPicPr>
        <p:blipFill>
          <a:blip r:embed="rId3">
            <a:alphaModFix/>
          </a:blip>
          <a:stretch>
            <a:fillRect/>
          </a:stretch>
        </p:blipFill>
        <p:spPr>
          <a:xfrm>
            <a:off x="0" y="3195212"/>
            <a:ext cx="9143999" cy="2232065"/>
          </a:xfrm>
          <a:prstGeom prst="rect">
            <a:avLst/>
          </a:prstGeom>
          <a:noFill/>
          <a:ln>
            <a:noFill/>
          </a:ln>
        </p:spPr>
      </p:pic>
      <p:sp>
        <p:nvSpPr>
          <p:cNvPr id="215" name="Google Shape;215;p27"/>
          <p:cNvSpPr/>
          <p:nvPr/>
        </p:nvSpPr>
        <p:spPr>
          <a:xfrm>
            <a:off x="865200" y="1414787"/>
            <a:ext cx="2398200" cy="8889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txBox="1">
            <a:spLocks noGrp="1"/>
          </p:cNvSpPr>
          <p:nvPr>
            <p:ph type="title"/>
          </p:nvPr>
        </p:nvSpPr>
        <p:spPr>
          <a:xfrm>
            <a:off x="906161" y="228940"/>
            <a:ext cx="7760043" cy="11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chemeClr val="tx1"/>
                </a:solidFill>
                <a:latin typeface="Arial" panose="020B0604020202020204" pitchFamily="34" charset="0"/>
                <a:ea typeface="Roboto"/>
                <a:cs typeface="Arial" panose="020B0604020202020204" pitchFamily="34" charset="0"/>
                <a:sym typeface="Roboto"/>
              </a:rPr>
              <a:t>Успішні приклади боротьби</a:t>
            </a:r>
            <a:br>
              <a:rPr lang="uk" sz="3000" b="1" dirty="0">
                <a:solidFill>
                  <a:schemeClr val="tx1"/>
                </a:solidFill>
                <a:latin typeface="Arial" panose="020B0604020202020204" pitchFamily="34" charset="0"/>
                <a:ea typeface="Roboto"/>
                <a:cs typeface="Arial" panose="020B0604020202020204" pitchFamily="34" charset="0"/>
                <a:sym typeface="Roboto"/>
              </a:rPr>
            </a:br>
            <a:r>
              <a:rPr lang="uk" sz="3000" b="1" dirty="0">
                <a:solidFill>
                  <a:schemeClr val="tx1"/>
                </a:solidFill>
                <a:latin typeface="Arial" panose="020B0604020202020204" pitchFamily="34" charset="0"/>
                <a:ea typeface="Roboto"/>
                <a:cs typeface="Arial" panose="020B0604020202020204" pitchFamily="34" charset="0"/>
                <a:sym typeface="Roboto"/>
              </a:rPr>
              <a:t>з корупцією: </a:t>
            </a:r>
            <a:r>
              <a:rPr lang="uk" sz="3000" b="1" dirty="0">
                <a:solidFill>
                  <a:schemeClr val="tx1"/>
                </a:solidFill>
                <a:highlight>
                  <a:srgbClr val="B9D6D5"/>
                </a:highlight>
                <a:latin typeface="Arial" panose="020B0604020202020204" pitchFamily="34" charset="0"/>
                <a:ea typeface="Roboto"/>
                <a:cs typeface="Arial" panose="020B0604020202020204" pitchFamily="34" charset="0"/>
                <a:sym typeface="Roboto"/>
              </a:rPr>
              <a:t>Фінляндія</a:t>
            </a:r>
            <a:endParaRPr sz="30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p:txBody>
      </p:sp>
      <p:pic>
        <p:nvPicPr>
          <p:cNvPr id="217" name="Google Shape;217;p27"/>
          <p:cNvPicPr preferRelativeResize="0"/>
          <p:nvPr/>
        </p:nvPicPr>
        <p:blipFill>
          <a:blip r:embed="rId4">
            <a:alphaModFix/>
          </a:blip>
          <a:stretch>
            <a:fillRect/>
          </a:stretch>
        </p:blipFill>
        <p:spPr>
          <a:xfrm>
            <a:off x="7505884" y="455877"/>
            <a:ext cx="631225" cy="596150"/>
          </a:xfrm>
          <a:prstGeom prst="rect">
            <a:avLst/>
          </a:prstGeom>
          <a:noFill/>
          <a:ln>
            <a:noFill/>
          </a:ln>
        </p:spPr>
      </p:pic>
      <p:sp>
        <p:nvSpPr>
          <p:cNvPr id="218" name="Google Shape;218;p27"/>
          <p:cNvSpPr txBox="1"/>
          <p:nvPr/>
        </p:nvSpPr>
        <p:spPr>
          <a:xfrm>
            <a:off x="906160" y="1414787"/>
            <a:ext cx="2331589"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400" dirty="0">
                <a:latin typeface="Arial" panose="020B0604020202020204" pitchFamily="34" charset="0"/>
                <a:ea typeface="Helvetica Neue"/>
                <a:cs typeface="Arial" panose="020B0604020202020204" pitchFamily="34" charset="0"/>
                <a:sym typeface="Helvetica Neue"/>
              </a:rPr>
              <a:t>88 зі 100 балів в Індексі сприйняття корупції та</a:t>
            </a:r>
            <a:br>
              <a:rPr lang="uk" sz="1400" dirty="0">
                <a:latin typeface="Arial" panose="020B0604020202020204" pitchFamily="34" charset="0"/>
                <a:ea typeface="Helvetica Neue"/>
                <a:cs typeface="Arial" panose="020B0604020202020204" pitchFamily="34" charset="0"/>
                <a:sym typeface="Helvetica Neue"/>
              </a:rPr>
            </a:br>
            <a:r>
              <a:rPr lang="uk" sz="1400" dirty="0">
                <a:latin typeface="Arial" panose="020B0604020202020204" pitchFamily="34" charset="0"/>
                <a:ea typeface="Helvetica Neue"/>
                <a:cs typeface="Arial" panose="020B0604020202020204" pitchFamily="34" charset="0"/>
                <a:sym typeface="Helvetica Neue"/>
              </a:rPr>
              <a:t>1 місце зі 180 в 2022 році</a:t>
            </a:r>
            <a:endParaRPr sz="1400" dirty="0">
              <a:latin typeface="Arial" panose="020B0604020202020204" pitchFamily="34" charset="0"/>
              <a:ea typeface="Helvetica Neue"/>
              <a:cs typeface="Arial" panose="020B0604020202020204" pitchFamily="34" charset="0"/>
              <a:sym typeface="Helvetica Neue"/>
            </a:endParaRPr>
          </a:p>
        </p:txBody>
      </p:sp>
      <p:sp>
        <p:nvSpPr>
          <p:cNvPr id="219" name="Google Shape;219;p27"/>
          <p:cNvSpPr txBox="1"/>
          <p:nvPr/>
        </p:nvSpPr>
        <p:spPr>
          <a:xfrm>
            <a:off x="3665838" y="1320154"/>
            <a:ext cx="4597928" cy="272379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100" dirty="0">
                <a:solidFill>
                  <a:schemeClr val="dk1"/>
                </a:solidFill>
                <a:latin typeface="Arial" panose="020B0604020202020204" pitchFamily="34" charset="0"/>
                <a:ea typeface="Helvetica Neue"/>
                <a:cs typeface="Arial" panose="020B0604020202020204" pitchFamily="34" charset="0"/>
                <a:sym typeface="Helvetica Neue"/>
              </a:rPr>
              <a:t>Фінляндію часто називають країною, яка ніколи не чула про корупцію, бо фінське законодавство не містить поняття «корупція».</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100" dirty="0">
                <a:solidFill>
                  <a:schemeClr val="dk1"/>
                </a:solidFill>
                <a:latin typeface="Arial" panose="020B0604020202020204" pitchFamily="34" charset="0"/>
                <a:ea typeface="Helvetica Neue"/>
                <a:cs typeface="Arial" panose="020B0604020202020204" pitchFamily="34" charset="0"/>
                <a:sym typeface="Helvetica Neue"/>
              </a:rPr>
              <a:t>Поняття хабарництва існує – за його здійснення карають позбавленням волі до 4 років, або значним штрафом. </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100" dirty="0">
                <a:solidFill>
                  <a:schemeClr val="dk1"/>
                </a:solidFill>
                <a:latin typeface="Arial" panose="020B0604020202020204" pitchFamily="34" charset="0"/>
                <a:ea typeface="Helvetica Neue"/>
                <a:cs typeface="Arial" panose="020B0604020202020204" pitchFamily="34" charset="0"/>
                <a:sym typeface="Helvetica Neue"/>
              </a:rPr>
              <a:t>Цікаво, що фіни не мають секрету щодо впровадження доброчесності, головним інструментом боротьби з корупцією є відсутність її здійснення. Фінські чиновники славляться високою матеріальною та соціальною забезпеченістю, що нейтралізує спокусу до корупції. Всі органи влади є повністю відкритими для населення. Громадяни Фінляндії без проблем можуть знайти протоколи та рішення всіх засідань, що гарантує інформованість населення та відсутність недовіри. Як результат, Фінляндія має</a:t>
            </a:r>
            <a:br>
              <a:rPr lang="uk" sz="1100" dirty="0">
                <a:solidFill>
                  <a:schemeClr val="dk1"/>
                </a:solidFill>
                <a:latin typeface="Arial" panose="020B0604020202020204" pitchFamily="34" charset="0"/>
                <a:ea typeface="Helvetica Neue"/>
                <a:cs typeface="Arial" panose="020B0604020202020204" pitchFamily="34" charset="0"/>
                <a:sym typeface="Helvetica Neue"/>
              </a:rPr>
            </a:br>
            <a:r>
              <a:rPr lang="uk" sz="1100" dirty="0">
                <a:solidFill>
                  <a:schemeClr val="dk1"/>
                </a:solidFill>
                <a:latin typeface="Arial" panose="020B0604020202020204" pitchFamily="34" charset="0"/>
                <a:ea typeface="Helvetica Neue"/>
                <a:cs typeface="Arial" panose="020B0604020202020204" pitchFamily="34" charset="0"/>
                <a:sym typeface="Helvetica Neue"/>
              </a:rPr>
              <a:t>88 балів згідно СРІ та ділить перше місце в рейтингу з Данією та Новою Зеландією.</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5" name="Google Shape;225;p28"/>
          <p:cNvPicPr preferRelativeResize="0"/>
          <p:nvPr/>
        </p:nvPicPr>
        <p:blipFill>
          <a:blip r:embed="rId3">
            <a:alphaModFix/>
          </a:blip>
          <a:stretch>
            <a:fillRect/>
          </a:stretch>
        </p:blipFill>
        <p:spPr>
          <a:xfrm>
            <a:off x="0" y="3395605"/>
            <a:ext cx="9143999" cy="2085766"/>
          </a:xfrm>
          <a:prstGeom prst="rect">
            <a:avLst/>
          </a:prstGeom>
          <a:noFill/>
          <a:ln>
            <a:noFill/>
          </a:ln>
        </p:spPr>
      </p:pic>
      <p:sp>
        <p:nvSpPr>
          <p:cNvPr id="226" name="Google Shape;226;p28"/>
          <p:cNvSpPr/>
          <p:nvPr/>
        </p:nvSpPr>
        <p:spPr>
          <a:xfrm>
            <a:off x="866287" y="1382592"/>
            <a:ext cx="2398200" cy="8889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txBox="1">
            <a:spLocks noGrp="1"/>
          </p:cNvSpPr>
          <p:nvPr>
            <p:ph type="title"/>
          </p:nvPr>
        </p:nvSpPr>
        <p:spPr>
          <a:xfrm>
            <a:off x="896587" y="240492"/>
            <a:ext cx="7168257" cy="11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chemeClr val="tx1"/>
                </a:solidFill>
                <a:latin typeface="Arial" panose="020B0604020202020204" pitchFamily="34" charset="0"/>
                <a:ea typeface="Roboto"/>
                <a:cs typeface="Arial" panose="020B0604020202020204" pitchFamily="34" charset="0"/>
                <a:sym typeface="Roboto"/>
              </a:rPr>
              <a:t>Успішні приклади боротьби</a:t>
            </a:r>
            <a:br>
              <a:rPr lang="uk" sz="3000" b="1" dirty="0">
                <a:solidFill>
                  <a:schemeClr val="tx1"/>
                </a:solidFill>
                <a:latin typeface="Arial" panose="020B0604020202020204" pitchFamily="34" charset="0"/>
                <a:ea typeface="Roboto"/>
                <a:cs typeface="Arial" panose="020B0604020202020204" pitchFamily="34" charset="0"/>
                <a:sym typeface="Roboto"/>
              </a:rPr>
            </a:br>
            <a:r>
              <a:rPr lang="uk" sz="3000" b="1" dirty="0">
                <a:solidFill>
                  <a:schemeClr val="tx1"/>
                </a:solidFill>
                <a:latin typeface="Arial" panose="020B0604020202020204" pitchFamily="34" charset="0"/>
                <a:ea typeface="Roboto"/>
                <a:cs typeface="Arial" panose="020B0604020202020204" pitchFamily="34" charset="0"/>
                <a:sym typeface="Roboto"/>
              </a:rPr>
              <a:t>з корупцією: Сінгапур</a:t>
            </a:r>
            <a:endParaRPr sz="3000" b="1" dirty="0">
              <a:solidFill>
                <a:schemeClr val="tx1"/>
              </a:solidFill>
              <a:latin typeface="Arial" panose="020B0604020202020204" pitchFamily="34" charset="0"/>
              <a:ea typeface="Roboto"/>
              <a:cs typeface="Arial" panose="020B0604020202020204" pitchFamily="34" charset="0"/>
              <a:sym typeface="Roboto"/>
            </a:endParaRPr>
          </a:p>
        </p:txBody>
      </p:sp>
      <p:pic>
        <p:nvPicPr>
          <p:cNvPr id="228" name="Google Shape;228;p28"/>
          <p:cNvPicPr preferRelativeResize="0"/>
          <p:nvPr/>
        </p:nvPicPr>
        <p:blipFill>
          <a:blip r:embed="rId4">
            <a:alphaModFix/>
          </a:blip>
          <a:stretch>
            <a:fillRect/>
          </a:stretch>
        </p:blipFill>
        <p:spPr>
          <a:xfrm>
            <a:off x="7547073" y="493200"/>
            <a:ext cx="631225" cy="596150"/>
          </a:xfrm>
          <a:prstGeom prst="rect">
            <a:avLst/>
          </a:prstGeom>
          <a:noFill/>
          <a:ln>
            <a:noFill/>
          </a:ln>
        </p:spPr>
      </p:pic>
      <p:sp>
        <p:nvSpPr>
          <p:cNvPr id="229" name="Google Shape;229;p28"/>
          <p:cNvSpPr txBox="1"/>
          <p:nvPr/>
        </p:nvSpPr>
        <p:spPr>
          <a:xfrm>
            <a:off x="896587" y="1382592"/>
            <a:ext cx="23019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400" dirty="0">
                <a:latin typeface="Arial" panose="020B0604020202020204" pitchFamily="34" charset="0"/>
                <a:ea typeface="Helvetica Neue"/>
                <a:cs typeface="Arial" panose="020B0604020202020204" pitchFamily="34" charset="0"/>
                <a:sym typeface="Helvetica Neue"/>
              </a:rPr>
              <a:t>85 зі 100 балів в Індексі сприйняття корупції та</a:t>
            </a:r>
          </a:p>
          <a:p>
            <a:pPr marL="0" lvl="0" indent="0" algn="just" rtl="0">
              <a:spcBef>
                <a:spcPts val="0"/>
              </a:spcBef>
              <a:spcAft>
                <a:spcPts val="0"/>
              </a:spcAft>
              <a:buNone/>
            </a:pPr>
            <a:r>
              <a:rPr lang="uk" sz="1400" dirty="0">
                <a:latin typeface="Arial" panose="020B0604020202020204" pitchFamily="34" charset="0"/>
                <a:ea typeface="Helvetica Neue"/>
                <a:cs typeface="Arial" panose="020B0604020202020204" pitchFamily="34" charset="0"/>
                <a:sym typeface="Helvetica Neue"/>
              </a:rPr>
              <a:t>4 місце зі 180 в 2022 році</a:t>
            </a:r>
            <a:endParaRPr sz="1400" dirty="0">
              <a:latin typeface="Arial" panose="020B0604020202020204" pitchFamily="34" charset="0"/>
              <a:ea typeface="Helvetica Neue"/>
              <a:cs typeface="Arial" panose="020B0604020202020204" pitchFamily="34" charset="0"/>
              <a:sym typeface="Helvetica Neue"/>
            </a:endParaRPr>
          </a:p>
        </p:txBody>
      </p:sp>
      <p:sp>
        <p:nvSpPr>
          <p:cNvPr id="230" name="Google Shape;230;p28"/>
          <p:cNvSpPr txBox="1"/>
          <p:nvPr/>
        </p:nvSpPr>
        <p:spPr>
          <a:xfrm>
            <a:off x="3499717" y="1267262"/>
            <a:ext cx="4759595" cy="306234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100" b="1" i="1" dirty="0">
                <a:solidFill>
                  <a:schemeClr val="dk1"/>
                </a:solidFill>
                <a:latin typeface="Arial" panose="020B0604020202020204" pitchFamily="34" charset="0"/>
                <a:ea typeface="Helvetica Neue"/>
                <a:cs typeface="Arial" panose="020B0604020202020204" pitchFamily="34" charset="0"/>
                <a:sym typeface="Helvetica Neue"/>
              </a:rPr>
              <a:t>«Почніть з того, щоб кинути за грати трьох своїх друзів. Ви точно знаєте за що, і вони знають»</a:t>
            </a:r>
            <a:r>
              <a:rPr lang="uk" sz="1100" dirty="0">
                <a:solidFill>
                  <a:schemeClr val="dk1"/>
                </a:solidFill>
                <a:latin typeface="Arial" panose="020B0604020202020204" pitchFamily="34" charset="0"/>
                <a:ea typeface="Helvetica Neue"/>
                <a:cs typeface="Arial" panose="020B0604020202020204" pitchFamily="34" charset="0"/>
                <a:sym typeface="Helvetica Neue"/>
              </a:rPr>
              <a:t> — прем’єр-міністр Сінгапуру Лі Куан Ю щодо того, як подолати корупцію.</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8450" algn="just" rtl="0">
              <a:spcBef>
                <a:spcPts val="0"/>
              </a:spcBef>
              <a:spcAft>
                <a:spcPts val="0"/>
              </a:spcAft>
              <a:buClr>
                <a:srgbClr val="B9D6D5"/>
              </a:buClr>
              <a:buSzPts val="1100"/>
              <a:buFont typeface="Helvetica Neue"/>
              <a:buChar char="●"/>
            </a:pPr>
            <a:r>
              <a:rPr lang="uk" sz="1100" dirty="0">
                <a:solidFill>
                  <a:schemeClr val="dk1"/>
                </a:solidFill>
                <a:latin typeface="Arial" panose="020B0604020202020204" pitchFamily="34" charset="0"/>
                <a:ea typeface="Helvetica Neue"/>
                <a:cs typeface="Arial" panose="020B0604020202020204" pitchFamily="34" charset="0"/>
                <a:sym typeface="Helvetica Neue"/>
              </a:rPr>
              <a:t>Антикорупційний шлях Сінгапуру почався з побудови ефективної нормативно-правової бази запобігання корупції, яка містить чіткі формування щодо покарання та виключає двозначні закони. </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8450" algn="just" rtl="0">
              <a:spcBef>
                <a:spcPts val="0"/>
              </a:spcBef>
              <a:spcAft>
                <a:spcPts val="0"/>
              </a:spcAft>
              <a:buClr>
                <a:srgbClr val="B9D6D5"/>
              </a:buClr>
              <a:buSzPts val="1100"/>
              <a:buFont typeface="Helvetica Neue"/>
              <a:buChar char="●"/>
            </a:pPr>
            <a:r>
              <a:rPr lang="uk" sz="1100" dirty="0">
                <a:solidFill>
                  <a:schemeClr val="dk1"/>
                </a:solidFill>
                <a:latin typeface="Arial" panose="020B0604020202020204" pitchFamily="34" charset="0"/>
                <a:ea typeface="Helvetica Neue"/>
                <a:cs typeface="Arial" panose="020B0604020202020204" pitchFamily="34" charset="0"/>
                <a:sym typeface="Helvetica Neue"/>
              </a:rPr>
              <a:t>Судова система є самостійною та незалежною в своїх діях, а судді мають надзвичайно високу зарплатню (800 000 тис. дол. за рік). </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8450" algn="just" rtl="0">
              <a:spcBef>
                <a:spcPts val="0"/>
              </a:spcBef>
              <a:spcAft>
                <a:spcPts val="0"/>
              </a:spcAft>
              <a:buClr>
                <a:srgbClr val="B9D6D5"/>
              </a:buClr>
              <a:buSzPts val="1100"/>
              <a:buFont typeface="Helvetica Neue"/>
              <a:buChar char="●"/>
            </a:pPr>
            <a:r>
              <a:rPr lang="uk" sz="1100" dirty="0">
                <a:solidFill>
                  <a:schemeClr val="dk1"/>
                </a:solidFill>
                <a:latin typeface="Arial" panose="020B0604020202020204" pitchFamily="34" charset="0"/>
                <a:ea typeface="Helvetica Neue"/>
                <a:cs typeface="Arial" panose="020B0604020202020204" pitchFamily="34" charset="0"/>
                <a:sym typeface="Helvetica Neue"/>
              </a:rPr>
              <a:t>Зарплатня чиновників становить майже в 6 разів більше середньої зарплатні. </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8450" algn="just" rtl="0">
              <a:spcBef>
                <a:spcPts val="0"/>
              </a:spcBef>
              <a:spcAft>
                <a:spcPts val="0"/>
              </a:spcAft>
              <a:buClr>
                <a:srgbClr val="B9D6D5"/>
              </a:buClr>
              <a:buSzPts val="1100"/>
              <a:buFont typeface="Helvetica Neue"/>
              <a:buChar char="●"/>
            </a:pPr>
            <a:r>
              <a:rPr lang="uk" sz="1100" dirty="0">
                <a:solidFill>
                  <a:schemeClr val="dk1"/>
                </a:solidFill>
                <a:latin typeface="Arial" panose="020B0604020202020204" pitchFamily="34" charset="0"/>
                <a:ea typeface="Helvetica Neue"/>
                <a:cs typeface="Arial" panose="020B0604020202020204" pitchFamily="34" charset="0"/>
                <a:sym typeface="Helvetica Neue"/>
              </a:rPr>
              <a:t>Є покарання «за накопичення багатства», що спонукає чиновників до доброчесних дій, адже кожні півроку їх декларації перевіряються прем’єром. </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1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9"/>
          <p:cNvSpPr txBox="1"/>
          <p:nvPr/>
        </p:nvSpPr>
        <p:spPr>
          <a:xfrm>
            <a:off x="869451" y="1962397"/>
            <a:ext cx="4435717" cy="1726221"/>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1000"/>
              </a:spcBef>
              <a:spcAft>
                <a:spcPts val="0"/>
              </a:spcAft>
              <a:buNone/>
            </a:pPr>
            <a:r>
              <a:rPr lang="uk" dirty="0">
                <a:solidFill>
                  <a:schemeClr val="dk1"/>
                </a:solidFill>
                <a:latin typeface="Arial" panose="020B0604020202020204" pitchFamily="34" charset="0"/>
                <a:ea typeface="Helvetica Neue"/>
                <a:cs typeface="Arial" panose="020B0604020202020204" pitchFamily="34" charset="0"/>
                <a:sym typeface="Helvetica Neue"/>
              </a:rPr>
              <a:t>Формуються групи по 3-5 учасників. Кожна група випадковим чином отримує одну з Цілей Сталого Розвитку. </a:t>
            </a:r>
            <a:endParaRPr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1000"/>
              </a:spcBef>
              <a:spcAft>
                <a:spcPts val="0"/>
              </a:spcAft>
              <a:buNone/>
            </a:pPr>
            <a:r>
              <a:rPr lang="uk" dirty="0">
                <a:solidFill>
                  <a:schemeClr val="dk1"/>
                </a:solidFill>
                <a:latin typeface="Arial" panose="020B0604020202020204" pitchFamily="34" charset="0"/>
                <a:ea typeface="Helvetica Neue"/>
                <a:cs typeface="Arial" panose="020B0604020202020204" pitchFamily="34" charset="0"/>
                <a:sym typeface="Helvetica Neue"/>
              </a:rPr>
              <a:t>Завдання – сформулювати та презентувати основні корупційні ризики в сфері та основні методи запобігання. </a:t>
            </a:r>
            <a:endParaRPr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238" name="Google Shape;238;p29"/>
          <p:cNvSpPr txBox="1">
            <a:spLocks noGrp="1"/>
          </p:cNvSpPr>
          <p:nvPr>
            <p:ph type="title"/>
          </p:nvPr>
        </p:nvSpPr>
        <p:spPr>
          <a:xfrm>
            <a:off x="869450" y="221823"/>
            <a:ext cx="4699327" cy="45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Практичне завдання 1</a:t>
            </a:r>
            <a:endParaRPr sz="3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239" name="Google Shape;239;p29"/>
          <p:cNvSpPr txBox="1"/>
          <p:nvPr/>
        </p:nvSpPr>
        <p:spPr>
          <a:xfrm>
            <a:off x="869451" y="682257"/>
            <a:ext cx="6799976" cy="646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3000" b="1"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Цілі Сталого Розвитку vs Корупція</a:t>
            </a:r>
            <a:endParaRPr sz="3000" b="1" dirty="0">
              <a:highlight>
                <a:srgbClr val="B9D6D5"/>
              </a:highlight>
            </a:endParaRPr>
          </a:p>
        </p:txBody>
      </p:sp>
      <p:pic>
        <p:nvPicPr>
          <p:cNvPr id="240" name="Google Shape;240;p29"/>
          <p:cNvPicPr preferRelativeResize="0"/>
          <p:nvPr/>
        </p:nvPicPr>
        <p:blipFill>
          <a:blip r:embed="rId3">
            <a:alphaModFix/>
          </a:blip>
          <a:stretch>
            <a:fillRect/>
          </a:stretch>
        </p:blipFill>
        <p:spPr>
          <a:xfrm>
            <a:off x="6352160" y="1786723"/>
            <a:ext cx="1819775" cy="2176426"/>
          </a:xfrm>
          <a:prstGeom prst="rect">
            <a:avLst/>
          </a:prstGeom>
          <a:noFill/>
          <a:ln>
            <a:noFill/>
          </a:ln>
        </p:spPr>
      </p:pic>
      <p:sp>
        <p:nvSpPr>
          <p:cNvPr id="9" name="Google Shape;159;p21">
            <a:extLst>
              <a:ext uri="{FF2B5EF4-FFF2-40B4-BE49-F238E27FC236}">
                <a16:creationId xmlns:a16="http://schemas.microsoft.com/office/drawing/2014/main" id="{894C57F4-7898-4D8C-97D0-65D624054B0D}"/>
              </a:ext>
            </a:extLst>
          </p:cNvPr>
          <p:cNvSpPr/>
          <p:nvPr/>
        </p:nvSpPr>
        <p:spPr>
          <a:xfrm>
            <a:off x="0" y="4604951"/>
            <a:ext cx="4572000" cy="538724"/>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30"/>
          <p:cNvSpPr txBox="1"/>
          <p:nvPr/>
        </p:nvSpPr>
        <p:spPr>
          <a:xfrm>
            <a:off x="870045" y="1735639"/>
            <a:ext cx="7161435" cy="2219141"/>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1000"/>
              </a:spcBef>
              <a:spcAft>
                <a:spcPts val="0"/>
              </a:spcAft>
              <a:buNone/>
            </a:pPr>
            <a:r>
              <a:rPr lang="uk" sz="1600" dirty="0">
                <a:solidFill>
                  <a:schemeClr val="dk1"/>
                </a:solidFill>
                <a:latin typeface="Arial" panose="020B0604020202020204" pitchFamily="34" charset="0"/>
                <a:ea typeface="Helvetica Neue"/>
                <a:cs typeface="Arial" panose="020B0604020202020204" pitchFamily="34" charset="0"/>
                <a:sym typeface="Helvetica Neue"/>
              </a:rPr>
              <a:t>Уявімо, що відбувається Всесвітня конференція приурочена до Дня боротьби з корупцією. </a:t>
            </a:r>
            <a:endParaRPr sz="16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1000"/>
              </a:spcBef>
              <a:spcAft>
                <a:spcPts val="0"/>
              </a:spcAft>
              <a:buNone/>
            </a:pPr>
            <a:r>
              <a:rPr lang="uk" sz="1600" dirty="0">
                <a:solidFill>
                  <a:schemeClr val="dk1"/>
                </a:solidFill>
                <a:latin typeface="Arial" panose="020B0604020202020204" pitchFamily="34" charset="0"/>
                <a:ea typeface="Helvetica Neue"/>
                <a:cs typeface="Arial" panose="020B0604020202020204" pitchFamily="34" charset="0"/>
                <a:sym typeface="Helvetica Neue"/>
              </a:rPr>
              <a:t>Студентів утворюють 5 команд. </a:t>
            </a:r>
            <a:endParaRPr sz="16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1000"/>
              </a:spcBef>
              <a:spcAft>
                <a:spcPts val="0"/>
              </a:spcAft>
              <a:buNone/>
            </a:pPr>
            <a:r>
              <a:rPr lang="uk" sz="1600" dirty="0">
                <a:solidFill>
                  <a:schemeClr val="dk1"/>
                </a:solidFill>
                <a:latin typeface="Arial" panose="020B0604020202020204" pitchFamily="34" charset="0"/>
                <a:ea typeface="Helvetica Neue"/>
                <a:cs typeface="Arial" panose="020B0604020202020204" pitchFamily="34" charset="0"/>
                <a:sym typeface="Helvetica Neue"/>
              </a:rPr>
              <a:t>Кожна команда отримує країну, яка має успішні практики боротьби з корупцією. Представників даних країн запросили виступити з промовою на конференції. </a:t>
            </a:r>
            <a:endParaRPr sz="16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1000"/>
              </a:spcBef>
              <a:spcAft>
                <a:spcPts val="0"/>
              </a:spcAft>
              <a:buNone/>
            </a:pPr>
            <a:r>
              <a:rPr lang="uk" sz="1600" dirty="0">
                <a:solidFill>
                  <a:schemeClr val="dk1"/>
                </a:solidFill>
                <a:latin typeface="Arial" panose="020B0604020202020204" pitchFamily="34" charset="0"/>
                <a:ea typeface="Helvetica Neue"/>
                <a:cs typeface="Arial" panose="020B0604020202020204" pitchFamily="34" charset="0"/>
                <a:sym typeface="Helvetica Neue"/>
              </a:rPr>
              <a:t>Кожна команда складає інформаційний спіч з практичними кейсами, мотивацією та історією успіху впровадження доброчесності в своїй країні.</a:t>
            </a:r>
            <a:endParaRPr sz="16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249" name="Google Shape;249;p30"/>
          <p:cNvSpPr txBox="1">
            <a:spLocks noGrp="1"/>
          </p:cNvSpPr>
          <p:nvPr>
            <p:ph type="title"/>
          </p:nvPr>
        </p:nvSpPr>
        <p:spPr>
          <a:xfrm>
            <a:off x="870045" y="232775"/>
            <a:ext cx="4887600" cy="45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Практичне завдання 2</a:t>
            </a:r>
            <a:r>
              <a:rPr lang="uk" sz="3000" b="1" dirty="0">
                <a:solidFill>
                  <a:schemeClr val="lt1"/>
                </a:solidFill>
                <a:latin typeface="Arial" panose="020B0604020202020204" pitchFamily="34" charset="0"/>
                <a:ea typeface="Roboto"/>
                <a:cs typeface="Arial" panose="020B0604020202020204" pitchFamily="34" charset="0"/>
                <a:sym typeface="Roboto"/>
              </a:rPr>
              <a:t> </a:t>
            </a:r>
            <a:endParaRPr sz="3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250" name="Google Shape;250;p30"/>
          <p:cNvSpPr txBox="1"/>
          <p:nvPr/>
        </p:nvSpPr>
        <p:spPr>
          <a:xfrm>
            <a:off x="870045" y="699325"/>
            <a:ext cx="5193004" cy="646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3000" b="1"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Всесвітня конференція</a:t>
            </a:r>
            <a:endParaRPr sz="3000" b="1" dirty="0">
              <a:highlight>
                <a:srgbClr val="B9D6D5"/>
              </a:highlight>
            </a:endParaRPr>
          </a:p>
        </p:txBody>
      </p:sp>
      <p:pic>
        <p:nvPicPr>
          <p:cNvPr id="252" name="Google Shape;252;p30"/>
          <p:cNvPicPr preferRelativeResize="0"/>
          <p:nvPr/>
        </p:nvPicPr>
        <p:blipFill>
          <a:blip r:embed="rId3">
            <a:alphaModFix/>
          </a:blip>
          <a:stretch>
            <a:fillRect/>
          </a:stretch>
        </p:blipFill>
        <p:spPr>
          <a:xfrm>
            <a:off x="8257475" y="401250"/>
            <a:ext cx="631218" cy="596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14"/>
          <p:cNvSpPr/>
          <p:nvPr/>
        </p:nvSpPr>
        <p:spPr>
          <a:xfrm>
            <a:off x="1156283" y="1425049"/>
            <a:ext cx="1710485" cy="1725749"/>
          </a:xfrm>
          <a:prstGeom prst="ellipse">
            <a:avLst/>
          </a:prstGeom>
          <a:solidFill>
            <a:srgbClr val="B9D6D5"/>
          </a:solidFill>
          <a:ln w="952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00"/>
              </a:highlight>
            </a:endParaRPr>
          </a:p>
        </p:txBody>
      </p:sp>
      <p:sp>
        <p:nvSpPr>
          <p:cNvPr id="66" name="Google Shape;66;p14"/>
          <p:cNvSpPr/>
          <p:nvPr/>
        </p:nvSpPr>
        <p:spPr>
          <a:xfrm>
            <a:off x="6274537" y="1568504"/>
            <a:ext cx="1992401" cy="1510424"/>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450297" y="3438735"/>
            <a:ext cx="2346470" cy="1275492"/>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a:spLocks noGrp="1"/>
          </p:cNvSpPr>
          <p:nvPr>
            <p:ph type="title"/>
          </p:nvPr>
        </p:nvSpPr>
        <p:spPr>
          <a:xfrm>
            <a:off x="879170" y="187750"/>
            <a:ext cx="7769619" cy="11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chemeClr val="tx1"/>
                </a:solidFill>
                <a:latin typeface="Arial" panose="020B0604020202020204" pitchFamily="34" charset="0"/>
                <a:ea typeface="Roboto"/>
                <a:cs typeface="Arial" panose="020B0604020202020204" pitchFamily="34" charset="0"/>
                <a:sym typeface="Roboto"/>
              </a:rPr>
              <a:t>Корупція VS McDonalds:</a:t>
            </a:r>
            <a:endParaRPr sz="3000" b="1" dirty="0">
              <a:solidFill>
                <a:schemeClr val="tx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Clr>
                <a:schemeClr val="dk1"/>
              </a:buClr>
              <a:buSzPts val="1100"/>
              <a:buFont typeface="Arial"/>
              <a:buNone/>
            </a:pPr>
            <a:r>
              <a:rPr lang="uk" sz="3000" b="1" dirty="0">
                <a:solidFill>
                  <a:schemeClr val="tx1"/>
                </a:solidFill>
                <a:latin typeface="Arial" panose="020B0604020202020204" pitchFamily="34" charset="0"/>
                <a:ea typeface="Roboto"/>
                <a:cs typeface="Arial" panose="020B0604020202020204" pitchFamily="34" charset="0"/>
                <a:sym typeface="Roboto"/>
              </a:rPr>
              <a:t>Президентський бізнес в Тунісі</a:t>
            </a:r>
            <a:endParaRPr sz="3000" b="1" dirty="0">
              <a:solidFill>
                <a:schemeClr val="tx1"/>
              </a:solidFill>
              <a:latin typeface="Arial" panose="020B0604020202020204" pitchFamily="34" charset="0"/>
              <a:ea typeface="Roboto"/>
              <a:cs typeface="Arial" panose="020B0604020202020204" pitchFamily="34" charset="0"/>
              <a:sym typeface="Roboto"/>
            </a:endParaRPr>
          </a:p>
        </p:txBody>
      </p:sp>
      <p:pic>
        <p:nvPicPr>
          <p:cNvPr id="70" name="Google Shape;70;p14"/>
          <p:cNvPicPr preferRelativeResize="0"/>
          <p:nvPr/>
        </p:nvPicPr>
        <p:blipFill rotWithShape="1">
          <a:blip r:embed="rId3">
            <a:alphaModFix/>
          </a:blip>
          <a:srcRect r="23971"/>
          <a:stretch/>
        </p:blipFill>
        <p:spPr>
          <a:xfrm>
            <a:off x="976408" y="1385749"/>
            <a:ext cx="1773637" cy="1725749"/>
          </a:xfrm>
          <a:prstGeom prst="ellipse">
            <a:avLst/>
          </a:prstGeom>
          <a:noFill/>
          <a:ln>
            <a:noFill/>
          </a:ln>
        </p:spPr>
      </p:pic>
      <p:pic>
        <p:nvPicPr>
          <p:cNvPr id="71" name="Google Shape;71;p14"/>
          <p:cNvPicPr preferRelativeResize="0"/>
          <p:nvPr/>
        </p:nvPicPr>
        <p:blipFill>
          <a:blip r:embed="rId4">
            <a:alphaModFix/>
          </a:blip>
          <a:stretch>
            <a:fillRect/>
          </a:stretch>
        </p:blipFill>
        <p:spPr>
          <a:xfrm>
            <a:off x="6148696" y="1467870"/>
            <a:ext cx="2018896" cy="1525224"/>
          </a:xfrm>
          <a:prstGeom prst="rect">
            <a:avLst/>
          </a:prstGeom>
          <a:noFill/>
          <a:ln>
            <a:noFill/>
          </a:ln>
        </p:spPr>
      </p:pic>
      <p:pic>
        <p:nvPicPr>
          <p:cNvPr id="72" name="Google Shape;72;p14"/>
          <p:cNvPicPr preferRelativeResize="0"/>
          <p:nvPr/>
        </p:nvPicPr>
        <p:blipFill>
          <a:blip r:embed="rId5">
            <a:alphaModFix/>
          </a:blip>
          <a:stretch>
            <a:fillRect/>
          </a:stretch>
        </p:blipFill>
        <p:spPr>
          <a:xfrm>
            <a:off x="6196104" y="3216948"/>
            <a:ext cx="2487687" cy="1392846"/>
          </a:xfrm>
          <a:prstGeom prst="rect">
            <a:avLst/>
          </a:prstGeom>
          <a:noFill/>
          <a:ln>
            <a:noFill/>
          </a:ln>
        </p:spPr>
      </p:pic>
      <p:sp>
        <p:nvSpPr>
          <p:cNvPr id="73" name="Google Shape;73;p14"/>
          <p:cNvSpPr txBox="1"/>
          <p:nvPr/>
        </p:nvSpPr>
        <p:spPr>
          <a:xfrm>
            <a:off x="879170" y="3315480"/>
            <a:ext cx="4812402" cy="136957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uk" sz="1100" dirty="0">
                <a:solidFill>
                  <a:schemeClr val="dk1"/>
                </a:solidFill>
                <a:latin typeface="Arial" panose="020B0604020202020204" pitchFamily="34" charset="0"/>
                <a:ea typeface="Helvetica Neue"/>
                <a:cs typeface="Arial" panose="020B0604020202020204" pitchFamily="34" charset="0"/>
                <a:sym typeface="Helvetica Neue"/>
              </a:rPr>
              <a:t>Будучи президентом, Бен Алі прийняв ряд законів, які зобов'язали іноземні компанії отримувати спеціальний дозвіл на те, щоб вести бізнес в країні. Це мало негативний вплив на економіку та добробут Тунісу, але надало особисті переваги президенту та його родині, адже їхні сімейні підприємства позбавилися конкурентів та монополізували різноманітні галузі. Таким чином родина президента змогла заробити 13 мільярдів доларів</a:t>
            </a:r>
            <a:endParaRPr sz="1100" dirty="0">
              <a:latin typeface="Arial" panose="020B0604020202020204" pitchFamily="34" charset="0"/>
              <a:ea typeface="Helvetica Neue"/>
              <a:cs typeface="Arial" panose="020B0604020202020204" pitchFamily="34" charset="0"/>
              <a:sym typeface="Helvetica Neue"/>
            </a:endParaRPr>
          </a:p>
        </p:txBody>
      </p:sp>
      <p:sp>
        <p:nvSpPr>
          <p:cNvPr id="74" name="Google Shape;74;p14"/>
          <p:cNvSpPr txBox="1"/>
          <p:nvPr/>
        </p:nvSpPr>
        <p:spPr>
          <a:xfrm>
            <a:off x="3049500" y="2495141"/>
            <a:ext cx="2233500" cy="6693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050" b="1" dirty="0">
                <a:solidFill>
                  <a:srgbClr val="202122"/>
                </a:solidFill>
                <a:highlight>
                  <a:srgbClr val="FFFFFF"/>
                </a:highlight>
                <a:latin typeface="Arial" panose="020B0604020202020204" pitchFamily="34" charset="0"/>
                <a:ea typeface="Helvetica Neue"/>
                <a:cs typeface="Arial" panose="020B0604020202020204" pitchFamily="34" charset="0"/>
                <a:sym typeface="Helvetica Neue"/>
              </a:rPr>
              <a:t>Зін аль-Абідін бен Алі</a:t>
            </a:r>
            <a:endParaRPr sz="1050" b="1" dirty="0">
              <a:solidFill>
                <a:srgbClr val="202122"/>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r>
              <a:rPr lang="uk" sz="1050" i="1" dirty="0">
                <a:solidFill>
                  <a:srgbClr val="202122"/>
                </a:solidFill>
                <a:highlight>
                  <a:srgbClr val="FFFFFF"/>
                </a:highlight>
                <a:latin typeface="Arial" panose="020B0604020202020204" pitchFamily="34" charset="0"/>
                <a:ea typeface="Helvetica Neue"/>
                <a:cs typeface="Arial" panose="020B0604020202020204" pitchFamily="34" charset="0"/>
                <a:sym typeface="Helvetica Neue"/>
              </a:rPr>
              <a:t>Президент Тунісу</a:t>
            </a:r>
          </a:p>
          <a:p>
            <a:pPr marL="0" lvl="0" indent="0" algn="l" rtl="0">
              <a:spcBef>
                <a:spcPts val="0"/>
              </a:spcBef>
              <a:spcAft>
                <a:spcPts val="0"/>
              </a:spcAft>
              <a:buNone/>
            </a:pPr>
            <a:r>
              <a:rPr lang="uk" sz="1050" i="1" dirty="0">
                <a:solidFill>
                  <a:srgbClr val="202122"/>
                </a:solidFill>
                <a:highlight>
                  <a:srgbClr val="FFFFFF"/>
                </a:highlight>
                <a:latin typeface="Arial" panose="020B0604020202020204" pitchFamily="34" charset="0"/>
                <a:ea typeface="Helvetica Neue"/>
                <a:cs typeface="Arial" panose="020B0604020202020204" pitchFamily="34" charset="0"/>
                <a:sym typeface="Helvetica Neue"/>
              </a:rPr>
              <a:t>з 1987 по 2011 рік</a:t>
            </a:r>
            <a:endParaRPr sz="1050" i="1" dirty="0">
              <a:solidFill>
                <a:srgbClr val="202122"/>
              </a:solidFill>
              <a:highlight>
                <a:srgbClr val="FFFFFF"/>
              </a:highlight>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5"/>
          <p:cNvSpPr txBox="1">
            <a:spLocks noGrp="1"/>
          </p:cNvSpPr>
          <p:nvPr>
            <p:ph type="title"/>
          </p:nvPr>
        </p:nvSpPr>
        <p:spPr>
          <a:xfrm>
            <a:off x="838772" y="725463"/>
            <a:ext cx="4167600" cy="1972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uk" sz="6000" b="1" dirty="0">
                <a:latin typeface="Arial" panose="020B0604020202020204" pitchFamily="34" charset="0"/>
                <a:ea typeface="Roboto"/>
                <a:cs typeface="Arial" panose="020B0604020202020204" pitchFamily="34" charset="0"/>
                <a:sym typeface="Roboto"/>
              </a:rPr>
              <a:t>Наслідки</a:t>
            </a:r>
            <a:endParaRPr sz="6000" b="1" dirty="0">
              <a:latin typeface="Arial" panose="020B0604020202020204" pitchFamily="34" charset="0"/>
              <a:ea typeface="Roboto"/>
              <a:cs typeface="Arial" panose="020B0604020202020204" pitchFamily="34" charset="0"/>
              <a:sym typeface="Roboto"/>
            </a:endParaRPr>
          </a:p>
          <a:p>
            <a:pPr marL="0" lvl="0" indent="0" algn="l" rtl="0">
              <a:lnSpc>
                <a:spcPct val="100000"/>
              </a:lnSpc>
              <a:spcBef>
                <a:spcPts val="0"/>
              </a:spcBef>
              <a:spcAft>
                <a:spcPts val="0"/>
              </a:spcAft>
              <a:buClr>
                <a:schemeClr val="dk1"/>
              </a:buClr>
              <a:buSzPts val="1100"/>
              <a:buFont typeface="Arial"/>
              <a:buNone/>
            </a:pPr>
            <a:r>
              <a:rPr lang="uk" sz="6000" b="1" dirty="0">
                <a:latin typeface="Arial" panose="020B0604020202020204" pitchFamily="34" charset="0"/>
                <a:ea typeface="Roboto"/>
                <a:cs typeface="Arial" panose="020B0604020202020204" pitchFamily="34" charset="0"/>
                <a:sym typeface="Roboto"/>
              </a:rPr>
              <a:t>корупції </a:t>
            </a:r>
            <a:endParaRPr sz="6000" b="1" dirty="0">
              <a:latin typeface="Arial" panose="020B0604020202020204" pitchFamily="34" charset="0"/>
              <a:ea typeface="Roboto"/>
              <a:cs typeface="Arial" panose="020B0604020202020204" pitchFamily="34" charset="0"/>
              <a:sym typeface="Roboto"/>
            </a:endParaRPr>
          </a:p>
        </p:txBody>
      </p:sp>
      <p:sp>
        <p:nvSpPr>
          <p:cNvPr id="81" name="Google Shape;81;p15"/>
          <p:cNvSpPr/>
          <p:nvPr/>
        </p:nvSpPr>
        <p:spPr>
          <a:xfrm>
            <a:off x="8138575" y="-1"/>
            <a:ext cx="1005600" cy="5166075"/>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5"/>
          <p:cNvPicPr preferRelativeResize="0"/>
          <p:nvPr/>
        </p:nvPicPr>
        <p:blipFill>
          <a:blip r:embed="rId3">
            <a:alphaModFix/>
          </a:blip>
          <a:stretch>
            <a:fillRect/>
          </a:stretch>
        </p:blipFill>
        <p:spPr>
          <a:xfrm>
            <a:off x="955300" y="3265225"/>
            <a:ext cx="590750" cy="372175"/>
          </a:xfrm>
          <a:prstGeom prst="rect">
            <a:avLst/>
          </a:prstGeom>
          <a:noFill/>
          <a:ln>
            <a:noFill/>
          </a:ln>
        </p:spPr>
      </p:pic>
      <p:sp>
        <p:nvSpPr>
          <p:cNvPr id="83" name="Google Shape;83;p15"/>
          <p:cNvSpPr/>
          <p:nvPr/>
        </p:nvSpPr>
        <p:spPr>
          <a:xfrm>
            <a:off x="0" y="4771325"/>
            <a:ext cx="3092100" cy="372300"/>
          </a:xfrm>
          <a:prstGeom prst="snip1Rect">
            <a:avLst>
              <a:gd name="adj" fmla="val 16667"/>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5"/>
          <p:cNvPicPr preferRelativeResize="0"/>
          <p:nvPr/>
        </p:nvPicPr>
        <p:blipFill>
          <a:blip r:embed="rId4">
            <a:alphaModFix/>
          </a:blip>
          <a:stretch>
            <a:fillRect/>
          </a:stretch>
        </p:blipFill>
        <p:spPr>
          <a:xfrm>
            <a:off x="6826300" y="4265125"/>
            <a:ext cx="631225" cy="596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6"/>
          <p:cNvSpPr txBox="1"/>
          <p:nvPr/>
        </p:nvSpPr>
        <p:spPr>
          <a:xfrm>
            <a:off x="458675" y="1096888"/>
            <a:ext cx="6980094" cy="1826111"/>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1000"/>
              </a:spcBef>
              <a:spcAft>
                <a:spcPts val="0"/>
              </a:spcAft>
              <a:buNone/>
            </a:pPr>
            <a:r>
              <a:rPr lang="uk" sz="1500" dirty="0">
                <a:solidFill>
                  <a:schemeClr val="dk1"/>
                </a:solidFill>
                <a:latin typeface="Arial" panose="020B0604020202020204" pitchFamily="34" charset="0"/>
                <a:ea typeface="Helvetica Neue"/>
                <a:cs typeface="Arial" panose="020B0604020202020204" pitchFamily="34" charset="0"/>
                <a:sym typeface="Helvetica Neue"/>
              </a:rPr>
              <a:t>Ситуація, коли через розповсюдженість корупції, громадяни повинні платити хабарі за послуги, на які вони мають законне право. Люди, що спочатку не бажають давати хабарі, не знаходять іншого виходу, крім як взяти участь у корупційній грі. </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0" algn="just" rtl="0">
              <a:lnSpc>
                <a:spcPct val="100000"/>
              </a:lnSpc>
              <a:spcBef>
                <a:spcPts val="1000"/>
              </a:spcBef>
              <a:spcAft>
                <a:spcPts val="0"/>
              </a:spcAft>
              <a:buNone/>
            </a:pPr>
            <a:r>
              <a:rPr lang="uk" sz="1500" dirty="0">
                <a:solidFill>
                  <a:schemeClr val="dk1"/>
                </a:solidFill>
                <a:latin typeface="Arial" panose="020B0604020202020204" pitchFamily="34" charset="0"/>
                <a:ea typeface="Helvetica Neue"/>
                <a:cs typeface="Arial" panose="020B0604020202020204" pitchFamily="34" charset="0"/>
                <a:sym typeface="Helvetica Neue"/>
              </a:rPr>
              <a:t>Зрештою, корупція легко виходить з-під контролю, а кількість залучених осіб стрімко зростає.</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91" name="Google Shape;91;p16"/>
          <p:cNvSpPr/>
          <p:nvPr/>
        </p:nvSpPr>
        <p:spPr>
          <a:xfrm>
            <a:off x="8452022" y="-44925"/>
            <a:ext cx="692403" cy="52110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6"/>
          <p:cNvPicPr preferRelativeResize="0"/>
          <p:nvPr/>
        </p:nvPicPr>
        <p:blipFill>
          <a:blip r:embed="rId3">
            <a:alphaModFix/>
          </a:blip>
          <a:stretch>
            <a:fillRect/>
          </a:stretch>
        </p:blipFill>
        <p:spPr>
          <a:xfrm>
            <a:off x="7510612" y="500738"/>
            <a:ext cx="631225" cy="596150"/>
          </a:xfrm>
          <a:prstGeom prst="rect">
            <a:avLst/>
          </a:prstGeom>
          <a:noFill/>
          <a:ln>
            <a:noFill/>
          </a:ln>
        </p:spPr>
      </p:pic>
      <p:sp>
        <p:nvSpPr>
          <p:cNvPr id="93" name="Google Shape;93;p16"/>
          <p:cNvSpPr txBox="1">
            <a:spLocks noGrp="1"/>
          </p:cNvSpPr>
          <p:nvPr>
            <p:ph type="title"/>
          </p:nvPr>
        </p:nvSpPr>
        <p:spPr>
          <a:xfrm>
            <a:off x="854090" y="285629"/>
            <a:ext cx="5563185" cy="1026368"/>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uk" sz="3000" b="1" dirty="0">
                <a:solidFill>
                  <a:schemeClr val="tx1"/>
                </a:solidFill>
                <a:latin typeface="Arial" panose="020B0604020202020204" pitchFamily="34" charset="0"/>
                <a:ea typeface="Helvetica Neue"/>
                <a:cs typeface="Arial" panose="020B0604020202020204" pitchFamily="34" charset="0"/>
                <a:sym typeface="Helvetica Neue"/>
              </a:rPr>
              <a:t>Проблема «снігової кулі»</a:t>
            </a:r>
            <a:endParaRPr sz="3000" b="1" dirty="0">
              <a:solidFill>
                <a:schemeClr val="tx1"/>
              </a:solidFill>
              <a:latin typeface="Arial" panose="020B0604020202020204" pitchFamily="34" charset="0"/>
              <a:ea typeface="Helvetica Neue"/>
              <a:cs typeface="Arial" panose="020B0604020202020204" pitchFamily="34" charset="0"/>
              <a:sym typeface="Helvetica Neue"/>
            </a:endParaRPr>
          </a:p>
        </p:txBody>
      </p:sp>
      <p:pic>
        <p:nvPicPr>
          <p:cNvPr id="94" name="Google Shape;94;p16"/>
          <p:cNvPicPr preferRelativeResize="0"/>
          <p:nvPr/>
        </p:nvPicPr>
        <p:blipFill>
          <a:blip r:embed="rId4">
            <a:alphaModFix/>
          </a:blip>
          <a:stretch>
            <a:fillRect/>
          </a:stretch>
        </p:blipFill>
        <p:spPr>
          <a:xfrm rot="631217">
            <a:off x="3768835" y="2818540"/>
            <a:ext cx="4427814" cy="23475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6" name="Google Shape;106;p17"/>
          <p:cNvSpPr txBox="1"/>
          <p:nvPr/>
        </p:nvSpPr>
        <p:spPr>
          <a:xfrm>
            <a:off x="6676100" y="1800775"/>
            <a:ext cx="1300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p>
        </p:txBody>
      </p:sp>
      <p:graphicFrame>
        <p:nvGraphicFramePr>
          <p:cNvPr id="120" name="Google Shape;120;p17"/>
          <p:cNvGraphicFramePr/>
          <p:nvPr>
            <p:extLst>
              <p:ext uri="{D42A27DB-BD31-4B8C-83A1-F6EECF244321}">
                <p14:modId xmlns:p14="http://schemas.microsoft.com/office/powerpoint/2010/main" val="1719123729"/>
              </p:ext>
            </p:extLst>
          </p:nvPr>
        </p:nvGraphicFramePr>
        <p:xfrm>
          <a:off x="875789" y="1485696"/>
          <a:ext cx="7392421" cy="2958078"/>
        </p:xfrm>
        <a:graphic>
          <a:graphicData uri="http://schemas.openxmlformats.org/drawingml/2006/table">
            <a:tbl>
              <a:tblPr>
                <a:noFill/>
                <a:effectLst>
                  <a:reflection blurRad="6350" stA="50000" endA="275" endPos="40000" dist="101600" dir="5400000" sy="-100000" algn="bl" rotWithShape="0"/>
                </a:effectLst>
                <a:tableStyleId>{FD544751-89B7-4325-9564-01A200FB0DBC}</a:tableStyleId>
              </a:tblPr>
              <a:tblGrid>
                <a:gridCol w="1226464">
                  <a:extLst>
                    <a:ext uri="{9D8B030D-6E8A-4147-A177-3AD203B41FA5}">
                      <a16:colId xmlns:a16="http://schemas.microsoft.com/office/drawing/2014/main" val="20000"/>
                    </a:ext>
                  </a:extLst>
                </a:gridCol>
                <a:gridCol w="1176400">
                  <a:extLst>
                    <a:ext uri="{9D8B030D-6E8A-4147-A177-3AD203B41FA5}">
                      <a16:colId xmlns:a16="http://schemas.microsoft.com/office/drawing/2014/main" val="20001"/>
                    </a:ext>
                  </a:extLst>
                </a:gridCol>
                <a:gridCol w="1330549">
                  <a:extLst>
                    <a:ext uri="{9D8B030D-6E8A-4147-A177-3AD203B41FA5}">
                      <a16:colId xmlns:a16="http://schemas.microsoft.com/office/drawing/2014/main" val="20002"/>
                    </a:ext>
                  </a:extLst>
                </a:gridCol>
                <a:gridCol w="1111494">
                  <a:extLst>
                    <a:ext uri="{9D8B030D-6E8A-4147-A177-3AD203B41FA5}">
                      <a16:colId xmlns:a16="http://schemas.microsoft.com/office/drawing/2014/main" val="20003"/>
                    </a:ext>
                  </a:extLst>
                </a:gridCol>
                <a:gridCol w="1325233">
                  <a:extLst>
                    <a:ext uri="{9D8B030D-6E8A-4147-A177-3AD203B41FA5}">
                      <a16:colId xmlns:a16="http://schemas.microsoft.com/office/drawing/2014/main" val="20004"/>
                    </a:ext>
                  </a:extLst>
                </a:gridCol>
                <a:gridCol w="1222281">
                  <a:extLst>
                    <a:ext uri="{9D8B030D-6E8A-4147-A177-3AD203B41FA5}">
                      <a16:colId xmlns:a16="http://schemas.microsoft.com/office/drawing/2014/main" val="20005"/>
                    </a:ext>
                  </a:extLst>
                </a:gridCol>
              </a:tblGrid>
              <a:tr h="940312">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Ні бідності</a:t>
                      </a: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Ні голоду</a:t>
                      </a: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Гарне здоров’я </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Якісна освіта</a:t>
                      </a: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0"/>
                        </a:spcBef>
                        <a:spcAft>
                          <a:spcPts val="0"/>
                        </a:spcAft>
                        <a:buClr>
                          <a:schemeClr val="dk1"/>
                        </a:buClr>
                        <a:buSzPts val="1100"/>
                        <a:buFont typeface="Arial"/>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Гендерна</a:t>
                      </a: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Clr>
                          <a:schemeClr val="dk1"/>
                        </a:buClr>
                        <a:buSzPts val="1100"/>
                        <a:buFont typeface="Arial"/>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рівність</a:t>
                      </a: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Чиста вода</a:t>
                      </a: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та належні санітарні умови </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0"/>
                  </a:ext>
                </a:extLst>
              </a:tr>
              <a:tr h="1064978">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Відновлювана</a:t>
                      </a:r>
                      <a:br>
                        <a:rPr lang="uk" sz="1200" b="0" dirty="0">
                          <a:solidFill>
                            <a:schemeClr val="dk1"/>
                          </a:solidFill>
                          <a:latin typeface="Arial" panose="020B0604020202020204" pitchFamily="34" charset="0"/>
                          <a:ea typeface="Helvetica Neue"/>
                          <a:cs typeface="Arial" panose="020B0604020202020204" pitchFamily="34" charset="0"/>
                          <a:sym typeface="Helvetica Neue"/>
                        </a:rPr>
                      </a:br>
                      <a:r>
                        <a:rPr lang="uk" sz="1200" b="0" dirty="0">
                          <a:solidFill>
                            <a:schemeClr val="dk1"/>
                          </a:solidFill>
                          <a:latin typeface="Arial" panose="020B0604020202020204" pitchFamily="34" charset="0"/>
                          <a:ea typeface="Helvetica Neue"/>
                          <a:cs typeface="Arial" panose="020B0604020202020204" pitchFamily="34" charset="0"/>
                          <a:sym typeface="Helvetica Neue"/>
                        </a:rPr>
                        <a:t>енергія</a:t>
                      </a: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Гідна праця</a:t>
                      </a:r>
                      <a:br>
                        <a:rPr lang="uk" sz="1200" b="0" dirty="0">
                          <a:solidFill>
                            <a:schemeClr val="dk1"/>
                          </a:solidFill>
                          <a:latin typeface="Arial" panose="020B0604020202020204" pitchFamily="34" charset="0"/>
                          <a:ea typeface="Helvetica Neue"/>
                          <a:cs typeface="Arial" panose="020B0604020202020204" pitchFamily="34" charset="0"/>
                          <a:sym typeface="Helvetica Neue"/>
                        </a:rPr>
                      </a:br>
                      <a:r>
                        <a:rPr lang="uk" sz="1200" b="0" dirty="0">
                          <a:solidFill>
                            <a:schemeClr val="dk1"/>
                          </a:solidFill>
                          <a:latin typeface="Arial" panose="020B0604020202020204" pitchFamily="34" charset="0"/>
                          <a:ea typeface="Helvetica Neue"/>
                          <a:cs typeface="Arial" panose="020B0604020202020204" pitchFamily="34" charset="0"/>
                          <a:sym typeface="Helvetica Neue"/>
                        </a:rPr>
                        <a:t>та економічне зростання</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Інновації та інфраструктура</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Зменшення нерівності</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Сталий розвиток міст та спільнот</a:t>
                      </a: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Відповідальне споживання</a:t>
                      </a:r>
                      <a:endParaRPr sz="1200" b="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ctr" rtl="0">
                        <a:lnSpc>
                          <a:spcPct val="100000"/>
                        </a:lnSpc>
                        <a:spcBef>
                          <a:spcPts val="0"/>
                        </a:spcBef>
                        <a:spcAft>
                          <a:spcPts val="0"/>
                        </a:spcAft>
                        <a:buNone/>
                      </a:pP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1"/>
                  </a:ext>
                </a:extLst>
              </a:tr>
              <a:tr h="920516">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Боротьба</a:t>
                      </a:r>
                      <a:br>
                        <a:rPr lang="uk" sz="1200" b="0" dirty="0">
                          <a:solidFill>
                            <a:schemeClr val="dk1"/>
                          </a:solidFill>
                          <a:latin typeface="Arial" panose="020B0604020202020204" pitchFamily="34" charset="0"/>
                          <a:ea typeface="Helvetica Neue"/>
                          <a:cs typeface="Arial" panose="020B0604020202020204" pitchFamily="34" charset="0"/>
                          <a:sym typeface="Helvetica Neue"/>
                        </a:rPr>
                      </a:br>
                      <a:r>
                        <a:rPr lang="uk" sz="1200" b="0" dirty="0">
                          <a:solidFill>
                            <a:schemeClr val="dk1"/>
                          </a:solidFill>
                          <a:latin typeface="Arial" panose="020B0604020202020204" pitchFamily="34" charset="0"/>
                          <a:ea typeface="Helvetica Neue"/>
                          <a:cs typeface="Arial" panose="020B0604020202020204" pitchFamily="34" charset="0"/>
                          <a:sym typeface="Helvetica Neue"/>
                        </a:rPr>
                        <a:t>зі зміною клімату</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Збереження морських екосистем</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Збереження екосистем</a:t>
                      </a:r>
                      <a:br>
                        <a:rPr lang="uk" sz="1200" b="0" dirty="0">
                          <a:solidFill>
                            <a:schemeClr val="dk1"/>
                          </a:solidFill>
                          <a:latin typeface="Arial" panose="020B0604020202020204" pitchFamily="34" charset="0"/>
                          <a:ea typeface="Helvetica Neue"/>
                          <a:cs typeface="Arial" panose="020B0604020202020204" pitchFamily="34" charset="0"/>
                          <a:sym typeface="Helvetica Neue"/>
                        </a:rPr>
                      </a:br>
                      <a:r>
                        <a:rPr lang="uk" sz="1200" b="0" dirty="0">
                          <a:solidFill>
                            <a:schemeClr val="dk1"/>
                          </a:solidFill>
                          <a:latin typeface="Arial" panose="020B0604020202020204" pitchFamily="34" charset="0"/>
                          <a:ea typeface="Helvetica Neue"/>
                          <a:cs typeface="Arial" panose="020B0604020202020204" pitchFamily="34" charset="0"/>
                          <a:sym typeface="Helvetica Neue"/>
                        </a:rPr>
                        <a:t>суші</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Партнерство заради стійкого розвитку</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120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Мир та справедливість</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tc>
                  <a:txBody>
                    <a:bodyPr/>
                    <a:lstStyle/>
                    <a:p>
                      <a:pPr marL="0" lvl="0" indent="0" algn="ctr" rtl="0">
                        <a:lnSpc>
                          <a:spcPct val="100000"/>
                        </a:lnSpc>
                        <a:spcBef>
                          <a:spcPts val="0"/>
                        </a:spcBef>
                        <a:spcAft>
                          <a:spcPts val="0"/>
                        </a:spcAft>
                        <a:buNone/>
                      </a:pPr>
                      <a:r>
                        <a:rPr lang="uk" sz="1200" b="0" dirty="0">
                          <a:solidFill>
                            <a:schemeClr val="dk1"/>
                          </a:solidFill>
                          <a:latin typeface="Arial" panose="020B0604020202020204" pitchFamily="34" charset="0"/>
                          <a:ea typeface="Helvetica Neue"/>
                          <a:cs typeface="Arial" panose="020B0604020202020204" pitchFamily="34" charset="0"/>
                          <a:sym typeface="Helvetica Neue"/>
                        </a:rPr>
                        <a:t>Глобальні цілі сталого розвитку</a:t>
                      </a:r>
                      <a:endParaRPr sz="1200" b="0" dirty="0">
                        <a:latin typeface="Arial" panose="020B0604020202020204" pitchFamily="34" charset="0"/>
                        <a:ea typeface="Helvetica Neue"/>
                        <a:cs typeface="Arial" panose="020B0604020202020204" pitchFamily="34" charset="0"/>
                        <a:sym typeface="Helvetica Neue"/>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1" name="Google Shape;101;p17"/>
          <p:cNvSpPr txBox="1">
            <a:spLocks noGrp="1"/>
          </p:cNvSpPr>
          <p:nvPr>
            <p:ph type="title"/>
          </p:nvPr>
        </p:nvSpPr>
        <p:spPr>
          <a:xfrm>
            <a:off x="976125" y="178575"/>
            <a:ext cx="8016485" cy="10687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chemeClr val="tx1"/>
                </a:solidFill>
                <a:latin typeface="Arial" panose="020B0604020202020204" pitchFamily="34" charset="0"/>
                <a:ea typeface="Helvetica Neue"/>
                <a:cs typeface="Arial" panose="020B0604020202020204" pitchFamily="34" charset="0"/>
                <a:sym typeface="Helvetica Neue"/>
              </a:rPr>
              <a:t>Корупція:</a:t>
            </a:r>
            <a:br>
              <a:rPr lang="uk" sz="3000" b="1" dirty="0">
                <a:solidFill>
                  <a:schemeClr val="tx1"/>
                </a:solidFill>
                <a:latin typeface="Arial" panose="020B0604020202020204" pitchFamily="34" charset="0"/>
                <a:ea typeface="Helvetica Neue"/>
                <a:cs typeface="Arial" panose="020B0604020202020204" pitchFamily="34" charset="0"/>
                <a:sym typeface="Helvetica Neue"/>
              </a:rPr>
            </a:br>
            <a:r>
              <a:rPr lang="uk" sz="3000" b="1" dirty="0">
                <a:solidFill>
                  <a:schemeClr val="tx1"/>
                </a:solidFill>
                <a:latin typeface="Arial" panose="020B0604020202020204" pitchFamily="34" charset="0"/>
                <a:ea typeface="Helvetica Neue"/>
                <a:cs typeface="Arial" panose="020B0604020202020204" pitchFamily="34" charset="0"/>
                <a:sym typeface="Helvetica Neue"/>
              </a:rPr>
              <a:t>загрози для сталого розвитку </a:t>
            </a:r>
            <a:endParaRPr sz="3000" b="1" dirty="0">
              <a:solidFill>
                <a:schemeClr val="tx1"/>
              </a:solidFill>
              <a:latin typeface="Arial" panose="020B0604020202020204" pitchFamily="34" charset="0"/>
              <a:ea typeface="Helvetica Neue"/>
              <a:cs typeface="Arial" panose="020B0604020202020204" pitchFamily="34" charset="0"/>
              <a:sym typeface="Helvetica Neue"/>
            </a:endParaRPr>
          </a:p>
        </p:txBody>
      </p:sp>
      <p:pic>
        <p:nvPicPr>
          <p:cNvPr id="3" name="Графіка 2" descr="Connections with solid fill">
            <a:extLst>
              <a:ext uri="{FF2B5EF4-FFF2-40B4-BE49-F238E27FC236}">
                <a16:creationId xmlns:a16="http://schemas.microsoft.com/office/drawing/2014/main" id="{5AF6EAFB-3E89-47BE-A6EE-987040D77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100" y="1828046"/>
            <a:ext cx="560753" cy="560753"/>
          </a:xfrm>
          <a:prstGeom prst="rect">
            <a:avLst/>
          </a:prstGeom>
        </p:spPr>
      </p:pic>
      <p:pic>
        <p:nvPicPr>
          <p:cNvPr id="5" name="Графіка 4" descr="Table setting with solid fill">
            <a:extLst>
              <a:ext uri="{FF2B5EF4-FFF2-40B4-BE49-F238E27FC236}">
                <a16:creationId xmlns:a16="http://schemas.microsoft.com/office/drawing/2014/main" id="{46C1D493-9880-40BD-B12A-58BA160BFC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6156" y="1761106"/>
            <a:ext cx="627693" cy="627693"/>
          </a:xfrm>
          <a:prstGeom prst="rect">
            <a:avLst/>
          </a:prstGeom>
        </p:spPr>
      </p:pic>
      <p:pic>
        <p:nvPicPr>
          <p:cNvPr id="7" name="Графіка 6" descr="Universal access with solid fill">
            <a:extLst>
              <a:ext uri="{FF2B5EF4-FFF2-40B4-BE49-F238E27FC236}">
                <a16:creationId xmlns:a16="http://schemas.microsoft.com/office/drawing/2014/main" id="{8A229807-CD7B-426C-803E-CC07ED2B1D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25898" y="1791448"/>
            <a:ext cx="589689" cy="589689"/>
          </a:xfrm>
          <a:prstGeom prst="rect">
            <a:avLst/>
          </a:prstGeom>
        </p:spPr>
      </p:pic>
      <p:pic>
        <p:nvPicPr>
          <p:cNvPr id="9" name="Графіка 8" descr="Books with solid fill">
            <a:extLst>
              <a:ext uri="{FF2B5EF4-FFF2-40B4-BE49-F238E27FC236}">
                <a16:creationId xmlns:a16="http://schemas.microsoft.com/office/drawing/2014/main" id="{4FEC1660-A646-4B80-ACDE-A1E7205833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28414" y="1868433"/>
            <a:ext cx="443686" cy="443686"/>
          </a:xfrm>
          <a:prstGeom prst="rect">
            <a:avLst/>
          </a:prstGeom>
        </p:spPr>
      </p:pic>
      <p:pic>
        <p:nvPicPr>
          <p:cNvPr id="11" name="Графіка 10" descr="Man and woman with solid fill">
            <a:extLst>
              <a:ext uri="{FF2B5EF4-FFF2-40B4-BE49-F238E27FC236}">
                <a16:creationId xmlns:a16="http://schemas.microsoft.com/office/drawing/2014/main" id="{C27BE605-F569-451E-9DCE-0CDC3E92A5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29185" y="1950058"/>
            <a:ext cx="409434" cy="409434"/>
          </a:xfrm>
          <a:prstGeom prst="rect">
            <a:avLst/>
          </a:prstGeom>
        </p:spPr>
      </p:pic>
      <p:pic>
        <p:nvPicPr>
          <p:cNvPr id="13" name="Графіка 12" descr="Lightbulb and gear with solid fill">
            <a:extLst>
              <a:ext uri="{FF2B5EF4-FFF2-40B4-BE49-F238E27FC236}">
                <a16:creationId xmlns:a16="http://schemas.microsoft.com/office/drawing/2014/main" id="{A0A50692-557E-4793-B35B-0FF5A1D2E1B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97986" y="2917306"/>
            <a:ext cx="498980" cy="498980"/>
          </a:xfrm>
          <a:prstGeom prst="rect">
            <a:avLst/>
          </a:prstGeom>
        </p:spPr>
      </p:pic>
      <p:pic>
        <p:nvPicPr>
          <p:cNvPr id="15" name="Графіка 14" descr="Target Audience with solid fill">
            <a:extLst>
              <a:ext uri="{FF2B5EF4-FFF2-40B4-BE49-F238E27FC236}">
                <a16:creationId xmlns:a16="http://schemas.microsoft.com/office/drawing/2014/main" id="{DA75DC46-9F46-4CF3-B62E-906B5E1AE7B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44771" y="2917306"/>
            <a:ext cx="610972" cy="610972"/>
          </a:xfrm>
          <a:prstGeom prst="rect">
            <a:avLst/>
          </a:prstGeom>
        </p:spPr>
      </p:pic>
      <p:pic>
        <p:nvPicPr>
          <p:cNvPr id="4" name="Графіка 3" descr="Fork and knife with solid fill">
            <a:extLst>
              <a:ext uri="{FF2B5EF4-FFF2-40B4-BE49-F238E27FC236}">
                <a16:creationId xmlns:a16="http://schemas.microsoft.com/office/drawing/2014/main" id="{48B83384-C24B-443B-98C2-20E301F51C6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26411" y="2975717"/>
            <a:ext cx="442427" cy="442427"/>
          </a:xfrm>
          <a:prstGeom prst="rect">
            <a:avLst/>
          </a:prstGeom>
        </p:spPr>
      </p:pic>
      <p:pic>
        <p:nvPicPr>
          <p:cNvPr id="8" name="Графіка 7" descr="Research with solid fill">
            <a:extLst>
              <a:ext uri="{FF2B5EF4-FFF2-40B4-BE49-F238E27FC236}">
                <a16:creationId xmlns:a16="http://schemas.microsoft.com/office/drawing/2014/main" id="{12549CF0-CC72-4971-B5B2-B5BDA08C091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663908" y="2925290"/>
            <a:ext cx="498980" cy="498980"/>
          </a:xfrm>
          <a:prstGeom prst="rect">
            <a:avLst/>
          </a:prstGeom>
        </p:spPr>
      </p:pic>
      <p:pic>
        <p:nvPicPr>
          <p:cNvPr id="12" name="Графіка 11" descr="Monitor with solid fill">
            <a:extLst>
              <a:ext uri="{FF2B5EF4-FFF2-40B4-BE49-F238E27FC236}">
                <a16:creationId xmlns:a16="http://schemas.microsoft.com/office/drawing/2014/main" id="{D94099EC-E12F-4F6B-A692-4B76389CB82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440012" y="3063094"/>
            <a:ext cx="364148" cy="364148"/>
          </a:xfrm>
          <a:prstGeom prst="rect">
            <a:avLst/>
          </a:prstGeom>
        </p:spPr>
      </p:pic>
      <p:pic>
        <p:nvPicPr>
          <p:cNvPr id="18" name="Графіка 17" descr="Downward trend graph with solid fill">
            <a:extLst>
              <a:ext uri="{FF2B5EF4-FFF2-40B4-BE49-F238E27FC236}">
                <a16:creationId xmlns:a16="http://schemas.microsoft.com/office/drawing/2014/main" id="{DAD33AF0-EE7A-41A1-B26B-9A6B60D05B5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203499" y="3023954"/>
            <a:ext cx="442427" cy="4424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18"/>
          <p:cNvSpPr txBox="1">
            <a:spLocks noGrp="1"/>
          </p:cNvSpPr>
          <p:nvPr>
            <p:ph type="title"/>
          </p:nvPr>
        </p:nvSpPr>
        <p:spPr>
          <a:xfrm>
            <a:off x="880578" y="210300"/>
            <a:ext cx="5916461" cy="1142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uk" sz="3000" b="1" dirty="0">
                <a:solidFill>
                  <a:schemeClr val="tx1"/>
                </a:solidFill>
                <a:latin typeface="Arial" panose="020B0604020202020204" pitchFamily="34" charset="0"/>
                <a:ea typeface="Roboto"/>
                <a:cs typeface="Arial" panose="020B0604020202020204" pitchFamily="34" charset="0"/>
                <a:sym typeface="Roboto"/>
              </a:rPr>
              <a:t>Негативні наслідки</a:t>
            </a:r>
            <a:endParaRPr sz="3000" b="1" dirty="0">
              <a:solidFill>
                <a:schemeClr val="tx1"/>
              </a:solidFill>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Clr>
                <a:schemeClr val="dk1"/>
              </a:buClr>
              <a:buSzPts val="1100"/>
              <a:buFont typeface="Arial"/>
              <a:buNone/>
            </a:pPr>
            <a:r>
              <a:rPr lang="uk" sz="3000" b="1" dirty="0">
                <a:solidFill>
                  <a:schemeClr val="tx1"/>
                </a:solidFill>
                <a:latin typeface="Arial" panose="020B0604020202020204" pitchFamily="34" charset="0"/>
                <a:ea typeface="Roboto"/>
                <a:cs typeface="Arial" panose="020B0604020202020204" pitchFamily="34" charset="0"/>
                <a:sym typeface="Roboto"/>
              </a:rPr>
              <a:t>В економічній сфері</a:t>
            </a:r>
            <a:endParaRPr sz="3000" b="1" dirty="0">
              <a:solidFill>
                <a:schemeClr val="tx1"/>
              </a:solidFill>
              <a:latin typeface="Arial" panose="020B0604020202020204" pitchFamily="34" charset="0"/>
              <a:ea typeface="Roboto"/>
              <a:cs typeface="Arial" panose="020B0604020202020204" pitchFamily="34" charset="0"/>
              <a:sym typeface="Roboto"/>
            </a:endParaRPr>
          </a:p>
        </p:txBody>
      </p:sp>
      <p:pic>
        <p:nvPicPr>
          <p:cNvPr id="127" name="Google Shape;127;p18"/>
          <p:cNvPicPr preferRelativeResize="0"/>
          <p:nvPr/>
        </p:nvPicPr>
        <p:blipFill>
          <a:blip r:embed="rId3">
            <a:alphaModFix/>
          </a:blip>
          <a:stretch>
            <a:fillRect/>
          </a:stretch>
        </p:blipFill>
        <p:spPr>
          <a:xfrm>
            <a:off x="7538835" y="483275"/>
            <a:ext cx="631225" cy="596150"/>
          </a:xfrm>
          <a:prstGeom prst="rect">
            <a:avLst/>
          </a:prstGeom>
          <a:noFill/>
          <a:ln>
            <a:noFill/>
          </a:ln>
        </p:spPr>
      </p:pic>
      <p:sp>
        <p:nvSpPr>
          <p:cNvPr id="128" name="Google Shape;128;p18"/>
          <p:cNvSpPr/>
          <p:nvPr/>
        </p:nvSpPr>
        <p:spPr>
          <a:xfrm rot="5400000" flipH="1">
            <a:off x="4419075" y="474750"/>
            <a:ext cx="306900" cy="914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txBox="1"/>
          <p:nvPr/>
        </p:nvSpPr>
        <p:spPr>
          <a:xfrm>
            <a:off x="731439" y="1891793"/>
            <a:ext cx="4244215" cy="1990258"/>
          </a:xfrm>
          <a:prstGeom prst="rect">
            <a:avLst/>
          </a:prstGeom>
          <a:noFill/>
          <a:ln>
            <a:noFill/>
          </a:ln>
        </p:spPr>
        <p:txBody>
          <a:bodyPr spcFirstLastPara="1" wrap="square" lIns="91425" tIns="91425" rIns="91425" bIns="91425" anchor="t" anchorCtr="0">
            <a:spAutoFit/>
          </a:bodyPr>
          <a:lstStyle/>
          <a:p>
            <a:pPr marL="457200" lvl="0" indent="-330200" rtl="0">
              <a:spcBef>
                <a:spcPts val="0"/>
              </a:spcBef>
              <a:spcAft>
                <a:spcPts val="0"/>
              </a:spcAft>
              <a:buClr>
                <a:srgbClr val="B9D6D5"/>
              </a:buClr>
              <a:buSzPts val="16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Розширення тіньової економіки.</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rtl="0">
              <a:spcBef>
                <a:spcPts val="1000"/>
              </a:spcBef>
              <a:spcAft>
                <a:spcPts val="0"/>
              </a:spcAft>
              <a:buClr>
                <a:srgbClr val="B9D6D5"/>
              </a:buClr>
              <a:buSzPts val="16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Зменшення надходжень до бюджету.</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rtl="0">
              <a:spcBef>
                <a:spcPts val="1000"/>
              </a:spcBef>
              <a:spcAft>
                <a:spcPts val="0"/>
              </a:spcAft>
              <a:buClr>
                <a:srgbClr val="B9D6D5"/>
              </a:buClr>
              <a:buSzPts val="16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Дискредитація ідеї справедливої ринкової економіки.</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rtl="0">
              <a:spcBef>
                <a:spcPts val="1000"/>
              </a:spcBef>
              <a:spcAft>
                <a:spcPts val="1000"/>
              </a:spcAft>
              <a:buClr>
                <a:srgbClr val="B9D6D5"/>
              </a:buClr>
              <a:buSzPts val="16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Неефективне використання бюджетних коштів та інше.</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130" name="Google Shape;130;p18"/>
          <p:cNvPicPr preferRelativeResize="0"/>
          <p:nvPr/>
        </p:nvPicPr>
        <p:blipFill>
          <a:blip r:embed="rId4">
            <a:alphaModFix/>
          </a:blip>
          <a:stretch>
            <a:fillRect/>
          </a:stretch>
        </p:blipFill>
        <p:spPr>
          <a:xfrm>
            <a:off x="5941226" y="1325729"/>
            <a:ext cx="2376676" cy="2842149"/>
          </a:xfrm>
          <a:prstGeom prst="rect">
            <a:avLst/>
          </a:prstGeom>
          <a:noFill/>
          <a:ln>
            <a:noFill/>
          </a:ln>
        </p:spPr>
      </p:pic>
      <p:pic>
        <p:nvPicPr>
          <p:cNvPr id="8" name="Google Shape;205;p26">
            <a:extLst>
              <a:ext uri="{FF2B5EF4-FFF2-40B4-BE49-F238E27FC236}">
                <a16:creationId xmlns:a16="http://schemas.microsoft.com/office/drawing/2014/main" id="{FA5F2AA2-A8DE-49ED-8F85-D3E4ED936C74}"/>
              </a:ext>
            </a:extLst>
          </p:cNvPr>
          <p:cNvPicPr preferRelativeResize="0"/>
          <p:nvPr/>
        </p:nvPicPr>
        <p:blipFill>
          <a:blip r:embed="rId5">
            <a:alphaModFix/>
          </a:blip>
          <a:stretch>
            <a:fillRect/>
          </a:stretch>
        </p:blipFill>
        <p:spPr>
          <a:xfrm>
            <a:off x="0" y="4219284"/>
            <a:ext cx="9144000" cy="7000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9"/>
          <p:cNvSpPr txBox="1">
            <a:spLocks noGrp="1"/>
          </p:cNvSpPr>
          <p:nvPr>
            <p:ph type="title"/>
          </p:nvPr>
        </p:nvSpPr>
        <p:spPr>
          <a:xfrm>
            <a:off x="871574" y="206450"/>
            <a:ext cx="7312305" cy="1142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sz="3000" b="1" dirty="0">
                <a:solidFill>
                  <a:schemeClr val="tx1"/>
                </a:solidFill>
                <a:latin typeface="Arial" panose="020B0604020202020204" pitchFamily="34" charset="0"/>
                <a:ea typeface="Roboto"/>
                <a:cs typeface="Arial" panose="020B0604020202020204" pitchFamily="34" charset="0"/>
                <a:sym typeface="Roboto"/>
              </a:rPr>
              <a:t>Негативні наслідки </a:t>
            </a:r>
            <a:endParaRPr lang="ru-RU" sz="3000" b="1" dirty="0">
              <a:solidFill>
                <a:schemeClr val="tx1"/>
              </a:solidFill>
              <a:latin typeface="Arial" panose="020B0604020202020204" pitchFamily="34" charset="0"/>
              <a:ea typeface="Roboto"/>
              <a:cs typeface="Arial" panose="020B0604020202020204" pitchFamily="34" charset="0"/>
              <a:sym typeface="Roboto"/>
            </a:endParaRPr>
          </a:p>
          <a:p>
            <a:pPr marL="0" lvl="0" indent="0" algn="l" rtl="0">
              <a:lnSpc>
                <a:spcPct val="100000"/>
              </a:lnSpc>
              <a:spcBef>
                <a:spcPts val="0"/>
              </a:spcBef>
              <a:spcAft>
                <a:spcPts val="0"/>
              </a:spcAft>
              <a:buClr>
                <a:schemeClr val="dk1"/>
              </a:buClr>
              <a:buSzPts val="1100"/>
              <a:buFont typeface="Arial"/>
              <a:buNone/>
            </a:pPr>
            <a:r>
              <a:rPr lang="ru-RU" sz="3000" b="1" dirty="0">
                <a:solidFill>
                  <a:schemeClr val="tx1"/>
                </a:solidFill>
                <a:latin typeface="Arial" panose="020B0604020202020204" pitchFamily="34" charset="0"/>
                <a:ea typeface="Roboto"/>
                <a:cs typeface="Arial" panose="020B0604020202020204" pitchFamily="34" charset="0"/>
                <a:sym typeface="Roboto"/>
              </a:rPr>
              <a:t>В </a:t>
            </a:r>
            <a:r>
              <a:rPr lang="ru-RU" sz="3000" b="1" dirty="0" err="1">
                <a:solidFill>
                  <a:schemeClr val="tx1"/>
                </a:solidFill>
                <a:latin typeface="Arial" panose="020B0604020202020204" pitchFamily="34" charset="0"/>
                <a:ea typeface="Roboto"/>
                <a:cs typeface="Arial" panose="020B0604020202020204" pitchFamily="34" charset="0"/>
                <a:sym typeface="Roboto"/>
              </a:rPr>
              <a:t>політичній</a:t>
            </a:r>
            <a:r>
              <a:rPr lang="ru-RU" sz="3000" b="1" dirty="0">
                <a:solidFill>
                  <a:schemeClr val="tx1"/>
                </a:solidFill>
                <a:latin typeface="Arial" panose="020B0604020202020204" pitchFamily="34" charset="0"/>
                <a:ea typeface="Roboto"/>
                <a:cs typeface="Arial" panose="020B0604020202020204" pitchFamily="34" charset="0"/>
                <a:sym typeface="Roboto"/>
              </a:rPr>
              <a:t> </a:t>
            </a:r>
            <a:r>
              <a:rPr lang="ru-RU" sz="3000" b="1" dirty="0" err="1">
                <a:solidFill>
                  <a:schemeClr val="tx1"/>
                </a:solidFill>
                <a:latin typeface="Arial" panose="020B0604020202020204" pitchFamily="34" charset="0"/>
                <a:ea typeface="Roboto"/>
                <a:cs typeface="Arial" panose="020B0604020202020204" pitchFamily="34" charset="0"/>
                <a:sym typeface="Roboto"/>
              </a:rPr>
              <a:t>сфері</a:t>
            </a:r>
            <a:endParaRPr lang="ru-RU" sz="3000" b="1" dirty="0">
              <a:solidFill>
                <a:schemeClr val="tx1"/>
              </a:solidFill>
              <a:latin typeface="Arial" panose="020B0604020202020204" pitchFamily="34" charset="0"/>
              <a:ea typeface="Roboto"/>
              <a:cs typeface="Arial" panose="020B0604020202020204" pitchFamily="34" charset="0"/>
              <a:sym typeface="Roboto"/>
            </a:endParaRPr>
          </a:p>
        </p:txBody>
      </p:sp>
      <p:sp>
        <p:nvSpPr>
          <p:cNvPr id="138" name="Google Shape;138;p19"/>
          <p:cNvSpPr/>
          <p:nvPr/>
        </p:nvSpPr>
        <p:spPr>
          <a:xfrm rot="5400000" flipH="1">
            <a:off x="4419075" y="474750"/>
            <a:ext cx="306900" cy="914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418721" y="1433897"/>
            <a:ext cx="4793359" cy="2672496"/>
          </a:xfrm>
          <a:prstGeom prst="rect">
            <a:avLst/>
          </a:prstGeom>
          <a:noFill/>
          <a:ln>
            <a:noFill/>
          </a:ln>
        </p:spPr>
        <p:txBody>
          <a:bodyPr spcFirstLastPara="1" wrap="square" lIns="91425" tIns="91425" rIns="91425" bIns="91425" anchor="t" anchorCtr="0">
            <a:spAutoFit/>
          </a:bodyPr>
          <a:lstStyle/>
          <a:p>
            <a:pPr marL="457200" lvl="0" indent="-330200" rtl="0">
              <a:spcBef>
                <a:spcPts val="0"/>
              </a:spcBef>
              <a:spcAft>
                <a:spcPts val="0"/>
              </a:spcAft>
              <a:buClr>
                <a:srgbClr val="B9D6D5"/>
              </a:buClr>
              <a:buSzPts val="1600"/>
              <a:buFont typeface="Times New Roman"/>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Підрив авторитету держави як усередині країни, так і в міждержавних відносинах. </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rtl="0">
              <a:spcBef>
                <a:spcPts val="1000"/>
              </a:spcBef>
              <a:spcAft>
                <a:spcPts val="0"/>
              </a:spcAft>
              <a:buClr>
                <a:srgbClr val="B9D6D5"/>
              </a:buClr>
              <a:buSzPts val="1600"/>
              <a:buFont typeface="Times New Roman"/>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Порушення принципів формування та функціонування владних інститутів. </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rtl="0">
              <a:spcBef>
                <a:spcPts val="1000"/>
              </a:spcBef>
              <a:spcAft>
                <a:spcPts val="0"/>
              </a:spcAft>
              <a:buClr>
                <a:srgbClr val="B9D6D5"/>
              </a:buClr>
              <a:buSzPts val="1600"/>
              <a:buFont typeface="Times New Roman"/>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Відчуження влади від народу. </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rtl="0">
              <a:spcBef>
                <a:spcPts val="1000"/>
              </a:spcBef>
              <a:spcAft>
                <a:spcPts val="0"/>
              </a:spcAft>
              <a:buClr>
                <a:srgbClr val="B9D6D5"/>
              </a:buClr>
              <a:buSzPts val="1600"/>
              <a:buFont typeface="Times New Roman"/>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Дестабілізація політичної ситуації. </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rtl="0">
              <a:spcBef>
                <a:spcPts val="1000"/>
              </a:spcBef>
              <a:spcAft>
                <a:spcPts val="1000"/>
              </a:spcAft>
              <a:buClr>
                <a:srgbClr val="B9D6D5"/>
              </a:buClr>
              <a:buSzPts val="1600"/>
              <a:buFont typeface="Times New Roman"/>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Підпорядкування державної влади приватним</a:t>
            </a:r>
            <a:br>
              <a:rPr lang="uk" sz="1500" dirty="0">
                <a:solidFill>
                  <a:schemeClr val="dk1"/>
                </a:solidFill>
                <a:latin typeface="Arial" panose="020B0604020202020204" pitchFamily="34" charset="0"/>
                <a:ea typeface="Helvetica Neue"/>
                <a:cs typeface="Arial" panose="020B0604020202020204" pitchFamily="34" charset="0"/>
                <a:sym typeface="Helvetica Neue"/>
              </a:rPr>
            </a:br>
            <a:r>
              <a:rPr lang="uk" sz="1500" dirty="0">
                <a:solidFill>
                  <a:schemeClr val="dk1"/>
                </a:solidFill>
                <a:latin typeface="Arial" panose="020B0604020202020204" pitchFamily="34" charset="0"/>
                <a:ea typeface="Helvetica Neue"/>
                <a:cs typeface="Arial" panose="020B0604020202020204" pitchFamily="34" charset="0"/>
                <a:sym typeface="Helvetica Neue"/>
              </a:rPr>
              <a:t>і корпоративним інтересам та інше.</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140" name="Google Shape;140;p19"/>
          <p:cNvPicPr preferRelativeResize="0"/>
          <p:nvPr/>
        </p:nvPicPr>
        <p:blipFill>
          <a:blip r:embed="rId3">
            <a:alphaModFix/>
          </a:blip>
          <a:stretch>
            <a:fillRect/>
          </a:stretch>
        </p:blipFill>
        <p:spPr>
          <a:xfrm>
            <a:off x="5212080" y="540212"/>
            <a:ext cx="3243220" cy="3033980"/>
          </a:xfrm>
          <a:prstGeom prst="rect">
            <a:avLst/>
          </a:prstGeom>
          <a:noFill/>
          <a:ln>
            <a:noFill/>
          </a:ln>
        </p:spPr>
      </p:pic>
      <p:pic>
        <p:nvPicPr>
          <p:cNvPr id="8" name="Google Shape;205;p26">
            <a:extLst>
              <a:ext uri="{FF2B5EF4-FFF2-40B4-BE49-F238E27FC236}">
                <a16:creationId xmlns:a16="http://schemas.microsoft.com/office/drawing/2014/main" id="{74A4B62F-93D4-4DCF-AAAA-B464274833A6}"/>
              </a:ext>
            </a:extLst>
          </p:cNvPr>
          <p:cNvPicPr preferRelativeResize="0"/>
          <p:nvPr/>
        </p:nvPicPr>
        <p:blipFill>
          <a:blip r:embed="rId4">
            <a:alphaModFix/>
          </a:blip>
          <a:stretch>
            <a:fillRect/>
          </a:stretch>
        </p:blipFill>
        <p:spPr>
          <a:xfrm>
            <a:off x="0" y="4191741"/>
            <a:ext cx="9144000" cy="7000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20"/>
          <p:cNvSpPr txBox="1">
            <a:spLocks noGrp="1"/>
          </p:cNvSpPr>
          <p:nvPr>
            <p:ph type="title"/>
          </p:nvPr>
        </p:nvSpPr>
        <p:spPr>
          <a:xfrm>
            <a:off x="880772" y="220925"/>
            <a:ext cx="4424396" cy="1142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solidFill>
                  <a:schemeClr val="tx1"/>
                </a:solidFill>
                <a:latin typeface="Arial" panose="020B0604020202020204" pitchFamily="34" charset="0"/>
                <a:ea typeface="Roboto"/>
                <a:cs typeface="Arial" panose="020B0604020202020204" pitchFamily="34" charset="0"/>
                <a:sym typeface="Roboto"/>
              </a:rPr>
              <a:t>Негативні наслідки</a:t>
            </a:r>
            <a:endParaRPr sz="3000" b="1" dirty="0">
              <a:solidFill>
                <a:schemeClr val="tx1"/>
              </a:solidFill>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Clr>
                <a:schemeClr val="dk1"/>
              </a:buClr>
              <a:buSzPts val="1100"/>
              <a:buFont typeface="Arial"/>
              <a:buNone/>
            </a:pPr>
            <a:r>
              <a:rPr lang="uk" sz="3000" b="1" dirty="0">
                <a:solidFill>
                  <a:schemeClr val="tx1"/>
                </a:solidFill>
                <a:latin typeface="Arial" panose="020B0604020202020204" pitchFamily="34" charset="0"/>
                <a:ea typeface="Roboto"/>
                <a:cs typeface="Arial" panose="020B0604020202020204" pitchFamily="34" charset="0"/>
                <a:sym typeface="Roboto"/>
              </a:rPr>
              <a:t>В соціальній сфері</a:t>
            </a:r>
            <a:endParaRPr sz="3000" b="1" dirty="0">
              <a:solidFill>
                <a:schemeClr val="tx1"/>
              </a:solidFill>
              <a:latin typeface="Arial" panose="020B0604020202020204" pitchFamily="34" charset="0"/>
              <a:ea typeface="Roboto"/>
              <a:cs typeface="Arial" panose="020B0604020202020204" pitchFamily="34" charset="0"/>
              <a:sym typeface="Roboto"/>
            </a:endParaRPr>
          </a:p>
        </p:txBody>
      </p:sp>
      <p:pic>
        <p:nvPicPr>
          <p:cNvPr id="147" name="Google Shape;147;p20"/>
          <p:cNvPicPr preferRelativeResize="0"/>
          <p:nvPr/>
        </p:nvPicPr>
        <p:blipFill>
          <a:blip r:embed="rId3">
            <a:alphaModFix/>
          </a:blip>
          <a:stretch>
            <a:fillRect/>
          </a:stretch>
        </p:blipFill>
        <p:spPr>
          <a:xfrm>
            <a:off x="8206100" y="195825"/>
            <a:ext cx="631225" cy="596150"/>
          </a:xfrm>
          <a:prstGeom prst="rect">
            <a:avLst/>
          </a:prstGeom>
          <a:noFill/>
          <a:ln>
            <a:noFill/>
          </a:ln>
        </p:spPr>
      </p:pic>
      <p:sp>
        <p:nvSpPr>
          <p:cNvPr id="148" name="Google Shape;148;p20"/>
          <p:cNvSpPr/>
          <p:nvPr/>
        </p:nvSpPr>
        <p:spPr>
          <a:xfrm rot="5400000" flipH="1">
            <a:off x="4419075" y="474750"/>
            <a:ext cx="306900" cy="914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txBox="1"/>
          <p:nvPr/>
        </p:nvSpPr>
        <p:spPr>
          <a:xfrm>
            <a:off x="431195" y="1870658"/>
            <a:ext cx="4239257" cy="1774815"/>
          </a:xfrm>
          <a:prstGeom prst="rect">
            <a:avLst/>
          </a:prstGeom>
          <a:noFill/>
          <a:ln>
            <a:noFill/>
          </a:ln>
        </p:spPr>
        <p:txBody>
          <a:bodyPr spcFirstLastPara="1" wrap="square" lIns="91425" tIns="91425" rIns="91425" bIns="91425" anchor="t" anchorCtr="0">
            <a:spAutoFit/>
          </a:bodyPr>
          <a:lstStyle/>
          <a:p>
            <a:pPr marL="457200" lvl="0" indent="-330200" rtl="0">
              <a:spcBef>
                <a:spcPts val="0"/>
              </a:spcBef>
              <a:spcAft>
                <a:spcPts val="0"/>
              </a:spcAft>
              <a:buClr>
                <a:srgbClr val="B9D6D5"/>
              </a:buClr>
              <a:buSzPts val="16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Поглиблення нерівності та соціальної несправедливості.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rtl="0">
              <a:spcBef>
                <a:spcPts val="1000"/>
              </a:spcBef>
              <a:spcAft>
                <a:spcPts val="0"/>
              </a:spcAft>
              <a:buClr>
                <a:srgbClr val="B9D6D5"/>
              </a:buClr>
              <a:buSzPts val="16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Викривлення суспільного порядку.</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rtl="0">
              <a:spcBef>
                <a:spcPts val="1000"/>
              </a:spcBef>
              <a:spcAft>
                <a:spcPts val="0"/>
              </a:spcAft>
              <a:buClr>
                <a:srgbClr val="B9D6D5"/>
              </a:buClr>
              <a:buSzPts val="16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Підваження базових моральних цінностей.</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30200" rtl="0">
              <a:spcBef>
                <a:spcPts val="1000"/>
              </a:spcBef>
              <a:spcAft>
                <a:spcPts val="1000"/>
              </a:spcAft>
              <a:buClr>
                <a:srgbClr val="B9D6D5"/>
              </a:buClr>
              <a:buSzPts val="16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Руйнація довіри в суспільстві та інше.</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150" name="Google Shape;150;p20"/>
          <p:cNvPicPr preferRelativeResize="0"/>
          <p:nvPr/>
        </p:nvPicPr>
        <p:blipFill>
          <a:blip r:embed="rId4">
            <a:alphaModFix/>
          </a:blip>
          <a:stretch>
            <a:fillRect/>
          </a:stretch>
        </p:blipFill>
        <p:spPr>
          <a:xfrm>
            <a:off x="5031223" y="949886"/>
            <a:ext cx="3613002" cy="2972554"/>
          </a:xfrm>
          <a:prstGeom prst="rect">
            <a:avLst/>
          </a:prstGeom>
          <a:noFill/>
          <a:ln>
            <a:noFill/>
          </a:ln>
        </p:spPr>
      </p:pic>
      <p:pic>
        <p:nvPicPr>
          <p:cNvPr id="8" name="Google Shape;205;p26">
            <a:extLst>
              <a:ext uri="{FF2B5EF4-FFF2-40B4-BE49-F238E27FC236}">
                <a16:creationId xmlns:a16="http://schemas.microsoft.com/office/drawing/2014/main" id="{38101961-FCC9-4CAD-9094-B558810575D8}"/>
              </a:ext>
            </a:extLst>
          </p:cNvPr>
          <p:cNvPicPr preferRelativeResize="0"/>
          <p:nvPr/>
        </p:nvPicPr>
        <p:blipFill>
          <a:blip r:embed="rId5">
            <a:alphaModFix/>
          </a:blip>
          <a:stretch>
            <a:fillRect/>
          </a:stretch>
        </p:blipFill>
        <p:spPr>
          <a:xfrm>
            <a:off x="0" y="4199407"/>
            <a:ext cx="9144000" cy="7000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21"/>
          <p:cNvSpPr txBox="1">
            <a:spLocks noGrp="1"/>
          </p:cNvSpPr>
          <p:nvPr>
            <p:ph type="title"/>
          </p:nvPr>
        </p:nvSpPr>
        <p:spPr>
          <a:xfrm>
            <a:off x="913899" y="559875"/>
            <a:ext cx="5921241" cy="2784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sz="5000" b="1" dirty="0">
                <a:latin typeface="Arial" panose="020B0604020202020204" pitchFamily="34" charset="0"/>
                <a:ea typeface="Roboto"/>
                <a:cs typeface="Arial" panose="020B0604020202020204" pitchFamily="34" charset="0"/>
                <a:sym typeface="Roboto"/>
              </a:rPr>
              <a:t>Світовий</a:t>
            </a:r>
            <a:br>
              <a:rPr lang="uk" sz="5000" b="1" dirty="0">
                <a:latin typeface="Arial" panose="020B0604020202020204" pitchFamily="34" charset="0"/>
                <a:ea typeface="Roboto"/>
                <a:cs typeface="Arial" panose="020B0604020202020204" pitchFamily="34" charset="0"/>
                <a:sym typeface="Roboto"/>
              </a:rPr>
            </a:br>
            <a:r>
              <a:rPr lang="uk" sz="5000" b="1" dirty="0">
                <a:latin typeface="Arial" panose="020B0604020202020204" pitchFamily="34" charset="0"/>
                <a:ea typeface="Roboto"/>
                <a:cs typeface="Arial" panose="020B0604020202020204" pitchFamily="34" charset="0"/>
                <a:sym typeface="Roboto"/>
              </a:rPr>
              <a:t>досвід боротьби з корупцією </a:t>
            </a:r>
            <a:endParaRPr sz="5000" b="1" dirty="0">
              <a:latin typeface="Arial" panose="020B0604020202020204" pitchFamily="34" charset="0"/>
              <a:ea typeface="Roboto"/>
              <a:cs typeface="Arial" panose="020B0604020202020204" pitchFamily="34" charset="0"/>
              <a:sym typeface="Roboto"/>
            </a:endParaRPr>
          </a:p>
        </p:txBody>
      </p:sp>
      <p:sp>
        <p:nvSpPr>
          <p:cNvPr id="157" name="Google Shape;157;p21"/>
          <p:cNvSpPr/>
          <p:nvPr/>
        </p:nvSpPr>
        <p:spPr>
          <a:xfrm>
            <a:off x="8138575" y="-44925"/>
            <a:ext cx="1005600" cy="52110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1"/>
          <p:cNvPicPr preferRelativeResize="0"/>
          <p:nvPr/>
        </p:nvPicPr>
        <p:blipFill>
          <a:blip r:embed="rId3">
            <a:alphaModFix/>
          </a:blip>
          <a:stretch>
            <a:fillRect/>
          </a:stretch>
        </p:blipFill>
        <p:spPr>
          <a:xfrm>
            <a:off x="955300" y="4048000"/>
            <a:ext cx="590750" cy="372175"/>
          </a:xfrm>
          <a:prstGeom prst="rect">
            <a:avLst/>
          </a:prstGeom>
          <a:noFill/>
          <a:ln>
            <a:noFill/>
          </a:ln>
        </p:spPr>
      </p:pic>
      <p:sp>
        <p:nvSpPr>
          <p:cNvPr id="159" name="Google Shape;159;p21"/>
          <p:cNvSpPr/>
          <p:nvPr/>
        </p:nvSpPr>
        <p:spPr>
          <a:xfrm>
            <a:off x="0" y="4671475"/>
            <a:ext cx="3092100" cy="4722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ія1.potx" id="{96D6AD7B-74D1-40D1-A768-61DEC996FD49}" vid="{E166343F-E5C6-42A2-AAFA-3AF86A18548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Презентація1</Template>
  <TotalTime>478</TotalTime>
  <Words>1260</Words>
  <Application>Microsoft Office PowerPoint</Application>
  <PresentationFormat>Екран (16:9)</PresentationFormat>
  <Paragraphs>128</Paragraphs>
  <Slides>18</Slides>
  <Notes>18</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18</vt:i4>
      </vt:variant>
    </vt:vector>
  </HeadingPairs>
  <TitlesOfParts>
    <vt:vector size="24" baseType="lpstr">
      <vt:lpstr>Arial</vt:lpstr>
      <vt:lpstr>Times New Roman</vt:lpstr>
      <vt:lpstr>Wingdings</vt:lpstr>
      <vt:lpstr>Calibri</vt:lpstr>
      <vt:lpstr>Helvetica Neue</vt:lpstr>
      <vt:lpstr>Презентація1</vt:lpstr>
      <vt:lpstr>Наслідки корупції</vt:lpstr>
      <vt:lpstr>Корупція VS McDonalds: Президентський бізнес в Тунісі</vt:lpstr>
      <vt:lpstr>Наслідки корупції </vt:lpstr>
      <vt:lpstr>Проблема «снігової кулі»</vt:lpstr>
      <vt:lpstr>Корупція: загрози для сталого розвитку </vt:lpstr>
      <vt:lpstr>Негативні наслідки В економічній сфері</vt:lpstr>
      <vt:lpstr>Негативні наслідки  В політичній сфері</vt:lpstr>
      <vt:lpstr>Негативні наслідки В соціальній сфері</vt:lpstr>
      <vt:lpstr>Світовий досвід боротьби з корупцією </vt:lpstr>
      <vt:lpstr>Як світ розпочав боротьбу з корупцією?</vt:lpstr>
      <vt:lpstr>Основні заходи щодо запобігання корупції</vt:lpstr>
      <vt:lpstr>Успішні приклади боротьби з корупцією: Естонія </vt:lpstr>
      <vt:lpstr>Успішні приклади боротьби з корупцією: Грузія</vt:lpstr>
      <vt:lpstr>Успішні приклади боротьби з корупцією: Гонконг</vt:lpstr>
      <vt:lpstr>Успішні приклади боротьби з корупцією: Фінляндія</vt:lpstr>
      <vt:lpstr>Успішні приклади боротьби з корупцією: Сінгапур</vt:lpstr>
      <vt:lpstr>Практичне завдання 1</vt:lpstr>
      <vt:lpstr>Практичне завдання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Наслідки корупції</dc:title>
  <dc:creator>User</dc:creator>
  <cp:lastModifiedBy>User</cp:lastModifiedBy>
  <cp:revision>19</cp:revision>
  <dcterms:modified xsi:type="dcterms:W3CDTF">2023-06-20T15:18:22Z</dcterms:modified>
</cp:coreProperties>
</file>