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43">
          <p15:clr>
            <a:srgbClr val="A4A3A4"/>
          </p15:clr>
        </p15:guide>
        <p15:guide id="2" pos="2880">
          <p15:clr>
            <a:srgbClr val="A4A3A4"/>
          </p15:clr>
        </p15:guide>
      </p15:sldGuideLst>
    </p:ext>
    <p:ext uri="GoogleSlidesCustomDataVersion2">
      <go:slidesCustomData xmlns:go="http://customooxmlschemas.google.com/" r:id="rId31" roundtripDataSignature="AMtx7mg1M+unYVKfDoClWahM0i/q/4xsY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43"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customschemas.google.com/relationships/presentationmetadata" Target="metadata"/><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2" name="Google Shape;4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 name="Google Shape;117;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3" name="Google Shape;123;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1" name="Google Shape;131;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8" name="Google Shape;138;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4" name="Google Shape;144;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5" name="Google Shape;155;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2" name="Google Shape;162;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8" name="Google Shape;168;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4" name="Google Shape;174;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0" name="Google Shape;180;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7" name="Google Shape;4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6" name="Google Shape;186;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2" name="Google Shape;192;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4" name="Google Shape;204;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6" name="Google Shape;216;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5" name="Google Shape;65;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3" name="Google Shape;73;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9" name="Google Shape;7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5" name="Google Shape;85;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2" name="Google Shape;102;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0" name="Google Shape;110;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 Id="rId3"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ий слайд">
  <p:cSld name="Титульний слайд">
    <p:spTree>
      <p:nvGrpSpPr>
        <p:cNvPr id="11" name="Shape 11"/>
        <p:cNvGrpSpPr/>
        <p:nvPr/>
      </p:nvGrpSpPr>
      <p:grpSpPr>
        <a:xfrm>
          <a:off x="0" y="0"/>
          <a:ext cx="0" cy="0"/>
          <a:chOff x="0" y="0"/>
          <a:chExt cx="0" cy="0"/>
        </a:xfrm>
      </p:grpSpPr>
      <p:sp>
        <p:nvSpPr>
          <p:cNvPr id="12" name="Google Shape;12;p27"/>
          <p:cNvSpPr txBox="1"/>
          <p:nvPr>
            <p:ph type="ctrTitle"/>
          </p:nvPr>
        </p:nvSpPr>
        <p:spPr>
          <a:xfrm>
            <a:off x="800100" y="1986497"/>
            <a:ext cx="7551420" cy="529591"/>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dk1"/>
              </a:buClr>
              <a:buSzPts val="4500"/>
              <a:buFont typeface="Arial"/>
              <a:buNone/>
              <a:defRPr b="1"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3" name="Google Shape;13;p27"/>
          <p:cNvPicPr preferRelativeResize="0"/>
          <p:nvPr/>
        </p:nvPicPr>
        <p:blipFill rotWithShape="1">
          <a:blip r:embed="rId2">
            <a:alphaModFix/>
          </a:blip>
          <a:srcRect b="0" l="0" r="0" t="0"/>
          <a:stretch/>
        </p:blipFill>
        <p:spPr>
          <a:xfrm>
            <a:off x="265354" y="422910"/>
            <a:ext cx="847166" cy="800101"/>
          </a:xfrm>
          <a:prstGeom prst="rect">
            <a:avLst/>
          </a:prstGeom>
          <a:noFill/>
          <a:ln>
            <a:noFill/>
          </a:ln>
        </p:spPr>
      </p:pic>
      <p:pic>
        <p:nvPicPr>
          <p:cNvPr id="14" name="Google Shape;14;p27"/>
          <p:cNvPicPr preferRelativeResize="0"/>
          <p:nvPr/>
        </p:nvPicPr>
        <p:blipFill rotWithShape="1">
          <a:blip r:embed="rId3">
            <a:alphaModFix/>
          </a:blip>
          <a:srcRect b="0" l="0" r="0" t="0"/>
          <a:stretch/>
        </p:blipFill>
        <p:spPr>
          <a:xfrm>
            <a:off x="8627185" y="0"/>
            <a:ext cx="516815" cy="1493520"/>
          </a:xfrm>
          <a:prstGeom prst="rect">
            <a:avLst/>
          </a:prstGeom>
          <a:noFill/>
          <a:ln>
            <a:noFill/>
          </a:ln>
        </p:spPr>
      </p:pic>
      <p:sp>
        <p:nvSpPr>
          <p:cNvPr id="15" name="Google Shape;15;p27"/>
          <p:cNvSpPr/>
          <p:nvPr/>
        </p:nvSpPr>
        <p:spPr>
          <a:xfrm>
            <a:off x="-16538" y="4576275"/>
            <a:ext cx="3498878" cy="567225"/>
          </a:xfrm>
          <a:prstGeom prst="snip1Rect">
            <a:avLst>
              <a:gd fmla="val 16667" name="adj"/>
            </a:avLst>
          </a:prstGeom>
          <a:solidFill>
            <a:schemeClr val="dk1"/>
          </a:solidFill>
          <a:ln>
            <a:noFill/>
          </a:ln>
        </p:spPr>
        <p:txBody>
          <a:bodyPr anchorCtr="0" anchor="ctr" bIns="68550" lIns="68550" spcFirstLastPara="1" rIns="68550" wrap="square" tIns="68550">
            <a:noAutofit/>
          </a:bodyPr>
          <a:lstStyle/>
          <a:p>
            <a:pPr indent="0" lvl="0" marL="0" marR="0" rtl="0" algn="l">
              <a:spcBef>
                <a:spcPts val="0"/>
              </a:spcBef>
              <a:spcAft>
                <a:spcPts val="0"/>
              </a:spcAft>
              <a:buClr>
                <a:schemeClr val="dk1"/>
              </a:buClr>
              <a:buSzPts val="1050"/>
              <a:buFont typeface="Calibri"/>
              <a:buNone/>
            </a:pPr>
            <a:r>
              <a:t/>
            </a:r>
            <a:endParaRPr b="0" i="0" sz="1050" u="none" cap="none" strike="noStrike">
              <a:solidFill>
                <a:schemeClr val="dk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28"/>
          <p:cNvSpPr txBox="1"/>
          <p:nvPr>
            <p:ph type="title"/>
          </p:nvPr>
        </p:nvSpPr>
        <p:spPr>
          <a:xfrm>
            <a:off x="867905" y="288275"/>
            <a:ext cx="7191213" cy="572700"/>
          </a:xfrm>
          <a:prstGeom prst="rect">
            <a:avLst/>
          </a:prstGeom>
          <a:noFill/>
          <a:ln>
            <a:noFill/>
          </a:ln>
        </p:spPr>
        <p:txBody>
          <a:bodyPr anchorCtr="0" anchor="t" bIns="91425" lIns="91425" spcFirstLastPara="1" rIns="91425" wrap="square" tIns="91425">
            <a:noAutofit/>
          </a:bodyPr>
          <a:lstStyle>
            <a:lvl1pPr lvl="0" algn="l">
              <a:lnSpc>
                <a:spcPct val="90000"/>
              </a:lnSpc>
              <a:spcBef>
                <a:spcPts val="0"/>
              </a:spcBef>
              <a:spcAft>
                <a:spcPts val="0"/>
              </a:spcAft>
              <a:buClr>
                <a:schemeClr val="dk1"/>
              </a:buClr>
              <a:buSzPts val="2800"/>
              <a:buFont typeface="Arial"/>
              <a:buNone/>
              <a:defRPr b="1" sz="300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28"/>
          <p:cNvSpPr txBox="1"/>
          <p:nvPr>
            <p:ph idx="1" type="body"/>
          </p:nvPr>
        </p:nvSpPr>
        <p:spPr>
          <a:xfrm>
            <a:off x="991893" y="1152475"/>
            <a:ext cx="7191212"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90000"/>
              </a:lnSpc>
              <a:spcBef>
                <a:spcPts val="0"/>
              </a:spcBef>
              <a:spcAft>
                <a:spcPts val="0"/>
              </a:spcAft>
              <a:buClr>
                <a:schemeClr val="dk1"/>
              </a:buClr>
              <a:buSzPts val="1800"/>
              <a:buChar char="●"/>
              <a:defRPr/>
            </a:lvl1pPr>
            <a:lvl2pPr indent="-317500" lvl="1" marL="914400" algn="l">
              <a:lnSpc>
                <a:spcPct val="90000"/>
              </a:lnSpc>
              <a:spcBef>
                <a:spcPts val="0"/>
              </a:spcBef>
              <a:spcAft>
                <a:spcPts val="0"/>
              </a:spcAft>
              <a:buClr>
                <a:schemeClr val="dk1"/>
              </a:buClr>
              <a:buSzPts val="1400"/>
              <a:buChar char="○"/>
              <a:defRPr/>
            </a:lvl2pPr>
            <a:lvl3pPr indent="-317500" lvl="2" marL="1371600" algn="l">
              <a:lnSpc>
                <a:spcPct val="90000"/>
              </a:lnSpc>
              <a:spcBef>
                <a:spcPts val="0"/>
              </a:spcBef>
              <a:spcAft>
                <a:spcPts val="0"/>
              </a:spcAft>
              <a:buClr>
                <a:schemeClr val="dk1"/>
              </a:buClr>
              <a:buSzPts val="1400"/>
              <a:buChar char="■"/>
              <a:defRPr/>
            </a:lvl3pPr>
            <a:lvl4pPr indent="-317500" lvl="3" marL="1828800" algn="l">
              <a:lnSpc>
                <a:spcPct val="90000"/>
              </a:lnSpc>
              <a:spcBef>
                <a:spcPts val="0"/>
              </a:spcBef>
              <a:spcAft>
                <a:spcPts val="0"/>
              </a:spcAft>
              <a:buClr>
                <a:schemeClr val="dk1"/>
              </a:buClr>
              <a:buSzPts val="1400"/>
              <a:buChar char="●"/>
              <a:defRPr/>
            </a:lvl4pPr>
            <a:lvl5pPr indent="-317500" lvl="4" marL="2286000" algn="l">
              <a:lnSpc>
                <a:spcPct val="90000"/>
              </a:lnSpc>
              <a:spcBef>
                <a:spcPts val="0"/>
              </a:spcBef>
              <a:spcAft>
                <a:spcPts val="0"/>
              </a:spcAft>
              <a:buClr>
                <a:schemeClr val="dk1"/>
              </a:buClr>
              <a:buSzPts val="1400"/>
              <a:buChar char="○"/>
              <a:defRPr/>
            </a:lvl5pPr>
            <a:lvl6pPr indent="-317500" lvl="5" marL="2743200" algn="l">
              <a:lnSpc>
                <a:spcPct val="90000"/>
              </a:lnSpc>
              <a:spcBef>
                <a:spcPts val="0"/>
              </a:spcBef>
              <a:spcAft>
                <a:spcPts val="0"/>
              </a:spcAft>
              <a:buClr>
                <a:schemeClr val="dk1"/>
              </a:buClr>
              <a:buSzPts val="1400"/>
              <a:buChar char="■"/>
              <a:defRPr/>
            </a:lvl6pPr>
            <a:lvl7pPr indent="-317500" lvl="6" marL="3200400" algn="l">
              <a:lnSpc>
                <a:spcPct val="90000"/>
              </a:lnSpc>
              <a:spcBef>
                <a:spcPts val="0"/>
              </a:spcBef>
              <a:spcAft>
                <a:spcPts val="0"/>
              </a:spcAft>
              <a:buClr>
                <a:schemeClr val="dk1"/>
              </a:buClr>
              <a:buSzPts val="1400"/>
              <a:buChar char="●"/>
              <a:defRPr/>
            </a:lvl7pPr>
            <a:lvl8pPr indent="-317500" lvl="7" marL="3657600" algn="l">
              <a:lnSpc>
                <a:spcPct val="90000"/>
              </a:lnSpc>
              <a:spcBef>
                <a:spcPts val="0"/>
              </a:spcBef>
              <a:spcAft>
                <a:spcPts val="0"/>
              </a:spcAft>
              <a:buClr>
                <a:schemeClr val="dk1"/>
              </a:buClr>
              <a:buSzPts val="1400"/>
              <a:buChar char="○"/>
              <a:defRPr/>
            </a:lvl8pPr>
            <a:lvl9pPr indent="-317500" lvl="8" marL="4114800" algn="l">
              <a:lnSpc>
                <a:spcPct val="90000"/>
              </a:lnSpc>
              <a:spcBef>
                <a:spcPts val="0"/>
              </a:spcBef>
              <a:spcAft>
                <a:spcPts val="0"/>
              </a:spcAft>
              <a:buClr>
                <a:schemeClr val="dk1"/>
              </a:buClr>
              <a:buSzPts val="14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Назва розділу">
  <p:cSld name="Назва розділу">
    <p:spTree>
      <p:nvGrpSpPr>
        <p:cNvPr id="19" name="Shape 19"/>
        <p:cNvGrpSpPr/>
        <p:nvPr/>
      </p:nvGrpSpPr>
      <p:grpSpPr>
        <a:xfrm>
          <a:off x="0" y="0"/>
          <a:ext cx="0" cy="0"/>
          <a:chOff x="0" y="0"/>
          <a:chExt cx="0" cy="0"/>
        </a:xfrm>
      </p:grpSpPr>
      <p:sp>
        <p:nvSpPr>
          <p:cNvPr id="20" name="Google Shape;20;p29"/>
          <p:cNvSpPr txBox="1"/>
          <p:nvPr>
            <p:ph type="title"/>
          </p:nvPr>
        </p:nvSpPr>
        <p:spPr>
          <a:xfrm>
            <a:off x="804109" y="1490565"/>
            <a:ext cx="6978995" cy="737466"/>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3750"/>
              <a:buFont typeface="Arial"/>
              <a:buNone/>
              <a:defRPr b="1" sz="375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21" name="Google Shape;21;p29"/>
          <p:cNvPicPr preferRelativeResize="0"/>
          <p:nvPr/>
        </p:nvPicPr>
        <p:blipFill rotWithShape="1">
          <a:blip r:embed="rId2">
            <a:alphaModFix/>
          </a:blip>
          <a:srcRect b="0" l="0" r="0" t="0"/>
          <a:stretch/>
        </p:blipFill>
        <p:spPr>
          <a:xfrm>
            <a:off x="804109" y="3897449"/>
            <a:ext cx="443063" cy="279131"/>
          </a:xfrm>
          <a:prstGeom prst="rect">
            <a:avLst/>
          </a:prstGeom>
          <a:noFill/>
          <a:ln>
            <a:noFill/>
          </a:ln>
        </p:spPr>
      </p:pic>
      <p:sp>
        <p:nvSpPr>
          <p:cNvPr id="22" name="Google Shape;22;p29"/>
          <p:cNvSpPr/>
          <p:nvPr/>
        </p:nvSpPr>
        <p:spPr>
          <a:xfrm>
            <a:off x="7787640" y="0"/>
            <a:ext cx="1356360" cy="5143500"/>
          </a:xfrm>
          <a:prstGeom prst="rect">
            <a:avLst/>
          </a:prstGeom>
          <a:solidFill>
            <a:srgbClr val="B9D6D5"/>
          </a:solidFill>
          <a:ln>
            <a:noFill/>
          </a:ln>
        </p:spPr>
        <p:txBody>
          <a:bodyPr anchorCtr="0" anchor="ctr" bIns="68550" lIns="68550" spcFirstLastPara="1" rIns="68550" wrap="square" tIns="68550">
            <a:noAutofit/>
          </a:bodyPr>
          <a:lstStyle/>
          <a:p>
            <a:pPr indent="0" lvl="0" marL="0" marR="0" rtl="0" algn="l">
              <a:spcBef>
                <a:spcPts val="0"/>
              </a:spcBef>
              <a:spcAft>
                <a:spcPts val="0"/>
              </a:spcAft>
              <a:buClr>
                <a:schemeClr val="dk1"/>
              </a:buClr>
              <a:buSzPts val="1050"/>
              <a:buFont typeface="Calibri"/>
              <a:buNone/>
            </a:pPr>
            <a:r>
              <a:t/>
            </a:r>
            <a:endParaRPr b="0" i="0" sz="1050" u="none" cap="none" strike="noStrike">
              <a:solidFill>
                <a:schemeClr val="dk1"/>
              </a:solidFill>
              <a:latin typeface="Arial"/>
              <a:ea typeface="Arial"/>
              <a:cs typeface="Arial"/>
              <a:sym typeface="Arial"/>
            </a:endParaRPr>
          </a:p>
        </p:txBody>
      </p:sp>
      <p:sp>
        <p:nvSpPr>
          <p:cNvPr id="23" name="Google Shape;23;p29"/>
          <p:cNvSpPr/>
          <p:nvPr/>
        </p:nvSpPr>
        <p:spPr>
          <a:xfrm>
            <a:off x="0" y="4587240"/>
            <a:ext cx="3505200" cy="556260"/>
          </a:xfrm>
          <a:prstGeom prst="snip1Rect">
            <a:avLst>
              <a:gd fmla="val 16667" name="adj"/>
            </a:avLst>
          </a:prstGeom>
          <a:solidFill>
            <a:schemeClr val="dk1"/>
          </a:solidFill>
          <a:ln>
            <a:noFill/>
          </a:ln>
        </p:spPr>
        <p:txBody>
          <a:bodyPr anchorCtr="0" anchor="ctr" bIns="68550" lIns="68550" spcFirstLastPara="1" rIns="68550" wrap="square" tIns="68550">
            <a:noAutofit/>
          </a:bodyPr>
          <a:lstStyle/>
          <a:p>
            <a:pPr indent="0" lvl="0" marL="0" marR="0" rtl="0" algn="l">
              <a:spcBef>
                <a:spcPts val="0"/>
              </a:spcBef>
              <a:spcAft>
                <a:spcPts val="0"/>
              </a:spcAft>
              <a:buClr>
                <a:schemeClr val="dk1"/>
              </a:buClr>
              <a:buSzPts val="1050"/>
              <a:buFont typeface="Calibri"/>
              <a:buNone/>
            </a:pPr>
            <a:r>
              <a:t/>
            </a:r>
            <a:endParaRPr b="0" i="0" sz="1050" u="none" cap="none" strike="noStrike">
              <a:solidFill>
                <a:schemeClr val="dk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Назва та вміст">
  <p:cSld name="Назва та вміст">
    <p:spTree>
      <p:nvGrpSpPr>
        <p:cNvPr id="24" name="Shape 24"/>
        <p:cNvGrpSpPr/>
        <p:nvPr/>
      </p:nvGrpSpPr>
      <p:grpSpPr>
        <a:xfrm>
          <a:off x="0" y="0"/>
          <a:ext cx="0" cy="0"/>
          <a:chOff x="0" y="0"/>
          <a:chExt cx="0" cy="0"/>
        </a:xfrm>
      </p:grpSpPr>
      <p:sp>
        <p:nvSpPr>
          <p:cNvPr id="25" name="Google Shape;25;p30"/>
          <p:cNvSpPr txBox="1"/>
          <p:nvPr>
            <p:ph type="title"/>
          </p:nvPr>
        </p:nvSpPr>
        <p:spPr>
          <a:xfrm>
            <a:off x="792479" y="411480"/>
            <a:ext cx="7940815" cy="822960"/>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3000"/>
              <a:buFont typeface="Arial"/>
              <a:buNone/>
              <a:defRPr b="1" sz="3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30"/>
          <p:cNvSpPr txBox="1"/>
          <p:nvPr>
            <p:ph idx="1" type="body"/>
          </p:nvPr>
        </p:nvSpPr>
        <p:spPr>
          <a:xfrm>
            <a:off x="792480" y="1234440"/>
            <a:ext cx="7566660" cy="3497580"/>
          </a:xfrm>
          <a:prstGeom prst="rect">
            <a:avLst/>
          </a:prstGeom>
          <a:noFill/>
          <a:ln>
            <a:noFill/>
          </a:ln>
        </p:spPr>
        <p:txBody>
          <a:bodyPr anchorCtr="0" anchor="t" bIns="45700" lIns="91425" spcFirstLastPara="1" rIns="91425" wrap="square" tIns="45700">
            <a:normAutofit/>
          </a:bodyPr>
          <a:lstStyle>
            <a:lvl1pPr indent="-323850" lvl="0" marL="457200" algn="l">
              <a:lnSpc>
                <a:spcPct val="90000"/>
              </a:lnSpc>
              <a:spcBef>
                <a:spcPts val="750"/>
              </a:spcBef>
              <a:spcAft>
                <a:spcPts val="0"/>
              </a:spcAft>
              <a:buClr>
                <a:srgbClr val="B9D6D5"/>
              </a:buClr>
              <a:buSzPts val="1500"/>
              <a:buFont typeface="Noto Sans Symbols"/>
              <a:buChar char="●"/>
              <a:defRPr sz="1500">
                <a:latin typeface="Arial"/>
                <a:ea typeface="Arial"/>
                <a:cs typeface="Arial"/>
                <a:sym typeface="Arial"/>
              </a:defRPr>
            </a:lvl1pPr>
            <a:lvl2pPr indent="-342900" lvl="1" marL="914400" algn="l">
              <a:lnSpc>
                <a:spcPct val="90000"/>
              </a:lnSpc>
              <a:spcBef>
                <a:spcPts val="375"/>
              </a:spcBef>
              <a:spcAft>
                <a:spcPts val="0"/>
              </a:spcAft>
              <a:buClr>
                <a:schemeClr val="dk1"/>
              </a:buClr>
              <a:buSzPts val="1800"/>
              <a:buChar char="•"/>
              <a:defRPr>
                <a:latin typeface="Arial"/>
                <a:ea typeface="Arial"/>
                <a:cs typeface="Arial"/>
                <a:sym typeface="Arial"/>
              </a:defRPr>
            </a:lvl2pPr>
            <a:lvl3pPr indent="-323850" lvl="2" marL="1371600" algn="l">
              <a:lnSpc>
                <a:spcPct val="90000"/>
              </a:lnSpc>
              <a:spcBef>
                <a:spcPts val="375"/>
              </a:spcBef>
              <a:spcAft>
                <a:spcPts val="0"/>
              </a:spcAft>
              <a:buClr>
                <a:schemeClr val="dk1"/>
              </a:buClr>
              <a:buSzPts val="1500"/>
              <a:buChar char="•"/>
              <a:defRPr>
                <a:latin typeface="Arial"/>
                <a:ea typeface="Arial"/>
                <a:cs typeface="Arial"/>
                <a:sym typeface="Arial"/>
              </a:defRPr>
            </a:lvl3pPr>
            <a:lvl4pPr indent="-314325" lvl="3" marL="1828800" algn="l">
              <a:lnSpc>
                <a:spcPct val="90000"/>
              </a:lnSpc>
              <a:spcBef>
                <a:spcPts val="375"/>
              </a:spcBef>
              <a:spcAft>
                <a:spcPts val="0"/>
              </a:spcAft>
              <a:buClr>
                <a:schemeClr val="dk1"/>
              </a:buClr>
              <a:buSzPts val="1350"/>
              <a:buChar char="•"/>
              <a:defRPr>
                <a:latin typeface="Arial"/>
                <a:ea typeface="Arial"/>
                <a:cs typeface="Arial"/>
                <a:sym typeface="Arial"/>
              </a:defRPr>
            </a:lvl4pPr>
            <a:lvl5pPr indent="-314325" lvl="4" marL="2286000" algn="l">
              <a:lnSpc>
                <a:spcPct val="90000"/>
              </a:lnSpc>
              <a:spcBef>
                <a:spcPts val="375"/>
              </a:spcBef>
              <a:spcAft>
                <a:spcPts val="0"/>
              </a:spcAft>
              <a:buClr>
                <a:schemeClr val="dk1"/>
              </a:buClr>
              <a:buSzPts val="1350"/>
              <a:buChar char="•"/>
              <a:defRPr>
                <a:latin typeface="Arial"/>
                <a:ea typeface="Arial"/>
                <a:cs typeface="Arial"/>
                <a:sym typeface="Arial"/>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pic>
        <p:nvPicPr>
          <p:cNvPr id="27" name="Google Shape;27;p30"/>
          <p:cNvPicPr preferRelativeResize="0"/>
          <p:nvPr/>
        </p:nvPicPr>
        <p:blipFill rotWithShape="1">
          <a:blip r:embed="rId2">
            <a:alphaModFix/>
          </a:blip>
          <a:srcRect b="0" l="0" r="0" t="0"/>
          <a:stretch/>
        </p:blipFill>
        <p:spPr>
          <a:xfrm>
            <a:off x="0" y="4440079"/>
            <a:ext cx="9144000" cy="69211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Лише заголовок" type="titleOnly">
  <p:cSld name="TITLE_ONLY">
    <p:spTree>
      <p:nvGrpSpPr>
        <p:cNvPr id="28" name="Shape 28"/>
        <p:cNvGrpSpPr/>
        <p:nvPr/>
      </p:nvGrpSpPr>
      <p:grpSpPr>
        <a:xfrm>
          <a:off x="0" y="0"/>
          <a:ext cx="0" cy="0"/>
          <a:chOff x="0" y="0"/>
          <a:chExt cx="0" cy="0"/>
        </a:xfrm>
      </p:grpSpPr>
      <p:sp>
        <p:nvSpPr>
          <p:cNvPr id="29" name="Google Shape;29;p31"/>
          <p:cNvSpPr txBox="1"/>
          <p:nvPr>
            <p:ph type="title"/>
          </p:nvPr>
        </p:nvSpPr>
        <p:spPr>
          <a:xfrm>
            <a:off x="859703" y="26703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3000"/>
              <a:buFont typeface="Arial"/>
              <a:buNone/>
              <a:defRPr b="1" sz="3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0" name="Google Shape;30;p31"/>
          <p:cNvPicPr preferRelativeResize="0"/>
          <p:nvPr/>
        </p:nvPicPr>
        <p:blipFill rotWithShape="1">
          <a:blip r:embed="rId2">
            <a:alphaModFix/>
          </a:blip>
          <a:srcRect b="0" l="0" r="0" t="0"/>
          <a:stretch/>
        </p:blipFill>
        <p:spPr>
          <a:xfrm>
            <a:off x="0" y="4440079"/>
            <a:ext cx="9144000" cy="69211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єкти">
  <p:cSld name="Два об’єкти">
    <p:spTree>
      <p:nvGrpSpPr>
        <p:cNvPr id="31" name="Shape 31"/>
        <p:cNvGrpSpPr/>
        <p:nvPr/>
      </p:nvGrpSpPr>
      <p:grpSpPr>
        <a:xfrm>
          <a:off x="0" y="0"/>
          <a:ext cx="0" cy="0"/>
          <a:chOff x="0" y="0"/>
          <a:chExt cx="0" cy="0"/>
        </a:xfrm>
      </p:grpSpPr>
      <p:sp>
        <p:nvSpPr>
          <p:cNvPr id="32" name="Google Shape;32;p32"/>
          <p:cNvSpPr txBox="1"/>
          <p:nvPr>
            <p:ph type="title"/>
          </p:nvPr>
        </p:nvSpPr>
        <p:spPr>
          <a:xfrm>
            <a:off x="713793" y="350018"/>
            <a:ext cx="7886700" cy="851101"/>
          </a:xfrm>
          <a:prstGeom prst="rect">
            <a:avLst/>
          </a:prstGeom>
          <a:noFill/>
          <a:ln>
            <a:noFill/>
          </a:ln>
        </p:spPr>
        <p:txBody>
          <a:bodyPr anchorCtr="0" anchor="t" bIns="45700" lIns="91425" spcFirstLastPara="1" rIns="91425" wrap="square" tIns="45700">
            <a:noAutofit/>
          </a:bodyPr>
          <a:lstStyle>
            <a:lvl1pPr lvl="0" algn="l">
              <a:lnSpc>
                <a:spcPct val="90000"/>
              </a:lnSpc>
              <a:spcBef>
                <a:spcPts val="0"/>
              </a:spcBef>
              <a:spcAft>
                <a:spcPts val="0"/>
              </a:spcAft>
              <a:buClr>
                <a:schemeClr val="dk1"/>
              </a:buClr>
              <a:buSzPts val="3000"/>
              <a:buFont typeface="Arial"/>
              <a:buNone/>
              <a:defRPr b="1" sz="3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32"/>
          <p:cNvSpPr txBox="1"/>
          <p:nvPr>
            <p:ph idx="1" type="body"/>
          </p:nvPr>
        </p:nvSpPr>
        <p:spPr>
          <a:xfrm>
            <a:off x="797767" y="1387098"/>
            <a:ext cx="3717083" cy="278866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500"/>
              <a:buNone/>
              <a:defRPr sz="1500"/>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pic>
        <p:nvPicPr>
          <p:cNvPr id="34" name="Google Shape;34;p32"/>
          <p:cNvPicPr preferRelativeResize="0"/>
          <p:nvPr/>
        </p:nvPicPr>
        <p:blipFill rotWithShape="1">
          <a:blip r:embed="rId2">
            <a:alphaModFix/>
          </a:blip>
          <a:srcRect b="0" l="0" r="0" t="0"/>
          <a:stretch/>
        </p:blipFill>
        <p:spPr>
          <a:xfrm>
            <a:off x="0" y="4440079"/>
            <a:ext cx="9144000" cy="692110"/>
          </a:xfrm>
          <a:prstGeom prst="rect">
            <a:avLst/>
          </a:prstGeom>
          <a:noFill/>
          <a:ln>
            <a:noFill/>
          </a:ln>
        </p:spPr>
      </p:pic>
      <p:sp>
        <p:nvSpPr>
          <p:cNvPr id="35" name="Google Shape;35;p32"/>
          <p:cNvSpPr/>
          <p:nvPr>
            <p:ph idx="2" type="chart"/>
          </p:nvPr>
        </p:nvSpPr>
        <p:spPr>
          <a:xfrm>
            <a:off x="4572000" y="1387095"/>
            <a:ext cx="3774233" cy="2788664"/>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lvl="1"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lvl="2"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lvl="3"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lvl="4"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lvl="5"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lvl="6"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lvl="7"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lvl="8"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Лише заголовок">
  <p:cSld name="1_Лише заголовок">
    <p:spTree>
      <p:nvGrpSpPr>
        <p:cNvPr id="36" name="Shape 36"/>
        <p:cNvGrpSpPr/>
        <p:nvPr/>
      </p:nvGrpSpPr>
      <p:grpSpPr>
        <a:xfrm>
          <a:off x="0" y="0"/>
          <a:ext cx="0" cy="0"/>
          <a:chOff x="0" y="0"/>
          <a:chExt cx="0" cy="0"/>
        </a:xfrm>
      </p:grpSpPr>
      <p:sp>
        <p:nvSpPr>
          <p:cNvPr id="37" name="Google Shape;37;p33"/>
          <p:cNvSpPr txBox="1"/>
          <p:nvPr>
            <p:ph type="title"/>
          </p:nvPr>
        </p:nvSpPr>
        <p:spPr>
          <a:xfrm>
            <a:off x="867453" y="274783"/>
            <a:ext cx="7636095"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3000"/>
              <a:buFont typeface="Arial"/>
              <a:buNone/>
              <a:defRPr b="1" sz="3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38" name="Shape 38"/>
        <p:cNvGrpSpPr/>
        <p:nvPr/>
      </p:nvGrpSpPr>
      <p:grpSpPr>
        <a:xfrm>
          <a:off x="0" y="0"/>
          <a:ext cx="0" cy="0"/>
          <a:chOff x="0" y="0"/>
          <a:chExt cx="0" cy="0"/>
        </a:xfrm>
      </p:grpSpPr>
      <p:sp>
        <p:nvSpPr>
          <p:cNvPr id="39" name="Google Shape;39;p34"/>
          <p:cNvSpPr txBox="1"/>
          <p:nvPr>
            <p:ph type="ctrTitle"/>
          </p:nvPr>
        </p:nvSpPr>
        <p:spPr>
          <a:xfrm>
            <a:off x="968644" y="1132033"/>
            <a:ext cx="7214461" cy="2052600"/>
          </a:xfrm>
          <a:prstGeom prst="rect">
            <a:avLst/>
          </a:prstGeom>
          <a:noFill/>
          <a:ln>
            <a:noFill/>
          </a:ln>
        </p:spPr>
        <p:txBody>
          <a:bodyPr anchorCtr="0" anchor="ctr" bIns="91425" lIns="91425" spcFirstLastPara="1" rIns="91425" wrap="square" tIns="91425">
            <a:normAutofit/>
          </a:bodyPr>
          <a:lstStyle>
            <a:lvl1pPr lvl="0" algn="ctr">
              <a:lnSpc>
                <a:spcPct val="90000"/>
              </a:lnSpc>
              <a:spcBef>
                <a:spcPts val="0"/>
              </a:spcBef>
              <a:spcAft>
                <a:spcPts val="0"/>
              </a:spcAft>
              <a:buClr>
                <a:schemeClr val="dk1"/>
              </a:buClr>
              <a:buSzPts val="5200"/>
              <a:buFont typeface="Arial"/>
              <a:buNone/>
              <a:defRPr b="1" sz="3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6"/>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Arial"/>
              <a:buNone/>
              <a:defRPr b="0" i="0" sz="33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6"/>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
        <p:nvSpPr>
          <p:cNvPr id="8" name="Google Shape;8;p2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Clr>
                <a:srgbClr val="888888"/>
              </a:buClr>
              <a:buSzPts val="900"/>
              <a:buFont typeface="Arial"/>
              <a:buNone/>
              <a:defRPr b="0" i="0" sz="900" u="none" cap="none" strike="noStrike">
                <a:solidFill>
                  <a:srgbClr val="888888"/>
                </a:solidFill>
                <a:latin typeface="Arial"/>
                <a:ea typeface="Arial"/>
                <a:cs typeface="Arial"/>
                <a:sym typeface="Arial"/>
              </a:defRPr>
            </a:lvl1pPr>
            <a:lvl2pPr indent="0" lvl="1" marL="0" marR="0" rtl="0" algn="r">
              <a:spcBef>
                <a:spcPts val="0"/>
              </a:spcBef>
              <a:spcAft>
                <a:spcPts val="0"/>
              </a:spcAft>
              <a:buClr>
                <a:srgbClr val="888888"/>
              </a:buClr>
              <a:buSzPts val="900"/>
              <a:buFont typeface="Arial"/>
              <a:buNone/>
              <a:defRPr b="0" i="0" sz="900" u="none" cap="none" strike="noStrike">
                <a:solidFill>
                  <a:srgbClr val="888888"/>
                </a:solidFill>
                <a:latin typeface="Arial"/>
                <a:ea typeface="Arial"/>
                <a:cs typeface="Arial"/>
                <a:sym typeface="Arial"/>
              </a:defRPr>
            </a:lvl2pPr>
            <a:lvl3pPr indent="0" lvl="2" marL="0" marR="0" rtl="0" algn="r">
              <a:spcBef>
                <a:spcPts val="0"/>
              </a:spcBef>
              <a:spcAft>
                <a:spcPts val="0"/>
              </a:spcAft>
              <a:buClr>
                <a:srgbClr val="888888"/>
              </a:buClr>
              <a:buSzPts val="900"/>
              <a:buFont typeface="Arial"/>
              <a:buNone/>
              <a:defRPr b="0" i="0" sz="900" u="none" cap="none" strike="noStrike">
                <a:solidFill>
                  <a:srgbClr val="888888"/>
                </a:solidFill>
                <a:latin typeface="Arial"/>
                <a:ea typeface="Arial"/>
                <a:cs typeface="Arial"/>
                <a:sym typeface="Arial"/>
              </a:defRPr>
            </a:lvl3pPr>
            <a:lvl4pPr indent="0" lvl="3" marL="0" marR="0" rtl="0" algn="r">
              <a:spcBef>
                <a:spcPts val="0"/>
              </a:spcBef>
              <a:spcAft>
                <a:spcPts val="0"/>
              </a:spcAft>
              <a:buClr>
                <a:srgbClr val="888888"/>
              </a:buClr>
              <a:buSzPts val="900"/>
              <a:buFont typeface="Arial"/>
              <a:buNone/>
              <a:defRPr b="0" i="0" sz="900" u="none" cap="none" strike="noStrike">
                <a:solidFill>
                  <a:srgbClr val="888888"/>
                </a:solidFill>
                <a:latin typeface="Arial"/>
                <a:ea typeface="Arial"/>
                <a:cs typeface="Arial"/>
                <a:sym typeface="Arial"/>
              </a:defRPr>
            </a:lvl4pPr>
            <a:lvl5pPr indent="0" lvl="4" marL="0" marR="0" rtl="0" algn="r">
              <a:spcBef>
                <a:spcPts val="0"/>
              </a:spcBef>
              <a:spcAft>
                <a:spcPts val="0"/>
              </a:spcAft>
              <a:buClr>
                <a:srgbClr val="888888"/>
              </a:buClr>
              <a:buSzPts val="900"/>
              <a:buFont typeface="Arial"/>
              <a:buNone/>
              <a:defRPr b="0" i="0" sz="900" u="none" cap="none" strike="noStrike">
                <a:solidFill>
                  <a:srgbClr val="888888"/>
                </a:solidFill>
                <a:latin typeface="Arial"/>
                <a:ea typeface="Arial"/>
                <a:cs typeface="Arial"/>
                <a:sym typeface="Arial"/>
              </a:defRPr>
            </a:lvl5pPr>
            <a:lvl6pPr indent="0" lvl="5" marL="0" marR="0" rtl="0" algn="r">
              <a:spcBef>
                <a:spcPts val="0"/>
              </a:spcBef>
              <a:spcAft>
                <a:spcPts val="0"/>
              </a:spcAft>
              <a:buClr>
                <a:srgbClr val="888888"/>
              </a:buClr>
              <a:buSzPts val="900"/>
              <a:buFont typeface="Arial"/>
              <a:buNone/>
              <a:defRPr b="0" i="0" sz="900" u="none" cap="none" strike="noStrike">
                <a:solidFill>
                  <a:srgbClr val="888888"/>
                </a:solidFill>
                <a:latin typeface="Arial"/>
                <a:ea typeface="Arial"/>
                <a:cs typeface="Arial"/>
                <a:sym typeface="Arial"/>
              </a:defRPr>
            </a:lvl6pPr>
            <a:lvl7pPr indent="0" lvl="6" marL="0" marR="0" rtl="0" algn="r">
              <a:spcBef>
                <a:spcPts val="0"/>
              </a:spcBef>
              <a:spcAft>
                <a:spcPts val="0"/>
              </a:spcAft>
              <a:buClr>
                <a:srgbClr val="888888"/>
              </a:buClr>
              <a:buSzPts val="900"/>
              <a:buFont typeface="Arial"/>
              <a:buNone/>
              <a:defRPr b="0" i="0" sz="900" u="none" cap="none" strike="noStrike">
                <a:solidFill>
                  <a:srgbClr val="888888"/>
                </a:solidFill>
                <a:latin typeface="Arial"/>
                <a:ea typeface="Arial"/>
                <a:cs typeface="Arial"/>
                <a:sym typeface="Arial"/>
              </a:defRPr>
            </a:lvl7pPr>
            <a:lvl8pPr indent="0" lvl="7" marL="0" marR="0" rtl="0" algn="r">
              <a:spcBef>
                <a:spcPts val="0"/>
              </a:spcBef>
              <a:spcAft>
                <a:spcPts val="0"/>
              </a:spcAft>
              <a:buClr>
                <a:srgbClr val="888888"/>
              </a:buClr>
              <a:buSzPts val="900"/>
              <a:buFont typeface="Arial"/>
              <a:buNone/>
              <a:defRPr b="0" i="0" sz="900" u="none" cap="none" strike="noStrike">
                <a:solidFill>
                  <a:srgbClr val="888888"/>
                </a:solidFill>
                <a:latin typeface="Arial"/>
                <a:ea typeface="Arial"/>
                <a:cs typeface="Arial"/>
                <a:sym typeface="Arial"/>
              </a:defRPr>
            </a:lvl8pPr>
            <a:lvl9pPr indent="0" lvl="8" marL="0" marR="0" rtl="0" algn="r">
              <a:spcBef>
                <a:spcPts val="0"/>
              </a:spcBef>
              <a:spcAft>
                <a:spcPts val="0"/>
              </a:spcAft>
              <a:buClr>
                <a:srgbClr val="888888"/>
              </a:buClr>
              <a:buSzPts val="900"/>
              <a:buFont typeface="Arial"/>
              <a:buNone/>
              <a:defRPr b="0" i="0" sz="9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ru-RU"/>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5.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0.png"/><Relationship Id="rId4" Type="http://schemas.openxmlformats.org/officeDocument/2006/relationships/image" Target="../media/image2.jpg"/><Relationship Id="rId5" Type="http://schemas.openxmlformats.org/officeDocument/2006/relationships/image" Target="../media/image13.png"/><Relationship Id="rId6" Type="http://schemas.openxmlformats.org/officeDocument/2006/relationships/image" Target="../media/image1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4.png"/><Relationship Id="rId4" Type="http://schemas.openxmlformats.org/officeDocument/2006/relationships/image" Target="../media/image9.png"/><Relationship Id="rId5"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p1"/>
          <p:cNvSpPr txBox="1"/>
          <p:nvPr>
            <p:ph type="ctrTitle"/>
          </p:nvPr>
        </p:nvSpPr>
        <p:spPr>
          <a:xfrm>
            <a:off x="978408" y="1307592"/>
            <a:ext cx="7214616" cy="2048256"/>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Arial"/>
              <a:buNone/>
            </a:pPr>
            <a:r>
              <a:rPr b="1" lang="ru-RU" sz="4800">
                <a:solidFill>
                  <a:schemeClr val="dk1"/>
                </a:solidFill>
              </a:rPr>
              <a:t>Антикорупційні месники: </a:t>
            </a:r>
            <a:r>
              <a:rPr b="0" lang="ru-RU" sz="3600">
                <a:solidFill>
                  <a:schemeClr val="dk1"/>
                </a:solidFill>
              </a:rPr>
              <a:t>хто бореться з корупцією в Україні?</a:t>
            </a:r>
            <a:br>
              <a:rPr b="1" lang="ru-RU" sz="4800">
                <a:latin typeface="Arial"/>
                <a:ea typeface="Arial"/>
                <a:cs typeface="Arial"/>
                <a:sym typeface="Arial"/>
              </a:rPr>
            </a:b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0"/>
          <p:cNvSpPr txBox="1"/>
          <p:nvPr>
            <p:ph type="title"/>
          </p:nvPr>
        </p:nvSpPr>
        <p:spPr>
          <a:xfrm>
            <a:off x="883920" y="290625"/>
            <a:ext cx="7592568" cy="1378156"/>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rgbClr val="0C0C0C"/>
              </a:buClr>
              <a:buSzPts val="2800"/>
              <a:buFont typeface="Arial"/>
              <a:buNone/>
            </a:pPr>
            <a:r>
              <a:rPr b="1" lang="ru-RU" sz="3000">
                <a:solidFill>
                  <a:srgbClr val="0C0C0C"/>
                </a:solidFill>
                <a:latin typeface="Arial"/>
                <a:ea typeface="Arial"/>
                <a:cs typeface="Arial"/>
                <a:sym typeface="Arial"/>
              </a:rPr>
              <a:t>Напрями роботи антикорупційних органів: </a:t>
            </a:r>
            <a:r>
              <a:rPr b="1" lang="ru-RU" sz="2200">
                <a:highlight>
                  <a:srgbClr val="B9D6D5"/>
                </a:highlight>
                <a:latin typeface="Arial"/>
                <a:ea typeface="Arial"/>
                <a:cs typeface="Arial"/>
                <a:sym typeface="Arial"/>
              </a:rPr>
              <a:t>Розслідування та кримінальне переслідування</a:t>
            </a:r>
            <a:endParaRPr b="1" sz="2200">
              <a:highlight>
                <a:srgbClr val="B9D6D5"/>
              </a:highlight>
              <a:latin typeface="Arial"/>
              <a:ea typeface="Arial"/>
              <a:cs typeface="Arial"/>
              <a:sym typeface="Arial"/>
            </a:endParaRPr>
          </a:p>
        </p:txBody>
      </p:sp>
      <p:sp>
        <p:nvSpPr>
          <p:cNvPr id="120" name="Google Shape;120;p10"/>
          <p:cNvSpPr txBox="1"/>
          <p:nvPr/>
        </p:nvSpPr>
        <p:spPr>
          <a:xfrm>
            <a:off x="446735" y="1668781"/>
            <a:ext cx="7883449" cy="2903329"/>
          </a:xfrm>
          <a:prstGeom prst="rect">
            <a:avLst/>
          </a:prstGeom>
          <a:noFill/>
          <a:ln>
            <a:noFill/>
          </a:ln>
        </p:spPr>
        <p:txBody>
          <a:bodyPr anchorCtr="0" anchor="t" bIns="91425" lIns="91425" spcFirstLastPara="1" rIns="91425" wrap="square" tIns="91425">
            <a:spAutoFit/>
          </a:bodyPr>
          <a:lstStyle/>
          <a:p>
            <a:pPr indent="-317500" lvl="0" marL="457200" marR="0" rtl="0" algn="l">
              <a:spcBef>
                <a:spcPts val="1000"/>
              </a:spcBef>
              <a:spcAft>
                <a:spcPts val="0"/>
              </a:spcAft>
              <a:buClr>
                <a:srgbClr val="B9D6D5"/>
              </a:buClr>
              <a:buSzPts val="1400"/>
              <a:buFont typeface="Helvetica Neue"/>
              <a:buChar char="●"/>
            </a:pPr>
            <a:r>
              <a:rPr b="0" i="0" lang="ru-RU" sz="1600" u="none" cap="none" strike="noStrike">
                <a:solidFill>
                  <a:schemeClr val="dk1"/>
                </a:solidFill>
                <a:highlight>
                  <a:srgbClr val="FFFFFF"/>
                </a:highlight>
                <a:latin typeface="Arial"/>
                <a:ea typeface="Arial"/>
                <a:cs typeface="Arial"/>
                <a:sym typeface="Arial"/>
              </a:rPr>
              <a:t>Ефективне застосування антикорупційного законодавства на всіх стадіях кримінального процесу</a:t>
            </a:r>
            <a:endParaRPr/>
          </a:p>
          <a:p>
            <a:pPr indent="0" lvl="0" marL="139700" marR="0" rtl="0" algn="l">
              <a:spcBef>
                <a:spcPts val="1000"/>
              </a:spcBef>
              <a:spcAft>
                <a:spcPts val="0"/>
              </a:spcAft>
              <a:buNone/>
            </a:pPr>
            <a:r>
              <a:t/>
            </a:r>
            <a:endParaRPr b="0" i="0" sz="1600" u="none" cap="none" strike="noStrike">
              <a:solidFill>
                <a:schemeClr val="dk1"/>
              </a:solidFill>
              <a:highlight>
                <a:srgbClr val="FFFFFF"/>
              </a:highlight>
              <a:latin typeface="Arial"/>
              <a:ea typeface="Arial"/>
              <a:cs typeface="Arial"/>
              <a:sym typeface="Arial"/>
            </a:endParaRPr>
          </a:p>
          <a:p>
            <a:pPr indent="-317500" lvl="0" marL="457200" marR="0" rtl="0" algn="l">
              <a:spcBef>
                <a:spcPts val="0"/>
              </a:spcBef>
              <a:spcAft>
                <a:spcPts val="0"/>
              </a:spcAft>
              <a:buClr>
                <a:srgbClr val="B9D6D5"/>
              </a:buClr>
              <a:buSzPts val="1400"/>
              <a:buFont typeface="Helvetica Neue"/>
              <a:buChar char="●"/>
            </a:pPr>
            <a:r>
              <a:rPr b="0" i="0" lang="ru-RU" sz="1600" u="none" cap="none" strike="noStrike">
                <a:solidFill>
                  <a:schemeClr val="dk1"/>
                </a:solidFill>
                <a:highlight>
                  <a:srgbClr val="FFFFFF"/>
                </a:highlight>
                <a:latin typeface="Arial"/>
                <a:ea typeface="Arial"/>
                <a:cs typeface="Arial"/>
                <a:sym typeface="Arial"/>
              </a:rPr>
              <a:t>Нагляд за міжвідомчою співпрацею й обміном інформацією щодо конкретних справ і поза ними</a:t>
            </a:r>
            <a:endParaRPr b="0" i="0" sz="1600" u="none" cap="none" strike="noStrike">
              <a:solidFill>
                <a:schemeClr val="dk1"/>
              </a:solidFill>
              <a:highlight>
                <a:srgbClr val="FFFFFF"/>
              </a:highlight>
              <a:latin typeface="Arial"/>
              <a:ea typeface="Arial"/>
              <a:cs typeface="Arial"/>
              <a:sym typeface="Arial"/>
            </a:endParaRPr>
          </a:p>
          <a:p>
            <a:pPr indent="-228600" lvl="0" marL="457200" marR="0" rtl="0" algn="l">
              <a:spcBef>
                <a:spcPts val="0"/>
              </a:spcBef>
              <a:spcAft>
                <a:spcPts val="0"/>
              </a:spcAft>
              <a:buClr>
                <a:srgbClr val="B9D6D5"/>
              </a:buClr>
              <a:buSzPts val="1400"/>
              <a:buFont typeface="Helvetica Neue"/>
              <a:buNone/>
            </a:pPr>
            <a:r>
              <a:t/>
            </a:r>
            <a:endParaRPr b="0" i="0" sz="1600" u="none" cap="none" strike="noStrike">
              <a:solidFill>
                <a:schemeClr val="dk1"/>
              </a:solidFill>
              <a:highlight>
                <a:srgbClr val="FFFFFF"/>
              </a:highlight>
              <a:latin typeface="Arial"/>
              <a:ea typeface="Arial"/>
              <a:cs typeface="Arial"/>
              <a:sym typeface="Arial"/>
            </a:endParaRPr>
          </a:p>
          <a:p>
            <a:pPr indent="-317500" lvl="0" marL="457200" marR="0" rtl="0" algn="l">
              <a:spcBef>
                <a:spcPts val="0"/>
              </a:spcBef>
              <a:spcAft>
                <a:spcPts val="0"/>
              </a:spcAft>
              <a:buClr>
                <a:srgbClr val="B9D6D5"/>
              </a:buClr>
              <a:buSzPts val="1400"/>
              <a:buFont typeface="Helvetica Neue"/>
              <a:buChar char="●"/>
            </a:pPr>
            <a:r>
              <a:rPr b="0" i="0" lang="ru-RU" sz="1600" u="none" cap="none" strike="noStrike">
                <a:solidFill>
                  <a:schemeClr val="dk1"/>
                </a:solidFill>
                <a:highlight>
                  <a:srgbClr val="FFFFFF"/>
                </a:highlight>
                <a:latin typeface="Arial"/>
                <a:ea typeface="Arial"/>
                <a:cs typeface="Arial"/>
                <a:sym typeface="Arial"/>
              </a:rPr>
              <a:t>Виконання функцій центральної установи для взаємної правової допомоги й розгляду запитів про екстрадицію</a:t>
            </a:r>
            <a:endParaRPr b="0" i="0" sz="1600" u="none" cap="none" strike="noStrike">
              <a:solidFill>
                <a:schemeClr val="dk1"/>
              </a:solidFill>
              <a:highlight>
                <a:srgbClr val="FFFFFF"/>
              </a:highlight>
              <a:latin typeface="Arial"/>
              <a:ea typeface="Arial"/>
              <a:cs typeface="Arial"/>
              <a:sym typeface="Arial"/>
            </a:endParaRPr>
          </a:p>
          <a:p>
            <a:pPr indent="-228600" lvl="0" marL="457200" marR="0" rtl="0" algn="l">
              <a:spcBef>
                <a:spcPts val="0"/>
              </a:spcBef>
              <a:spcAft>
                <a:spcPts val="0"/>
              </a:spcAft>
              <a:buClr>
                <a:srgbClr val="B9D6D5"/>
              </a:buClr>
              <a:buSzPts val="1400"/>
              <a:buFont typeface="Helvetica Neue"/>
              <a:buNone/>
            </a:pPr>
            <a:r>
              <a:t/>
            </a:r>
            <a:endParaRPr b="0" i="0" sz="1600" u="none" cap="none" strike="noStrike">
              <a:solidFill>
                <a:schemeClr val="dk1"/>
              </a:solidFill>
              <a:highlight>
                <a:srgbClr val="FFFFFF"/>
              </a:highlight>
              <a:latin typeface="Arial"/>
              <a:ea typeface="Arial"/>
              <a:cs typeface="Arial"/>
              <a:sym typeface="Arial"/>
            </a:endParaRPr>
          </a:p>
          <a:p>
            <a:pPr indent="-317500" lvl="0" marL="457200" marR="0" rtl="0" algn="l">
              <a:spcBef>
                <a:spcPts val="0"/>
              </a:spcBef>
              <a:spcAft>
                <a:spcPts val="0"/>
              </a:spcAft>
              <a:buClr>
                <a:srgbClr val="B9D6D5"/>
              </a:buClr>
              <a:buSzPts val="1400"/>
              <a:buFont typeface="Helvetica Neue"/>
              <a:buChar char="●"/>
            </a:pPr>
            <a:r>
              <a:rPr b="0" i="0" lang="ru-RU" sz="1600" u="none" cap="none" strike="noStrike">
                <a:solidFill>
                  <a:schemeClr val="dk1"/>
                </a:solidFill>
                <a:highlight>
                  <a:srgbClr val="FFFFFF"/>
                </a:highlight>
                <a:latin typeface="Arial"/>
                <a:ea typeface="Arial"/>
                <a:cs typeface="Arial"/>
                <a:sym typeface="Arial"/>
              </a:rPr>
              <a:t>Збирання та аналіз статистичних даних у справах про корупцію</a:t>
            </a:r>
            <a:endParaRPr b="0" i="0" sz="1600" u="none" cap="none" strike="noStrike">
              <a:solidFill>
                <a:schemeClr val="dk1"/>
              </a:solidFill>
              <a:highlight>
                <a:srgbClr val="FFFFFF"/>
              </a:highlight>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1"/>
          <p:cNvSpPr txBox="1"/>
          <p:nvPr>
            <p:ph type="title"/>
          </p:nvPr>
        </p:nvSpPr>
        <p:spPr>
          <a:xfrm>
            <a:off x="894365" y="195370"/>
            <a:ext cx="7894500" cy="11421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rgbClr val="0C0C0C"/>
              </a:buClr>
              <a:buSzPts val="2800"/>
              <a:buFont typeface="Arial"/>
              <a:buNone/>
            </a:pPr>
            <a:r>
              <a:rPr b="1" lang="ru-RU" sz="3000">
                <a:solidFill>
                  <a:srgbClr val="0C0C0C"/>
                </a:solidFill>
                <a:latin typeface="Arial"/>
                <a:ea typeface="Arial"/>
                <a:cs typeface="Arial"/>
                <a:sym typeface="Arial"/>
              </a:rPr>
              <a:t>Напрями роботи антикорупційних органів: </a:t>
            </a:r>
            <a:r>
              <a:rPr b="1" lang="ru-RU" sz="2200">
                <a:solidFill>
                  <a:srgbClr val="0C0C0C"/>
                </a:solidFill>
                <a:highlight>
                  <a:srgbClr val="B9D6D5"/>
                </a:highlight>
                <a:latin typeface="Arial"/>
                <a:ea typeface="Arial"/>
                <a:cs typeface="Arial"/>
                <a:sym typeface="Arial"/>
              </a:rPr>
              <a:t>о</a:t>
            </a:r>
            <a:r>
              <a:rPr b="1" lang="ru-RU" sz="2200">
                <a:highlight>
                  <a:srgbClr val="B9D6D5"/>
                </a:highlight>
                <a:latin typeface="Arial"/>
                <a:ea typeface="Arial"/>
                <a:cs typeface="Arial"/>
                <a:sym typeface="Arial"/>
              </a:rPr>
              <a:t>світа та просвіта</a:t>
            </a:r>
            <a:endParaRPr b="1" sz="2200">
              <a:solidFill>
                <a:srgbClr val="0C0C0C"/>
              </a:solidFill>
              <a:highlight>
                <a:srgbClr val="B9D6D5"/>
              </a:highlight>
              <a:latin typeface="Arial"/>
              <a:ea typeface="Arial"/>
              <a:cs typeface="Arial"/>
              <a:sym typeface="Arial"/>
            </a:endParaRPr>
          </a:p>
        </p:txBody>
      </p:sp>
      <p:sp>
        <p:nvSpPr>
          <p:cNvPr id="126" name="Google Shape;126;p11"/>
          <p:cNvSpPr txBox="1"/>
          <p:nvPr/>
        </p:nvSpPr>
        <p:spPr>
          <a:xfrm>
            <a:off x="731669" y="1218598"/>
            <a:ext cx="7453083" cy="1877407"/>
          </a:xfrm>
          <a:prstGeom prst="rect">
            <a:avLst/>
          </a:prstGeom>
          <a:noFill/>
          <a:ln>
            <a:noFill/>
          </a:ln>
        </p:spPr>
        <p:txBody>
          <a:bodyPr anchorCtr="0" anchor="t" bIns="91425" lIns="91425" spcFirstLastPara="1" rIns="91425" wrap="square" tIns="91425">
            <a:spAutoFit/>
          </a:bodyPr>
          <a:lstStyle/>
          <a:p>
            <a:pPr indent="-317500" lvl="0" marL="457200" marR="0" rtl="0" algn="l">
              <a:spcBef>
                <a:spcPts val="1200"/>
              </a:spcBef>
              <a:spcAft>
                <a:spcPts val="0"/>
              </a:spcAft>
              <a:buClr>
                <a:srgbClr val="B9D6D5"/>
              </a:buClr>
              <a:buSzPts val="1400"/>
              <a:buFont typeface="Helvetica Neue"/>
              <a:buChar char="●"/>
            </a:pPr>
            <a:r>
              <a:rPr b="0" i="0" lang="ru-RU" sz="1600" u="none" cap="none" strike="noStrike">
                <a:solidFill>
                  <a:schemeClr val="dk1"/>
                </a:solidFill>
                <a:highlight>
                  <a:srgbClr val="FFFFFF"/>
                </a:highlight>
                <a:latin typeface="Arial"/>
                <a:ea typeface="Arial"/>
                <a:cs typeface="Arial"/>
                <a:sym typeface="Arial"/>
              </a:rPr>
              <a:t>Створення освітніх програм для населення, освітніх установ для державних службовців; </a:t>
            </a:r>
            <a:endParaRPr b="0" i="0" sz="1600" u="none" cap="none" strike="noStrike">
              <a:solidFill>
                <a:schemeClr val="dk1"/>
              </a:solidFill>
              <a:highlight>
                <a:srgbClr val="FFFFFF"/>
              </a:highlight>
              <a:latin typeface="Arial"/>
              <a:ea typeface="Arial"/>
              <a:cs typeface="Arial"/>
              <a:sym typeface="Arial"/>
            </a:endParaRPr>
          </a:p>
          <a:p>
            <a:pPr indent="-317500" lvl="0" marL="457200" marR="0" rtl="0" algn="l">
              <a:spcBef>
                <a:spcPts val="1200"/>
              </a:spcBef>
              <a:spcAft>
                <a:spcPts val="0"/>
              </a:spcAft>
              <a:buClr>
                <a:srgbClr val="B9D6D5"/>
              </a:buClr>
              <a:buSzPts val="1400"/>
              <a:buFont typeface="Helvetica Neue"/>
              <a:buChar char="●"/>
            </a:pPr>
            <a:r>
              <a:rPr b="0" i="0" lang="ru-RU" sz="1600" u="none" cap="none" strike="noStrike">
                <a:solidFill>
                  <a:schemeClr val="dk1"/>
                </a:solidFill>
                <a:highlight>
                  <a:srgbClr val="FFFFFF"/>
                </a:highlight>
                <a:latin typeface="Arial"/>
                <a:ea typeface="Arial"/>
                <a:cs typeface="Arial"/>
                <a:sym typeface="Arial"/>
              </a:rPr>
              <a:t>Організація кампаній з інформування громадськості, </a:t>
            </a:r>
            <a:endParaRPr b="0" i="0" sz="1600" u="none" cap="none" strike="noStrike">
              <a:solidFill>
                <a:schemeClr val="dk1"/>
              </a:solidFill>
              <a:highlight>
                <a:srgbClr val="FFFFFF"/>
              </a:highlight>
              <a:latin typeface="Arial"/>
              <a:ea typeface="Arial"/>
              <a:cs typeface="Arial"/>
              <a:sym typeface="Arial"/>
            </a:endParaRPr>
          </a:p>
          <a:p>
            <a:pPr indent="-317500" lvl="0" marL="457200" marR="0" rtl="0" algn="l">
              <a:spcBef>
                <a:spcPts val="1200"/>
              </a:spcBef>
              <a:spcAft>
                <a:spcPts val="0"/>
              </a:spcAft>
              <a:buClr>
                <a:srgbClr val="B9D6D5"/>
              </a:buClr>
              <a:buSzPts val="1400"/>
              <a:buFont typeface="Helvetica Neue"/>
              <a:buChar char="●"/>
            </a:pPr>
            <a:r>
              <a:rPr b="0" i="0" lang="ru-RU" sz="1600" u="none" cap="none" strike="noStrike">
                <a:solidFill>
                  <a:schemeClr val="dk1"/>
                </a:solidFill>
                <a:highlight>
                  <a:srgbClr val="FFFFFF"/>
                </a:highlight>
                <a:latin typeface="Arial"/>
                <a:ea typeface="Arial"/>
                <a:cs typeface="Arial"/>
                <a:sym typeface="Arial"/>
              </a:rPr>
              <a:t>робота із засобами масової інформації, неурядовими організаціями, бізнес-спільнотою та населенням загалом. </a:t>
            </a:r>
            <a:endParaRPr b="0" i="0" sz="1600" u="none" cap="none" strike="noStrike">
              <a:solidFill>
                <a:schemeClr val="dk1"/>
              </a:solidFill>
              <a:highlight>
                <a:srgbClr val="FFFFFF"/>
              </a:highlight>
              <a:latin typeface="Arial"/>
              <a:ea typeface="Arial"/>
              <a:cs typeface="Arial"/>
              <a:sym typeface="Arial"/>
            </a:endParaRPr>
          </a:p>
        </p:txBody>
      </p:sp>
      <p:sp>
        <p:nvSpPr>
          <p:cNvPr id="127" name="Google Shape;127;p11"/>
          <p:cNvSpPr txBox="1"/>
          <p:nvPr/>
        </p:nvSpPr>
        <p:spPr>
          <a:xfrm>
            <a:off x="959246" y="3473153"/>
            <a:ext cx="7225507" cy="1415742"/>
          </a:xfrm>
          <a:prstGeom prst="rect">
            <a:avLst/>
          </a:prstGeom>
          <a:noFill/>
          <a:ln>
            <a:noFill/>
          </a:ln>
        </p:spPr>
        <p:txBody>
          <a:bodyPr anchorCtr="0" anchor="t" bIns="91425" lIns="91425" spcFirstLastPara="1" rIns="91425" wrap="square" tIns="91425">
            <a:spAutoFit/>
          </a:bodyPr>
          <a:lstStyle/>
          <a:p>
            <a:pPr indent="0" lvl="0" marL="0" marR="0" rtl="0" algn="l">
              <a:spcBef>
                <a:spcPts val="0"/>
              </a:spcBef>
              <a:spcAft>
                <a:spcPts val="0"/>
              </a:spcAft>
              <a:buClr>
                <a:schemeClr val="dk1"/>
              </a:buClr>
              <a:buSzPts val="1600"/>
              <a:buFont typeface="Arial"/>
              <a:buNone/>
            </a:pPr>
            <a:r>
              <a:rPr b="0" i="0" lang="ru-RU" sz="1600" u="none" cap="none" strike="noStrike">
                <a:solidFill>
                  <a:schemeClr val="dk1"/>
                </a:solidFill>
                <a:latin typeface="Arial"/>
                <a:ea typeface="Arial"/>
                <a:cs typeface="Arial"/>
                <a:sym typeface="Arial"/>
              </a:rPr>
              <a:t>Важливо створити систему, в якій буде можливе ефективне запобігання корупції,</a:t>
            </a:r>
            <a:br>
              <a:rPr b="0" i="0" lang="ru-RU" sz="1600" u="none" cap="none" strike="noStrike">
                <a:solidFill>
                  <a:schemeClr val="dk1"/>
                </a:solidFill>
                <a:latin typeface="Arial"/>
                <a:ea typeface="Arial"/>
                <a:cs typeface="Arial"/>
                <a:sym typeface="Arial"/>
              </a:rPr>
            </a:br>
            <a:r>
              <a:rPr b="0" i="0" lang="ru-RU" sz="1600" u="none" cap="none" strike="noStrike">
                <a:solidFill>
                  <a:schemeClr val="dk1"/>
                </a:solidFill>
                <a:latin typeface="Arial"/>
                <a:ea typeface="Arial"/>
                <a:cs typeface="Arial"/>
                <a:sym typeface="Arial"/>
              </a:rPr>
              <a:t>її розслідування та притягнення до відповідальності. </a:t>
            </a:r>
            <a:endParaRPr b="0" i="0" sz="1600" u="none" cap="none" strike="noStrike">
              <a:solidFill>
                <a:schemeClr val="dk1"/>
              </a:solidFill>
              <a:latin typeface="Arial"/>
              <a:ea typeface="Arial"/>
              <a:cs typeface="Arial"/>
              <a:sym typeface="Arial"/>
            </a:endParaRPr>
          </a:p>
          <a:p>
            <a:pPr indent="0" lvl="0" marL="0" marR="0" rtl="0" algn="l">
              <a:spcBef>
                <a:spcPts val="0"/>
              </a:spcBef>
              <a:spcAft>
                <a:spcPts val="0"/>
              </a:spcAft>
              <a:buClr>
                <a:schemeClr val="dk1"/>
              </a:buClr>
              <a:buSzPts val="1600"/>
              <a:buFont typeface="Arial"/>
              <a:buNone/>
            </a:pPr>
            <a:r>
              <a:rPr b="0" i="0" lang="ru-RU" sz="1600" u="none" cap="none" strike="noStrike">
                <a:solidFill>
                  <a:schemeClr val="dk1"/>
                </a:solidFill>
                <a:latin typeface="Arial"/>
                <a:ea typeface="Arial"/>
                <a:cs typeface="Arial"/>
                <a:sym typeface="Arial"/>
              </a:rPr>
              <a:t>Ці функції можуть бути розподілені між декількома органами або зосереджені в діяльності одного.</a:t>
            </a:r>
            <a:endParaRPr b="0" i="0" sz="1600" u="none" cap="none" strike="noStrike">
              <a:solidFill>
                <a:schemeClr val="dk1"/>
              </a:solidFill>
              <a:latin typeface="Arial"/>
              <a:ea typeface="Arial"/>
              <a:cs typeface="Arial"/>
              <a:sym typeface="Arial"/>
            </a:endParaRPr>
          </a:p>
        </p:txBody>
      </p:sp>
      <p:sp>
        <p:nvSpPr>
          <p:cNvPr id="128" name="Google Shape;128;p11"/>
          <p:cNvSpPr/>
          <p:nvPr/>
        </p:nvSpPr>
        <p:spPr>
          <a:xfrm>
            <a:off x="654424" y="3447288"/>
            <a:ext cx="7790329" cy="1463039"/>
          </a:xfrm>
          <a:prstGeom prst="rect">
            <a:avLst/>
          </a:prstGeom>
          <a:noFill/>
          <a:ln cap="flat" cmpd="sng" w="19050">
            <a:solidFill>
              <a:srgbClr val="B9D6D5"/>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pic>
        <p:nvPicPr>
          <p:cNvPr id="133" name="Google Shape;133;p12"/>
          <p:cNvPicPr preferRelativeResize="0"/>
          <p:nvPr/>
        </p:nvPicPr>
        <p:blipFill rotWithShape="1">
          <a:blip r:embed="rId3">
            <a:alphaModFix/>
          </a:blip>
          <a:srcRect b="0" l="0" r="0" t="0"/>
          <a:stretch/>
        </p:blipFill>
        <p:spPr>
          <a:xfrm>
            <a:off x="0" y="4487600"/>
            <a:ext cx="9144000" cy="700086"/>
          </a:xfrm>
          <a:prstGeom prst="rect">
            <a:avLst/>
          </a:prstGeom>
          <a:noFill/>
          <a:ln>
            <a:noFill/>
          </a:ln>
        </p:spPr>
      </p:pic>
      <p:sp>
        <p:nvSpPr>
          <p:cNvPr id="134" name="Google Shape;134;p12"/>
          <p:cNvSpPr txBox="1"/>
          <p:nvPr>
            <p:ph type="title"/>
          </p:nvPr>
        </p:nvSpPr>
        <p:spPr>
          <a:xfrm>
            <a:off x="860640" y="285616"/>
            <a:ext cx="6509424" cy="99854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rgbClr val="0C0C0C"/>
              </a:buClr>
              <a:buSzPts val="2800"/>
              <a:buFont typeface="Arial"/>
              <a:buNone/>
            </a:pPr>
            <a:r>
              <a:rPr b="1" lang="ru-RU" sz="3000">
                <a:solidFill>
                  <a:srgbClr val="0C0C0C"/>
                </a:solidFill>
                <a:latin typeface="Arial"/>
                <a:ea typeface="Arial"/>
                <a:cs typeface="Arial"/>
                <a:sym typeface="Arial"/>
              </a:rPr>
              <a:t>Принципи діяльності антикорупційних органів</a:t>
            </a:r>
            <a:endParaRPr b="1" sz="3000">
              <a:solidFill>
                <a:srgbClr val="0C0C0C"/>
              </a:solidFill>
              <a:latin typeface="Arial"/>
              <a:ea typeface="Arial"/>
              <a:cs typeface="Arial"/>
              <a:sym typeface="Arial"/>
            </a:endParaRPr>
          </a:p>
        </p:txBody>
      </p:sp>
      <p:sp>
        <p:nvSpPr>
          <p:cNvPr id="135" name="Google Shape;135;p12"/>
          <p:cNvSpPr txBox="1"/>
          <p:nvPr/>
        </p:nvSpPr>
        <p:spPr>
          <a:xfrm>
            <a:off x="453908" y="1115024"/>
            <a:ext cx="7813806" cy="3308568"/>
          </a:xfrm>
          <a:prstGeom prst="rect">
            <a:avLst/>
          </a:prstGeom>
          <a:noFill/>
          <a:ln>
            <a:noFill/>
          </a:ln>
        </p:spPr>
        <p:txBody>
          <a:bodyPr anchorCtr="0" anchor="t" bIns="91425" lIns="91425" spcFirstLastPara="1" rIns="91425" wrap="square" tIns="91425">
            <a:spAutoFit/>
          </a:bodyPr>
          <a:lstStyle/>
          <a:p>
            <a:pPr indent="0" lvl="0" marL="457200" marR="0" rtl="0" algn="just">
              <a:spcBef>
                <a:spcPts val="600"/>
              </a:spcBef>
              <a:spcAft>
                <a:spcPts val="0"/>
              </a:spcAft>
              <a:buClr>
                <a:schemeClr val="dk1"/>
              </a:buClr>
              <a:buSzPts val="1800"/>
              <a:buFont typeface="Arial"/>
              <a:buNone/>
            </a:pPr>
            <a:r>
              <a:rPr b="1" i="0" lang="ru-RU" sz="1800" u="none" cap="none" strike="noStrike">
                <a:solidFill>
                  <a:schemeClr val="dk1"/>
                </a:solidFill>
                <a:latin typeface="Arial"/>
                <a:ea typeface="Arial"/>
                <a:cs typeface="Arial"/>
                <a:sym typeface="Arial"/>
              </a:rPr>
              <a:t>НЕЗАЛЕЖНІСТЬ</a:t>
            </a:r>
            <a:endParaRPr b="0" i="0" sz="1800" u="none" cap="none" strike="noStrike">
              <a:solidFill>
                <a:schemeClr val="dk1"/>
              </a:solidFill>
              <a:latin typeface="Arial"/>
              <a:ea typeface="Arial"/>
              <a:cs typeface="Arial"/>
              <a:sym typeface="Arial"/>
            </a:endParaRPr>
          </a:p>
          <a:p>
            <a:pPr indent="-311150" lvl="0" marL="457200" marR="0" rtl="0" algn="just">
              <a:spcBef>
                <a:spcPts val="900"/>
              </a:spcBef>
              <a:spcAft>
                <a:spcPts val="0"/>
              </a:spcAft>
              <a:buClr>
                <a:srgbClr val="B9D6D5"/>
              </a:buClr>
              <a:buSzPts val="1300"/>
              <a:buFont typeface="Noto Sans Symbols"/>
              <a:buChar char="●"/>
            </a:pPr>
            <a:r>
              <a:rPr b="0" i="0" lang="ru-RU" sz="1300" u="none" cap="none" strike="noStrike">
                <a:solidFill>
                  <a:schemeClr val="dk1"/>
                </a:solidFill>
                <a:latin typeface="Arial"/>
                <a:ea typeface="Arial"/>
                <a:cs typeface="Arial"/>
                <a:sym typeface="Arial"/>
              </a:rPr>
              <a:t>наявність прозорої процедури відбору керівництва, недопущення впливу (тиску на антикорупційний орган, скорочення фінансування, публічні атаки тощо), аполітичність органу.</a:t>
            </a:r>
            <a:endParaRPr b="0" i="0" sz="1300" u="none" cap="none" strike="noStrike">
              <a:solidFill>
                <a:schemeClr val="dk1"/>
              </a:solidFill>
              <a:latin typeface="Arial"/>
              <a:ea typeface="Arial"/>
              <a:cs typeface="Arial"/>
              <a:sym typeface="Arial"/>
            </a:endParaRPr>
          </a:p>
          <a:p>
            <a:pPr indent="0" lvl="0" marL="457200" marR="0" rtl="0" algn="just">
              <a:spcBef>
                <a:spcPts val="900"/>
              </a:spcBef>
              <a:spcAft>
                <a:spcPts val="0"/>
              </a:spcAft>
              <a:buClr>
                <a:schemeClr val="dk1"/>
              </a:buClr>
              <a:buSzPts val="1800"/>
              <a:buFont typeface="Arial"/>
              <a:buNone/>
            </a:pPr>
            <a:r>
              <a:rPr b="1" i="0" lang="ru-RU" sz="1800" u="none" cap="none" strike="noStrike">
                <a:solidFill>
                  <a:schemeClr val="dk1"/>
                </a:solidFill>
                <a:latin typeface="Arial"/>
                <a:ea typeface="Arial"/>
                <a:cs typeface="Arial"/>
                <a:sym typeface="Arial"/>
              </a:rPr>
              <a:t>ПРОФЕСІЙНІСТЬ</a:t>
            </a:r>
            <a:endParaRPr b="0" i="0" sz="1800" u="none" cap="none" strike="noStrike">
              <a:solidFill>
                <a:schemeClr val="dk1"/>
              </a:solidFill>
              <a:latin typeface="Arial"/>
              <a:ea typeface="Arial"/>
              <a:cs typeface="Arial"/>
              <a:sym typeface="Arial"/>
            </a:endParaRPr>
          </a:p>
          <a:p>
            <a:pPr indent="-311150" lvl="0" marL="457200" marR="0" rtl="0" algn="just">
              <a:spcBef>
                <a:spcPts val="900"/>
              </a:spcBef>
              <a:spcAft>
                <a:spcPts val="0"/>
              </a:spcAft>
              <a:buClr>
                <a:srgbClr val="B9D6D5"/>
              </a:buClr>
              <a:buSzPts val="1300"/>
              <a:buFont typeface="Helvetica Neue"/>
              <a:buChar char="●"/>
            </a:pPr>
            <a:r>
              <a:rPr b="0" i="0" lang="ru-RU" sz="1300" u="none" cap="none" strike="noStrike">
                <a:solidFill>
                  <a:schemeClr val="dk1"/>
                </a:solidFill>
                <a:latin typeface="Arial"/>
                <a:ea typeface="Arial"/>
                <a:cs typeface="Arial"/>
                <a:sym typeface="Arial"/>
              </a:rPr>
              <a:t>в органі працюють висококваліфіковані та доброчесні кадри, які мають достатні теоретичні й практичні знання, щоб виконувати свою роботу ефективно та вчасно. </a:t>
            </a:r>
            <a:endParaRPr b="0" i="0" sz="400" u="none" cap="none" strike="noStrike">
              <a:solidFill>
                <a:schemeClr val="dk1"/>
              </a:solidFill>
              <a:latin typeface="Arial"/>
              <a:ea typeface="Arial"/>
              <a:cs typeface="Arial"/>
              <a:sym typeface="Arial"/>
            </a:endParaRPr>
          </a:p>
          <a:p>
            <a:pPr indent="0" lvl="0" marL="457200" marR="0" rtl="0" algn="just">
              <a:spcBef>
                <a:spcPts val="900"/>
              </a:spcBef>
              <a:spcAft>
                <a:spcPts val="0"/>
              </a:spcAft>
              <a:buClr>
                <a:schemeClr val="dk1"/>
              </a:buClr>
              <a:buSzPts val="1800"/>
              <a:buFont typeface="Arial"/>
              <a:buNone/>
            </a:pPr>
            <a:r>
              <a:rPr b="1" i="0" lang="ru-RU" sz="1800" u="none" cap="none" strike="noStrike">
                <a:solidFill>
                  <a:schemeClr val="dk1"/>
                </a:solidFill>
                <a:latin typeface="Arial"/>
                <a:ea typeface="Arial"/>
                <a:cs typeface="Arial"/>
                <a:sym typeface="Arial"/>
              </a:rPr>
              <a:t>ЗАБЕЗПЕЧЕНІСТЬ РЕСУРСАМИ</a:t>
            </a:r>
            <a:endParaRPr b="1" i="0" sz="1800" u="none" cap="none" strike="noStrike">
              <a:solidFill>
                <a:schemeClr val="dk1"/>
              </a:solidFill>
              <a:latin typeface="Arial"/>
              <a:ea typeface="Arial"/>
              <a:cs typeface="Arial"/>
              <a:sym typeface="Arial"/>
            </a:endParaRPr>
          </a:p>
          <a:p>
            <a:pPr indent="-311150" lvl="0" marL="457200" marR="0" rtl="0" algn="just">
              <a:spcBef>
                <a:spcPts val="900"/>
              </a:spcBef>
              <a:spcAft>
                <a:spcPts val="300"/>
              </a:spcAft>
              <a:buClr>
                <a:srgbClr val="B9D6D5"/>
              </a:buClr>
              <a:buSzPts val="1300"/>
              <a:buFont typeface="Noto Sans Symbols"/>
              <a:buChar char="●"/>
            </a:pPr>
            <a:r>
              <a:rPr b="0" i="0" lang="ru-RU" sz="1300" u="none" cap="none" strike="noStrike">
                <a:solidFill>
                  <a:schemeClr val="dk1"/>
                </a:solidFill>
                <a:latin typeface="Arial"/>
                <a:ea typeface="Arial"/>
                <a:cs typeface="Arial"/>
                <a:sym typeface="Arial"/>
              </a:rPr>
              <a:t>має бути достатньо коштів, технічного забезпечення, доступу до баз даних та реєстрів тощо, щоб залучати кращих фахівців, підвищувати їхню кваліфікацію, а також створювати найновіші технічні рішення для швидкої та ефективної роботи.</a:t>
            </a:r>
            <a:endParaRPr b="0" i="0" sz="13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3"/>
          <p:cNvSpPr txBox="1"/>
          <p:nvPr>
            <p:ph type="title"/>
          </p:nvPr>
        </p:nvSpPr>
        <p:spPr>
          <a:xfrm>
            <a:off x="886405" y="676748"/>
            <a:ext cx="6978995" cy="2560227"/>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dk1"/>
              </a:buClr>
              <a:buSzPts val="1100"/>
              <a:buFont typeface="Arial"/>
              <a:buNone/>
            </a:pPr>
            <a:r>
              <a:rPr b="1" lang="ru-RU" sz="6000">
                <a:latin typeface="Arial"/>
                <a:ea typeface="Arial"/>
                <a:cs typeface="Arial"/>
                <a:sym typeface="Arial"/>
              </a:rPr>
              <a:t>Система антикорупційних органів в Україні</a:t>
            </a:r>
            <a:endParaRPr b="1" sz="6000">
              <a:latin typeface="Arial"/>
              <a:ea typeface="Arial"/>
              <a:cs typeface="Arial"/>
              <a:sym typeface="Arial"/>
            </a:endParaRPr>
          </a:p>
        </p:txBody>
      </p:sp>
      <p:sp>
        <p:nvSpPr>
          <p:cNvPr id="141" name="Google Shape;141;p13"/>
          <p:cNvSpPr/>
          <p:nvPr/>
        </p:nvSpPr>
        <p:spPr>
          <a:xfrm>
            <a:off x="0" y="4472940"/>
            <a:ext cx="5265420" cy="670735"/>
          </a:xfrm>
          <a:prstGeom prst="snip1Rect">
            <a:avLst>
              <a:gd fmla="val 16667" name="adj"/>
            </a:avLst>
          </a:prstGeom>
          <a:solidFill>
            <a:schemeClr val="dk1"/>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4"/>
          <p:cNvSpPr/>
          <p:nvPr/>
        </p:nvSpPr>
        <p:spPr>
          <a:xfrm rot="5400000">
            <a:off x="5752350" y="1732200"/>
            <a:ext cx="5162100" cy="1697700"/>
          </a:xfrm>
          <a:prstGeom prst="rect">
            <a:avLst/>
          </a:prstGeom>
          <a:solidFill>
            <a:srgbClr val="B9D6D5"/>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
        <p:nvSpPr>
          <p:cNvPr id="147" name="Google Shape;147;p14"/>
          <p:cNvSpPr/>
          <p:nvPr/>
        </p:nvSpPr>
        <p:spPr>
          <a:xfrm rot="5400000">
            <a:off x="6844388" y="2834075"/>
            <a:ext cx="1435800" cy="2272800"/>
          </a:xfrm>
          <a:prstGeom prst="rect">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
        <p:nvSpPr>
          <p:cNvPr id="148" name="Google Shape;148;p14"/>
          <p:cNvSpPr/>
          <p:nvPr/>
        </p:nvSpPr>
        <p:spPr>
          <a:xfrm rot="5400000">
            <a:off x="6725438" y="944427"/>
            <a:ext cx="1458600" cy="2487900"/>
          </a:xfrm>
          <a:prstGeom prst="rect">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
        <p:nvSpPr>
          <p:cNvPr id="149" name="Google Shape;149;p14"/>
          <p:cNvSpPr txBox="1"/>
          <p:nvPr>
            <p:ph type="title"/>
          </p:nvPr>
        </p:nvSpPr>
        <p:spPr>
          <a:xfrm>
            <a:off x="879988" y="212974"/>
            <a:ext cx="6503792" cy="1055325"/>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2800"/>
              <a:buFont typeface="Arial"/>
              <a:buNone/>
            </a:pPr>
            <a:r>
              <a:rPr b="1" lang="ru-RU" sz="2400">
                <a:latin typeface="Arial"/>
                <a:ea typeface="Arial"/>
                <a:cs typeface="Arial"/>
                <a:sym typeface="Arial"/>
              </a:rPr>
              <a:t>Передумови створення системи  </a:t>
            </a:r>
            <a:r>
              <a:rPr b="1" lang="ru-RU" sz="2400">
                <a:solidFill>
                  <a:schemeClr val="dk1"/>
                </a:solidFill>
                <a:highlight>
                  <a:srgbClr val="B9D6D5"/>
                </a:highlight>
                <a:latin typeface="Arial"/>
                <a:ea typeface="Arial"/>
                <a:cs typeface="Arial"/>
                <a:sym typeface="Arial"/>
              </a:rPr>
              <a:t>антикорупційних органів в Україні</a:t>
            </a:r>
            <a:endParaRPr b="1" sz="2400">
              <a:solidFill>
                <a:schemeClr val="dk1"/>
              </a:solidFill>
              <a:highlight>
                <a:srgbClr val="B9D6D5"/>
              </a:highlight>
              <a:latin typeface="Arial"/>
              <a:ea typeface="Arial"/>
              <a:cs typeface="Arial"/>
              <a:sym typeface="Arial"/>
            </a:endParaRPr>
          </a:p>
          <a:p>
            <a:pPr indent="0" lvl="0" marL="0" rtl="0" algn="l">
              <a:lnSpc>
                <a:spcPct val="115000"/>
              </a:lnSpc>
              <a:spcBef>
                <a:spcPts val="0"/>
              </a:spcBef>
              <a:spcAft>
                <a:spcPts val="0"/>
              </a:spcAft>
              <a:buClr>
                <a:schemeClr val="dk1"/>
              </a:buClr>
              <a:buSzPts val="2800"/>
              <a:buFont typeface="Arial"/>
              <a:buNone/>
            </a:pPr>
            <a:r>
              <a:t/>
            </a:r>
            <a:endParaRPr b="1" sz="4000">
              <a:solidFill>
                <a:schemeClr val="lt1"/>
              </a:solidFill>
              <a:latin typeface="Arial"/>
              <a:ea typeface="Arial"/>
              <a:cs typeface="Arial"/>
              <a:sym typeface="Arial"/>
            </a:endParaRPr>
          </a:p>
        </p:txBody>
      </p:sp>
      <p:sp>
        <p:nvSpPr>
          <p:cNvPr id="150" name="Google Shape;150;p14"/>
          <p:cNvSpPr txBox="1"/>
          <p:nvPr/>
        </p:nvSpPr>
        <p:spPr>
          <a:xfrm>
            <a:off x="879987" y="1368550"/>
            <a:ext cx="4872785" cy="3298309"/>
          </a:xfrm>
          <a:prstGeom prst="rect">
            <a:avLst/>
          </a:prstGeom>
          <a:noFill/>
          <a:ln>
            <a:noFill/>
          </a:ln>
        </p:spPr>
        <p:txBody>
          <a:bodyPr anchorCtr="0" anchor="t" bIns="91425" lIns="91425" spcFirstLastPara="1" rIns="91425" wrap="square" tIns="91425">
            <a:spAutoFit/>
          </a:bodyPr>
          <a:lstStyle/>
          <a:p>
            <a:pPr indent="0" lvl="0" marL="0" marR="0" rtl="0" algn="just">
              <a:spcBef>
                <a:spcPts val="0"/>
              </a:spcBef>
              <a:spcAft>
                <a:spcPts val="0"/>
              </a:spcAft>
              <a:buClr>
                <a:schemeClr val="dk1"/>
              </a:buClr>
              <a:buSzPts val="1300"/>
              <a:buFont typeface="Arial"/>
              <a:buNone/>
            </a:pPr>
            <a:r>
              <a:rPr b="0" i="0" lang="ru-RU" sz="1300" u="none" cap="none" strike="noStrike">
                <a:solidFill>
                  <a:schemeClr val="dk1"/>
                </a:solidFill>
                <a:latin typeface="Arial"/>
                <a:ea typeface="Arial"/>
                <a:cs typeface="Arial"/>
                <a:sym typeface="Arial"/>
              </a:rPr>
              <a:t>Революція Гідності 2014 року вплинула на велику кількість сфер в Україні. Однією з таких сфер стала антикорупційна. Проблема корупції і так не була новою для України, але в</a:t>
            </a:r>
            <a:br>
              <a:rPr b="0" i="0" lang="ru-RU" sz="1300" u="none" cap="none" strike="noStrike">
                <a:solidFill>
                  <a:schemeClr val="dk1"/>
                </a:solidFill>
                <a:latin typeface="Arial"/>
                <a:ea typeface="Arial"/>
                <a:cs typeface="Arial"/>
                <a:sym typeface="Arial"/>
              </a:rPr>
            </a:br>
            <a:r>
              <a:rPr b="0" i="0" lang="ru-RU" sz="1300" u="none" cap="none" strike="noStrike">
                <a:solidFill>
                  <a:schemeClr val="dk1"/>
                </a:solidFill>
                <a:latin typeface="Arial"/>
                <a:ea typeface="Arial"/>
                <a:cs typeface="Arial"/>
                <a:sym typeface="Arial"/>
              </a:rPr>
              <a:t>2014 році, після втечі екс-президента Віктора Януковича, ситуація була критичною. </a:t>
            </a:r>
            <a:endParaRPr b="0" i="0" sz="1300" u="none" cap="none" strike="noStrike">
              <a:solidFill>
                <a:schemeClr val="dk1"/>
              </a:solidFill>
              <a:latin typeface="Arial"/>
              <a:ea typeface="Arial"/>
              <a:cs typeface="Arial"/>
              <a:sym typeface="Arial"/>
            </a:endParaRPr>
          </a:p>
          <a:p>
            <a:pPr indent="0" lvl="0" marL="0" marR="0" rtl="0" algn="just">
              <a:spcBef>
                <a:spcPts val="1000"/>
              </a:spcBef>
              <a:spcAft>
                <a:spcPts val="0"/>
              </a:spcAft>
              <a:buClr>
                <a:schemeClr val="dk1"/>
              </a:buClr>
              <a:buSzPts val="1300"/>
              <a:buFont typeface="Arial"/>
              <a:buNone/>
            </a:pPr>
            <a:r>
              <a:rPr b="1" i="0" lang="ru-RU" sz="1300" u="none" cap="none" strike="noStrike">
                <a:solidFill>
                  <a:schemeClr val="dk1"/>
                </a:solidFill>
                <a:latin typeface="Arial"/>
                <a:ea typeface="Arial"/>
                <a:cs typeface="Arial"/>
                <a:sym typeface="Arial"/>
              </a:rPr>
              <a:t>По-перше, </a:t>
            </a:r>
            <a:r>
              <a:rPr b="0" i="0" lang="ru-RU" sz="1300" u="none" cap="none" strike="noStrike">
                <a:solidFill>
                  <a:schemeClr val="dk1"/>
                </a:solidFill>
                <a:latin typeface="Arial"/>
                <a:ea typeface="Arial"/>
                <a:cs typeface="Arial"/>
                <a:sym typeface="Arial"/>
              </a:rPr>
              <a:t>згідно з Індексом сприйняття корупції від Transparency International Україна посідала 142 зі 175 місць в світі за станом корупції і мала 26 балів зі 100. </a:t>
            </a:r>
            <a:endParaRPr b="0" i="0" sz="1300" u="none" cap="none" strike="noStrike">
              <a:solidFill>
                <a:schemeClr val="dk1"/>
              </a:solidFill>
              <a:latin typeface="Arial"/>
              <a:ea typeface="Arial"/>
              <a:cs typeface="Arial"/>
              <a:sym typeface="Arial"/>
            </a:endParaRPr>
          </a:p>
          <a:p>
            <a:pPr indent="0" lvl="0" marL="0" marR="0" rtl="0" algn="just">
              <a:spcBef>
                <a:spcPts val="1000"/>
              </a:spcBef>
              <a:spcAft>
                <a:spcPts val="0"/>
              </a:spcAft>
              <a:buClr>
                <a:schemeClr val="dk1"/>
              </a:buClr>
              <a:buSzPts val="1300"/>
              <a:buFont typeface="Arial"/>
              <a:buNone/>
            </a:pPr>
            <a:r>
              <a:rPr b="1" i="0" lang="ru-RU" sz="1300" u="none" cap="none" strike="noStrike">
                <a:solidFill>
                  <a:schemeClr val="dk1"/>
                </a:solidFill>
                <a:latin typeface="Arial"/>
                <a:ea typeface="Arial"/>
                <a:cs typeface="Arial"/>
                <a:sym typeface="Arial"/>
              </a:rPr>
              <a:t>По-друге, </a:t>
            </a:r>
            <a:r>
              <a:rPr b="0" i="0" lang="ru-RU" sz="1300" u="none" cap="none" strike="noStrike">
                <a:solidFill>
                  <a:schemeClr val="dk1"/>
                </a:solidFill>
                <a:latin typeface="Arial"/>
                <a:ea typeface="Arial"/>
                <a:cs typeface="Arial"/>
                <a:sym typeface="Arial"/>
              </a:rPr>
              <a:t>українське суспільство, отримавши доступ до Межигір’я, нарешті побачило наскільки масштабною була ця проблема. </a:t>
            </a:r>
            <a:endParaRPr b="0" i="0" sz="1300" u="none" cap="none" strike="noStrike">
              <a:solidFill>
                <a:schemeClr val="dk1"/>
              </a:solidFill>
              <a:latin typeface="Arial"/>
              <a:ea typeface="Arial"/>
              <a:cs typeface="Arial"/>
              <a:sym typeface="Arial"/>
            </a:endParaRPr>
          </a:p>
          <a:p>
            <a:pPr indent="0" lvl="0" marL="0" marR="0" rtl="0" algn="just">
              <a:spcBef>
                <a:spcPts val="1000"/>
              </a:spcBef>
              <a:spcAft>
                <a:spcPts val="1000"/>
              </a:spcAft>
              <a:buClr>
                <a:schemeClr val="dk1"/>
              </a:buClr>
              <a:buSzPts val="1300"/>
              <a:buFont typeface="Arial"/>
              <a:buNone/>
            </a:pPr>
            <a:r>
              <a:rPr b="0" i="0" lang="ru-RU" sz="1300" u="none" cap="none" strike="noStrike">
                <a:solidFill>
                  <a:schemeClr val="dk1"/>
                </a:solidFill>
                <a:latin typeface="Arial"/>
                <a:ea typeface="Arial"/>
                <a:cs typeface="Arial"/>
                <a:sym typeface="Arial"/>
              </a:rPr>
              <a:t>Так в Україні з'явився новий запит – запит на боротьбу з корупцією.</a:t>
            </a:r>
            <a:endParaRPr b="0" i="0" sz="1300" u="none" cap="none" strike="noStrike">
              <a:solidFill>
                <a:schemeClr val="dk1"/>
              </a:solidFill>
              <a:latin typeface="Arial"/>
              <a:ea typeface="Arial"/>
              <a:cs typeface="Arial"/>
              <a:sym typeface="Arial"/>
            </a:endParaRPr>
          </a:p>
        </p:txBody>
      </p:sp>
      <p:pic>
        <p:nvPicPr>
          <p:cNvPr id="151" name="Google Shape;151;p14"/>
          <p:cNvPicPr preferRelativeResize="0"/>
          <p:nvPr/>
        </p:nvPicPr>
        <p:blipFill rotWithShape="1">
          <a:blip r:embed="rId3">
            <a:alphaModFix/>
          </a:blip>
          <a:srcRect b="0" l="0" r="0" t="0"/>
          <a:stretch/>
        </p:blipFill>
        <p:spPr>
          <a:xfrm>
            <a:off x="6038038" y="1373027"/>
            <a:ext cx="2549123" cy="1433875"/>
          </a:xfrm>
          <a:prstGeom prst="rect">
            <a:avLst/>
          </a:prstGeom>
          <a:noFill/>
          <a:ln>
            <a:noFill/>
          </a:ln>
        </p:spPr>
      </p:pic>
      <p:pic>
        <p:nvPicPr>
          <p:cNvPr id="152" name="Google Shape;152;p14"/>
          <p:cNvPicPr preferRelativeResize="0"/>
          <p:nvPr/>
        </p:nvPicPr>
        <p:blipFill rotWithShape="1">
          <a:blip r:embed="rId4">
            <a:alphaModFix/>
          </a:blip>
          <a:srcRect b="0" l="0" r="0" t="0"/>
          <a:stretch/>
        </p:blipFill>
        <p:spPr>
          <a:xfrm>
            <a:off x="6038037" y="3101100"/>
            <a:ext cx="2549123" cy="14338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5"/>
          <p:cNvSpPr txBox="1"/>
          <p:nvPr/>
        </p:nvSpPr>
        <p:spPr>
          <a:xfrm>
            <a:off x="448795" y="1378358"/>
            <a:ext cx="6333005" cy="3139291"/>
          </a:xfrm>
          <a:prstGeom prst="rect">
            <a:avLst/>
          </a:prstGeom>
          <a:noFill/>
          <a:ln>
            <a:noFill/>
          </a:ln>
        </p:spPr>
        <p:txBody>
          <a:bodyPr anchorCtr="0" anchor="t" bIns="91425" lIns="91425" spcFirstLastPara="1" rIns="91425" wrap="square" tIns="91425">
            <a:spAutoFit/>
          </a:bodyPr>
          <a:lstStyle/>
          <a:p>
            <a:pPr indent="-304800" lvl="0" marL="457200" marR="0" rtl="0" algn="just">
              <a:spcBef>
                <a:spcPts val="0"/>
              </a:spcBef>
              <a:spcAft>
                <a:spcPts val="0"/>
              </a:spcAft>
              <a:buClr>
                <a:srgbClr val="B9D6D5"/>
              </a:buClr>
              <a:buSzPts val="1200"/>
              <a:buFont typeface="Noto Sans Symbols"/>
              <a:buChar char="●"/>
            </a:pPr>
            <a:r>
              <a:rPr b="1" i="0" lang="ru-RU" sz="1600" u="none" cap="none" strike="noStrike">
                <a:solidFill>
                  <a:schemeClr val="dk1"/>
                </a:solidFill>
                <a:latin typeface="Arial"/>
                <a:ea typeface="Arial"/>
                <a:cs typeface="Arial"/>
                <a:sym typeface="Arial"/>
              </a:rPr>
              <a:t>Національне агентство з питань запобігання корупції (НАЗК), </a:t>
            </a:r>
            <a:r>
              <a:rPr b="0" i="0" lang="ru-RU" sz="1600" u="none" cap="none" strike="noStrike">
                <a:solidFill>
                  <a:schemeClr val="dk1"/>
                </a:solidFill>
                <a:latin typeface="Arial"/>
                <a:ea typeface="Arial"/>
                <a:cs typeface="Arial"/>
                <a:sym typeface="Arial"/>
              </a:rPr>
              <a:t>створення якого передбачалося прийнятим в 2014 році Законом України «Про запобігання корупції».</a:t>
            </a:r>
            <a:endParaRPr/>
          </a:p>
          <a:p>
            <a:pPr indent="-228600" lvl="0" marL="457200" marR="0" rtl="0" algn="just">
              <a:spcBef>
                <a:spcPts val="0"/>
              </a:spcBef>
              <a:spcAft>
                <a:spcPts val="0"/>
              </a:spcAft>
              <a:buClr>
                <a:srgbClr val="B9D6D5"/>
              </a:buClr>
              <a:buSzPts val="1200"/>
              <a:buFont typeface="Noto Sans Symbols"/>
              <a:buNone/>
            </a:pPr>
            <a:r>
              <a:t/>
            </a:r>
            <a:endParaRPr b="0" i="0" sz="1600" u="none" cap="none" strike="noStrike">
              <a:solidFill>
                <a:schemeClr val="dk1"/>
              </a:solidFill>
              <a:latin typeface="Arial"/>
              <a:ea typeface="Arial"/>
              <a:cs typeface="Arial"/>
              <a:sym typeface="Arial"/>
            </a:endParaRPr>
          </a:p>
          <a:p>
            <a:pPr indent="-209550" lvl="0" marL="438150" marR="0" rtl="0" algn="just">
              <a:spcBef>
                <a:spcPts val="0"/>
              </a:spcBef>
              <a:spcAft>
                <a:spcPts val="0"/>
              </a:spcAft>
              <a:buClr>
                <a:srgbClr val="B9D6D5"/>
              </a:buClr>
              <a:buSzPts val="1200"/>
              <a:buFont typeface="Noto Sans Symbols"/>
              <a:buNone/>
            </a:pPr>
            <a:r>
              <a:t/>
            </a:r>
            <a:endParaRPr b="0" i="0" sz="1600" u="none" cap="none" strike="noStrike">
              <a:solidFill>
                <a:schemeClr val="dk1"/>
              </a:solidFill>
              <a:latin typeface="Arial"/>
              <a:ea typeface="Arial"/>
              <a:cs typeface="Arial"/>
              <a:sym typeface="Arial"/>
            </a:endParaRPr>
          </a:p>
          <a:p>
            <a:pPr indent="-304800" lvl="0" marL="457200" marR="0" rtl="0" algn="just">
              <a:spcBef>
                <a:spcPts val="0"/>
              </a:spcBef>
              <a:spcAft>
                <a:spcPts val="0"/>
              </a:spcAft>
              <a:buClr>
                <a:srgbClr val="B9D6D5"/>
              </a:buClr>
              <a:buSzPts val="1200"/>
              <a:buFont typeface="Noto Sans Symbols"/>
              <a:buChar char="●"/>
            </a:pPr>
            <a:r>
              <a:rPr b="1" i="0" lang="ru-RU" sz="1600" u="none" cap="none" strike="noStrike">
                <a:solidFill>
                  <a:schemeClr val="dk1"/>
                </a:solidFill>
                <a:latin typeface="Arial"/>
                <a:ea typeface="Arial"/>
                <a:cs typeface="Arial"/>
                <a:sym typeface="Arial"/>
              </a:rPr>
              <a:t>Національне антикорупційне бюро України (НАБУ),</a:t>
            </a:r>
            <a:r>
              <a:rPr b="0" i="0" lang="ru-RU" sz="1600" u="none" cap="none" strike="noStrike">
                <a:solidFill>
                  <a:schemeClr val="dk1"/>
                </a:solidFill>
                <a:latin typeface="Arial"/>
                <a:ea typeface="Arial"/>
                <a:cs typeface="Arial"/>
                <a:sym typeface="Arial"/>
              </a:rPr>
              <a:t> що було створено в результаті прийняття в 2014 році Закону України «Про Національне антикорупційне бюро України».</a:t>
            </a:r>
            <a:endParaRPr/>
          </a:p>
          <a:p>
            <a:pPr indent="-228600" lvl="0" marL="457200" marR="0" rtl="0" algn="just">
              <a:spcBef>
                <a:spcPts val="0"/>
              </a:spcBef>
              <a:spcAft>
                <a:spcPts val="0"/>
              </a:spcAft>
              <a:buClr>
                <a:srgbClr val="B9D6D5"/>
              </a:buClr>
              <a:buSzPts val="1200"/>
              <a:buFont typeface="Noto Sans Symbols"/>
              <a:buNone/>
            </a:pPr>
            <a:r>
              <a:t/>
            </a:r>
            <a:endParaRPr b="0" i="0" sz="1600" u="none" cap="none" strike="noStrike">
              <a:solidFill>
                <a:schemeClr val="dk1"/>
              </a:solidFill>
              <a:latin typeface="Arial"/>
              <a:ea typeface="Arial"/>
              <a:cs typeface="Arial"/>
              <a:sym typeface="Arial"/>
            </a:endParaRPr>
          </a:p>
          <a:p>
            <a:pPr indent="-209550" lvl="0" marL="438150" marR="0" rtl="0" algn="just">
              <a:spcBef>
                <a:spcPts val="0"/>
              </a:spcBef>
              <a:spcAft>
                <a:spcPts val="0"/>
              </a:spcAft>
              <a:buClr>
                <a:srgbClr val="B9D6D5"/>
              </a:buClr>
              <a:buSzPts val="1200"/>
              <a:buFont typeface="Noto Sans Symbols"/>
              <a:buNone/>
            </a:pPr>
            <a:r>
              <a:t/>
            </a:r>
            <a:endParaRPr b="0" i="0" sz="1600" u="none" cap="none" strike="noStrike">
              <a:solidFill>
                <a:schemeClr val="dk1"/>
              </a:solidFill>
              <a:latin typeface="Arial"/>
              <a:ea typeface="Arial"/>
              <a:cs typeface="Arial"/>
              <a:sym typeface="Arial"/>
            </a:endParaRPr>
          </a:p>
          <a:p>
            <a:pPr indent="-304800" lvl="0" marL="457200" marR="0" rtl="0" algn="just">
              <a:spcBef>
                <a:spcPts val="0"/>
              </a:spcBef>
              <a:spcAft>
                <a:spcPts val="0"/>
              </a:spcAft>
              <a:buClr>
                <a:srgbClr val="B9D6D5"/>
              </a:buClr>
              <a:buSzPts val="1200"/>
              <a:buFont typeface="Noto Sans Symbols"/>
              <a:buChar char="●"/>
            </a:pPr>
            <a:r>
              <a:rPr b="1" i="0" lang="ru-RU" sz="1600" u="none" cap="none" strike="noStrike">
                <a:solidFill>
                  <a:schemeClr val="dk1"/>
                </a:solidFill>
                <a:latin typeface="Arial"/>
                <a:ea typeface="Arial"/>
                <a:cs typeface="Arial"/>
                <a:sym typeface="Arial"/>
              </a:rPr>
              <a:t>Національна рада з питань антикорупційної політики, </a:t>
            </a:r>
            <a:r>
              <a:rPr b="0" i="0" lang="ru-RU" sz="1600" u="none" cap="none" strike="noStrike">
                <a:solidFill>
                  <a:schemeClr val="dk1"/>
                </a:solidFill>
                <a:latin typeface="Arial"/>
                <a:ea typeface="Arial"/>
                <a:cs typeface="Arial"/>
                <a:sym typeface="Arial"/>
              </a:rPr>
              <a:t>створена указом Президента України в 2014 році.</a:t>
            </a:r>
            <a:endParaRPr b="0" i="0" sz="1600" u="none" cap="none" strike="noStrike">
              <a:solidFill>
                <a:schemeClr val="dk1"/>
              </a:solidFill>
              <a:latin typeface="Arial"/>
              <a:ea typeface="Arial"/>
              <a:cs typeface="Arial"/>
              <a:sym typeface="Arial"/>
            </a:endParaRPr>
          </a:p>
        </p:txBody>
      </p:sp>
      <p:sp>
        <p:nvSpPr>
          <p:cNvPr id="158" name="Google Shape;158;p15"/>
          <p:cNvSpPr/>
          <p:nvPr/>
        </p:nvSpPr>
        <p:spPr>
          <a:xfrm rot="5400000">
            <a:off x="5731683" y="1711533"/>
            <a:ext cx="5162100" cy="1739034"/>
          </a:xfrm>
          <a:prstGeom prst="rect">
            <a:avLst/>
          </a:prstGeom>
          <a:solidFill>
            <a:srgbClr val="B9D6D5"/>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
        <p:nvSpPr>
          <p:cNvPr id="159" name="Google Shape;159;p15"/>
          <p:cNvSpPr txBox="1"/>
          <p:nvPr>
            <p:ph type="title"/>
          </p:nvPr>
        </p:nvSpPr>
        <p:spPr>
          <a:xfrm>
            <a:off x="905265" y="228500"/>
            <a:ext cx="6270000" cy="103980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dk1"/>
              </a:buClr>
              <a:buSzPts val="2800"/>
              <a:buFont typeface="Arial"/>
              <a:buNone/>
            </a:pPr>
            <a:r>
              <a:rPr b="1" lang="ru-RU" sz="2600">
                <a:latin typeface="Arial"/>
                <a:ea typeface="Arial"/>
                <a:cs typeface="Arial"/>
                <a:sym typeface="Arial"/>
              </a:rPr>
              <a:t>З 2014 року були створені наступні </a:t>
            </a:r>
            <a:r>
              <a:rPr b="1" lang="ru-RU" sz="2600">
                <a:solidFill>
                  <a:schemeClr val="dk1"/>
                </a:solidFill>
                <a:highlight>
                  <a:srgbClr val="B9D6D5"/>
                </a:highlight>
                <a:latin typeface="Arial"/>
                <a:ea typeface="Arial"/>
                <a:cs typeface="Arial"/>
                <a:sym typeface="Arial"/>
              </a:rPr>
              <a:t>антикорупційні органи: </a:t>
            </a:r>
            <a:endParaRPr b="1" sz="4000">
              <a:solidFill>
                <a:schemeClr val="dk1"/>
              </a:solidFill>
              <a:highlight>
                <a:srgbClr val="B9D6D5"/>
              </a:highlight>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6"/>
          <p:cNvSpPr txBox="1"/>
          <p:nvPr/>
        </p:nvSpPr>
        <p:spPr>
          <a:xfrm>
            <a:off x="403075" y="1332308"/>
            <a:ext cx="7771661" cy="2954625"/>
          </a:xfrm>
          <a:prstGeom prst="rect">
            <a:avLst/>
          </a:prstGeom>
          <a:noFill/>
          <a:ln>
            <a:noFill/>
          </a:ln>
        </p:spPr>
        <p:txBody>
          <a:bodyPr anchorCtr="0" anchor="t" bIns="91425" lIns="91425" spcFirstLastPara="1" rIns="91425" wrap="square" tIns="91425">
            <a:spAutoFit/>
          </a:bodyPr>
          <a:lstStyle/>
          <a:p>
            <a:pPr indent="-304800" lvl="0" marL="457200" marR="0" rtl="0" algn="just">
              <a:spcBef>
                <a:spcPts val="0"/>
              </a:spcBef>
              <a:spcAft>
                <a:spcPts val="0"/>
              </a:spcAft>
              <a:buClr>
                <a:srgbClr val="B9D6D5"/>
              </a:buClr>
              <a:buSzPts val="1200"/>
              <a:buFont typeface="Noto Sans Symbols"/>
              <a:buChar char="●"/>
            </a:pPr>
            <a:r>
              <a:rPr b="1" i="0" lang="ru-RU" sz="1500" u="none" cap="none" strike="noStrike">
                <a:solidFill>
                  <a:schemeClr val="dk1"/>
                </a:solidFill>
                <a:latin typeface="Arial"/>
                <a:ea typeface="Arial"/>
                <a:cs typeface="Arial"/>
                <a:sym typeface="Arial"/>
              </a:rPr>
              <a:t>Спеціалізована антикорупційна прокуратура (САП), </a:t>
            </a:r>
            <a:r>
              <a:rPr b="0" i="0" lang="ru-RU" sz="1500" u="none" cap="none" strike="noStrike">
                <a:solidFill>
                  <a:schemeClr val="dk1"/>
                </a:solidFill>
                <a:latin typeface="Arial"/>
                <a:ea typeface="Arial"/>
                <a:cs typeface="Arial"/>
                <a:sym typeface="Arial"/>
              </a:rPr>
              <a:t>що являє собою самостійний структурний підрозділ Офіс Генерального прокурора, була утворена Наказом Генерального прокурора в 2015 році.</a:t>
            </a:r>
            <a:endParaRPr/>
          </a:p>
          <a:p>
            <a:pPr indent="-228600" lvl="0" marL="457200" marR="0" rtl="0" algn="just">
              <a:spcBef>
                <a:spcPts val="0"/>
              </a:spcBef>
              <a:spcAft>
                <a:spcPts val="0"/>
              </a:spcAft>
              <a:buClr>
                <a:srgbClr val="B9D6D5"/>
              </a:buClr>
              <a:buSzPts val="1200"/>
              <a:buFont typeface="Noto Sans Symbols"/>
              <a:buNone/>
            </a:pPr>
            <a:r>
              <a:t/>
            </a:r>
            <a:endParaRPr b="0" i="0" sz="1500" u="none" cap="none" strike="noStrike">
              <a:solidFill>
                <a:schemeClr val="dk1"/>
              </a:solidFill>
              <a:latin typeface="Arial"/>
              <a:ea typeface="Arial"/>
              <a:cs typeface="Arial"/>
              <a:sym typeface="Arial"/>
            </a:endParaRPr>
          </a:p>
          <a:p>
            <a:pPr indent="-304800" lvl="0" marL="457200" marR="0" rtl="0" algn="just">
              <a:spcBef>
                <a:spcPts val="0"/>
              </a:spcBef>
              <a:spcAft>
                <a:spcPts val="0"/>
              </a:spcAft>
              <a:buClr>
                <a:srgbClr val="B9D6D5"/>
              </a:buClr>
              <a:buSzPts val="1200"/>
              <a:buFont typeface="Noto Sans Symbols"/>
              <a:buChar char="●"/>
            </a:pPr>
            <a:r>
              <a:rPr b="1" i="0" lang="ru-RU" sz="1500" u="none" cap="none" strike="noStrike">
                <a:solidFill>
                  <a:schemeClr val="dk1"/>
                </a:solidFill>
                <a:latin typeface="Arial"/>
                <a:ea typeface="Arial"/>
                <a:cs typeface="Arial"/>
                <a:sym typeface="Arial"/>
              </a:rPr>
              <a:t>Національне агентство України з питань виявлення, розшуку та управління активами, одержаними від корупційних та інших злочинів (АРМА), </a:t>
            </a:r>
            <a:r>
              <a:rPr b="0" i="0" lang="ru-RU" sz="1500" u="none" cap="none" strike="noStrike">
                <a:solidFill>
                  <a:schemeClr val="dk1"/>
                </a:solidFill>
                <a:latin typeface="Arial"/>
                <a:ea typeface="Arial"/>
                <a:cs typeface="Arial"/>
                <a:sym typeface="Arial"/>
              </a:rPr>
              <a:t>утворене в 2015 році в результаті прийняття Закону України «Про Національне агентство України з питань виявлення, розшуку та управління активами, одержаними від корупційних та інших злочинів».</a:t>
            </a:r>
            <a:endParaRPr/>
          </a:p>
          <a:p>
            <a:pPr indent="-209550" lvl="0" marL="438150" marR="0" rtl="0" algn="just">
              <a:spcBef>
                <a:spcPts val="0"/>
              </a:spcBef>
              <a:spcAft>
                <a:spcPts val="0"/>
              </a:spcAft>
              <a:buClr>
                <a:srgbClr val="B9D6D5"/>
              </a:buClr>
              <a:buSzPts val="1200"/>
              <a:buFont typeface="Noto Sans Symbols"/>
              <a:buNone/>
            </a:pPr>
            <a:r>
              <a:t/>
            </a:r>
            <a:endParaRPr b="0" i="0" sz="1500" u="none" cap="none" strike="noStrike">
              <a:solidFill>
                <a:schemeClr val="dk1"/>
              </a:solidFill>
              <a:latin typeface="Arial"/>
              <a:ea typeface="Arial"/>
              <a:cs typeface="Arial"/>
              <a:sym typeface="Arial"/>
            </a:endParaRPr>
          </a:p>
          <a:p>
            <a:pPr indent="-304800" lvl="0" marL="457200" marR="0" rtl="0" algn="just">
              <a:spcBef>
                <a:spcPts val="0"/>
              </a:spcBef>
              <a:spcAft>
                <a:spcPts val="0"/>
              </a:spcAft>
              <a:buClr>
                <a:srgbClr val="B9D6D5"/>
              </a:buClr>
              <a:buSzPts val="1200"/>
              <a:buFont typeface="Noto Sans Symbols"/>
              <a:buChar char="●"/>
            </a:pPr>
            <a:r>
              <a:rPr b="1" i="0" lang="ru-RU" sz="1500" u="none" cap="none" strike="noStrike">
                <a:solidFill>
                  <a:schemeClr val="dk1"/>
                </a:solidFill>
                <a:latin typeface="Arial"/>
                <a:ea typeface="Arial"/>
                <a:cs typeface="Arial"/>
                <a:sym typeface="Arial"/>
              </a:rPr>
              <a:t>Вищий антикорупційний суд (ВАКС),</a:t>
            </a:r>
            <a:r>
              <a:rPr b="0" i="0" lang="ru-RU" sz="1500" u="none" cap="none" strike="noStrike">
                <a:solidFill>
                  <a:schemeClr val="dk1"/>
                </a:solidFill>
                <a:latin typeface="Arial"/>
                <a:ea typeface="Arial"/>
                <a:cs typeface="Arial"/>
                <a:sym typeface="Arial"/>
              </a:rPr>
              <a:t> утворений в 2019 році в результаті прийняття Закону України «Про Вищий антикорупційний суд».</a:t>
            </a:r>
            <a:endParaRPr b="0" i="0" sz="1500" u="none" cap="none" strike="noStrike">
              <a:solidFill>
                <a:schemeClr val="dk1"/>
              </a:solidFill>
              <a:latin typeface="Arial"/>
              <a:ea typeface="Arial"/>
              <a:cs typeface="Arial"/>
              <a:sym typeface="Arial"/>
            </a:endParaRPr>
          </a:p>
        </p:txBody>
      </p:sp>
      <p:sp>
        <p:nvSpPr>
          <p:cNvPr id="165" name="Google Shape;165;p16"/>
          <p:cNvSpPr txBox="1"/>
          <p:nvPr>
            <p:ph type="title"/>
          </p:nvPr>
        </p:nvSpPr>
        <p:spPr>
          <a:xfrm>
            <a:off x="874775" y="281162"/>
            <a:ext cx="7940815" cy="82296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2600"/>
              <a:buFont typeface="Arial"/>
              <a:buNone/>
            </a:pPr>
            <a:r>
              <a:rPr b="1" lang="ru-RU" sz="2600">
                <a:latin typeface="Arial"/>
                <a:ea typeface="Arial"/>
                <a:cs typeface="Arial"/>
                <a:sym typeface="Arial"/>
              </a:rPr>
              <a:t>З 2014 року були створені наступні </a:t>
            </a:r>
            <a:r>
              <a:rPr b="1" lang="ru-RU" sz="2600">
                <a:solidFill>
                  <a:schemeClr val="dk1"/>
                </a:solidFill>
                <a:highlight>
                  <a:srgbClr val="B9D6D5"/>
                </a:highlight>
                <a:latin typeface="Arial"/>
                <a:ea typeface="Arial"/>
                <a:cs typeface="Arial"/>
                <a:sym typeface="Arial"/>
              </a:rPr>
              <a:t>антикорупційні органи: </a:t>
            </a:r>
            <a:endParaRPr b="1" sz="4000">
              <a:solidFill>
                <a:schemeClr val="dk1"/>
              </a:solidFill>
              <a:highlight>
                <a:srgbClr val="B9D6D5"/>
              </a:highlight>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7"/>
          <p:cNvSpPr txBox="1"/>
          <p:nvPr/>
        </p:nvSpPr>
        <p:spPr>
          <a:xfrm>
            <a:off x="863130" y="1226479"/>
            <a:ext cx="7393902" cy="3216235"/>
          </a:xfrm>
          <a:prstGeom prst="rect">
            <a:avLst/>
          </a:prstGeom>
          <a:noFill/>
          <a:ln>
            <a:noFill/>
          </a:ln>
        </p:spPr>
        <p:txBody>
          <a:bodyPr anchorCtr="0" anchor="t" bIns="91425" lIns="91425" spcFirstLastPara="1" rIns="91425" wrap="square" tIns="91425">
            <a:spAutoFit/>
          </a:bodyPr>
          <a:lstStyle/>
          <a:p>
            <a:pPr indent="0" lvl="0" marL="0" marR="0" rtl="0" algn="l">
              <a:spcBef>
                <a:spcPts val="0"/>
              </a:spcBef>
              <a:spcAft>
                <a:spcPts val="0"/>
              </a:spcAft>
              <a:buClr>
                <a:schemeClr val="dk1"/>
              </a:buClr>
              <a:buSzPts val="1100"/>
              <a:buFont typeface="Arial"/>
              <a:buNone/>
            </a:pPr>
            <a:r>
              <a:rPr b="1" i="0" lang="ru-RU" sz="1800" u="none" cap="none" strike="noStrike">
                <a:solidFill>
                  <a:srgbClr val="1D1C1D"/>
                </a:solidFill>
                <a:latin typeface="Arial"/>
                <a:ea typeface="Arial"/>
                <a:cs typeface="Arial"/>
                <a:sym typeface="Arial"/>
              </a:rPr>
              <a:t>Національне агентство з питань запобігання корупції (НАЗК)</a:t>
            </a:r>
            <a:endParaRPr b="1" i="0" sz="1800" u="none" cap="none" strike="noStrike">
              <a:solidFill>
                <a:srgbClr val="1D1C1D"/>
              </a:solidFill>
              <a:latin typeface="Arial"/>
              <a:ea typeface="Arial"/>
              <a:cs typeface="Arial"/>
              <a:sym typeface="Arial"/>
            </a:endParaRPr>
          </a:p>
          <a:p>
            <a:pPr indent="0" lvl="0" marL="0" marR="0" rtl="0" algn="l">
              <a:spcBef>
                <a:spcPts val="0"/>
              </a:spcBef>
              <a:spcAft>
                <a:spcPts val="0"/>
              </a:spcAft>
              <a:buClr>
                <a:schemeClr val="dk1"/>
              </a:buClr>
              <a:buSzPts val="1100"/>
              <a:buFont typeface="Arial"/>
              <a:buNone/>
            </a:pPr>
            <a:r>
              <a:rPr b="0" i="0" lang="ru-RU" sz="1400" u="none" cap="none" strike="noStrike">
                <a:solidFill>
                  <a:srgbClr val="7F7F7F"/>
                </a:solidFill>
                <a:latin typeface="Arial"/>
                <a:ea typeface="Arial"/>
                <a:cs typeface="Arial"/>
                <a:sym typeface="Arial"/>
              </a:rPr>
              <a:t>орган виконавчої влади</a:t>
            </a:r>
            <a:endParaRPr/>
          </a:p>
          <a:p>
            <a:pPr indent="0" lvl="0" marL="0" marR="0" rtl="0" algn="l">
              <a:spcBef>
                <a:spcPts val="0"/>
              </a:spcBef>
              <a:spcAft>
                <a:spcPts val="0"/>
              </a:spcAft>
              <a:buClr>
                <a:schemeClr val="dk1"/>
              </a:buClr>
              <a:buSzPts val="1100"/>
              <a:buFont typeface="Arial"/>
              <a:buNone/>
            </a:pPr>
            <a:r>
              <a:t/>
            </a:r>
            <a:endParaRPr b="0" i="0" sz="1400" u="none" cap="none" strike="noStrike">
              <a:solidFill>
                <a:srgbClr val="7F7F7F"/>
              </a:solidFill>
              <a:latin typeface="Arial"/>
              <a:ea typeface="Arial"/>
              <a:cs typeface="Arial"/>
              <a:sym typeface="Arial"/>
            </a:endParaRPr>
          </a:p>
          <a:p>
            <a:pPr indent="-324000" lvl="0" marL="324000" marR="0" rtl="0" algn="l">
              <a:spcBef>
                <a:spcPts val="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Перевіряє електронні декларації, звіти політичних партій та факти щодо наявності конфлікту інтересів</a:t>
            </a:r>
            <a:endParaRPr/>
          </a:p>
          <a:p>
            <a:pPr indent="-324000" lvl="0" marL="324000" marR="0" rtl="0" algn="l">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Розробляє проекти Антикорупційної стратегії та Державної програми з ії виконання Погоджує антикорупційні програми інших органів </a:t>
            </a:r>
            <a:endParaRPr/>
          </a:p>
          <a:p>
            <a:pPr indent="-324000" lvl="0" marL="324000" marR="0" rtl="0" algn="l">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Взаємодіє з викривачами</a:t>
            </a:r>
            <a:endParaRPr/>
          </a:p>
          <a:p>
            <a:pPr indent="-324000" lvl="0" marL="324000" marR="0" rtl="0" algn="l">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Складає адміністративні протоколи про вчинення високопосадовцями правопорушень, пов'язаних з корупцією</a:t>
            </a:r>
            <a:endParaRPr/>
          </a:p>
          <a:p>
            <a:pPr indent="-324000" lvl="0" marL="324000" marR="0" rtl="0" algn="l">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Проводить антикорупційну експертизу проектів законів та актів КМУ</a:t>
            </a:r>
            <a:endParaRPr b="0" i="0" sz="1400" u="none" cap="none" strike="noStrike">
              <a:solidFill>
                <a:srgbClr val="1D1C1D"/>
              </a:solidFill>
              <a:latin typeface="Arial"/>
              <a:ea typeface="Arial"/>
              <a:cs typeface="Arial"/>
              <a:sym typeface="Arial"/>
            </a:endParaRPr>
          </a:p>
          <a:p>
            <a:pPr indent="0" lvl="0" marL="0" marR="0" rtl="0" algn="l">
              <a:spcBef>
                <a:spcPts val="600"/>
              </a:spcBef>
              <a:spcAft>
                <a:spcPts val="0"/>
              </a:spcAft>
              <a:buClr>
                <a:schemeClr val="dk1"/>
              </a:buClr>
              <a:buSzPts val="1400"/>
              <a:buFont typeface="Calibri"/>
              <a:buNone/>
            </a:pPr>
            <a:r>
              <a:t/>
            </a:r>
            <a:endParaRPr b="0" i="0" sz="1400" u="none" cap="none" strike="noStrike">
              <a:solidFill>
                <a:schemeClr val="dk1"/>
              </a:solidFill>
              <a:latin typeface="Arial"/>
              <a:ea typeface="Arial"/>
              <a:cs typeface="Arial"/>
              <a:sym typeface="Arial"/>
            </a:endParaRPr>
          </a:p>
        </p:txBody>
      </p:sp>
      <p:sp>
        <p:nvSpPr>
          <p:cNvPr id="171" name="Google Shape;171;p17"/>
          <p:cNvSpPr txBox="1"/>
          <p:nvPr/>
        </p:nvSpPr>
        <p:spPr>
          <a:xfrm>
            <a:off x="863130" y="200810"/>
            <a:ext cx="7317043" cy="1107965"/>
          </a:xfrm>
          <a:prstGeom prst="rect">
            <a:avLst/>
          </a:prstGeom>
          <a:noFill/>
          <a:ln>
            <a:noFill/>
          </a:ln>
        </p:spPr>
        <p:txBody>
          <a:bodyPr anchorCtr="0" anchor="t" bIns="91425" lIns="91425" spcFirstLastPara="1" rIns="91425" wrap="square" tIns="91425">
            <a:spAutoFit/>
          </a:bodyPr>
          <a:lstStyle/>
          <a:p>
            <a:pPr indent="0" lvl="0" marL="0" marR="0" rtl="0" algn="l">
              <a:spcBef>
                <a:spcPts val="0"/>
              </a:spcBef>
              <a:spcAft>
                <a:spcPts val="0"/>
              </a:spcAft>
              <a:buClr>
                <a:schemeClr val="dk1"/>
              </a:buClr>
              <a:buSzPts val="3000"/>
              <a:buFont typeface="Arial"/>
              <a:buNone/>
            </a:pPr>
            <a:r>
              <a:rPr b="1" i="0" lang="ru-RU" sz="3000" u="none" cap="none" strike="noStrike">
                <a:solidFill>
                  <a:schemeClr val="dk1"/>
                </a:solidFill>
                <a:latin typeface="Arial"/>
                <a:ea typeface="Arial"/>
                <a:cs typeface="Arial"/>
                <a:sym typeface="Arial"/>
              </a:rPr>
              <a:t>Формування політики та запобігання корупції</a:t>
            </a:r>
            <a:endParaRPr b="1" i="0" sz="3000" u="none" cap="none" strike="noStrike">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8"/>
          <p:cNvSpPr txBox="1"/>
          <p:nvPr/>
        </p:nvSpPr>
        <p:spPr>
          <a:xfrm>
            <a:off x="913478" y="268543"/>
            <a:ext cx="7317043" cy="1107965"/>
          </a:xfrm>
          <a:prstGeom prst="rect">
            <a:avLst/>
          </a:prstGeom>
          <a:noFill/>
          <a:ln>
            <a:noFill/>
          </a:ln>
        </p:spPr>
        <p:txBody>
          <a:bodyPr anchorCtr="0" anchor="t" bIns="91425" lIns="91425" spcFirstLastPara="1" rIns="91425" wrap="square" tIns="91425">
            <a:spAutoFit/>
          </a:bodyPr>
          <a:lstStyle/>
          <a:p>
            <a:pPr indent="0" lvl="0" marL="0" marR="0" rtl="0" algn="l">
              <a:spcBef>
                <a:spcPts val="0"/>
              </a:spcBef>
              <a:spcAft>
                <a:spcPts val="0"/>
              </a:spcAft>
              <a:buClr>
                <a:schemeClr val="dk1"/>
              </a:buClr>
              <a:buSzPts val="3000"/>
              <a:buFont typeface="Arial"/>
              <a:buNone/>
            </a:pPr>
            <a:r>
              <a:rPr b="1" i="0" lang="ru-RU" sz="3000" u="none" cap="none" strike="noStrike">
                <a:solidFill>
                  <a:schemeClr val="dk1"/>
                </a:solidFill>
                <a:latin typeface="Arial"/>
                <a:ea typeface="Arial"/>
                <a:cs typeface="Arial"/>
                <a:sym typeface="Arial"/>
              </a:rPr>
              <a:t>Формування політики та запобігання корупції</a:t>
            </a:r>
            <a:endParaRPr b="1" i="0" sz="3000" u="none" cap="none" strike="noStrike">
              <a:solidFill>
                <a:schemeClr val="dk1"/>
              </a:solidFill>
              <a:latin typeface="Arial"/>
              <a:ea typeface="Arial"/>
              <a:cs typeface="Arial"/>
              <a:sym typeface="Arial"/>
            </a:endParaRPr>
          </a:p>
        </p:txBody>
      </p:sp>
      <p:sp>
        <p:nvSpPr>
          <p:cNvPr id="177" name="Google Shape;177;p18"/>
          <p:cNvSpPr txBox="1"/>
          <p:nvPr/>
        </p:nvSpPr>
        <p:spPr>
          <a:xfrm>
            <a:off x="913478" y="1396656"/>
            <a:ext cx="7768806" cy="2885375"/>
          </a:xfrm>
          <a:prstGeom prst="rect">
            <a:avLst/>
          </a:prstGeom>
          <a:noFill/>
          <a:ln>
            <a:noFill/>
          </a:ln>
        </p:spPr>
        <p:txBody>
          <a:bodyPr anchorCtr="0" anchor="t" bIns="91425" lIns="91425" spcFirstLastPara="1" rIns="91425" wrap="square" tIns="91425">
            <a:spAutoFit/>
          </a:bodyPr>
          <a:lstStyle/>
          <a:p>
            <a:pPr indent="0" lvl="0" marL="0" marR="190500" rtl="0" algn="l">
              <a:spcBef>
                <a:spcPts val="0"/>
              </a:spcBef>
              <a:spcAft>
                <a:spcPts val="0"/>
              </a:spcAft>
              <a:buNone/>
            </a:pPr>
            <a:r>
              <a:rPr b="1" i="0" lang="ru-RU" sz="1800" u="none" cap="none" strike="noStrike">
                <a:solidFill>
                  <a:srgbClr val="1D1C1D"/>
                </a:solidFill>
                <a:latin typeface="Arial"/>
                <a:ea typeface="Arial"/>
                <a:cs typeface="Arial"/>
                <a:sym typeface="Arial"/>
              </a:rPr>
              <a:t>Верховна Рада України (ВРУ)</a:t>
            </a:r>
            <a:endParaRPr b="1" i="0" sz="1800" u="none" cap="none" strike="noStrike">
              <a:solidFill>
                <a:srgbClr val="1D1C1D"/>
              </a:solidFill>
              <a:latin typeface="Arial"/>
              <a:ea typeface="Arial"/>
              <a:cs typeface="Arial"/>
              <a:sym typeface="Arial"/>
            </a:endParaRPr>
          </a:p>
          <a:p>
            <a:pPr indent="0" lvl="0" marL="0" marR="0" rtl="0" algn="l">
              <a:spcBef>
                <a:spcPts val="0"/>
              </a:spcBef>
              <a:spcAft>
                <a:spcPts val="0"/>
              </a:spcAft>
              <a:buNone/>
            </a:pPr>
            <a:r>
              <a:rPr b="0" i="0" lang="ru-RU" sz="1400" u="none" cap="none" strike="noStrike">
                <a:solidFill>
                  <a:srgbClr val="7F7F7F"/>
                </a:solidFill>
                <a:latin typeface="Arial"/>
                <a:ea typeface="Arial"/>
                <a:cs typeface="Arial"/>
                <a:sym typeface="Arial"/>
              </a:rPr>
              <a:t>законодавчий орган влади</a:t>
            </a:r>
            <a:endParaRPr b="0" i="0" sz="1400" u="none" cap="none" strike="noStrike">
              <a:solidFill>
                <a:srgbClr val="7F7F7F"/>
              </a:solidFill>
              <a:latin typeface="Arial"/>
              <a:ea typeface="Arial"/>
              <a:cs typeface="Arial"/>
              <a:sym typeface="Arial"/>
            </a:endParaRPr>
          </a:p>
          <a:p>
            <a:pPr indent="-285750" lvl="0" marL="285750" marR="0" rtl="0" algn="l">
              <a:spcBef>
                <a:spcPts val="1200"/>
              </a:spcBef>
              <a:spcAft>
                <a:spcPts val="0"/>
              </a:spcAft>
              <a:buClr>
                <a:srgbClr val="B9D6D5"/>
              </a:buClr>
              <a:buSzPts val="1000"/>
              <a:buFont typeface="Noto Sans Symbols"/>
              <a:buChar char="●"/>
            </a:pPr>
            <a:r>
              <a:rPr b="0" i="0" lang="ru-RU" sz="1400" u="none" cap="none" strike="noStrike">
                <a:solidFill>
                  <a:schemeClr val="dk1"/>
                </a:solidFill>
                <a:latin typeface="Arial"/>
                <a:ea typeface="Arial"/>
                <a:cs typeface="Arial"/>
                <a:sym typeface="Arial"/>
              </a:rPr>
              <a:t>Ухвалює Антикорупційну стратегію</a:t>
            </a:r>
            <a:endParaRPr b="0" i="0" sz="1400" u="none" cap="none" strike="noStrike">
              <a:solidFill>
                <a:schemeClr val="dk1"/>
              </a:solidFill>
              <a:latin typeface="Arial"/>
              <a:ea typeface="Arial"/>
              <a:cs typeface="Arial"/>
              <a:sym typeface="Arial"/>
            </a:endParaRPr>
          </a:p>
          <a:p>
            <a:pPr indent="-285750" lvl="0" marL="285750" marR="0" rtl="0" algn="l">
              <a:spcBef>
                <a:spcPts val="1200"/>
              </a:spcBef>
              <a:spcAft>
                <a:spcPts val="0"/>
              </a:spcAft>
              <a:buClr>
                <a:srgbClr val="B9D6D5"/>
              </a:buClr>
              <a:buSzPts val="1000"/>
              <a:buFont typeface="Noto Sans Symbols"/>
              <a:buChar char="●"/>
            </a:pPr>
            <a:r>
              <a:rPr b="0" i="0" lang="ru-RU" sz="1400" u="none" cap="none" strike="noStrike">
                <a:solidFill>
                  <a:schemeClr val="dk1"/>
                </a:solidFill>
                <a:latin typeface="Arial"/>
                <a:ea typeface="Arial"/>
                <a:cs typeface="Arial"/>
                <a:sym typeface="Arial"/>
              </a:rPr>
              <a:t>Проводить тематичні парламентські слухання, антикорупційну експертизу законопроектів (у Комітеті з питань антикорупційної політики)</a:t>
            </a:r>
            <a:endParaRPr/>
          </a:p>
          <a:p>
            <a:pPr indent="-222250" lvl="0" marL="285750" marR="0" rtl="0" algn="l">
              <a:spcBef>
                <a:spcPts val="600"/>
              </a:spcBef>
              <a:spcAft>
                <a:spcPts val="0"/>
              </a:spcAft>
              <a:buClr>
                <a:srgbClr val="B9D6D5"/>
              </a:buClr>
              <a:buSzPts val="1000"/>
              <a:buFont typeface="Noto Sans Symbols"/>
              <a:buNone/>
            </a:pPr>
            <a:r>
              <a:t/>
            </a:r>
            <a:endParaRPr b="0" i="0" sz="1800" u="none" cap="none" strike="noStrike">
              <a:solidFill>
                <a:schemeClr val="dk1"/>
              </a:solidFill>
              <a:latin typeface="Arial"/>
              <a:ea typeface="Arial"/>
              <a:cs typeface="Arial"/>
              <a:sym typeface="Arial"/>
            </a:endParaRPr>
          </a:p>
          <a:p>
            <a:pPr indent="0" lvl="0" marL="0" marR="190500" rtl="0" algn="l">
              <a:spcBef>
                <a:spcPts val="900"/>
              </a:spcBef>
              <a:spcAft>
                <a:spcPts val="0"/>
              </a:spcAft>
              <a:buNone/>
            </a:pPr>
            <a:r>
              <a:rPr b="1" i="0" lang="ru-RU" sz="1800" u="none" cap="none" strike="noStrike">
                <a:solidFill>
                  <a:srgbClr val="1D1C1D"/>
                </a:solidFill>
                <a:latin typeface="Arial"/>
                <a:ea typeface="Arial"/>
                <a:cs typeface="Arial"/>
                <a:sym typeface="Arial"/>
              </a:rPr>
              <a:t>Кабінет Міністрів України (КМУ)</a:t>
            </a:r>
            <a:endParaRPr b="1" i="0" sz="1800" u="none" cap="none" strike="noStrike">
              <a:solidFill>
                <a:srgbClr val="1D1C1D"/>
              </a:solidFill>
              <a:latin typeface="Arial"/>
              <a:ea typeface="Arial"/>
              <a:cs typeface="Arial"/>
              <a:sym typeface="Arial"/>
            </a:endParaRPr>
          </a:p>
          <a:p>
            <a:pPr indent="0" lvl="0" marL="0" marR="0" rtl="0" algn="l">
              <a:spcBef>
                <a:spcPts val="0"/>
              </a:spcBef>
              <a:spcAft>
                <a:spcPts val="0"/>
              </a:spcAft>
              <a:buNone/>
            </a:pPr>
            <a:r>
              <a:rPr b="0" i="0" lang="ru-RU" sz="1400" u="none" cap="none" strike="noStrike">
                <a:solidFill>
                  <a:srgbClr val="7F7F7F"/>
                </a:solidFill>
                <a:latin typeface="Arial"/>
                <a:ea typeface="Arial"/>
                <a:cs typeface="Arial"/>
                <a:sym typeface="Arial"/>
              </a:rPr>
              <a:t>вищий орган виконавчої влади</a:t>
            </a:r>
            <a:endParaRPr/>
          </a:p>
          <a:p>
            <a:pPr indent="-285750" lvl="0" marL="285750" marR="0" rtl="0" algn="l">
              <a:spcBef>
                <a:spcPts val="600"/>
              </a:spcBef>
              <a:spcAft>
                <a:spcPts val="0"/>
              </a:spcAft>
              <a:buClr>
                <a:srgbClr val="B9D6D5"/>
              </a:buClr>
              <a:buSzPts val="1000"/>
              <a:buFont typeface="Noto Sans Symbols"/>
              <a:buChar char="●"/>
            </a:pPr>
            <a:r>
              <a:rPr b="0" i="0" lang="ru-RU" sz="1400" u="none" cap="none" strike="noStrike">
                <a:solidFill>
                  <a:schemeClr val="dk1"/>
                </a:solidFill>
                <a:latin typeface="Arial"/>
                <a:ea typeface="Arial"/>
                <a:cs typeface="Arial"/>
                <a:sym typeface="Arial"/>
              </a:rPr>
              <a:t>Затверджує Державну програму з виконання Антикорупційної стратегії</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9"/>
          <p:cNvSpPr txBox="1"/>
          <p:nvPr/>
        </p:nvSpPr>
        <p:spPr>
          <a:xfrm>
            <a:off x="913478" y="268543"/>
            <a:ext cx="7317043" cy="1107965"/>
          </a:xfrm>
          <a:prstGeom prst="rect">
            <a:avLst/>
          </a:prstGeom>
          <a:noFill/>
          <a:ln>
            <a:noFill/>
          </a:ln>
        </p:spPr>
        <p:txBody>
          <a:bodyPr anchorCtr="0" anchor="t" bIns="91425" lIns="91425" spcFirstLastPara="1" rIns="91425" wrap="square" tIns="91425">
            <a:spAutoFit/>
          </a:bodyPr>
          <a:lstStyle/>
          <a:p>
            <a:pPr indent="0" lvl="0" marL="0" marR="0" rtl="0" algn="l">
              <a:spcBef>
                <a:spcPts val="0"/>
              </a:spcBef>
              <a:spcAft>
                <a:spcPts val="0"/>
              </a:spcAft>
              <a:buClr>
                <a:schemeClr val="dk1"/>
              </a:buClr>
              <a:buSzPts val="3000"/>
              <a:buFont typeface="Arial"/>
              <a:buNone/>
            </a:pPr>
            <a:r>
              <a:rPr b="1" i="0" lang="ru-RU" sz="3000" u="none" cap="none" strike="noStrike">
                <a:solidFill>
                  <a:schemeClr val="dk1"/>
                </a:solidFill>
                <a:latin typeface="Arial"/>
                <a:ea typeface="Arial"/>
                <a:cs typeface="Arial"/>
                <a:sym typeface="Arial"/>
              </a:rPr>
              <a:t>Формування політики та запобігання корупції</a:t>
            </a:r>
            <a:endParaRPr b="1" i="0" sz="3000" u="none" cap="none" strike="noStrike">
              <a:solidFill>
                <a:schemeClr val="dk1"/>
              </a:solidFill>
              <a:latin typeface="Arial"/>
              <a:ea typeface="Arial"/>
              <a:cs typeface="Arial"/>
              <a:sym typeface="Arial"/>
            </a:endParaRPr>
          </a:p>
        </p:txBody>
      </p:sp>
      <p:sp>
        <p:nvSpPr>
          <p:cNvPr id="183" name="Google Shape;183;p19"/>
          <p:cNvSpPr txBox="1"/>
          <p:nvPr/>
        </p:nvSpPr>
        <p:spPr>
          <a:xfrm>
            <a:off x="913478" y="1376508"/>
            <a:ext cx="7237464" cy="2869986"/>
          </a:xfrm>
          <a:prstGeom prst="rect">
            <a:avLst/>
          </a:prstGeom>
          <a:noFill/>
          <a:ln>
            <a:noFill/>
          </a:ln>
        </p:spPr>
        <p:txBody>
          <a:bodyPr anchorCtr="0" anchor="t" bIns="91425" lIns="91425" spcFirstLastPara="1" rIns="91425" wrap="square" tIns="91425">
            <a:spAutoFit/>
          </a:bodyPr>
          <a:lstStyle/>
          <a:p>
            <a:pPr indent="0" lvl="0" marL="0" marR="190500" rtl="0" algn="l">
              <a:spcBef>
                <a:spcPts val="900"/>
              </a:spcBef>
              <a:spcAft>
                <a:spcPts val="0"/>
              </a:spcAft>
              <a:buNone/>
            </a:pPr>
            <a:r>
              <a:rPr b="1" i="0" lang="ru-RU" sz="1800" u="none" cap="none" strike="noStrike">
                <a:solidFill>
                  <a:srgbClr val="1D1C1D"/>
                </a:solidFill>
                <a:latin typeface="Arial"/>
                <a:ea typeface="Arial"/>
                <a:cs typeface="Arial"/>
                <a:sym typeface="Arial"/>
              </a:rPr>
              <a:t>Міністерство юстиції України (Мін'юст)</a:t>
            </a:r>
            <a:endParaRPr b="1" i="0" sz="1800" u="none" cap="none" strike="noStrike">
              <a:solidFill>
                <a:srgbClr val="1D1C1D"/>
              </a:solidFill>
              <a:latin typeface="Arial"/>
              <a:ea typeface="Arial"/>
              <a:cs typeface="Arial"/>
              <a:sym typeface="Arial"/>
            </a:endParaRPr>
          </a:p>
          <a:p>
            <a:pPr indent="0" lvl="0" marL="0" marR="0" rtl="0" algn="l">
              <a:spcBef>
                <a:spcPts val="0"/>
              </a:spcBef>
              <a:spcAft>
                <a:spcPts val="0"/>
              </a:spcAft>
              <a:buNone/>
            </a:pPr>
            <a:r>
              <a:rPr b="0" i="0" lang="ru-RU" sz="1600" u="none" cap="none" strike="noStrike">
                <a:solidFill>
                  <a:srgbClr val="7F7F7F"/>
                </a:solidFill>
                <a:latin typeface="Arial"/>
                <a:ea typeface="Arial"/>
                <a:cs typeface="Arial"/>
                <a:sym typeface="Arial"/>
              </a:rPr>
              <a:t>орган виконавчої влади</a:t>
            </a:r>
            <a:endParaRPr/>
          </a:p>
          <a:p>
            <a:pPr indent="-285750" lvl="0" marL="285750" marR="0" rtl="0" algn="l">
              <a:spcBef>
                <a:spcPts val="1200"/>
              </a:spcBef>
              <a:spcAft>
                <a:spcPts val="0"/>
              </a:spcAft>
              <a:buClr>
                <a:srgbClr val="B9D6D5"/>
              </a:buClr>
              <a:buSzPts val="1100"/>
              <a:buFont typeface="Noto Sans Symbols"/>
              <a:buChar char="●"/>
            </a:pPr>
            <a:r>
              <a:rPr b="0" i="0" lang="ru-RU" sz="1400" u="none" cap="none" strike="noStrike">
                <a:solidFill>
                  <a:schemeClr val="dk1"/>
                </a:solidFill>
                <a:latin typeface="Arial"/>
                <a:ea typeface="Arial"/>
                <a:cs typeface="Arial"/>
                <a:sym typeface="Arial"/>
              </a:rPr>
              <a:t>Здійснює антикорупційну експертизу нормативно-правових актів, крім проектів законів</a:t>
            </a:r>
            <a:endParaRPr/>
          </a:p>
          <a:p>
            <a:pPr indent="-215900" lvl="0" marL="285750" marR="0" rtl="0" algn="l">
              <a:spcBef>
                <a:spcPts val="600"/>
              </a:spcBef>
              <a:spcAft>
                <a:spcPts val="0"/>
              </a:spcAft>
              <a:buClr>
                <a:srgbClr val="B9D6D5"/>
              </a:buClr>
              <a:buSzPts val="1100"/>
              <a:buFont typeface="Noto Sans Symbols"/>
              <a:buNone/>
            </a:pPr>
            <a:r>
              <a:t/>
            </a:r>
            <a:endParaRPr b="0" i="0" sz="1800" u="none" cap="none" strike="noStrike">
              <a:solidFill>
                <a:schemeClr val="dk1"/>
              </a:solidFill>
              <a:latin typeface="Arial"/>
              <a:ea typeface="Arial"/>
              <a:cs typeface="Arial"/>
              <a:sym typeface="Arial"/>
            </a:endParaRPr>
          </a:p>
          <a:p>
            <a:pPr indent="0" lvl="0" marL="0" marR="0" rtl="0" algn="just">
              <a:spcBef>
                <a:spcPts val="0"/>
              </a:spcBef>
              <a:spcAft>
                <a:spcPts val="0"/>
              </a:spcAft>
              <a:buClr>
                <a:schemeClr val="dk1"/>
              </a:buClr>
              <a:buSzPts val="1100"/>
              <a:buFont typeface="Arial"/>
              <a:buNone/>
            </a:pPr>
            <a:r>
              <a:rPr b="1" i="0" lang="ru-RU" sz="1800" u="none" cap="none" strike="noStrike">
                <a:solidFill>
                  <a:schemeClr val="dk1"/>
                </a:solidFill>
                <a:latin typeface="Arial"/>
                <a:ea typeface="Arial"/>
                <a:cs typeface="Arial"/>
                <a:sym typeface="Arial"/>
              </a:rPr>
              <a:t>Національне антикорупційне бюро України (НАБУ)</a:t>
            </a:r>
            <a:endParaRPr/>
          </a:p>
          <a:p>
            <a:pPr indent="0" lvl="0" marL="0" marR="0" rtl="0" algn="l">
              <a:spcBef>
                <a:spcPts val="0"/>
              </a:spcBef>
              <a:spcAft>
                <a:spcPts val="0"/>
              </a:spcAft>
              <a:buClr>
                <a:schemeClr val="dk1"/>
              </a:buClr>
              <a:buSzPts val="1100"/>
              <a:buFont typeface="Arial"/>
              <a:buNone/>
            </a:pPr>
            <a:r>
              <a:rPr b="0" i="0" lang="ru-RU" sz="1600" u="none" cap="none" strike="noStrike">
                <a:solidFill>
                  <a:srgbClr val="7F7F7F"/>
                </a:solidFill>
                <a:latin typeface="Arial"/>
                <a:ea typeface="Arial"/>
                <a:cs typeface="Arial"/>
                <a:sym typeface="Arial"/>
              </a:rPr>
              <a:t>правоохоронний орган</a:t>
            </a:r>
            <a:endParaRPr/>
          </a:p>
          <a:p>
            <a:pPr indent="-265113" lvl="0" marL="265113" marR="0" rtl="0" algn="just">
              <a:spcBef>
                <a:spcPts val="12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Розслідує корупційні злочини, які стосуються високопосадовців або великих сум державних коштів</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 name="Shape 48"/>
        <p:cNvGrpSpPr/>
        <p:nvPr/>
      </p:nvGrpSpPr>
      <p:grpSpPr>
        <a:xfrm>
          <a:off x="0" y="0"/>
          <a:ext cx="0" cy="0"/>
          <a:chOff x="0" y="0"/>
          <a:chExt cx="0" cy="0"/>
        </a:xfrm>
      </p:grpSpPr>
      <p:sp>
        <p:nvSpPr>
          <p:cNvPr id="49" name="Google Shape;49;p2"/>
          <p:cNvSpPr/>
          <p:nvPr/>
        </p:nvSpPr>
        <p:spPr>
          <a:xfrm>
            <a:off x="5781577" y="2020863"/>
            <a:ext cx="2379300" cy="1749000"/>
          </a:xfrm>
          <a:prstGeom prst="rect">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
        <p:nvSpPr>
          <p:cNvPr id="50" name="Google Shape;50;p2"/>
          <p:cNvSpPr txBox="1"/>
          <p:nvPr>
            <p:ph type="title"/>
          </p:nvPr>
        </p:nvSpPr>
        <p:spPr>
          <a:xfrm>
            <a:off x="896586" y="272476"/>
            <a:ext cx="6143113" cy="1462516"/>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chemeClr val="dk1"/>
              </a:buClr>
              <a:buSzPts val="2800"/>
              <a:buFont typeface="Arial"/>
              <a:buNone/>
            </a:pPr>
            <a:r>
              <a:rPr b="1" lang="ru-RU" sz="3000">
                <a:solidFill>
                  <a:schemeClr val="dk1"/>
                </a:solidFill>
                <a:latin typeface="Arial"/>
                <a:ea typeface="Arial"/>
                <a:cs typeface="Arial"/>
                <a:sym typeface="Arial"/>
              </a:rPr>
              <a:t>Антикорупційні органи в Управління з протидії корупції та організованій злочинності</a:t>
            </a:r>
            <a:endParaRPr b="1" sz="3000">
              <a:solidFill>
                <a:schemeClr val="dk1"/>
              </a:solidFill>
              <a:latin typeface="Arial"/>
              <a:ea typeface="Arial"/>
              <a:cs typeface="Arial"/>
              <a:sym typeface="Arial"/>
            </a:endParaRPr>
          </a:p>
        </p:txBody>
      </p:sp>
      <p:pic>
        <p:nvPicPr>
          <p:cNvPr id="51" name="Google Shape;51;p2"/>
          <p:cNvPicPr preferRelativeResize="0"/>
          <p:nvPr/>
        </p:nvPicPr>
        <p:blipFill rotWithShape="1">
          <a:blip r:embed="rId3">
            <a:alphaModFix/>
          </a:blip>
          <a:srcRect b="0" l="0" r="0" t="0"/>
          <a:stretch/>
        </p:blipFill>
        <p:spPr>
          <a:xfrm>
            <a:off x="7529652" y="465775"/>
            <a:ext cx="631225" cy="596150"/>
          </a:xfrm>
          <a:prstGeom prst="rect">
            <a:avLst/>
          </a:prstGeom>
          <a:noFill/>
          <a:ln>
            <a:noFill/>
          </a:ln>
        </p:spPr>
      </p:pic>
      <p:pic>
        <p:nvPicPr>
          <p:cNvPr id="52" name="Google Shape;52;p2"/>
          <p:cNvPicPr preferRelativeResize="0"/>
          <p:nvPr/>
        </p:nvPicPr>
        <p:blipFill rotWithShape="1">
          <a:blip r:embed="rId4">
            <a:alphaModFix/>
          </a:blip>
          <a:srcRect b="0" l="0" r="0" t="0"/>
          <a:stretch/>
        </p:blipFill>
        <p:spPr>
          <a:xfrm>
            <a:off x="5296930" y="1848314"/>
            <a:ext cx="2726725" cy="1814994"/>
          </a:xfrm>
          <a:prstGeom prst="rect">
            <a:avLst/>
          </a:prstGeom>
          <a:noFill/>
          <a:ln>
            <a:noFill/>
          </a:ln>
        </p:spPr>
      </p:pic>
      <p:grpSp>
        <p:nvGrpSpPr>
          <p:cNvPr id="53" name="Google Shape;53;p2"/>
          <p:cNvGrpSpPr/>
          <p:nvPr/>
        </p:nvGrpSpPr>
        <p:grpSpPr>
          <a:xfrm>
            <a:off x="983123" y="1848304"/>
            <a:ext cx="1801601" cy="1815004"/>
            <a:chOff x="398236" y="1901404"/>
            <a:chExt cx="1696951" cy="1709575"/>
          </a:xfrm>
        </p:grpSpPr>
        <p:pic>
          <p:nvPicPr>
            <p:cNvPr id="54" name="Google Shape;54;p2"/>
            <p:cNvPicPr preferRelativeResize="0"/>
            <p:nvPr/>
          </p:nvPicPr>
          <p:blipFill rotWithShape="1">
            <a:blip r:embed="rId5">
              <a:alphaModFix/>
            </a:blip>
            <a:srcRect b="0" l="0" r="0" t="0"/>
            <a:stretch/>
          </p:blipFill>
          <p:spPr>
            <a:xfrm>
              <a:off x="445796" y="1901413"/>
              <a:ext cx="1649391" cy="1709566"/>
            </a:xfrm>
            <a:prstGeom prst="rect">
              <a:avLst/>
            </a:prstGeom>
            <a:noFill/>
            <a:ln>
              <a:noFill/>
            </a:ln>
          </p:spPr>
        </p:pic>
        <p:pic>
          <p:nvPicPr>
            <p:cNvPr id="55" name="Google Shape;55;p2"/>
            <p:cNvPicPr preferRelativeResize="0"/>
            <p:nvPr/>
          </p:nvPicPr>
          <p:blipFill rotWithShape="1">
            <a:blip r:embed="rId6">
              <a:alphaModFix/>
            </a:blip>
            <a:srcRect b="0" l="0" r="0" t="0"/>
            <a:stretch/>
          </p:blipFill>
          <p:spPr>
            <a:xfrm>
              <a:off x="398236" y="1901404"/>
              <a:ext cx="1588560" cy="1646516"/>
            </a:xfrm>
            <a:prstGeom prst="rect">
              <a:avLst/>
            </a:prstGeom>
            <a:noFill/>
            <a:ln>
              <a:noFill/>
            </a:ln>
          </p:spPr>
        </p:pic>
      </p:grpSp>
      <p:sp>
        <p:nvSpPr>
          <p:cNvPr id="56" name="Google Shape;56;p2"/>
          <p:cNvSpPr txBox="1"/>
          <p:nvPr/>
        </p:nvSpPr>
        <p:spPr>
          <a:xfrm>
            <a:off x="896586" y="3776339"/>
            <a:ext cx="2896800" cy="1142100"/>
          </a:xfrm>
          <a:prstGeom prst="rect">
            <a:avLst/>
          </a:prstGeom>
          <a:noFill/>
          <a:ln>
            <a:noFill/>
          </a:ln>
        </p:spPr>
        <p:txBody>
          <a:bodyPr anchorCtr="0" anchor="t" bIns="91425" lIns="91425" spcFirstLastPara="1" rIns="91425" wrap="square" tIns="91425">
            <a:normAutofit fontScale="70000" lnSpcReduction="20000"/>
          </a:bodyPr>
          <a:lstStyle/>
          <a:p>
            <a:pPr indent="0" lvl="0" marL="0" marR="0" rtl="0" algn="l">
              <a:spcBef>
                <a:spcPts val="0"/>
              </a:spcBef>
              <a:spcAft>
                <a:spcPts val="0"/>
              </a:spcAft>
              <a:buClr>
                <a:schemeClr val="dk1"/>
              </a:buClr>
              <a:buSzPct val="100000"/>
              <a:buFont typeface="Arial"/>
              <a:buNone/>
            </a:pPr>
            <a:r>
              <a:rPr b="1" i="0" lang="ru-RU" sz="4200" u="none" cap="none" strike="noStrike">
                <a:solidFill>
                  <a:schemeClr val="dk1"/>
                </a:solidFill>
                <a:latin typeface="Arial"/>
                <a:ea typeface="Arial"/>
                <a:cs typeface="Arial"/>
                <a:sym typeface="Arial"/>
              </a:rPr>
              <a:t>Іво Сандер </a:t>
            </a:r>
            <a:endParaRPr b="1" i="0" sz="4200" u="none" cap="none" strike="noStrike">
              <a:solidFill>
                <a:srgbClr val="000000"/>
              </a:solidFill>
              <a:latin typeface="Arial"/>
              <a:ea typeface="Arial"/>
              <a:cs typeface="Arial"/>
              <a:sym typeface="Arial"/>
            </a:endParaRPr>
          </a:p>
          <a:p>
            <a:pPr indent="0" lvl="0" marL="0" marR="0" rtl="0" algn="l">
              <a:lnSpc>
                <a:spcPct val="115000"/>
              </a:lnSpc>
              <a:spcBef>
                <a:spcPts val="0"/>
              </a:spcBef>
              <a:spcAft>
                <a:spcPts val="0"/>
              </a:spcAft>
              <a:buClr>
                <a:schemeClr val="dk1"/>
              </a:buClr>
              <a:buSzPct val="100000"/>
              <a:buFont typeface="Calibri"/>
              <a:buNone/>
            </a:pPr>
            <a:r>
              <a:t/>
            </a:r>
            <a:endParaRPr b="1" i="0" sz="1100" u="none" cap="none" strike="noStrike">
              <a:solidFill>
                <a:srgbClr val="000000"/>
              </a:solidFill>
              <a:latin typeface="Arial"/>
              <a:ea typeface="Arial"/>
              <a:cs typeface="Arial"/>
              <a:sym typeface="Arial"/>
            </a:endParaRPr>
          </a:p>
          <a:p>
            <a:pPr indent="0" lvl="0" marL="0" marR="0" rtl="0" algn="l">
              <a:lnSpc>
                <a:spcPct val="115000"/>
              </a:lnSpc>
              <a:spcBef>
                <a:spcPts val="0"/>
              </a:spcBef>
              <a:spcAft>
                <a:spcPts val="0"/>
              </a:spcAft>
              <a:buClr>
                <a:srgbClr val="4D5156"/>
              </a:buClr>
              <a:buSzPct val="100000"/>
              <a:buFont typeface="Arial"/>
              <a:buNone/>
            </a:pPr>
            <a:r>
              <a:rPr b="0" i="0" lang="ru-RU" sz="1900" u="none" cap="none" strike="noStrike">
                <a:solidFill>
                  <a:srgbClr val="4D5156"/>
                </a:solidFill>
                <a:highlight>
                  <a:srgbClr val="FFFFFF"/>
                </a:highlight>
                <a:latin typeface="Arial"/>
                <a:ea typeface="Arial"/>
                <a:cs typeface="Arial"/>
                <a:sym typeface="Arial"/>
              </a:rPr>
              <a:t>колишній прем'єр-міністр Хорватії,засуджений за корупцію</a:t>
            </a:r>
            <a:endParaRPr b="0" i="0" sz="1900" u="none" cap="none" strike="noStrike">
              <a:solidFill>
                <a:srgbClr val="000000"/>
              </a:solidFill>
              <a:latin typeface="Arial"/>
              <a:ea typeface="Arial"/>
              <a:cs typeface="Arial"/>
              <a:sym typeface="Arial"/>
            </a:endParaRPr>
          </a:p>
        </p:txBody>
      </p:sp>
      <p:sp>
        <p:nvSpPr>
          <p:cNvPr id="57" name="Google Shape;57;p2"/>
          <p:cNvSpPr txBox="1"/>
          <p:nvPr/>
        </p:nvSpPr>
        <p:spPr>
          <a:xfrm>
            <a:off x="5166107" y="3957984"/>
            <a:ext cx="3098014" cy="913040"/>
          </a:xfrm>
          <a:prstGeom prst="rect">
            <a:avLst/>
          </a:prstGeom>
          <a:noFill/>
          <a:ln>
            <a:noFill/>
          </a:ln>
        </p:spPr>
        <p:txBody>
          <a:bodyPr anchorCtr="0" anchor="t" bIns="91425" lIns="91425" spcFirstLastPara="1" rIns="91425" wrap="square" tIns="91425">
            <a:spAutoFit/>
          </a:bodyPr>
          <a:lstStyle/>
          <a:p>
            <a:pPr indent="0" lvl="0" marL="0" marR="0" rtl="0" algn="r">
              <a:spcBef>
                <a:spcPts val="1000"/>
              </a:spcBef>
              <a:spcAft>
                <a:spcPts val="0"/>
              </a:spcAft>
              <a:buClr>
                <a:srgbClr val="4D5156"/>
              </a:buClr>
              <a:buSzPts val="1300"/>
              <a:buFont typeface="Arial"/>
              <a:buNone/>
            </a:pPr>
            <a:r>
              <a:rPr b="0" i="0" lang="ru-RU" sz="1300" u="none" cap="none" strike="noStrike">
                <a:solidFill>
                  <a:srgbClr val="4D5156"/>
                </a:solidFill>
                <a:highlight>
                  <a:srgbClr val="FFFFFF"/>
                </a:highlight>
                <a:latin typeface="Arial"/>
                <a:ea typeface="Arial"/>
                <a:cs typeface="Arial"/>
                <a:sym typeface="Arial"/>
              </a:rPr>
              <a:t>Управління з протидії корупції та організованій злочинності хорватськийантикорупційний орган</a:t>
            </a:r>
            <a:endParaRPr b="0" i="0" sz="1300" u="none" cap="none" strike="noStrike">
              <a:solidFill>
                <a:srgbClr val="4D5156"/>
              </a:solidFill>
              <a:highlight>
                <a:srgbClr val="FFFFFF"/>
              </a:highlight>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0"/>
          <p:cNvSpPr txBox="1"/>
          <p:nvPr>
            <p:ph type="title"/>
          </p:nvPr>
        </p:nvSpPr>
        <p:spPr>
          <a:xfrm>
            <a:off x="863599" y="298971"/>
            <a:ext cx="7940815" cy="822960"/>
          </a:xfrm>
          <a:prstGeom prst="rect">
            <a:avLst/>
          </a:prstGeom>
          <a:noFill/>
          <a:ln>
            <a:noFill/>
          </a:ln>
        </p:spPr>
        <p:txBody>
          <a:bodyPr anchorCtr="0" anchor="t" bIns="91425" lIns="91425" spcFirstLastPara="1" rIns="91425" wrap="square" tIns="91425">
            <a:normAutofit/>
          </a:bodyPr>
          <a:lstStyle/>
          <a:p>
            <a:pPr indent="0" lvl="0" marL="0" rtl="0" algn="l">
              <a:lnSpc>
                <a:spcPct val="90000"/>
              </a:lnSpc>
              <a:spcBef>
                <a:spcPts val="0"/>
              </a:spcBef>
              <a:spcAft>
                <a:spcPts val="0"/>
              </a:spcAft>
              <a:buClr>
                <a:srgbClr val="000000"/>
              </a:buClr>
              <a:buSzPts val="3000"/>
              <a:buFont typeface="Arial"/>
              <a:buNone/>
            </a:pPr>
            <a:r>
              <a:rPr b="1" lang="ru-RU" sz="3000">
                <a:solidFill>
                  <a:srgbClr val="000000"/>
                </a:solidFill>
              </a:rPr>
              <a:t>Розслідування</a:t>
            </a:r>
            <a:endParaRPr b="1" sz="3000">
              <a:solidFill>
                <a:srgbClr val="000000"/>
              </a:solidFill>
            </a:endParaRPr>
          </a:p>
        </p:txBody>
      </p:sp>
      <p:sp>
        <p:nvSpPr>
          <p:cNvPr id="189" name="Google Shape;189;p20"/>
          <p:cNvSpPr txBox="1"/>
          <p:nvPr/>
        </p:nvSpPr>
        <p:spPr>
          <a:xfrm>
            <a:off x="921415" y="994931"/>
            <a:ext cx="7301169" cy="3539400"/>
          </a:xfrm>
          <a:prstGeom prst="rect">
            <a:avLst/>
          </a:prstGeom>
          <a:noFill/>
          <a:ln>
            <a:noFill/>
          </a:ln>
        </p:spPr>
        <p:txBody>
          <a:bodyPr anchorCtr="0" anchor="t" bIns="91425" lIns="91425" spcFirstLastPara="1" rIns="91425" wrap="square" tIns="91425">
            <a:spAutoFit/>
          </a:bodyPr>
          <a:lstStyle/>
          <a:p>
            <a:pPr indent="0" lvl="0" marL="0" marR="0" rtl="0" algn="just">
              <a:spcBef>
                <a:spcPts val="0"/>
              </a:spcBef>
              <a:spcAft>
                <a:spcPts val="0"/>
              </a:spcAft>
              <a:buNone/>
            </a:pPr>
            <a:r>
              <a:rPr b="1" i="0" lang="ru-RU" sz="1800" u="none" cap="none" strike="noStrike">
                <a:solidFill>
                  <a:schemeClr val="dk1"/>
                </a:solidFill>
                <a:latin typeface="Arial"/>
                <a:ea typeface="Arial"/>
                <a:cs typeface="Arial"/>
                <a:sym typeface="Arial"/>
              </a:rPr>
              <a:t>Спеціалізована антикорупційна прокуратура (САП)</a:t>
            </a:r>
            <a:endParaRPr b="1" i="0" sz="18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ru-RU" sz="1600" u="none" cap="none" strike="noStrike">
                <a:solidFill>
                  <a:srgbClr val="7F7F7F"/>
                </a:solidFill>
                <a:latin typeface="Arial"/>
                <a:ea typeface="Arial"/>
                <a:cs typeface="Arial"/>
                <a:sym typeface="Arial"/>
              </a:rPr>
              <a:t>самостійний підрозділ Офісу Генерального прокурора</a:t>
            </a:r>
            <a:endParaRPr b="0" i="0" sz="1600" u="none" cap="none" strike="noStrike">
              <a:solidFill>
                <a:srgbClr val="7F7F7F"/>
              </a:solidFill>
              <a:latin typeface="Arial"/>
              <a:ea typeface="Arial"/>
              <a:cs typeface="Arial"/>
              <a:sym typeface="Arial"/>
            </a:endParaRPr>
          </a:p>
          <a:p>
            <a:pPr indent="-292100" lvl="0" marL="292100" marR="0" rtl="0" algn="just">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Здійснює процесуальне керівництво та підтримує державне обвинувачення у ВАКС упровадженнях, які належать до підслідності НАБУ</a:t>
            </a:r>
            <a:endParaRPr b="0" i="0" sz="1400" u="none" cap="none" strike="noStrike">
              <a:solidFill>
                <a:srgbClr val="1D1C1D"/>
              </a:solidFill>
              <a:latin typeface="Arial"/>
              <a:ea typeface="Arial"/>
              <a:cs typeface="Arial"/>
              <a:sym typeface="Arial"/>
            </a:endParaRPr>
          </a:p>
          <a:p>
            <a:pPr indent="0" lvl="0" marL="0" marR="0" rtl="0" algn="just">
              <a:spcBef>
                <a:spcPts val="600"/>
              </a:spcBef>
              <a:spcAft>
                <a:spcPts val="0"/>
              </a:spcAft>
              <a:buClr>
                <a:schemeClr val="dk1"/>
              </a:buClr>
              <a:buSzPts val="1100"/>
              <a:buFont typeface="Arial"/>
              <a:buNone/>
            </a:pPr>
            <a:r>
              <a:t/>
            </a:r>
            <a:endParaRPr b="0" i="0" sz="1000" u="none" cap="none" strike="noStrike">
              <a:solidFill>
                <a:srgbClr val="1D1C1D"/>
              </a:solidFill>
              <a:latin typeface="Arial"/>
              <a:ea typeface="Arial"/>
              <a:cs typeface="Arial"/>
              <a:sym typeface="Arial"/>
            </a:endParaRPr>
          </a:p>
          <a:p>
            <a:pPr indent="0" lvl="0" marL="0" marR="0" rtl="0" algn="just">
              <a:spcBef>
                <a:spcPts val="0"/>
              </a:spcBef>
              <a:spcAft>
                <a:spcPts val="0"/>
              </a:spcAft>
              <a:buClr>
                <a:schemeClr val="dk1"/>
              </a:buClr>
              <a:buSzPts val="1100"/>
              <a:buFont typeface="Arial"/>
              <a:buNone/>
            </a:pPr>
            <a:r>
              <a:rPr b="1" i="0" lang="ru-RU" sz="1800" u="none" cap="none" strike="noStrike">
                <a:solidFill>
                  <a:schemeClr val="dk1"/>
                </a:solidFill>
                <a:latin typeface="Arial"/>
                <a:ea typeface="Arial"/>
                <a:cs typeface="Arial"/>
                <a:sym typeface="Arial"/>
              </a:rPr>
              <a:t>Національне агентство з питань виявлення, розшуку та управління активами, одержаними від корупційних та інших злочинів (APMA)</a:t>
            </a:r>
            <a:endParaRPr b="1" i="0" sz="1800" u="none" cap="none" strike="noStrike">
              <a:solidFill>
                <a:schemeClr val="dk1"/>
              </a:solidFill>
              <a:latin typeface="Arial"/>
              <a:ea typeface="Arial"/>
              <a:cs typeface="Arial"/>
              <a:sym typeface="Arial"/>
            </a:endParaRPr>
          </a:p>
          <a:p>
            <a:pPr indent="0" lvl="0" marL="0" marR="0" rtl="0" algn="l">
              <a:spcBef>
                <a:spcPts val="0"/>
              </a:spcBef>
              <a:spcAft>
                <a:spcPts val="0"/>
              </a:spcAft>
              <a:buClr>
                <a:schemeClr val="dk1"/>
              </a:buClr>
              <a:buSzPts val="1100"/>
              <a:buFont typeface="Arial"/>
              <a:buNone/>
            </a:pPr>
            <a:r>
              <a:rPr b="0" i="0" lang="ru-RU" sz="1600" u="none" cap="none" strike="noStrike">
                <a:solidFill>
                  <a:srgbClr val="7F7F7F"/>
                </a:solidFill>
                <a:latin typeface="Arial"/>
                <a:ea typeface="Arial"/>
                <a:cs typeface="Arial"/>
                <a:sym typeface="Arial"/>
              </a:rPr>
              <a:t>орган виконавчої влади</a:t>
            </a:r>
            <a:endParaRPr b="0" i="0" sz="1600" u="none" cap="none" strike="noStrike">
              <a:solidFill>
                <a:srgbClr val="7F7F7F"/>
              </a:solidFill>
              <a:latin typeface="Arial"/>
              <a:ea typeface="Arial"/>
              <a:cs typeface="Arial"/>
              <a:sym typeface="Arial"/>
            </a:endParaRPr>
          </a:p>
          <a:p>
            <a:pPr indent="-265113" lvl="4" marL="265113" marR="0" rtl="0" algn="just">
              <a:spcBef>
                <a:spcPts val="600"/>
              </a:spcBef>
              <a:spcAft>
                <a:spcPts val="0"/>
              </a:spcAft>
              <a:buClr>
                <a:srgbClr val="B9D6D5"/>
              </a:buClr>
              <a:buSzPts val="1100"/>
              <a:buFont typeface="Arial"/>
              <a:buChar char="●"/>
            </a:pPr>
            <a:r>
              <a:rPr b="0" i="0" lang="ru-RU" sz="1400" u="none" cap="none" strike="noStrike">
                <a:solidFill>
                  <a:srgbClr val="1D1C1D"/>
                </a:solidFill>
                <a:latin typeface="Arial"/>
                <a:ea typeface="Arial"/>
                <a:cs typeface="Arial"/>
                <a:sym typeface="Arial"/>
              </a:rPr>
              <a:t>Займається виявленням та розшуком активів, одержаних від корупційних злочинів, управляє такими активами (допоки вони під арештом)</a:t>
            </a:r>
            <a:endParaRPr b="0" i="0" sz="1400" u="none" cap="none" strike="noStrike">
              <a:solidFill>
                <a:srgbClr val="1D1C1D"/>
              </a:solidFill>
              <a:latin typeface="Arial"/>
              <a:ea typeface="Arial"/>
              <a:cs typeface="Arial"/>
              <a:sym typeface="Arial"/>
            </a:endParaRPr>
          </a:p>
          <a:p>
            <a:pPr indent="-265113" lvl="4" marL="265113" marR="0" rtl="0" algn="just">
              <a:spcBef>
                <a:spcPts val="600"/>
              </a:spcBef>
              <a:spcAft>
                <a:spcPts val="0"/>
              </a:spcAft>
              <a:buClr>
                <a:srgbClr val="B9D6D5"/>
              </a:buClr>
              <a:buSzPts val="1100"/>
              <a:buFont typeface="Arial"/>
              <a:buChar char="●"/>
            </a:pPr>
            <a:r>
              <a:rPr b="0" i="0" lang="ru-RU" sz="1400" u="none" cap="none" strike="noStrike">
                <a:solidFill>
                  <a:srgbClr val="1D1C1D"/>
                </a:solidFill>
                <a:latin typeface="Arial"/>
                <a:ea typeface="Arial"/>
                <a:cs typeface="Arial"/>
                <a:sym typeface="Arial"/>
              </a:rPr>
              <a:t>Здійснює антикорупційну експертизу нормативно-правових актів, крім проектів законів</a:t>
            </a:r>
            <a:endParaRPr b="0" i="0" sz="1400" u="none" cap="none" strike="noStrike">
              <a:solidFill>
                <a:srgbClr val="1D1C1D"/>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1"/>
          <p:cNvSpPr txBox="1"/>
          <p:nvPr>
            <p:ph type="title"/>
          </p:nvPr>
        </p:nvSpPr>
        <p:spPr>
          <a:xfrm>
            <a:off x="883200" y="281940"/>
            <a:ext cx="7940815" cy="82296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rgbClr val="000000"/>
              </a:buClr>
              <a:buSzPts val="3000"/>
              <a:buFont typeface="Arial"/>
              <a:buNone/>
            </a:pPr>
            <a:r>
              <a:rPr b="1" lang="ru-RU" sz="3000">
                <a:solidFill>
                  <a:srgbClr val="000000"/>
                </a:solidFill>
              </a:rPr>
              <a:t>Розслідування</a:t>
            </a:r>
            <a:endParaRPr b="1" sz="3000">
              <a:solidFill>
                <a:srgbClr val="000000"/>
              </a:solidFill>
            </a:endParaRPr>
          </a:p>
        </p:txBody>
      </p:sp>
      <p:sp>
        <p:nvSpPr>
          <p:cNvPr id="195" name="Google Shape;195;p21"/>
          <p:cNvSpPr txBox="1"/>
          <p:nvPr/>
        </p:nvSpPr>
        <p:spPr>
          <a:xfrm>
            <a:off x="883200" y="992687"/>
            <a:ext cx="7287406" cy="3277790"/>
          </a:xfrm>
          <a:prstGeom prst="rect">
            <a:avLst/>
          </a:prstGeom>
          <a:noFill/>
          <a:ln>
            <a:noFill/>
          </a:ln>
        </p:spPr>
        <p:txBody>
          <a:bodyPr anchorCtr="0" anchor="t" bIns="91425" lIns="91425" spcFirstLastPara="1" rIns="91425" wrap="square" tIns="91425">
            <a:spAutoFit/>
          </a:bodyPr>
          <a:lstStyle/>
          <a:p>
            <a:pPr indent="0" lvl="0" marL="0" marR="0" rtl="0" algn="just">
              <a:spcBef>
                <a:spcPts val="0"/>
              </a:spcBef>
              <a:spcAft>
                <a:spcPts val="0"/>
              </a:spcAft>
              <a:buClr>
                <a:schemeClr val="dk1"/>
              </a:buClr>
              <a:buSzPts val="1100"/>
              <a:buFont typeface="Arial"/>
              <a:buNone/>
            </a:pPr>
            <a:r>
              <a:rPr b="1" i="0" lang="ru-RU" sz="1800" u="none" cap="none" strike="noStrike">
                <a:solidFill>
                  <a:schemeClr val="dk1"/>
                </a:solidFill>
                <a:latin typeface="Arial"/>
                <a:ea typeface="Arial"/>
                <a:cs typeface="Arial"/>
                <a:sym typeface="Arial"/>
              </a:rPr>
              <a:t>Національне антикорупційне бюро України (НАБУ)</a:t>
            </a:r>
            <a:endParaRPr b="1" i="0" sz="1800" u="none" cap="none" strike="noStrike">
              <a:solidFill>
                <a:schemeClr val="dk1"/>
              </a:solidFill>
              <a:latin typeface="Arial"/>
              <a:ea typeface="Arial"/>
              <a:cs typeface="Arial"/>
              <a:sym typeface="Arial"/>
            </a:endParaRPr>
          </a:p>
          <a:p>
            <a:pPr indent="0" lvl="0" marL="0" marR="0" rtl="0" algn="just">
              <a:spcBef>
                <a:spcPts val="0"/>
              </a:spcBef>
              <a:spcAft>
                <a:spcPts val="0"/>
              </a:spcAft>
              <a:buClr>
                <a:schemeClr val="dk1"/>
              </a:buClr>
              <a:buSzPts val="1100"/>
              <a:buFont typeface="Arial"/>
              <a:buNone/>
            </a:pPr>
            <a:r>
              <a:rPr b="0" i="0" lang="ru-RU" sz="1600" u="none" cap="none" strike="noStrike">
                <a:solidFill>
                  <a:srgbClr val="7F7F7F"/>
                </a:solidFill>
                <a:latin typeface="Arial"/>
                <a:ea typeface="Arial"/>
                <a:cs typeface="Arial"/>
                <a:sym typeface="Arial"/>
              </a:rPr>
              <a:t>правоохоронний орган</a:t>
            </a:r>
            <a:endParaRPr b="0" i="0" sz="1600" u="none" cap="none" strike="noStrike">
              <a:solidFill>
                <a:srgbClr val="7F7F7F"/>
              </a:solidFill>
              <a:latin typeface="Arial"/>
              <a:ea typeface="Arial"/>
              <a:cs typeface="Arial"/>
              <a:sym typeface="Arial"/>
            </a:endParaRPr>
          </a:p>
          <a:p>
            <a:pPr indent="-292100" lvl="0" marL="292100" marR="0" rtl="0" algn="just">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Розслідує корупційні злочини, які стосуються високопосадовців або великих сум державних коштів</a:t>
            </a:r>
            <a:endParaRPr/>
          </a:p>
          <a:p>
            <a:pPr indent="0" lvl="0" marL="0" marR="0" rtl="0" algn="just">
              <a:spcBef>
                <a:spcPts val="600"/>
              </a:spcBef>
              <a:spcAft>
                <a:spcPts val="0"/>
              </a:spcAft>
              <a:buNone/>
            </a:pPr>
            <a:r>
              <a:t/>
            </a:r>
            <a:endParaRPr b="0" i="0" sz="1400" u="none" cap="none" strike="noStrike">
              <a:solidFill>
                <a:srgbClr val="1D1C1D"/>
              </a:solidFill>
              <a:latin typeface="Arial"/>
              <a:ea typeface="Arial"/>
              <a:cs typeface="Arial"/>
              <a:sym typeface="Arial"/>
            </a:endParaRPr>
          </a:p>
          <a:p>
            <a:pPr indent="0" lvl="0" marL="0" marR="0" rtl="0" algn="just">
              <a:spcBef>
                <a:spcPts val="0"/>
              </a:spcBef>
              <a:spcAft>
                <a:spcPts val="0"/>
              </a:spcAft>
              <a:buClr>
                <a:schemeClr val="dk1"/>
              </a:buClr>
              <a:buSzPts val="1100"/>
              <a:buFont typeface="Arial"/>
              <a:buNone/>
            </a:pPr>
            <a:r>
              <a:t/>
            </a:r>
            <a:endParaRPr b="1" i="0" sz="1200" u="none" cap="none" strike="noStrike">
              <a:solidFill>
                <a:srgbClr val="1D1C1D"/>
              </a:solidFill>
              <a:latin typeface="Arial"/>
              <a:ea typeface="Arial"/>
              <a:cs typeface="Arial"/>
              <a:sym typeface="Arial"/>
            </a:endParaRPr>
          </a:p>
          <a:p>
            <a:pPr indent="0" lvl="0" marL="0" marR="0" rtl="0" algn="just">
              <a:spcBef>
                <a:spcPts val="0"/>
              </a:spcBef>
              <a:spcAft>
                <a:spcPts val="0"/>
              </a:spcAft>
              <a:buClr>
                <a:schemeClr val="dk1"/>
              </a:buClr>
              <a:buSzPts val="1100"/>
              <a:buFont typeface="Arial"/>
              <a:buNone/>
            </a:pPr>
            <a:r>
              <a:rPr b="1" i="0" lang="ru-RU" sz="1800" u="none" cap="none" strike="noStrike">
                <a:solidFill>
                  <a:schemeClr val="dk1"/>
                </a:solidFill>
                <a:latin typeface="Arial"/>
                <a:ea typeface="Arial"/>
                <a:cs typeface="Arial"/>
                <a:sym typeface="Arial"/>
              </a:rPr>
              <a:t>Спеціалізована антикорупційна прокуратура (САП)</a:t>
            </a:r>
            <a:endParaRPr b="1" i="0" sz="1800" u="none" cap="none" strike="noStrike">
              <a:solidFill>
                <a:schemeClr val="dk1"/>
              </a:solidFill>
              <a:latin typeface="Arial"/>
              <a:ea typeface="Arial"/>
              <a:cs typeface="Arial"/>
              <a:sym typeface="Arial"/>
            </a:endParaRPr>
          </a:p>
          <a:p>
            <a:pPr indent="0" lvl="0" marL="0" marR="0" rtl="0" algn="just">
              <a:spcBef>
                <a:spcPts val="0"/>
              </a:spcBef>
              <a:spcAft>
                <a:spcPts val="0"/>
              </a:spcAft>
              <a:buClr>
                <a:srgbClr val="7F7F7F"/>
              </a:buClr>
              <a:buSzPts val="1600"/>
              <a:buFont typeface="Arial"/>
              <a:buNone/>
            </a:pPr>
            <a:r>
              <a:rPr b="0" i="0" lang="ru-RU" sz="1600" u="none" cap="none" strike="noStrike">
                <a:solidFill>
                  <a:srgbClr val="7F7F7F"/>
                </a:solidFill>
                <a:latin typeface="Arial"/>
                <a:ea typeface="Arial"/>
                <a:cs typeface="Arial"/>
                <a:sym typeface="Arial"/>
              </a:rPr>
              <a:t>самостійний підрозділ Офісу Генерального прокурора</a:t>
            </a:r>
            <a:endParaRPr b="0" i="0" sz="1600" u="none" cap="none" strike="noStrike">
              <a:solidFill>
                <a:srgbClr val="7F7F7F"/>
              </a:solidFill>
              <a:latin typeface="Arial"/>
              <a:ea typeface="Arial"/>
              <a:cs typeface="Arial"/>
              <a:sym typeface="Arial"/>
            </a:endParaRPr>
          </a:p>
          <a:p>
            <a:pPr indent="-292100" lvl="0" marL="292100" marR="0" rtl="0" algn="just">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Здійснює процесуальне керівництво та підтримує </a:t>
            </a:r>
            <a:endParaRPr b="0" i="0" sz="1400" u="none" cap="none" strike="noStrike">
              <a:solidFill>
                <a:srgbClr val="1D1C1D"/>
              </a:solidFill>
              <a:latin typeface="Arial"/>
              <a:ea typeface="Arial"/>
              <a:cs typeface="Arial"/>
              <a:sym typeface="Arial"/>
            </a:endParaRPr>
          </a:p>
          <a:p>
            <a:pPr indent="-292100" lvl="0" marL="292100" marR="0" rtl="0" algn="just">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державне</a:t>
            </a:r>
            <a:endParaRPr b="0" i="0" sz="1400" u="none" cap="none" strike="noStrike">
              <a:solidFill>
                <a:srgbClr val="1D1C1D"/>
              </a:solidFill>
              <a:latin typeface="Arial"/>
              <a:ea typeface="Arial"/>
              <a:cs typeface="Arial"/>
              <a:sym typeface="Arial"/>
            </a:endParaRPr>
          </a:p>
          <a:p>
            <a:pPr indent="-292100" lvl="0" marL="292100" marR="0" rtl="0" algn="just">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обвинувачення у ВАКС у провадженнях, які належать до підслідності НАБУ</a:t>
            </a:r>
            <a:endParaRPr b="0" i="0" sz="1400" u="none" cap="none" strike="noStrike">
              <a:solidFill>
                <a:srgbClr val="1D1C1D"/>
              </a:solidFill>
              <a:latin typeface="Arial"/>
              <a:ea typeface="Arial"/>
              <a:cs typeface="Arial"/>
              <a:sym typeface="Arial"/>
            </a:endParaRPr>
          </a:p>
          <a:p>
            <a:pPr indent="0" lvl="0" marL="0" marR="0" rtl="0" algn="just">
              <a:spcBef>
                <a:spcPts val="0"/>
              </a:spcBef>
              <a:spcAft>
                <a:spcPts val="0"/>
              </a:spcAft>
              <a:buClr>
                <a:schemeClr val="dk1"/>
              </a:buClr>
              <a:buSzPts val="1100"/>
              <a:buFont typeface="Arial"/>
              <a:buNone/>
            </a:pPr>
            <a:r>
              <a:t/>
            </a:r>
            <a:endParaRPr b="0" i="0" sz="1200" u="none" cap="none" strike="noStrike">
              <a:solidFill>
                <a:srgbClr val="1D1C1D"/>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2"/>
          <p:cNvSpPr txBox="1"/>
          <p:nvPr/>
        </p:nvSpPr>
        <p:spPr>
          <a:xfrm>
            <a:off x="891541" y="1036320"/>
            <a:ext cx="7294880" cy="2585323"/>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Clr>
                <a:schemeClr val="dk1"/>
              </a:buClr>
              <a:buSzPts val="1100"/>
              <a:buFont typeface="Arial"/>
              <a:buNone/>
            </a:pPr>
            <a:r>
              <a:rPr b="1" i="0" lang="ru-RU" sz="1800" u="none" cap="none" strike="noStrike">
                <a:solidFill>
                  <a:schemeClr val="dk1"/>
                </a:solidFill>
                <a:latin typeface="Arial"/>
                <a:ea typeface="Arial"/>
                <a:cs typeface="Arial"/>
                <a:sym typeface="Arial"/>
              </a:rPr>
              <a:t>Національне агентство з питань виявлення, розшуку та управління активами, одержаними від корупційних та інших злочинів (APMA)</a:t>
            </a:r>
            <a:endParaRPr/>
          </a:p>
          <a:p>
            <a:pPr indent="0" lvl="0" marL="0" marR="0" rtl="0" algn="just">
              <a:spcBef>
                <a:spcPts val="600"/>
              </a:spcBef>
              <a:spcAft>
                <a:spcPts val="0"/>
              </a:spcAft>
              <a:buNone/>
            </a:pPr>
            <a:r>
              <a:t/>
            </a:r>
            <a:endParaRPr b="0" i="0" sz="1600" u="none" cap="none" strike="noStrike">
              <a:solidFill>
                <a:srgbClr val="7F7F7F"/>
              </a:solidFill>
              <a:latin typeface="Arial"/>
              <a:ea typeface="Arial"/>
              <a:cs typeface="Arial"/>
              <a:sym typeface="Arial"/>
            </a:endParaRPr>
          </a:p>
          <a:p>
            <a:pPr indent="0" lvl="0" marL="0" marR="0" rtl="0" algn="just">
              <a:spcBef>
                <a:spcPts val="600"/>
              </a:spcBef>
              <a:spcAft>
                <a:spcPts val="0"/>
              </a:spcAft>
              <a:buNone/>
            </a:pPr>
            <a:r>
              <a:rPr b="0" i="0" lang="ru-RU" sz="1600" u="none" cap="none" strike="noStrike">
                <a:solidFill>
                  <a:srgbClr val="7F7F7F"/>
                </a:solidFill>
                <a:latin typeface="Arial"/>
                <a:ea typeface="Arial"/>
                <a:cs typeface="Arial"/>
                <a:sym typeface="Arial"/>
              </a:rPr>
              <a:t>орган виконавчої влади</a:t>
            </a:r>
            <a:endParaRPr b="0" i="0" sz="1800" u="none" cap="none" strike="noStrike">
              <a:solidFill>
                <a:srgbClr val="1D1C1D"/>
              </a:solidFill>
              <a:latin typeface="Arial"/>
              <a:ea typeface="Arial"/>
              <a:cs typeface="Arial"/>
              <a:sym typeface="Arial"/>
            </a:endParaRPr>
          </a:p>
          <a:p>
            <a:pPr indent="-292100" lvl="0" marL="292100" marR="0" rtl="0" algn="just">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Займається виявленням та розшуком активів, одержаних від корупційних злочинів, управляє такими активами (допоки вони під арештом)</a:t>
            </a:r>
            <a:endParaRPr/>
          </a:p>
          <a:p>
            <a:pPr indent="-292100" lvl="0" marL="292100" marR="0" rtl="0" algn="just">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Здійснює антикорупційну експертизу нормативно-правових актів, крім проектів законів</a:t>
            </a:r>
            <a:endParaRPr b="0" i="0" sz="1400" u="none" cap="none" strike="noStrike">
              <a:solidFill>
                <a:srgbClr val="1D1C1D"/>
              </a:solidFill>
              <a:latin typeface="Arial"/>
              <a:ea typeface="Arial"/>
              <a:cs typeface="Arial"/>
              <a:sym typeface="Arial"/>
            </a:endParaRPr>
          </a:p>
        </p:txBody>
      </p:sp>
      <p:sp>
        <p:nvSpPr>
          <p:cNvPr id="201" name="Google Shape;201;p22"/>
          <p:cNvSpPr txBox="1"/>
          <p:nvPr>
            <p:ph type="title"/>
          </p:nvPr>
        </p:nvSpPr>
        <p:spPr>
          <a:xfrm>
            <a:off x="861059" y="274320"/>
            <a:ext cx="7940815" cy="82296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rgbClr val="000000"/>
              </a:buClr>
              <a:buSzPts val="2800"/>
              <a:buFont typeface="Arial"/>
              <a:buNone/>
            </a:pPr>
            <a:r>
              <a:rPr b="1" lang="ru-RU" sz="3000">
                <a:solidFill>
                  <a:srgbClr val="000000"/>
                </a:solidFill>
              </a:rPr>
              <a:t>Розслідування</a:t>
            </a:r>
            <a:endParaRPr b="1" sz="3000">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3"/>
          <p:cNvSpPr txBox="1"/>
          <p:nvPr/>
        </p:nvSpPr>
        <p:spPr>
          <a:xfrm>
            <a:off x="883200" y="1024498"/>
            <a:ext cx="7265120" cy="3293179"/>
          </a:xfrm>
          <a:prstGeom prst="rect">
            <a:avLst/>
          </a:prstGeom>
          <a:noFill/>
          <a:ln>
            <a:noFill/>
          </a:ln>
        </p:spPr>
        <p:txBody>
          <a:bodyPr anchorCtr="0" anchor="t" bIns="91425" lIns="91425" spcFirstLastPara="1" rIns="91425" wrap="square" tIns="91425">
            <a:spAutoFit/>
          </a:bodyPr>
          <a:lstStyle/>
          <a:p>
            <a:pPr indent="0" lvl="0" marL="0" marR="0" rtl="0" algn="l">
              <a:spcBef>
                <a:spcPts val="0"/>
              </a:spcBef>
              <a:spcAft>
                <a:spcPts val="0"/>
              </a:spcAft>
              <a:buClr>
                <a:schemeClr val="dk1"/>
              </a:buClr>
              <a:buSzPts val="1800"/>
              <a:buFont typeface="Arial"/>
              <a:buNone/>
            </a:pPr>
            <a:r>
              <a:rPr b="1" i="0" lang="ru-RU" sz="1800" u="none" cap="none" strike="noStrike">
                <a:solidFill>
                  <a:schemeClr val="dk1"/>
                </a:solidFill>
                <a:latin typeface="Arial"/>
                <a:ea typeface="Arial"/>
                <a:cs typeface="Arial"/>
                <a:sym typeface="Arial"/>
              </a:rPr>
              <a:t>Національна поліція (НП)</a:t>
            </a:r>
            <a:endParaRPr b="1" i="0" sz="1800" u="none" cap="none" strike="noStrike">
              <a:solidFill>
                <a:schemeClr val="dk1"/>
              </a:solidFill>
              <a:latin typeface="Arial"/>
              <a:ea typeface="Arial"/>
              <a:cs typeface="Arial"/>
              <a:sym typeface="Arial"/>
            </a:endParaRPr>
          </a:p>
          <a:p>
            <a:pPr indent="0" lvl="0" marL="0" marR="0" rtl="0" algn="l">
              <a:spcBef>
                <a:spcPts val="600"/>
              </a:spcBef>
              <a:spcAft>
                <a:spcPts val="0"/>
              </a:spcAft>
              <a:buClr>
                <a:schemeClr val="dk1"/>
              </a:buClr>
              <a:buSzPts val="1100"/>
              <a:buFont typeface="Arial"/>
              <a:buNone/>
            </a:pPr>
            <a:r>
              <a:rPr b="0" i="0" lang="ru-RU" sz="1600" u="none" cap="none" strike="noStrike">
                <a:solidFill>
                  <a:srgbClr val="7F7F7F"/>
                </a:solidFill>
                <a:latin typeface="Arial"/>
                <a:ea typeface="Arial"/>
                <a:cs typeface="Arial"/>
                <a:sym typeface="Arial"/>
              </a:rPr>
              <a:t>орган виконавчої влади</a:t>
            </a:r>
            <a:endParaRPr b="0" i="0" sz="1600" u="none" cap="none" strike="noStrike">
              <a:solidFill>
                <a:srgbClr val="7F7F7F"/>
              </a:solidFill>
              <a:latin typeface="Arial"/>
              <a:ea typeface="Arial"/>
              <a:cs typeface="Arial"/>
              <a:sym typeface="Arial"/>
            </a:endParaRPr>
          </a:p>
          <a:p>
            <a:pPr indent="-292100" lvl="0" marL="324000" marR="0" rtl="0" algn="l">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Розслідує більшість злочинів, у тому числі корупційних, які не належать до компетенції НАБУ та ДБР</a:t>
            </a:r>
            <a:endParaRPr b="0" i="0" sz="1400" u="none" cap="none" strike="noStrike">
              <a:solidFill>
                <a:srgbClr val="1D1C1D"/>
              </a:solidFill>
              <a:latin typeface="Arial"/>
              <a:ea typeface="Arial"/>
              <a:cs typeface="Arial"/>
              <a:sym typeface="Arial"/>
            </a:endParaRPr>
          </a:p>
          <a:p>
            <a:pPr indent="-292100" lvl="0" marL="324000" marR="0" rtl="0" algn="l">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Складає адміністративні протоколи про вчинення правопорушень, пов'язаних з корупцією</a:t>
            </a:r>
            <a:endParaRPr/>
          </a:p>
          <a:p>
            <a:pPr indent="0" lvl="0" marL="165100" marR="0" rtl="0" algn="l">
              <a:spcBef>
                <a:spcPts val="600"/>
              </a:spcBef>
              <a:spcAft>
                <a:spcPts val="0"/>
              </a:spcAft>
              <a:buNone/>
            </a:pPr>
            <a:r>
              <a:t/>
            </a:r>
            <a:endParaRPr b="0" i="0" sz="1000" u="none" cap="none" strike="noStrike">
              <a:solidFill>
                <a:schemeClr val="dk1"/>
              </a:solidFill>
              <a:latin typeface="Arial"/>
              <a:ea typeface="Arial"/>
              <a:cs typeface="Arial"/>
              <a:sym typeface="Arial"/>
            </a:endParaRPr>
          </a:p>
          <a:p>
            <a:pPr indent="0" lvl="0" marL="0" marR="0" rtl="0" algn="l">
              <a:spcBef>
                <a:spcPts val="600"/>
              </a:spcBef>
              <a:spcAft>
                <a:spcPts val="0"/>
              </a:spcAft>
              <a:buClr>
                <a:schemeClr val="dk1"/>
              </a:buClr>
              <a:buSzPts val="1100"/>
              <a:buFont typeface="Arial"/>
              <a:buNone/>
            </a:pPr>
            <a:r>
              <a:rPr b="1" i="0" lang="ru-RU" sz="1800" u="none" cap="none" strike="noStrike">
                <a:solidFill>
                  <a:schemeClr val="dk1"/>
                </a:solidFill>
                <a:latin typeface="Arial"/>
                <a:ea typeface="Arial"/>
                <a:cs typeface="Arial"/>
                <a:sym typeface="Arial"/>
              </a:rPr>
              <a:t>Державне бюро розслідувань (ДБР)</a:t>
            </a:r>
            <a:endParaRPr b="1" i="0" sz="1800" u="none" cap="none" strike="noStrike">
              <a:solidFill>
                <a:schemeClr val="dk1"/>
              </a:solidFill>
              <a:latin typeface="Arial"/>
              <a:ea typeface="Arial"/>
              <a:cs typeface="Arial"/>
              <a:sym typeface="Arial"/>
            </a:endParaRPr>
          </a:p>
          <a:p>
            <a:pPr indent="0" lvl="0" marL="0" marR="0" rtl="0" algn="l">
              <a:spcBef>
                <a:spcPts val="600"/>
              </a:spcBef>
              <a:spcAft>
                <a:spcPts val="0"/>
              </a:spcAft>
              <a:buClr>
                <a:schemeClr val="dk1"/>
              </a:buClr>
              <a:buSzPts val="1100"/>
              <a:buFont typeface="Arial"/>
              <a:buNone/>
            </a:pPr>
            <a:r>
              <a:rPr b="0" i="0" lang="ru-RU" sz="1600" u="none" cap="none" strike="noStrike">
                <a:solidFill>
                  <a:srgbClr val="7F7F7F"/>
                </a:solidFill>
                <a:latin typeface="Arial"/>
                <a:ea typeface="Arial"/>
                <a:cs typeface="Arial"/>
                <a:sym typeface="Arial"/>
              </a:rPr>
              <a:t>правоохоронний орган</a:t>
            </a:r>
            <a:endParaRPr b="0" i="0" sz="1600" u="none" cap="none" strike="noStrike">
              <a:solidFill>
                <a:srgbClr val="7F7F7F"/>
              </a:solidFill>
              <a:latin typeface="Arial"/>
              <a:ea typeface="Arial"/>
              <a:cs typeface="Arial"/>
              <a:sym typeface="Arial"/>
            </a:endParaRPr>
          </a:p>
          <a:p>
            <a:pPr indent="-292100" lvl="0" marL="324000" marR="0" rtl="0" algn="l">
              <a:spcBef>
                <a:spcPts val="600"/>
              </a:spcBef>
              <a:spcAft>
                <a:spcPts val="60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Розслідує окремі корупційні злочини, вчинені здебільшого правоохоронцями та організованими групами</a:t>
            </a:r>
            <a:endParaRPr b="0" i="0" sz="1800" u="none" cap="none" strike="noStrike">
              <a:solidFill>
                <a:schemeClr val="dk1"/>
              </a:solidFill>
              <a:latin typeface="Arial"/>
              <a:ea typeface="Arial"/>
              <a:cs typeface="Arial"/>
              <a:sym typeface="Arial"/>
            </a:endParaRPr>
          </a:p>
        </p:txBody>
      </p:sp>
      <p:sp>
        <p:nvSpPr>
          <p:cNvPr id="207" name="Google Shape;207;p23"/>
          <p:cNvSpPr txBox="1"/>
          <p:nvPr>
            <p:ph type="title"/>
          </p:nvPr>
        </p:nvSpPr>
        <p:spPr>
          <a:xfrm>
            <a:off x="883200" y="289560"/>
            <a:ext cx="7940815" cy="82296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rgbClr val="000000"/>
              </a:buClr>
              <a:buSzPts val="3000"/>
              <a:buFont typeface="Arial"/>
              <a:buNone/>
            </a:pPr>
            <a:r>
              <a:rPr b="1" lang="ru-RU" sz="3000">
                <a:solidFill>
                  <a:srgbClr val="000000"/>
                </a:solidFill>
              </a:rPr>
              <a:t>Розслідування</a:t>
            </a:r>
            <a:endParaRPr b="1" sz="300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4"/>
          <p:cNvSpPr txBox="1"/>
          <p:nvPr/>
        </p:nvSpPr>
        <p:spPr>
          <a:xfrm>
            <a:off x="975359" y="1025173"/>
            <a:ext cx="7191213" cy="255454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1100"/>
              <a:buFont typeface="Arial"/>
              <a:buNone/>
            </a:pPr>
            <a:r>
              <a:rPr b="1" i="0" lang="ru-RU" sz="1800" u="none" cap="none" strike="noStrike">
                <a:solidFill>
                  <a:schemeClr val="dk1"/>
                </a:solidFill>
                <a:latin typeface="Arial"/>
                <a:ea typeface="Arial"/>
                <a:cs typeface="Arial"/>
                <a:sym typeface="Arial"/>
              </a:rPr>
              <a:t>Служба безпеки України (СБУ)</a:t>
            </a:r>
            <a:endParaRPr/>
          </a:p>
          <a:p>
            <a:pPr indent="0" lvl="0" marL="0" marR="0" rtl="0" algn="l">
              <a:spcBef>
                <a:spcPts val="600"/>
              </a:spcBef>
              <a:spcAft>
                <a:spcPts val="0"/>
              </a:spcAft>
              <a:buClr>
                <a:schemeClr val="dk1"/>
              </a:buClr>
              <a:buSzPts val="1100"/>
              <a:buFont typeface="Arial"/>
              <a:buNone/>
            </a:pPr>
            <a:r>
              <a:rPr b="0" i="0" lang="ru-RU" sz="1600" u="none" cap="none" strike="noStrike">
                <a:solidFill>
                  <a:srgbClr val="7F7F7F"/>
                </a:solidFill>
                <a:latin typeface="Arial"/>
                <a:ea typeface="Arial"/>
                <a:cs typeface="Arial"/>
                <a:sym typeface="Arial"/>
              </a:rPr>
              <a:t>орган спеціального призначення з правоохоронними функціями</a:t>
            </a:r>
            <a:endParaRPr b="0" i="0" sz="1600" u="none" cap="none" strike="noStrike">
              <a:solidFill>
                <a:srgbClr val="7F7F7F"/>
              </a:solidFill>
              <a:latin typeface="Arial"/>
              <a:ea typeface="Arial"/>
              <a:cs typeface="Arial"/>
              <a:sym typeface="Arial"/>
            </a:endParaRPr>
          </a:p>
          <a:p>
            <a:pPr indent="-285750" lvl="0" marL="285750" marR="0" rtl="0" algn="l">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Проводить оперативно-розшукову діяльність, у тому числі в корупційних злочинах</a:t>
            </a:r>
            <a:endParaRPr b="0" i="0" sz="1400" u="none" cap="none" strike="noStrike">
              <a:solidFill>
                <a:srgbClr val="1D1C1D"/>
              </a:solidFill>
              <a:latin typeface="Arial"/>
              <a:ea typeface="Arial"/>
              <a:cs typeface="Arial"/>
              <a:sym typeface="Arial"/>
            </a:endParaRPr>
          </a:p>
          <a:p>
            <a:pPr indent="0" lvl="0" marL="0" marR="0" rtl="0" algn="l">
              <a:spcBef>
                <a:spcPts val="600"/>
              </a:spcBef>
              <a:spcAft>
                <a:spcPts val="0"/>
              </a:spcAft>
              <a:buClr>
                <a:schemeClr val="dk1"/>
              </a:buClr>
              <a:buSzPts val="1100"/>
              <a:buFont typeface="Arial"/>
              <a:buNone/>
            </a:pPr>
            <a:r>
              <a:t/>
            </a:r>
            <a:endParaRPr b="0" i="0" sz="1100" u="none" cap="none" strike="noStrike">
              <a:solidFill>
                <a:schemeClr val="dk1"/>
              </a:solidFill>
              <a:latin typeface="Arial"/>
              <a:ea typeface="Arial"/>
              <a:cs typeface="Arial"/>
              <a:sym typeface="Arial"/>
            </a:endParaRPr>
          </a:p>
          <a:p>
            <a:pPr indent="0" lvl="0" marL="0" marR="0" rtl="0" algn="l">
              <a:spcBef>
                <a:spcPts val="600"/>
              </a:spcBef>
              <a:spcAft>
                <a:spcPts val="0"/>
              </a:spcAft>
              <a:buClr>
                <a:schemeClr val="dk1"/>
              </a:buClr>
              <a:buSzPts val="1100"/>
              <a:buFont typeface="Arial"/>
              <a:buNone/>
            </a:pPr>
            <a:r>
              <a:t/>
            </a:r>
            <a:endParaRPr b="0" i="0" sz="1100" u="none" cap="none" strike="noStrike">
              <a:solidFill>
                <a:schemeClr val="dk1"/>
              </a:solidFill>
              <a:latin typeface="Arial"/>
              <a:ea typeface="Arial"/>
              <a:cs typeface="Arial"/>
              <a:sym typeface="Arial"/>
            </a:endParaRPr>
          </a:p>
          <a:p>
            <a:pPr indent="0" lvl="0" marL="0" marR="0" rtl="0" algn="l">
              <a:spcBef>
                <a:spcPts val="600"/>
              </a:spcBef>
              <a:spcAft>
                <a:spcPts val="0"/>
              </a:spcAft>
              <a:buClr>
                <a:schemeClr val="dk1"/>
              </a:buClr>
              <a:buSzPts val="1100"/>
              <a:buFont typeface="Arial"/>
              <a:buNone/>
            </a:pPr>
            <a:r>
              <a:rPr b="1" i="0" lang="ru-RU" sz="1800" u="none" cap="none" strike="noStrike">
                <a:solidFill>
                  <a:schemeClr val="dk1"/>
                </a:solidFill>
                <a:latin typeface="Arial"/>
                <a:ea typeface="Arial"/>
                <a:cs typeface="Arial"/>
                <a:sym typeface="Arial"/>
              </a:rPr>
              <a:t>Органи прокуратури</a:t>
            </a:r>
            <a:endParaRPr b="1" i="0" sz="1800" u="none" cap="none" strike="noStrike">
              <a:solidFill>
                <a:schemeClr val="dk1"/>
              </a:solidFill>
              <a:latin typeface="Arial"/>
              <a:ea typeface="Arial"/>
              <a:cs typeface="Arial"/>
              <a:sym typeface="Arial"/>
            </a:endParaRPr>
          </a:p>
          <a:p>
            <a:pPr indent="-292100" lvl="0" marL="292100" marR="0" rtl="0" algn="l">
              <a:spcBef>
                <a:spcPts val="600"/>
              </a:spcBef>
              <a:spcAft>
                <a:spcPts val="0"/>
              </a:spcAft>
              <a:buClr>
                <a:srgbClr val="B9D6D5"/>
              </a:buClr>
              <a:buSzPts val="1000"/>
              <a:buFont typeface="Noto Sans Symbols"/>
              <a:buChar char="●"/>
            </a:pPr>
            <a:r>
              <a:rPr b="0" i="0" lang="ru-RU" sz="1400" u="none" cap="none" strike="noStrike">
                <a:solidFill>
                  <a:srgbClr val="1D1C1D"/>
                </a:solidFill>
                <a:latin typeface="Arial"/>
                <a:ea typeface="Arial"/>
                <a:cs typeface="Arial"/>
                <a:sym typeface="Arial"/>
              </a:rPr>
              <a:t>Здійснюють процесуальне керівництво та підтримання обвинувачення у загальних судах у справах НП, ДБР,СБУ</a:t>
            </a:r>
            <a:endParaRPr/>
          </a:p>
        </p:txBody>
      </p:sp>
      <p:sp>
        <p:nvSpPr>
          <p:cNvPr id="213" name="Google Shape;213;p24"/>
          <p:cNvSpPr txBox="1"/>
          <p:nvPr>
            <p:ph type="title"/>
          </p:nvPr>
        </p:nvSpPr>
        <p:spPr>
          <a:xfrm>
            <a:off x="876299" y="297180"/>
            <a:ext cx="7940815" cy="822960"/>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rgbClr val="000000"/>
              </a:buClr>
              <a:buSzPts val="3000"/>
              <a:buFont typeface="Arial"/>
              <a:buNone/>
            </a:pPr>
            <a:r>
              <a:rPr b="1" lang="ru-RU" sz="3000">
                <a:solidFill>
                  <a:srgbClr val="000000"/>
                </a:solidFill>
              </a:rPr>
              <a:t>Розслідування</a:t>
            </a:r>
            <a:endParaRPr b="1" sz="300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5"/>
          <p:cNvSpPr txBox="1"/>
          <p:nvPr>
            <p:ph type="title"/>
          </p:nvPr>
        </p:nvSpPr>
        <p:spPr>
          <a:xfrm>
            <a:off x="872139" y="302408"/>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90000"/>
              </a:lnSpc>
              <a:spcBef>
                <a:spcPts val="0"/>
              </a:spcBef>
              <a:spcAft>
                <a:spcPts val="0"/>
              </a:spcAft>
              <a:buClr>
                <a:schemeClr val="dk1"/>
              </a:buClr>
              <a:buSzPct val="103703"/>
              <a:buFont typeface="Arial"/>
              <a:buNone/>
            </a:pPr>
            <a:r>
              <a:rPr lang="ru-RU"/>
              <a:t>Притягнення до відповідальності</a:t>
            </a:r>
            <a:endParaRPr/>
          </a:p>
        </p:txBody>
      </p:sp>
      <p:sp>
        <p:nvSpPr>
          <p:cNvPr id="219" name="Google Shape;219;p25"/>
          <p:cNvSpPr txBox="1"/>
          <p:nvPr/>
        </p:nvSpPr>
        <p:spPr>
          <a:xfrm>
            <a:off x="904339" y="914519"/>
            <a:ext cx="7365901" cy="1292631"/>
          </a:xfrm>
          <a:prstGeom prst="rect">
            <a:avLst/>
          </a:prstGeom>
          <a:noFill/>
          <a:ln>
            <a:noFill/>
          </a:ln>
        </p:spPr>
        <p:txBody>
          <a:bodyPr anchorCtr="0" anchor="t" bIns="91425" lIns="91425" spcFirstLastPara="1" rIns="91425" wrap="square" tIns="91425">
            <a:spAutoFit/>
          </a:bodyPr>
          <a:lstStyle/>
          <a:p>
            <a:pPr indent="0" lvl="0" marL="0" marR="0" rtl="0" algn="l">
              <a:spcBef>
                <a:spcPts val="0"/>
              </a:spcBef>
              <a:spcAft>
                <a:spcPts val="0"/>
              </a:spcAft>
              <a:buClr>
                <a:schemeClr val="dk1"/>
              </a:buClr>
              <a:buSzPts val="1800"/>
              <a:buFont typeface="Arial"/>
              <a:buNone/>
            </a:pPr>
            <a:r>
              <a:rPr b="1" i="0" lang="ru-RU" sz="1800" u="none" cap="none" strike="noStrike">
                <a:solidFill>
                  <a:schemeClr val="dk1"/>
                </a:solidFill>
                <a:latin typeface="Arial"/>
                <a:ea typeface="Arial"/>
                <a:cs typeface="Arial"/>
                <a:sym typeface="Arial"/>
              </a:rPr>
              <a:t>Вищий антикорупційний суд (ВАКС)</a:t>
            </a:r>
            <a:endParaRPr b="1" i="0" sz="1800" u="none" cap="none" strike="noStrike">
              <a:solidFill>
                <a:schemeClr val="dk1"/>
              </a:solidFill>
              <a:latin typeface="Arial"/>
              <a:ea typeface="Arial"/>
              <a:cs typeface="Arial"/>
              <a:sym typeface="Arial"/>
            </a:endParaRPr>
          </a:p>
          <a:p>
            <a:pPr indent="0" lvl="0" marL="0" marR="0" rtl="0" algn="l">
              <a:spcBef>
                <a:spcPts val="0"/>
              </a:spcBef>
              <a:spcAft>
                <a:spcPts val="0"/>
              </a:spcAft>
              <a:buClr>
                <a:srgbClr val="7F7F7F"/>
              </a:buClr>
              <a:buSzPts val="1600"/>
              <a:buFont typeface="Arial"/>
              <a:buNone/>
            </a:pPr>
            <a:r>
              <a:rPr b="0" i="0" lang="ru-RU" sz="1600" u="none" cap="none" strike="noStrike">
                <a:solidFill>
                  <a:srgbClr val="7F7F7F"/>
                </a:solidFill>
                <a:latin typeface="Arial"/>
                <a:ea typeface="Arial"/>
                <a:cs typeface="Arial"/>
                <a:sym typeface="Arial"/>
              </a:rPr>
              <a:t>вищий спеціалізований суд у системі судоустрою України</a:t>
            </a:r>
            <a:endParaRPr b="0" i="0" sz="1600" u="none" cap="none" strike="noStrike">
              <a:solidFill>
                <a:srgbClr val="7F7F7F"/>
              </a:solidFill>
              <a:latin typeface="Arial"/>
              <a:ea typeface="Arial"/>
              <a:cs typeface="Arial"/>
              <a:sym typeface="Arial"/>
            </a:endParaRPr>
          </a:p>
          <a:p>
            <a:pPr indent="-317500" lvl="0" marL="324000" marR="0" rtl="0" algn="l">
              <a:spcBef>
                <a:spcPts val="600"/>
              </a:spcBef>
              <a:spcAft>
                <a:spcPts val="0"/>
              </a:spcAft>
              <a:buClr>
                <a:srgbClr val="B9D6D5"/>
              </a:buClr>
              <a:buSzPts val="1400"/>
              <a:buFont typeface="Noto Sans Symbols"/>
              <a:buChar char="●"/>
            </a:pPr>
            <a:r>
              <a:rPr b="0" i="0" lang="ru-RU" sz="1400" u="none" cap="none" strike="noStrike">
                <a:solidFill>
                  <a:schemeClr val="dk1"/>
                </a:solidFill>
                <a:latin typeface="Arial"/>
                <a:ea typeface="Arial"/>
                <a:cs typeface="Arial"/>
                <a:sym typeface="Arial"/>
              </a:rPr>
              <a:t>Здійснює розгляд проваджень про корупційні злочини, які розслідувалися НАБУ</a:t>
            </a:r>
            <a:endParaRPr b="0" i="0" sz="1400" u="none" cap="none" strike="noStrike">
              <a:solidFill>
                <a:schemeClr val="dk1"/>
              </a:solidFill>
              <a:latin typeface="Arial"/>
              <a:ea typeface="Arial"/>
              <a:cs typeface="Arial"/>
              <a:sym typeface="Arial"/>
            </a:endParaRPr>
          </a:p>
          <a:p>
            <a:pPr indent="-317500" lvl="0" marL="324000" marR="0" rtl="0" algn="l">
              <a:spcBef>
                <a:spcPts val="600"/>
              </a:spcBef>
              <a:spcAft>
                <a:spcPts val="0"/>
              </a:spcAft>
              <a:buClr>
                <a:srgbClr val="B9D6D5"/>
              </a:buClr>
              <a:buSzPts val="1400"/>
              <a:buFont typeface="Noto Sans Symbols"/>
              <a:buChar char="●"/>
            </a:pPr>
            <a:r>
              <a:rPr b="0" i="0" lang="ru-RU" sz="1400" u="none" cap="none" strike="noStrike">
                <a:solidFill>
                  <a:schemeClr val="dk1"/>
                </a:solidFill>
                <a:latin typeface="Arial"/>
                <a:ea typeface="Arial"/>
                <a:cs typeface="Arial"/>
                <a:sym typeface="Arial"/>
              </a:rPr>
              <a:t>Ухвалює рішення як суд першої та апеляційної інстанції</a:t>
            </a:r>
            <a:endParaRPr b="0" i="0" sz="1400" u="none" cap="none" strike="noStrike">
              <a:solidFill>
                <a:schemeClr val="dk1"/>
              </a:solidFill>
              <a:latin typeface="Arial"/>
              <a:ea typeface="Arial"/>
              <a:cs typeface="Arial"/>
              <a:sym typeface="Arial"/>
            </a:endParaRPr>
          </a:p>
        </p:txBody>
      </p:sp>
      <p:sp>
        <p:nvSpPr>
          <p:cNvPr id="220" name="Google Shape;220;p25"/>
          <p:cNvSpPr txBox="1"/>
          <p:nvPr/>
        </p:nvSpPr>
        <p:spPr>
          <a:xfrm>
            <a:off x="904339" y="2453372"/>
            <a:ext cx="7870242" cy="2015906"/>
          </a:xfrm>
          <a:prstGeom prst="rect">
            <a:avLst/>
          </a:prstGeom>
          <a:noFill/>
          <a:ln>
            <a:noFill/>
          </a:ln>
        </p:spPr>
        <p:txBody>
          <a:bodyPr anchorCtr="0" anchor="t" bIns="91425" lIns="91425" spcFirstLastPara="1" rIns="91425" wrap="square" tIns="91425">
            <a:spAutoFit/>
          </a:bodyPr>
          <a:lstStyle/>
          <a:p>
            <a:pPr indent="0" lvl="0" marL="0" marR="0" rtl="0" algn="l">
              <a:spcBef>
                <a:spcPts val="0"/>
              </a:spcBef>
              <a:spcAft>
                <a:spcPts val="0"/>
              </a:spcAft>
              <a:buClr>
                <a:schemeClr val="dk1"/>
              </a:buClr>
              <a:buSzPts val="1800"/>
              <a:buFont typeface="Arial"/>
              <a:buNone/>
            </a:pPr>
            <a:r>
              <a:rPr b="1" i="0" lang="ru-RU" sz="1800" u="none" cap="none" strike="noStrike">
                <a:solidFill>
                  <a:schemeClr val="dk1"/>
                </a:solidFill>
                <a:latin typeface="Arial"/>
                <a:ea typeface="Arial"/>
                <a:cs typeface="Arial"/>
                <a:sym typeface="Arial"/>
              </a:rPr>
              <a:t>Загальні суди</a:t>
            </a:r>
            <a:endParaRPr b="1" i="0" sz="1800" u="none" cap="none" strike="noStrike">
              <a:solidFill>
                <a:schemeClr val="dk1"/>
              </a:solidFill>
              <a:latin typeface="Arial"/>
              <a:ea typeface="Arial"/>
              <a:cs typeface="Arial"/>
              <a:sym typeface="Arial"/>
            </a:endParaRPr>
          </a:p>
          <a:p>
            <a:pPr indent="0" lvl="0" marL="0" marR="0" rtl="0" algn="l">
              <a:spcBef>
                <a:spcPts val="0"/>
              </a:spcBef>
              <a:spcAft>
                <a:spcPts val="0"/>
              </a:spcAft>
              <a:buClr>
                <a:srgbClr val="7F7F7F"/>
              </a:buClr>
              <a:buSzPts val="1600"/>
              <a:buFont typeface="Arial"/>
              <a:buNone/>
            </a:pPr>
            <a:r>
              <a:rPr b="0" i="0" lang="ru-RU" sz="1600" u="none" cap="none" strike="noStrike">
                <a:solidFill>
                  <a:srgbClr val="7F7F7F"/>
                </a:solidFill>
                <a:latin typeface="Arial"/>
                <a:ea typeface="Arial"/>
                <a:cs typeface="Arial"/>
                <a:sym typeface="Arial"/>
              </a:rPr>
              <a:t>місцеві, апеляційні, Верховний Суд </a:t>
            </a:r>
            <a:endParaRPr/>
          </a:p>
          <a:p>
            <a:pPr indent="-317500" lvl="0" marL="324000" marR="0" rtl="0" algn="l">
              <a:spcBef>
                <a:spcPts val="600"/>
              </a:spcBef>
              <a:spcAft>
                <a:spcPts val="0"/>
              </a:spcAft>
              <a:buClr>
                <a:srgbClr val="B9D6D5"/>
              </a:buClr>
              <a:buSzPts val="1400"/>
              <a:buFont typeface="Noto Sans Symbols"/>
              <a:buChar char="●"/>
            </a:pPr>
            <a:r>
              <a:rPr b="0" i="0" lang="ru-RU" sz="1400" u="none" cap="none" strike="noStrike">
                <a:solidFill>
                  <a:schemeClr val="dk1"/>
                </a:solidFill>
                <a:latin typeface="Arial"/>
                <a:ea typeface="Arial"/>
                <a:cs typeface="Arial"/>
                <a:sym typeface="Arial"/>
              </a:rPr>
              <a:t>Здійснюють розгляд кримінальних проваджень про корупційні злочини, які розслідували НП, ДБР,СБУ</a:t>
            </a:r>
            <a:endParaRPr b="0" i="0" sz="1400" u="none" cap="none" strike="noStrike">
              <a:solidFill>
                <a:schemeClr val="dk1"/>
              </a:solidFill>
              <a:latin typeface="Arial"/>
              <a:ea typeface="Arial"/>
              <a:cs typeface="Arial"/>
              <a:sym typeface="Arial"/>
            </a:endParaRPr>
          </a:p>
          <a:p>
            <a:pPr indent="-317500" lvl="0" marL="324000" marR="0" rtl="0" algn="l">
              <a:spcBef>
                <a:spcPts val="600"/>
              </a:spcBef>
              <a:spcAft>
                <a:spcPts val="0"/>
              </a:spcAft>
              <a:buClr>
                <a:srgbClr val="B9D6D5"/>
              </a:buClr>
              <a:buSzPts val="1400"/>
              <a:buFont typeface="Noto Sans Symbols"/>
              <a:buChar char="●"/>
            </a:pPr>
            <a:r>
              <a:rPr b="0" i="0" lang="ru-RU" sz="1400" u="none" cap="none" strike="noStrike">
                <a:solidFill>
                  <a:schemeClr val="dk1"/>
                </a:solidFill>
                <a:latin typeface="Arial"/>
                <a:ea typeface="Arial"/>
                <a:cs typeface="Arial"/>
                <a:sym typeface="Arial"/>
              </a:rPr>
              <a:t>Справ за адміністративними протоколами, складеними НАЗК та НП</a:t>
            </a:r>
            <a:endParaRPr b="0" i="0" sz="1400" u="none" cap="none" strike="noStrike">
              <a:solidFill>
                <a:schemeClr val="dk1"/>
              </a:solidFill>
              <a:latin typeface="Arial"/>
              <a:ea typeface="Arial"/>
              <a:cs typeface="Arial"/>
              <a:sym typeface="Arial"/>
            </a:endParaRPr>
          </a:p>
          <a:p>
            <a:pPr indent="-317500" lvl="0" marL="324000" marR="0" rtl="0" algn="l">
              <a:spcBef>
                <a:spcPts val="600"/>
              </a:spcBef>
              <a:spcAft>
                <a:spcPts val="0"/>
              </a:spcAft>
              <a:buClr>
                <a:srgbClr val="B9D6D5"/>
              </a:buClr>
              <a:buSzPts val="1400"/>
              <a:buFont typeface="Noto Sans Symbols"/>
              <a:buChar char="●"/>
            </a:pPr>
            <a:r>
              <a:rPr b="0" i="0" lang="ru-RU" sz="1400" u="none" cap="none" strike="noStrike">
                <a:solidFill>
                  <a:schemeClr val="dk1"/>
                </a:solidFill>
                <a:latin typeface="Arial"/>
                <a:ea typeface="Arial"/>
                <a:cs typeface="Arial"/>
                <a:sym typeface="Arial"/>
              </a:rPr>
              <a:t>Справ про притягнення до цивільно-правової відповідальності за корупційні правопорушення</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3"/>
          <p:cNvSpPr txBox="1"/>
          <p:nvPr>
            <p:ph type="title"/>
          </p:nvPr>
        </p:nvSpPr>
        <p:spPr>
          <a:xfrm>
            <a:off x="804109" y="914492"/>
            <a:ext cx="6978995" cy="253279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5000"/>
              <a:buFont typeface="Arial"/>
              <a:buNone/>
            </a:pPr>
            <a:r>
              <a:rPr b="1" lang="ru-RU" sz="5000">
                <a:latin typeface="Arial"/>
                <a:ea typeface="Arial"/>
                <a:cs typeface="Arial"/>
                <a:sym typeface="Arial"/>
              </a:rPr>
              <a:t>Загальний погляд </a:t>
            </a:r>
            <a:br>
              <a:rPr b="1" lang="ru-RU" sz="5000">
                <a:latin typeface="Arial"/>
                <a:ea typeface="Arial"/>
                <a:cs typeface="Arial"/>
                <a:sym typeface="Arial"/>
              </a:rPr>
            </a:br>
            <a:r>
              <a:rPr b="1" lang="ru-RU" sz="5000">
                <a:latin typeface="Arial"/>
                <a:ea typeface="Arial"/>
                <a:cs typeface="Arial"/>
                <a:sym typeface="Arial"/>
              </a:rPr>
              <a:t>на антикорупційні</a:t>
            </a:r>
            <a:br>
              <a:rPr b="1" lang="ru-RU" sz="5000">
                <a:latin typeface="Arial"/>
                <a:ea typeface="Arial"/>
                <a:cs typeface="Arial"/>
                <a:sym typeface="Arial"/>
              </a:rPr>
            </a:br>
            <a:r>
              <a:rPr b="1" lang="ru-RU" sz="5000">
                <a:latin typeface="Arial"/>
                <a:ea typeface="Arial"/>
                <a:cs typeface="Arial"/>
                <a:sym typeface="Arial"/>
              </a:rPr>
              <a:t>органи</a:t>
            </a:r>
            <a:endParaRPr sz="5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4"/>
          <p:cNvSpPr/>
          <p:nvPr/>
        </p:nvSpPr>
        <p:spPr>
          <a:xfrm>
            <a:off x="3107889" y="4117695"/>
            <a:ext cx="2424231" cy="191700"/>
          </a:xfrm>
          <a:prstGeom prst="rect">
            <a:avLst/>
          </a:prstGeom>
          <a:solidFill>
            <a:srgbClr val="B9D6D5"/>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pic>
        <p:nvPicPr>
          <p:cNvPr id="68" name="Google Shape;68;p4"/>
          <p:cNvPicPr preferRelativeResize="0"/>
          <p:nvPr/>
        </p:nvPicPr>
        <p:blipFill rotWithShape="1">
          <a:blip r:embed="rId3">
            <a:alphaModFix/>
          </a:blip>
          <a:srcRect b="0" l="0" r="0" t="0"/>
          <a:stretch/>
        </p:blipFill>
        <p:spPr>
          <a:xfrm flipH="1" rot="10800000">
            <a:off x="0" y="2211815"/>
            <a:ext cx="3009900" cy="2291030"/>
          </a:xfrm>
          <a:prstGeom prst="rect">
            <a:avLst/>
          </a:prstGeom>
          <a:noFill/>
          <a:ln>
            <a:noFill/>
          </a:ln>
        </p:spPr>
      </p:pic>
      <p:sp>
        <p:nvSpPr>
          <p:cNvPr id="69" name="Google Shape;69;p4"/>
          <p:cNvSpPr txBox="1"/>
          <p:nvPr/>
        </p:nvSpPr>
        <p:spPr>
          <a:xfrm>
            <a:off x="3073400" y="686375"/>
            <a:ext cx="5199954" cy="3918991"/>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1000"/>
              </a:spcBef>
              <a:spcAft>
                <a:spcPts val="0"/>
              </a:spcAft>
              <a:buClr>
                <a:schemeClr val="dk1"/>
              </a:buClr>
              <a:buSzPts val="2000"/>
              <a:buFont typeface="Arial"/>
              <a:buNone/>
            </a:pPr>
            <a:r>
              <a:rPr b="1" i="0" lang="ru-RU" sz="2000" u="none" cap="none" strike="noStrike">
                <a:solidFill>
                  <a:schemeClr val="dk1"/>
                </a:solidFill>
                <a:latin typeface="Arial"/>
                <a:ea typeface="Arial"/>
                <a:cs typeface="Arial"/>
                <a:sym typeface="Arial"/>
              </a:rPr>
              <a:t>«Злочинець не буде ловити себе сам»</a:t>
            </a:r>
            <a:endParaRPr b="1" i="0" sz="2000" u="none" cap="none" strike="noStrike">
              <a:solidFill>
                <a:schemeClr val="dk1"/>
              </a:solidFill>
              <a:latin typeface="Arial"/>
              <a:ea typeface="Arial"/>
              <a:cs typeface="Arial"/>
              <a:sym typeface="Arial"/>
            </a:endParaRPr>
          </a:p>
          <a:p>
            <a:pPr indent="0" lvl="0" marL="0" marR="0" rtl="0" algn="just">
              <a:lnSpc>
                <a:spcPct val="100000"/>
              </a:lnSpc>
              <a:spcBef>
                <a:spcPts val="1000"/>
              </a:spcBef>
              <a:spcAft>
                <a:spcPts val="0"/>
              </a:spcAft>
              <a:buClr>
                <a:schemeClr val="dk1"/>
              </a:buClr>
              <a:buSzPts val="1200"/>
              <a:buFont typeface="Arial"/>
              <a:buNone/>
            </a:pPr>
            <a:r>
              <a:rPr b="0" i="0" lang="ru-RU" sz="1200" u="none" cap="none" strike="noStrike">
                <a:solidFill>
                  <a:schemeClr val="dk1"/>
                </a:solidFill>
                <a:latin typeface="Arial"/>
                <a:ea typeface="Arial"/>
                <a:cs typeface="Arial"/>
                <a:sym typeface="Arial"/>
              </a:rPr>
              <a:t>Коли в державах з високим рівнем корупції державний апарат сильно корумпований та не працює належним чином, державні органи, які мають боротися з корупцією, стають самі з нею пов’язані. </a:t>
            </a:r>
            <a:endParaRPr b="0" i="0" sz="1200" u="none" cap="none" strike="noStrike">
              <a:solidFill>
                <a:schemeClr val="dk1"/>
              </a:solidFill>
              <a:latin typeface="Arial"/>
              <a:ea typeface="Arial"/>
              <a:cs typeface="Arial"/>
              <a:sym typeface="Arial"/>
            </a:endParaRPr>
          </a:p>
          <a:p>
            <a:pPr indent="0" lvl="0" marL="0" marR="0" rtl="0" algn="just">
              <a:lnSpc>
                <a:spcPct val="100000"/>
              </a:lnSpc>
              <a:spcBef>
                <a:spcPts val="1000"/>
              </a:spcBef>
              <a:spcAft>
                <a:spcPts val="0"/>
              </a:spcAft>
              <a:buClr>
                <a:schemeClr val="dk1"/>
              </a:buClr>
              <a:buSzPts val="1200"/>
              <a:buFont typeface="Arial"/>
              <a:buNone/>
            </a:pPr>
            <a:r>
              <a:rPr b="0" i="0" lang="ru-RU" sz="1200" u="none" cap="none" strike="noStrike">
                <a:solidFill>
                  <a:schemeClr val="dk1"/>
                </a:solidFill>
                <a:latin typeface="Arial"/>
                <a:ea typeface="Arial"/>
                <a:cs typeface="Arial"/>
                <a:sym typeface="Arial"/>
              </a:rPr>
              <a:t>Коли в державах створюється нова антикорупційна інституція або ціла низка таких інституцій, то очікується, що вона:</a:t>
            </a:r>
            <a:endParaRPr b="0" i="0" sz="1200" u="none" cap="none" strike="noStrike">
              <a:solidFill>
                <a:schemeClr val="dk1"/>
              </a:solidFill>
              <a:latin typeface="Arial"/>
              <a:ea typeface="Arial"/>
              <a:cs typeface="Arial"/>
              <a:sym typeface="Arial"/>
            </a:endParaRPr>
          </a:p>
          <a:p>
            <a:pPr indent="-311150" lvl="0" marL="457200" marR="0" rtl="0" algn="just">
              <a:lnSpc>
                <a:spcPct val="100000"/>
              </a:lnSpc>
              <a:spcBef>
                <a:spcPts val="1000"/>
              </a:spcBef>
              <a:spcAft>
                <a:spcPts val="0"/>
              </a:spcAft>
              <a:buClr>
                <a:srgbClr val="B9D6D5"/>
              </a:buClr>
              <a:buSzPts val="1300"/>
              <a:buFont typeface="Helvetica Neue"/>
              <a:buChar char="●"/>
            </a:pPr>
            <a:r>
              <a:rPr b="0" i="0" lang="ru-RU" sz="1200" u="none" cap="none" strike="noStrike">
                <a:solidFill>
                  <a:schemeClr val="dk1"/>
                </a:solidFill>
                <a:latin typeface="Arial"/>
                <a:ea typeface="Arial"/>
                <a:cs typeface="Arial"/>
                <a:sym typeface="Arial"/>
              </a:rPr>
              <a:t>не буде заплямована корупцією або політичним втручанням;</a:t>
            </a:r>
            <a:endParaRPr b="0" i="0" sz="1200" u="none" cap="none" strike="noStrike">
              <a:solidFill>
                <a:schemeClr val="dk1"/>
              </a:solidFill>
              <a:latin typeface="Arial"/>
              <a:ea typeface="Arial"/>
              <a:cs typeface="Arial"/>
              <a:sym typeface="Arial"/>
            </a:endParaRPr>
          </a:p>
          <a:p>
            <a:pPr indent="-311150" lvl="0" marL="457200" marR="0" rtl="0" algn="just">
              <a:lnSpc>
                <a:spcPct val="100000"/>
              </a:lnSpc>
              <a:spcBef>
                <a:spcPts val="1000"/>
              </a:spcBef>
              <a:spcAft>
                <a:spcPts val="0"/>
              </a:spcAft>
              <a:buClr>
                <a:srgbClr val="B9D6D5"/>
              </a:buClr>
              <a:buSzPts val="1300"/>
              <a:buFont typeface="Helvetica Neue"/>
              <a:buChar char="●"/>
            </a:pPr>
            <a:r>
              <a:rPr b="0" i="0" lang="ru-RU" sz="1200" u="none" cap="none" strike="noStrike">
                <a:solidFill>
                  <a:schemeClr val="dk1"/>
                </a:solidFill>
                <a:latin typeface="Arial"/>
                <a:ea typeface="Arial"/>
                <a:cs typeface="Arial"/>
                <a:sym typeface="Arial"/>
              </a:rPr>
              <a:t>вирішить проблему координації розрізнених зусиль з боротьби проти корупції за допомогою вертикальної інтеграції;</a:t>
            </a:r>
            <a:endParaRPr b="0" i="0" sz="1200" u="none" cap="none" strike="noStrike">
              <a:solidFill>
                <a:schemeClr val="dk1"/>
              </a:solidFill>
              <a:latin typeface="Arial"/>
              <a:ea typeface="Arial"/>
              <a:cs typeface="Arial"/>
              <a:sym typeface="Arial"/>
            </a:endParaRPr>
          </a:p>
          <a:p>
            <a:pPr indent="-311150" lvl="0" marL="457200" marR="0" rtl="0" algn="just">
              <a:lnSpc>
                <a:spcPct val="100000"/>
              </a:lnSpc>
              <a:spcBef>
                <a:spcPts val="1000"/>
              </a:spcBef>
              <a:spcAft>
                <a:spcPts val="0"/>
              </a:spcAft>
              <a:buClr>
                <a:srgbClr val="B9D6D5"/>
              </a:buClr>
              <a:buSzPts val="1300"/>
              <a:buFont typeface="Helvetica Neue"/>
              <a:buChar char="●"/>
            </a:pPr>
            <a:r>
              <a:rPr b="0" i="0" lang="ru-RU" sz="1200" u="none" cap="none" strike="noStrike">
                <a:solidFill>
                  <a:schemeClr val="dk1"/>
                </a:solidFill>
                <a:latin typeface="Arial"/>
                <a:ea typeface="Arial"/>
                <a:cs typeface="Arial"/>
                <a:sym typeface="Arial"/>
              </a:rPr>
              <a:t>зможе централізувати усю необхідну інформацію про корупцію і очолить антикорупційні зусилля. </a:t>
            </a:r>
            <a:endParaRPr b="0" i="0" sz="1200" u="none" cap="none" strike="noStrike">
              <a:solidFill>
                <a:schemeClr val="dk1"/>
              </a:solidFill>
              <a:latin typeface="Arial"/>
              <a:ea typeface="Arial"/>
              <a:cs typeface="Arial"/>
              <a:sym typeface="Arial"/>
            </a:endParaRPr>
          </a:p>
          <a:p>
            <a:pPr indent="0" lvl="0" marL="0" marR="0" rtl="0" algn="just">
              <a:lnSpc>
                <a:spcPct val="100000"/>
              </a:lnSpc>
              <a:spcBef>
                <a:spcPts val="1000"/>
              </a:spcBef>
              <a:spcAft>
                <a:spcPts val="0"/>
              </a:spcAft>
              <a:buClr>
                <a:schemeClr val="dk1"/>
              </a:buClr>
              <a:buSzPts val="1200"/>
              <a:buFont typeface="Calibri"/>
              <a:buNone/>
            </a:pPr>
            <a:r>
              <a:t/>
            </a:r>
            <a:endParaRPr b="0" i="0" sz="1200" u="none" cap="none" strike="noStrike">
              <a:solidFill>
                <a:schemeClr val="dk1"/>
              </a:solidFill>
              <a:latin typeface="Arial"/>
              <a:ea typeface="Arial"/>
              <a:cs typeface="Arial"/>
              <a:sym typeface="Arial"/>
            </a:endParaRPr>
          </a:p>
          <a:p>
            <a:pPr indent="0" lvl="0" marL="0" marR="0" rtl="0" algn="just">
              <a:lnSpc>
                <a:spcPct val="100000"/>
              </a:lnSpc>
              <a:spcBef>
                <a:spcPts val="1000"/>
              </a:spcBef>
              <a:spcAft>
                <a:spcPts val="0"/>
              </a:spcAft>
              <a:buClr>
                <a:schemeClr val="dk1"/>
              </a:buClr>
              <a:buSzPts val="1200"/>
              <a:buFont typeface="Arial"/>
              <a:buNone/>
            </a:pPr>
            <a:r>
              <a:rPr b="0" i="0" lang="ru-RU" sz="1200" u="none" cap="none" strike="noStrike">
                <a:solidFill>
                  <a:schemeClr val="dk1"/>
                </a:solidFill>
                <a:latin typeface="Arial"/>
                <a:ea typeface="Arial"/>
                <a:cs typeface="Arial"/>
                <a:sym typeface="Arial"/>
              </a:rPr>
              <a:t>Основний очікуваний результат – загальне покращення виконання функцій боротьби проти корупції. </a:t>
            </a:r>
            <a:endParaRPr b="0" i="0" sz="1200" u="none" cap="none" strike="noStrike">
              <a:solidFill>
                <a:schemeClr val="dk1"/>
              </a:solidFill>
              <a:latin typeface="Arial"/>
              <a:ea typeface="Arial"/>
              <a:cs typeface="Arial"/>
              <a:sym typeface="Arial"/>
            </a:endParaRPr>
          </a:p>
        </p:txBody>
      </p:sp>
      <p:sp>
        <p:nvSpPr>
          <p:cNvPr id="70" name="Google Shape;70;p4"/>
          <p:cNvSpPr txBox="1"/>
          <p:nvPr>
            <p:ph type="title"/>
          </p:nvPr>
        </p:nvSpPr>
        <p:spPr>
          <a:xfrm>
            <a:off x="870646" y="266505"/>
            <a:ext cx="6046500" cy="459300"/>
          </a:xfrm>
          <a:prstGeom prst="rect">
            <a:avLst/>
          </a:prstGeom>
          <a:noFill/>
          <a:ln>
            <a:noFill/>
          </a:ln>
        </p:spPr>
        <p:txBody>
          <a:bodyPr anchorCtr="0" anchor="t" bIns="91425" lIns="91425" spcFirstLastPara="1" rIns="91425" wrap="square" tIns="91425">
            <a:noAutofit/>
          </a:bodyPr>
          <a:lstStyle/>
          <a:p>
            <a:pPr indent="0" lvl="0" marL="0" rtl="0" algn="just">
              <a:lnSpc>
                <a:spcPct val="90000"/>
              </a:lnSpc>
              <a:spcBef>
                <a:spcPts val="0"/>
              </a:spcBef>
              <a:spcAft>
                <a:spcPts val="0"/>
              </a:spcAft>
              <a:buClr>
                <a:schemeClr val="dk1"/>
              </a:buClr>
              <a:buSzPts val="1100"/>
              <a:buFont typeface="Arial"/>
              <a:buNone/>
            </a:pPr>
            <a:r>
              <a:rPr b="1" lang="ru-RU" sz="3000">
                <a:solidFill>
                  <a:schemeClr val="dk1"/>
                </a:solidFill>
                <a:latin typeface="Arial"/>
                <a:ea typeface="Arial"/>
                <a:cs typeface="Arial"/>
                <a:sym typeface="Arial"/>
              </a:rPr>
              <a:t>Мета  створення</a:t>
            </a:r>
            <a:endParaRPr b="1" sz="25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5"/>
          <p:cNvSpPr txBox="1"/>
          <p:nvPr/>
        </p:nvSpPr>
        <p:spPr>
          <a:xfrm>
            <a:off x="432825" y="817622"/>
            <a:ext cx="7827255" cy="3713807"/>
          </a:xfrm>
          <a:prstGeom prst="rect">
            <a:avLst/>
          </a:prstGeom>
          <a:noFill/>
          <a:ln>
            <a:noFill/>
          </a:ln>
        </p:spPr>
        <p:txBody>
          <a:bodyPr anchorCtr="0" anchor="t" bIns="91425" lIns="91425" spcFirstLastPara="1" rIns="91425" wrap="square" tIns="91425">
            <a:spAutoFit/>
          </a:bodyPr>
          <a:lstStyle/>
          <a:p>
            <a:pPr indent="0" lvl="0" marL="457200" marR="0" rtl="0" algn="just">
              <a:lnSpc>
                <a:spcPct val="100000"/>
              </a:lnSpc>
              <a:spcBef>
                <a:spcPts val="0"/>
              </a:spcBef>
              <a:spcAft>
                <a:spcPts val="0"/>
              </a:spcAft>
              <a:buClr>
                <a:schemeClr val="dk1"/>
              </a:buClr>
              <a:buSzPts val="1400"/>
              <a:buFont typeface="Arial"/>
              <a:buNone/>
            </a:pPr>
            <a:r>
              <a:rPr b="0" i="0" lang="ru-RU" sz="1400" u="none" cap="none" strike="noStrike">
                <a:solidFill>
                  <a:schemeClr val="dk1"/>
                </a:solidFill>
                <a:latin typeface="Arial"/>
                <a:ea typeface="Arial"/>
                <a:cs typeface="Arial"/>
                <a:sym typeface="Arial"/>
              </a:rPr>
              <a:t>Міжнародні юридичні інструменти відрізняються за сферою застосування, юридичним статусом, членством, механізмами реалізації і моніторингу. Але мають на меті одне – встановити загальні стандарти боротьби проти корупції на національному рівні шляхом її криміналізації, забезпечення виконання антикорупційних законів, а також діяльності із запобігання корупції. </a:t>
            </a:r>
            <a:endParaRPr b="0" i="0" sz="10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chemeClr val="dk1"/>
              </a:buClr>
              <a:buSzPts val="1000"/>
              <a:buFont typeface="Calibri"/>
              <a:buNone/>
            </a:pPr>
            <a:r>
              <a:t/>
            </a:r>
            <a:endParaRPr b="0" i="0" sz="1000" u="none" cap="none" strike="noStrike">
              <a:solidFill>
                <a:schemeClr val="dk1"/>
              </a:solidFill>
              <a:latin typeface="Arial"/>
              <a:ea typeface="Arial"/>
              <a:cs typeface="Arial"/>
              <a:sym typeface="Arial"/>
            </a:endParaRPr>
          </a:p>
          <a:p>
            <a:pPr indent="0" lvl="0" marL="457200" marR="0" rtl="0" algn="just">
              <a:lnSpc>
                <a:spcPct val="100000"/>
              </a:lnSpc>
              <a:spcBef>
                <a:spcPts val="500"/>
              </a:spcBef>
              <a:spcAft>
                <a:spcPts val="0"/>
              </a:spcAft>
              <a:buClr>
                <a:schemeClr val="dk1"/>
              </a:buClr>
              <a:buSzPts val="1400"/>
              <a:buFont typeface="Arial"/>
              <a:buNone/>
            </a:pPr>
            <a:r>
              <a:rPr b="1" i="0" lang="ru-RU" sz="1400" u="none" cap="none" strike="noStrike">
                <a:solidFill>
                  <a:schemeClr val="dk1"/>
                </a:solidFill>
                <a:latin typeface="Arial"/>
                <a:ea typeface="Arial"/>
                <a:cs typeface="Arial"/>
                <a:sym typeface="Arial"/>
              </a:rPr>
              <a:t>Приклади міжнародних документи, які закріплюють стандарти щодо боротьби</a:t>
            </a:r>
            <a:br>
              <a:rPr b="1" i="0" lang="ru-RU" sz="1400" u="none" cap="none" strike="noStrike">
                <a:solidFill>
                  <a:schemeClr val="dk1"/>
                </a:solidFill>
                <a:latin typeface="Arial"/>
                <a:ea typeface="Arial"/>
                <a:cs typeface="Arial"/>
                <a:sym typeface="Arial"/>
              </a:rPr>
            </a:br>
            <a:r>
              <a:rPr b="1" i="0" lang="ru-RU" sz="1400" u="none" cap="none" strike="noStrike">
                <a:solidFill>
                  <a:schemeClr val="dk1"/>
                </a:solidFill>
                <a:latin typeface="Arial"/>
                <a:ea typeface="Arial"/>
                <a:cs typeface="Arial"/>
                <a:sym typeface="Arial"/>
              </a:rPr>
              <a:t>з корупцією: </a:t>
            </a:r>
            <a:endParaRPr b="1" i="0" sz="1400" u="none" cap="none" strike="noStrike">
              <a:solidFill>
                <a:schemeClr val="dk1"/>
              </a:solidFill>
              <a:latin typeface="Arial"/>
              <a:ea typeface="Arial"/>
              <a:cs typeface="Arial"/>
              <a:sym typeface="Arial"/>
            </a:endParaRPr>
          </a:p>
          <a:p>
            <a:pPr indent="-304800" lvl="0" marL="457200" marR="0" rtl="0" algn="just">
              <a:lnSpc>
                <a:spcPct val="100000"/>
              </a:lnSpc>
              <a:spcBef>
                <a:spcPts val="500"/>
              </a:spcBef>
              <a:spcAft>
                <a:spcPts val="0"/>
              </a:spcAft>
              <a:buClr>
                <a:srgbClr val="B9D6D5"/>
              </a:buClr>
              <a:buSzPts val="1200"/>
              <a:buFont typeface="Helvetica Neue"/>
              <a:buChar char="●"/>
            </a:pPr>
            <a:r>
              <a:rPr b="0" i="0" lang="ru-RU" sz="1400" u="none" cap="none" strike="noStrike">
                <a:solidFill>
                  <a:schemeClr val="dk1"/>
                </a:solidFill>
                <a:latin typeface="Arial"/>
                <a:ea typeface="Arial"/>
                <a:cs typeface="Arial"/>
                <a:sym typeface="Arial"/>
              </a:rPr>
              <a:t>Конвенція ООН проти корупції</a:t>
            </a:r>
            <a:endParaRPr b="0" i="0" sz="1400" u="none" cap="none" strike="noStrike">
              <a:solidFill>
                <a:schemeClr val="dk1"/>
              </a:solidFill>
              <a:latin typeface="Arial"/>
              <a:ea typeface="Arial"/>
              <a:cs typeface="Arial"/>
              <a:sym typeface="Arial"/>
            </a:endParaRPr>
          </a:p>
          <a:p>
            <a:pPr indent="-304800" lvl="0" marL="457200" marR="0" rtl="0" algn="just">
              <a:lnSpc>
                <a:spcPct val="100000"/>
              </a:lnSpc>
              <a:spcBef>
                <a:spcPts val="500"/>
              </a:spcBef>
              <a:spcAft>
                <a:spcPts val="0"/>
              </a:spcAft>
              <a:buClr>
                <a:srgbClr val="B9D6D5"/>
              </a:buClr>
              <a:buSzPts val="1200"/>
              <a:buFont typeface="Helvetica Neue"/>
              <a:buChar char="●"/>
            </a:pPr>
            <a:r>
              <a:rPr b="0" i="0" lang="ru-RU" sz="1400" u="none" cap="none" strike="noStrike">
                <a:solidFill>
                  <a:schemeClr val="dk1"/>
                </a:solidFill>
                <a:latin typeface="Arial"/>
                <a:ea typeface="Arial"/>
                <a:cs typeface="Arial"/>
                <a:sym typeface="Arial"/>
              </a:rPr>
              <a:t>Двадцять керівних принципів боротьби проти корупції </a:t>
            </a:r>
            <a:endParaRPr b="0" i="0" sz="1400" u="none" cap="none" strike="noStrike">
              <a:solidFill>
                <a:schemeClr val="dk1"/>
              </a:solidFill>
              <a:latin typeface="Arial"/>
              <a:ea typeface="Arial"/>
              <a:cs typeface="Arial"/>
              <a:sym typeface="Arial"/>
            </a:endParaRPr>
          </a:p>
          <a:p>
            <a:pPr indent="-304800" lvl="0" marL="457200" marR="0" rtl="0" algn="just">
              <a:lnSpc>
                <a:spcPct val="100000"/>
              </a:lnSpc>
              <a:spcBef>
                <a:spcPts val="500"/>
              </a:spcBef>
              <a:spcAft>
                <a:spcPts val="0"/>
              </a:spcAft>
              <a:buClr>
                <a:srgbClr val="B9D6D5"/>
              </a:buClr>
              <a:buSzPts val="1200"/>
              <a:buFont typeface="Helvetica Neue"/>
              <a:buChar char="●"/>
            </a:pPr>
            <a:r>
              <a:rPr b="0" i="0" lang="ru-RU" sz="1400" u="none" cap="none" strike="noStrike">
                <a:solidFill>
                  <a:schemeClr val="dk1"/>
                </a:solidFill>
                <a:latin typeface="Arial"/>
                <a:ea typeface="Arial"/>
                <a:cs typeface="Arial"/>
                <a:sym typeface="Arial"/>
              </a:rPr>
              <a:t>Кримінальна конвенція Ради Європи про боротьбу проти корупції </a:t>
            </a:r>
            <a:endParaRPr b="0" i="0" sz="1400" u="none" cap="none" strike="noStrike">
              <a:solidFill>
                <a:schemeClr val="dk1"/>
              </a:solidFill>
              <a:latin typeface="Arial"/>
              <a:ea typeface="Arial"/>
              <a:cs typeface="Arial"/>
              <a:sym typeface="Arial"/>
            </a:endParaRPr>
          </a:p>
          <a:p>
            <a:pPr indent="-304800" lvl="0" marL="457200" marR="0" rtl="0" algn="just">
              <a:lnSpc>
                <a:spcPct val="100000"/>
              </a:lnSpc>
              <a:spcBef>
                <a:spcPts val="500"/>
              </a:spcBef>
              <a:spcAft>
                <a:spcPts val="0"/>
              </a:spcAft>
              <a:buClr>
                <a:srgbClr val="B9D6D5"/>
              </a:buClr>
              <a:buSzPts val="1200"/>
              <a:buFont typeface="Helvetica Neue"/>
              <a:buChar char="●"/>
            </a:pPr>
            <a:r>
              <a:rPr b="0" i="0" lang="ru-RU" sz="1400" u="none" cap="none" strike="noStrike">
                <a:solidFill>
                  <a:schemeClr val="dk1"/>
                </a:solidFill>
                <a:latin typeface="Arial"/>
                <a:ea typeface="Arial"/>
                <a:cs typeface="Arial"/>
                <a:sym typeface="Arial"/>
              </a:rPr>
              <a:t>Конвенція Африканського Союзу щодо запобігання і боротьби проти корупції</a:t>
            </a:r>
            <a:endParaRPr b="0" i="0" sz="1400" u="none" cap="none" strike="noStrike">
              <a:solidFill>
                <a:schemeClr val="dk1"/>
              </a:solidFill>
              <a:latin typeface="Arial"/>
              <a:ea typeface="Arial"/>
              <a:cs typeface="Arial"/>
              <a:sym typeface="Arial"/>
            </a:endParaRPr>
          </a:p>
          <a:p>
            <a:pPr indent="-304800" lvl="0" marL="457200" marR="0" rtl="0" algn="just">
              <a:lnSpc>
                <a:spcPct val="100000"/>
              </a:lnSpc>
              <a:spcBef>
                <a:spcPts val="500"/>
              </a:spcBef>
              <a:spcAft>
                <a:spcPts val="0"/>
              </a:spcAft>
              <a:buClr>
                <a:srgbClr val="B9D6D5"/>
              </a:buClr>
              <a:buSzPts val="1200"/>
              <a:buFont typeface="Helvetica Neue"/>
              <a:buChar char="●"/>
            </a:pPr>
            <a:r>
              <a:rPr b="0" i="0" lang="ru-RU" sz="1400" u="none" cap="none" strike="noStrike">
                <a:solidFill>
                  <a:schemeClr val="dk1"/>
                </a:solidFill>
                <a:latin typeface="Arial"/>
                <a:ea typeface="Arial"/>
                <a:cs typeface="Arial"/>
                <a:sym typeface="Arial"/>
              </a:rPr>
              <a:t>Протокол проти корупції Південноафриканського Союзу з розвитку</a:t>
            </a:r>
            <a:endParaRPr b="0" i="0" sz="1400" u="none" cap="none" strike="noStrike">
              <a:solidFill>
                <a:schemeClr val="dk1"/>
              </a:solidFill>
              <a:latin typeface="Arial"/>
              <a:ea typeface="Arial"/>
              <a:cs typeface="Arial"/>
              <a:sym typeface="Arial"/>
            </a:endParaRPr>
          </a:p>
          <a:p>
            <a:pPr indent="-304800" lvl="0" marL="457200" marR="0" rtl="0" algn="just">
              <a:lnSpc>
                <a:spcPct val="100000"/>
              </a:lnSpc>
              <a:spcBef>
                <a:spcPts val="500"/>
              </a:spcBef>
              <a:spcAft>
                <a:spcPts val="500"/>
              </a:spcAft>
              <a:buClr>
                <a:srgbClr val="B9D6D5"/>
              </a:buClr>
              <a:buSzPts val="1200"/>
              <a:buFont typeface="Helvetica Neue"/>
              <a:buChar char="●"/>
            </a:pPr>
            <a:r>
              <a:rPr b="0" i="0" lang="ru-RU" sz="1400" u="none" cap="none" strike="noStrike">
                <a:solidFill>
                  <a:schemeClr val="dk1"/>
                </a:solidFill>
                <a:latin typeface="Arial"/>
                <a:ea typeface="Arial"/>
                <a:cs typeface="Arial"/>
                <a:sym typeface="Arial"/>
              </a:rPr>
              <a:t>Міжамериканська Конвенція проти корупції</a:t>
            </a:r>
            <a:endParaRPr b="0" i="0" sz="1400" u="none" cap="none" strike="noStrike">
              <a:solidFill>
                <a:schemeClr val="dk1"/>
              </a:solidFill>
              <a:latin typeface="Arial"/>
              <a:ea typeface="Arial"/>
              <a:cs typeface="Arial"/>
              <a:sym typeface="Arial"/>
            </a:endParaRPr>
          </a:p>
        </p:txBody>
      </p:sp>
      <p:sp>
        <p:nvSpPr>
          <p:cNvPr id="76" name="Google Shape;76;p5"/>
          <p:cNvSpPr txBox="1"/>
          <p:nvPr>
            <p:ph type="title"/>
          </p:nvPr>
        </p:nvSpPr>
        <p:spPr>
          <a:xfrm>
            <a:off x="792479" y="200591"/>
            <a:ext cx="7940815" cy="82296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3000"/>
              <a:buFont typeface="Arial"/>
              <a:buNone/>
            </a:pPr>
            <a:r>
              <a:rPr b="1" lang="ru-RU" sz="3000">
                <a:latin typeface="Arial"/>
                <a:ea typeface="Arial"/>
                <a:cs typeface="Arial"/>
                <a:sym typeface="Arial"/>
              </a:rPr>
              <a:t> Міжнародні стандарти</a:t>
            </a:r>
            <a:endParaRPr b="1" sz="3000">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6"/>
          <p:cNvSpPr txBox="1"/>
          <p:nvPr>
            <p:ph type="title"/>
          </p:nvPr>
        </p:nvSpPr>
        <p:spPr>
          <a:xfrm>
            <a:off x="759119" y="203026"/>
            <a:ext cx="7886700" cy="583358"/>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3000"/>
              <a:buFont typeface="Arial"/>
              <a:buNone/>
            </a:pPr>
            <a:r>
              <a:rPr b="1" lang="ru-RU" sz="3000">
                <a:latin typeface="Arial"/>
                <a:ea typeface="Arial"/>
                <a:cs typeface="Arial"/>
                <a:sym typeface="Arial"/>
              </a:rPr>
              <a:t> Міжнародні стандарти</a:t>
            </a:r>
            <a:endParaRPr b="1" sz="3000">
              <a:latin typeface="Arial"/>
              <a:ea typeface="Arial"/>
              <a:cs typeface="Arial"/>
              <a:sym typeface="Arial"/>
            </a:endParaRPr>
          </a:p>
        </p:txBody>
      </p:sp>
      <p:sp>
        <p:nvSpPr>
          <p:cNvPr id="82" name="Google Shape;82;p6"/>
          <p:cNvSpPr txBox="1"/>
          <p:nvPr/>
        </p:nvSpPr>
        <p:spPr>
          <a:xfrm>
            <a:off x="944880" y="1332197"/>
            <a:ext cx="7254240" cy="1692741"/>
          </a:xfrm>
          <a:prstGeom prst="rect">
            <a:avLst/>
          </a:prstGeom>
          <a:noFill/>
          <a:ln>
            <a:noFill/>
          </a:ln>
        </p:spPr>
        <p:txBody>
          <a:bodyPr anchorCtr="0" anchor="t" bIns="91425" lIns="91425" spcFirstLastPara="1" rIns="91425" wrap="square" tIns="91425">
            <a:spAutoFit/>
          </a:bodyPr>
          <a:lstStyle/>
          <a:p>
            <a:pPr indent="0" lvl="0" marL="0" marR="0" rtl="0" algn="l">
              <a:spcBef>
                <a:spcPts val="0"/>
              </a:spcBef>
              <a:spcAft>
                <a:spcPts val="0"/>
              </a:spcAft>
              <a:buClr>
                <a:schemeClr val="dk1"/>
              </a:buClr>
              <a:buSzPts val="1400"/>
              <a:buFont typeface="Arial"/>
              <a:buNone/>
            </a:pPr>
            <a:r>
              <a:rPr b="0" i="0" lang="ru-RU" sz="1400" u="none" cap="none" strike="noStrike">
                <a:solidFill>
                  <a:schemeClr val="dk1"/>
                </a:solidFill>
                <a:latin typeface="Arial"/>
                <a:ea typeface="Arial"/>
                <a:cs typeface="Arial"/>
                <a:sym typeface="Arial"/>
              </a:rPr>
              <a:t>Ці та інші документи в включають чіткі вимоги, які зобов’язують країни забезпечувати інституційну спеціалізацію у сфері боротьби проти корупції – держави зобов’язані забезпечити наявність:  </a:t>
            </a:r>
            <a:endParaRPr b="0" i="0" sz="1400" u="none" cap="none" strike="noStrike">
              <a:solidFill>
                <a:schemeClr val="dk1"/>
              </a:solidFill>
              <a:latin typeface="Arial"/>
              <a:ea typeface="Arial"/>
              <a:cs typeface="Arial"/>
              <a:sym typeface="Arial"/>
            </a:endParaRPr>
          </a:p>
          <a:p>
            <a:pPr indent="0" lvl="0" marL="0" marR="0" rtl="0" algn="l">
              <a:spcBef>
                <a:spcPts val="0"/>
              </a:spcBef>
              <a:spcAft>
                <a:spcPts val="0"/>
              </a:spcAft>
              <a:buClr>
                <a:schemeClr val="dk1"/>
              </a:buClr>
              <a:buSzPts val="1400"/>
              <a:buFont typeface="Calibri"/>
              <a:buNone/>
            </a:pPr>
            <a:r>
              <a:t/>
            </a:r>
            <a:endParaRPr b="0" i="0" sz="1400" u="none" cap="none" strike="noStrike">
              <a:solidFill>
                <a:schemeClr val="dk1"/>
              </a:solidFill>
              <a:latin typeface="Arial"/>
              <a:ea typeface="Arial"/>
              <a:cs typeface="Arial"/>
              <a:sym typeface="Arial"/>
            </a:endParaRPr>
          </a:p>
          <a:p>
            <a:pPr indent="-304800" lvl="0" marL="457200" marR="0" rtl="0" algn="l">
              <a:spcBef>
                <a:spcPts val="0"/>
              </a:spcBef>
              <a:spcAft>
                <a:spcPts val="0"/>
              </a:spcAft>
              <a:buClr>
                <a:srgbClr val="B9D6D5"/>
              </a:buClr>
              <a:buSzPts val="1200"/>
              <a:buFont typeface="Helvetica Neue"/>
              <a:buChar char="●"/>
            </a:pPr>
            <a:r>
              <a:rPr b="0" i="0" lang="ru-RU" sz="1400" u="none" cap="none" strike="noStrike">
                <a:solidFill>
                  <a:schemeClr val="dk1"/>
                </a:solidFill>
                <a:latin typeface="Arial"/>
                <a:ea typeface="Arial"/>
                <a:cs typeface="Arial"/>
                <a:sym typeface="Arial"/>
              </a:rPr>
              <a:t>спеціалізованих органів із запобігання корупції; </a:t>
            </a:r>
            <a:endParaRPr b="0" i="0" sz="1400" u="none" cap="none" strike="noStrike">
              <a:solidFill>
                <a:schemeClr val="dk1"/>
              </a:solidFill>
              <a:latin typeface="Arial"/>
              <a:ea typeface="Arial"/>
              <a:cs typeface="Arial"/>
              <a:sym typeface="Arial"/>
            </a:endParaRPr>
          </a:p>
          <a:p>
            <a:pPr indent="-304800" lvl="0" marL="457200" marR="0" rtl="0" algn="l">
              <a:spcBef>
                <a:spcPts val="0"/>
              </a:spcBef>
              <a:spcAft>
                <a:spcPts val="0"/>
              </a:spcAft>
              <a:buClr>
                <a:srgbClr val="B9D6D5"/>
              </a:buClr>
              <a:buSzPts val="1200"/>
              <a:buFont typeface="Helvetica Neue"/>
              <a:buChar char="●"/>
            </a:pPr>
            <a:r>
              <a:rPr b="0" i="0" lang="ru-RU" sz="1400" u="none" cap="none" strike="noStrike">
                <a:solidFill>
                  <a:schemeClr val="dk1"/>
                </a:solidFill>
                <a:latin typeface="Arial"/>
                <a:ea typeface="Arial"/>
                <a:cs typeface="Arial"/>
                <a:sym typeface="Arial"/>
              </a:rPr>
              <a:t>та  спеціалізованих органів або осіб, на яких покладено обов’язки з боротьби проти корупції за допомогою правоохоронних заходів.</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7"/>
          <p:cNvSpPr/>
          <p:nvPr/>
        </p:nvSpPr>
        <p:spPr>
          <a:xfrm>
            <a:off x="3917221" y="1827637"/>
            <a:ext cx="1110300" cy="1082700"/>
          </a:xfrm>
          <a:prstGeom prst="ellipse">
            <a:avLst/>
          </a:prstGeom>
          <a:solidFill>
            <a:schemeClr val="dk1"/>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
        <p:nvSpPr>
          <p:cNvPr id="88" name="Google Shape;88;p7"/>
          <p:cNvSpPr/>
          <p:nvPr/>
        </p:nvSpPr>
        <p:spPr>
          <a:xfrm>
            <a:off x="1700945" y="1842712"/>
            <a:ext cx="1110300" cy="1082700"/>
          </a:xfrm>
          <a:prstGeom prst="ellipse">
            <a:avLst/>
          </a:prstGeom>
          <a:solidFill>
            <a:srgbClr val="B9D6D5"/>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
        <p:nvSpPr>
          <p:cNvPr id="89" name="Google Shape;89;p7"/>
          <p:cNvSpPr/>
          <p:nvPr/>
        </p:nvSpPr>
        <p:spPr>
          <a:xfrm>
            <a:off x="-55475" y="4016625"/>
            <a:ext cx="9317400" cy="1174800"/>
          </a:xfrm>
          <a:prstGeom prst="rect">
            <a:avLst/>
          </a:pr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
        <p:nvSpPr>
          <p:cNvPr id="90" name="Google Shape;90;p7"/>
          <p:cNvSpPr txBox="1"/>
          <p:nvPr>
            <p:ph type="title"/>
          </p:nvPr>
        </p:nvSpPr>
        <p:spPr>
          <a:xfrm>
            <a:off x="862198" y="200452"/>
            <a:ext cx="6904500" cy="572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2800"/>
              <a:buFont typeface="Arial"/>
              <a:buNone/>
            </a:pPr>
            <a:r>
              <a:rPr b="1" lang="ru-RU" sz="3000">
                <a:latin typeface="Arial"/>
                <a:ea typeface="Arial"/>
                <a:cs typeface="Arial"/>
                <a:sym typeface="Arial"/>
              </a:rPr>
              <a:t>Антикорупційні органи</a:t>
            </a:r>
            <a:r>
              <a:rPr b="1" lang="ru-RU" sz="3000">
                <a:solidFill>
                  <a:schemeClr val="lt1"/>
                </a:solidFill>
                <a:latin typeface="Arial"/>
                <a:ea typeface="Arial"/>
                <a:cs typeface="Arial"/>
                <a:sym typeface="Arial"/>
              </a:rPr>
              <a:t> </a:t>
            </a:r>
            <a:endParaRPr b="1" sz="3000">
              <a:solidFill>
                <a:schemeClr val="lt1"/>
              </a:solidFill>
              <a:latin typeface="Arial"/>
              <a:ea typeface="Arial"/>
              <a:cs typeface="Arial"/>
              <a:sym typeface="Arial"/>
            </a:endParaRPr>
          </a:p>
        </p:txBody>
      </p:sp>
      <p:pic>
        <p:nvPicPr>
          <p:cNvPr id="91" name="Google Shape;91;p7"/>
          <p:cNvPicPr preferRelativeResize="0"/>
          <p:nvPr/>
        </p:nvPicPr>
        <p:blipFill rotWithShape="1">
          <a:blip r:embed="rId3">
            <a:alphaModFix/>
          </a:blip>
          <a:srcRect b="0" l="0" r="0" t="0"/>
          <a:stretch/>
        </p:blipFill>
        <p:spPr>
          <a:xfrm>
            <a:off x="1900203" y="1996440"/>
            <a:ext cx="711784" cy="694211"/>
          </a:xfrm>
          <a:prstGeom prst="rect">
            <a:avLst/>
          </a:prstGeom>
          <a:noFill/>
          <a:ln>
            <a:noFill/>
          </a:ln>
        </p:spPr>
      </p:pic>
      <p:sp>
        <p:nvSpPr>
          <p:cNvPr id="92" name="Google Shape;92;p7"/>
          <p:cNvSpPr/>
          <p:nvPr/>
        </p:nvSpPr>
        <p:spPr>
          <a:xfrm>
            <a:off x="6345015" y="1795737"/>
            <a:ext cx="1110300" cy="1082700"/>
          </a:xfrm>
          <a:prstGeom prst="ellipse">
            <a:avLst/>
          </a:prstGeom>
          <a:solidFill>
            <a:srgbClr val="9B9C9E"/>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pic>
        <p:nvPicPr>
          <p:cNvPr id="93" name="Google Shape;93;p7"/>
          <p:cNvPicPr preferRelativeResize="0"/>
          <p:nvPr/>
        </p:nvPicPr>
        <p:blipFill rotWithShape="1">
          <a:blip r:embed="rId4">
            <a:alphaModFix/>
          </a:blip>
          <a:srcRect b="0" l="0" r="0" t="0"/>
          <a:stretch/>
        </p:blipFill>
        <p:spPr>
          <a:xfrm>
            <a:off x="4128739" y="2034699"/>
            <a:ext cx="687264" cy="668577"/>
          </a:xfrm>
          <a:prstGeom prst="rect">
            <a:avLst/>
          </a:prstGeom>
          <a:noFill/>
          <a:ln>
            <a:noFill/>
          </a:ln>
        </p:spPr>
      </p:pic>
      <p:pic>
        <p:nvPicPr>
          <p:cNvPr id="94" name="Google Shape;94;p7"/>
          <p:cNvPicPr preferRelativeResize="0"/>
          <p:nvPr/>
        </p:nvPicPr>
        <p:blipFill rotWithShape="1">
          <a:blip r:embed="rId5">
            <a:alphaModFix/>
          </a:blip>
          <a:srcRect b="0" l="0" r="0" t="0"/>
          <a:stretch/>
        </p:blipFill>
        <p:spPr>
          <a:xfrm>
            <a:off x="6556534" y="2001940"/>
            <a:ext cx="687263" cy="670295"/>
          </a:xfrm>
          <a:prstGeom prst="rect">
            <a:avLst/>
          </a:prstGeom>
          <a:noFill/>
          <a:ln>
            <a:noFill/>
          </a:ln>
        </p:spPr>
      </p:pic>
      <p:sp>
        <p:nvSpPr>
          <p:cNvPr id="95" name="Google Shape;95;p7"/>
          <p:cNvSpPr txBox="1"/>
          <p:nvPr/>
        </p:nvSpPr>
        <p:spPr>
          <a:xfrm>
            <a:off x="1247580" y="2971930"/>
            <a:ext cx="2112600" cy="692700"/>
          </a:xfrm>
          <a:prstGeom prst="rect">
            <a:avLst/>
          </a:prstGeom>
          <a:noFill/>
          <a:ln>
            <a:noFill/>
          </a:ln>
        </p:spPr>
        <p:txBody>
          <a:bodyPr anchorCtr="0" anchor="t" bIns="91425" lIns="91425" spcFirstLastPara="1" rIns="91425" wrap="square" tIns="91425">
            <a:spAutoFit/>
          </a:bodyPr>
          <a:lstStyle/>
          <a:p>
            <a:pPr indent="0" lvl="0" marL="0" marR="0" rtl="0" algn="ctr">
              <a:spcBef>
                <a:spcPts val="0"/>
              </a:spcBef>
              <a:spcAft>
                <a:spcPts val="0"/>
              </a:spcAft>
              <a:buClr>
                <a:schemeClr val="dk1"/>
              </a:buClr>
              <a:buSzPts val="1100"/>
              <a:buFont typeface="Arial"/>
              <a:buNone/>
            </a:pPr>
            <a:r>
              <a:rPr b="0" i="0" lang="ru-RU" sz="1100" u="none" cap="none" strike="noStrike">
                <a:solidFill>
                  <a:schemeClr val="dk1"/>
                </a:solidFill>
                <a:latin typeface="Arial"/>
                <a:ea typeface="Arial"/>
                <a:cs typeface="Arial"/>
                <a:sym typeface="Arial"/>
              </a:rPr>
              <a:t>формуванням та моніторингом антикорупційної політики</a:t>
            </a:r>
            <a:endParaRPr b="0" i="0" sz="1100" u="none" cap="none" strike="noStrike">
              <a:solidFill>
                <a:schemeClr val="dk1"/>
              </a:solidFill>
              <a:latin typeface="Arial"/>
              <a:ea typeface="Arial"/>
              <a:cs typeface="Arial"/>
              <a:sym typeface="Arial"/>
            </a:endParaRPr>
          </a:p>
        </p:txBody>
      </p:sp>
      <p:sp>
        <p:nvSpPr>
          <p:cNvPr id="96" name="Google Shape;96;p7"/>
          <p:cNvSpPr txBox="1"/>
          <p:nvPr/>
        </p:nvSpPr>
        <p:spPr>
          <a:xfrm>
            <a:off x="862197" y="685326"/>
            <a:ext cx="7359213" cy="1225946"/>
          </a:xfrm>
          <a:prstGeom prst="rect">
            <a:avLst/>
          </a:prstGeom>
          <a:noFill/>
          <a:ln>
            <a:noFill/>
          </a:ln>
        </p:spPr>
        <p:txBody>
          <a:bodyPr anchorCtr="0" anchor="t" bIns="91425" lIns="91425" spcFirstLastPara="1" rIns="91425" wrap="square" tIns="91425">
            <a:spAutoFit/>
          </a:bodyPr>
          <a:lstStyle/>
          <a:p>
            <a:pPr indent="0" lvl="0" marL="0" marR="0" rtl="0" algn="just">
              <a:spcBef>
                <a:spcPts val="1000"/>
              </a:spcBef>
              <a:spcAft>
                <a:spcPts val="0"/>
              </a:spcAft>
              <a:buClr>
                <a:schemeClr val="dk1"/>
              </a:buClr>
              <a:buSzPts val="1100"/>
              <a:buFont typeface="Arial"/>
              <a:buNone/>
            </a:pPr>
            <a:r>
              <a:rPr b="0" i="0" lang="ru-RU" sz="1200" u="none" cap="none" strike="noStrike">
                <a:solidFill>
                  <a:schemeClr val="dk1"/>
                </a:solidFill>
                <a:highlight>
                  <a:srgbClr val="FFFFFF"/>
                </a:highlight>
                <a:latin typeface="Arial"/>
                <a:ea typeface="Arial"/>
                <a:cs typeface="Arial"/>
                <a:sym typeface="Arial"/>
              </a:rPr>
              <a:t>Відмінність між діяльністю антикорупційних та інших державних органів, коли мова йде про корупцію, полягає в спеціалізації. </a:t>
            </a:r>
            <a:endParaRPr b="0" i="0" sz="1200" u="none" cap="none" strike="noStrike">
              <a:solidFill>
                <a:schemeClr val="dk1"/>
              </a:solidFill>
              <a:highlight>
                <a:srgbClr val="FFFFFF"/>
              </a:highlight>
              <a:latin typeface="Arial"/>
              <a:ea typeface="Arial"/>
              <a:cs typeface="Arial"/>
              <a:sym typeface="Arial"/>
            </a:endParaRPr>
          </a:p>
          <a:p>
            <a:pPr indent="0" lvl="0" marL="0" marR="0" rtl="0" algn="just">
              <a:spcBef>
                <a:spcPts val="1000"/>
              </a:spcBef>
              <a:spcAft>
                <a:spcPts val="0"/>
              </a:spcAft>
              <a:buClr>
                <a:schemeClr val="dk1"/>
              </a:buClr>
              <a:buSzPts val="1100"/>
              <a:buFont typeface="Arial"/>
              <a:buNone/>
            </a:pPr>
            <a:r>
              <a:rPr b="1" i="0" lang="ru-RU" sz="1500" u="none" cap="none" strike="noStrike">
                <a:solidFill>
                  <a:schemeClr val="dk1"/>
                </a:solidFill>
                <a:highlight>
                  <a:srgbClr val="FFFFFF"/>
                </a:highlight>
                <a:latin typeface="Arial"/>
                <a:ea typeface="Arial"/>
                <a:cs typeface="Arial"/>
                <a:sym typeface="Arial"/>
              </a:rPr>
              <a:t>Антикорупційні органи займаються: </a:t>
            </a:r>
            <a:endParaRPr/>
          </a:p>
          <a:p>
            <a:pPr indent="0" lvl="0" marL="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Arial"/>
              <a:ea typeface="Arial"/>
              <a:cs typeface="Arial"/>
              <a:sym typeface="Arial"/>
            </a:endParaRPr>
          </a:p>
        </p:txBody>
      </p:sp>
      <p:sp>
        <p:nvSpPr>
          <p:cNvPr id="97" name="Google Shape;97;p7"/>
          <p:cNvSpPr txBox="1"/>
          <p:nvPr/>
        </p:nvSpPr>
        <p:spPr>
          <a:xfrm>
            <a:off x="3825895" y="3018164"/>
            <a:ext cx="1292952" cy="692467"/>
          </a:xfrm>
          <a:prstGeom prst="rect">
            <a:avLst/>
          </a:prstGeom>
          <a:noFill/>
          <a:ln>
            <a:noFill/>
          </a:ln>
        </p:spPr>
        <p:txBody>
          <a:bodyPr anchorCtr="0" anchor="t" bIns="91425" lIns="91425" spcFirstLastPara="1" rIns="91425" wrap="square" tIns="91425">
            <a:spAutoFit/>
          </a:bodyPr>
          <a:lstStyle/>
          <a:p>
            <a:pPr indent="0" lvl="0" marL="0" marR="0" rtl="0" algn="ctr">
              <a:spcBef>
                <a:spcPts val="0"/>
              </a:spcBef>
              <a:spcAft>
                <a:spcPts val="0"/>
              </a:spcAft>
              <a:buClr>
                <a:schemeClr val="dk1"/>
              </a:buClr>
              <a:buSzPts val="1100"/>
              <a:buFont typeface="Arial"/>
              <a:buNone/>
            </a:pPr>
            <a:r>
              <a:rPr b="0" i="0" lang="ru-RU" sz="1100" u="none" cap="none" strike="noStrike">
                <a:solidFill>
                  <a:schemeClr val="dk1"/>
                </a:solidFill>
                <a:latin typeface="Arial"/>
                <a:ea typeface="Arial"/>
                <a:cs typeface="Arial"/>
                <a:sym typeface="Arial"/>
              </a:rPr>
              <a:t>розслідуванням корупційних кейсів</a:t>
            </a:r>
            <a:endParaRPr b="0" i="0" sz="1000" u="none" cap="none" strike="noStrike">
              <a:solidFill>
                <a:schemeClr val="dk1"/>
              </a:solidFill>
              <a:latin typeface="Arial"/>
              <a:ea typeface="Arial"/>
              <a:cs typeface="Arial"/>
              <a:sym typeface="Arial"/>
            </a:endParaRPr>
          </a:p>
        </p:txBody>
      </p:sp>
      <p:sp>
        <p:nvSpPr>
          <p:cNvPr id="98" name="Google Shape;98;p7"/>
          <p:cNvSpPr txBox="1"/>
          <p:nvPr/>
        </p:nvSpPr>
        <p:spPr>
          <a:xfrm>
            <a:off x="6050278" y="2971930"/>
            <a:ext cx="1737586" cy="861900"/>
          </a:xfrm>
          <a:prstGeom prst="rect">
            <a:avLst/>
          </a:prstGeom>
          <a:noFill/>
          <a:ln>
            <a:noFill/>
          </a:ln>
        </p:spPr>
        <p:txBody>
          <a:bodyPr anchorCtr="0" anchor="t" bIns="91425" lIns="91425" spcFirstLastPara="1" rIns="91425" wrap="square" tIns="91425">
            <a:spAutoFit/>
          </a:bodyPr>
          <a:lstStyle/>
          <a:p>
            <a:pPr indent="0" lvl="0" marL="0" marR="0" rtl="0" algn="ctr">
              <a:spcBef>
                <a:spcPts val="0"/>
              </a:spcBef>
              <a:spcAft>
                <a:spcPts val="0"/>
              </a:spcAft>
              <a:buClr>
                <a:schemeClr val="dk1"/>
              </a:buClr>
              <a:buSzPts val="1100"/>
              <a:buFont typeface="Arial"/>
              <a:buNone/>
            </a:pPr>
            <a:r>
              <a:rPr b="0" i="0" lang="ru-RU" sz="1100" u="none" cap="none" strike="noStrike">
                <a:solidFill>
                  <a:schemeClr val="dk1"/>
                </a:solidFill>
                <a:latin typeface="Arial"/>
                <a:ea typeface="Arial"/>
                <a:cs typeface="Arial"/>
                <a:sym typeface="Arial"/>
              </a:rPr>
              <a:t>розглядом корупційних справ, які стосуються високопосадовців та великих сум коштів</a:t>
            </a:r>
            <a:endParaRPr b="0" i="0" sz="1000" u="none" cap="none" strike="noStrike">
              <a:solidFill>
                <a:schemeClr val="dk1"/>
              </a:solidFill>
              <a:latin typeface="Arial"/>
              <a:ea typeface="Arial"/>
              <a:cs typeface="Arial"/>
              <a:sym typeface="Arial"/>
            </a:endParaRPr>
          </a:p>
        </p:txBody>
      </p:sp>
      <p:sp>
        <p:nvSpPr>
          <p:cNvPr id="99" name="Google Shape;99;p7"/>
          <p:cNvSpPr txBox="1"/>
          <p:nvPr/>
        </p:nvSpPr>
        <p:spPr>
          <a:xfrm>
            <a:off x="922589" y="4139824"/>
            <a:ext cx="7298822" cy="738633"/>
          </a:xfrm>
          <a:prstGeom prst="rect">
            <a:avLst/>
          </a:prstGeom>
          <a:noFill/>
          <a:ln>
            <a:noFill/>
          </a:ln>
        </p:spPr>
        <p:txBody>
          <a:bodyPr anchorCtr="0" anchor="t" bIns="91425" lIns="91425" spcFirstLastPara="1" rIns="91425" wrap="square" tIns="91425">
            <a:spAutoFit/>
          </a:bodyPr>
          <a:lstStyle/>
          <a:p>
            <a:pPr indent="0" lvl="0" marL="0" marR="0" rtl="0" algn="just">
              <a:spcBef>
                <a:spcPts val="0"/>
              </a:spcBef>
              <a:spcAft>
                <a:spcPts val="0"/>
              </a:spcAft>
              <a:buClr>
                <a:schemeClr val="lt1"/>
              </a:buClr>
              <a:buSzPts val="1200"/>
              <a:buFont typeface="Arial"/>
              <a:buNone/>
            </a:pPr>
            <a:r>
              <a:rPr b="0" i="0" lang="ru-RU" sz="1200" u="none" cap="none" strike="noStrike">
                <a:solidFill>
                  <a:schemeClr val="lt1"/>
                </a:solidFill>
                <a:latin typeface="Arial"/>
                <a:ea typeface="Arial"/>
                <a:cs typeface="Arial"/>
                <a:sym typeface="Arial"/>
              </a:rPr>
              <a:t>Для такої діяльності необхідна профільна експертиза та ресурси, яких не завжди вистачає органам, що спеціалізуються на багатьох різних напрямах. Саме тому частину заходів можуть здійснювати залучені органи. Це допомагає проводити антикорупційну діяльність на території всієї країни.</a:t>
            </a:r>
            <a:endParaRPr b="0" i="0" sz="1200" u="none" cap="none" strike="noStrike">
              <a:solidFill>
                <a:schemeClr val="lt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3" name="Shape 103"/>
        <p:cNvGrpSpPr/>
        <p:nvPr/>
      </p:nvGrpSpPr>
      <p:grpSpPr>
        <a:xfrm>
          <a:off x="0" y="0"/>
          <a:ext cx="0" cy="0"/>
          <a:chOff x="0" y="0"/>
          <a:chExt cx="0" cy="0"/>
        </a:xfrm>
      </p:grpSpPr>
      <p:sp>
        <p:nvSpPr>
          <p:cNvPr id="104" name="Google Shape;104;p8"/>
          <p:cNvSpPr/>
          <p:nvPr/>
        </p:nvSpPr>
        <p:spPr>
          <a:xfrm>
            <a:off x="0" y="4471006"/>
            <a:ext cx="9144000" cy="672569"/>
          </a:xfrm>
          <a:prstGeom prst="rect">
            <a:avLst/>
          </a:prstGeom>
          <a:solidFill>
            <a:srgbClr val="B9D6D5"/>
          </a:solidFill>
          <a:ln>
            <a:noFill/>
          </a:ln>
        </p:spPr>
        <p:txBody>
          <a:bodyPr anchorCtr="0" anchor="ctr" bIns="91425" lIns="91425" spcFirstLastPara="1" rIns="91425" wrap="square" tIns="91425">
            <a:noAutofit/>
          </a:bodyPr>
          <a:lstStyle/>
          <a:p>
            <a:pPr indent="0" lvl="0" marL="0" marR="0" rtl="0" algn="l">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
        <p:nvSpPr>
          <p:cNvPr id="105" name="Google Shape;105;p8"/>
          <p:cNvSpPr txBox="1"/>
          <p:nvPr>
            <p:ph type="title"/>
          </p:nvPr>
        </p:nvSpPr>
        <p:spPr>
          <a:xfrm>
            <a:off x="902087" y="294350"/>
            <a:ext cx="7262992" cy="1644315"/>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rgbClr val="0C0C0C"/>
              </a:buClr>
              <a:buSzPts val="2800"/>
              <a:buFont typeface="Arial"/>
              <a:buNone/>
            </a:pPr>
            <a:r>
              <a:rPr b="1" lang="ru-RU" sz="3000">
                <a:solidFill>
                  <a:srgbClr val="0C0C0C"/>
                </a:solidFill>
                <a:latin typeface="Arial"/>
                <a:ea typeface="Arial"/>
                <a:cs typeface="Arial"/>
                <a:sym typeface="Arial"/>
              </a:rPr>
              <a:t>Напрями роботи антикорупційних органів: </a:t>
            </a:r>
            <a:r>
              <a:rPr b="1" lang="ru-RU" sz="2200">
                <a:solidFill>
                  <a:srgbClr val="0C0C0C"/>
                </a:solidFill>
                <a:highlight>
                  <a:srgbClr val="B9D6D5"/>
                </a:highlight>
                <a:latin typeface="Arial"/>
                <a:ea typeface="Arial"/>
                <a:cs typeface="Arial"/>
                <a:sym typeface="Arial"/>
              </a:rPr>
              <a:t>Антикорупційна політика, аналітика, моніторинг та координація</a:t>
            </a:r>
            <a:endParaRPr b="1" sz="2200">
              <a:solidFill>
                <a:srgbClr val="0C0C0C"/>
              </a:solidFill>
              <a:highlight>
                <a:srgbClr val="B9D6D5"/>
              </a:highlight>
              <a:latin typeface="Arial"/>
              <a:ea typeface="Arial"/>
              <a:cs typeface="Arial"/>
              <a:sym typeface="Arial"/>
            </a:endParaRPr>
          </a:p>
        </p:txBody>
      </p:sp>
      <p:sp>
        <p:nvSpPr>
          <p:cNvPr id="106" name="Google Shape;106;p8"/>
          <p:cNvSpPr txBox="1"/>
          <p:nvPr/>
        </p:nvSpPr>
        <p:spPr>
          <a:xfrm>
            <a:off x="427950" y="1772153"/>
            <a:ext cx="6110010" cy="2031295"/>
          </a:xfrm>
          <a:prstGeom prst="rect">
            <a:avLst/>
          </a:prstGeom>
          <a:noFill/>
          <a:ln>
            <a:noFill/>
          </a:ln>
        </p:spPr>
        <p:txBody>
          <a:bodyPr anchorCtr="0" anchor="t" bIns="91425" lIns="91425" spcFirstLastPara="1" rIns="91425" wrap="square" tIns="91425">
            <a:spAutoFit/>
          </a:bodyPr>
          <a:lstStyle/>
          <a:p>
            <a:pPr indent="-317500" lvl="0" marL="457200" marR="0" rtl="0" algn="l">
              <a:spcBef>
                <a:spcPts val="1200"/>
              </a:spcBef>
              <a:spcAft>
                <a:spcPts val="0"/>
              </a:spcAft>
              <a:buClr>
                <a:srgbClr val="B9D6D5"/>
              </a:buClr>
              <a:buSzPts val="1400"/>
              <a:buFont typeface="Helvetica Neue"/>
              <a:buChar char="●"/>
            </a:pPr>
            <a:r>
              <a:rPr b="0" i="0" lang="ru-RU" sz="1600" u="none" cap="none" strike="noStrike">
                <a:solidFill>
                  <a:schemeClr val="dk1"/>
                </a:solidFill>
                <a:highlight>
                  <a:srgbClr val="FFFFFF"/>
                </a:highlight>
                <a:latin typeface="Arial"/>
                <a:ea typeface="Arial"/>
                <a:cs typeface="Arial"/>
                <a:sym typeface="Arial"/>
              </a:rPr>
              <a:t>Вивчення корупції як явища</a:t>
            </a:r>
            <a:endParaRPr b="0" i="0" sz="1600" u="none" cap="none" strike="noStrike">
              <a:solidFill>
                <a:schemeClr val="dk1"/>
              </a:solidFill>
              <a:highlight>
                <a:srgbClr val="FFFFFF"/>
              </a:highlight>
              <a:latin typeface="Arial"/>
              <a:ea typeface="Arial"/>
              <a:cs typeface="Arial"/>
              <a:sym typeface="Arial"/>
            </a:endParaRPr>
          </a:p>
          <a:p>
            <a:pPr indent="-317500" lvl="0" marL="457200" marR="0" rtl="0" algn="l">
              <a:spcBef>
                <a:spcPts val="1200"/>
              </a:spcBef>
              <a:spcAft>
                <a:spcPts val="0"/>
              </a:spcAft>
              <a:buClr>
                <a:srgbClr val="B9D6D5"/>
              </a:buClr>
              <a:buSzPts val="1400"/>
              <a:buFont typeface="Helvetica Neue"/>
              <a:buChar char="●"/>
            </a:pPr>
            <a:r>
              <a:rPr b="0" i="0" lang="ru-RU" sz="1600" u="none" cap="none" strike="noStrike">
                <a:solidFill>
                  <a:schemeClr val="dk1"/>
                </a:solidFill>
                <a:highlight>
                  <a:srgbClr val="FFFFFF"/>
                </a:highlight>
                <a:latin typeface="Arial"/>
                <a:ea typeface="Arial"/>
                <a:cs typeface="Arial"/>
                <a:sym typeface="Arial"/>
              </a:rPr>
              <a:t>Оцінка ефективності антикорупційних заходів</a:t>
            </a:r>
            <a:endParaRPr b="0" i="0" sz="1600" u="none" cap="none" strike="noStrike">
              <a:solidFill>
                <a:schemeClr val="dk1"/>
              </a:solidFill>
              <a:highlight>
                <a:srgbClr val="FFFFFF"/>
              </a:highlight>
              <a:latin typeface="Arial"/>
              <a:ea typeface="Arial"/>
              <a:cs typeface="Arial"/>
              <a:sym typeface="Arial"/>
            </a:endParaRPr>
          </a:p>
          <a:p>
            <a:pPr indent="-317500" lvl="0" marL="457200" marR="0" rtl="0" algn="l">
              <a:spcBef>
                <a:spcPts val="1200"/>
              </a:spcBef>
              <a:spcAft>
                <a:spcPts val="0"/>
              </a:spcAft>
              <a:buClr>
                <a:srgbClr val="B9D6D5"/>
              </a:buClr>
              <a:buSzPts val="1400"/>
              <a:buFont typeface="Helvetica Neue"/>
              <a:buChar char="●"/>
            </a:pPr>
            <a:r>
              <a:rPr b="0" i="0" lang="ru-RU" sz="1600" u="none" cap="none" strike="noStrike">
                <a:solidFill>
                  <a:schemeClr val="dk1"/>
                </a:solidFill>
                <a:highlight>
                  <a:srgbClr val="FFFFFF"/>
                </a:highlight>
                <a:latin typeface="Arial"/>
                <a:ea typeface="Arial"/>
                <a:cs typeface="Arial"/>
                <a:sym typeface="Arial"/>
              </a:rPr>
              <a:t>Вироблення й координування національної політики у сфері антикорупції</a:t>
            </a:r>
            <a:endParaRPr b="0" i="0" sz="1600" u="none" cap="none" strike="noStrike">
              <a:solidFill>
                <a:schemeClr val="dk1"/>
              </a:solidFill>
              <a:highlight>
                <a:srgbClr val="FFFFFF"/>
              </a:highlight>
              <a:latin typeface="Arial"/>
              <a:ea typeface="Arial"/>
              <a:cs typeface="Arial"/>
              <a:sym typeface="Arial"/>
            </a:endParaRPr>
          </a:p>
          <a:p>
            <a:pPr indent="-317500" lvl="0" marL="457200" marR="0" rtl="0" algn="l">
              <a:spcBef>
                <a:spcPts val="1200"/>
              </a:spcBef>
              <a:spcAft>
                <a:spcPts val="0"/>
              </a:spcAft>
              <a:buClr>
                <a:srgbClr val="B9D6D5"/>
              </a:buClr>
              <a:buSzPts val="1400"/>
              <a:buFont typeface="Helvetica Neue"/>
              <a:buChar char="●"/>
            </a:pPr>
            <a:r>
              <a:rPr b="0" i="0" lang="ru-RU" sz="1600" u="none" cap="none" strike="noStrike">
                <a:solidFill>
                  <a:schemeClr val="dk1"/>
                </a:solidFill>
                <a:highlight>
                  <a:srgbClr val="FFFFFF"/>
                </a:highlight>
                <a:latin typeface="Arial"/>
                <a:ea typeface="Arial"/>
                <a:cs typeface="Arial"/>
                <a:sym typeface="Arial"/>
              </a:rPr>
              <a:t>Координація її виконання та моніторинг</a:t>
            </a:r>
            <a:endParaRPr b="0" i="0" sz="1600" u="none" cap="none" strike="noStrike">
              <a:solidFill>
                <a:schemeClr val="dk1"/>
              </a:solidFill>
              <a:latin typeface="Arial"/>
              <a:ea typeface="Arial"/>
              <a:cs typeface="Arial"/>
              <a:sym typeface="Arial"/>
            </a:endParaRPr>
          </a:p>
        </p:txBody>
      </p:sp>
      <p:pic>
        <p:nvPicPr>
          <p:cNvPr id="107" name="Google Shape;107;p8"/>
          <p:cNvPicPr preferRelativeResize="0"/>
          <p:nvPr/>
        </p:nvPicPr>
        <p:blipFill rotWithShape="1">
          <a:blip r:embed="rId3">
            <a:alphaModFix/>
          </a:blip>
          <a:srcRect b="0" l="0" r="0" t="0"/>
          <a:stretch/>
        </p:blipFill>
        <p:spPr>
          <a:xfrm>
            <a:off x="6727039" y="2364057"/>
            <a:ext cx="1438039" cy="143939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9"/>
          <p:cNvSpPr txBox="1"/>
          <p:nvPr>
            <p:ph type="title"/>
          </p:nvPr>
        </p:nvSpPr>
        <p:spPr>
          <a:xfrm>
            <a:off x="891567" y="304057"/>
            <a:ext cx="7554850" cy="1358782"/>
          </a:xfrm>
          <a:prstGeom prst="rect">
            <a:avLst/>
          </a:prstGeom>
          <a:noFill/>
          <a:ln>
            <a:noFill/>
          </a:ln>
        </p:spPr>
        <p:txBody>
          <a:bodyPr anchorCtr="0" anchor="t" bIns="91425" lIns="91425" spcFirstLastPara="1" rIns="91425" wrap="square" tIns="91425">
            <a:noAutofit/>
          </a:bodyPr>
          <a:lstStyle/>
          <a:p>
            <a:pPr indent="0" lvl="0" marL="0" rtl="0" algn="l">
              <a:lnSpc>
                <a:spcPct val="90000"/>
              </a:lnSpc>
              <a:spcBef>
                <a:spcPts val="0"/>
              </a:spcBef>
              <a:spcAft>
                <a:spcPts val="0"/>
              </a:spcAft>
              <a:buClr>
                <a:srgbClr val="0C0C0C"/>
              </a:buClr>
              <a:buSzPts val="2800"/>
              <a:buFont typeface="Arial"/>
              <a:buNone/>
            </a:pPr>
            <a:r>
              <a:rPr b="1" lang="ru-RU" sz="2900">
                <a:solidFill>
                  <a:srgbClr val="0C0C0C"/>
                </a:solidFill>
                <a:latin typeface="Arial"/>
                <a:ea typeface="Arial"/>
                <a:cs typeface="Arial"/>
                <a:sym typeface="Arial"/>
              </a:rPr>
              <a:t>Напрями роботи антикорупційних органів: </a:t>
            </a:r>
            <a:r>
              <a:rPr b="1" lang="ru-RU" sz="2200">
                <a:highlight>
                  <a:srgbClr val="B9D6D5"/>
                </a:highlight>
                <a:latin typeface="Arial"/>
                <a:ea typeface="Arial"/>
                <a:cs typeface="Arial"/>
                <a:sym typeface="Arial"/>
              </a:rPr>
              <a:t>Запобігання корупції в структурах влади</a:t>
            </a:r>
            <a:endParaRPr b="1" sz="2900">
              <a:solidFill>
                <a:srgbClr val="0C0C0C"/>
              </a:solidFill>
              <a:highlight>
                <a:srgbClr val="B9D6D5"/>
              </a:highlight>
              <a:latin typeface="Arial"/>
              <a:ea typeface="Arial"/>
              <a:cs typeface="Arial"/>
              <a:sym typeface="Arial"/>
            </a:endParaRPr>
          </a:p>
        </p:txBody>
      </p:sp>
      <p:sp>
        <p:nvSpPr>
          <p:cNvPr id="113" name="Google Shape;113;p9"/>
          <p:cNvSpPr txBox="1"/>
          <p:nvPr/>
        </p:nvSpPr>
        <p:spPr>
          <a:xfrm>
            <a:off x="540308" y="1653412"/>
            <a:ext cx="7736425" cy="2097980"/>
          </a:xfrm>
          <a:prstGeom prst="rect">
            <a:avLst/>
          </a:prstGeom>
          <a:noFill/>
          <a:ln>
            <a:noFill/>
          </a:ln>
        </p:spPr>
        <p:txBody>
          <a:bodyPr anchorCtr="0" anchor="t" bIns="91425" lIns="91425" spcFirstLastPara="1" rIns="91425" wrap="square" tIns="91425">
            <a:spAutoFit/>
          </a:bodyPr>
          <a:lstStyle/>
          <a:p>
            <a:pPr indent="-317500" lvl="0" marL="457200" marR="0" rtl="0" algn="l">
              <a:spcBef>
                <a:spcPts val="1000"/>
              </a:spcBef>
              <a:spcAft>
                <a:spcPts val="0"/>
              </a:spcAft>
              <a:buClr>
                <a:srgbClr val="B9D6D5"/>
              </a:buClr>
              <a:buSzPts val="1400"/>
              <a:buFont typeface="Helvetica Neue"/>
              <a:buChar char="●"/>
            </a:pPr>
            <a:r>
              <a:rPr b="0" i="0" lang="ru-RU" sz="1800" u="none" cap="none" strike="noStrike">
                <a:solidFill>
                  <a:schemeClr val="dk1"/>
                </a:solidFill>
                <a:highlight>
                  <a:srgbClr val="FFFFFF"/>
                </a:highlight>
                <a:latin typeface="Arial"/>
                <a:ea typeface="Arial"/>
                <a:cs typeface="Arial"/>
                <a:sym typeface="Arial"/>
              </a:rPr>
              <a:t>Встановлення правил поведінки, заохочення їх виконання, застосування дисциплінарної відповідальності за недотримання</a:t>
            </a:r>
            <a:endParaRPr b="0" i="0" sz="1800" u="none" cap="none" strike="noStrike">
              <a:solidFill>
                <a:schemeClr val="dk1"/>
              </a:solidFill>
              <a:highlight>
                <a:srgbClr val="FFFFFF"/>
              </a:highlight>
              <a:latin typeface="Arial"/>
              <a:ea typeface="Arial"/>
              <a:cs typeface="Arial"/>
              <a:sym typeface="Arial"/>
            </a:endParaRPr>
          </a:p>
          <a:p>
            <a:pPr indent="-228600" lvl="0" marL="457200" marR="0" rtl="0" algn="l">
              <a:spcBef>
                <a:spcPts val="0"/>
              </a:spcBef>
              <a:spcAft>
                <a:spcPts val="0"/>
              </a:spcAft>
              <a:buClr>
                <a:srgbClr val="B9D6D5"/>
              </a:buClr>
              <a:buSzPts val="1400"/>
              <a:buFont typeface="Helvetica Neue"/>
              <a:buNone/>
            </a:pPr>
            <a:r>
              <a:t/>
            </a:r>
            <a:endParaRPr b="0" i="0" sz="1800" u="none" cap="none" strike="noStrike">
              <a:solidFill>
                <a:schemeClr val="dk1"/>
              </a:solidFill>
              <a:highlight>
                <a:srgbClr val="FFFFFF"/>
              </a:highlight>
              <a:latin typeface="Arial"/>
              <a:ea typeface="Arial"/>
              <a:cs typeface="Arial"/>
              <a:sym typeface="Arial"/>
            </a:endParaRPr>
          </a:p>
          <a:p>
            <a:pPr indent="-317500" lvl="0" marL="457200" marR="0" rtl="0" algn="l">
              <a:spcBef>
                <a:spcPts val="0"/>
              </a:spcBef>
              <a:spcAft>
                <a:spcPts val="0"/>
              </a:spcAft>
              <a:buClr>
                <a:srgbClr val="B9D6D5"/>
              </a:buClr>
              <a:buSzPts val="1400"/>
              <a:buFont typeface="Helvetica Neue"/>
              <a:buChar char="●"/>
            </a:pPr>
            <a:r>
              <a:rPr b="0" i="0" lang="ru-RU" sz="1800" u="none" cap="none" strike="noStrike">
                <a:solidFill>
                  <a:schemeClr val="dk1"/>
                </a:solidFill>
                <a:highlight>
                  <a:srgbClr val="FFFFFF"/>
                </a:highlight>
                <a:latin typeface="Arial"/>
                <a:ea typeface="Arial"/>
                <a:cs typeface="Arial"/>
                <a:sym typeface="Arial"/>
              </a:rPr>
              <a:t>Попередження конфлікту інтересів</a:t>
            </a:r>
            <a:endParaRPr b="0" i="0" sz="800" u="none" cap="none" strike="noStrike">
              <a:solidFill>
                <a:schemeClr val="dk1"/>
              </a:solidFill>
              <a:highlight>
                <a:srgbClr val="FFFFFF"/>
              </a:highlight>
              <a:latin typeface="Arial"/>
              <a:ea typeface="Arial"/>
              <a:cs typeface="Arial"/>
              <a:sym typeface="Arial"/>
            </a:endParaRPr>
          </a:p>
          <a:p>
            <a:pPr indent="0" lvl="0" marL="139700" marR="0" rtl="0" algn="l">
              <a:spcBef>
                <a:spcPts val="0"/>
              </a:spcBef>
              <a:spcAft>
                <a:spcPts val="0"/>
              </a:spcAft>
              <a:buNone/>
            </a:pPr>
            <a:r>
              <a:t/>
            </a:r>
            <a:endParaRPr b="0" i="0" sz="800" u="none" cap="none" strike="noStrike">
              <a:solidFill>
                <a:schemeClr val="dk1"/>
              </a:solidFill>
              <a:highlight>
                <a:srgbClr val="FFFFFF"/>
              </a:highlight>
              <a:latin typeface="Arial"/>
              <a:ea typeface="Arial"/>
              <a:cs typeface="Arial"/>
              <a:sym typeface="Arial"/>
            </a:endParaRPr>
          </a:p>
          <a:p>
            <a:pPr indent="-317500" lvl="0" marL="457200" marR="0" rtl="0" algn="l">
              <a:spcBef>
                <a:spcPts val="0"/>
              </a:spcBef>
              <a:spcAft>
                <a:spcPts val="0"/>
              </a:spcAft>
              <a:buClr>
                <a:srgbClr val="B9D6D5"/>
              </a:buClr>
              <a:buSzPts val="1400"/>
              <a:buFont typeface="Helvetica Neue"/>
              <a:buChar char="●"/>
            </a:pPr>
            <a:r>
              <a:rPr b="0" i="0" lang="ru-RU" sz="1800" u="none" cap="none" strike="noStrike">
                <a:solidFill>
                  <a:schemeClr val="dk1"/>
                </a:solidFill>
                <a:highlight>
                  <a:srgbClr val="FFFFFF"/>
                </a:highlight>
                <a:latin typeface="Arial"/>
                <a:ea typeface="Arial"/>
                <a:cs typeface="Arial"/>
                <a:sym typeface="Arial"/>
              </a:rPr>
              <a:t>Перевірку та забезпечення доступу громадськості до відомостей у деклараціях посадових осіб</a:t>
            </a:r>
            <a:endParaRPr b="0" i="0" sz="1800" u="none" cap="none" strike="noStrike">
              <a:solidFill>
                <a:schemeClr val="dk1"/>
              </a:solidFill>
              <a:highlight>
                <a:srgbClr val="FFFFFF"/>
              </a:highlight>
              <a:latin typeface="Arial"/>
              <a:ea typeface="Arial"/>
              <a:cs typeface="Arial"/>
              <a:sym typeface="Arial"/>
            </a:endParaRPr>
          </a:p>
        </p:txBody>
      </p:sp>
      <p:pic>
        <p:nvPicPr>
          <p:cNvPr id="114" name="Google Shape;114;p9"/>
          <p:cNvPicPr preferRelativeResize="0"/>
          <p:nvPr/>
        </p:nvPicPr>
        <p:blipFill rotWithShape="1">
          <a:blip r:embed="rId3">
            <a:alphaModFix/>
          </a:blip>
          <a:srcRect b="0" l="0" r="0" t="0"/>
          <a:stretch/>
        </p:blipFill>
        <p:spPr>
          <a:xfrm>
            <a:off x="0" y="4172242"/>
            <a:ext cx="12685853" cy="971258"/>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Презентація1">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User</dc:creator>
</cp:coreProperties>
</file>