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hEvvKnmrEI0IQlVtDA4D3jzE7y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>
  <p:cSld name="Титульний слайд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800100" y="1986497"/>
            <a:ext cx="7551420" cy="5295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b="1"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800100" y="2576279"/>
            <a:ext cx="7551420" cy="529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5354" y="422910"/>
            <a:ext cx="847166" cy="800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27185" y="0"/>
            <a:ext cx="516815" cy="149352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6"/>
          <p:cNvSpPr/>
          <p:nvPr/>
        </p:nvSpPr>
        <p:spPr>
          <a:xfrm>
            <a:off x="-16538" y="4576275"/>
            <a:ext cx="3498878" cy="567225"/>
          </a:xfrm>
          <a:prstGeom prst="snip1Rect">
            <a:avLst>
              <a:gd fmla="val 16667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>
  <p:cSld name="Назва та вміст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>
            <a:off x="792480" y="411480"/>
            <a:ext cx="7566660" cy="541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1" sz="22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>
            <a:off x="792480" y="1234440"/>
            <a:ext cx="7566660" cy="34975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38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B9D6D5"/>
              </a:buClr>
              <a:buSzPts val="1500"/>
              <a:buFont typeface="Noto Sans Symbols"/>
              <a:buChar char="●"/>
              <a:defRPr sz="1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24" name="Google Shape;24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>
  <p:cSld name="Назва розділу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type="title"/>
          </p:nvPr>
        </p:nvSpPr>
        <p:spPr>
          <a:xfrm>
            <a:off x="804109" y="1490565"/>
            <a:ext cx="6978995" cy="737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50"/>
              <a:buFont typeface="Arial"/>
              <a:buNone/>
              <a:defRPr b="1" sz="3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7" name="Google Shape;27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04109" y="3897449"/>
            <a:ext cx="443063" cy="27913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9"/>
          <p:cNvSpPr/>
          <p:nvPr/>
        </p:nvSpPr>
        <p:spPr>
          <a:xfrm>
            <a:off x="7787640" y="0"/>
            <a:ext cx="1356360" cy="5143500"/>
          </a:xfrm>
          <a:prstGeom prst="rect">
            <a:avLst/>
          </a:prstGeom>
          <a:solidFill>
            <a:srgbClr val="B9D6D5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9"/>
          <p:cNvSpPr/>
          <p:nvPr/>
        </p:nvSpPr>
        <p:spPr>
          <a:xfrm>
            <a:off x="0" y="4587240"/>
            <a:ext cx="3505200" cy="556260"/>
          </a:xfrm>
          <a:prstGeom prst="snip1Rect">
            <a:avLst>
              <a:gd fmla="val 16667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>
  <p:cSld name="Два об’єкти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713793" y="350018"/>
            <a:ext cx="7632440" cy="3497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1" sz="22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797767" y="964116"/>
            <a:ext cx="3717083" cy="3211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3" name="Google Shape;3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20"/>
          <p:cNvSpPr/>
          <p:nvPr>
            <p:ph idx="2" type="chart"/>
          </p:nvPr>
        </p:nvSpPr>
        <p:spPr>
          <a:xfrm>
            <a:off x="4572000" y="964115"/>
            <a:ext cx="3774233" cy="3211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 txBox="1"/>
          <p:nvPr>
            <p:ph type="title"/>
          </p:nvPr>
        </p:nvSpPr>
        <p:spPr>
          <a:xfrm>
            <a:off x="712470" y="11312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1" sz="22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7" name="Google Shape;37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440079"/>
            <a:ext cx="9144000" cy="69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40" name="Google Shape;40;p2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9pPr>
          </a:lstStyle>
          <a:p/>
        </p:txBody>
      </p:sp>
      <p:sp>
        <p:nvSpPr>
          <p:cNvPr id="41" name="Google Shape;41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12.jpg"/><Relationship Id="rId5" Type="http://schemas.openxmlformats.org/officeDocument/2006/relationships/image" Target="../media/image7.jpg"/><Relationship Id="rId6" Type="http://schemas.openxmlformats.org/officeDocument/2006/relationships/image" Target="../media/image10.jpg"/><Relationship Id="rId7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/>
          <p:cNvSpPr txBox="1"/>
          <p:nvPr>
            <p:ph type="ctrTitle"/>
          </p:nvPr>
        </p:nvSpPr>
        <p:spPr>
          <a:xfrm>
            <a:off x="800100" y="1986497"/>
            <a:ext cx="7551420" cy="5295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uk" sz="4800"/>
              <a:t>Сучасний вимір доброчесності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"/>
          <p:cNvSpPr txBox="1"/>
          <p:nvPr>
            <p:ph type="title"/>
          </p:nvPr>
        </p:nvSpPr>
        <p:spPr>
          <a:xfrm>
            <a:off x="851346" y="216627"/>
            <a:ext cx="6760416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2800"/>
              <a:buFont typeface="Arial"/>
              <a:buNone/>
            </a:pPr>
            <a:r>
              <a:rPr b="1" lang="uk" sz="3000">
                <a:solidFill>
                  <a:srgbClr val="4A86E8"/>
                </a:solidFill>
              </a:rPr>
              <a:t> </a:t>
            </a:r>
            <a:r>
              <a:rPr b="1" lang="uk" sz="3000"/>
              <a:t>Доброчесність посадових осіб </a:t>
            </a:r>
            <a:r>
              <a:rPr b="1" lang="uk" sz="3000">
                <a:solidFill>
                  <a:schemeClr val="lt1"/>
                </a:solidFill>
              </a:rPr>
              <a:t> </a:t>
            </a:r>
            <a:endParaRPr b="1" sz="3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4000">
              <a:solidFill>
                <a:schemeClr val="lt1"/>
              </a:solidFill>
            </a:endParaRPr>
          </a:p>
        </p:txBody>
      </p:sp>
      <p:sp>
        <p:nvSpPr>
          <p:cNvPr id="117" name="Google Shape;117;p10"/>
          <p:cNvSpPr txBox="1"/>
          <p:nvPr/>
        </p:nvSpPr>
        <p:spPr>
          <a:xfrm>
            <a:off x="944379" y="918180"/>
            <a:ext cx="7240251" cy="6447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Організація економічного співробітництва (ОЕСР) 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вважає, що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наявність чітких стандартів забезпечить доброчесність посадових осіб.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0"/>
          <p:cNvSpPr txBox="1"/>
          <p:nvPr/>
        </p:nvSpPr>
        <p:spPr>
          <a:xfrm>
            <a:off x="944379" y="1562942"/>
            <a:ext cx="7255242" cy="3846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ОЕСР: 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Треба зробити доброчесний вибір легким вибором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0"/>
          <p:cNvSpPr txBox="1"/>
          <p:nvPr/>
        </p:nvSpPr>
        <p:spPr>
          <a:xfrm>
            <a:off x="944379" y="1989354"/>
            <a:ext cx="7255242" cy="28469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Шляхи досягнення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br>
              <a:rPr b="1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b="1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Мотивація діяти чесно</a:t>
            </a:r>
            <a:endParaRPr b="1" i="0" sz="13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Робітникам державного сектору слід регулярно нагадувати про довіру до них і очікувану від них чесність.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Індивідуальна відповідальність </a:t>
            </a:r>
            <a:endParaRPr b="1" i="0" sz="13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Треба переконатися, що політика передбачає індивідуальну відповідальність кожної особи за свої власні дії.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Об’єктивність</a:t>
            </a:r>
            <a:endParaRPr b="1" i="0" sz="13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Держава та суспільство мають спонукати осіб, які приймають рішення, бути об’єктивними та захищати їх від ледь помітних конфліктів інтересів.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"/>
          <p:cNvSpPr txBox="1"/>
          <p:nvPr>
            <p:ph type="title"/>
          </p:nvPr>
        </p:nvSpPr>
        <p:spPr>
          <a:xfrm>
            <a:off x="899409" y="220595"/>
            <a:ext cx="7566660" cy="5410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3000"/>
              <a:buFont typeface="Arial"/>
              <a:buNone/>
            </a:pPr>
            <a:r>
              <a:rPr b="1" lang="uk" sz="3000">
                <a:solidFill>
                  <a:srgbClr val="4A86E8"/>
                </a:solidFill>
              </a:rPr>
              <a:t> </a:t>
            </a:r>
            <a:r>
              <a:rPr b="1" lang="uk" sz="3000"/>
              <a:t>Доброчесність громадян</a:t>
            </a:r>
            <a:endParaRPr b="1" sz="3000">
              <a:solidFill>
                <a:schemeClr val="lt1"/>
              </a:solidFill>
            </a:endParaRPr>
          </a:p>
        </p:txBody>
      </p:sp>
      <p:sp>
        <p:nvSpPr>
          <p:cNvPr id="125" name="Google Shape;125;p11"/>
          <p:cNvSpPr txBox="1"/>
          <p:nvPr/>
        </p:nvSpPr>
        <p:spPr>
          <a:xfrm>
            <a:off x="899410" y="942905"/>
            <a:ext cx="7322696" cy="34578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Щоб сприяти розвитку суспільної культури публічної доброчесності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треба співпрацювати з приватним сектором, громадянським суспільством та окремими особами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шляхом: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1463" lvl="0" marL="271463" marR="0" rtl="0" algn="just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﻿﻿﻿визнання в системі публічної доброчесності ролі приватного сектору, громадянського суспільства та окремих осіб, шляхом заохочення підтримувати ці цінності як спільну відповідальність;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1463" lvl="0" marL="271463" marR="0" rtl="0" algn="just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﻿﻿﻿залучення відповідних зацікавлених сторін до розробки, регулярного оновлення та імплементації системи публічної доброчесності;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1463" lvl="0" marL="271463" marR="0" rtl="0" algn="just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﻿﻿﻿підвищення обізнаності в суспільстві про переваги публічної доброчесності та зменшення толерантності до порушень стандартів публічної доброчесності, а також проведення, за необхідності, кампаній з просування громадянської освіти з питань публічної доброчесності серед окремих осіб і, зокрема, в закладах освіти;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1463" lvl="0" marL="271463" marR="0" rtl="0" algn="just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залучення приватного сектору та громадянського суспільства до обговорення додаткових переваг публічної доброчесності, які виникають завдяки підтримці доброчесності в бізнесі та некомерційній діяльності, обміну досвідом, отриманим з передових практик, та його розвитку.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 txBox="1"/>
          <p:nvPr>
            <p:ph type="title"/>
          </p:nvPr>
        </p:nvSpPr>
        <p:spPr>
          <a:xfrm>
            <a:off x="819099" y="1033365"/>
            <a:ext cx="6978995" cy="737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lang="uk" sz="6000"/>
              <a:t>Доброчесність </a:t>
            </a:r>
            <a:br>
              <a:rPr b="1" lang="uk" sz="6000"/>
            </a:br>
            <a:r>
              <a:rPr b="1" lang="uk" sz="6000"/>
              <a:t>та Україна</a:t>
            </a:r>
            <a:endParaRPr sz="6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3"/>
          <p:cNvSpPr txBox="1"/>
          <p:nvPr>
            <p:ph type="title"/>
          </p:nvPr>
        </p:nvSpPr>
        <p:spPr>
          <a:xfrm>
            <a:off x="792479" y="239356"/>
            <a:ext cx="8194123" cy="1032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000"/>
              <a:buFont typeface="Arial"/>
              <a:buNone/>
            </a:pPr>
            <a:r>
              <a:rPr b="1" lang="uk" sz="3000">
                <a:solidFill>
                  <a:srgbClr val="0C0C0C"/>
                </a:solidFill>
              </a:rPr>
              <a:t>Доброчесність в українському законодавстві</a:t>
            </a:r>
            <a:endParaRPr b="1" sz="3000">
              <a:solidFill>
                <a:srgbClr val="0C0C0C"/>
              </a:solidFill>
            </a:endParaRPr>
          </a:p>
        </p:txBody>
      </p:sp>
      <p:sp>
        <p:nvSpPr>
          <p:cNvPr id="136" name="Google Shape;136;p13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42210" y="1421665"/>
            <a:ext cx="7787390" cy="30418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 2000х років.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Був тільки термін «академічна доброчесність». У 2000 році затвердили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Загальні правила поведінки державного службовця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де доброчесність згадувалася як одна з обов’язкових умов для державних службовців.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2006 рік.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Затверджено Концепцію подолання корупції в Україні —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«На шляху до доброчесності».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2011 рік.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Стаття 3 Закону України «Про державну службу»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одним із принципів держслужби названо доброчесність.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2015 рік.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Законі України «Про державну службу» 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з’явилося визначення доброчесності – спрямованість дій державного службовця на захист публічних інтересів та відмова від превалювання приватного інтересу під час здійснення наданих йому повноважень.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spcBef>
                <a:spcPts val="1000"/>
              </a:spcBef>
              <a:spcAft>
                <a:spcPts val="100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2016 рік.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Доброчесність стала обов’язковою умовою для роботи суддею. Парламентарі внесли відповідні зміни до Конституції України. І того ж дня ухвалили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Закон України «Про Вищу раду правосуддя»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який зобов’язував суддів щорічно подавати декларацію доброчесності.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/>
          <p:nvPr>
            <p:ph type="title"/>
          </p:nvPr>
        </p:nvSpPr>
        <p:spPr>
          <a:xfrm>
            <a:off x="862640" y="228737"/>
            <a:ext cx="7566660" cy="5410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000"/>
              <a:buFont typeface="Arial"/>
              <a:buNone/>
            </a:pPr>
            <a:r>
              <a:rPr b="1" lang="uk" sz="3000">
                <a:solidFill>
                  <a:srgbClr val="0C0C0C"/>
                </a:solidFill>
              </a:rPr>
              <a:t>Доброчесність: </a:t>
            </a:r>
            <a:r>
              <a:rPr b="1" lang="uk" sz="3000">
                <a:solidFill>
                  <a:srgbClr val="0C0C0C"/>
                </a:solidFill>
                <a:highlight>
                  <a:srgbClr val="B9D6D5"/>
                </a:highlight>
              </a:rPr>
              <a:t>що вже зроблено?</a:t>
            </a:r>
            <a:endParaRPr b="1" sz="3000">
              <a:solidFill>
                <a:srgbClr val="0C0C0C"/>
              </a:solidFill>
              <a:highlight>
                <a:srgbClr val="B9D6D5"/>
              </a:highlight>
            </a:endParaRPr>
          </a:p>
        </p:txBody>
      </p:sp>
      <p:sp>
        <p:nvSpPr>
          <p:cNvPr id="144" name="Google Shape;144;p14"/>
          <p:cNvSpPr txBox="1"/>
          <p:nvPr/>
        </p:nvSpPr>
        <p:spPr>
          <a:xfrm>
            <a:off x="7569500" y="3629350"/>
            <a:ext cx="1719600" cy="4616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-180750" y="3336975"/>
            <a:ext cx="7630500" cy="5898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4"/>
          <p:cNvSpPr txBox="1"/>
          <p:nvPr/>
        </p:nvSpPr>
        <p:spPr>
          <a:xfrm>
            <a:off x="479685" y="1052515"/>
            <a:ext cx="7762840" cy="35953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Функціонує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Єдиний державний реєстр декларацій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осіб, уповноважених на виконання функцій держави або місцевого самоврядування. 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Запровадження ефективної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системи запобігання й врегулювання конфлікту інтересів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на публічній службі.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C0C0C0"/>
                </a:highlight>
                <a:latin typeface="Arial"/>
                <a:ea typeface="Arial"/>
                <a:cs typeface="Arial"/>
                <a:sym typeface="Arial"/>
              </a:rPr>
              <a:t>Офіс доброчесності НАЗК 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навчає публічних службовців  розпізнати конфлікт інтересів та врегулювати його.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Існує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інститут викривачів</a:t>
            </a:r>
            <a:endParaRPr b="0" i="0" sz="13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C0C0C0"/>
                </a:highlight>
                <a:latin typeface="Arial"/>
                <a:ea typeface="Arial"/>
                <a:cs typeface="Arial"/>
                <a:sym typeface="Arial"/>
              </a:rPr>
              <a:t>Офіс доброчесності НАЗК 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працює над втіленням просвітницьких проєктів та відкритий до співпраці з представниками громадськості, аби спонукати до переосмислення та зміни поведінки для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формування «нульової» толерантності до корупції у суспільстві</a:t>
            </a:r>
            <a:endParaRPr b="0" i="0" sz="13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marR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B9D6D5"/>
              </a:buClr>
              <a:buSzPts val="1300"/>
              <a:buFont typeface="Helvetica Neue"/>
              <a:buChar char="●"/>
            </a:pP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Українських компаніях, навчальних закладах тощо передбачені </a:t>
            </a:r>
            <a:r>
              <a:rPr b="0" i="0" lang="uk" sz="13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кодекси етичної поведінки</a:t>
            </a:r>
            <a:r>
              <a:rPr b="0" i="0" lang="uk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"/>
          <p:cNvSpPr/>
          <p:nvPr/>
        </p:nvSpPr>
        <p:spPr>
          <a:xfrm>
            <a:off x="6530444" y="590213"/>
            <a:ext cx="1813800" cy="2081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5710675" y="3135975"/>
            <a:ext cx="2587200" cy="18876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04531" y="1771545"/>
            <a:ext cx="1522613" cy="1522613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"/>
          <p:cNvSpPr txBox="1"/>
          <p:nvPr>
            <p:ph type="title"/>
          </p:nvPr>
        </p:nvSpPr>
        <p:spPr>
          <a:xfrm>
            <a:off x="895500" y="195825"/>
            <a:ext cx="5475600" cy="11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uk" sz="3000"/>
              <a:t>Доброчесний спорт:</a:t>
            </a:r>
            <a:endParaRPr b="1" sz="3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400">
                <a:highlight>
                  <a:srgbClr val="B9D6D5"/>
                </a:highlight>
              </a:rPr>
              <a:t>кейс Енді Роддіка</a:t>
            </a:r>
            <a:endParaRPr b="1" sz="2400">
              <a:highlight>
                <a:srgbClr val="B9D6D5"/>
              </a:highlight>
            </a:endParaRPr>
          </a:p>
        </p:txBody>
      </p:sp>
      <p:sp>
        <p:nvSpPr>
          <p:cNvPr id="55" name="Google Shape;55;p2"/>
          <p:cNvSpPr txBox="1"/>
          <p:nvPr>
            <p:ph idx="1" type="body"/>
          </p:nvPr>
        </p:nvSpPr>
        <p:spPr>
          <a:xfrm>
            <a:off x="895500" y="3371950"/>
            <a:ext cx="42621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655"/>
              <a:buNone/>
            </a:pPr>
            <a:r>
              <a:rPr lang="uk" sz="5600">
                <a:solidFill>
                  <a:srgbClr val="7F7F7F"/>
                </a:solidFill>
              </a:rPr>
              <a:t>Один з найкращих тенісистів світу.</a:t>
            </a:r>
            <a:endParaRPr sz="56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ct val="25655"/>
              <a:buNone/>
            </a:pPr>
            <a:r>
              <a:rPr lang="uk" sz="5600">
                <a:solidFill>
                  <a:srgbClr val="7F7F7F"/>
                </a:solidFill>
              </a:rPr>
              <a:t>У 2005 року йому присудили перемогу в грі проти Фернандо Вердаско, проте він повідомив судді, що він отримав очко помилково, і його присудили Вердаско, який потім виграв матч.</a:t>
            </a:r>
            <a:endParaRPr sz="5600">
              <a:solidFill>
                <a:srgbClr val="7F7F7F"/>
              </a:solidFill>
            </a:endParaRPr>
          </a:p>
        </p:txBody>
      </p:sp>
      <p:pic>
        <p:nvPicPr>
          <p:cNvPr id="56" name="Google Shape;56;p2"/>
          <p:cNvPicPr preferRelativeResize="0"/>
          <p:nvPr/>
        </p:nvPicPr>
        <p:blipFill rotWithShape="1">
          <a:blip r:embed="rId4">
            <a:alphaModFix/>
          </a:blip>
          <a:srcRect b="28707" l="12087" r="12079" t="6398"/>
          <a:stretch/>
        </p:blipFill>
        <p:spPr>
          <a:xfrm>
            <a:off x="959200" y="1595475"/>
            <a:ext cx="1662000" cy="17766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57" name="Google Shape;5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71100" y="411474"/>
            <a:ext cx="1813700" cy="216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242850" y="2953425"/>
            <a:ext cx="2941950" cy="196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242850" y="478931"/>
            <a:ext cx="733653" cy="652828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2"/>
          <p:cNvSpPr txBox="1"/>
          <p:nvPr/>
        </p:nvSpPr>
        <p:spPr>
          <a:xfrm>
            <a:off x="2865325" y="2399325"/>
            <a:ext cx="1662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400">
                <a:solidFill>
                  <a:schemeClr val="dk1"/>
                </a:solidFill>
              </a:rPr>
              <a:t>Енді Роддік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3175" y="1155281"/>
            <a:ext cx="6040071" cy="345535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"/>
          <p:cNvSpPr txBox="1"/>
          <p:nvPr>
            <p:ph type="title"/>
          </p:nvPr>
        </p:nvSpPr>
        <p:spPr>
          <a:xfrm>
            <a:off x="851345" y="164892"/>
            <a:ext cx="6538806" cy="854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4000"/>
              <a:t>Поняття доброчесності</a:t>
            </a:r>
            <a:endParaRPr b="1" sz="4000"/>
          </a:p>
        </p:txBody>
      </p:sp>
      <p:pic>
        <p:nvPicPr>
          <p:cNvPr id="67" name="Google Shape;6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71325" y="423350"/>
            <a:ext cx="631225" cy="5961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3"/>
          <p:cNvSpPr txBox="1"/>
          <p:nvPr/>
        </p:nvSpPr>
        <p:spPr>
          <a:xfrm>
            <a:off x="443175" y="1228205"/>
            <a:ext cx="7793920" cy="31946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Великий тлумачний словник: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Доброчесність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– висока моральна чистота, чесність. А «доброчесним» є той, хто живе чесно, дотримується всіх правил моралі.</a:t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Сучасний словник з етики: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Доброчесність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– позитивна моральна якість, яка зумовлена свідомістю й волею людини, та є стійкою характеристикою її способу життя та вчинків. Під доброчесністю розуміється також готовність і здатність особистості свідомо, неухильно орієнтуватись у своїх діях та поведінці на принципи добра й справедливості. </a:t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Організація економічного співробітництва: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Доброчесність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– послідовне узгодження та вірність загальноприйнятим етичним цінностям, принципам та нормам для обстоювання та визначення пріоритетності суспільних перед приватними інтересами в державному секторі.</a:t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Times New Roman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Офіс доброчесності НАЗК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пропонує використовувати таке визначення: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Доброчесність – чинити правильно, навіть коли ніхто не бачить.</a:t>
            </a:r>
            <a:endParaRPr b="0" i="0" sz="12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3"/>
          <p:cNvSpPr txBox="1"/>
          <p:nvPr>
            <p:ph idx="1" type="body"/>
          </p:nvPr>
        </p:nvSpPr>
        <p:spPr>
          <a:xfrm>
            <a:off x="6551300" y="3955736"/>
            <a:ext cx="1745756" cy="7644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uk" sz="1000">
                <a:solidFill>
                  <a:schemeClr val="dk1"/>
                </a:solidFill>
              </a:rPr>
              <a:t>«Іntegritas»</a:t>
            </a:r>
            <a:r>
              <a:rPr lang="uk" sz="1000">
                <a:solidFill>
                  <a:schemeClr val="dk1"/>
                </a:solidFill>
              </a:rPr>
              <a:t> </a:t>
            </a:r>
            <a:r>
              <a:rPr i="1" lang="uk" sz="1000">
                <a:solidFill>
                  <a:schemeClr val="dk1"/>
                </a:solidFill>
              </a:rPr>
              <a:t>(латиниця)</a:t>
            </a:r>
            <a:r>
              <a:rPr lang="uk" sz="1000">
                <a:solidFill>
                  <a:schemeClr val="dk1"/>
                </a:solidFill>
              </a:rPr>
              <a:t> –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000"/>
              <a:t>розсудливість, цілісність, завершеність, правильність і невинність</a:t>
            </a:r>
            <a:endParaRPr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 txBox="1"/>
          <p:nvPr>
            <p:ph idx="1" type="body"/>
          </p:nvPr>
        </p:nvSpPr>
        <p:spPr>
          <a:xfrm>
            <a:off x="1701384" y="1174480"/>
            <a:ext cx="5741232" cy="21233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uk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Доброчесність у житті –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uk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нескінченне поле, довге,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uk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як саме життя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uk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Анжелос  Джаннакопулос</a:t>
            </a:r>
            <a:endParaRPr sz="4000"/>
          </a:p>
        </p:txBody>
      </p:sp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05867" y="1174480"/>
            <a:ext cx="590750" cy="37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7247383" y="2385662"/>
            <a:ext cx="590750" cy="37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/>
          <p:nvPr>
            <p:ph type="title"/>
          </p:nvPr>
        </p:nvSpPr>
        <p:spPr>
          <a:xfrm>
            <a:off x="850144" y="212857"/>
            <a:ext cx="7566660" cy="5410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3000"/>
              <a:t>Погляди на доброчесність</a:t>
            </a:r>
            <a:endParaRPr b="1" sz="3000"/>
          </a:p>
        </p:txBody>
      </p:sp>
      <p:sp>
        <p:nvSpPr>
          <p:cNvPr id="82" name="Google Shape;82;p5"/>
          <p:cNvSpPr txBox="1"/>
          <p:nvPr/>
        </p:nvSpPr>
        <p:spPr>
          <a:xfrm>
            <a:off x="449705" y="1019500"/>
            <a:ext cx="7812846" cy="337012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Доброчесність як самоінтеграція: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Доброчесність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це питання інтеграції різних частин своєї особистості в гармонійне, неушкоджене ціле, збереження власного Я.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Доброчесність як ідентичність: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Доброчесність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вчинення дій у такий спосіб, що відображає уявлення людей про те, хто вони є.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Доброчесність як самоконструювання: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Жити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доброчесно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це не просто мати послідовний життєвий план і реалізовувати його, це значить діяти так, щоб бути раціонально схваленим як самим собою, так і своїм майбутнім Я.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Доброчесність як відстоювання чогось: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Доброчесні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люди не просто діють відповідно до своїх переконань, вони відстоюють щось: свої найкращі судження в спільноті людей.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b="1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Доброчесність як моральна мета: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такий погляд накладає моральні обмеження на ті зобов'язання, яким </a:t>
            </a:r>
            <a:r>
              <a:rPr b="0" i="0" lang="uk" sz="12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доброчесна</a:t>
            </a: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людина повинна залишатися вірною. </a:t>
            </a:r>
            <a:endParaRPr b="0" i="0" sz="12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 txBox="1"/>
          <p:nvPr>
            <p:ph type="title"/>
          </p:nvPr>
        </p:nvSpPr>
        <p:spPr>
          <a:xfrm>
            <a:off x="886555" y="845988"/>
            <a:ext cx="5251917" cy="27816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5200"/>
              <a:t>Доброчесність,</a:t>
            </a:r>
            <a:endParaRPr b="1" sz="5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5200"/>
              <a:t>суспільство і держава</a:t>
            </a:r>
            <a:endParaRPr b="1" sz="6000"/>
          </a:p>
        </p:txBody>
      </p:sp>
      <p:sp>
        <p:nvSpPr>
          <p:cNvPr id="88" name="Google Shape;88;p6"/>
          <p:cNvSpPr/>
          <p:nvPr/>
        </p:nvSpPr>
        <p:spPr>
          <a:xfrm>
            <a:off x="0" y="4671475"/>
            <a:ext cx="3092100" cy="472200"/>
          </a:xfrm>
          <a:prstGeom prst="snip1Rect">
            <a:avLst>
              <a:gd fmla="val 16667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46892" y="460825"/>
            <a:ext cx="631225" cy="59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/>
          <p:nvPr>
            <p:ph type="title"/>
          </p:nvPr>
        </p:nvSpPr>
        <p:spPr>
          <a:xfrm>
            <a:off x="874926" y="249751"/>
            <a:ext cx="7566660" cy="87164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lang="uk" sz="3000"/>
              <a:t>Зв’язок між соціально-політичними умовами та доброчесністю</a:t>
            </a:r>
            <a:endParaRPr b="1" sz="3000">
              <a:solidFill>
                <a:schemeClr val="lt1"/>
              </a:solidFill>
            </a:endParaRPr>
          </a:p>
        </p:txBody>
      </p:sp>
      <p:sp>
        <p:nvSpPr>
          <p:cNvPr id="95" name="Google Shape;95;p7"/>
          <p:cNvSpPr txBox="1"/>
          <p:nvPr/>
        </p:nvSpPr>
        <p:spPr>
          <a:xfrm>
            <a:off x="479685" y="1553907"/>
            <a:ext cx="7764904" cy="25206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Рішення діяти доброчесно людина приймає самостійно і будувати доброчесне середовище треба починати з себе.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Але соціальні (наприклад, сім’я, бізнес, релігія) та політичні (наприклад, політичний режим) структури і процеси суспільства мають вплив  на особисту доброчесність. Вони заохочують або блокують інструменти для розбудови доброчесного середовища.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Державні інститути, включаючи форми правління та економічні механізми, повинні сприяти доброчесності. Якщо суспільство побудоване так, що заважає усвідомлювати або діяти відповідно до своїх зобов'язань, цінностей та бажань – така структура ворожа до доброчесності, що впливає на  погіршення добробуту та появи в суспільстві стану відчудженності.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/>
          <p:nvPr>
            <p:ph type="title"/>
          </p:nvPr>
        </p:nvSpPr>
        <p:spPr>
          <a:xfrm>
            <a:off x="868430" y="237752"/>
            <a:ext cx="7407140" cy="1026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lang="uk" sz="3000"/>
              <a:t>Зв’язок між соціально-політичними умовами та доброчесністю </a:t>
            </a:r>
            <a:r>
              <a:rPr b="1" lang="uk" sz="3000">
                <a:solidFill>
                  <a:schemeClr val="lt1"/>
                </a:solidFill>
              </a:rPr>
              <a:t>  </a:t>
            </a:r>
            <a:endParaRPr b="1" sz="3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1" sz="3000">
              <a:solidFill>
                <a:schemeClr val="lt1"/>
              </a:solidFill>
            </a:endParaRPr>
          </a:p>
        </p:txBody>
      </p:sp>
      <p:sp>
        <p:nvSpPr>
          <p:cNvPr id="101" name="Google Shape;101;p8"/>
          <p:cNvSpPr txBox="1"/>
          <p:nvPr/>
        </p:nvSpPr>
        <p:spPr>
          <a:xfrm>
            <a:off x="929390" y="1393486"/>
            <a:ext cx="7234307" cy="10392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uk" sz="18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Демократичні режими</a:t>
            </a:r>
            <a:endParaRPr/>
          </a:p>
          <a:p>
            <a:pPr indent="-361950" lvl="0" marL="361950" marR="0" rtl="0" algn="just">
              <a:spcBef>
                <a:spcPts val="6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сприяють розвитку доброчесності, адже вона є одним з їхніх ключових принципів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361950" marR="0" rtl="0" algn="just">
              <a:spcBef>
                <a:spcPts val="6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люди в таких суспільствах більш вільні, а сама структура суспільства прозора.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929389" y="2530892"/>
            <a:ext cx="7234307" cy="1775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uk" sz="18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Авторитарні та тоталітарні режими</a:t>
            </a:r>
            <a:endParaRPr b="1" i="0" sz="1800" u="none" cap="none" strike="noStrike">
              <a:solidFill>
                <a:schemeClr val="dk1"/>
              </a:solidFill>
              <a:highlight>
                <a:srgbClr val="B9D6D5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7500" lvl="0" marL="324000" marR="0" rtl="0" algn="just">
              <a:spcBef>
                <a:spcPts val="6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Можуть використовувати цінність доброчесності як певний «фасад» – вони можуть створювати інституції, які начебто виховують доброчесних громадян (наприклад, піонери), але їхня головна мет – підтримка пропаганди, аж ніяк не моральних цінностей. </a:t>
            </a:r>
            <a:endParaRPr/>
          </a:p>
          <a:p>
            <a:pPr indent="-317500" lvl="0" marL="324000" marR="0" rtl="0" algn="just">
              <a:spcBef>
                <a:spcPts val="7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Авторитарні країни  бачать в реальній доброчесності загрозу для свого існування і всіма способами з нею борються чи закладають в цей термін зовсім іншу суть. </a:t>
            </a:r>
            <a:endParaRPr/>
          </a:p>
          <a:p>
            <a:pPr indent="-317500" lvl="0" marL="324000" marR="0" rtl="0" algn="just">
              <a:spcBef>
                <a:spcPts val="700"/>
              </a:spcBef>
              <a:spcAft>
                <a:spcPts val="0"/>
              </a:spcAft>
              <a:buClr>
                <a:srgbClr val="B9D6D5"/>
              </a:buClr>
              <a:buSzPts val="1400"/>
              <a:buFont typeface="Helvetica Neue"/>
              <a:buChar char="●"/>
            </a:pPr>
            <a:r>
              <a:rPr b="0" i="0" lang="uk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Можливості громадян обмежені,  а суспільні процеси – незрозумілі.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"/>
          <p:cNvSpPr txBox="1"/>
          <p:nvPr>
            <p:ph type="title"/>
          </p:nvPr>
        </p:nvSpPr>
        <p:spPr>
          <a:xfrm>
            <a:off x="839775" y="223853"/>
            <a:ext cx="7566660" cy="5410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3000"/>
              <a:buFont typeface="Arial"/>
              <a:buNone/>
            </a:pPr>
            <a:r>
              <a:rPr b="1" lang="uk" sz="3000">
                <a:solidFill>
                  <a:srgbClr val="4A86E8"/>
                </a:solidFill>
              </a:rPr>
              <a:t> </a:t>
            </a:r>
            <a:r>
              <a:rPr b="1" lang="uk" sz="3000"/>
              <a:t>Доброчесність посадових осіб </a:t>
            </a:r>
            <a:r>
              <a:rPr b="1" lang="uk" sz="3000">
                <a:solidFill>
                  <a:schemeClr val="lt1"/>
                </a:solidFill>
              </a:rPr>
              <a:t> </a:t>
            </a:r>
            <a:endParaRPr b="1" sz="3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sz="4000">
              <a:solidFill>
                <a:schemeClr val="lt1"/>
              </a:solidFill>
            </a:endParaRPr>
          </a:p>
        </p:txBody>
      </p:sp>
      <p:sp>
        <p:nvSpPr>
          <p:cNvPr id="108" name="Google Shape;108;p9"/>
          <p:cNvSpPr txBox="1"/>
          <p:nvPr/>
        </p:nvSpPr>
        <p:spPr>
          <a:xfrm>
            <a:off x="529175" y="1627210"/>
            <a:ext cx="8127900" cy="7745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9"/>
          <p:cNvSpPr txBox="1"/>
          <p:nvPr/>
        </p:nvSpPr>
        <p:spPr>
          <a:xfrm>
            <a:off x="966866" y="1490123"/>
            <a:ext cx="7187783" cy="16827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Інституції повинні мати </a:t>
            </a:r>
            <a:r>
              <a:rPr b="1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внутрішню стійкість</a:t>
            </a:r>
            <a:r>
              <a:rPr b="0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(налагодженні механізми роботи та внутрішню підзвітність) та </a:t>
            </a:r>
            <a:r>
              <a:rPr b="1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зовнішній контроль</a:t>
            </a:r>
            <a:r>
              <a:rPr b="0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(бути підзвітними, в першу чергу, громадянам)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9"/>
          <p:cNvSpPr txBox="1"/>
          <p:nvPr/>
        </p:nvSpPr>
        <p:spPr>
          <a:xfrm>
            <a:off x="989351" y="2652861"/>
            <a:ext cx="7187783" cy="101640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Організація економічного співробітництва (ОЕСР) </a:t>
            </a:r>
            <a:r>
              <a:rPr b="0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вважає, що </a:t>
            </a:r>
            <a:r>
              <a:rPr b="0" i="0" lang="uk" sz="1600" u="none" cap="none" strike="noStrike">
                <a:solidFill>
                  <a:schemeClr val="dk1"/>
                </a:solidFill>
                <a:highlight>
                  <a:srgbClr val="B9D6D5"/>
                </a:highlight>
                <a:latin typeface="Arial"/>
                <a:ea typeface="Arial"/>
                <a:cs typeface="Arial"/>
                <a:sym typeface="Arial"/>
              </a:rPr>
              <a:t>наявність чітких стандартів забезпечить доброчесність посадових осіб.</a:t>
            </a:r>
            <a:r>
              <a:rPr b="0" i="0" lang="uk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9"/>
          <p:cNvSpPr/>
          <p:nvPr/>
        </p:nvSpPr>
        <p:spPr>
          <a:xfrm>
            <a:off x="617838" y="1337752"/>
            <a:ext cx="7900086" cy="2467995"/>
          </a:xfrm>
          <a:prstGeom prst="rect">
            <a:avLst/>
          </a:prstGeom>
          <a:noFill/>
          <a:ln cap="flat" cmpd="sng" w="38100">
            <a:solidFill>
              <a:srgbClr val="B9D6D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Презентація1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