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73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" panose="00000500000000000000" pitchFamily="50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Активне громадянське суспільство для забезпечення доброчесності в державі" id="{43181F0D-6B6C-4351-A738-256AFACCA644}">
          <p14:sldIdLst>
            <p14:sldId id="273"/>
            <p14:sldId id="257"/>
            <p14:sldId id="258"/>
          </p14:sldIdLst>
        </p14:section>
        <p14:section name="Документи, що закріплюють участь суспільства в боротьбі з корупцією" id="{09490C8B-278A-4D0C-A55C-155869BE7863}">
          <p14:sldIdLst>
            <p14:sldId id="274"/>
            <p14:sldId id="259"/>
            <p14:sldId id="260"/>
            <p14:sldId id="261"/>
            <p14:sldId id="262"/>
          </p14:sldIdLst>
        </p14:section>
        <p14:section name="Напрями громадського активізму в сфері антикорупції" id="{5FE3D91B-D8C9-47D7-9601-8D2051FECF76}">
          <p14:sldIdLst>
            <p14:sldId id="263"/>
            <p14:sldId id="264"/>
            <p14:sldId id="265"/>
            <p14:sldId id="266"/>
          </p14:sldIdLst>
        </p14:section>
        <p14:section name="Уявлення громадян про їхню роль в процесі боротьби з корупцією" id="{BC536277-11BC-49D0-8BD5-99CB449095D5}">
          <p14:sldIdLst>
            <p14:sldId id="267"/>
            <p14:sldId id="275"/>
            <p14:sldId id="269"/>
          </p14:sldIdLst>
        </p14:section>
        <p14:section name="Завдання" id="{5ED6DA6B-FE09-4B9E-A3BD-DA27ED7170EC}">
          <p14:sldIdLst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2724B6-F678-4F4E-807B-FEA35C68B2BE}">
  <a:tblStyle styleId="{C42724B6-F678-4F4E-807B-FEA35C68B2B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66" y="58"/>
      </p:cViewPr>
      <p:guideLst>
        <p:guide orient="horz" pos="2183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ea typeface="Calibri"/>
                <a:sym typeface="Calibri"/>
              </a:rPr>
              <a:pPr algn="r"/>
              <a:t>‹№›</a:t>
            </a:fld>
            <a:endParaRPr lang="ru-RU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Google Shape;2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500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Google Shape;2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Google Shape;2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Google Shape;29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03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47745-162A-4112-8014-D13123B518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648662"/>
            <a:ext cx="10068560" cy="706121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uk-UA" dirty="0"/>
              <a:t>НАЗВА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F60458-1D3F-47EE-B5BC-C316332A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6" y="563879"/>
            <a:ext cx="1129554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54F388-E623-43EF-9D36-95D0C3C1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914" y="0"/>
            <a:ext cx="689086" cy="19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58;p13">
            <a:extLst>
              <a:ext uri="{FF2B5EF4-FFF2-40B4-BE49-F238E27FC236}">
                <a16:creationId xmlns:a16="http://schemas.microsoft.com/office/drawing/2014/main" id="{B75EB6F6-3458-4CAA-912B-2EF5E7F4778D}"/>
              </a:ext>
            </a:extLst>
          </p:cNvPr>
          <p:cNvSpPr/>
          <p:nvPr/>
        </p:nvSpPr>
        <p:spPr>
          <a:xfrm>
            <a:off x="-22050" y="6101700"/>
            <a:ext cx="4665170" cy="7563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768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EF0F-B5FC-453A-95B0-F7BAA567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548640"/>
            <a:ext cx="10088880" cy="721360"/>
          </a:xfrm>
        </p:spPr>
        <p:txBody>
          <a:bodyPr anchor="t">
            <a:no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268D5B53-CC9D-4DB4-A950-5B4627B31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640" y="1645920"/>
            <a:ext cx="10088880" cy="4663440"/>
          </a:xfrm>
        </p:spPr>
        <p:txBody>
          <a:bodyPr>
            <a:normAutofit/>
          </a:bodyPr>
          <a:lstStyle>
            <a:lvl1pPr marL="342900" indent="-342900">
              <a:buClr>
                <a:srgbClr val="B9D6D5"/>
              </a:buClr>
              <a:buFont typeface="Wingdings" panose="05000000000000000000" pitchFamily="2" charset="2"/>
              <a:buChar char="l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dirty="0"/>
              <a:t>текст</a:t>
            </a:r>
            <a:endParaRPr lang="ru-RU" dirty="0"/>
          </a:p>
        </p:txBody>
      </p:sp>
      <p:pic>
        <p:nvPicPr>
          <p:cNvPr id="4" name="Google Shape;148;p19">
            <a:extLst>
              <a:ext uri="{FF2B5EF4-FFF2-40B4-BE49-F238E27FC236}">
                <a16:creationId xmlns:a16="http://schemas.microsoft.com/office/drawing/2014/main" id="{589DCC1C-8FF8-414E-B130-28253559F7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920105"/>
            <a:ext cx="12192000" cy="92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1832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1A2CA-E0FA-4E9F-B502-B8A26CBB2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2145" y="1987420"/>
            <a:ext cx="9305326" cy="983288"/>
          </a:xfrm>
        </p:spPr>
        <p:txBody>
          <a:bodyPr anchor="t">
            <a:normAutofit/>
          </a:bodyPr>
          <a:lstStyle>
            <a:lvl1pPr algn="l">
              <a:defRPr sz="5000" b="1"/>
            </a:lvl1pPr>
          </a:lstStyle>
          <a:p>
            <a:r>
              <a:rPr lang="uk-UA" dirty="0"/>
              <a:t>ЗАГОЛОВОК</a:t>
            </a:r>
            <a:endParaRPr lang="ru-RU" dirty="0"/>
          </a:p>
        </p:txBody>
      </p:sp>
      <p:pic>
        <p:nvPicPr>
          <p:cNvPr id="7" name="Google Shape;84;p15">
            <a:extLst>
              <a:ext uri="{FF2B5EF4-FFF2-40B4-BE49-F238E27FC236}">
                <a16:creationId xmlns:a16="http://schemas.microsoft.com/office/drawing/2014/main" id="{ADD5CADB-F56F-4F8C-BD2A-26D17329CDF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2145" y="5196598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3;p15">
            <a:extLst>
              <a:ext uri="{FF2B5EF4-FFF2-40B4-BE49-F238E27FC236}">
                <a16:creationId xmlns:a16="http://schemas.microsoft.com/office/drawing/2014/main" id="{C434E1A6-C329-4C51-8D02-804DB31A7DD2}"/>
              </a:ext>
            </a:extLst>
          </p:cNvPr>
          <p:cNvSpPr/>
          <p:nvPr/>
        </p:nvSpPr>
        <p:spPr>
          <a:xfrm>
            <a:off x="10383520" y="0"/>
            <a:ext cx="1808480" cy="68580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Google Shape;85;p15">
            <a:extLst>
              <a:ext uri="{FF2B5EF4-FFF2-40B4-BE49-F238E27FC236}">
                <a16:creationId xmlns:a16="http://schemas.microsoft.com/office/drawing/2014/main" id="{A959930E-1371-48DF-955D-0A8964C2898C}"/>
              </a:ext>
            </a:extLst>
          </p:cNvPr>
          <p:cNvSpPr/>
          <p:nvPr/>
        </p:nvSpPr>
        <p:spPr>
          <a:xfrm>
            <a:off x="0" y="6116320"/>
            <a:ext cx="4673600" cy="74168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725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E3612-4F38-4AFE-A043-59BB2E59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4" y="466690"/>
            <a:ext cx="10515600" cy="466372"/>
          </a:xfrm>
        </p:spPr>
        <p:txBody>
          <a:bodyPr anchor="t">
            <a:norm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4AC0B3-FF31-4D66-AAD3-57A17E83EC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63690" y="1285487"/>
            <a:ext cx="4956110" cy="428219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uk-UA" dirty="0"/>
              <a:t>текст</a:t>
            </a:r>
            <a:endParaRPr lang="ru-RU" dirty="0"/>
          </a:p>
        </p:txBody>
      </p:sp>
      <p:pic>
        <p:nvPicPr>
          <p:cNvPr id="8" name="Google Shape;148;p19">
            <a:extLst>
              <a:ext uri="{FF2B5EF4-FFF2-40B4-BE49-F238E27FC236}">
                <a16:creationId xmlns:a16="http://schemas.microsoft.com/office/drawing/2014/main" id="{41835A1A-480D-42F6-B6C7-B54E24FABF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920105"/>
            <a:ext cx="12192000" cy="9228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Місце для діаграми 5">
            <a:extLst>
              <a:ext uri="{FF2B5EF4-FFF2-40B4-BE49-F238E27FC236}">
                <a16:creationId xmlns:a16="http://schemas.microsoft.com/office/drawing/2014/main" id="{DAE3875F-7F49-41C8-ABC0-7B147C64C58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285487"/>
            <a:ext cx="5032310" cy="4282192"/>
          </a:xfrm>
        </p:spPr>
        <p:txBody>
          <a:bodyPr/>
          <a:lstStyle/>
          <a:p>
            <a:r>
              <a:rPr lang="uk-UA"/>
              <a:t>Вставлення діаграми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8910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9DC7-6400-441F-8A54-9BCD69EC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15082"/>
            <a:ext cx="10515600" cy="1325563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pic>
        <p:nvPicPr>
          <p:cNvPr id="6" name="Google Shape;148;p19">
            <a:extLst>
              <a:ext uri="{FF2B5EF4-FFF2-40B4-BE49-F238E27FC236}">
                <a16:creationId xmlns:a16="http://schemas.microsoft.com/office/drawing/2014/main" id="{B709642C-4826-479D-B1DA-1CA6D2F3137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920105"/>
            <a:ext cx="12192000" cy="92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7162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9DC7-6400-441F-8A54-9BCD69EC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15082"/>
            <a:ext cx="10181460" cy="1325563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1938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247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42D26B9-9594-4412-8326-9EAB3AB8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6B70DD-00A3-4F2F-88AF-1FEF1E48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ru-RU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EBB030-1642-467F-AD71-AC09AB6FC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6BB925-88C1-4A8F-A3BD-EAFCD621D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19E9F8-64A4-410C-B544-1741C5A3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6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tir.ua/?news=antykoruptsijna-mafiya-dlya-koho-tsya-hra-ta-yak-jiji-otrymaty-videoinstruktsiya-dlya-veduchyh-ta-dodatkovi-metodychni-materialy-z-antykoruptsij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954C51-7453-43C8-81ED-B6A399434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100943"/>
            <a:ext cx="10068560" cy="2362200"/>
          </a:xfrm>
        </p:spPr>
        <p:txBody>
          <a:bodyPr>
            <a:noAutofit/>
          </a:bodyPr>
          <a:lstStyle/>
          <a:p>
            <a:r>
              <a:rPr lang="ru-RU" sz="5000" b="1" dirty="0"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ru-RU" sz="5000" b="1" dirty="0" err="1">
                <a:ea typeface="Roboto"/>
                <a:cs typeface="Arial" panose="020B0604020202020204" pitchFamily="34" charset="0"/>
                <a:sym typeface="Roboto"/>
              </a:rPr>
              <a:t>Активне</a:t>
            </a:r>
            <a:r>
              <a:rPr lang="ru-RU" sz="5000" b="1" dirty="0"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ru-RU" sz="5000" b="1" dirty="0" err="1">
                <a:ea typeface="Roboto"/>
                <a:cs typeface="Arial" panose="020B0604020202020204" pitchFamily="34" charset="0"/>
                <a:sym typeface="Roboto"/>
              </a:rPr>
              <a:t>громадянське</a:t>
            </a:r>
            <a:r>
              <a:rPr lang="ru-RU" sz="5000" b="1" dirty="0"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ru-RU" sz="5000" b="1" dirty="0" err="1">
                <a:ea typeface="Roboto"/>
                <a:cs typeface="Arial" panose="020B0604020202020204" pitchFamily="34" charset="0"/>
                <a:sym typeface="Roboto"/>
              </a:rPr>
              <a:t>суспільство</a:t>
            </a:r>
            <a:r>
              <a:rPr lang="ru-RU" sz="5000" b="1" dirty="0"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ru-RU" sz="5000" b="1" i="0" u="none" strike="noStrike" cap="none" dirty="0">
                <a:solidFill>
                  <a:schemeClr val="dk1"/>
                </a:solidFill>
                <a:ea typeface="Roboto"/>
                <a:cs typeface="Arial" panose="020B0604020202020204" pitchFamily="34" charset="0"/>
                <a:sym typeface="Roboto"/>
              </a:rPr>
              <a:t>для </a:t>
            </a:r>
            <a:r>
              <a:rPr lang="ru-RU" sz="5000" b="1" i="0" u="none" strike="noStrike" cap="none" dirty="0" err="1">
                <a:solidFill>
                  <a:schemeClr val="dk1"/>
                </a:solidFill>
                <a:ea typeface="Roboto"/>
                <a:cs typeface="Arial" panose="020B0604020202020204" pitchFamily="34" charset="0"/>
                <a:sym typeface="Roboto"/>
              </a:rPr>
              <a:t>забезпечення</a:t>
            </a:r>
            <a:r>
              <a:rPr lang="ru-RU" sz="5000" b="1" i="0" u="none" strike="noStrike" cap="none" dirty="0">
                <a:solidFill>
                  <a:schemeClr val="dk1"/>
                </a:solidFill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ru-RU" sz="5000" b="1" i="0" u="none" strike="noStrike" cap="none" dirty="0" err="1">
                <a:solidFill>
                  <a:schemeClr val="dk1"/>
                </a:solidFill>
                <a:ea typeface="Roboto"/>
                <a:cs typeface="Arial" panose="020B0604020202020204" pitchFamily="34" charset="0"/>
                <a:sym typeface="Roboto"/>
              </a:rPr>
              <a:t>доброчесності</a:t>
            </a:r>
            <a:r>
              <a:rPr lang="ru-RU" sz="5000" b="1" i="0" u="none" strike="noStrike" cap="none" dirty="0">
                <a:solidFill>
                  <a:schemeClr val="dk1"/>
                </a:solidFill>
                <a:ea typeface="Roboto"/>
                <a:cs typeface="Arial" panose="020B0604020202020204" pitchFamily="34" charset="0"/>
                <a:sym typeface="Roboto"/>
              </a:rPr>
              <a:t> в </a:t>
            </a:r>
            <a:r>
              <a:rPr lang="ru-RU" sz="5000" b="1" i="0" u="none" strike="noStrike" cap="none" dirty="0" err="1">
                <a:solidFill>
                  <a:schemeClr val="dk1"/>
                </a:solidFill>
                <a:ea typeface="Roboto"/>
                <a:cs typeface="Arial" panose="020B0604020202020204" pitchFamily="34" charset="0"/>
                <a:sym typeface="Roboto"/>
              </a:rPr>
              <a:t>державі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82040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/>
          <p:nvPr/>
        </p:nvSpPr>
        <p:spPr>
          <a:xfrm>
            <a:off x="999951" y="412266"/>
            <a:ext cx="844163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Напрями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громадського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активізму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сфері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антикорупції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: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B9D6D5"/>
                </a:highlight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Підвищення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B9D6D5"/>
                </a:highlight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B9D6D5"/>
                </a:highlight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обізнаності</a:t>
            </a:r>
            <a:endParaRPr sz="30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B9D6D5"/>
              </a:highlight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930922" y="1839889"/>
            <a:ext cx="1019235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Сприяння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підвищенню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антикорупційної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освіченості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й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зростанню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усвідомлення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небезпеки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негативних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наслідків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Робота над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формуванням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нульової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толерантності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суспільстві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1965150" y="3183395"/>
            <a:ext cx="577123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Підвищення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обізнаності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включає</a:t>
            </a:r>
            <a:r>
              <a:rPr lang="ru-RU" sz="1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себе: </a:t>
            </a:r>
            <a:endParaRPr sz="18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1497662" y="3746711"/>
            <a:ext cx="872278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просвітницьку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роботу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громадським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сектором та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інформуванням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про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корупційні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ризики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1497662" y="4266776"/>
            <a:ext cx="795843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Проведення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своїх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розслідувань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інформування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ЗМІ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1497662" y="4736647"/>
            <a:ext cx="886168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Видання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посібників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результатів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досліджень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про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2A40376-9B48-4F3B-B4D1-5A3927909348}"/>
              </a:ext>
            </a:extLst>
          </p:cNvPr>
          <p:cNvSpPr/>
          <p:nvPr/>
        </p:nvSpPr>
        <p:spPr>
          <a:xfrm>
            <a:off x="1053291" y="3796903"/>
            <a:ext cx="320850" cy="288322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72C4A6C1-C8BE-4400-9C0F-5CFD11568305}"/>
              </a:ext>
            </a:extLst>
          </p:cNvPr>
          <p:cNvSpPr/>
          <p:nvPr/>
        </p:nvSpPr>
        <p:spPr>
          <a:xfrm>
            <a:off x="1053291" y="4266775"/>
            <a:ext cx="320850" cy="288322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BA602C8F-B077-482C-B3C9-28F04B2D9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085" y="3429000"/>
            <a:ext cx="10447830" cy="1984537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EC318F49-B968-4DDD-9A0E-F9A180A98A16}"/>
              </a:ext>
            </a:extLst>
          </p:cNvPr>
          <p:cNvSpPr/>
          <p:nvPr/>
        </p:nvSpPr>
        <p:spPr>
          <a:xfrm>
            <a:off x="1053291" y="4686454"/>
            <a:ext cx="320850" cy="288322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/>
          <p:nvPr/>
        </p:nvSpPr>
        <p:spPr>
          <a:xfrm>
            <a:off x="981499" y="450328"/>
            <a:ext cx="941256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Напрями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громадського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активізму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сфері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антикорупції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: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B9D6D5"/>
                </a:highlight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Адвокація</a:t>
            </a:r>
            <a:endParaRPr sz="30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B9D6D5"/>
              </a:highlight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700723" y="2828856"/>
            <a:ext cx="879055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АДВОКАЦІЯ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–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діяльність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спрямована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задоволення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потреб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громадськості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чи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певної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її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частини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через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донесення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бачення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того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саме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було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б оптимально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задовільнити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ці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потреби,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які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саме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рішення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влади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очікуються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для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задоволення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до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представників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влади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суспільства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2EBEA7F-A8DB-446A-A783-5183935289A5}"/>
              </a:ext>
            </a:extLst>
          </p:cNvPr>
          <p:cNvSpPr/>
          <p:nvPr/>
        </p:nvSpPr>
        <p:spPr>
          <a:xfrm>
            <a:off x="1057154" y="2303362"/>
            <a:ext cx="10077692" cy="2488557"/>
          </a:xfrm>
          <a:prstGeom prst="rect">
            <a:avLst/>
          </a:prstGeom>
          <a:noFill/>
          <a:ln w="28575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B9D6D5"/>
                </a:solidFill>
              </a:ln>
              <a:noFill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/>
          <p:nvPr/>
        </p:nvSpPr>
        <p:spPr>
          <a:xfrm>
            <a:off x="1030146" y="475918"/>
            <a:ext cx="612250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Акції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прямої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дії</a:t>
            </a:r>
            <a:endParaRPr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1145894" y="1290851"/>
            <a:ext cx="98963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Акціі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̈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прямоі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̈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дії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для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громадських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організацій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можуть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нести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під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собою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подання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позовів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проти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корумпованих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субʼєктів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коли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існує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незалежність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правової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системи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і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активісти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будуть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впевнені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їх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позов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буде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розглянуто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До таких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акцій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також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належать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мирні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зібрання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протести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демонстрації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41" name="Google Shape;241;p23"/>
          <p:cNvSpPr txBox="1"/>
          <p:nvPr/>
        </p:nvSpPr>
        <p:spPr>
          <a:xfrm>
            <a:off x="1054471" y="2535167"/>
            <a:ext cx="429303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Нарощування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експертних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компетенцій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Набуття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поглиблених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навичок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моніторингу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експертизи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антикорупційних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питань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Здійснення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ефективної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системної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антикорупційної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діяльності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6273478" y="2519757"/>
            <a:ext cx="486405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Співврядування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Використання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інструментів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прямої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демократії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(бюджет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участі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публічні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консультації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еспертиза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ради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тощо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).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Посилення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впливу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державні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процеси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антикорупційного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характеру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1054471" y="4243750"/>
            <a:ext cx="1008305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Нарощування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експертних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компетенціи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̆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співурядування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органами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державноі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̈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влади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означає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необхідність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підвищення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кваліфікаційних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навичок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залучення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експертів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навчання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співробітників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державних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також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учасників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Також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цього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напрямку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діяльності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може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бути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віднесене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безпосереднє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урядування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(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виділення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локальних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бюджетів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із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залученням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прийняття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рішень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релевантності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виділення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коштів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)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C8B738C-765A-445F-A94A-42C4ABCB7B63}"/>
              </a:ext>
            </a:extLst>
          </p:cNvPr>
          <p:cNvSpPr/>
          <p:nvPr/>
        </p:nvSpPr>
        <p:spPr>
          <a:xfrm>
            <a:off x="979989" y="2401487"/>
            <a:ext cx="10232021" cy="1562582"/>
          </a:xfrm>
          <a:prstGeom prst="rect">
            <a:avLst/>
          </a:prstGeom>
          <a:noFill/>
          <a:ln w="28575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B9D6D5"/>
                </a:solidFill>
              </a:ln>
              <a:noFill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7CA14E1B-4803-4E12-901C-6BD0A76E841B}"/>
              </a:ext>
            </a:extLst>
          </p:cNvPr>
          <p:cNvSpPr/>
          <p:nvPr/>
        </p:nvSpPr>
        <p:spPr>
          <a:xfrm>
            <a:off x="7616142" y="2203555"/>
            <a:ext cx="3631330" cy="3410168"/>
          </a:xfrm>
          <a:prstGeom prst="roundRect">
            <a:avLst/>
          </a:prstGeom>
          <a:solidFill>
            <a:srgbClr val="B9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Google Shape;252;p24"/>
          <p:cNvSpPr txBox="1"/>
          <p:nvPr/>
        </p:nvSpPr>
        <p:spPr>
          <a:xfrm>
            <a:off x="972273" y="407129"/>
            <a:ext cx="1017414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Уявлення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про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їхню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роль в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процесі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боротьби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корупцією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endParaRPr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55" name="Google Shape;255;p24"/>
          <p:cNvSpPr txBox="1"/>
          <p:nvPr/>
        </p:nvSpPr>
        <p:spPr>
          <a:xfrm>
            <a:off x="944527" y="1604055"/>
            <a:ext cx="103029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Дослідження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«Стан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Україні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Сприйняття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досвід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ставлення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»,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основні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тези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:</a:t>
            </a:r>
            <a:endParaRPr sz="1800" b="1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56" name="Google Shape;256;p24"/>
          <p:cNvSpPr txBox="1"/>
          <p:nvPr/>
        </p:nvSpPr>
        <p:spPr>
          <a:xfrm>
            <a:off x="972273" y="2203554"/>
            <a:ext cx="6180882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2000" marR="0" lvl="0" indent="-450850" algn="l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Wingdings" panose="05000000000000000000" pitchFamily="2" charset="2"/>
              <a:buChar char="l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Дані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2021 року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свідчать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стала проблемою номер один для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країни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</a:t>
            </a:r>
            <a:endParaRPr sz="1600" dirty="0">
              <a:latin typeface="Arial" panose="020B0604020202020204" pitchFamily="34" charset="0"/>
            </a:endParaRPr>
          </a:p>
          <a:p>
            <a:pPr marL="432000" marR="0" lvl="0" indent="-450850" algn="l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Wingdings" panose="05000000000000000000" pitchFamily="2" charset="2"/>
              <a:buChar char="l"/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прохання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обрати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найбільш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згубний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тип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серед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політичної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найвищому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рівні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повсякденної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бізнесі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респонденти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рішуче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називали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політичну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корупцію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  <a:p>
            <a:pPr marL="432000" marR="0" lvl="0" indent="-450850" algn="l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Wingdings" panose="05000000000000000000" pitchFamily="2" charset="2"/>
              <a:buChar char="l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Українці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все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частіше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зазначають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корупцію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не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можна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виправдати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навіть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випадках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коли вона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допоможе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вирішити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важливу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особисту справу.</a:t>
            </a:r>
            <a:endParaRPr sz="1600" dirty="0">
              <a:latin typeface="Arial" panose="020B0604020202020204" pitchFamily="34" charset="0"/>
            </a:endParaRPr>
          </a:p>
          <a:p>
            <a:pPr marL="432000" marR="0" lvl="0" indent="-450850" algn="l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Wingdings" panose="05000000000000000000" pitchFamily="2" charset="2"/>
              <a:buChar char="l"/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Усе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більше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українців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вважають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саме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державні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є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відповідальними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боротьбу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корупцією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Wingdings" panose="05000000000000000000" pitchFamily="2" charset="2"/>
              <a:buChar char="l"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Wingdings" panose="05000000000000000000" pitchFamily="2" charset="2"/>
              <a:buChar char="l"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8" name="Google Shape;258;p24"/>
          <p:cNvSpPr txBox="1"/>
          <p:nvPr/>
        </p:nvSpPr>
        <p:spPr>
          <a:xfrm>
            <a:off x="7766614" y="2446720"/>
            <a:ext cx="3750196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Топ-5 сфер, в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яких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українці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вважають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корупцію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найбільш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поширеною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 2021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році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це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ts val="1800"/>
              <a:buFont typeface="Wingdings" panose="05000000000000000000" pitchFamily="2" charset="2"/>
              <a:buChar char="l"/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митниця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(55,1%) 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ts val="1800"/>
              <a:buFont typeface="Wingdings" panose="05000000000000000000" pitchFamily="2" charset="2"/>
              <a:buChar char="l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суди (54,8%), 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ts val="1800"/>
              <a:buFont typeface="Wingdings" panose="05000000000000000000" pitchFamily="2" charset="2"/>
              <a:buChar char="l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прокуратура (46,4%)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ts val="1800"/>
              <a:buFont typeface="Wingdings" panose="05000000000000000000" pitchFamily="2" charset="2"/>
              <a:buChar char="l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медична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допомога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(46,1%) 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SzPts val="1800"/>
              <a:buFont typeface="Wingdings" panose="05000000000000000000" pitchFamily="2" charset="2"/>
              <a:buChar char="l"/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вирішення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питань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приватизації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власності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на землю 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землекористування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(43,8%).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/>
        </p:nvSpPr>
        <p:spPr>
          <a:xfrm>
            <a:off x="1044068" y="443337"/>
            <a:ext cx="87596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Умови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для </a:t>
            </a: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залучення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</a:t>
            </a: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боротьби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</a:t>
            </a: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корупцією</a:t>
            </a:r>
            <a:endParaRPr sz="3000" b="1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cxnSp>
        <p:nvCxnSpPr>
          <p:cNvPr id="267" name="Google Shape;267;p25"/>
          <p:cNvCxnSpPr/>
          <p:nvPr/>
        </p:nvCxnSpPr>
        <p:spPr>
          <a:xfrm>
            <a:off x="7162611" y="5920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9D6D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8" name="Google Shape;268;p25"/>
          <p:cNvSpPr txBox="1"/>
          <p:nvPr/>
        </p:nvSpPr>
        <p:spPr>
          <a:xfrm>
            <a:off x="1044068" y="3306900"/>
            <a:ext cx="10102352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очікують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більшість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їхніх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співгромадян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також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моніторингові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механізми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системи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покарання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є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корумпованими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будуть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більше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схильними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підтримувати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і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матимуть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менше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мотивації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спрямованих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боротьбу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корупцією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Разом з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тим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можуть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значно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вищий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ступінь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готовності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співпраці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певної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умови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–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якщо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так само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чинитимуть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їхні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співгромадяни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1044068" y="4863867"/>
            <a:ext cx="1010234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Участь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громадянського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суспільства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є критично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важливою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для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успіху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викорінення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як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суспільного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феномену і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утвердження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цінності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доброчесності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Проте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ці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будуть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ефективними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лише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умови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взаємодії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співпраці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довіри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співгромадян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Google Shape;265;p25">
            <a:extLst>
              <a:ext uri="{FF2B5EF4-FFF2-40B4-BE49-F238E27FC236}">
                <a16:creationId xmlns:a16="http://schemas.microsoft.com/office/drawing/2014/main" id="{F52C531E-D42B-46EF-8192-5E2FE511F6DB}"/>
              </a:ext>
            </a:extLst>
          </p:cNvPr>
          <p:cNvSpPr txBox="1"/>
          <p:nvPr/>
        </p:nvSpPr>
        <p:spPr>
          <a:xfrm>
            <a:off x="1059133" y="1725901"/>
            <a:ext cx="1008728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Вимушена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корупція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— та, до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якої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людина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долучається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через потребу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отримати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справедливе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ставлення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себе.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Вимушена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корупція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буде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підштовхувати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людеи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̆ до того,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щоб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повідомляти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про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неї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протидіяти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їй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особливо,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якщо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інші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будуть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діяти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так само і про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це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буде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відомо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E5632CD-7FD6-48DC-A4CE-685D20D8D4DA}"/>
              </a:ext>
            </a:extLst>
          </p:cNvPr>
          <p:cNvSpPr/>
          <p:nvPr/>
        </p:nvSpPr>
        <p:spPr>
          <a:xfrm>
            <a:off x="882590" y="1591462"/>
            <a:ext cx="10440365" cy="1582934"/>
          </a:xfrm>
          <a:prstGeom prst="rect">
            <a:avLst/>
          </a:prstGeom>
          <a:noFill/>
          <a:ln w="28575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B9D6D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938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/>
          <p:nvPr/>
        </p:nvSpPr>
        <p:spPr>
          <a:xfrm>
            <a:off x="1021841" y="1255210"/>
            <a:ext cx="87356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Труднощі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перешкоджають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практичній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діяльності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громадськості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боротьбі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корупцією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Україні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: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1069350" y="2207918"/>
            <a:ext cx="10078282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2000"/>
              <a:buFont typeface="Helvetica" panose="00000500000000000000" pitchFamily="50" charset="0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відсутність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підтримки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боку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влади</a:t>
            </a:r>
            <a:endParaRPr sz="1600" dirty="0">
              <a:latin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2000"/>
              <a:buFont typeface="Helvetica" panose="00000500000000000000" pitchFamily="50" charset="0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недосконале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законодавче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закріплення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прав та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обов'язків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громадськості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</a:t>
            </a:r>
            <a:endParaRPr sz="1600" dirty="0">
              <a:latin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2000"/>
              <a:buFont typeface="Helvetica" panose="00000500000000000000" pitchFamily="50" charset="0"/>
              <a:buChar char="●"/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Недостатня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фінансова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підтримка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для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статутної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діяльності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організації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endParaRPr sz="1600" dirty="0">
              <a:latin typeface="Arial" panose="020B0604020202020204" pitchFamily="34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2000"/>
              <a:buFont typeface="Helvetica" panose="00000500000000000000" pitchFamily="50" charset="0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Незацікавленість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представників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уряду і у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висвітленні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корупційних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діянь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напряму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роблять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ці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проблеми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прозорими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Тобто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між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урядом та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громадськими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організаціями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може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відбуватись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конфронтація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Після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початку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повномасштабного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вторгнення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росії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Україну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громадських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зʼявилися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нові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виклики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Відповідно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результатів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опитування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«Центру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розвитку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громад»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численна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кількість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втратили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свої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місця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для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безпосередньої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реалізації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діяльності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офіси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таке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інше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endParaRPr dirty="0">
              <a:latin typeface="Arial" panose="020B060402020202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5425A-B951-4C91-86D9-AE5B93B2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39" y="548640"/>
            <a:ext cx="10335885" cy="721360"/>
          </a:xfrm>
        </p:spPr>
        <p:txBody>
          <a:bodyPr/>
          <a:lstStyle/>
          <a:p>
            <a:r>
              <a:rPr lang="ru-RU" sz="32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Завдання</a:t>
            </a:r>
            <a:r>
              <a:rPr lang="ru-RU" sz="32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sz="32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виклики</a:t>
            </a:r>
            <a:r>
              <a:rPr lang="ru-RU" sz="32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для </a:t>
            </a:r>
            <a:r>
              <a:rPr lang="ru-RU" sz="32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громадських</a:t>
            </a:r>
            <a:r>
              <a:rPr lang="ru-RU" sz="32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активістів</a:t>
            </a:r>
            <a:r>
              <a:rPr lang="ru-RU" sz="32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br>
              <a:rPr lang="ru-RU" sz="3200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27"/>
          <p:cNvGraphicFramePr/>
          <p:nvPr>
            <p:extLst>
              <p:ext uri="{D42A27DB-BD31-4B8C-83A1-F6EECF244321}">
                <p14:modId xmlns:p14="http://schemas.microsoft.com/office/powerpoint/2010/main" val="304932923"/>
              </p:ext>
            </p:extLst>
          </p:nvPr>
        </p:nvGraphicFramePr>
        <p:xfrm>
          <a:off x="1724628" y="2231877"/>
          <a:ext cx="8681014" cy="1864868"/>
        </p:xfrm>
        <a:graphic>
          <a:graphicData uri="http://schemas.openxmlformats.org/drawingml/2006/table">
            <a:tbl>
              <a:tblPr>
                <a:noFill/>
                <a:tableStyleId>{C42724B6-F678-4F4E-807B-FEA35C68B2BE}</a:tableStyleId>
              </a:tblPr>
              <a:tblGrid>
                <a:gridCol w="868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Arial" panose="020B0604020202020204" pitchFamily="34" charset="0"/>
                        <a:ea typeface="Cambria Math"/>
                        <a:cs typeface="Arial" panose="020B0604020202020204" pitchFamily="34" charset="0"/>
                        <a:sym typeface="Cambria Math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Студенти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мають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знайти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та навести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приклади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успішної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громадської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діяльності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в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Україні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. Коротко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пояснити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як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саме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вона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вплинула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на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політику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в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Україні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і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що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змінила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.</a:t>
                      </a:r>
                      <a:endParaRPr sz="2400" u="none" strike="noStrike" cap="none" dirty="0">
                        <a:latin typeface="Arial" panose="020B0604020202020204" pitchFamily="34" charset="0"/>
                        <a:ea typeface="Cambria Math"/>
                        <a:cs typeface="Arial" panose="020B0604020202020204" pitchFamily="34" charset="0"/>
                        <a:sym typeface="Cambria Math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8E1A365-DC3B-41E5-B25C-B2956556079A}"/>
              </a:ext>
            </a:extLst>
          </p:cNvPr>
          <p:cNvSpPr txBox="1"/>
          <p:nvPr/>
        </p:nvSpPr>
        <p:spPr>
          <a:xfrm>
            <a:off x="958322" y="404184"/>
            <a:ext cx="6094070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Завдання</a:t>
            </a:r>
            <a:r>
              <a:rPr lang="ru-RU" sz="32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№1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88D9BD6-0BCA-4DA9-8F49-CB5A35EF46BD}"/>
              </a:ext>
            </a:extLst>
          </p:cNvPr>
          <p:cNvSpPr/>
          <p:nvPr/>
        </p:nvSpPr>
        <p:spPr>
          <a:xfrm>
            <a:off x="976132" y="1871661"/>
            <a:ext cx="10039109" cy="3114678"/>
          </a:xfrm>
          <a:prstGeom prst="rect">
            <a:avLst/>
          </a:prstGeom>
          <a:noFill/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Google Shape;296;p28"/>
          <p:cNvGraphicFramePr/>
          <p:nvPr>
            <p:extLst>
              <p:ext uri="{D42A27DB-BD31-4B8C-83A1-F6EECF244321}">
                <p14:modId xmlns:p14="http://schemas.microsoft.com/office/powerpoint/2010/main" val="3890663192"/>
              </p:ext>
            </p:extLst>
          </p:nvPr>
        </p:nvGraphicFramePr>
        <p:xfrm>
          <a:off x="1747777" y="1829571"/>
          <a:ext cx="8646290" cy="2330014"/>
        </p:xfrm>
        <a:graphic>
          <a:graphicData uri="http://schemas.openxmlformats.org/drawingml/2006/table">
            <a:tbl>
              <a:tblPr>
                <a:noFill/>
                <a:tableStyleId>{C42724B6-F678-4F4E-807B-FEA35C68B2BE}</a:tableStyleId>
              </a:tblPr>
              <a:tblGrid>
                <a:gridCol w="8646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332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Arial" panose="020B0604020202020204" pitchFamily="34" charset="0"/>
                        <a:ea typeface="Cambria Math"/>
                        <a:cs typeface="Arial" panose="020B0604020202020204" pitchFamily="34" charset="0"/>
                        <a:sym typeface="Cambria Math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11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Студенти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мають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поділитися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на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групи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та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подумати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над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загальним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проектом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громадської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організації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: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напрям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її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діяльності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,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які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проблеми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вона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має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вирішити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, в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загальних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рисах приклад </a:t>
                      </a:r>
                      <a:r>
                        <a:rPr lang="ru-RU" sz="24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можливого</a:t>
                      </a:r>
                      <a:r>
                        <a:rPr lang="ru-RU" sz="24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проекту</a:t>
                      </a:r>
                      <a:endParaRPr sz="2400" u="none" strike="noStrike" cap="none" dirty="0">
                        <a:latin typeface="Arial" panose="020B0604020202020204" pitchFamily="34" charset="0"/>
                        <a:ea typeface="Cambria Math"/>
                        <a:cs typeface="Arial" panose="020B0604020202020204" pitchFamily="34" charset="0"/>
                        <a:sym typeface="Cambria Math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07B002-EC10-424C-BBF6-269EDEC7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none" strike="noStrike" cap="non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Завдання</a:t>
            </a:r>
            <a:r>
              <a:rPr lang="ru-RU" sz="3200" u="none" strike="noStrike" cap="non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№2</a:t>
            </a:r>
            <a:br>
              <a:rPr lang="ru-RU" sz="3200" u="none" strike="noStrike" cap="non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</a:br>
            <a:endParaRPr lang="ru-RU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7DF450F-DCCA-4B44-B55D-0206E0417DB3}"/>
              </a:ext>
            </a:extLst>
          </p:cNvPr>
          <p:cNvSpPr/>
          <p:nvPr/>
        </p:nvSpPr>
        <p:spPr>
          <a:xfrm>
            <a:off x="976132" y="1871661"/>
            <a:ext cx="10039109" cy="3114678"/>
          </a:xfrm>
          <a:prstGeom prst="rect">
            <a:avLst/>
          </a:prstGeom>
          <a:noFill/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Google Shape;301;p29"/>
          <p:cNvGraphicFramePr/>
          <p:nvPr>
            <p:extLst>
              <p:ext uri="{D42A27DB-BD31-4B8C-83A1-F6EECF244321}">
                <p14:modId xmlns:p14="http://schemas.microsoft.com/office/powerpoint/2010/main" val="3308140367"/>
              </p:ext>
            </p:extLst>
          </p:nvPr>
        </p:nvGraphicFramePr>
        <p:xfrm>
          <a:off x="1365812" y="1871661"/>
          <a:ext cx="9259747" cy="2580958"/>
        </p:xfrm>
        <a:graphic>
          <a:graphicData uri="http://schemas.openxmlformats.org/drawingml/2006/table">
            <a:tbl>
              <a:tblPr>
                <a:noFill/>
                <a:tableStyleId>{C42724B6-F678-4F4E-807B-FEA35C68B2BE}</a:tableStyleId>
              </a:tblPr>
              <a:tblGrid>
                <a:gridCol w="9259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2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rgbClr val="487C7B"/>
                        </a:solidFill>
                        <a:latin typeface="Arial" panose="020B0604020202020204" pitchFamily="34" charset="0"/>
                        <a:ea typeface="Cambria Math"/>
                        <a:cs typeface="Arial" panose="020B0604020202020204" pitchFamily="34" charset="0"/>
                        <a:sym typeface="Cambria Math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75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Окрема</a:t>
                      </a: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0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сесія</a:t>
                      </a: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, </a:t>
                      </a:r>
                      <a:r>
                        <a:rPr lang="ru-RU" sz="20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наприклад</a:t>
                      </a: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у </a:t>
                      </a:r>
                      <a:r>
                        <a:rPr lang="ru-RU" sz="20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кінці</a:t>
                      </a: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модулю 2 «</a:t>
                      </a:r>
                      <a:r>
                        <a:rPr lang="ru-RU" sz="20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Відповідальна</a:t>
                      </a: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0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громадськість</a:t>
                      </a: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» </a:t>
                      </a:r>
                      <a:r>
                        <a:rPr lang="ru-RU" sz="20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гра</a:t>
                      </a: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в </a:t>
                      </a:r>
                      <a:r>
                        <a:rPr lang="ru-RU" sz="20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антикорупційну</a:t>
                      </a: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r>
                        <a:rPr lang="ru-RU" sz="20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мафію</a:t>
                      </a: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, </a:t>
                      </a:r>
                      <a:r>
                        <a:rPr lang="ru-RU" sz="20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розроблену</a:t>
                      </a: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центром </a:t>
                      </a:r>
                      <a:r>
                        <a:rPr lang="ru-RU" sz="2000" u="none" strike="noStrike" cap="none" dirty="0" err="1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Ейдос</a:t>
                      </a: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. </a:t>
                      </a:r>
                      <a:endParaRPr sz="2000" u="none" strike="noStrike" cap="none" dirty="0">
                        <a:latin typeface="Arial" panose="020B0604020202020204" pitchFamily="34" charset="0"/>
                        <a:ea typeface="Cambria Math"/>
                        <a:cs typeface="Arial" panose="020B0604020202020204" pitchFamily="34" charset="0"/>
                        <a:sym typeface="Cambria Math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 </a:t>
                      </a:r>
                      <a:endParaRPr sz="2000" u="none" strike="noStrike" cap="none" dirty="0">
                        <a:latin typeface="Arial" panose="020B0604020202020204" pitchFamily="34" charset="0"/>
                        <a:ea typeface="Cambria Math"/>
                        <a:cs typeface="Arial" panose="020B0604020202020204" pitchFamily="34" charset="0"/>
                        <a:sym typeface="Cambria Math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Link</a:t>
                      </a:r>
                      <a:r>
                        <a:rPr lang="ru-RU" sz="20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: </a:t>
                      </a:r>
                      <a:r>
                        <a:rPr lang="ru-RU" sz="1800" u="sng" strike="noStrike" cap="none" dirty="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  <a:hlinkClick r:id="rId3"/>
                        </a:rPr>
                        <a:t>https://www.prostir.ua/?news=antykoruptsijna-mafiya-dlya-koho-tsya-hra-ta-yak-jiji-otrymaty-videoinstruktsiya-dlya-veduchyh-ta-dodatkovi-metodychni-materialy-z-antykoruptsiji</a:t>
                      </a:r>
                      <a:r>
                        <a:rPr lang="ru-RU" sz="1800" u="none" strike="noStrike" cap="none" dirty="0">
                          <a:latin typeface="Arial" panose="020B0604020202020204" pitchFamily="34" charset="0"/>
                          <a:ea typeface="Cambria Math"/>
                          <a:cs typeface="Arial" panose="020B0604020202020204" pitchFamily="34" charset="0"/>
                          <a:sym typeface="Cambria Math"/>
                        </a:rPr>
                        <a:t> </a:t>
                      </a:r>
                      <a:endParaRPr sz="1800" u="none" strike="noStrike" cap="none" dirty="0">
                        <a:latin typeface="Arial" panose="020B0604020202020204" pitchFamily="34" charset="0"/>
                        <a:ea typeface="Cambria Math"/>
                        <a:cs typeface="Arial" panose="020B0604020202020204" pitchFamily="34" charset="0"/>
                        <a:sym typeface="Cambria Math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FC4566F-B2BA-4A9F-9C53-D816213C396B}"/>
              </a:ext>
            </a:extLst>
          </p:cNvPr>
          <p:cNvSpPr txBox="1"/>
          <p:nvPr/>
        </p:nvSpPr>
        <p:spPr>
          <a:xfrm>
            <a:off x="442733" y="447990"/>
            <a:ext cx="6094070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u="none" strike="noStrike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Завдання</a:t>
            </a:r>
            <a:r>
              <a:rPr lang="ru-RU" sz="3000" b="1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№3 (</a:t>
            </a:r>
            <a:r>
              <a:rPr lang="ru-RU" sz="3000" b="1" u="none" strike="noStrike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додаткове</a:t>
            </a:r>
            <a:r>
              <a:rPr lang="ru-RU" sz="3000" b="1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)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BFAA555-F57F-4560-A449-6104B84382E5}"/>
              </a:ext>
            </a:extLst>
          </p:cNvPr>
          <p:cNvSpPr/>
          <p:nvPr/>
        </p:nvSpPr>
        <p:spPr>
          <a:xfrm>
            <a:off x="976132" y="1871661"/>
            <a:ext cx="10039109" cy="3114678"/>
          </a:xfrm>
          <a:prstGeom prst="rect">
            <a:avLst/>
          </a:prstGeom>
          <a:noFill/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812800" y="5278416"/>
            <a:ext cx="4826000" cy="1015621"/>
          </a:xfrm>
          <a:prstGeom prst="flowChartProcess">
            <a:avLst/>
          </a:prstGeom>
          <a:solidFill>
            <a:srgbClr val="B9D6D5"/>
          </a:solidFill>
          <a:ln w="12700" cap="flat" cmpd="sng">
            <a:solidFill>
              <a:srgbClr val="B9D6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7891669" y="292387"/>
            <a:ext cx="2378765" cy="356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7005512" y="1424821"/>
            <a:ext cx="4195888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Рух «</a:t>
            </a:r>
            <a:r>
              <a:rPr lang="ru-RU" sz="1600" b="1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Відставка</a:t>
            </a:r>
            <a:r>
              <a:rPr lang="ru-RU" sz="1600" b="1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зараз» </a:t>
            </a:r>
            <a:r>
              <a:rPr lang="ru-RU" sz="16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–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Громадянсь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-кий рух,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що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розпочався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після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оприлюднення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доказів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широкомасштабного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митного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шахрайства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відо-мого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як «Ла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Лінеа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» («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Лінія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»), до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якого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були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причетні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тодішній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президент Отто Перес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Моліна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та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віце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-президентка Роксана </a:t>
            </a:r>
            <a:r>
              <a:rPr lang="ru-RU" sz="1400" b="0" i="0" u="none" strike="noStrike" cap="none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Бальдетті</a:t>
            </a:r>
            <a:r>
              <a:rPr lang="ru-RU" sz="14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1400" dirty="0">
              <a:latin typeface="Arial" panose="020B0604020202020204" pitchFamily="34" charset="0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925286" y="411833"/>
            <a:ext cx="1027611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err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Громадянське</a:t>
            </a:r>
            <a:r>
              <a:rPr lang="ru-RU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суспільство</a:t>
            </a:r>
            <a:r>
              <a:rPr lang="ru-RU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в </a:t>
            </a:r>
            <a:r>
              <a:rPr lang="ru-RU" sz="3000" b="1" dirty="0" err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Гватемалі</a:t>
            </a:r>
            <a:r>
              <a:rPr lang="ru-RU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:</a:t>
            </a:r>
            <a:br>
              <a:rPr lang="ru-RU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ru-RU" sz="30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рух </a:t>
            </a:r>
            <a:r>
              <a:rPr lang="ru-RU" sz="3000" b="1" dirty="0" err="1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Відставка</a:t>
            </a:r>
            <a:r>
              <a:rPr lang="ru-RU" sz="30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зараз (</a:t>
            </a:r>
            <a:r>
              <a:rPr lang="ru-RU" sz="3000" b="1" dirty="0" err="1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RenunciaYa</a:t>
            </a:r>
            <a:r>
              <a:rPr lang="ru-RU" sz="30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)</a:t>
            </a:r>
            <a:endParaRPr sz="3000" b="1" dirty="0">
              <a:highlight>
                <a:srgbClr val="B9D6D5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8493" y="1480029"/>
            <a:ext cx="591363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 t="1" b="-15387"/>
          <a:stretch/>
        </p:blipFill>
        <p:spPr>
          <a:xfrm>
            <a:off x="1018397" y="1546901"/>
            <a:ext cx="2390508" cy="318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9026" y="2975652"/>
            <a:ext cx="2834545" cy="188460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1018397" y="5402720"/>
            <a:ext cx="437656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Результатом – стала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відставка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президента та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віце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-президентки.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7101840" y="2994813"/>
            <a:ext cx="427736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Громадяни</a:t>
            </a: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використовували</a:t>
            </a: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різні</a:t>
            </a: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насильницькі</a:t>
            </a: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тактики: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16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від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Helvetica" panose="00000500000000000000" pitchFamily="50" charset="0"/>
              <a:buChar char="●"/>
            </a:pP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протестів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Helvetica" panose="00000500000000000000" pitchFamily="50" charset="0"/>
              <a:buChar char="●"/>
            </a:pP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скандування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Helvetica" panose="00000500000000000000" pitchFamily="50" charset="0"/>
              <a:buChar char="●"/>
            </a:pP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розмахування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прапорами</a:t>
            </a:r>
            <a:endParaRPr sz="1600" dirty="0">
              <a:latin typeface="Arial" panose="020B0604020202020204" pitchFamily="34" charset="0"/>
              <a:ea typeface="CordiaUPC"/>
              <a:cs typeface="Arial" panose="020B0604020202020204" pitchFamily="34" charset="0"/>
              <a:sym typeface="CordiaUPC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Helvetica" panose="00000500000000000000" pitchFamily="50" charset="0"/>
              <a:buChar char="●"/>
            </a:pP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носіння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національних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кольорів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Helvetica" panose="00000500000000000000" pitchFamily="50" charset="0"/>
              <a:buChar char="●"/>
            </a:pP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співу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гімну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до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Helvetica" panose="00000500000000000000" pitchFamily="50" charset="0"/>
              <a:buChar char="●"/>
            </a:pP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перекриття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доріг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Helvetica" panose="00000500000000000000" pitchFamily="50" charset="0"/>
              <a:buChar char="●"/>
            </a:pP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участь у цифровому </a:t>
            </a: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спротиві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171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1018397" y="4424648"/>
            <a:ext cx="22793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#YoEstoyPorGuate</a:t>
            </a:r>
            <a:b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(«Я за Гватемалу»)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3909860" y="2169857"/>
            <a:ext cx="25355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#YoNoTengoPresidente 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(«У мене нема президента»)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80E6E56A-5CCA-48DE-986E-B8D4414B62D5}"/>
              </a:ext>
            </a:extLst>
          </p:cNvPr>
          <p:cNvSpPr/>
          <p:nvPr/>
        </p:nvSpPr>
        <p:spPr>
          <a:xfrm>
            <a:off x="809697" y="5373798"/>
            <a:ext cx="10696503" cy="1135859"/>
          </a:xfrm>
          <a:prstGeom prst="rect">
            <a:avLst/>
          </a:prstGeom>
          <a:solidFill>
            <a:srgbClr val="B9D6D5"/>
          </a:solidFill>
          <a:ln w="28575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B9D6D5"/>
                </a:solidFill>
              </a:ln>
              <a:noFill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641727" y="1282309"/>
            <a:ext cx="4267199" cy="2440128"/>
          </a:xfrm>
          <a:prstGeom prst="ellipse">
            <a:avLst/>
          </a:prstGeom>
          <a:solidFill>
            <a:srgbClr val="B9D6D5"/>
          </a:solidFill>
          <a:ln w="12700" cap="flat" cmpd="sng">
            <a:solidFill>
              <a:srgbClr val="B9D6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930965" y="468342"/>
            <a:ext cx="838575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Громадянське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суспільство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: </a:t>
            </a:r>
            <a:r>
              <a:rPr lang="ru-RU" sz="3000" b="1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суть та </a:t>
            </a:r>
            <a:r>
              <a:rPr lang="ru-RU" sz="3000" b="1" dirty="0" err="1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ознаки</a:t>
            </a:r>
            <a:endParaRPr sz="3000" b="1" dirty="0">
              <a:solidFill>
                <a:schemeClr val="dk1"/>
              </a:solidFill>
              <a:highlight>
                <a:srgbClr val="B9D6D5"/>
              </a:highlight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3858631" y="1772934"/>
            <a:ext cx="393720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Громадянське</a:t>
            </a:r>
            <a:r>
              <a:rPr lang="ru-RU" sz="16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суспільство</a:t>
            </a:r>
            <a:r>
              <a:rPr lang="ru-RU" sz="16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–</a:t>
            </a:r>
            <a:b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</a:b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сфера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добровільних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організаціи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̆</a:t>
            </a:r>
            <a:b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</a:b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неформальних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зв’язків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в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вступають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індивіди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і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групи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публічніи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̆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діяльності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Проміжна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ланка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між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громадянами</a:t>
            </a:r>
            <a:r>
              <a:rPr lang="ru-RU" sz="16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і державою. </a:t>
            </a:r>
            <a:endParaRPr sz="1600"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869351" y="1409089"/>
            <a:ext cx="249140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Економічна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незалежність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8189893" y="3523516"/>
            <a:ext cx="24566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розвинута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демократія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856080" y="3568548"/>
            <a:ext cx="242514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рівноправність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809697" y="2274899"/>
            <a:ext cx="251791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забезпечення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прав і свобод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боку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держави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8223043" y="1368933"/>
            <a:ext cx="306105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вільне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формування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думки (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політична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різноманітність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)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8223043" y="2390076"/>
            <a:ext cx="301818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свобода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створення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діяльності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засобів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масової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інформації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2760741" y="4378840"/>
            <a:ext cx="602916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високий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рівень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інтелектуального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та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психологічного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розвитку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членів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суспільства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їх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здатність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до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самодіяльності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у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складі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певного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інституту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громадянського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суспільства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1066800" y="5423308"/>
            <a:ext cx="100584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Громадянське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суспільство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є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необхідною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складовою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частиною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демократії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покликане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на те,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щоб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вирішувати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проблеми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громадян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та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представляти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спільні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інтереси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через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взаємодію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із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владою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та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брати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у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прийнятті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рішень</a:t>
            </a:r>
            <a:endParaRPr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cxnSp>
        <p:nvCxnSpPr>
          <p:cNvPr id="4" name="Сполучна лінія: уступом 3">
            <a:extLst>
              <a:ext uri="{FF2B5EF4-FFF2-40B4-BE49-F238E27FC236}">
                <a16:creationId xmlns:a16="http://schemas.microsoft.com/office/drawing/2014/main" id="{CC81D59E-D9A4-41E3-A14C-236242614036}"/>
              </a:ext>
            </a:extLst>
          </p:cNvPr>
          <p:cNvCxnSpPr/>
          <p:nvPr/>
        </p:nvCxnSpPr>
        <p:spPr>
          <a:xfrm flipV="1">
            <a:off x="7406640" y="1562977"/>
            <a:ext cx="816403" cy="153889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получна лінія: уступом 5">
            <a:extLst>
              <a:ext uri="{FF2B5EF4-FFF2-40B4-BE49-F238E27FC236}">
                <a16:creationId xmlns:a16="http://schemas.microsoft.com/office/drawing/2014/main" id="{7B41FB69-B549-4784-BF5A-F6ACC9579173}"/>
              </a:ext>
            </a:extLst>
          </p:cNvPr>
          <p:cNvCxnSpPr>
            <a:endCxn id="131" idx="3"/>
          </p:cNvCxnSpPr>
          <p:nvPr/>
        </p:nvCxnSpPr>
        <p:spPr>
          <a:xfrm rot="10800000">
            <a:off x="3360760" y="1732234"/>
            <a:ext cx="815000" cy="40700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4C673362-392A-4813-90C2-59E32EA61947}"/>
              </a:ext>
            </a:extLst>
          </p:cNvPr>
          <p:cNvCxnSpPr>
            <a:cxnSpLocks/>
            <a:stCxn id="119" idx="2"/>
          </p:cNvCxnSpPr>
          <p:nvPr/>
        </p:nvCxnSpPr>
        <p:spPr>
          <a:xfrm flipH="1">
            <a:off x="3360759" y="2502373"/>
            <a:ext cx="28096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65419407-E990-4815-AAEB-0BF171C7DAB7}"/>
              </a:ext>
            </a:extLst>
          </p:cNvPr>
          <p:cNvCxnSpPr>
            <a:stCxn id="119" idx="6"/>
          </p:cNvCxnSpPr>
          <p:nvPr/>
        </p:nvCxnSpPr>
        <p:spPr>
          <a:xfrm>
            <a:off x="7908926" y="2502373"/>
            <a:ext cx="31411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получна лінія: уступом 17">
            <a:extLst>
              <a:ext uri="{FF2B5EF4-FFF2-40B4-BE49-F238E27FC236}">
                <a16:creationId xmlns:a16="http://schemas.microsoft.com/office/drawing/2014/main" id="{5BC04B82-EAD5-4C18-AC5E-EE4A731DF5F4}"/>
              </a:ext>
            </a:extLst>
          </p:cNvPr>
          <p:cNvCxnSpPr>
            <a:endCxn id="132" idx="1"/>
          </p:cNvCxnSpPr>
          <p:nvPr/>
        </p:nvCxnSpPr>
        <p:spPr>
          <a:xfrm rot="16200000" flipH="1">
            <a:off x="7495233" y="3152001"/>
            <a:ext cx="767988" cy="621331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получна лінія: уступом 19">
            <a:extLst>
              <a:ext uri="{FF2B5EF4-FFF2-40B4-BE49-F238E27FC236}">
                <a16:creationId xmlns:a16="http://schemas.microsoft.com/office/drawing/2014/main" id="{A0D03E5C-B80C-443B-9DFA-44B71C4ED927}"/>
              </a:ext>
            </a:extLst>
          </p:cNvPr>
          <p:cNvCxnSpPr>
            <a:cxnSpLocks/>
            <a:stCxn id="119" idx="3"/>
            <a:endCxn id="133" idx="3"/>
          </p:cNvCxnSpPr>
          <p:nvPr/>
        </p:nvCxnSpPr>
        <p:spPr>
          <a:xfrm rot="5400000">
            <a:off x="3510634" y="3135683"/>
            <a:ext cx="526604" cy="985416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>
            <a:extLst>
              <a:ext uri="{FF2B5EF4-FFF2-40B4-BE49-F238E27FC236}">
                <a16:creationId xmlns:a16="http://schemas.microsoft.com/office/drawing/2014/main" id="{02A0DC52-773E-4FCC-BC09-D45A60F0AAD0}"/>
              </a:ext>
            </a:extLst>
          </p:cNvPr>
          <p:cNvCxnSpPr>
            <a:cxnSpLocks/>
            <a:stCxn id="119" idx="4"/>
          </p:cNvCxnSpPr>
          <p:nvPr/>
        </p:nvCxnSpPr>
        <p:spPr>
          <a:xfrm flipH="1">
            <a:off x="5775326" y="3722437"/>
            <a:ext cx="1" cy="48516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/>
        </p:nvSpPr>
        <p:spPr>
          <a:xfrm>
            <a:off x="1399822" y="2208733"/>
            <a:ext cx="936300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	«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Кожна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 Держава-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учасниця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вживає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належних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заходів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 у межах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своїх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можливостей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і 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згідно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 з 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основоположними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 принципами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свого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внутрішнього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 права,  для 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сприяння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активній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участі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окремих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осіб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і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груп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за межами державного  сектора, таких як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громадянське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суспільство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неурядові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функціонують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на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базі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громад, у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запобіганні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й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боротьбі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 нею та для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поглиблення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розуміння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суспільством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факту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існування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 причин і 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небезпечного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характеру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а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також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загроз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створюються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нею.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	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Кожна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Держава-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учасниця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вживає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належних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заходів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для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забезпечення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того,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щоб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відповідні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протидії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про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йдеться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цій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Конвенції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були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відомі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населенню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 і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забезпечує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доступ  до таких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органів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для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надання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їм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повідомлень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у тому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числі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анонімно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про будь-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випадки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можуть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розглядатись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як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злочин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відповідно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цієї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Конвенції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.».</a:t>
            </a:r>
            <a:endParaRPr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3198" y="5199702"/>
            <a:ext cx="582322" cy="59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028459" y="2115813"/>
            <a:ext cx="579007" cy="5938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243AB-16EF-4C10-A54E-14DA5496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484" y="479173"/>
            <a:ext cx="9363003" cy="721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Документи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закріплюють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участь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суспільства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боротьбі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корупцією</a:t>
            </a:r>
            <a:endParaRPr lang="ru-RU" dirty="0"/>
          </a:p>
        </p:txBody>
      </p:sp>
      <p:sp>
        <p:nvSpPr>
          <p:cNvPr id="13" name="Google Shape;149;p16">
            <a:extLst>
              <a:ext uri="{FF2B5EF4-FFF2-40B4-BE49-F238E27FC236}">
                <a16:creationId xmlns:a16="http://schemas.microsoft.com/office/drawing/2014/main" id="{7802D085-9A91-49E7-8A3F-C53675742E7E}"/>
              </a:ext>
            </a:extLst>
          </p:cNvPr>
          <p:cNvSpPr txBox="1"/>
          <p:nvPr/>
        </p:nvSpPr>
        <p:spPr>
          <a:xfrm>
            <a:off x="2423183" y="1746481"/>
            <a:ext cx="50358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Стаття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13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Конвенції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ООН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проти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:</a:t>
            </a:r>
            <a:endParaRPr sz="1800" b="1"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84782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/>
        </p:nvSpPr>
        <p:spPr>
          <a:xfrm>
            <a:off x="1011484" y="1866225"/>
            <a:ext cx="936300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Участь </a:t>
            </a:r>
            <a:r>
              <a:rPr lang="ru-RU" sz="2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</a:t>
            </a: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слід</a:t>
            </a: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зміцнювати</a:t>
            </a: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за </a:t>
            </a:r>
            <a:r>
              <a:rPr lang="ru-RU" sz="2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допомогою</a:t>
            </a: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таких </a:t>
            </a:r>
            <a:r>
              <a:rPr lang="ru-RU" sz="2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заходів</a:t>
            </a: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:</a:t>
            </a:r>
            <a:endParaRPr sz="2000" b="1"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1011484" y="2266294"/>
            <a:ext cx="10130649" cy="330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Font typeface="Helvetica" panose="00000500000000000000" pitchFamily="50" charset="0"/>
              <a:buChar char="●"/>
            </a:pP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посилення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прозорості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й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сприяння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залученню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населення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процесів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прийняття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рішень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;</a:t>
            </a:r>
            <a:endParaRPr dirty="0">
              <a:latin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Font typeface="Helvetica" panose="00000500000000000000" pitchFamily="50" charset="0"/>
              <a:buChar char="●"/>
            </a:pP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забезпечення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для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населення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ефективного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доступу до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інформації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;</a:t>
            </a:r>
            <a:endParaRPr dirty="0">
              <a:latin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Font typeface="Helvetica" panose="00000500000000000000" pitchFamily="50" charset="0"/>
              <a:buChar char="●"/>
            </a:pP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проведення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заходів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щодо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sng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інформування</a:t>
            </a:r>
            <a:r>
              <a:rPr lang="ru-RU" u="sng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sng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населення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сприяють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створенню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атмосфери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неприйняття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а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також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реалізація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програм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державної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освіти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у тому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числі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навчальних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програм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 школах й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університетах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;</a:t>
            </a:r>
            <a:endParaRPr dirty="0">
              <a:latin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Font typeface="Helvetica" panose="00000500000000000000" pitchFamily="50" charset="0"/>
              <a:buChar char="●"/>
            </a:pP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повага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заохочення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захист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свободи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пошуку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отримання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опублікування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поширення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інформації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про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корупцію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</a:t>
            </a:r>
            <a:endParaRPr b="1"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1D16A1E-514E-4B45-ABBB-B14FFFBE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484" y="479173"/>
            <a:ext cx="9363003" cy="721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Документи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закріплюють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участь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суспільства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боротьбі</a:t>
            </a:r>
            <a:r>
              <a:rPr lang="ru-RU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</a:t>
            </a:r>
            <a:r>
              <a:rPr lang="ru-RU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корупцією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/>
        </p:nvSpPr>
        <p:spPr>
          <a:xfrm>
            <a:off x="1020417" y="470266"/>
            <a:ext cx="892912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Українська</a:t>
            </a:r>
            <a:r>
              <a:rPr lang="ru-RU" sz="3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нормативно-</a:t>
            </a:r>
            <a:r>
              <a:rPr lang="ru-RU" sz="3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правова</a:t>
            </a:r>
            <a:r>
              <a:rPr lang="ru-RU" sz="3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база</a:t>
            </a:r>
            <a:endParaRPr sz="3000"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1046480" y="1334824"/>
            <a:ext cx="10088881" cy="168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Wingdings" panose="05000000000000000000" pitchFamily="2" charset="2"/>
              <a:buChar char="l"/>
            </a:pP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2006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рік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-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Україна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ратифікувала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Конвенцію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Організації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Об’єднаних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націй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проти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</a:pP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endParaRPr u="none" strike="noStrike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Wingdings" panose="05000000000000000000" pitchFamily="2" charset="2"/>
              <a:buChar char="l"/>
            </a:pP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Закон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України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«Про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запобігання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» (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стаття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11,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пункті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7) сказано,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повноважень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Національного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агентства з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питань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запобігання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належить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залучення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громадськості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формування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реалізації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моніторингу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антикорупційної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u="none" strike="noStrike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політики</a:t>
            </a:r>
            <a:r>
              <a:rPr lang="ru-RU" u="none" strike="noStrike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</a:t>
            </a:r>
            <a:endParaRPr u="none" strike="noStrike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1056641" y="3330462"/>
            <a:ext cx="10088880" cy="259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Закони</a:t>
            </a: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України</a:t>
            </a: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, </a:t>
            </a:r>
            <a:r>
              <a:rPr lang="ru-RU" sz="2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регулюються</a:t>
            </a: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діяльність</a:t>
            </a: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громадських</a:t>
            </a: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обʼєднань</a:t>
            </a:r>
            <a:r>
              <a:rPr lang="ru-RU" sz="20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: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Wingdings" panose="05000000000000000000" pitchFamily="2" charset="2"/>
              <a:buChar char="l"/>
            </a:pP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«Про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громадські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об’єднання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»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22.03.2012 р. №2572-VI;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Wingdings" panose="05000000000000000000" pitchFamily="2" charset="2"/>
              <a:buChar char="l"/>
            </a:pP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«Про участь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охороні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громадського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порядку і державного кордону»</a:t>
            </a:r>
            <a:b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</a:b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22.06.2000 р. №1835–ІІІ;</a:t>
            </a:r>
            <a:endParaRPr sz="1600" u="none" strike="noStrike"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  <a:p>
            <a:pPr marL="342900" marR="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Wingdings" panose="05000000000000000000" pitchFamily="2" charset="2"/>
              <a:buChar char="l"/>
            </a:pP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«Про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органи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самоорганізації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населення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»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11.07.2001 р. №2625-ІІІ;</a:t>
            </a:r>
            <a:endParaRPr sz="1600" u="none" strike="noStrike"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  <a:p>
            <a:pPr marL="342900" marR="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Wingdings" panose="05000000000000000000" pitchFamily="2" charset="2"/>
              <a:buChar char="l"/>
            </a:pP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«Про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молодіжні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дитячі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громадські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організації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» </a:t>
            </a:r>
            <a:r>
              <a:rPr lang="ru-RU" sz="1600" u="none" strike="noStrike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</a:t>
            </a:r>
            <a:r>
              <a:rPr lang="ru-RU" sz="1600" u="none" strike="noStrike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01.12.1998р.</a:t>
            </a:r>
            <a:endParaRPr sz="1600" u="none" strike="noStrike"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  <a:p>
            <a:pPr marL="285750" marR="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Font typeface="Helvetica" panose="00000500000000000000" pitchFamily="50" charset="0"/>
              <a:buChar char="●"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7937409-12E4-4FFD-BEFD-E7B51FEED686}"/>
              </a:ext>
            </a:extLst>
          </p:cNvPr>
          <p:cNvSpPr/>
          <p:nvPr/>
        </p:nvSpPr>
        <p:spPr>
          <a:xfrm>
            <a:off x="1038875" y="2446125"/>
            <a:ext cx="546179" cy="64629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B5117938-E00D-46C2-86A0-2E93CA60C176}"/>
              </a:ext>
            </a:extLst>
          </p:cNvPr>
          <p:cNvSpPr/>
          <p:nvPr/>
        </p:nvSpPr>
        <p:spPr>
          <a:xfrm>
            <a:off x="1038875" y="3530819"/>
            <a:ext cx="546179" cy="64629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61B6BF02-88A9-48A4-B455-C878259211D1}"/>
              </a:ext>
            </a:extLst>
          </p:cNvPr>
          <p:cNvSpPr/>
          <p:nvPr/>
        </p:nvSpPr>
        <p:spPr>
          <a:xfrm>
            <a:off x="1038875" y="4450467"/>
            <a:ext cx="546179" cy="64629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Google Shape;176;p18"/>
          <p:cNvSpPr txBox="1"/>
          <p:nvPr/>
        </p:nvSpPr>
        <p:spPr>
          <a:xfrm>
            <a:off x="1021364" y="443334"/>
            <a:ext cx="994055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Функції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антикорупційній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діяльності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endParaRPr sz="3000" b="1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1021365" y="1325760"/>
            <a:ext cx="101317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Для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пошуку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реалізації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рішень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сфері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протидії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корупції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необхідно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максимально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використовувати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можливості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громадянського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суспільства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а </a:t>
            </a:r>
            <a:r>
              <a:rPr lang="ru-RU" sz="18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саме</a:t>
            </a:r>
            <a:r>
              <a:rPr lang="ru-RU" sz="18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:</a:t>
            </a:r>
            <a:endParaRPr sz="1800" b="1"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1764905" y="2371862"/>
            <a:ext cx="919701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мають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мережу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відносин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між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рівноправними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автономними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суб'єктами</a:t>
            </a:r>
            <a:b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</a:b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(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громадянами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соціальними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групами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),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здійснюються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без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посередництва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держави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; </a:t>
            </a:r>
            <a:endParaRPr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1764905" y="3473732"/>
            <a:ext cx="100740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стандартна система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соціальних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 норм і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цінностей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 у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суспільстві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що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ґрунтується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 на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міжособистісній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довірі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толерантності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повазі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 та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сприйнятті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спільноти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 як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самоцінності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libri"/>
              </a:rPr>
              <a:t> </a:t>
            </a:r>
            <a:endParaRPr dirty="0"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AEE0CA-7781-40BE-8351-572AD7E24B3E}"/>
              </a:ext>
            </a:extLst>
          </p:cNvPr>
          <p:cNvSpPr txBox="1"/>
          <p:nvPr/>
        </p:nvSpPr>
        <p:spPr>
          <a:xfrm>
            <a:off x="1764905" y="4296240"/>
            <a:ext cx="93882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наявність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розгалужених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соціальних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мереж (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асоціацій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організацій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політичних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партій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профспілок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органів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місцевого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самоврядування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незалежних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засобів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масової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інформації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тощо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сформованих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для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відстоювання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інтересів</a:t>
            </a:r>
            <a:b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</a:b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і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соціальних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груп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різних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сферах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суспільного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життя</a:t>
            </a:r>
            <a:r>
              <a:rPr lang="ru-RU" dirty="0"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; </a:t>
            </a:r>
          </a:p>
        </p:txBody>
      </p:sp>
      <p:sp>
        <p:nvSpPr>
          <p:cNvPr id="18" name="Google Shape;176;p18">
            <a:extLst>
              <a:ext uri="{FF2B5EF4-FFF2-40B4-BE49-F238E27FC236}">
                <a16:creationId xmlns:a16="http://schemas.microsoft.com/office/drawing/2014/main" id="{CB8CD377-F49B-41CA-BFF1-E18C82253354}"/>
              </a:ext>
            </a:extLst>
          </p:cNvPr>
          <p:cNvSpPr txBox="1"/>
          <p:nvPr/>
        </p:nvSpPr>
        <p:spPr>
          <a:xfrm>
            <a:off x="1103245" y="2487880"/>
            <a:ext cx="42643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1</a:t>
            </a:r>
            <a:endParaRPr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9" name="Google Shape;176;p18">
            <a:extLst>
              <a:ext uri="{FF2B5EF4-FFF2-40B4-BE49-F238E27FC236}">
                <a16:creationId xmlns:a16="http://schemas.microsoft.com/office/drawing/2014/main" id="{C7A1A4B4-C653-4999-8E77-D12E16C0A811}"/>
              </a:ext>
            </a:extLst>
          </p:cNvPr>
          <p:cNvSpPr txBox="1"/>
          <p:nvPr/>
        </p:nvSpPr>
        <p:spPr>
          <a:xfrm>
            <a:off x="1103245" y="3588605"/>
            <a:ext cx="42643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2</a:t>
            </a:r>
            <a:endParaRPr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0" name="Google Shape;176;p18">
            <a:extLst>
              <a:ext uri="{FF2B5EF4-FFF2-40B4-BE49-F238E27FC236}">
                <a16:creationId xmlns:a16="http://schemas.microsoft.com/office/drawing/2014/main" id="{45162C9A-0A6C-4FAC-8260-27C365993DA3}"/>
              </a:ext>
            </a:extLst>
          </p:cNvPr>
          <p:cNvSpPr txBox="1"/>
          <p:nvPr/>
        </p:nvSpPr>
        <p:spPr>
          <a:xfrm>
            <a:off x="1103245" y="4480947"/>
            <a:ext cx="42643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B9D6D5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/>
          <p:nvPr/>
        </p:nvSpPr>
        <p:spPr>
          <a:xfrm>
            <a:off x="983454" y="513222"/>
            <a:ext cx="101976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Переваги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громадянського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суспільства</a:t>
            </a:r>
            <a:b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</a:b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перед </a:t>
            </a: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іншими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3000" b="1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організаціями</a:t>
            </a:r>
            <a:r>
              <a:rPr lang="ru-RU" sz="3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997155" y="2582954"/>
            <a:ext cx="1019768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Font typeface="Helvetica" panose="00000500000000000000" pitchFamily="50" charset="0"/>
              <a:buChar char="●"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володіння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навичок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моніторингу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уряду </a:t>
            </a:r>
            <a:endParaRPr dirty="0">
              <a:latin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  <a:p>
            <a:pPr marL="266700" lvl="1"/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Наприклад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одним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проектів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ГО «Рух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Чесно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»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починаючи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2011 року,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був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моніторинг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кнопкодавів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Верховній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Раді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Представники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руху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фіксували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факти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неперсонального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голосування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збирав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окрему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базу).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997155" y="1826971"/>
            <a:ext cx="1019768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Font typeface="Helvetica" panose="00000500000000000000" pitchFamily="50" charset="0"/>
              <a:buChar char="●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відміну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міжнародних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локальні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можуть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глибокі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знання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місцеву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необхідні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розробки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ефективних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антикорупційних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стратегіи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̆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983454" y="4203642"/>
            <a:ext cx="1019768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Font typeface="Helvetica" panose="00000500000000000000" pitchFamily="50" charset="0"/>
              <a:buChar char="●"/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Мають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стійкии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̆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зв’язок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місцевим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населенням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можуть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також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перевагу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вигляді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різних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форм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соціального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капіталу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довіри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чого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не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мають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іноземні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агенціі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̈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міжнародні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актори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997155" y="5320481"/>
            <a:ext cx="101639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Font typeface="Helvetica" panose="00000500000000000000" pitchFamily="50" charset="0"/>
              <a:buChar char="●"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Більший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досвід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мобілізації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людей на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протести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/>
          <p:nvPr/>
        </p:nvSpPr>
        <p:spPr>
          <a:xfrm>
            <a:off x="1020418" y="403340"/>
            <a:ext cx="1018387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Напрями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громадського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активізму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сфері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антикорупції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: </a:t>
            </a:r>
            <a:r>
              <a:rPr lang="ru-RU" sz="3000" b="1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B9D6D5"/>
                </a:highlight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Моніторинг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B9D6D5"/>
                </a:highlight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endParaRPr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1020417" y="1817342"/>
            <a:ext cx="999868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Сфери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яких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проводиться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моніторинг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можуть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бути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різноманітні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але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основними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є: </a:t>
            </a:r>
            <a:endParaRPr sz="1800" b="1" dirty="0">
              <a:solidFill>
                <a:schemeClr val="dk1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1020417" y="2341944"/>
            <a:ext cx="1010285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публічні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закупівлі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(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різняться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виділені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бюджети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фактично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витрачені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між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собою,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є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документація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організацій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надають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послуги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виграють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тендер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прозорою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були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вони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замішані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корупційній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діяльності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є в них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конфлікт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інтересів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пов’язані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особи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уряді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були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дотичними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 тих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інших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закупівель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)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аналіз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декларацій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посадових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осіб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(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відрізняються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кількість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ціна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задекларованих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активів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фактичними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активами,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окрім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цього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можна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провести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паралелі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між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офіційною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заробітною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платою 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фактичним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доходом) До прикладу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журналісти-розслідувачі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Bihus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Info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встановили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деклараціями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що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екс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-нардеп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Ілля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Кива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який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був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частиною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«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Опозиційної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платформи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за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життя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»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задекларував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квартиру, 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фактично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не жив, а квартиру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якій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дійсно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мешкає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не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позначив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декларації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.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моніторинг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належності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роботи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посадових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осіб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(Рух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Чесно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моніторив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кнопкодавців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  <a:sym typeface="Cambria Math"/>
              </a:rPr>
              <a:t>) 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  <a:sym typeface="Cambria Mat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ія1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.potx" id="{96D6AD7B-74D1-40D1-A768-61DEC996FD49}" vid="{E166343F-E5C6-42A2-AAFA-3AF86A18548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91</TotalTime>
  <Words>1750</Words>
  <Application>Microsoft Office PowerPoint</Application>
  <PresentationFormat>Широкий екран</PresentationFormat>
  <Paragraphs>117</Paragraphs>
  <Slides>18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</vt:lpstr>
      <vt:lpstr>Helvetica</vt:lpstr>
      <vt:lpstr>Wingdings</vt:lpstr>
      <vt:lpstr>Noto Sans Symbols</vt:lpstr>
      <vt:lpstr>Calibri</vt:lpstr>
      <vt:lpstr>Презентація1</vt:lpstr>
      <vt:lpstr> Активне громадянське суспільство для забезпечення доброчесності в державі</vt:lpstr>
      <vt:lpstr>Презентація PowerPoint</vt:lpstr>
      <vt:lpstr>Презентація PowerPoint</vt:lpstr>
      <vt:lpstr>Документи, що закріплюють участь суспільства в боротьбі з корупцією</vt:lpstr>
      <vt:lpstr>Документи, що закріплюють участь суспільства в боротьбі з корупцією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Завдання та виклики для громадських активістів  </vt:lpstr>
      <vt:lpstr>Презентація PowerPoint</vt:lpstr>
      <vt:lpstr>Завдання №2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Активне громадянське суспільство для забезпечення доброчесності в державі</dc:title>
  <dc:creator>User</dc:creator>
  <cp:lastModifiedBy>User</cp:lastModifiedBy>
  <cp:revision>13</cp:revision>
  <dcterms:modified xsi:type="dcterms:W3CDTF">2023-06-20T17:24:09Z</dcterms:modified>
</cp:coreProperties>
</file>