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7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1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6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9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6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3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5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5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7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6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57574-8744-41B1-8B96-508F4F29458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E3FB5-C574-4CD3-B0A7-E7D885B92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9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0755" y="0"/>
            <a:ext cx="9144000" cy="2387600"/>
          </a:xfrm>
        </p:spPr>
        <p:txBody>
          <a:bodyPr/>
          <a:lstStyle/>
          <a:p>
            <a:r>
              <a:rPr lang="uk-UA" dirty="0"/>
              <a:t>CRM-системи в управлінні продажами.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348" y="2614612"/>
            <a:ext cx="9348652" cy="5286375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592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9811"/>
            <a:ext cx="10515600" cy="49702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en-US" dirty="0" smtClean="0"/>
              <a:t>🌟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966650"/>
            <a:ext cx="11769634" cy="5734595"/>
          </a:xfrm>
        </p:spPr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Управління</a:t>
            </a:r>
            <a:r>
              <a:rPr lang="ru-RU" dirty="0" smtClean="0"/>
              <a:t> контактами </a:t>
            </a:r>
            <a:r>
              <a:rPr lang="en-US" dirty="0" smtClean="0"/>
              <a:t>📇</a:t>
            </a:r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контактами є </a:t>
            </a:r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en-US" dirty="0" smtClean="0"/>
              <a:t>CRM.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кожного </a:t>
            </a:r>
            <a:r>
              <a:rPr lang="ru-RU" dirty="0" err="1" smtClean="0"/>
              <a:t>клієнта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, </a:t>
            </a:r>
            <a:r>
              <a:rPr lang="ru-RU" dirty="0" err="1" smtClean="0"/>
              <a:t>включаючи</a:t>
            </a:r>
            <a:r>
              <a:rPr lang="ru-RU" dirty="0" smtClean="0"/>
              <a:t> </a:t>
            </a:r>
            <a:r>
              <a:rPr lang="ru-RU" dirty="0" err="1" smtClean="0"/>
              <a:t>контактні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, </a:t>
            </a:r>
            <a:r>
              <a:rPr lang="ru-RU" dirty="0" err="1" smtClean="0"/>
              <a:t>уподобання</a:t>
            </a:r>
            <a:r>
              <a:rPr lang="ru-RU" dirty="0" smtClean="0"/>
              <a:t> та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легко </a:t>
            </a:r>
            <a:r>
              <a:rPr lang="ru-RU" dirty="0" err="1" smtClean="0"/>
              <a:t>відстежувати</a:t>
            </a:r>
            <a:r>
              <a:rPr lang="ru-RU" dirty="0" smtClean="0"/>
              <a:t> всю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взаємин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й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знаходити</a:t>
            </a:r>
            <a:r>
              <a:rPr lang="ru-RU" dirty="0" smtClean="0"/>
              <a:t> </a:t>
            </a:r>
            <a:r>
              <a:rPr lang="ru-RU" dirty="0" err="1" smtClean="0"/>
              <a:t>потрібну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.</a:t>
            </a:r>
          </a:p>
          <a:p>
            <a:r>
              <a:rPr lang="ru-RU" b="1" i="1" dirty="0" err="1" smtClean="0"/>
              <a:t>Переваги</a:t>
            </a:r>
            <a:r>
              <a:rPr lang="ru-RU" b="1" i="1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скоротити</a:t>
            </a:r>
            <a:r>
              <a:rPr lang="ru-RU" dirty="0" smtClean="0"/>
              <a:t> час на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клієнтом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42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191"/>
            <a:ext cx="1200476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 smtClean="0"/>
              <a:t>2. </a:t>
            </a:r>
            <a:r>
              <a:rPr lang="ru-RU" sz="2300" dirty="0" err="1" smtClean="0"/>
              <a:t>Управління</a:t>
            </a:r>
            <a:r>
              <a:rPr lang="ru-RU" sz="2300" dirty="0" smtClean="0"/>
              <a:t> продажами </a:t>
            </a:r>
            <a:r>
              <a:rPr lang="en-US" sz="2300" dirty="0" smtClean="0"/>
              <a:t>💼</a:t>
            </a:r>
          </a:p>
          <a:p>
            <a:r>
              <a:rPr lang="en-US" sz="2300" dirty="0" smtClean="0"/>
              <a:t>CRM-</a:t>
            </a:r>
            <a:r>
              <a:rPr lang="ru-RU" sz="2300" dirty="0" smtClean="0"/>
              <a:t>система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ефективно</a:t>
            </a:r>
            <a:r>
              <a:rPr lang="ru-RU" sz="2300" dirty="0" smtClean="0"/>
              <a:t> </a:t>
            </a:r>
            <a:r>
              <a:rPr lang="ru-RU" sz="2300" dirty="0" err="1" smtClean="0"/>
              <a:t>керувати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процесом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включає</a:t>
            </a:r>
            <a:r>
              <a:rPr lang="ru-RU" sz="2300" dirty="0" smtClean="0"/>
              <a:t> </a:t>
            </a:r>
            <a:r>
              <a:rPr lang="ru-RU" sz="2300" dirty="0" err="1" smtClean="0"/>
              <a:t>автоматизацію</a:t>
            </a:r>
            <a:r>
              <a:rPr lang="ru-RU" sz="2300" dirty="0" smtClean="0"/>
              <a:t> </a:t>
            </a:r>
            <a:r>
              <a:rPr lang="ru-RU" sz="2300" dirty="0" err="1" smtClean="0"/>
              <a:t>відстеження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потенційних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, </a:t>
            </a:r>
            <a:r>
              <a:rPr lang="ru-RU" sz="2300" dirty="0" err="1" smtClean="0"/>
              <a:t>управління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угодами</a:t>
            </a:r>
            <a:r>
              <a:rPr lang="ru-RU" sz="2300" dirty="0" smtClean="0"/>
              <a:t>, </a:t>
            </a:r>
            <a:r>
              <a:rPr lang="ru-RU" sz="2300" dirty="0" err="1" smtClean="0"/>
              <a:t>прогнозування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 і </a:t>
            </a:r>
            <a:r>
              <a:rPr lang="ru-RU" sz="2300" dirty="0" err="1" smtClean="0"/>
              <a:t>моніторинг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продавців</a:t>
            </a:r>
            <a:r>
              <a:rPr lang="ru-RU" sz="2300" dirty="0" smtClean="0"/>
              <a:t>. </a:t>
            </a:r>
            <a:r>
              <a:rPr lang="en-US" sz="2300" dirty="0" smtClean="0"/>
              <a:t>CRM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контролювати</a:t>
            </a:r>
            <a:r>
              <a:rPr lang="ru-RU" sz="2300" dirty="0" smtClean="0"/>
              <a:t> весь </a:t>
            </a:r>
            <a:r>
              <a:rPr lang="ru-RU" sz="2300" dirty="0" err="1" smtClean="0"/>
              <a:t>процес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 </a:t>
            </a:r>
            <a:r>
              <a:rPr lang="ru-RU" sz="2300" dirty="0" err="1" smtClean="0"/>
              <a:t>від</a:t>
            </a:r>
            <a:r>
              <a:rPr lang="ru-RU" sz="2300" dirty="0" smtClean="0"/>
              <a:t> </a:t>
            </a:r>
            <a:r>
              <a:rPr lang="ru-RU" sz="2300" dirty="0" err="1" smtClean="0"/>
              <a:t>першого</a:t>
            </a:r>
            <a:r>
              <a:rPr lang="ru-RU" sz="2300" dirty="0" smtClean="0"/>
              <a:t> контакту до </a:t>
            </a:r>
            <a:r>
              <a:rPr lang="ru-RU" sz="2300" dirty="0" err="1" smtClean="0"/>
              <a:t>завершення</a:t>
            </a:r>
            <a:r>
              <a:rPr lang="ru-RU" sz="2300" dirty="0" smtClean="0"/>
              <a:t> угоди,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роботи</a:t>
            </a:r>
            <a:r>
              <a:rPr lang="ru-RU" sz="2300" dirty="0" smtClean="0"/>
              <a:t> </a:t>
            </a:r>
            <a:r>
              <a:rPr lang="ru-RU" sz="2300" dirty="0" err="1" smtClean="0"/>
              <a:t>відділу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.</a:t>
            </a:r>
          </a:p>
          <a:p>
            <a:r>
              <a:rPr lang="ru-RU" sz="2300" b="1" i="1" dirty="0" err="1" smtClean="0"/>
              <a:t>Переваги</a:t>
            </a:r>
            <a:r>
              <a:rPr lang="ru-RU" sz="2300" b="1" i="1" dirty="0" smtClean="0"/>
              <a:t>: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Автоматизація</a:t>
            </a:r>
            <a:r>
              <a:rPr lang="ru-RU" sz="2300" dirty="0" smtClean="0"/>
              <a:t> </a:t>
            </a:r>
            <a:r>
              <a:rPr lang="ru-RU" sz="2300" dirty="0" err="1" smtClean="0"/>
              <a:t>рутинних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процесів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продавцям</a:t>
            </a:r>
            <a:r>
              <a:rPr lang="ru-RU" sz="2300" dirty="0" smtClean="0"/>
              <a:t> </a:t>
            </a:r>
            <a:r>
              <a:rPr lang="ru-RU" sz="2300" dirty="0" err="1" smtClean="0"/>
              <a:t>зосередитися</a:t>
            </a:r>
            <a:r>
              <a:rPr lang="ru-RU" sz="2300" dirty="0" smtClean="0"/>
              <a:t> на </a:t>
            </a:r>
            <a:r>
              <a:rPr lang="ru-RU" sz="2300" dirty="0" err="1" smtClean="0"/>
              <a:t>важливіших</a:t>
            </a:r>
            <a:r>
              <a:rPr lang="ru-RU" sz="2300" dirty="0" smtClean="0"/>
              <a:t> </a:t>
            </a:r>
            <a:r>
              <a:rPr lang="ru-RU" sz="2300" dirty="0" err="1" smtClean="0"/>
              <a:t>завданнях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Прогнозування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краще</a:t>
            </a:r>
            <a:r>
              <a:rPr lang="ru-RU" sz="2300" dirty="0" smtClean="0"/>
              <a:t> </a:t>
            </a:r>
            <a:r>
              <a:rPr lang="ru-RU" sz="2300" dirty="0" err="1" smtClean="0"/>
              <a:t>планувати</a:t>
            </a:r>
            <a:r>
              <a:rPr lang="ru-RU" sz="2300" dirty="0" smtClean="0"/>
              <a:t> роботу і </a:t>
            </a:r>
            <a:r>
              <a:rPr lang="ru-RU" sz="2300" dirty="0" err="1" smtClean="0"/>
              <a:t>досягати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поставлених</a:t>
            </a:r>
            <a:r>
              <a:rPr lang="ru-RU" sz="2300" dirty="0" smtClean="0"/>
              <a:t> </a:t>
            </a:r>
            <a:r>
              <a:rPr lang="ru-RU" sz="2300" dirty="0" err="1" smtClean="0"/>
              <a:t>цілей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3. </a:t>
            </a:r>
            <a:r>
              <a:rPr lang="ru-RU" sz="2300" dirty="0" err="1" smtClean="0"/>
              <a:t>Аналіз</a:t>
            </a:r>
            <a:r>
              <a:rPr lang="ru-RU" sz="2300" dirty="0" smtClean="0"/>
              <a:t> </a:t>
            </a:r>
            <a:r>
              <a:rPr lang="ru-RU" sz="2300" dirty="0" err="1" smtClean="0"/>
              <a:t>даних</a:t>
            </a:r>
            <a:r>
              <a:rPr lang="ru-RU" sz="2300" dirty="0" smtClean="0"/>
              <a:t> і </a:t>
            </a:r>
            <a:r>
              <a:rPr lang="ru-RU" sz="2300" dirty="0" err="1" smtClean="0"/>
              <a:t>звітність</a:t>
            </a:r>
            <a:r>
              <a:rPr lang="ru-RU" sz="2300" dirty="0" smtClean="0"/>
              <a:t> </a:t>
            </a:r>
            <a:r>
              <a:rPr lang="en-US" sz="2300" dirty="0" smtClean="0"/>
              <a:t>📊</a:t>
            </a:r>
          </a:p>
          <a:p>
            <a:r>
              <a:rPr lang="en-US" sz="2300" dirty="0" smtClean="0"/>
              <a:t>CRM-</a:t>
            </a:r>
            <a:r>
              <a:rPr lang="ru-RU" sz="2300" dirty="0" smtClean="0"/>
              <a:t>система </a:t>
            </a:r>
            <a:r>
              <a:rPr lang="ru-RU" sz="2300" dirty="0" err="1" smtClean="0"/>
              <a:t>збирає</a:t>
            </a:r>
            <a:r>
              <a:rPr lang="ru-RU" sz="2300" dirty="0" smtClean="0"/>
              <a:t> </a:t>
            </a:r>
            <a:r>
              <a:rPr lang="ru-RU" sz="2300" dirty="0" err="1" smtClean="0"/>
              <a:t>велику</a:t>
            </a:r>
            <a:r>
              <a:rPr lang="ru-RU" sz="2300" dirty="0" smtClean="0"/>
              <a:t> </a:t>
            </a:r>
            <a:r>
              <a:rPr lang="ru-RU" sz="2300" dirty="0" err="1" smtClean="0"/>
              <a:t>кількість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даних</a:t>
            </a:r>
            <a:r>
              <a:rPr lang="ru-RU" sz="2300" dirty="0" smtClean="0"/>
              <a:t>, </a:t>
            </a:r>
            <a:r>
              <a:rPr lang="ru-RU" sz="2300" dirty="0" err="1" smtClean="0"/>
              <a:t>які</a:t>
            </a:r>
            <a:r>
              <a:rPr lang="ru-RU" sz="2300" dirty="0" smtClean="0"/>
              <a:t> </a:t>
            </a:r>
            <a:r>
              <a:rPr lang="ru-RU" sz="2300" dirty="0" err="1" smtClean="0"/>
              <a:t>можна</a:t>
            </a:r>
            <a:r>
              <a:rPr lang="ru-RU" sz="2300" dirty="0" smtClean="0"/>
              <a:t> </a:t>
            </a:r>
            <a:r>
              <a:rPr lang="ru-RU" sz="2300" dirty="0" err="1" smtClean="0"/>
              <a:t>використовувати</a:t>
            </a:r>
            <a:r>
              <a:rPr lang="ru-RU" sz="2300" dirty="0" smtClean="0"/>
              <a:t> для </a:t>
            </a:r>
            <a:r>
              <a:rPr lang="ru-RU" sz="2300" dirty="0" err="1" smtClean="0"/>
              <a:t>аналізу</a:t>
            </a:r>
            <a:r>
              <a:rPr lang="ru-RU" sz="2300" dirty="0" smtClean="0"/>
              <a:t> і </a:t>
            </a:r>
            <a:r>
              <a:rPr lang="ru-RU" sz="2300" dirty="0" err="1" smtClean="0"/>
              <a:t>прийняття</a:t>
            </a:r>
            <a:r>
              <a:rPr lang="ru-RU" sz="2300" dirty="0" smtClean="0"/>
              <a:t> </a:t>
            </a:r>
            <a:r>
              <a:rPr lang="ru-RU" sz="2300" dirty="0" err="1" smtClean="0"/>
              <a:t>обґрунтованих</a:t>
            </a:r>
            <a:r>
              <a:rPr lang="ru-RU" sz="2300" dirty="0" smtClean="0"/>
              <a:t> </a:t>
            </a:r>
            <a:r>
              <a:rPr lang="ru-RU" sz="2300" dirty="0" err="1" smtClean="0"/>
              <a:t>рішень</a:t>
            </a:r>
            <a:r>
              <a:rPr lang="ru-RU" sz="2300" dirty="0" smtClean="0"/>
              <a:t>. </a:t>
            </a:r>
            <a:r>
              <a:rPr lang="ru-RU" sz="2300" dirty="0" err="1" smtClean="0"/>
              <a:t>Звіти</a:t>
            </a:r>
            <a:r>
              <a:rPr lang="ru-RU" sz="2300" dirty="0" smtClean="0"/>
              <a:t> та </a:t>
            </a:r>
            <a:r>
              <a:rPr lang="ru-RU" sz="2300" dirty="0" err="1" smtClean="0"/>
              <a:t>аналітичні</a:t>
            </a:r>
            <a:r>
              <a:rPr lang="ru-RU" sz="2300" dirty="0" smtClean="0"/>
              <a:t> </a:t>
            </a:r>
            <a:r>
              <a:rPr lang="ru-RU" sz="2300" dirty="0" err="1" smtClean="0"/>
              <a:t>інструменти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дозволяють</a:t>
            </a:r>
            <a:r>
              <a:rPr lang="ru-RU" sz="2300" dirty="0" smtClean="0"/>
              <a:t> </a:t>
            </a:r>
            <a:r>
              <a:rPr lang="ru-RU" sz="2300" dirty="0" err="1" smtClean="0"/>
              <a:t>оцінити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кампаній</a:t>
            </a:r>
            <a:r>
              <a:rPr lang="ru-RU" sz="2300" dirty="0" smtClean="0"/>
              <a:t>, </a:t>
            </a:r>
            <a:r>
              <a:rPr lang="ru-RU" sz="2300" dirty="0" err="1" smtClean="0"/>
              <a:t>продуктивність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відділу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 і </a:t>
            </a:r>
            <a:r>
              <a:rPr lang="ru-RU" sz="2300" dirty="0" err="1" smtClean="0"/>
              <a:t>задоволеність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виявити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слабкі</a:t>
            </a:r>
            <a:r>
              <a:rPr lang="ru-RU" sz="2300" dirty="0" smtClean="0"/>
              <a:t> </a:t>
            </a:r>
            <a:r>
              <a:rPr lang="ru-RU" sz="2300" dirty="0" err="1" smtClean="0"/>
              <a:t>місця</a:t>
            </a:r>
            <a:r>
              <a:rPr lang="ru-RU" sz="2300" dirty="0" smtClean="0"/>
              <a:t> і </a:t>
            </a:r>
            <a:r>
              <a:rPr lang="ru-RU" sz="2300" dirty="0" err="1" smtClean="0"/>
              <a:t>знайти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способи</a:t>
            </a:r>
            <a:r>
              <a:rPr lang="ru-RU" sz="2300" dirty="0" smtClean="0"/>
              <a:t> </a:t>
            </a:r>
            <a:r>
              <a:rPr lang="ru-RU" sz="2300" dirty="0" err="1" smtClean="0"/>
              <a:t>їх</a:t>
            </a:r>
            <a:r>
              <a:rPr lang="ru-RU" sz="2300" dirty="0" smtClean="0"/>
              <a:t> </a:t>
            </a:r>
            <a:r>
              <a:rPr lang="ru-RU" sz="2300" dirty="0" err="1" smtClean="0"/>
              <a:t>поліпшення</a:t>
            </a:r>
            <a:r>
              <a:rPr lang="ru-RU" sz="2300" dirty="0" smtClean="0"/>
              <a:t>.</a:t>
            </a:r>
          </a:p>
          <a:p>
            <a:r>
              <a:rPr lang="ru-RU" sz="2300" b="1" i="1" dirty="0" err="1" smtClean="0"/>
              <a:t>Переваги</a:t>
            </a:r>
            <a:r>
              <a:rPr lang="ru-RU" sz="2300" b="1" i="1" dirty="0" smtClean="0"/>
              <a:t>: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Можливість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аналізу</a:t>
            </a:r>
            <a:r>
              <a:rPr lang="ru-RU" sz="2300" dirty="0" smtClean="0"/>
              <a:t> </a:t>
            </a:r>
            <a:r>
              <a:rPr lang="ru-RU" sz="2300" dirty="0" err="1" smtClean="0"/>
              <a:t>даних</a:t>
            </a:r>
            <a:r>
              <a:rPr lang="ru-RU" sz="2300" dirty="0" smtClean="0"/>
              <a:t> у </a:t>
            </a:r>
            <a:r>
              <a:rPr lang="ru-RU" sz="2300" dirty="0" err="1" smtClean="0"/>
              <a:t>режимі</a:t>
            </a:r>
            <a:r>
              <a:rPr lang="ru-RU" sz="2300" dirty="0" smtClean="0"/>
              <a:t> реального часу.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Підвищення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прозорості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бізнес-процесів</a:t>
            </a:r>
            <a:r>
              <a:rPr lang="ru-RU" sz="2300" dirty="0" smtClean="0"/>
              <a:t> і контроль за </a:t>
            </a:r>
            <a:r>
              <a:rPr lang="ru-RU" sz="2300" dirty="0" err="1" smtClean="0"/>
              <a:t>досягненням</a:t>
            </a:r>
            <a:r>
              <a:rPr lang="ru-RU" sz="2300" dirty="0" smtClean="0"/>
              <a:t> </a:t>
            </a:r>
            <a:r>
              <a:rPr lang="ru-RU" sz="2300" dirty="0" err="1" smtClean="0"/>
              <a:t>цілей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331505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0"/>
            <a:ext cx="120091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 smtClean="0"/>
              <a:t>4. </a:t>
            </a:r>
            <a:r>
              <a:rPr lang="ru-RU" sz="2300" dirty="0" err="1" smtClean="0"/>
              <a:t>Управління</a:t>
            </a:r>
            <a:r>
              <a:rPr lang="ru-RU" sz="2300" dirty="0" smtClean="0"/>
              <a:t> маркетингом </a:t>
            </a:r>
            <a:r>
              <a:rPr lang="en-US" sz="2300" dirty="0" smtClean="0"/>
              <a:t>🎯</a:t>
            </a:r>
          </a:p>
          <a:p>
            <a:r>
              <a:rPr lang="en-US" sz="2300" dirty="0" smtClean="0"/>
              <a:t>CRM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створювати</a:t>
            </a:r>
            <a:r>
              <a:rPr lang="ru-RU" sz="2300" dirty="0" smtClean="0"/>
              <a:t> та </a:t>
            </a:r>
            <a:r>
              <a:rPr lang="ru-RU" sz="2300" dirty="0" err="1" smtClean="0"/>
              <a:t>автоматизувати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маркетингові</a:t>
            </a:r>
            <a:r>
              <a:rPr lang="ru-RU" sz="2300" dirty="0" smtClean="0"/>
              <a:t> </a:t>
            </a:r>
            <a:r>
              <a:rPr lang="ru-RU" sz="2300" dirty="0" err="1" smtClean="0"/>
              <a:t>кампанії</a:t>
            </a:r>
            <a:r>
              <a:rPr lang="ru-RU" sz="2300" dirty="0" smtClean="0"/>
              <a:t>, </a:t>
            </a:r>
            <a:r>
              <a:rPr lang="ru-RU" sz="2300" dirty="0" err="1" smtClean="0"/>
              <a:t>сегментувати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аудиторію</a:t>
            </a:r>
            <a:r>
              <a:rPr lang="ru-RU" sz="2300" dirty="0" smtClean="0"/>
              <a:t> та </a:t>
            </a:r>
            <a:r>
              <a:rPr lang="ru-RU" sz="2300" dirty="0" err="1" smtClean="0"/>
              <a:t>аналізувати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їхню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компаніям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проводити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більш</a:t>
            </a:r>
            <a:r>
              <a:rPr lang="ru-RU" sz="2300" dirty="0" smtClean="0"/>
              <a:t> </a:t>
            </a:r>
            <a:r>
              <a:rPr lang="ru-RU" sz="2300" dirty="0" err="1" smtClean="0"/>
              <a:t>таргетовані</a:t>
            </a:r>
            <a:r>
              <a:rPr lang="ru-RU" sz="2300" dirty="0" smtClean="0"/>
              <a:t> й </a:t>
            </a:r>
            <a:r>
              <a:rPr lang="ru-RU" sz="2300" dirty="0" err="1" smtClean="0"/>
              <a:t>персоналізовані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маркетингові</a:t>
            </a:r>
            <a:r>
              <a:rPr lang="ru-RU" sz="2300" dirty="0" smtClean="0"/>
              <a:t> </a:t>
            </a:r>
            <a:r>
              <a:rPr lang="ru-RU" sz="2300" dirty="0" err="1" smtClean="0"/>
              <a:t>активності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підвищує</a:t>
            </a:r>
            <a:r>
              <a:rPr lang="ru-RU" sz="2300" dirty="0" smtClean="0"/>
              <a:t> </a:t>
            </a:r>
            <a:r>
              <a:rPr lang="ru-RU" sz="2300" dirty="0" err="1" smtClean="0"/>
              <a:t>їхню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 і </a:t>
            </a:r>
            <a:r>
              <a:rPr lang="ru-RU" sz="2300" dirty="0" err="1" smtClean="0"/>
              <a:t>знижує</a:t>
            </a:r>
            <a:r>
              <a:rPr lang="ru-RU" sz="2300" dirty="0" smtClean="0"/>
              <a:t> </a:t>
            </a:r>
            <a:r>
              <a:rPr lang="ru-RU" sz="2300" dirty="0" err="1" smtClean="0"/>
              <a:t>витрати</a:t>
            </a:r>
            <a:r>
              <a:rPr lang="ru-RU" sz="2300" dirty="0" smtClean="0"/>
              <a:t>.</a:t>
            </a:r>
          </a:p>
          <a:p>
            <a:r>
              <a:rPr lang="ru-RU" sz="2300" b="1" i="1" dirty="0" err="1" smtClean="0"/>
              <a:t>Переваги</a:t>
            </a:r>
            <a:r>
              <a:rPr lang="ru-RU" sz="2300" b="1" i="1" dirty="0" smtClean="0"/>
              <a:t>: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Сегментація</a:t>
            </a:r>
            <a:r>
              <a:rPr lang="ru-RU" sz="2300" dirty="0" smtClean="0"/>
              <a:t> </a:t>
            </a:r>
            <a:r>
              <a:rPr lang="ru-RU" sz="2300" dirty="0" err="1" smtClean="0"/>
              <a:t>аудиторії</a:t>
            </a:r>
            <a:r>
              <a:rPr lang="ru-RU" sz="2300" dirty="0" smtClean="0"/>
              <a:t> на </a:t>
            </a:r>
            <a:r>
              <a:rPr lang="ru-RU" sz="2300" dirty="0" err="1" smtClean="0"/>
              <a:t>основі</a:t>
            </a:r>
            <a:r>
              <a:rPr lang="ru-RU" sz="2300" dirty="0" smtClean="0"/>
              <a:t> </a:t>
            </a:r>
            <a:r>
              <a:rPr lang="ru-RU" sz="2300" dirty="0" err="1" smtClean="0"/>
              <a:t>поведінки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створювати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більш</a:t>
            </a:r>
            <a:r>
              <a:rPr lang="ru-RU" sz="2300" dirty="0" smtClean="0"/>
              <a:t> </a:t>
            </a:r>
            <a:r>
              <a:rPr lang="ru-RU" sz="2300" dirty="0" err="1" smtClean="0"/>
              <a:t>релевантні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пропозиції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Автоматизація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процесів</a:t>
            </a:r>
            <a:r>
              <a:rPr lang="ru-RU" sz="2300" dirty="0" smtClean="0"/>
              <a:t> </a:t>
            </a:r>
            <a:r>
              <a:rPr lang="ru-RU" sz="2300" dirty="0" err="1" smtClean="0"/>
              <a:t>скорочує</a:t>
            </a:r>
            <a:r>
              <a:rPr lang="ru-RU" sz="2300" dirty="0" smtClean="0"/>
              <a:t> час на </a:t>
            </a:r>
            <a:r>
              <a:rPr lang="ru-RU" sz="2300" dirty="0" err="1" smtClean="0"/>
              <a:t>їхнє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проведення</a:t>
            </a:r>
            <a:r>
              <a:rPr lang="ru-RU" sz="2300" dirty="0" smtClean="0"/>
              <a:t> і </a:t>
            </a:r>
            <a:r>
              <a:rPr lang="ru-RU" sz="2300" dirty="0" err="1" smtClean="0"/>
              <a:t>підвищує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5. </a:t>
            </a:r>
            <a:r>
              <a:rPr lang="ru-RU" sz="2300" dirty="0" err="1" smtClean="0"/>
              <a:t>Управління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обслуговуванням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 </a:t>
            </a:r>
            <a:r>
              <a:rPr lang="en-US" sz="2300" dirty="0" smtClean="0"/>
              <a:t>🤝</a:t>
            </a:r>
          </a:p>
          <a:p>
            <a:r>
              <a:rPr lang="en-US" sz="2300" dirty="0" smtClean="0"/>
              <a:t>CRM-</a:t>
            </a:r>
            <a:r>
              <a:rPr lang="ru-RU" sz="2300" dirty="0" smtClean="0"/>
              <a:t>система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підвищити</a:t>
            </a:r>
            <a:r>
              <a:rPr lang="ru-RU" sz="2300" dirty="0" smtClean="0"/>
              <a:t> </a:t>
            </a:r>
            <a:r>
              <a:rPr lang="ru-RU" sz="2300" dirty="0" err="1" smtClean="0"/>
              <a:t>якість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обслуговування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. Вона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автоматизувати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процеси</a:t>
            </a:r>
            <a:r>
              <a:rPr lang="ru-RU" sz="2300" dirty="0" smtClean="0"/>
              <a:t> </a:t>
            </a:r>
            <a:r>
              <a:rPr lang="ru-RU" sz="2300" dirty="0" err="1" smtClean="0"/>
              <a:t>обробки</a:t>
            </a:r>
            <a:r>
              <a:rPr lang="ru-RU" sz="2300" dirty="0" smtClean="0"/>
              <a:t> </a:t>
            </a:r>
            <a:r>
              <a:rPr lang="ru-RU" sz="2300" dirty="0" err="1" smtClean="0"/>
              <a:t>звернень</a:t>
            </a:r>
            <a:r>
              <a:rPr lang="ru-RU" sz="2300" dirty="0" smtClean="0"/>
              <a:t>, </a:t>
            </a:r>
            <a:r>
              <a:rPr lang="ru-RU" sz="2300" dirty="0" err="1" smtClean="0"/>
              <a:t>відстежувати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історію</a:t>
            </a:r>
            <a:r>
              <a:rPr lang="ru-RU" sz="2300" dirty="0" smtClean="0"/>
              <a:t> </a:t>
            </a:r>
            <a:r>
              <a:rPr lang="ru-RU" sz="2300" dirty="0" err="1" smtClean="0"/>
              <a:t>взаємодії</a:t>
            </a:r>
            <a:r>
              <a:rPr lang="ru-RU" sz="2300" dirty="0" smtClean="0"/>
              <a:t> з </a:t>
            </a:r>
            <a:r>
              <a:rPr lang="ru-RU" sz="2300" dirty="0" err="1" smtClean="0"/>
              <a:t>клієнтами</a:t>
            </a:r>
            <a:r>
              <a:rPr lang="ru-RU" sz="2300" dirty="0" smtClean="0"/>
              <a:t> та </a:t>
            </a:r>
            <a:r>
              <a:rPr lang="ru-RU" sz="2300" dirty="0" err="1" smtClean="0"/>
              <a:t>забезпечувати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швидку</a:t>
            </a:r>
            <a:r>
              <a:rPr lang="ru-RU" sz="2300" dirty="0" smtClean="0"/>
              <a:t> </a:t>
            </a:r>
            <a:r>
              <a:rPr lang="ru-RU" sz="2300" dirty="0" err="1" smtClean="0"/>
              <a:t>відповідь</a:t>
            </a:r>
            <a:r>
              <a:rPr lang="ru-RU" sz="2300" dirty="0" smtClean="0"/>
              <a:t> на </a:t>
            </a:r>
            <a:r>
              <a:rPr lang="ru-RU" sz="2300" dirty="0" err="1" smtClean="0"/>
              <a:t>їхні</a:t>
            </a:r>
            <a:r>
              <a:rPr lang="ru-RU" sz="2300" dirty="0" smtClean="0"/>
              <a:t> </a:t>
            </a:r>
            <a:r>
              <a:rPr lang="ru-RU" sz="2300" dirty="0" err="1" smtClean="0"/>
              <a:t>запити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сприяє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підвищенню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задоволеності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 і </a:t>
            </a:r>
            <a:r>
              <a:rPr lang="ru-RU" sz="2300" dirty="0" err="1" smtClean="0"/>
              <a:t>зниженню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витрат</a:t>
            </a:r>
            <a:r>
              <a:rPr lang="ru-RU" sz="2300" dirty="0" smtClean="0"/>
              <a:t> на </a:t>
            </a:r>
            <a:r>
              <a:rPr lang="ru-RU" sz="2300" dirty="0" err="1" smtClean="0"/>
              <a:t>обслуговування</a:t>
            </a:r>
            <a:r>
              <a:rPr lang="ru-RU" sz="2300" dirty="0" smtClean="0"/>
              <a:t>.</a:t>
            </a:r>
          </a:p>
          <a:p>
            <a:r>
              <a:rPr lang="ru-RU" sz="2300" b="1" i="1" dirty="0" err="1" smtClean="0"/>
              <a:t>Переваги</a:t>
            </a:r>
            <a:r>
              <a:rPr lang="ru-RU" sz="2300" b="1" i="1" dirty="0" smtClean="0"/>
              <a:t>: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Зменшення</a:t>
            </a:r>
            <a:r>
              <a:rPr lang="ru-RU" sz="2300" dirty="0" smtClean="0"/>
              <a:t> часу </a:t>
            </a:r>
            <a:r>
              <a:rPr lang="ru-RU" sz="2300" dirty="0" err="1" smtClean="0"/>
              <a:t>відповіді</a:t>
            </a:r>
            <a:r>
              <a:rPr lang="ru-RU" sz="2300" dirty="0" smtClean="0"/>
              <a:t> на </a:t>
            </a:r>
            <a:r>
              <a:rPr lang="ru-RU" sz="2300" dirty="0" err="1" smtClean="0"/>
              <a:t>запити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 і </a:t>
            </a:r>
            <a:r>
              <a:rPr lang="ru-RU" sz="2300" dirty="0" err="1" smtClean="0"/>
              <a:t>підвищення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їхнього</a:t>
            </a:r>
            <a:r>
              <a:rPr lang="ru-RU" sz="2300" dirty="0" smtClean="0"/>
              <a:t> </a:t>
            </a:r>
            <a:r>
              <a:rPr lang="ru-RU" sz="2300" dirty="0" err="1" smtClean="0"/>
              <a:t>задоволення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    </a:t>
            </a:r>
            <a:r>
              <a:rPr lang="ru-RU" sz="2300" dirty="0" err="1" smtClean="0"/>
              <a:t>Можливість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зберігати</a:t>
            </a:r>
            <a:r>
              <a:rPr lang="ru-RU" sz="2300" dirty="0" smtClean="0"/>
              <a:t> всю </a:t>
            </a:r>
            <a:r>
              <a:rPr lang="ru-RU" sz="2300" dirty="0" err="1" smtClean="0"/>
              <a:t>історію</a:t>
            </a:r>
            <a:r>
              <a:rPr lang="ru-RU" sz="2300" dirty="0" smtClean="0"/>
              <a:t> </a:t>
            </a:r>
            <a:r>
              <a:rPr lang="ru-RU" sz="2300" dirty="0" err="1" smtClean="0"/>
              <a:t>звернень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в </a:t>
            </a:r>
            <a:r>
              <a:rPr lang="ru-RU" sz="2300" dirty="0" err="1" smtClean="0"/>
              <a:t>майбутньому</a:t>
            </a:r>
            <a:r>
              <a:rPr lang="ru-RU" sz="2300" dirty="0" smtClean="0"/>
              <a:t> </a:t>
            </a:r>
            <a:r>
              <a:rPr lang="ru-RU" sz="2300" dirty="0" err="1" smtClean="0"/>
              <a:t>швидше</a:t>
            </a:r>
            <a:r>
              <a:rPr lang="ru-RU" sz="2300" dirty="0" smtClean="0"/>
              <a:t> </a:t>
            </a:r>
            <a:r>
              <a:rPr lang="ru-RU" sz="2300" dirty="0" err="1" smtClean="0"/>
              <a:t>розв’язувати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подібні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проблеми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728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110933"/>
            <a:ext cx="1193945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6.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endParaRPr lang="ru-RU" dirty="0" smtClean="0"/>
          </a:p>
          <a:p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налагодити</a:t>
            </a:r>
            <a:r>
              <a:rPr lang="ru-RU" dirty="0" smtClean="0"/>
              <a:t> та </a:t>
            </a:r>
            <a:r>
              <a:rPr lang="ru-RU" dirty="0" err="1" smtClean="0"/>
              <a:t>координувати</a:t>
            </a:r>
            <a:r>
              <a:rPr lang="ru-RU" dirty="0" smtClean="0"/>
              <a:t> роботу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: </a:t>
            </a:r>
            <a:r>
              <a:rPr lang="ru-RU" dirty="0" err="1" smtClean="0"/>
              <a:t>керівника</a:t>
            </a:r>
            <a:r>
              <a:rPr lang="ru-RU" dirty="0" smtClean="0"/>
              <a:t>, </a:t>
            </a:r>
            <a:r>
              <a:rPr lang="ru-RU" dirty="0" err="1" smtClean="0"/>
              <a:t>менеджерів</a:t>
            </a:r>
            <a:r>
              <a:rPr lang="ru-RU" dirty="0" smtClean="0"/>
              <a:t>, </a:t>
            </a:r>
            <a:r>
              <a:rPr lang="ru-RU" dirty="0" err="1" smtClean="0"/>
              <a:t>маркетологів</a:t>
            </a:r>
            <a:r>
              <a:rPr lang="ru-RU" dirty="0" smtClean="0"/>
              <a:t>, </a:t>
            </a:r>
            <a:r>
              <a:rPr lang="ru-RU" dirty="0" err="1" smtClean="0"/>
              <a:t>продавців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для </a:t>
            </a:r>
            <a:r>
              <a:rPr lang="ru-RU" dirty="0" err="1" smtClean="0"/>
              <a:t>працівників</a:t>
            </a:r>
            <a:r>
              <a:rPr lang="ru-RU" dirty="0" smtClean="0"/>
              <a:t> та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 </a:t>
            </a:r>
            <a:r>
              <a:rPr lang="ru-RU" dirty="0" err="1" smtClean="0"/>
              <a:t>планувати</a:t>
            </a:r>
            <a:r>
              <a:rPr lang="ru-RU" dirty="0" smtClean="0"/>
              <a:t> </a:t>
            </a:r>
            <a:r>
              <a:rPr lang="ru-RU" dirty="0" err="1" smtClean="0"/>
              <a:t>робочий</a:t>
            </a:r>
            <a:r>
              <a:rPr lang="ru-RU" dirty="0" smtClean="0"/>
              <a:t> день та не </a:t>
            </a:r>
            <a:r>
              <a:rPr lang="ru-RU" dirty="0" err="1" smtClean="0"/>
              <a:t>забувати</a:t>
            </a:r>
            <a:r>
              <a:rPr lang="ru-RU" dirty="0" smtClean="0"/>
              <a:t> про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задачі</a:t>
            </a:r>
            <a:r>
              <a:rPr lang="ru-RU" dirty="0" smtClean="0"/>
              <a:t>, а </a:t>
            </a:r>
            <a:r>
              <a:rPr lang="ru-RU" dirty="0" err="1" smtClean="0"/>
              <a:t>керівникам</a:t>
            </a:r>
            <a:r>
              <a:rPr lang="ru-RU" dirty="0" smtClean="0"/>
              <a:t> —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та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прогрес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Керувати</a:t>
            </a:r>
            <a:r>
              <a:rPr lang="ru-RU" dirty="0" smtClean="0"/>
              <a:t> доступами до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розділів</a:t>
            </a:r>
            <a:r>
              <a:rPr lang="ru-RU" dirty="0" smtClean="0"/>
              <a:t>: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ту </a:t>
            </a:r>
            <a:r>
              <a:rPr lang="ru-RU" dirty="0" err="1" smtClean="0"/>
              <a:t>інформацію</a:t>
            </a:r>
            <a:r>
              <a:rPr lang="ru-RU" dirty="0" smtClean="0"/>
              <a:t>, яка </a:t>
            </a:r>
            <a:r>
              <a:rPr lang="ru-RU" dirty="0" err="1" smtClean="0"/>
              <a:t>необхідна</a:t>
            </a:r>
            <a:r>
              <a:rPr lang="ru-RU" dirty="0" smtClean="0"/>
              <a:t> 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приховати</a:t>
            </a:r>
            <a:r>
              <a:rPr lang="ru-RU" dirty="0" smtClean="0"/>
              <a:t> </a:t>
            </a:r>
            <a:r>
              <a:rPr lang="ru-RU" dirty="0" err="1" smtClean="0"/>
              <a:t>непотрібні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конфіденційні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та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робочий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. Таким чином, </a:t>
            </a:r>
            <a:r>
              <a:rPr lang="ru-RU" dirty="0" err="1" smtClean="0"/>
              <a:t>менеджери</a:t>
            </a:r>
            <a:r>
              <a:rPr lang="ru-RU" dirty="0" smtClean="0"/>
              <a:t> </a:t>
            </a:r>
            <a:r>
              <a:rPr lang="ru-RU" dirty="0" err="1" smtClean="0"/>
              <a:t>зосереджуються</a:t>
            </a:r>
            <a:r>
              <a:rPr lang="ru-RU" dirty="0" smtClean="0"/>
              <a:t> на продажах та </a:t>
            </a:r>
            <a:r>
              <a:rPr lang="ru-RU" dirty="0" err="1" smtClean="0"/>
              <a:t>обслуговуванні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а маркетологи — на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кампаніях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Автоматично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: </a:t>
            </a:r>
            <a:r>
              <a:rPr lang="ru-RU" dirty="0" err="1" smtClean="0"/>
              <a:t>наприклад</a:t>
            </a:r>
            <a:r>
              <a:rPr lang="ru-RU" dirty="0" smtClean="0"/>
              <a:t>, при </a:t>
            </a:r>
            <a:r>
              <a:rPr lang="ru-RU" dirty="0" err="1" smtClean="0"/>
              <a:t>створенні</a:t>
            </a:r>
            <a:r>
              <a:rPr lang="ru-RU" dirty="0" smtClean="0"/>
              <a:t> нового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при </a:t>
            </a:r>
            <a:r>
              <a:rPr lang="ru-RU" dirty="0" err="1" smtClean="0"/>
              <a:t>пропущеному</a:t>
            </a:r>
            <a:r>
              <a:rPr lang="ru-RU" dirty="0" smtClean="0"/>
              <a:t> </a:t>
            </a:r>
            <a:r>
              <a:rPr lang="ru-RU" dirty="0" err="1" smtClean="0"/>
              <a:t>дзвінку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, яка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фактора — </a:t>
            </a:r>
            <a:r>
              <a:rPr lang="ru-RU" dirty="0" err="1" smtClean="0"/>
              <a:t>жодне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не </a:t>
            </a:r>
            <a:r>
              <a:rPr lang="ru-RU" dirty="0" err="1" smtClean="0"/>
              <a:t>залишиться</a:t>
            </a:r>
            <a:r>
              <a:rPr lang="ru-RU" dirty="0" smtClean="0"/>
              <a:t> без </a:t>
            </a:r>
            <a:r>
              <a:rPr lang="ru-RU" dirty="0" err="1" smtClean="0"/>
              <a:t>уваги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Командна</a:t>
            </a:r>
            <a:r>
              <a:rPr lang="ru-RU" dirty="0" smtClean="0"/>
              <a:t> робота.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співробітникам</a:t>
            </a:r>
            <a:r>
              <a:rPr lang="ru-RU" dirty="0" smtClean="0"/>
              <a:t> </a:t>
            </a:r>
            <a:r>
              <a:rPr lang="ru-RU" dirty="0" err="1" smtClean="0"/>
              <a:t>обмінюватися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собою: </a:t>
            </a:r>
            <a:r>
              <a:rPr lang="ru-RU" dirty="0" err="1" smtClean="0"/>
              <a:t>залишати</a:t>
            </a:r>
            <a:r>
              <a:rPr lang="ru-RU" dirty="0" smtClean="0"/>
              <a:t> </a:t>
            </a:r>
            <a:r>
              <a:rPr lang="ru-RU" dirty="0" err="1" smtClean="0"/>
              <a:t>коментарі</a:t>
            </a:r>
            <a:r>
              <a:rPr lang="ru-RU" dirty="0" smtClean="0"/>
              <a:t> та </a:t>
            </a:r>
            <a:r>
              <a:rPr lang="ru-RU" dirty="0" err="1" smtClean="0"/>
              <a:t>нотатки</a:t>
            </a:r>
            <a:r>
              <a:rPr lang="ru-RU" dirty="0" smtClean="0"/>
              <a:t> до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, </a:t>
            </a:r>
            <a:r>
              <a:rPr lang="ru-RU" dirty="0" err="1" smtClean="0"/>
              <a:t>листуватися</a:t>
            </a:r>
            <a:r>
              <a:rPr lang="ru-RU" dirty="0" smtClean="0"/>
              <a:t> у </a:t>
            </a:r>
            <a:r>
              <a:rPr lang="ru-RU" dirty="0" err="1" smtClean="0"/>
              <a:t>вбудованих</a:t>
            </a:r>
            <a:r>
              <a:rPr lang="ru-RU" dirty="0" smtClean="0"/>
              <a:t> чатах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Статистика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Аналітичні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кожного </a:t>
            </a:r>
            <a:r>
              <a:rPr lang="ru-RU" dirty="0" err="1" smtClean="0"/>
              <a:t>працівника</a:t>
            </a:r>
            <a:r>
              <a:rPr lang="ru-RU" dirty="0" smtClean="0"/>
              <a:t>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виконаних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і т.д.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Спрощення</a:t>
            </a:r>
            <a:r>
              <a:rPr lang="ru-RU" dirty="0" smtClean="0"/>
              <a:t> </a:t>
            </a:r>
            <a:r>
              <a:rPr lang="ru-RU" dirty="0" err="1" smtClean="0"/>
              <a:t>документообігу</a:t>
            </a:r>
            <a:endParaRPr lang="ru-RU" dirty="0" smtClean="0"/>
          </a:p>
          <a:p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оптимізують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документами. Вони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, </a:t>
            </a:r>
            <a:r>
              <a:rPr lang="ru-RU" dirty="0" err="1" smtClean="0"/>
              <a:t>зберігати</a:t>
            </a:r>
            <a:r>
              <a:rPr lang="ru-RU" dirty="0" smtClean="0"/>
              <a:t>, </a:t>
            </a:r>
            <a:r>
              <a:rPr lang="ru-RU" dirty="0" err="1" smtClean="0"/>
              <a:t>редагувати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 прямо в </a:t>
            </a:r>
            <a:r>
              <a:rPr lang="ru-RU" dirty="0" err="1" smtClean="0"/>
              <a:t>системі</a:t>
            </a:r>
            <a:r>
              <a:rPr lang="ru-RU" dirty="0" smtClean="0"/>
              <a:t>,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точність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знижують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«</a:t>
            </a:r>
            <a:r>
              <a:rPr lang="ru-RU" dirty="0" err="1" smtClean="0"/>
              <a:t>людського</a:t>
            </a:r>
            <a:r>
              <a:rPr lang="ru-RU" dirty="0" smtClean="0"/>
              <a:t> фактора»: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Централізоване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: </a:t>
            </a:r>
            <a:r>
              <a:rPr lang="ru-RU" dirty="0" err="1" smtClean="0"/>
              <a:t>рахунків</a:t>
            </a:r>
            <a:r>
              <a:rPr lang="ru-RU" dirty="0" smtClean="0"/>
              <a:t>, </a:t>
            </a:r>
            <a:r>
              <a:rPr lang="ru-RU" dirty="0" err="1" smtClean="0"/>
              <a:t>договорів</a:t>
            </a:r>
            <a:r>
              <a:rPr lang="ru-RU" dirty="0" smtClean="0"/>
              <a:t>, </a:t>
            </a:r>
            <a:r>
              <a:rPr lang="ru-RU" dirty="0" err="1" smtClean="0"/>
              <a:t>комерційних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, </a:t>
            </a:r>
            <a:r>
              <a:rPr lang="ru-RU" dirty="0" err="1" smtClean="0"/>
              <a:t>актів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легко </a:t>
            </a:r>
            <a:r>
              <a:rPr lang="ru-RU" dirty="0" err="1" smtClean="0"/>
              <a:t>отримати</a:t>
            </a:r>
            <a:r>
              <a:rPr lang="ru-RU" dirty="0" smtClean="0"/>
              <a:t> доступ до </a:t>
            </a:r>
            <a:r>
              <a:rPr lang="ru-RU" dirty="0" err="1" smtClean="0"/>
              <a:t>необхідної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з будь-</a:t>
            </a:r>
            <a:r>
              <a:rPr lang="ru-RU" dirty="0" err="1" smtClean="0"/>
              <a:t>якого</a:t>
            </a:r>
            <a:r>
              <a:rPr lang="ru-RU" dirty="0" smtClean="0"/>
              <a:t> пристрою, </a:t>
            </a:r>
            <a:r>
              <a:rPr lang="ru-RU" dirty="0" err="1" smtClean="0"/>
              <a:t>уникати</a:t>
            </a:r>
            <a:r>
              <a:rPr lang="ru-RU" dirty="0" smtClean="0"/>
              <a:t> </a:t>
            </a:r>
            <a:r>
              <a:rPr lang="ru-RU" dirty="0" err="1" smtClean="0"/>
              <a:t>дублювання</a:t>
            </a:r>
            <a:r>
              <a:rPr lang="ru-RU" dirty="0" smtClean="0"/>
              <a:t> та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важливої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</a:t>
            </a:r>
            <a:r>
              <a:rPr lang="ru-RU" dirty="0" err="1" smtClean="0"/>
              <a:t>підтримують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формати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, такими як </a:t>
            </a:r>
            <a:r>
              <a:rPr lang="en-US" dirty="0" smtClean="0"/>
              <a:t>PDF, Word, Excel </a:t>
            </a:r>
            <a:r>
              <a:rPr lang="ru-RU" dirty="0" smtClean="0"/>
              <a:t>та </a:t>
            </a:r>
            <a:r>
              <a:rPr lang="ru-RU" dirty="0" err="1" smtClean="0"/>
              <a:t>інші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завантажувати</a:t>
            </a:r>
            <a:r>
              <a:rPr lang="ru-RU" dirty="0" smtClean="0"/>
              <a:t>, </a:t>
            </a:r>
            <a:r>
              <a:rPr lang="ru-RU" dirty="0" err="1" smtClean="0"/>
              <a:t>переглядати</a:t>
            </a:r>
            <a:r>
              <a:rPr lang="ru-RU" dirty="0" smtClean="0"/>
              <a:t> та </a:t>
            </a:r>
            <a:r>
              <a:rPr lang="ru-RU" dirty="0" err="1" smtClean="0"/>
              <a:t>редагувати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у </a:t>
            </a:r>
            <a:r>
              <a:rPr lang="ru-RU" dirty="0" err="1" smtClean="0"/>
              <a:t>системі</a:t>
            </a:r>
            <a:endParaRPr lang="ru-RU" dirty="0" smtClean="0"/>
          </a:p>
          <a:p>
            <a:r>
              <a:rPr lang="ru-RU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032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" y="195165"/>
            <a:ext cx="1165206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err="1">
                <a:solidFill>
                  <a:prstClr val="black"/>
                </a:solidFill>
              </a:rPr>
              <a:t>Автоматизація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рутинних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процесів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документообігу</a:t>
            </a:r>
            <a:r>
              <a:rPr lang="ru-RU" dirty="0">
                <a:solidFill>
                  <a:prstClr val="black"/>
                </a:solidFill>
              </a:rPr>
              <a:t>, таких як </a:t>
            </a:r>
            <a:r>
              <a:rPr lang="ru-RU" dirty="0" err="1">
                <a:solidFill>
                  <a:prstClr val="black"/>
                </a:solidFill>
              </a:rPr>
              <a:t>створення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шаблонів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документів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заповнення</a:t>
            </a:r>
            <a:r>
              <a:rPr lang="ru-RU" dirty="0">
                <a:solidFill>
                  <a:prstClr val="black"/>
                </a:solidFill>
              </a:rPr>
              <a:t> форм, </a:t>
            </a:r>
            <a:r>
              <a:rPr lang="ru-RU" dirty="0" err="1">
                <a:solidFill>
                  <a:prstClr val="black"/>
                </a:solidFill>
              </a:rPr>
              <a:t>відправка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рахунків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Це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суттєво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знижує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ризик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помилок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заощаджує</a:t>
            </a:r>
            <a:r>
              <a:rPr lang="ru-RU" dirty="0">
                <a:solidFill>
                  <a:prstClr val="black"/>
                </a:solidFill>
              </a:rPr>
              <a:t> час </a:t>
            </a:r>
            <a:r>
              <a:rPr lang="ru-RU" dirty="0" err="1">
                <a:solidFill>
                  <a:prstClr val="black"/>
                </a:solidFill>
              </a:rPr>
              <a:t>співробітників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</a:rPr>
              <a:t>    Контроль </a:t>
            </a:r>
            <a:r>
              <a:rPr lang="ru-RU" dirty="0" err="1">
                <a:solidFill>
                  <a:prstClr val="black"/>
                </a:solidFill>
              </a:rPr>
              <a:t>доступів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Керівники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можуть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налаштовувати</a:t>
            </a:r>
            <a:r>
              <a:rPr lang="ru-RU" dirty="0">
                <a:solidFill>
                  <a:prstClr val="black"/>
                </a:solidFill>
              </a:rPr>
              <a:t> права доступу до </a:t>
            </a:r>
            <a:r>
              <a:rPr lang="ru-RU" dirty="0" err="1">
                <a:solidFill>
                  <a:prstClr val="black"/>
                </a:solidFill>
              </a:rPr>
              <a:t>документації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розподіляти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хто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співробітників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матиме</a:t>
            </a:r>
            <a:r>
              <a:rPr lang="ru-RU" dirty="0">
                <a:solidFill>
                  <a:prstClr val="black"/>
                </a:solidFill>
              </a:rPr>
              <a:t> право </a:t>
            </a:r>
            <a:r>
              <a:rPr lang="ru-RU" dirty="0" err="1">
                <a:solidFill>
                  <a:prstClr val="black"/>
                </a:solidFill>
              </a:rPr>
              <a:t>переглядати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редагувати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або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видаляти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документи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що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підвищує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рівень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безпеки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даних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Відстеження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усіх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змін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історії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роботи</a:t>
            </a:r>
            <a:r>
              <a:rPr lang="ru-RU" dirty="0">
                <a:solidFill>
                  <a:prstClr val="black"/>
                </a:solidFill>
              </a:rPr>
              <a:t> з документами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8. </a:t>
            </a:r>
            <a:r>
              <a:rPr lang="ru-RU" dirty="0" err="1">
                <a:solidFill>
                  <a:prstClr val="black"/>
                </a:solidFill>
              </a:rPr>
              <a:t>Аналітика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звітність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Без </a:t>
            </a:r>
            <a:r>
              <a:rPr lang="ru-RU" dirty="0" err="1">
                <a:solidFill>
                  <a:prstClr val="black"/>
                </a:solidFill>
              </a:rPr>
              <a:t>глибокого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аналізу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неможливо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ефективно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керувати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бізнесом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en-US" dirty="0">
                <a:solidFill>
                  <a:prstClr val="black"/>
                </a:solidFill>
              </a:rPr>
              <a:t>CRM-</a:t>
            </a:r>
            <a:r>
              <a:rPr lang="ru-RU" dirty="0" err="1">
                <a:solidFill>
                  <a:prstClr val="black"/>
                </a:solidFill>
              </a:rPr>
              <a:t>системи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надають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інструменти</a:t>
            </a:r>
            <a:r>
              <a:rPr lang="ru-RU" dirty="0">
                <a:solidFill>
                  <a:prstClr val="black"/>
                </a:solidFill>
              </a:rPr>
              <a:t> для </a:t>
            </a:r>
            <a:r>
              <a:rPr lang="ru-RU" dirty="0" err="1">
                <a:solidFill>
                  <a:prstClr val="black"/>
                </a:solidFill>
              </a:rPr>
              <a:t>аналізу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інформації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дозволяють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відстежувати</a:t>
            </a:r>
            <a:r>
              <a:rPr lang="ru-RU" dirty="0">
                <a:solidFill>
                  <a:prstClr val="black"/>
                </a:solidFill>
              </a:rPr>
              <a:t> статистику </a:t>
            </a:r>
            <a:r>
              <a:rPr lang="ru-RU" dirty="0" err="1">
                <a:solidFill>
                  <a:prstClr val="black"/>
                </a:solidFill>
              </a:rPr>
              <a:t>ефективності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бізнесу</a:t>
            </a:r>
            <a:r>
              <a:rPr lang="ru-RU" dirty="0">
                <a:solidFill>
                  <a:prstClr val="black"/>
                </a:solidFill>
              </a:rPr>
              <a:t>. Система </a:t>
            </a:r>
            <a:r>
              <a:rPr lang="ru-RU" dirty="0" err="1">
                <a:solidFill>
                  <a:prstClr val="black"/>
                </a:solidFill>
              </a:rPr>
              <a:t>відображає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аналітику</a:t>
            </a:r>
            <a:r>
              <a:rPr lang="ru-RU" dirty="0">
                <a:solidFill>
                  <a:prstClr val="black"/>
                </a:solidFill>
              </a:rPr>
              <a:t> у </a:t>
            </a:r>
            <a:r>
              <a:rPr lang="ru-RU" dirty="0" err="1">
                <a:solidFill>
                  <a:prstClr val="black"/>
                </a:solidFill>
              </a:rPr>
              <a:t>вигляді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дашбордів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звітів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що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допомагає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візуалізувати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результати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роботи</a:t>
            </a:r>
            <a:r>
              <a:rPr lang="ru-RU" dirty="0">
                <a:solidFill>
                  <a:prstClr val="black"/>
                </a:solidFill>
              </a:rPr>
              <a:t> за </a:t>
            </a:r>
            <a:r>
              <a:rPr lang="ru-RU" dirty="0" err="1">
                <a:solidFill>
                  <a:prstClr val="black"/>
                </a:solidFill>
              </a:rPr>
              <a:t>певний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період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Більшість</a:t>
            </a:r>
            <a:r>
              <a:rPr lang="ru-RU" dirty="0">
                <a:solidFill>
                  <a:prstClr val="black"/>
                </a:solidFill>
              </a:rPr>
              <a:t> систем </a:t>
            </a:r>
            <a:r>
              <a:rPr lang="ru-RU" dirty="0" err="1">
                <a:solidFill>
                  <a:prstClr val="black"/>
                </a:solidFill>
              </a:rPr>
              <a:t>дозволяють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відстежувати</a:t>
            </a:r>
            <a:r>
              <a:rPr lang="ru-RU" dirty="0">
                <a:solidFill>
                  <a:prstClr val="black"/>
                </a:solidFill>
              </a:rPr>
              <a:t>: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Ключові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показники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ефективності</a:t>
            </a:r>
            <a:r>
              <a:rPr lang="ru-RU" dirty="0">
                <a:solidFill>
                  <a:prstClr val="black"/>
                </a:solidFill>
              </a:rPr>
              <a:t> (</a:t>
            </a:r>
            <a:r>
              <a:rPr lang="en-US" dirty="0">
                <a:solidFill>
                  <a:prstClr val="black"/>
                </a:solidFill>
              </a:rPr>
              <a:t>KPI)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Конверсію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клієнтів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продажів</a:t>
            </a:r>
            <a:endParaRPr lang="ru-RU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Середній</a:t>
            </a:r>
            <a:r>
              <a:rPr lang="ru-RU" dirty="0">
                <a:solidFill>
                  <a:prstClr val="black"/>
                </a:solidFill>
              </a:rPr>
              <a:t> чек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Динаміку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продажів</a:t>
            </a:r>
            <a:endParaRPr lang="ru-RU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Попит на </a:t>
            </a:r>
            <a:r>
              <a:rPr lang="ru-RU" dirty="0" err="1">
                <a:solidFill>
                  <a:prstClr val="black"/>
                </a:solidFill>
              </a:rPr>
              <a:t>товари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чи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послуги</a:t>
            </a:r>
            <a:endParaRPr lang="ru-RU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Прогнозування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продажів</a:t>
            </a:r>
            <a:endParaRPr lang="ru-RU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Продуктивність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окремих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підрозділів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працівників</a:t>
            </a:r>
            <a:endParaRPr lang="ru-RU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>
                <a:solidFill>
                  <a:prstClr val="black"/>
                </a:solidFill>
              </a:rPr>
              <a:t>    </a:t>
            </a:r>
            <a:r>
              <a:rPr lang="ru-RU" dirty="0" err="1">
                <a:solidFill>
                  <a:prstClr val="black"/>
                </a:solidFill>
              </a:rPr>
              <a:t>Ефективність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каналів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надходження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запитів</a:t>
            </a:r>
            <a:endParaRPr lang="ru-RU" dirty="0">
              <a:solidFill>
                <a:prstClr val="black"/>
              </a:solidFill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20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Переваги</a:t>
            </a:r>
            <a:r>
              <a:rPr lang="ru-RU" b="1" dirty="0" smtClean="0"/>
              <a:t> </a:t>
            </a:r>
            <a:r>
              <a:rPr lang="en-US" b="1" dirty="0" smtClean="0"/>
              <a:t>CRM-</a:t>
            </a:r>
            <a:r>
              <a:rPr lang="ru-RU" b="1" dirty="0" err="1" smtClean="0"/>
              <a:t>системи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65" y="535578"/>
            <a:ext cx="11652069" cy="5708469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Покращення</a:t>
            </a:r>
            <a:r>
              <a:rPr lang="ru-RU" b="1" dirty="0" smtClean="0"/>
              <a:t> </a:t>
            </a:r>
            <a:r>
              <a:rPr lang="ru-RU" b="1" dirty="0" err="1" smtClean="0"/>
              <a:t>взаємодії</a:t>
            </a:r>
            <a:r>
              <a:rPr lang="ru-RU" b="1" dirty="0" smtClean="0"/>
              <a:t> з </a:t>
            </a:r>
            <a:r>
              <a:rPr lang="ru-RU" b="1" dirty="0" err="1" smtClean="0"/>
              <a:t>клієнтами</a:t>
            </a:r>
            <a:endParaRPr lang="ru-RU" b="1" dirty="0" smtClean="0"/>
          </a:p>
          <a:p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впровадили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err="1" smtClean="0"/>
              <a:t>відмітили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та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на 47%.</a:t>
            </a:r>
          </a:p>
          <a:p>
            <a:r>
              <a:rPr lang="en-US" dirty="0" smtClean="0"/>
              <a:t>C</a:t>
            </a:r>
            <a:r>
              <a:rPr lang="ru-RU" dirty="0" err="1" smtClean="0"/>
              <a:t>истема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швидкий</a:t>
            </a:r>
            <a:r>
              <a:rPr lang="ru-RU" dirty="0" smtClean="0"/>
              <a:t> доступ до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дозволяє</a:t>
            </a:r>
            <a:r>
              <a:rPr lang="ru-RU" dirty="0" smtClean="0"/>
              <a:t> оперативно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запити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групувати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за </a:t>
            </a:r>
            <a:r>
              <a:rPr lang="ru-RU" dirty="0" err="1" smtClean="0"/>
              <a:t>певними</a:t>
            </a:r>
            <a:r>
              <a:rPr lang="ru-RU" dirty="0" smtClean="0"/>
              <a:t> характеристиками,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персоналізовану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та </a:t>
            </a:r>
            <a:r>
              <a:rPr lang="ru-RU" dirty="0" err="1" smtClean="0"/>
              <a:t>підвищувати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. </a:t>
            </a:r>
            <a:r>
              <a:rPr lang="ru-RU" dirty="0" err="1" smtClean="0"/>
              <a:t>Картка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є </a:t>
            </a:r>
            <a:r>
              <a:rPr lang="ru-RU" dirty="0" err="1" smtClean="0"/>
              <a:t>своєрідним</a:t>
            </a:r>
            <a:r>
              <a:rPr lang="ru-RU" dirty="0" smtClean="0"/>
              <a:t> «портретом»,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 err="1" smtClean="0"/>
              <a:t>задовольнити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підтримувати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канали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зручніші</a:t>
            </a:r>
            <a:r>
              <a:rPr lang="ru-RU" dirty="0" smtClean="0"/>
              <a:t> для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Крім</a:t>
            </a:r>
            <a:r>
              <a:rPr lang="ru-RU" dirty="0" smtClean="0"/>
              <a:t> того,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повна</a:t>
            </a:r>
            <a:r>
              <a:rPr lang="ru-RU" dirty="0" smtClean="0"/>
              <a:t>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взаємодій</a:t>
            </a:r>
            <a:r>
              <a:rPr lang="ru-RU" dirty="0" smtClean="0"/>
              <a:t>, тому </a:t>
            </a:r>
            <a:r>
              <a:rPr lang="ru-RU" dirty="0" err="1" smtClean="0"/>
              <a:t>жодна</a:t>
            </a:r>
            <a:r>
              <a:rPr lang="ru-RU" dirty="0" smtClean="0"/>
              <a:t>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запит не буде </a:t>
            </a:r>
            <a:r>
              <a:rPr lang="ru-RU" dirty="0" err="1" smtClean="0"/>
              <a:t>втрачено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менеджер </a:t>
            </a:r>
            <a:r>
              <a:rPr lang="ru-RU" dirty="0" err="1" smtClean="0"/>
              <a:t>звільняється</a:t>
            </a:r>
            <a:r>
              <a:rPr lang="ru-RU" dirty="0" smtClean="0"/>
              <a:t>,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співробітник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повну</a:t>
            </a:r>
            <a:r>
              <a:rPr lang="ru-RU" dirty="0" smtClean="0"/>
              <a:t> картину та </a:t>
            </a:r>
            <a:r>
              <a:rPr lang="ru-RU" dirty="0" err="1" smtClean="0"/>
              <a:t>може</a:t>
            </a:r>
            <a:r>
              <a:rPr lang="ru-RU" dirty="0" smtClean="0"/>
              <a:t> легко </a:t>
            </a:r>
            <a:r>
              <a:rPr lang="ru-RU" dirty="0" err="1" smtClean="0"/>
              <a:t>продовжити</a:t>
            </a:r>
            <a:r>
              <a:rPr lang="ru-RU" dirty="0" smtClean="0"/>
              <a:t> роботу з </a:t>
            </a:r>
            <a:r>
              <a:rPr lang="ru-RU" dirty="0" err="1" smtClean="0"/>
              <a:t>клієнтом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Збільшення</a:t>
            </a:r>
            <a:r>
              <a:rPr lang="ru-RU" b="1" dirty="0" smtClean="0"/>
              <a:t> </a:t>
            </a:r>
            <a:r>
              <a:rPr lang="ru-RU" b="1" dirty="0" err="1" smtClean="0"/>
              <a:t>продажів</a:t>
            </a:r>
            <a:endParaRPr lang="ru-RU" b="1" dirty="0" smtClean="0"/>
          </a:p>
          <a:p>
            <a:r>
              <a:rPr lang="en-US" dirty="0" smtClean="0"/>
              <a:t>CRM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та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циклу: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 до </a:t>
            </a:r>
            <a:r>
              <a:rPr lang="ru-RU" dirty="0" err="1" smtClean="0"/>
              <a:t>укладанням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відслідковувати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 по </a:t>
            </a:r>
            <a:r>
              <a:rPr lang="ru-RU" dirty="0" err="1" smtClean="0"/>
              <a:t>воронці</a:t>
            </a:r>
            <a:r>
              <a:rPr lang="ru-RU" dirty="0" smtClean="0"/>
              <a:t> та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потреби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збільшує</a:t>
            </a:r>
            <a:r>
              <a:rPr lang="ru-RU" dirty="0" smtClean="0"/>
              <a:t> </a:t>
            </a:r>
            <a:r>
              <a:rPr lang="ru-RU" dirty="0" err="1" smtClean="0"/>
              <a:t>ймовірність</a:t>
            </a:r>
            <a:r>
              <a:rPr lang="ru-RU" dirty="0" smtClean="0"/>
              <a:t> </a:t>
            </a:r>
            <a:r>
              <a:rPr lang="ru-RU" dirty="0" err="1" smtClean="0"/>
              <a:t>успішного</a:t>
            </a:r>
            <a:r>
              <a:rPr lang="ru-RU" dirty="0" smtClean="0"/>
              <a:t> </a:t>
            </a:r>
            <a:r>
              <a:rPr lang="ru-RU" dirty="0" err="1" smtClean="0"/>
              <a:t>закриття</a:t>
            </a:r>
            <a:r>
              <a:rPr lang="ru-RU" dirty="0" smtClean="0"/>
              <a:t> угоди. </a:t>
            </a:r>
            <a:r>
              <a:rPr lang="ru-RU" dirty="0" err="1" smtClean="0"/>
              <a:t>Завдяки</a:t>
            </a:r>
            <a:r>
              <a:rPr lang="ru-RU" dirty="0" smtClean="0"/>
              <a:t> системам </a:t>
            </a:r>
            <a:r>
              <a:rPr lang="ru-RU" dirty="0" err="1" smtClean="0"/>
              <a:t>продавці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персоналізовану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таких як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, </a:t>
            </a:r>
            <a:r>
              <a:rPr lang="ru-RU" dirty="0" err="1" smtClean="0"/>
              <a:t>попередні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та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 err="1" smtClean="0"/>
              <a:t>унікальні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є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актуальними</a:t>
            </a:r>
            <a:r>
              <a:rPr lang="ru-RU" dirty="0" smtClean="0"/>
              <a:t> для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повторних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і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продуктивності</a:t>
            </a:r>
            <a:r>
              <a:rPr lang="ru-RU" b="1" dirty="0" smtClean="0"/>
              <a:t> та </a:t>
            </a:r>
            <a:r>
              <a:rPr lang="ru-RU" b="1" dirty="0" err="1" smtClean="0"/>
              <a:t>ефективності</a:t>
            </a:r>
            <a:r>
              <a:rPr lang="ru-RU" b="1" dirty="0" smtClean="0"/>
              <a:t> </a:t>
            </a:r>
            <a:r>
              <a:rPr lang="ru-RU" b="1" dirty="0" err="1" smtClean="0"/>
              <a:t>команди</a:t>
            </a:r>
            <a:endParaRPr lang="ru-RU" b="1" dirty="0" smtClean="0"/>
          </a:p>
          <a:p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для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бізнесом</a:t>
            </a:r>
            <a:r>
              <a:rPr lang="ru-RU" dirty="0" smtClean="0"/>
              <a:t>, без </a:t>
            </a:r>
            <a:r>
              <a:rPr lang="ru-RU" dirty="0" err="1" smtClean="0"/>
              <a:t>перемикання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вкладками.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роботу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злагодженою</a:t>
            </a:r>
            <a:r>
              <a:rPr lang="ru-RU" dirty="0" smtClean="0"/>
              <a:t> та </a:t>
            </a:r>
            <a:r>
              <a:rPr lang="ru-RU" dirty="0" err="1" smtClean="0"/>
              <a:t>впорядкованою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</a:t>
            </a:r>
            <a:r>
              <a:rPr lang="ru-RU" dirty="0" err="1" smtClean="0"/>
              <a:t>рутинних</a:t>
            </a:r>
            <a:r>
              <a:rPr lang="ru-RU" dirty="0" smtClean="0"/>
              <a:t> та </a:t>
            </a:r>
            <a:r>
              <a:rPr lang="ru-RU" dirty="0" err="1" smtClean="0"/>
              <a:t>шаблонних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співробітники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зекономити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часу та </a:t>
            </a:r>
            <a:r>
              <a:rPr lang="ru-RU" dirty="0" err="1" smtClean="0"/>
              <a:t>сконцентруватися</a:t>
            </a:r>
            <a:r>
              <a:rPr lang="ru-RU" dirty="0" smtClean="0"/>
              <a:t> на </a:t>
            </a:r>
            <a:r>
              <a:rPr lang="ru-RU" dirty="0" err="1" smtClean="0"/>
              <a:t>важливіших</a:t>
            </a:r>
            <a:r>
              <a:rPr lang="ru-RU" dirty="0" smtClean="0"/>
              <a:t> </a:t>
            </a:r>
            <a:r>
              <a:rPr lang="ru-RU" dirty="0" err="1" smtClean="0"/>
              <a:t>завданнях</a:t>
            </a:r>
            <a:r>
              <a:rPr lang="ru-RU" dirty="0" smtClean="0"/>
              <a:t>, таких як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та </a:t>
            </a:r>
            <a:r>
              <a:rPr lang="ru-RU" dirty="0" err="1" smtClean="0"/>
              <a:t>продажі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та </a:t>
            </a:r>
            <a:r>
              <a:rPr lang="ru-RU" dirty="0" err="1" smtClean="0"/>
              <a:t>нагадувань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ефективніше</a:t>
            </a:r>
            <a:r>
              <a:rPr lang="ru-RU" dirty="0" smtClean="0"/>
              <a:t> </a:t>
            </a:r>
            <a:r>
              <a:rPr lang="ru-RU" dirty="0" err="1" smtClean="0"/>
              <a:t>планувати</a:t>
            </a:r>
            <a:r>
              <a:rPr lang="ru-RU" dirty="0" smtClean="0"/>
              <a:t> </a:t>
            </a:r>
            <a:r>
              <a:rPr lang="ru-RU" dirty="0" err="1" smtClean="0"/>
              <a:t>робочий</a:t>
            </a:r>
            <a:r>
              <a:rPr lang="ru-RU" dirty="0" smtClean="0"/>
              <a:t> час та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задачі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19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95523"/>
            <a:ext cx="1184801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err="1" smtClean="0"/>
              <a:t>Зниження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витрат</a:t>
            </a:r>
            <a:r>
              <a:rPr lang="ru-RU" sz="2300" b="1" dirty="0" smtClean="0"/>
              <a:t> на рекламу та маркетинг</a:t>
            </a:r>
          </a:p>
          <a:p>
            <a:r>
              <a:rPr lang="en-US" sz="2300" dirty="0" smtClean="0"/>
              <a:t>CRM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визначити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найефективніші</a:t>
            </a:r>
            <a:r>
              <a:rPr lang="ru-RU" sz="2300" dirty="0" smtClean="0"/>
              <a:t> канали </a:t>
            </a:r>
            <a:r>
              <a:rPr lang="ru-RU" sz="2300" dirty="0" err="1" smtClean="0"/>
              <a:t>комунікації</a:t>
            </a:r>
            <a:r>
              <a:rPr lang="ru-RU" sz="2300" dirty="0" smtClean="0"/>
              <a:t> та </a:t>
            </a:r>
            <a:r>
              <a:rPr lang="ru-RU" sz="2300" dirty="0" err="1" smtClean="0"/>
              <a:t>зосередити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свої</a:t>
            </a:r>
            <a:r>
              <a:rPr lang="ru-RU" sz="2300" dirty="0" smtClean="0"/>
              <a:t> </a:t>
            </a:r>
            <a:r>
              <a:rPr lang="ru-RU" sz="2300" dirty="0" err="1" smtClean="0"/>
              <a:t>зусилля</a:t>
            </a:r>
            <a:r>
              <a:rPr lang="ru-RU" sz="2300" dirty="0" smtClean="0"/>
              <a:t> на них. </a:t>
            </a:r>
            <a:r>
              <a:rPr lang="ru-RU" sz="2300" dirty="0" err="1" smtClean="0"/>
              <a:t>Інструменти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дозволяють</a:t>
            </a:r>
            <a:r>
              <a:rPr lang="ru-RU" sz="2300" dirty="0" smtClean="0"/>
              <a:t> </a:t>
            </a:r>
            <a:r>
              <a:rPr lang="ru-RU" sz="2300" dirty="0" err="1" smtClean="0"/>
              <a:t>планувати</a:t>
            </a:r>
            <a:r>
              <a:rPr lang="ru-RU" sz="2300" dirty="0" smtClean="0"/>
              <a:t> та </a:t>
            </a:r>
            <a:r>
              <a:rPr lang="ru-RU" sz="2300" dirty="0" err="1" smtClean="0"/>
              <a:t>реалізувати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маркетингові</a:t>
            </a:r>
            <a:r>
              <a:rPr lang="ru-RU" sz="2300" dirty="0" smtClean="0"/>
              <a:t> </a:t>
            </a:r>
            <a:r>
              <a:rPr lang="ru-RU" sz="2300" dirty="0" err="1" smtClean="0"/>
              <a:t>кампанії</a:t>
            </a:r>
            <a:r>
              <a:rPr lang="ru-RU" sz="2300" dirty="0" smtClean="0"/>
              <a:t>, а </a:t>
            </a:r>
            <a:r>
              <a:rPr lang="ru-RU" sz="2300" dirty="0" err="1" smtClean="0"/>
              <a:t>також</a:t>
            </a:r>
            <a:r>
              <a:rPr lang="ru-RU" sz="2300" dirty="0" smtClean="0"/>
              <a:t> </a:t>
            </a:r>
            <a:r>
              <a:rPr lang="ru-RU" sz="2300" dirty="0" err="1" smtClean="0"/>
              <a:t>аналізувати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їх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. </a:t>
            </a:r>
            <a:r>
              <a:rPr lang="ru-RU" sz="2300" dirty="0" err="1" smtClean="0"/>
              <a:t>Завдяки</a:t>
            </a:r>
            <a:r>
              <a:rPr lang="ru-RU" sz="2300" dirty="0" smtClean="0"/>
              <a:t> </a:t>
            </a:r>
            <a:r>
              <a:rPr lang="ru-RU" sz="2300" dirty="0" err="1" smtClean="0"/>
              <a:t>автоматизації</a:t>
            </a:r>
            <a:r>
              <a:rPr lang="ru-RU" sz="2300" dirty="0" smtClean="0"/>
              <a:t> </a:t>
            </a:r>
            <a:r>
              <a:rPr lang="ru-RU" sz="2300" dirty="0" err="1" smtClean="0"/>
              <a:t>маркетингових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кампаній</a:t>
            </a:r>
            <a:r>
              <a:rPr lang="ru-RU" sz="2300" dirty="0" smtClean="0"/>
              <a:t> </a:t>
            </a:r>
            <a:r>
              <a:rPr lang="ru-RU" sz="2300" dirty="0" err="1" smtClean="0"/>
              <a:t>системи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дозволяють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компаніям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проводити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більш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ефективні</a:t>
            </a:r>
            <a:r>
              <a:rPr lang="ru-RU" sz="2300" dirty="0" smtClean="0"/>
              <a:t> та </a:t>
            </a:r>
            <a:r>
              <a:rPr lang="ru-RU" sz="2300" dirty="0" err="1" smtClean="0"/>
              <a:t>персоналізовані</a:t>
            </a:r>
            <a:r>
              <a:rPr lang="ru-RU" sz="2300" dirty="0" smtClean="0"/>
              <a:t> </a:t>
            </a:r>
            <a:r>
              <a:rPr lang="ru-RU" sz="2300" dirty="0" err="1" smtClean="0"/>
              <a:t>комунікації</a:t>
            </a:r>
            <a:r>
              <a:rPr lang="ru-RU" sz="2300" dirty="0" smtClean="0"/>
              <a:t> з </a:t>
            </a:r>
            <a:r>
              <a:rPr lang="ru-RU" sz="2300" dirty="0" err="1" smtClean="0"/>
              <a:t>клієнтами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, в свою </a:t>
            </a:r>
            <a:r>
              <a:rPr lang="ru-RU" sz="2300" dirty="0" err="1" smtClean="0"/>
              <a:t>чергу</a:t>
            </a:r>
            <a:r>
              <a:rPr lang="ru-RU" sz="2300" dirty="0" smtClean="0"/>
              <a:t>, </a:t>
            </a:r>
            <a:r>
              <a:rPr lang="ru-RU" sz="2300" dirty="0" err="1" smtClean="0"/>
              <a:t>сприяє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підвищенню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лояльності</a:t>
            </a:r>
            <a:r>
              <a:rPr lang="ru-RU" sz="2300" dirty="0" smtClean="0"/>
              <a:t>, </a:t>
            </a:r>
            <a:r>
              <a:rPr lang="ru-RU" sz="2300" dirty="0" err="1" smtClean="0"/>
              <a:t>збільшенню</a:t>
            </a:r>
            <a:r>
              <a:rPr lang="ru-RU" sz="2300" dirty="0" smtClean="0"/>
              <a:t> </a:t>
            </a:r>
            <a:r>
              <a:rPr lang="ru-RU" sz="2300" dirty="0" err="1" smtClean="0"/>
              <a:t>рівня</a:t>
            </a:r>
            <a:r>
              <a:rPr lang="ru-RU" sz="2300" dirty="0" smtClean="0"/>
              <a:t> </a:t>
            </a:r>
            <a:r>
              <a:rPr lang="ru-RU" sz="2300" dirty="0" err="1" smtClean="0"/>
              <a:t>конверсії</a:t>
            </a:r>
            <a:r>
              <a:rPr lang="ru-RU" sz="2300" dirty="0" smtClean="0"/>
              <a:t> та </a:t>
            </a:r>
            <a:r>
              <a:rPr lang="ru-RU" sz="2300" dirty="0" err="1" smtClean="0"/>
              <a:t>зміцненню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позицій</a:t>
            </a:r>
            <a:r>
              <a:rPr lang="ru-RU" sz="2300" dirty="0" smtClean="0"/>
              <a:t> бренду на ринку.</a:t>
            </a:r>
          </a:p>
          <a:p>
            <a:r>
              <a:rPr lang="ru-RU" sz="2300" b="1" dirty="0" err="1" smtClean="0"/>
              <a:t>Покращення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аналітики</a:t>
            </a:r>
            <a:endParaRPr lang="ru-RU" sz="2300" b="1" dirty="0" smtClean="0"/>
          </a:p>
          <a:p>
            <a:r>
              <a:rPr lang="en-US" sz="2300" dirty="0" smtClean="0"/>
              <a:t>CRM-</a:t>
            </a:r>
            <a:r>
              <a:rPr lang="ru-RU" sz="2300" dirty="0" err="1" smtClean="0"/>
              <a:t>системи</a:t>
            </a:r>
            <a:r>
              <a:rPr lang="ru-RU" sz="2300" dirty="0" smtClean="0"/>
              <a:t> </a:t>
            </a:r>
            <a:r>
              <a:rPr lang="ru-RU" sz="2300" dirty="0" err="1" smtClean="0"/>
              <a:t>значно</a:t>
            </a:r>
            <a:r>
              <a:rPr lang="ru-RU" sz="2300" dirty="0" smtClean="0"/>
              <a:t> </a:t>
            </a:r>
            <a:r>
              <a:rPr lang="ru-RU" sz="2300" dirty="0" err="1" smtClean="0"/>
              <a:t>підвищують</a:t>
            </a:r>
            <a:r>
              <a:rPr lang="ru-RU" sz="2300" dirty="0" smtClean="0"/>
              <a:t> </a:t>
            </a:r>
            <a:r>
              <a:rPr lang="ru-RU" sz="2300" dirty="0" err="1" smtClean="0"/>
              <a:t>якість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аналітики</a:t>
            </a:r>
            <a:r>
              <a:rPr lang="ru-RU" sz="2300" dirty="0" smtClean="0"/>
              <a:t> </a:t>
            </a:r>
            <a:r>
              <a:rPr lang="ru-RU" sz="2300" dirty="0" err="1" smtClean="0"/>
              <a:t>завдяки</a:t>
            </a:r>
            <a:r>
              <a:rPr lang="ru-RU" sz="2300" dirty="0" smtClean="0"/>
              <a:t> </a:t>
            </a:r>
            <a:r>
              <a:rPr lang="ru-RU" sz="2300" dirty="0" err="1" smtClean="0"/>
              <a:t>використанню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вбудованих</a:t>
            </a:r>
            <a:r>
              <a:rPr lang="ru-RU" sz="2300" dirty="0" smtClean="0"/>
              <a:t> </a:t>
            </a:r>
            <a:r>
              <a:rPr lang="ru-RU" sz="2300" dirty="0" err="1" smtClean="0"/>
              <a:t>інструментів</a:t>
            </a:r>
            <a:r>
              <a:rPr lang="ru-RU" sz="2300" dirty="0" smtClean="0"/>
              <a:t> для </a:t>
            </a:r>
            <a:r>
              <a:rPr lang="ru-RU" sz="2300" dirty="0" err="1" smtClean="0"/>
              <a:t>збору</a:t>
            </a:r>
            <a:r>
              <a:rPr lang="ru-RU" sz="2300" dirty="0" smtClean="0"/>
              <a:t> та </a:t>
            </a:r>
            <a:r>
              <a:rPr lang="ru-RU" sz="2300" dirty="0" err="1" smtClean="0"/>
              <a:t>обробки</a:t>
            </a:r>
            <a:r>
              <a:rPr lang="ru-RU" sz="2300" dirty="0" smtClean="0"/>
              <a:t> </a:t>
            </a:r>
            <a:r>
              <a:rPr lang="ru-RU" sz="2300" dirty="0" err="1" smtClean="0"/>
              <a:t>інформації</a:t>
            </a:r>
            <a:r>
              <a:rPr lang="ru-RU" sz="2300" dirty="0" smtClean="0"/>
              <a:t>. </a:t>
            </a:r>
            <a:r>
              <a:rPr lang="ru-RU" sz="2300" dirty="0" err="1" smtClean="0"/>
              <a:t>Завдяки</a:t>
            </a:r>
            <a:r>
              <a:rPr lang="ru-RU" sz="2300" dirty="0" smtClean="0"/>
              <a:t> </a:t>
            </a:r>
            <a:r>
              <a:rPr lang="ru-RU" sz="2300" dirty="0" err="1" smtClean="0"/>
              <a:t>аналітиці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компанії</a:t>
            </a:r>
            <a:r>
              <a:rPr lang="ru-RU" sz="2300" dirty="0" smtClean="0"/>
              <a:t> </a:t>
            </a:r>
            <a:r>
              <a:rPr lang="ru-RU" sz="2300" dirty="0" err="1" smtClean="0"/>
              <a:t>можуть</a:t>
            </a:r>
            <a:r>
              <a:rPr lang="ru-RU" sz="2300" dirty="0" smtClean="0"/>
              <a:t> </a:t>
            </a:r>
            <a:r>
              <a:rPr lang="ru-RU" sz="2300" dirty="0" err="1" smtClean="0"/>
              <a:t>отримати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цінну</a:t>
            </a:r>
            <a:r>
              <a:rPr lang="ru-RU" sz="2300" dirty="0" smtClean="0"/>
              <a:t> </a:t>
            </a:r>
            <a:r>
              <a:rPr lang="ru-RU" sz="2300" dirty="0" err="1" smtClean="0"/>
              <a:t>інформацію</a:t>
            </a:r>
            <a:r>
              <a:rPr lang="ru-RU" sz="2300" dirty="0" smtClean="0"/>
              <a:t> про </a:t>
            </a:r>
            <a:r>
              <a:rPr lang="ru-RU" sz="2300" dirty="0" err="1" smtClean="0"/>
              <a:t>поведінку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, </a:t>
            </a:r>
            <a:r>
              <a:rPr lang="ru-RU" sz="2300" dirty="0" err="1" smtClean="0"/>
              <a:t>ринкові</a:t>
            </a:r>
            <a:r>
              <a:rPr lang="ru-RU" sz="2300" dirty="0" smtClean="0"/>
              <a:t> </a:t>
            </a:r>
            <a:r>
              <a:rPr lang="ru-RU" sz="2300" dirty="0" err="1" smtClean="0"/>
              <a:t>тренди</a:t>
            </a:r>
            <a:r>
              <a:rPr lang="ru-RU" sz="2300" dirty="0" smtClean="0"/>
              <a:t> та </a:t>
            </a:r>
            <a:r>
              <a:rPr lang="ru-RU" sz="2300" dirty="0" err="1" smtClean="0"/>
              <a:t>ефективність</a:t>
            </a:r>
            <a:r>
              <a:rPr lang="ru-RU" sz="2300" dirty="0" smtClean="0"/>
              <a:t> </a:t>
            </a:r>
            <a:r>
              <a:rPr lang="ru-RU" sz="2300" dirty="0" err="1" smtClean="0"/>
              <a:t>стратегій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компанії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приймати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обґрунтовані</a:t>
            </a:r>
            <a:r>
              <a:rPr lang="ru-RU" sz="2300" dirty="0" smtClean="0"/>
              <a:t> </a:t>
            </a:r>
            <a:r>
              <a:rPr lang="ru-RU" sz="2300" dirty="0" err="1" smtClean="0"/>
              <a:t>рішення</a:t>
            </a:r>
            <a:r>
              <a:rPr lang="ru-RU" sz="2300" dirty="0" smtClean="0"/>
              <a:t> на </a:t>
            </a:r>
            <a:r>
              <a:rPr lang="ru-RU" sz="2300" dirty="0" err="1" smtClean="0"/>
              <a:t>основі</a:t>
            </a:r>
            <a:r>
              <a:rPr lang="ru-RU" sz="2300" dirty="0" smtClean="0"/>
              <a:t> </a:t>
            </a:r>
            <a:r>
              <a:rPr lang="ru-RU" sz="2300" dirty="0" err="1" smtClean="0"/>
              <a:t>реальних</a:t>
            </a:r>
            <a:r>
              <a:rPr lang="ru-RU" sz="2300" dirty="0" smtClean="0"/>
              <a:t> </a:t>
            </a:r>
            <a:r>
              <a:rPr lang="ru-RU" sz="2300" dirty="0" err="1" smtClean="0"/>
              <a:t>даних</a:t>
            </a:r>
            <a:r>
              <a:rPr lang="ru-RU" sz="2300" dirty="0" smtClean="0"/>
              <a:t>, </a:t>
            </a:r>
            <a:r>
              <a:rPr lang="ru-RU" sz="2300" dirty="0" err="1" smtClean="0"/>
              <a:t>виявляти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слабкі</a:t>
            </a:r>
            <a:r>
              <a:rPr lang="ru-RU" sz="2300" dirty="0" smtClean="0"/>
              <a:t> </a:t>
            </a:r>
            <a:r>
              <a:rPr lang="ru-RU" sz="2300" dirty="0" err="1" smtClean="0"/>
              <a:t>місця</a:t>
            </a:r>
            <a:r>
              <a:rPr lang="ru-RU" sz="2300" dirty="0" smtClean="0"/>
              <a:t> та </a:t>
            </a:r>
            <a:r>
              <a:rPr lang="ru-RU" sz="2300" dirty="0" err="1" smtClean="0"/>
              <a:t>вдосконалювати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їх</a:t>
            </a:r>
            <a:r>
              <a:rPr lang="ru-RU" sz="2300" dirty="0" smtClean="0"/>
              <a:t>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64792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75401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Як </a:t>
            </a:r>
            <a:r>
              <a:rPr lang="en-US" sz="3400" b="1" dirty="0" smtClean="0"/>
              <a:t>CRM </a:t>
            </a:r>
            <a:r>
              <a:rPr lang="ru-RU" sz="3400" b="1" dirty="0" err="1" smtClean="0"/>
              <a:t>допомагає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бізнесу</a:t>
            </a:r>
            <a:endParaRPr lang="en-US" sz="3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19" y="731520"/>
            <a:ext cx="11756571" cy="596972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ключовим</a:t>
            </a:r>
            <a:r>
              <a:rPr lang="ru-RU" dirty="0" smtClean="0"/>
              <a:t> </a:t>
            </a:r>
            <a:r>
              <a:rPr lang="ru-RU" dirty="0" err="1" smtClean="0"/>
              <a:t>інструментом</a:t>
            </a:r>
            <a:r>
              <a:rPr lang="ru-RU" dirty="0" smtClean="0"/>
              <a:t> для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надаючи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Вона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компаніям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передбачати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 та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їхнім</a:t>
            </a:r>
            <a:r>
              <a:rPr lang="ru-RU" dirty="0" smtClean="0"/>
              <a:t> </a:t>
            </a:r>
            <a:r>
              <a:rPr lang="ru-RU" dirty="0" err="1" smtClean="0"/>
              <a:t>очікуванням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кампанії</a:t>
            </a:r>
            <a:r>
              <a:rPr lang="ru-RU" dirty="0" smtClean="0"/>
              <a:t> й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Кому </a:t>
            </a:r>
            <a:r>
              <a:rPr lang="ru-RU" dirty="0" err="1" smtClean="0"/>
              <a:t>підійде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система?</a:t>
            </a:r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Інтернет</a:t>
            </a:r>
            <a:r>
              <a:rPr lang="ru-RU" dirty="0" smtClean="0"/>
              <a:t>-магазинам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Виробничим</a:t>
            </a:r>
            <a:r>
              <a:rPr lang="ru-RU" dirty="0" smtClean="0"/>
              <a:t> </a:t>
            </a:r>
            <a:r>
              <a:rPr lang="ru-RU" dirty="0" err="1" smtClean="0"/>
              <a:t>фірмам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Дропшиперам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en-US" dirty="0" smtClean="0"/>
              <a:t>Call-</a:t>
            </a:r>
            <a:r>
              <a:rPr lang="ru-RU" dirty="0" smtClean="0"/>
              <a:t>центрам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Маркетинговим</a:t>
            </a:r>
            <a:r>
              <a:rPr lang="ru-RU" dirty="0" smtClean="0"/>
              <a:t> </a:t>
            </a:r>
            <a:r>
              <a:rPr lang="ru-RU" dirty="0" err="1" smtClean="0"/>
              <a:t>компаніям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Юридичним</a:t>
            </a:r>
            <a:r>
              <a:rPr lang="ru-RU" dirty="0" smtClean="0"/>
              <a:t>, </a:t>
            </a:r>
            <a:r>
              <a:rPr lang="ru-RU" dirty="0" err="1" smtClean="0"/>
              <a:t>туристичним</a:t>
            </a:r>
            <a:r>
              <a:rPr lang="ru-RU" dirty="0" smtClean="0"/>
              <a:t>, </a:t>
            </a:r>
            <a:r>
              <a:rPr lang="ru-RU" dirty="0" err="1" smtClean="0"/>
              <a:t>навчальним</a:t>
            </a:r>
            <a:r>
              <a:rPr lang="ru-RU" dirty="0" smtClean="0"/>
              <a:t> </a:t>
            </a:r>
            <a:r>
              <a:rPr lang="ru-RU" dirty="0" err="1" smtClean="0"/>
              <a:t>агенціям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Медичним</a:t>
            </a:r>
            <a:r>
              <a:rPr lang="ru-RU" dirty="0" smtClean="0"/>
              <a:t>, </a:t>
            </a:r>
            <a:r>
              <a:rPr lang="ru-RU" dirty="0" err="1" smtClean="0"/>
              <a:t>спортивним</a:t>
            </a:r>
            <a:r>
              <a:rPr lang="ru-RU" dirty="0" smtClean="0"/>
              <a:t> центрам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Агенціям</a:t>
            </a:r>
            <a:r>
              <a:rPr lang="ru-RU" dirty="0" smtClean="0"/>
              <a:t> </a:t>
            </a:r>
            <a:r>
              <a:rPr lang="ru-RU" dirty="0" err="1" smtClean="0"/>
              <a:t>нерухомості</a:t>
            </a:r>
            <a:endParaRPr lang="ru-RU" dirty="0" smtClean="0"/>
          </a:p>
          <a:p>
            <a:r>
              <a:rPr lang="ru-RU" dirty="0" smtClean="0"/>
              <a:t>    Салонам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краси</a:t>
            </a:r>
            <a:r>
              <a:rPr lang="ru-RU" dirty="0" smtClean="0"/>
              <a:t> і т.д.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0859"/>
            <a:ext cx="12192000" cy="5127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prstClr val="black"/>
                </a:solidFill>
              </a:rPr>
              <a:t>Якщо</a:t>
            </a:r>
            <a:r>
              <a:rPr lang="ru-RU" sz="2800" dirty="0">
                <a:solidFill>
                  <a:prstClr val="black"/>
                </a:solidFill>
              </a:rPr>
              <a:t> у </a:t>
            </a:r>
            <a:r>
              <a:rPr lang="ru-RU" sz="2800" dirty="0" err="1">
                <a:solidFill>
                  <a:prstClr val="black"/>
                </a:solidFill>
              </a:rPr>
              <a:t>вашій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компанії</a:t>
            </a:r>
            <a:r>
              <a:rPr lang="ru-RU" sz="2800" dirty="0">
                <a:solidFill>
                  <a:prstClr val="black"/>
                </a:solidFill>
              </a:rPr>
              <a:t> 2 </a:t>
            </a:r>
            <a:r>
              <a:rPr lang="ru-RU" sz="2800" dirty="0" err="1">
                <a:solidFill>
                  <a:prstClr val="black"/>
                </a:solidFill>
              </a:rPr>
              <a:t>або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більше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працівників</a:t>
            </a:r>
            <a:r>
              <a:rPr lang="ru-RU" sz="2800" dirty="0">
                <a:solidFill>
                  <a:prstClr val="black"/>
                </a:solidFill>
              </a:rPr>
              <a:t> та </a:t>
            </a:r>
            <a:r>
              <a:rPr lang="ru-RU" sz="2800" dirty="0" err="1">
                <a:solidFill>
                  <a:prstClr val="black"/>
                </a:solidFill>
              </a:rPr>
              <a:t>понад</a:t>
            </a:r>
            <a:r>
              <a:rPr lang="ru-RU" sz="2800" dirty="0">
                <a:solidFill>
                  <a:prstClr val="black"/>
                </a:solidFill>
              </a:rPr>
              <a:t> 100 </a:t>
            </a:r>
            <a:r>
              <a:rPr lang="ru-RU" sz="2800" dirty="0" err="1">
                <a:solidFill>
                  <a:prstClr val="black"/>
                </a:solidFill>
              </a:rPr>
              <a:t>замовлень</a:t>
            </a:r>
            <a:r>
              <a:rPr lang="ru-RU" sz="2800" dirty="0">
                <a:solidFill>
                  <a:prstClr val="black"/>
                </a:solidFill>
              </a:rPr>
              <a:t> на </a:t>
            </a:r>
            <a:r>
              <a:rPr lang="ru-RU" sz="2800" dirty="0" err="1">
                <a:solidFill>
                  <a:prstClr val="black"/>
                </a:solidFill>
              </a:rPr>
              <a:t>місяць</a:t>
            </a:r>
            <a:r>
              <a:rPr lang="ru-RU" sz="2800" dirty="0">
                <a:solidFill>
                  <a:prstClr val="black"/>
                </a:solidFill>
              </a:rPr>
              <a:t> — </a:t>
            </a:r>
            <a:r>
              <a:rPr lang="ru-RU" sz="2800" dirty="0" err="1">
                <a:solidFill>
                  <a:prstClr val="black"/>
                </a:solidFill>
              </a:rPr>
              <a:t>саме</a:t>
            </a:r>
            <a:r>
              <a:rPr lang="ru-RU" sz="2800" dirty="0">
                <a:solidFill>
                  <a:prstClr val="black"/>
                </a:solidFill>
              </a:rPr>
              <a:t> час </a:t>
            </a:r>
            <a:r>
              <a:rPr lang="ru-RU" sz="2800" dirty="0" err="1">
                <a:solidFill>
                  <a:prstClr val="black"/>
                </a:solidFill>
              </a:rPr>
              <a:t>впроваджувати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CRM-</a:t>
            </a:r>
            <a:r>
              <a:rPr lang="ru-RU" sz="2800" dirty="0">
                <a:solidFill>
                  <a:prstClr val="black"/>
                </a:solidFill>
              </a:rPr>
              <a:t>систему. </a:t>
            </a:r>
            <a:r>
              <a:rPr lang="ru-RU" sz="2800" dirty="0" err="1">
                <a:solidFill>
                  <a:prstClr val="black"/>
                </a:solidFill>
              </a:rPr>
              <a:t>Також</a:t>
            </a:r>
            <a:r>
              <a:rPr lang="ru-RU" sz="2800" dirty="0">
                <a:solidFill>
                  <a:prstClr val="black"/>
                </a:solidFill>
              </a:rPr>
              <a:t> система </a:t>
            </a:r>
            <a:r>
              <a:rPr lang="ru-RU" sz="2800" dirty="0" err="1">
                <a:solidFill>
                  <a:prstClr val="black"/>
                </a:solidFill>
              </a:rPr>
              <a:t>потрібна</a:t>
            </a:r>
            <a:r>
              <a:rPr lang="ru-RU" sz="2800" dirty="0">
                <a:solidFill>
                  <a:prstClr val="black"/>
                </a:solidFill>
              </a:rPr>
              <a:t>, </a:t>
            </a:r>
            <a:r>
              <a:rPr lang="ru-RU" sz="2800" dirty="0" err="1">
                <a:solidFill>
                  <a:prstClr val="black"/>
                </a:solidFill>
              </a:rPr>
              <a:t>якщо</a:t>
            </a:r>
            <a:r>
              <a:rPr lang="ru-RU" sz="2800" dirty="0">
                <a:solidFill>
                  <a:prstClr val="black"/>
                </a:solidFill>
              </a:rPr>
              <a:t>: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prstClr val="black"/>
                </a:solidFill>
              </a:rPr>
              <a:t>    </a:t>
            </a:r>
            <a:r>
              <a:rPr lang="ru-RU" sz="2800" dirty="0" err="1">
                <a:solidFill>
                  <a:prstClr val="black"/>
                </a:solidFill>
              </a:rPr>
              <a:t>Клієнтська</a:t>
            </a:r>
            <a:r>
              <a:rPr lang="ru-RU" sz="2800" dirty="0">
                <a:solidFill>
                  <a:prstClr val="black"/>
                </a:solidFill>
              </a:rPr>
              <a:t> база </a:t>
            </a:r>
            <a:r>
              <a:rPr lang="ru-RU" sz="2800" dirty="0" err="1">
                <a:solidFill>
                  <a:prstClr val="black"/>
                </a:solidFill>
              </a:rPr>
              <a:t>зростає</a:t>
            </a:r>
            <a:r>
              <a:rPr lang="ru-RU" sz="2800" dirty="0">
                <a:solidFill>
                  <a:prstClr val="black"/>
                </a:solidFill>
              </a:rPr>
              <a:t>, і </a:t>
            </a:r>
            <a:r>
              <a:rPr lang="ru-RU" sz="2800" dirty="0" err="1">
                <a:solidFill>
                  <a:prstClr val="black"/>
                </a:solidFill>
              </a:rPr>
              <a:t>ви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бажаєте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будувати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довготривалі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відносини</a:t>
            </a:r>
            <a:endParaRPr lang="ru-RU" sz="28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    Вам </a:t>
            </a:r>
            <a:r>
              <a:rPr lang="ru-RU" sz="2800" dirty="0" err="1">
                <a:solidFill>
                  <a:prstClr val="black"/>
                </a:solidFill>
              </a:rPr>
              <a:t>потрібно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позбутися</a:t>
            </a:r>
            <a:r>
              <a:rPr lang="ru-RU" sz="2800" dirty="0">
                <a:solidFill>
                  <a:prstClr val="black"/>
                </a:solidFill>
              </a:rPr>
              <a:t> хаосу в </a:t>
            </a:r>
            <a:r>
              <a:rPr lang="ru-RU" sz="2800" dirty="0" err="1">
                <a:solidFill>
                  <a:prstClr val="black"/>
                </a:solidFill>
              </a:rPr>
              <a:t>роботі</a:t>
            </a:r>
            <a:r>
              <a:rPr lang="ru-RU" sz="2800" dirty="0">
                <a:solidFill>
                  <a:prstClr val="black"/>
                </a:solidFill>
              </a:rPr>
              <a:t>: </a:t>
            </a:r>
            <a:r>
              <a:rPr lang="ru-RU" sz="2800" dirty="0" err="1">
                <a:solidFill>
                  <a:prstClr val="black"/>
                </a:solidFill>
              </a:rPr>
              <a:t>впорядкувати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інформацію</a:t>
            </a:r>
            <a:r>
              <a:rPr lang="ru-RU" sz="2800" dirty="0">
                <a:solidFill>
                  <a:prstClr val="black"/>
                </a:solidFill>
              </a:rPr>
              <a:t>, </a:t>
            </a:r>
            <a:r>
              <a:rPr lang="ru-RU" sz="2800" dirty="0" err="1">
                <a:solidFill>
                  <a:prstClr val="black"/>
                </a:solidFill>
              </a:rPr>
              <a:t>організувати</a:t>
            </a:r>
            <a:r>
              <a:rPr lang="ru-RU" sz="2800" dirty="0">
                <a:solidFill>
                  <a:prstClr val="black"/>
                </a:solidFill>
              </a:rPr>
              <a:t> роботу </a:t>
            </a:r>
            <a:r>
              <a:rPr lang="ru-RU" sz="2800" dirty="0" err="1">
                <a:solidFill>
                  <a:prstClr val="black"/>
                </a:solidFill>
              </a:rPr>
              <a:t>працівників</a:t>
            </a:r>
            <a:r>
              <a:rPr lang="ru-RU" sz="2800" dirty="0">
                <a:solidFill>
                  <a:prstClr val="black"/>
                </a:solidFill>
              </a:rPr>
              <a:t>, </a:t>
            </a:r>
            <a:r>
              <a:rPr lang="ru-RU" sz="2800" dirty="0" err="1">
                <a:solidFill>
                  <a:prstClr val="black"/>
                </a:solidFill>
              </a:rPr>
              <a:t>прискорити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шаблонні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операції</a:t>
            </a:r>
            <a:endParaRPr lang="ru-RU" sz="28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    </a:t>
            </a:r>
            <a:r>
              <a:rPr lang="ru-RU" sz="2800" dirty="0" err="1">
                <a:solidFill>
                  <a:prstClr val="black"/>
                </a:solidFill>
              </a:rPr>
              <a:t>Потрібно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об’єднати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усі</a:t>
            </a:r>
            <a:r>
              <a:rPr lang="ru-RU" sz="2800" dirty="0">
                <a:solidFill>
                  <a:prstClr val="black"/>
                </a:solidFill>
              </a:rPr>
              <a:t> канали </a:t>
            </a:r>
            <a:r>
              <a:rPr lang="ru-RU" sz="2800" dirty="0" err="1">
                <a:solidFill>
                  <a:prstClr val="black"/>
                </a:solidFill>
              </a:rPr>
              <a:t>комунікації</a:t>
            </a:r>
            <a:r>
              <a:rPr lang="ru-RU" sz="2800" dirty="0">
                <a:solidFill>
                  <a:prstClr val="black"/>
                </a:solidFill>
              </a:rPr>
              <a:t> в одному </a:t>
            </a:r>
            <a:r>
              <a:rPr lang="ru-RU" sz="2800" dirty="0" err="1">
                <a:solidFill>
                  <a:prstClr val="black"/>
                </a:solidFill>
              </a:rPr>
              <a:t>місці</a:t>
            </a:r>
            <a:endParaRPr lang="ru-RU" sz="28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    </a:t>
            </a:r>
            <a:r>
              <a:rPr lang="ru-RU" sz="2800" dirty="0" err="1">
                <a:solidFill>
                  <a:prstClr val="black"/>
                </a:solidFill>
              </a:rPr>
              <a:t>Прагнете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покращити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рівень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обслуговування</a:t>
            </a:r>
            <a:r>
              <a:rPr lang="ru-RU" sz="2800" dirty="0">
                <a:solidFill>
                  <a:prstClr val="black"/>
                </a:solidFill>
              </a:rPr>
              <a:t> та </a:t>
            </a:r>
            <a:r>
              <a:rPr lang="ru-RU" sz="2800" dirty="0" err="1">
                <a:solidFill>
                  <a:prstClr val="black"/>
                </a:solidFill>
              </a:rPr>
              <a:t>здобути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лояльність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клієнтів</a:t>
            </a:r>
            <a:endParaRPr lang="ru-RU" sz="28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    </a:t>
            </a:r>
            <a:r>
              <a:rPr lang="ru-RU" sz="2800" dirty="0" err="1">
                <a:solidFill>
                  <a:prstClr val="black"/>
                </a:solidFill>
              </a:rPr>
              <a:t>Необхідно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працювати</a:t>
            </a:r>
            <a:r>
              <a:rPr lang="ru-RU" sz="2800" dirty="0">
                <a:solidFill>
                  <a:prstClr val="black"/>
                </a:solidFill>
              </a:rPr>
              <a:t> з воронками та </a:t>
            </a:r>
            <a:r>
              <a:rPr lang="ru-RU" sz="2800" dirty="0" err="1">
                <a:solidFill>
                  <a:prstClr val="black"/>
                </a:solidFill>
              </a:rPr>
              <a:t>підвищити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продажі</a:t>
            </a:r>
            <a:endParaRPr lang="ru-RU" sz="28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    </a:t>
            </a:r>
            <a:r>
              <a:rPr lang="ru-RU" sz="2800" dirty="0" err="1">
                <a:solidFill>
                  <a:prstClr val="black"/>
                </a:solidFill>
              </a:rPr>
              <a:t>Потрібно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аналізувати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прибутковість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бізнесу</a:t>
            </a:r>
            <a:r>
              <a:rPr lang="ru-RU" sz="2800" dirty="0">
                <a:solidFill>
                  <a:prstClr val="black"/>
                </a:solidFill>
              </a:rPr>
              <a:t> та </a:t>
            </a:r>
            <a:r>
              <a:rPr lang="ru-RU" sz="2800" dirty="0" err="1">
                <a:solidFill>
                  <a:prstClr val="black"/>
                </a:solidFill>
              </a:rPr>
              <a:t>працювати</a:t>
            </a:r>
            <a:r>
              <a:rPr lang="ru-RU" sz="2800" dirty="0">
                <a:solidFill>
                  <a:prstClr val="black"/>
                </a:solidFill>
              </a:rPr>
              <a:t> над </a:t>
            </a:r>
            <a:r>
              <a:rPr lang="ru-RU" sz="2800" dirty="0" err="1">
                <a:solidFill>
                  <a:prstClr val="black"/>
                </a:solidFill>
              </a:rPr>
              <a:t>покращенням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err="1">
                <a:solidFill>
                  <a:prstClr val="black"/>
                </a:solidFill>
              </a:rPr>
              <a:t>стратегій</a:t>
            </a:r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649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1008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слід</a:t>
            </a:r>
            <a:r>
              <a:rPr lang="ru-RU" b="1" dirty="0" smtClean="0"/>
              <a:t> </a:t>
            </a:r>
            <a:r>
              <a:rPr lang="ru-RU" b="1" dirty="0" err="1" smtClean="0"/>
              <a:t>звернути</a:t>
            </a:r>
            <a:r>
              <a:rPr lang="ru-RU" b="1" dirty="0" smtClean="0"/>
              <a:t> </a:t>
            </a:r>
            <a:r>
              <a:rPr lang="ru-RU" b="1" dirty="0" err="1" smtClean="0"/>
              <a:t>увагу</a:t>
            </a:r>
            <a:r>
              <a:rPr lang="ru-RU" b="1" dirty="0" smtClean="0"/>
              <a:t> при </a:t>
            </a:r>
            <a:r>
              <a:rPr lang="ru-RU" b="1" dirty="0" err="1" smtClean="0"/>
              <a:t>виборі</a:t>
            </a:r>
            <a:r>
              <a:rPr lang="ru-RU" b="1" dirty="0" smtClean="0"/>
              <a:t> CRM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9" y="510086"/>
            <a:ext cx="11874137" cy="654385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Визначте</a:t>
            </a:r>
            <a:r>
              <a:rPr lang="ru-RU" b="1" dirty="0" smtClean="0"/>
              <a:t> потреби.</a:t>
            </a:r>
            <a:r>
              <a:rPr lang="ru-RU" dirty="0" smtClean="0"/>
              <a:t> </a:t>
            </a:r>
            <a:r>
              <a:rPr lang="ru-RU" dirty="0" err="1" smtClean="0"/>
              <a:t>Проаналізуйте</a:t>
            </a:r>
            <a:r>
              <a:rPr lang="ru-RU" dirty="0" smtClean="0"/>
              <a:t> </a:t>
            </a:r>
            <a:r>
              <a:rPr lang="ru-RU" dirty="0" err="1" smtClean="0"/>
              <a:t>специфіку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, </a:t>
            </a:r>
            <a:r>
              <a:rPr lang="ru-RU" dirty="0" err="1" smtClean="0"/>
              <a:t>складіть</a:t>
            </a:r>
            <a:r>
              <a:rPr lang="ru-RU" dirty="0" smtClean="0"/>
              <a:t> алгоритм </a:t>
            </a:r>
            <a:r>
              <a:rPr lang="ru-RU" dirty="0" err="1" smtClean="0"/>
              <a:t>роботи</a:t>
            </a:r>
            <a:r>
              <a:rPr lang="ru-RU" dirty="0" smtClean="0"/>
              <a:t> та </a:t>
            </a:r>
            <a:r>
              <a:rPr lang="ru-RU" dirty="0" err="1" smtClean="0"/>
              <a:t>визначте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. Дайте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: </a:t>
            </a:r>
          </a:p>
          <a:p>
            <a:pPr marL="742950" lvl="1" indent="-285750"/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бажаєте</a:t>
            </a:r>
            <a:r>
              <a:rPr lang="ru-RU" dirty="0" smtClean="0"/>
              <a:t> </a:t>
            </a:r>
            <a:r>
              <a:rPr lang="ru-RU" dirty="0" err="1" smtClean="0"/>
              <a:t>вирішити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en-US" dirty="0" smtClean="0"/>
              <a:t>CRM?</a:t>
            </a:r>
          </a:p>
          <a:p>
            <a:pPr marL="742950" lvl="1" indent="-285750"/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покращення</a:t>
            </a:r>
            <a:r>
              <a:rPr lang="ru-RU" dirty="0" smtClean="0"/>
              <a:t>/</a:t>
            </a:r>
            <a:r>
              <a:rPr lang="ru-RU" dirty="0" err="1" smtClean="0"/>
              <a:t>оптимізації</a:t>
            </a:r>
            <a:r>
              <a:rPr lang="ru-RU" dirty="0" smtClean="0"/>
              <a:t>?</a:t>
            </a:r>
          </a:p>
          <a:p>
            <a:pPr marL="742950" lvl="1" indent="-285750"/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ru-RU" dirty="0" err="1" smtClean="0"/>
              <a:t>необхідний</a:t>
            </a:r>
            <a:r>
              <a:rPr lang="ru-RU" dirty="0" smtClean="0"/>
              <a:t> для </a:t>
            </a:r>
            <a:r>
              <a:rPr lang="ru-RU" dirty="0" err="1" smtClean="0"/>
              <a:t>роботи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скласти</a:t>
            </a:r>
            <a:r>
              <a:rPr lang="ru-RU" dirty="0" smtClean="0"/>
              <a:t> </a:t>
            </a:r>
            <a:r>
              <a:rPr lang="ru-RU" dirty="0" err="1" smtClean="0"/>
              <a:t>чітке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те,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 повинна </a:t>
            </a:r>
            <a:r>
              <a:rPr lang="ru-RU" dirty="0" err="1" smtClean="0"/>
              <a:t>володіти</a:t>
            </a:r>
            <a:r>
              <a:rPr lang="ru-RU" dirty="0" smtClean="0"/>
              <a:t> ваша </a:t>
            </a:r>
            <a:r>
              <a:rPr lang="ru-RU" dirty="0" err="1" smtClean="0"/>
              <a:t>майбутня</a:t>
            </a:r>
            <a:r>
              <a:rPr lang="ru-RU" dirty="0" smtClean="0"/>
              <a:t> </a:t>
            </a:r>
            <a:r>
              <a:rPr lang="en-US" dirty="0" smtClean="0"/>
              <a:t>CRM.</a:t>
            </a:r>
          </a:p>
          <a:p>
            <a:r>
              <a:rPr lang="ru-RU" b="1" dirty="0" err="1" smtClean="0"/>
              <a:t>Функціональні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можливості</a:t>
            </a:r>
            <a:r>
              <a:rPr lang="ru-RU" b="1" dirty="0" smtClean="0"/>
              <a:t>.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унікальним</a:t>
            </a:r>
            <a:r>
              <a:rPr lang="ru-RU" dirty="0" smtClean="0"/>
              <a:t> потребам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, на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: </a:t>
            </a:r>
          </a:p>
          <a:p>
            <a:pPr marL="742950" lvl="1" indent="-285750"/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контактними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 smtClean="0"/>
              <a:t>: </a:t>
            </a:r>
            <a:r>
              <a:rPr lang="ru-RU" dirty="0" err="1" smtClean="0"/>
              <a:t>організація</a:t>
            </a:r>
            <a:r>
              <a:rPr lang="ru-RU" dirty="0" smtClean="0"/>
              <a:t> та </a:t>
            </a:r>
            <a:r>
              <a:rPr lang="ru-RU" dirty="0" err="1" smtClean="0"/>
              <a:t>сегментація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базова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, яка </a:t>
            </a:r>
            <a:r>
              <a:rPr lang="ru-RU" dirty="0" err="1" smtClean="0"/>
              <a:t>необхідна</a:t>
            </a:r>
            <a:r>
              <a:rPr lang="ru-RU" dirty="0" smtClean="0"/>
              <a:t> для </a:t>
            </a:r>
            <a:r>
              <a:rPr lang="ru-RU" dirty="0" err="1" smtClean="0"/>
              <a:t>роботи</a:t>
            </a:r>
            <a:r>
              <a:rPr lang="ru-RU" dirty="0" smtClean="0"/>
              <a:t> будь-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endParaRPr lang="ru-RU" dirty="0" smtClean="0"/>
          </a:p>
          <a:p>
            <a:pPr marL="742950" lvl="1" indent="-285750"/>
            <a:r>
              <a:rPr lang="ru-RU" dirty="0" smtClean="0"/>
              <a:t>Воронка </a:t>
            </a:r>
            <a:r>
              <a:rPr lang="ru-RU" dirty="0" err="1" smtClean="0"/>
              <a:t>продажів</a:t>
            </a:r>
            <a:r>
              <a:rPr lang="ru-RU" dirty="0" smtClean="0"/>
              <a:t>. </a:t>
            </a:r>
            <a:r>
              <a:rPr lang="ru-RU" dirty="0" err="1" smtClean="0"/>
              <a:t>Ключовим</a:t>
            </a:r>
            <a:r>
              <a:rPr lang="ru-RU" dirty="0" smtClean="0"/>
              <a:t> </a:t>
            </a:r>
            <a:r>
              <a:rPr lang="ru-RU" dirty="0" err="1" smtClean="0"/>
              <a:t>функціоналом</a:t>
            </a:r>
            <a:r>
              <a:rPr lang="ru-RU" dirty="0" smtClean="0"/>
              <a:t> є воронка </a:t>
            </a:r>
            <a:r>
              <a:rPr lang="ru-RU" dirty="0" err="1" smtClean="0"/>
              <a:t>продажів</a:t>
            </a:r>
            <a:r>
              <a:rPr lang="ru-RU" dirty="0" smtClean="0"/>
              <a:t>, яка дозволить </a:t>
            </a:r>
            <a:r>
              <a:rPr lang="ru-RU" dirty="0" err="1" smtClean="0"/>
              <a:t>візуалізувати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й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замовленням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забезпечить</a:t>
            </a:r>
            <a:r>
              <a:rPr lang="ru-RU" dirty="0" smtClean="0"/>
              <a:t> </a:t>
            </a:r>
            <a:r>
              <a:rPr lang="ru-RU" dirty="0" err="1" smtClean="0"/>
              <a:t>ефективне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усім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А до Я</a:t>
            </a:r>
          </a:p>
          <a:p>
            <a:pPr marL="742950" lvl="1" indent="-285750"/>
            <a:r>
              <a:rPr lang="ru-RU" dirty="0" err="1" smtClean="0"/>
              <a:t>Автоматизація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: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та </a:t>
            </a:r>
            <a:r>
              <a:rPr lang="ru-RU" dirty="0" err="1" smtClean="0"/>
              <a:t>нагадувань</a:t>
            </a:r>
            <a:r>
              <a:rPr lang="ru-RU" dirty="0" smtClean="0"/>
              <a:t>, </a:t>
            </a:r>
            <a:r>
              <a:rPr lang="ru-RU" dirty="0" err="1" smtClean="0"/>
              <a:t>автоматичне</a:t>
            </a:r>
            <a:r>
              <a:rPr lang="ru-RU" dirty="0" smtClean="0"/>
              <a:t> </a:t>
            </a: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замовлень</a:t>
            </a:r>
            <a:r>
              <a:rPr lang="ru-RU" dirty="0" smtClean="0"/>
              <a:t> </a:t>
            </a:r>
            <a:r>
              <a:rPr lang="ru-RU" dirty="0" err="1" smtClean="0"/>
              <a:t>воронкою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генерація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автоматизація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тригерів</a:t>
            </a:r>
            <a:r>
              <a:rPr lang="ru-RU" dirty="0" smtClean="0"/>
              <a:t>, </a:t>
            </a:r>
            <a:r>
              <a:rPr lang="ru-RU" dirty="0" err="1" smtClean="0"/>
              <a:t>тощо</a:t>
            </a:r>
            <a:endParaRPr lang="ru-RU" dirty="0" smtClean="0"/>
          </a:p>
          <a:p>
            <a:pPr marL="742950" lvl="1" indent="-285750"/>
            <a:r>
              <a:rPr lang="ru-RU" dirty="0" err="1" smtClean="0"/>
              <a:t>Інтеграції</a:t>
            </a:r>
            <a:r>
              <a:rPr lang="ru-RU" dirty="0" smtClean="0"/>
              <a:t>.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сторонніх</a:t>
            </a:r>
            <a:r>
              <a:rPr lang="ru-RU" dirty="0" smtClean="0"/>
              <a:t> </a:t>
            </a:r>
            <a:r>
              <a:rPr lang="ru-RU" dirty="0" err="1" smtClean="0"/>
              <a:t>сервісів</a:t>
            </a:r>
            <a:r>
              <a:rPr lang="ru-RU" dirty="0" smtClean="0"/>
              <a:t> </a:t>
            </a:r>
            <a:r>
              <a:rPr lang="ru-RU" dirty="0" err="1" smtClean="0"/>
              <a:t>забезпечить</a:t>
            </a:r>
            <a:r>
              <a:rPr lang="ru-RU" dirty="0" smtClean="0"/>
              <a:t> </a:t>
            </a:r>
            <a:r>
              <a:rPr lang="ru-RU" dirty="0" err="1" smtClean="0"/>
              <a:t>цілісну</a:t>
            </a:r>
            <a:r>
              <a:rPr lang="ru-RU" dirty="0" smtClean="0"/>
              <a:t> роботу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: </a:t>
            </a:r>
            <a:r>
              <a:rPr lang="ru-RU" dirty="0" err="1" smtClean="0"/>
              <a:t>синхронізація</a:t>
            </a:r>
            <a:r>
              <a:rPr lang="ru-RU" dirty="0" smtClean="0"/>
              <a:t> з сайтом,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 та </a:t>
            </a:r>
            <a:r>
              <a:rPr lang="ru-RU" dirty="0" err="1" smtClean="0"/>
              <a:t>замовлень</a:t>
            </a:r>
            <a:r>
              <a:rPr lang="ru-RU" dirty="0" smtClean="0"/>
              <a:t> з </a:t>
            </a:r>
            <a:r>
              <a:rPr lang="ru-RU" dirty="0" err="1" smtClean="0"/>
              <a:t>інших</a:t>
            </a:r>
            <a:r>
              <a:rPr lang="ru-RU" dirty="0" smtClean="0"/>
              <a:t> платформ,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дзвінків</a:t>
            </a:r>
            <a:r>
              <a:rPr lang="ru-RU" dirty="0" smtClean="0"/>
              <a:t>, </a:t>
            </a:r>
            <a:r>
              <a:rPr lang="ru-RU" dirty="0" err="1" smtClean="0"/>
              <a:t>надсилання</a:t>
            </a:r>
            <a:r>
              <a:rPr lang="ru-RU" dirty="0" smtClean="0"/>
              <a:t> </a:t>
            </a:r>
            <a:r>
              <a:rPr lang="en-US" dirty="0" smtClean="0"/>
              <a:t>SMS </a:t>
            </a:r>
            <a:r>
              <a:rPr lang="ru-RU" dirty="0" smtClean="0"/>
              <a:t>та </a:t>
            </a:r>
            <a:r>
              <a:rPr lang="en-US" dirty="0" smtClean="0"/>
              <a:t>Email-</a:t>
            </a:r>
            <a:r>
              <a:rPr lang="ru-RU" dirty="0" err="1" smtClean="0"/>
              <a:t>повідомлень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endParaRPr lang="ru-RU" dirty="0" smtClean="0"/>
          </a:p>
          <a:p>
            <a:pPr marL="742950" lvl="1" indent="-285750"/>
            <a:r>
              <a:rPr lang="ru-RU" dirty="0" err="1" smtClean="0"/>
              <a:t>Аналітика</a:t>
            </a:r>
            <a:r>
              <a:rPr lang="ru-RU" dirty="0" smtClean="0"/>
              <a:t>. </a:t>
            </a:r>
            <a:r>
              <a:rPr lang="ru-RU" dirty="0" err="1" smtClean="0"/>
              <a:t>Інструменти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звітів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бізнес-процесів</a:t>
            </a:r>
            <a:r>
              <a:rPr lang="ru-RU" dirty="0" smtClean="0"/>
              <a:t> дозволять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та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них. </a:t>
            </a:r>
            <a:r>
              <a:rPr lang="ru-RU" dirty="0" err="1" smtClean="0"/>
              <a:t>Вбудовані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</a:t>
            </a:r>
            <a:r>
              <a:rPr lang="ru-RU" dirty="0" err="1" smtClean="0"/>
              <a:t>забезпечать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відстеження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та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важливу</a:t>
            </a:r>
            <a:r>
              <a:rPr lang="ru-RU" dirty="0" smtClean="0"/>
              <a:t> статистику. </a:t>
            </a:r>
            <a:r>
              <a:rPr lang="ru-RU" dirty="0" err="1" smtClean="0"/>
              <a:t>Це</a:t>
            </a:r>
            <a:r>
              <a:rPr lang="ru-RU" dirty="0" smtClean="0"/>
              <a:t> дозволить </a:t>
            </a:r>
            <a:r>
              <a:rPr lang="ru-RU" dirty="0" err="1" smtClean="0"/>
              <a:t>ухвалювати</a:t>
            </a:r>
            <a:r>
              <a:rPr lang="ru-RU" dirty="0" smtClean="0"/>
              <a:t> </a:t>
            </a:r>
            <a:r>
              <a:rPr lang="ru-RU" dirty="0" err="1" smtClean="0"/>
              <a:t>виважені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та </a:t>
            </a:r>
            <a:r>
              <a:rPr lang="ru-RU" dirty="0" err="1" smtClean="0"/>
              <a:t>вдосконалювати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2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r>
              <a:rPr lang="ru-RU" b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таке</a:t>
            </a:r>
            <a:r>
              <a:rPr lang="ru-RU" b="1" dirty="0" smtClean="0"/>
              <a:t> </a:t>
            </a:r>
            <a:r>
              <a:rPr lang="en-US" b="1" dirty="0" smtClean="0"/>
              <a:t>CRM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19" y="796834"/>
            <a:ext cx="11416937" cy="5891349"/>
          </a:xfrm>
        </p:spPr>
        <p:txBody>
          <a:bodyPr/>
          <a:lstStyle/>
          <a:p>
            <a:r>
              <a:rPr lang="ru-RU" dirty="0" err="1" smtClean="0"/>
              <a:t>Уявіть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тримає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 про ваших </a:t>
            </a:r>
            <a:r>
              <a:rPr lang="ru-RU" dirty="0" err="1" smtClean="0"/>
              <a:t>клієнтів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,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 та </a:t>
            </a:r>
            <a:r>
              <a:rPr lang="ru-RU" dirty="0" err="1" smtClean="0"/>
              <a:t>будувати</a:t>
            </a:r>
            <a:r>
              <a:rPr lang="ru-RU" dirty="0" smtClean="0"/>
              <a:t> з ними </a:t>
            </a:r>
            <a:r>
              <a:rPr lang="ru-RU" dirty="0" err="1" smtClean="0"/>
              <a:t>довготривалі</a:t>
            </a:r>
            <a:r>
              <a:rPr lang="ru-RU" dirty="0" smtClean="0"/>
              <a:t> </a:t>
            </a:r>
            <a:r>
              <a:rPr lang="ru-RU" dirty="0" err="1" smtClean="0"/>
              <a:t>взаємини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і є </a:t>
            </a:r>
            <a:r>
              <a:rPr lang="en-US" dirty="0" smtClean="0"/>
              <a:t>CRM (Customer Relationship Management) — </a:t>
            </a:r>
            <a:r>
              <a:rPr lang="ru-RU" dirty="0" smtClean="0"/>
              <a:t>система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взаємовідносинами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</a:t>
            </a:r>
            <a:r>
              <a:rPr lang="en-US" dirty="0" smtClean="0"/>
              <a:t>CRM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компаніям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етапом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контакту до </a:t>
            </a:r>
            <a:r>
              <a:rPr lang="ru-RU" dirty="0" err="1" smtClean="0"/>
              <a:t>післяпродажного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прототипи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smtClean="0"/>
              <a:t>почали </a:t>
            </a:r>
            <a:r>
              <a:rPr lang="ru-RU" dirty="0" err="1" smtClean="0"/>
              <a:t>зароджуватися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у 80-х роках </a:t>
            </a:r>
            <a:r>
              <a:rPr lang="en-US" dirty="0" smtClean="0"/>
              <a:t>XX </a:t>
            </a:r>
            <a:r>
              <a:rPr lang="ru-RU" dirty="0" err="1" smtClean="0"/>
              <a:t>століття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простими</a:t>
            </a:r>
            <a:r>
              <a:rPr lang="ru-RU" dirty="0" smtClean="0"/>
              <a:t> базами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зберігали</a:t>
            </a:r>
            <a:r>
              <a:rPr lang="ru-RU" dirty="0" smtClean="0"/>
              <a:t> </a:t>
            </a:r>
            <a:r>
              <a:rPr lang="ru-RU" dirty="0" err="1" smtClean="0"/>
              <a:t>контактну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та дозволяли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взаємодій</a:t>
            </a:r>
            <a:r>
              <a:rPr lang="ru-RU" dirty="0" smtClean="0"/>
              <a:t>. Одна з перших таких </a:t>
            </a:r>
            <a:r>
              <a:rPr lang="ru-RU" dirty="0" err="1" smtClean="0"/>
              <a:t>програм</a:t>
            </a:r>
            <a:r>
              <a:rPr lang="ru-RU" dirty="0" smtClean="0"/>
              <a:t> — </a:t>
            </a:r>
            <a:r>
              <a:rPr lang="en-US" dirty="0" smtClean="0"/>
              <a:t>ACT! (Activity Control Technology),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розроблена</a:t>
            </a:r>
            <a:r>
              <a:rPr lang="ru-RU" dirty="0" smtClean="0"/>
              <a:t> </a:t>
            </a:r>
            <a:r>
              <a:rPr lang="ru-RU" dirty="0" err="1" smtClean="0"/>
              <a:t>компанією</a:t>
            </a:r>
            <a:r>
              <a:rPr lang="ru-RU" dirty="0" smtClean="0"/>
              <a:t> </a:t>
            </a:r>
            <a:r>
              <a:rPr lang="en-US" dirty="0" smtClean="0"/>
              <a:t>Conductor Software, </a:t>
            </a:r>
            <a:r>
              <a:rPr lang="ru-RU" dirty="0" smtClean="0"/>
              <a:t>могла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 на персональному </a:t>
            </a:r>
            <a:r>
              <a:rPr lang="ru-RU" dirty="0" err="1" smtClean="0"/>
              <a:t>комп’ютері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786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8842"/>
            <a:ext cx="1190026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b="1" dirty="0" err="1" smtClean="0"/>
              <a:t>Адаптованість</a:t>
            </a:r>
            <a:r>
              <a:rPr lang="ru-RU" b="1" dirty="0" smtClean="0"/>
              <a:t> та </a:t>
            </a:r>
            <a:r>
              <a:rPr lang="ru-RU" b="1" dirty="0" err="1" smtClean="0"/>
              <a:t>гнучкість</a:t>
            </a:r>
            <a:r>
              <a:rPr lang="ru-RU" dirty="0" smtClean="0"/>
              <a:t>. </a:t>
            </a:r>
            <a:r>
              <a:rPr lang="en-US" dirty="0" smtClean="0"/>
              <a:t>CRM </a:t>
            </a:r>
            <a:r>
              <a:rPr lang="ru-RU" dirty="0" smtClean="0"/>
              <a:t>повинна бути </a:t>
            </a:r>
            <a:r>
              <a:rPr lang="ru-RU" dirty="0" err="1" smtClean="0"/>
              <a:t>гнучкою</a:t>
            </a:r>
            <a:r>
              <a:rPr lang="ru-RU" dirty="0" smtClean="0"/>
              <a:t> та </a:t>
            </a:r>
            <a:r>
              <a:rPr lang="ru-RU" dirty="0" err="1" smtClean="0"/>
              <a:t>адаптованою</a:t>
            </a:r>
            <a:r>
              <a:rPr lang="ru-RU" dirty="0" smtClean="0"/>
              <a:t> до </a:t>
            </a:r>
            <a:r>
              <a:rPr lang="ru-RU" dirty="0" err="1" smtClean="0"/>
              <a:t>змін</a:t>
            </a:r>
            <a:r>
              <a:rPr lang="ru-RU" dirty="0" smtClean="0"/>
              <a:t> у </a:t>
            </a:r>
            <a:r>
              <a:rPr lang="ru-RU" dirty="0" err="1" smtClean="0"/>
              <a:t>вашому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вона повинна </a:t>
            </a:r>
            <a:r>
              <a:rPr lang="ru-RU" dirty="0" err="1" smtClean="0"/>
              <a:t>дозволяти</a:t>
            </a:r>
            <a:r>
              <a:rPr lang="ru-RU" dirty="0" smtClean="0"/>
              <a:t>: </a:t>
            </a:r>
          </a:p>
          <a:p>
            <a:r>
              <a:rPr lang="ru-RU" dirty="0" smtClean="0"/>
              <a:t>        Легко </a:t>
            </a:r>
            <a:r>
              <a:rPr lang="ru-RU" dirty="0" err="1" smtClean="0"/>
              <a:t>налаштовувати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специфіку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endParaRPr lang="ru-RU" dirty="0" smtClean="0"/>
          </a:p>
          <a:p>
            <a:r>
              <a:rPr lang="ru-RU" dirty="0" smtClean="0"/>
              <a:t>        </a:t>
            </a:r>
            <a:r>
              <a:rPr lang="ru-RU" dirty="0" err="1" smtClean="0"/>
              <a:t>Додавати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поля, </a:t>
            </a:r>
            <a:r>
              <a:rPr lang="ru-RU" dirty="0" err="1" smtClean="0"/>
              <a:t>приєднувати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інтеграції</a:t>
            </a:r>
            <a:r>
              <a:rPr lang="ru-RU" dirty="0" smtClean="0"/>
              <a:t> без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часу та </a:t>
            </a:r>
            <a:r>
              <a:rPr lang="ru-RU" dirty="0" err="1" smtClean="0"/>
              <a:t>ресурсів</a:t>
            </a:r>
            <a:r>
              <a:rPr lang="ru-RU" dirty="0" smtClean="0"/>
              <a:t>. </a:t>
            </a:r>
            <a:r>
              <a:rPr lang="ru-RU" dirty="0" err="1" smtClean="0"/>
              <a:t>Вимикати</a:t>
            </a:r>
            <a:r>
              <a:rPr lang="ru-RU" dirty="0" smtClean="0"/>
              <a:t> </a:t>
            </a:r>
            <a:r>
              <a:rPr lang="ru-RU" dirty="0" err="1" smtClean="0"/>
              <a:t>непотрібні</a:t>
            </a:r>
            <a:r>
              <a:rPr lang="ru-RU" dirty="0" smtClean="0"/>
              <a:t> поля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розділи</a:t>
            </a:r>
            <a:r>
              <a:rPr lang="ru-RU" dirty="0" smtClean="0"/>
              <a:t> для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робочого</a:t>
            </a:r>
            <a:r>
              <a:rPr lang="ru-RU" dirty="0" smtClean="0"/>
              <a:t> простору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Масштабувати</a:t>
            </a:r>
            <a:r>
              <a:rPr lang="ru-RU" dirty="0" smtClean="0"/>
              <a:t> систему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endParaRPr lang="ru-RU" dirty="0" smtClean="0"/>
          </a:p>
          <a:p>
            <a:r>
              <a:rPr lang="ru-RU" dirty="0" smtClean="0"/>
              <a:t>        </a:t>
            </a:r>
            <a:r>
              <a:rPr lang="ru-RU" dirty="0" err="1" smtClean="0"/>
              <a:t>Іти</a:t>
            </a:r>
            <a:r>
              <a:rPr lang="ru-RU" dirty="0" smtClean="0"/>
              <a:t> в ногу з часом та </a:t>
            </a:r>
            <a:r>
              <a:rPr lang="ru-RU" dirty="0" err="1" smtClean="0"/>
              <a:t>періодично</a:t>
            </a:r>
            <a:r>
              <a:rPr lang="ru-RU" dirty="0" smtClean="0"/>
              <a:t> </a:t>
            </a:r>
            <a:r>
              <a:rPr lang="ru-RU" dirty="0" err="1" smtClean="0"/>
              <a:t>оновлюватись</a:t>
            </a:r>
            <a:r>
              <a:rPr lang="ru-RU" dirty="0" smtClean="0"/>
              <a:t>, </a:t>
            </a:r>
            <a:r>
              <a:rPr lang="ru-RU" dirty="0" err="1" smtClean="0"/>
              <a:t>додаючи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b="1" dirty="0" err="1" smtClean="0"/>
              <a:t>Додаткові</a:t>
            </a:r>
            <a:r>
              <a:rPr lang="ru-RU" b="1" dirty="0" smtClean="0"/>
              <a:t> оплати. </a:t>
            </a:r>
            <a:r>
              <a:rPr lang="ru-RU" dirty="0" smtClean="0"/>
              <a:t>При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виникнути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експлуатації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Зачіпаючи</a:t>
            </a:r>
            <a:r>
              <a:rPr lang="ru-RU" dirty="0" smtClean="0"/>
              <a:t> тему </a:t>
            </a:r>
            <a:r>
              <a:rPr lang="ru-RU" dirty="0" err="1" smtClean="0"/>
              <a:t>вартості</a:t>
            </a:r>
            <a:r>
              <a:rPr lang="ru-RU" dirty="0" smtClean="0"/>
              <a:t>,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підходить</a:t>
            </a:r>
            <a:r>
              <a:rPr lang="ru-RU" dirty="0" smtClean="0"/>
              <a:t> </a:t>
            </a:r>
            <a:r>
              <a:rPr lang="ru-RU" dirty="0" err="1" smtClean="0"/>
              <a:t>вашому</a:t>
            </a:r>
            <a:r>
              <a:rPr lang="ru-RU" dirty="0" smtClean="0"/>
              <a:t> бюджету модель оплати (</a:t>
            </a:r>
            <a:r>
              <a:rPr lang="ru-RU" dirty="0" err="1" smtClean="0"/>
              <a:t>щомісячна</a:t>
            </a:r>
            <a:r>
              <a:rPr lang="ru-RU" dirty="0" smtClean="0"/>
              <a:t> </a:t>
            </a:r>
            <a:r>
              <a:rPr lang="ru-RU" dirty="0" err="1" smtClean="0"/>
              <a:t>підписка</a:t>
            </a:r>
            <a:r>
              <a:rPr lang="ru-RU" dirty="0" smtClean="0"/>
              <a:t>, </a:t>
            </a:r>
            <a:r>
              <a:rPr lang="ru-RU" dirty="0" err="1" smtClean="0"/>
              <a:t>річний</a:t>
            </a:r>
            <a:r>
              <a:rPr lang="ru-RU" dirty="0" smtClean="0"/>
              <a:t> план </a:t>
            </a:r>
            <a:r>
              <a:rPr lang="ru-RU" dirty="0" err="1" smtClean="0"/>
              <a:t>тощо</a:t>
            </a:r>
            <a:r>
              <a:rPr lang="ru-RU" dirty="0" smtClean="0"/>
              <a:t>)?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Чи</a:t>
            </a:r>
            <a:r>
              <a:rPr lang="ru-RU" dirty="0" smtClean="0"/>
              <a:t> є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за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сторонніх</a:t>
            </a:r>
            <a:r>
              <a:rPr lang="ru-RU" dirty="0" smtClean="0"/>
              <a:t> </a:t>
            </a:r>
            <a:r>
              <a:rPr lang="ru-RU" dirty="0" err="1" smtClean="0"/>
              <a:t>сервісів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постачальник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та </a:t>
            </a:r>
            <a:r>
              <a:rPr lang="ru-RU" dirty="0" err="1" smtClean="0"/>
              <a:t>інструкції</a:t>
            </a:r>
            <a:r>
              <a:rPr lang="ru-RU" dirty="0" smtClean="0"/>
              <a:t> для </a:t>
            </a:r>
            <a:r>
              <a:rPr lang="ru-RU" dirty="0" err="1" smtClean="0"/>
              <a:t>користувачів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Чи</a:t>
            </a:r>
            <a:r>
              <a:rPr lang="ru-RU" dirty="0" smtClean="0"/>
              <a:t> включена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оновлень</a:t>
            </a:r>
            <a:r>
              <a:rPr lang="ru-RU" dirty="0" smtClean="0"/>
              <a:t> у </a:t>
            </a:r>
            <a:r>
              <a:rPr lang="ru-RU" dirty="0" err="1" smtClean="0"/>
              <a:t>загальну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?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доплачувати</a:t>
            </a:r>
            <a:r>
              <a:rPr lang="ru-RU" dirty="0" smtClean="0"/>
              <a:t> за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242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698" y="143056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Вартість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692331"/>
            <a:ext cx="11782697" cy="59958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підписки</a:t>
            </a:r>
            <a:r>
              <a:rPr lang="ru-RU" dirty="0" smtClean="0"/>
              <a:t>.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залежати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тарифу.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разові</a:t>
            </a:r>
            <a:r>
              <a:rPr lang="ru-RU" dirty="0" smtClean="0"/>
              <a:t> </a:t>
            </a:r>
            <a:r>
              <a:rPr lang="ru-RU" dirty="0" err="1" smtClean="0"/>
              <a:t>ліцензії</a:t>
            </a:r>
            <a:r>
              <a:rPr lang="ru-RU" dirty="0" smtClean="0"/>
              <a:t> на </a:t>
            </a:r>
            <a:r>
              <a:rPr lang="ru-RU" dirty="0" err="1" smtClean="0"/>
              <a:t>постійне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підписку</a:t>
            </a:r>
            <a:r>
              <a:rPr lang="ru-RU" dirty="0" smtClean="0"/>
              <a:t> на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(</a:t>
            </a:r>
            <a:r>
              <a:rPr lang="ru-RU" dirty="0" err="1" smtClean="0"/>
              <a:t>місяць</a:t>
            </a:r>
            <a:r>
              <a:rPr lang="ru-RU" dirty="0" smtClean="0"/>
              <a:t>, </a:t>
            </a:r>
            <a:r>
              <a:rPr lang="ru-RU" dirty="0" err="1" smtClean="0"/>
              <a:t>пів</a:t>
            </a:r>
            <a:r>
              <a:rPr lang="ru-RU" dirty="0" smtClean="0"/>
              <a:t> року,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довгострокові</a:t>
            </a:r>
            <a:r>
              <a:rPr lang="ru-RU" dirty="0" smtClean="0"/>
              <a:t> </a:t>
            </a:r>
            <a:r>
              <a:rPr lang="ru-RU" dirty="0" err="1" smtClean="0"/>
              <a:t>підписки</a:t>
            </a:r>
            <a:r>
              <a:rPr lang="ru-RU" dirty="0" smtClean="0"/>
              <a:t> </a:t>
            </a:r>
            <a:r>
              <a:rPr lang="ru-RU" dirty="0" err="1" smtClean="0"/>
              <a:t>вигідніші</a:t>
            </a:r>
            <a:r>
              <a:rPr lang="ru-RU" dirty="0" smtClean="0"/>
              <a:t> у </a:t>
            </a:r>
            <a:r>
              <a:rPr lang="ru-RU" dirty="0" err="1" smtClean="0"/>
              <a:t>порівнянні</a:t>
            </a:r>
            <a:r>
              <a:rPr lang="ru-RU" dirty="0" smtClean="0"/>
              <a:t> з </a:t>
            </a:r>
            <a:r>
              <a:rPr lang="ru-RU" dirty="0" err="1" smtClean="0"/>
              <a:t>короткостроковими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акаунтів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реєструватися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.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нижча</a:t>
            </a:r>
            <a:r>
              <a:rPr lang="ru-RU" dirty="0" smtClean="0"/>
              <a:t> </a:t>
            </a:r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err="1" smtClean="0"/>
              <a:t>ліцензії</a:t>
            </a:r>
            <a:r>
              <a:rPr lang="ru-RU" dirty="0" smtClean="0"/>
              <a:t> за одного </a:t>
            </a:r>
            <a:r>
              <a:rPr lang="ru-RU" dirty="0" err="1" smtClean="0"/>
              <a:t>користувача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Доплата за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/</a:t>
            </a:r>
            <a:r>
              <a:rPr lang="ru-RU" dirty="0" err="1" smtClean="0"/>
              <a:t>інтеграції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оплати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модулів</a:t>
            </a:r>
            <a:r>
              <a:rPr lang="ru-RU" dirty="0" smtClean="0"/>
              <a:t> та </a:t>
            </a:r>
            <a:r>
              <a:rPr lang="ru-RU" dirty="0" err="1" smtClean="0"/>
              <a:t>інтеграцій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модулі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доступними</a:t>
            </a:r>
            <a:r>
              <a:rPr lang="ru-RU" dirty="0" smtClean="0"/>
              <a:t> на </a:t>
            </a:r>
            <a:r>
              <a:rPr lang="ru-RU" dirty="0" err="1" smtClean="0"/>
              <a:t>преміумтарифах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потребувати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Впровадження</a:t>
            </a:r>
            <a:r>
              <a:rPr lang="ru-RU" dirty="0" smtClean="0"/>
              <a:t>. </a:t>
            </a:r>
            <a:r>
              <a:rPr lang="ru-RU" dirty="0" err="1" smtClean="0"/>
              <a:t>Розробник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 </a:t>
            </a:r>
            <a:r>
              <a:rPr lang="ru-RU" dirty="0" err="1" smtClean="0"/>
              <a:t>впровадження</a:t>
            </a:r>
            <a:r>
              <a:rPr lang="ru-RU" dirty="0" smtClean="0"/>
              <a:t> та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потреб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розробники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r>
              <a:rPr lang="ru-RU" dirty="0" smtClean="0"/>
              <a:t> на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 </a:t>
            </a:r>
            <a:r>
              <a:rPr lang="ru-RU" dirty="0" err="1" smtClean="0"/>
              <a:t>ліміт</a:t>
            </a:r>
            <a:r>
              <a:rPr lang="ru-RU" dirty="0" smtClean="0"/>
              <a:t> </a:t>
            </a:r>
            <a:r>
              <a:rPr lang="ru-RU" dirty="0" err="1" smtClean="0"/>
              <a:t>контактів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. Тому </a:t>
            </a:r>
            <a:r>
              <a:rPr lang="ru-RU" dirty="0" err="1" smtClean="0"/>
              <a:t>можлива</a:t>
            </a:r>
            <a:r>
              <a:rPr lang="ru-RU" dirty="0" smtClean="0"/>
              <a:t> доплата для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Середня</a:t>
            </a:r>
            <a:r>
              <a:rPr lang="ru-RU" dirty="0" smtClean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коливається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350-560 </a:t>
            </a:r>
            <a:r>
              <a:rPr lang="ru-RU" dirty="0" err="1" smtClean="0"/>
              <a:t>грн</a:t>
            </a:r>
            <a:r>
              <a:rPr lang="ru-RU" dirty="0" smtClean="0"/>
              <a:t> за 1 </a:t>
            </a:r>
            <a:r>
              <a:rPr lang="ru-RU" dirty="0" err="1" smtClean="0"/>
              <a:t>користувача</a:t>
            </a:r>
            <a:r>
              <a:rPr lang="ru-RU" dirty="0" smtClean="0"/>
              <a:t>. </a:t>
            </a:r>
            <a:r>
              <a:rPr lang="ru-RU" dirty="0" err="1" smtClean="0"/>
              <a:t>Звісно</a:t>
            </a:r>
            <a:r>
              <a:rPr lang="ru-RU" dirty="0" smtClean="0"/>
              <a:t>,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безкоштовні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, </a:t>
            </a:r>
            <a:r>
              <a:rPr lang="ru-RU" dirty="0" err="1" smtClean="0"/>
              <a:t>слабка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 </a:t>
            </a:r>
            <a:r>
              <a:rPr lang="ru-RU" dirty="0" err="1" smtClean="0"/>
              <a:t>технічна</a:t>
            </a:r>
            <a:r>
              <a:rPr lang="ru-RU" dirty="0" smtClean="0"/>
              <a:t> </a:t>
            </a:r>
            <a:r>
              <a:rPr lang="ru-RU" dirty="0" err="1" smtClean="0"/>
              <a:t>підтримка</a:t>
            </a:r>
            <a:r>
              <a:rPr lang="ru-RU" dirty="0" smtClean="0"/>
              <a:t> та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для </a:t>
            </a:r>
            <a:r>
              <a:rPr lang="ru-RU" dirty="0" err="1" smtClean="0"/>
              <a:t>масштабування</a:t>
            </a:r>
            <a:r>
              <a:rPr lang="ru-RU" dirty="0" smtClean="0"/>
              <a:t>. </a:t>
            </a:r>
            <a:r>
              <a:rPr lang="ru-RU" dirty="0" err="1" smtClean="0"/>
              <a:t>Рекомендуємо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платні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вагома</a:t>
            </a:r>
            <a:r>
              <a:rPr lang="ru-RU" dirty="0" smtClean="0"/>
              <a:t> </a:t>
            </a:r>
            <a:r>
              <a:rPr lang="ru-RU" dirty="0" err="1" smtClean="0"/>
              <a:t>інвестиція</a:t>
            </a:r>
            <a:r>
              <a:rPr lang="ru-RU" dirty="0" smtClean="0"/>
              <a:t> у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10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" y="365126"/>
            <a:ext cx="12035246" cy="47089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Впровадження</a:t>
            </a:r>
            <a:r>
              <a:rPr lang="ru-RU" b="1" dirty="0" smtClean="0"/>
              <a:t> CRM, та </a:t>
            </a:r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 err="1" smtClean="0"/>
              <a:t>такі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інтегратори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3" y="1045029"/>
            <a:ext cx="11874137" cy="566928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критеріїв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err="1" smtClean="0"/>
              <a:t>варто</a:t>
            </a:r>
            <a:r>
              <a:rPr lang="ru-RU" dirty="0" smtClean="0"/>
              <a:t> перейти до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кроків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b="1" dirty="0" err="1" smtClean="0"/>
              <a:t>Дослідіть</a:t>
            </a:r>
            <a:r>
              <a:rPr lang="ru-RU" b="1" dirty="0" smtClean="0"/>
              <a:t> </a:t>
            </a:r>
            <a:r>
              <a:rPr lang="ru-RU" b="1" dirty="0" err="1" smtClean="0"/>
              <a:t>ринок</a:t>
            </a:r>
            <a:r>
              <a:rPr lang="ru-RU" dirty="0" smtClean="0"/>
              <a:t>. Перед </a:t>
            </a:r>
            <a:r>
              <a:rPr lang="ru-RU" dirty="0" err="1" smtClean="0"/>
              <a:t>тим</a:t>
            </a:r>
            <a:r>
              <a:rPr lang="ru-RU" dirty="0" smtClean="0"/>
              <a:t>, як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, </a:t>
            </a:r>
            <a:r>
              <a:rPr lang="ru-RU" dirty="0" err="1" smtClean="0"/>
              <a:t>проведіть</a:t>
            </a:r>
            <a:r>
              <a:rPr lang="ru-RU" dirty="0" smtClean="0"/>
              <a:t> </a:t>
            </a:r>
            <a:r>
              <a:rPr lang="ru-RU" dirty="0" err="1" smtClean="0"/>
              <a:t>ретельне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ринку. </a:t>
            </a:r>
            <a:r>
              <a:rPr lang="ru-RU" dirty="0" err="1" smtClean="0"/>
              <a:t>Вивчайте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та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Тестуйте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складання</a:t>
            </a:r>
            <a:r>
              <a:rPr lang="ru-RU" dirty="0" smtClean="0"/>
              <a:t> списку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</a:t>
            </a:r>
            <a:r>
              <a:rPr lang="ru-RU" dirty="0" err="1" smtClean="0"/>
              <a:t>скористайтеся</a:t>
            </a:r>
            <a:r>
              <a:rPr lang="ru-RU" dirty="0" smtClean="0"/>
              <a:t> </a:t>
            </a:r>
            <a:r>
              <a:rPr lang="ru-RU" dirty="0" err="1" smtClean="0"/>
              <a:t>можливістю</a:t>
            </a:r>
            <a:r>
              <a:rPr lang="ru-RU" dirty="0" smtClean="0"/>
              <a:t> </a:t>
            </a:r>
            <a:r>
              <a:rPr lang="ru-RU" dirty="0" err="1" smtClean="0"/>
              <a:t>тестування</a:t>
            </a:r>
            <a:r>
              <a:rPr lang="ru-RU" dirty="0" smtClean="0"/>
              <a:t> </a:t>
            </a:r>
            <a:r>
              <a:rPr lang="ru-RU" dirty="0" err="1" smtClean="0"/>
              <a:t>пробних</a:t>
            </a:r>
            <a:r>
              <a:rPr lang="ru-RU" dirty="0" smtClean="0"/>
              <a:t> </a:t>
            </a:r>
            <a:r>
              <a:rPr lang="ru-RU" dirty="0" err="1" smtClean="0"/>
              <a:t>версій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дозволить </a:t>
            </a:r>
            <a:r>
              <a:rPr lang="ru-RU" dirty="0" err="1" smtClean="0"/>
              <a:t>оцінити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зручною</a:t>
            </a:r>
            <a:r>
              <a:rPr lang="ru-RU" dirty="0" smtClean="0"/>
              <a:t> є система,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вона </a:t>
            </a:r>
            <a:r>
              <a:rPr lang="ru-RU" dirty="0" err="1" smtClean="0"/>
              <a:t>необхідними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. </a:t>
            </a:r>
            <a:r>
              <a:rPr lang="ru-RU" dirty="0" err="1" smtClean="0"/>
              <a:t>Залучіть</a:t>
            </a:r>
            <a:r>
              <a:rPr lang="ru-RU" dirty="0" smtClean="0"/>
              <a:t> до </a:t>
            </a:r>
            <a:r>
              <a:rPr lang="ru-RU" dirty="0" err="1" smtClean="0"/>
              <a:t>тестування</a:t>
            </a:r>
            <a:r>
              <a:rPr lang="ru-RU" dirty="0" smtClean="0"/>
              <a:t> </a:t>
            </a:r>
            <a:r>
              <a:rPr lang="ru-RU" dirty="0" err="1" smtClean="0"/>
              <a:t>співробітників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з </a:t>
            </a:r>
            <a:r>
              <a:rPr lang="en-US" dirty="0" smtClean="0"/>
              <a:t>CRM,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дізнатися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b="1" dirty="0" err="1" smtClean="0"/>
              <a:t>Консультуйтеся</a:t>
            </a:r>
            <a:r>
              <a:rPr lang="ru-RU" b="1" dirty="0" smtClean="0"/>
              <a:t> з </a:t>
            </a:r>
            <a:r>
              <a:rPr lang="ru-RU" b="1" dirty="0" err="1" smtClean="0"/>
              <a:t>розробниками</a:t>
            </a:r>
            <a:r>
              <a:rPr lang="ru-RU" dirty="0" smtClean="0"/>
              <a:t>. </a:t>
            </a:r>
            <a:r>
              <a:rPr lang="ru-RU" dirty="0" err="1" smtClean="0"/>
              <a:t>Зверніться</a:t>
            </a:r>
            <a:r>
              <a:rPr lang="ru-RU" dirty="0" smtClean="0"/>
              <a:t> до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консультацій</a:t>
            </a:r>
            <a:r>
              <a:rPr lang="ru-RU" dirty="0" smtClean="0"/>
              <a:t>. </a:t>
            </a:r>
            <a:r>
              <a:rPr lang="ru-RU" dirty="0" err="1" smtClean="0"/>
              <a:t>Обговоріть</a:t>
            </a:r>
            <a:r>
              <a:rPr lang="ru-RU" dirty="0" smtClean="0"/>
              <a:t> з ними </a:t>
            </a:r>
            <a:r>
              <a:rPr lang="ru-RU" dirty="0" err="1" smtClean="0"/>
              <a:t>специфіку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системи</a:t>
            </a:r>
            <a:r>
              <a:rPr lang="ru-RU" dirty="0" smtClean="0"/>
              <a:t> та </a:t>
            </a:r>
            <a:r>
              <a:rPr lang="ru-RU" dirty="0" err="1" smtClean="0"/>
              <a:t>можливі</a:t>
            </a:r>
            <a:r>
              <a:rPr lang="ru-RU" dirty="0" smtClean="0"/>
              <a:t> шляхи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стоять перед вами. Вони </a:t>
            </a:r>
            <a:r>
              <a:rPr lang="ru-RU" dirty="0" err="1" smtClean="0"/>
              <a:t>зможуть</a:t>
            </a:r>
            <a:r>
              <a:rPr lang="ru-RU" dirty="0" smtClean="0"/>
              <a:t> </a:t>
            </a:r>
            <a:r>
              <a:rPr lang="ru-RU" dirty="0" err="1" smtClean="0"/>
              <a:t>проінформувати</a:t>
            </a:r>
            <a:r>
              <a:rPr lang="ru-RU" dirty="0" smtClean="0"/>
              <a:t> про </a:t>
            </a:r>
            <a:r>
              <a:rPr lang="ru-RU" dirty="0" err="1" smtClean="0"/>
              <a:t>можливості</a:t>
            </a:r>
            <a:r>
              <a:rPr lang="ru-RU" dirty="0" smtClean="0"/>
              <a:t> продукту та </a:t>
            </a:r>
            <a:r>
              <a:rPr lang="ru-RU" dirty="0" err="1" smtClean="0"/>
              <a:t>допоможуть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підходить</a:t>
            </a:r>
            <a:r>
              <a:rPr lang="ru-RU" dirty="0" smtClean="0"/>
              <a:t> вам система. </a:t>
            </a:r>
          </a:p>
          <a:p>
            <a:r>
              <a:rPr lang="ru-RU" dirty="0" smtClean="0"/>
              <a:t>    </a:t>
            </a:r>
            <a:r>
              <a:rPr lang="ru-RU" b="1" dirty="0" err="1" smtClean="0"/>
              <a:t>Напишіть</a:t>
            </a:r>
            <a:r>
              <a:rPr lang="ru-RU" b="1" dirty="0" smtClean="0"/>
              <a:t> </a:t>
            </a:r>
            <a:r>
              <a:rPr lang="ru-RU" b="1" dirty="0" err="1" smtClean="0"/>
              <a:t>технічне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r>
              <a:rPr lang="ru-RU" dirty="0" smtClean="0"/>
              <a:t>. </a:t>
            </a:r>
            <a:r>
              <a:rPr lang="ru-RU" dirty="0" err="1" smtClean="0"/>
              <a:t>Складіть</a:t>
            </a:r>
            <a:r>
              <a:rPr lang="ru-RU" dirty="0" smtClean="0"/>
              <a:t> </a:t>
            </a:r>
            <a:r>
              <a:rPr lang="ru-RU" dirty="0" err="1" smtClean="0"/>
              <a:t>детальне</a:t>
            </a:r>
            <a:r>
              <a:rPr lang="ru-RU" dirty="0" smtClean="0"/>
              <a:t> </a:t>
            </a:r>
            <a:r>
              <a:rPr lang="ru-RU" dirty="0" err="1" smtClean="0"/>
              <a:t>технічне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(ТЗ) — </a:t>
            </a:r>
            <a:r>
              <a:rPr lang="ru-RU" dirty="0" err="1" smtClean="0"/>
              <a:t>концепцію</a:t>
            </a:r>
            <a:r>
              <a:rPr lang="ru-RU" dirty="0" smtClean="0"/>
              <a:t>, яка </a:t>
            </a:r>
            <a:r>
              <a:rPr lang="ru-RU" dirty="0" err="1" smtClean="0"/>
              <a:t>демонструє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системи</a:t>
            </a:r>
            <a:r>
              <a:rPr lang="ru-RU" dirty="0" smtClean="0"/>
              <a:t>. Вона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функціоналу</a:t>
            </a:r>
            <a:r>
              <a:rPr lang="ru-RU" dirty="0" smtClean="0"/>
              <a:t>, </a:t>
            </a:r>
            <a:r>
              <a:rPr lang="ru-RU" dirty="0" err="1" smtClean="0"/>
              <a:t>інтеграцій</a:t>
            </a:r>
            <a:r>
              <a:rPr lang="ru-RU" dirty="0" smtClean="0"/>
              <a:t> та </a:t>
            </a:r>
            <a:r>
              <a:rPr lang="ru-RU" dirty="0" err="1" smtClean="0"/>
              <a:t>налаштувань</a:t>
            </a:r>
            <a:r>
              <a:rPr lang="ru-RU" dirty="0" smtClean="0"/>
              <a:t>. ТЗ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очікуєте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smtClean="0"/>
              <a:t>та </a:t>
            </a:r>
            <a:r>
              <a:rPr lang="ru-RU" dirty="0" err="1" smtClean="0"/>
              <a:t>полегшить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з </a:t>
            </a:r>
            <a:r>
              <a:rPr lang="ru-RU" dirty="0" err="1" smtClean="0"/>
              <a:t>розробниками</a:t>
            </a:r>
            <a:r>
              <a:rPr lang="ru-RU" dirty="0" smtClean="0"/>
              <a:t> </a:t>
            </a:r>
            <a:r>
              <a:rPr lang="en-US" dirty="0" smtClean="0"/>
              <a:t>CRM.</a:t>
            </a:r>
          </a:p>
          <a:p>
            <a:r>
              <a:rPr lang="en-US" dirty="0" smtClean="0"/>
              <a:t>C</a:t>
            </a:r>
            <a:r>
              <a:rPr lang="ru-RU" dirty="0" err="1" smtClean="0"/>
              <a:t>истему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впровадити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залучивши </a:t>
            </a:r>
            <a:r>
              <a:rPr lang="ru-RU" dirty="0" err="1" smtClean="0"/>
              <a:t>програмістів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таких нема — на </a:t>
            </a:r>
            <a:r>
              <a:rPr lang="ru-RU" dirty="0" err="1" smtClean="0"/>
              <a:t>допомогу</a:t>
            </a:r>
            <a:r>
              <a:rPr lang="ru-RU" dirty="0" smtClean="0"/>
              <a:t> </a:t>
            </a:r>
            <a:r>
              <a:rPr lang="ru-RU" dirty="0" err="1" smtClean="0"/>
              <a:t>прийдуть</a:t>
            </a:r>
            <a:r>
              <a:rPr lang="ru-RU" dirty="0" smtClean="0"/>
              <a:t> </a:t>
            </a:r>
            <a:r>
              <a:rPr lang="ru-RU" dirty="0" err="1" smtClean="0"/>
              <a:t>інтегратори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35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3029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Інтегратори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впровадженням</a:t>
            </a:r>
            <a:r>
              <a:rPr lang="ru-RU" dirty="0" smtClean="0"/>
              <a:t> і </a:t>
            </a:r>
            <a:r>
              <a:rPr lang="ru-RU" dirty="0" err="1" smtClean="0"/>
              <a:t>налаштуванням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 для </a:t>
            </a:r>
            <a:r>
              <a:rPr lang="ru-RU" dirty="0" err="1" smtClean="0"/>
              <a:t>специфічних</a:t>
            </a:r>
            <a:r>
              <a:rPr lang="ru-RU" dirty="0" smtClean="0"/>
              <a:t> потреб </a:t>
            </a:r>
            <a:r>
              <a:rPr lang="ru-RU" dirty="0" err="1" smtClean="0"/>
              <a:t>бізнесу</a:t>
            </a:r>
            <a:r>
              <a:rPr lang="ru-RU" dirty="0" smtClean="0"/>
              <a:t>.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налаштувати</a:t>
            </a:r>
            <a:r>
              <a:rPr lang="ru-RU" dirty="0" smtClean="0"/>
              <a:t> систему, </a:t>
            </a:r>
            <a:r>
              <a:rPr lang="ru-RU" dirty="0" err="1" smtClean="0"/>
              <a:t>інтегрувати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, </a:t>
            </a:r>
            <a:r>
              <a:rPr lang="ru-RU" dirty="0" err="1" smtClean="0"/>
              <a:t>адаптувати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бізнес-процеси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персоналу для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інтеграторів</a:t>
            </a:r>
            <a:r>
              <a:rPr lang="ru-RU" dirty="0" smtClean="0"/>
              <a:t> не є </a:t>
            </a:r>
            <a:r>
              <a:rPr lang="ru-RU" dirty="0" err="1" smtClean="0"/>
              <a:t>обов’язковим</a:t>
            </a:r>
            <a:r>
              <a:rPr lang="ru-RU" dirty="0" smtClean="0"/>
              <a:t>.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стандартними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впровадити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систему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інструкцій</a:t>
            </a:r>
            <a:r>
              <a:rPr lang="ru-RU" dirty="0" smtClean="0"/>
              <a:t> та </a:t>
            </a:r>
            <a:r>
              <a:rPr lang="ru-RU" dirty="0" err="1" smtClean="0"/>
              <a:t>технічної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розробника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ваша </a:t>
            </a:r>
            <a:r>
              <a:rPr lang="ru-RU" dirty="0" err="1" smtClean="0"/>
              <a:t>компанія</a:t>
            </a:r>
            <a:r>
              <a:rPr lang="ru-RU" dirty="0" smtClean="0"/>
              <a:t> велика та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специфічні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, </a:t>
            </a:r>
            <a:r>
              <a:rPr lang="ru-RU" dirty="0" err="1" smtClean="0"/>
              <a:t>доцільним</a:t>
            </a:r>
            <a:r>
              <a:rPr lang="ru-RU" dirty="0" smtClean="0"/>
              <a:t> буде </a:t>
            </a:r>
            <a:r>
              <a:rPr lang="ru-RU" dirty="0" err="1" smtClean="0"/>
              <a:t>скористатися</a:t>
            </a:r>
            <a:r>
              <a:rPr lang="ru-RU" dirty="0" smtClean="0"/>
              <a:t> </a:t>
            </a:r>
            <a:r>
              <a:rPr lang="ru-RU" dirty="0" err="1" smtClean="0"/>
              <a:t>послугами</a:t>
            </a:r>
            <a:r>
              <a:rPr lang="ru-RU" dirty="0" smtClean="0"/>
              <a:t> </a:t>
            </a:r>
            <a:r>
              <a:rPr lang="ru-RU" dirty="0" err="1" smtClean="0"/>
              <a:t>інтеграторів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err="1" smtClean="0"/>
              <a:t>Етапи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інтеграторів</a:t>
            </a:r>
            <a:r>
              <a:rPr lang="ru-RU" b="1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вони </a:t>
            </a:r>
            <a:r>
              <a:rPr lang="ru-RU" dirty="0" err="1" smtClean="0"/>
              <a:t>визначають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повинна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система, та яка </a:t>
            </a:r>
            <a:r>
              <a:rPr lang="ru-RU" dirty="0" err="1" smtClean="0"/>
              <a:t>специфіка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Допомога</a:t>
            </a:r>
            <a:r>
              <a:rPr lang="ru-RU" dirty="0" smtClean="0"/>
              <a:t> з </a:t>
            </a:r>
            <a:r>
              <a:rPr lang="ru-RU" dirty="0" err="1" smtClean="0"/>
              <a:t>вибором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визначилися</a:t>
            </a:r>
            <a:r>
              <a:rPr lang="ru-RU" dirty="0" smtClean="0"/>
              <a:t> з </a:t>
            </a:r>
            <a:r>
              <a:rPr lang="ru-RU" dirty="0" err="1" smtClean="0"/>
              <a:t>вибором</a:t>
            </a:r>
            <a:r>
              <a:rPr lang="ru-RU" dirty="0" smtClean="0"/>
              <a:t>, </a:t>
            </a:r>
            <a:r>
              <a:rPr lang="ru-RU" dirty="0" err="1" smtClean="0"/>
              <a:t>інтегратори</a:t>
            </a:r>
            <a:r>
              <a:rPr lang="ru-RU" dirty="0" smtClean="0"/>
              <a:t> </a:t>
            </a:r>
            <a:r>
              <a:rPr lang="ru-RU" dirty="0" err="1" smtClean="0"/>
              <a:t>допоможуть</a:t>
            </a:r>
            <a:r>
              <a:rPr lang="ru-RU" dirty="0" smtClean="0"/>
              <a:t> обрати </a:t>
            </a:r>
            <a:r>
              <a:rPr lang="ru-RU" dirty="0" err="1" smtClean="0"/>
              <a:t>оптимальний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(ТЗ). ТЗ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пункти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реалізувати</a:t>
            </a:r>
            <a:r>
              <a:rPr lang="ru-RU" dirty="0" smtClean="0"/>
              <a:t> </a:t>
            </a:r>
            <a:r>
              <a:rPr lang="ru-RU" dirty="0" err="1" smtClean="0"/>
              <a:t>інтегратори</a:t>
            </a:r>
            <a:r>
              <a:rPr lang="ru-RU" dirty="0" smtClean="0"/>
              <a:t>: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акаунтів</a:t>
            </a:r>
            <a:r>
              <a:rPr lang="ru-RU" dirty="0" smtClean="0"/>
              <a:t>, </a:t>
            </a:r>
            <a:r>
              <a:rPr lang="ru-RU" dirty="0" err="1" smtClean="0"/>
              <a:t>імпорт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з </a:t>
            </a:r>
            <a:r>
              <a:rPr lang="ru-RU" dirty="0" err="1" smtClean="0"/>
              <a:t>інших</a:t>
            </a:r>
            <a:r>
              <a:rPr lang="ru-RU" dirty="0" smtClean="0"/>
              <a:t> платформ,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функціоналу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унікальні</a:t>
            </a:r>
            <a:r>
              <a:rPr lang="ru-RU" dirty="0" smtClean="0"/>
              <a:t> потреби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інтеграцій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сторонніми</a:t>
            </a:r>
            <a:r>
              <a:rPr lang="ru-RU" dirty="0" smtClean="0"/>
              <a:t> </a:t>
            </a:r>
            <a:r>
              <a:rPr lang="ru-RU" dirty="0" err="1" smtClean="0"/>
              <a:t>сервісами</a:t>
            </a:r>
            <a:r>
              <a:rPr lang="ru-RU" dirty="0" smtClean="0"/>
              <a:t> і т.д.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«</a:t>
            </a:r>
            <a:r>
              <a:rPr lang="ru-RU" dirty="0" err="1" smtClean="0"/>
              <a:t>під</a:t>
            </a:r>
            <a:r>
              <a:rPr lang="ru-RU" dirty="0" smtClean="0"/>
              <a:t> ключ».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затвердження</a:t>
            </a:r>
            <a:r>
              <a:rPr lang="ru-RU" dirty="0" smtClean="0"/>
              <a:t> ТЗ </a:t>
            </a:r>
            <a:r>
              <a:rPr lang="ru-RU" dirty="0" err="1" smtClean="0"/>
              <a:t>інтегратори</a:t>
            </a:r>
            <a:r>
              <a:rPr lang="ru-RU" dirty="0" smtClean="0"/>
              <a:t> </a:t>
            </a:r>
            <a:r>
              <a:rPr lang="ru-RU" dirty="0" err="1" smtClean="0"/>
              <a:t>налаштовують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систему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усіх</a:t>
            </a:r>
            <a:r>
              <a:rPr lang="ru-RU" dirty="0" smtClean="0"/>
              <a:t> потреб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Інтегратори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провести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вони могли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надалі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інтегратори</a:t>
            </a:r>
            <a:r>
              <a:rPr lang="ru-RU" dirty="0" smtClean="0"/>
              <a:t> </a:t>
            </a:r>
            <a:r>
              <a:rPr lang="ru-RU" dirty="0" err="1" smtClean="0"/>
              <a:t>супроводжують</a:t>
            </a:r>
            <a:r>
              <a:rPr lang="ru-RU" dirty="0" smtClean="0"/>
              <a:t> та </a:t>
            </a:r>
            <a:r>
              <a:rPr lang="ru-RU" dirty="0" err="1" smtClean="0"/>
              <a:t>допомагають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запити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для малого </a:t>
            </a:r>
            <a:r>
              <a:rPr lang="ru-RU" dirty="0" err="1" smtClean="0"/>
              <a:t>бізнесу</a:t>
            </a:r>
            <a:r>
              <a:rPr lang="ru-RU" dirty="0" smtClean="0"/>
              <a:t> з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інтеграторів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1-2 </a:t>
            </a:r>
            <a:r>
              <a:rPr lang="ru-RU" dirty="0" err="1" smtClean="0"/>
              <a:t>тижні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21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03" y="103869"/>
            <a:ext cx="11848011" cy="536212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Перші</a:t>
            </a:r>
            <a:r>
              <a:rPr lang="ru-RU" b="1" dirty="0" smtClean="0"/>
              <a:t> кроки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впровадження</a:t>
            </a:r>
            <a:r>
              <a:rPr lang="ru-RU" b="1" dirty="0" smtClean="0"/>
              <a:t> CRM-</a:t>
            </a:r>
            <a:r>
              <a:rPr lang="ru-RU" b="1" dirty="0" err="1" smtClean="0"/>
              <a:t>системи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3" y="849086"/>
            <a:ext cx="11848011" cy="5747657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на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та </a:t>
            </a:r>
            <a:r>
              <a:rPr lang="ru-RU" dirty="0" err="1" smtClean="0"/>
              <a:t>навчити</a:t>
            </a:r>
            <a:r>
              <a:rPr lang="ru-RU" dirty="0" smtClean="0"/>
              <a:t> команду </a:t>
            </a:r>
            <a:r>
              <a:rPr lang="ru-RU" dirty="0" err="1" smtClean="0"/>
              <a:t>працювати</a:t>
            </a:r>
            <a:r>
              <a:rPr lang="ru-RU" dirty="0" smtClean="0"/>
              <a:t> з системою.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кожному </a:t>
            </a:r>
            <a:r>
              <a:rPr lang="ru-RU" dirty="0" err="1" smtClean="0"/>
              <a:t>працівнику</a:t>
            </a:r>
            <a:r>
              <a:rPr lang="ru-RU" dirty="0" smtClean="0"/>
              <a:t>, з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буде </a:t>
            </a:r>
            <a:r>
              <a:rPr lang="ru-RU" dirty="0" err="1" smtClean="0"/>
              <a:t>працювати</a:t>
            </a:r>
            <a:r>
              <a:rPr lang="ru-RU" dirty="0" smtClean="0"/>
              <a:t>, та як система </a:t>
            </a:r>
            <a:r>
              <a:rPr lang="ru-RU" dirty="0" err="1" smtClean="0"/>
              <a:t>допоможе</a:t>
            </a:r>
            <a:r>
              <a:rPr lang="ru-RU" dirty="0" smtClean="0"/>
              <a:t> у </a:t>
            </a:r>
            <a:r>
              <a:rPr lang="ru-RU" dirty="0" err="1" smtClean="0"/>
              <a:t>щоденній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провести </a:t>
            </a:r>
            <a:r>
              <a:rPr lang="ru-RU" dirty="0" err="1" smtClean="0"/>
              <a:t>навчання</a:t>
            </a:r>
            <a:r>
              <a:rPr lang="ru-RU" dirty="0" smtClean="0"/>
              <a:t>, але й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доступні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інструкції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допоможуть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знаходити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питання</a:t>
            </a:r>
            <a:r>
              <a:rPr lang="ru-RU" dirty="0" smtClean="0"/>
              <a:t> та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 err="1" smtClean="0"/>
              <a:t>опанувати</a:t>
            </a:r>
            <a:r>
              <a:rPr lang="ru-RU" dirty="0" smtClean="0"/>
              <a:t> систему.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Тестування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звикнути</a:t>
            </a:r>
            <a:r>
              <a:rPr lang="ru-RU" dirty="0" smtClean="0"/>
              <a:t> до </a:t>
            </a:r>
            <a:r>
              <a:rPr lang="ru-RU" dirty="0" err="1" smtClean="0"/>
              <a:t>роботи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знадобитися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час.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безперебійну</a:t>
            </a:r>
            <a:r>
              <a:rPr lang="ru-RU" dirty="0" smtClean="0"/>
              <a:t> роботу та на початку </a:t>
            </a:r>
            <a:r>
              <a:rPr lang="ru-RU" dirty="0" err="1" smtClean="0"/>
              <a:t>контролювати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команда в </a:t>
            </a:r>
            <a:r>
              <a:rPr lang="ru-RU" dirty="0" err="1" smtClean="0"/>
              <a:t>системі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налаштування</a:t>
            </a:r>
            <a:r>
              <a:rPr lang="ru-RU" dirty="0" smtClean="0"/>
              <a:t>.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додаткової</a:t>
            </a:r>
            <a:r>
              <a:rPr lang="ru-RU" dirty="0" smtClean="0"/>
              <a:t>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налаштувань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додавання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 для </a:t>
            </a:r>
            <a:r>
              <a:rPr lang="ru-RU" dirty="0" err="1" smtClean="0"/>
              <a:t>заповнення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 smtClean="0"/>
              <a:t>Відстеження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. </a:t>
            </a:r>
            <a:r>
              <a:rPr lang="ru-RU" dirty="0" err="1" smtClean="0"/>
              <a:t>Моніторинг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дозволять </a:t>
            </a:r>
            <a:r>
              <a:rPr lang="ru-RU" dirty="0" err="1" smtClean="0"/>
              <a:t>визначити</a:t>
            </a:r>
            <a:r>
              <a:rPr lang="ru-RU" dirty="0" smtClean="0"/>
              <a:t>, як </a:t>
            </a:r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впливає</a:t>
            </a:r>
            <a:r>
              <a:rPr lang="ru-RU" dirty="0" smtClean="0"/>
              <a:t> на роботу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внести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вдосконалення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63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0"/>
            <a:ext cx="11183983" cy="49702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Яким</a:t>
            </a:r>
            <a:r>
              <a:rPr lang="ru-RU" b="1" dirty="0" smtClean="0"/>
              <a:t> буде </a:t>
            </a:r>
            <a:r>
              <a:rPr lang="ru-RU" b="1" dirty="0" err="1" smtClean="0"/>
              <a:t>майбутнє</a:t>
            </a:r>
            <a:r>
              <a:rPr lang="ru-RU" b="1" dirty="0" smtClean="0"/>
              <a:t> </a:t>
            </a:r>
            <a:r>
              <a:rPr lang="en-US" b="1" dirty="0" smtClean="0"/>
              <a:t>CRM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30629" y="744582"/>
            <a:ext cx="12135395" cy="59566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Штучний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</a:t>
            </a:r>
            <a:endParaRPr lang="ru-RU" b="1" dirty="0" smtClean="0"/>
          </a:p>
          <a:p>
            <a:r>
              <a:rPr lang="ru-RU" dirty="0" err="1" smtClean="0"/>
              <a:t>Вже</a:t>
            </a:r>
            <a:r>
              <a:rPr lang="ru-RU" dirty="0" smtClean="0"/>
              <a:t> зараз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розробників</a:t>
            </a:r>
            <a:r>
              <a:rPr lang="ru-RU" dirty="0" smtClean="0"/>
              <a:t> </a:t>
            </a:r>
            <a:r>
              <a:rPr lang="ru-RU" dirty="0" err="1" smtClean="0"/>
              <a:t>інтегрують</a:t>
            </a:r>
            <a:r>
              <a:rPr lang="ru-RU" dirty="0" smtClean="0"/>
              <a:t>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у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. З часом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тенденція</a:t>
            </a:r>
            <a:r>
              <a:rPr lang="ru-RU" dirty="0" smtClean="0"/>
              <a:t> буде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зростати</a:t>
            </a:r>
            <a:r>
              <a:rPr lang="ru-RU" dirty="0" smtClean="0"/>
              <a:t>. ШІ буде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величезні</a:t>
            </a:r>
            <a:r>
              <a:rPr lang="ru-RU" dirty="0" smtClean="0"/>
              <a:t>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дозволить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набагато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розгорнуту</a:t>
            </a:r>
            <a:r>
              <a:rPr lang="ru-RU" dirty="0" smtClean="0"/>
              <a:t> статистику, </a:t>
            </a:r>
            <a:r>
              <a:rPr lang="ru-RU" dirty="0" err="1" smtClean="0"/>
              <a:t>створювати</a:t>
            </a:r>
            <a:r>
              <a:rPr lang="ru-RU" dirty="0" smtClean="0"/>
              <a:t> в рази </a:t>
            </a:r>
            <a:r>
              <a:rPr lang="ru-RU" dirty="0" err="1" smtClean="0"/>
              <a:t>ефективніші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кампанії</a:t>
            </a:r>
            <a:r>
              <a:rPr lang="ru-RU" dirty="0" smtClean="0"/>
              <a:t> та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персоналізовану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,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дозволить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та </a:t>
            </a:r>
            <a:r>
              <a:rPr lang="ru-RU" dirty="0" err="1" smtClean="0"/>
              <a:t>делегувати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машинам. Через 10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стати </a:t>
            </a:r>
            <a:r>
              <a:rPr lang="ru-RU" dirty="0" err="1" smtClean="0"/>
              <a:t>настільки</a:t>
            </a:r>
            <a:r>
              <a:rPr lang="ru-RU" dirty="0" smtClean="0"/>
              <a:t> </a:t>
            </a:r>
            <a:r>
              <a:rPr lang="ru-RU" dirty="0" err="1" smtClean="0"/>
              <a:t>розвиненими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працюватимуть</a:t>
            </a:r>
            <a:r>
              <a:rPr lang="ru-RU" dirty="0" smtClean="0"/>
              <a:t> автономно, </a:t>
            </a:r>
            <a:r>
              <a:rPr lang="ru-RU" dirty="0" err="1" smtClean="0"/>
              <a:t>потребуючи</a:t>
            </a:r>
            <a:r>
              <a:rPr lang="ru-RU" dirty="0" smtClean="0"/>
              <a:t> </a:t>
            </a:r>
            <a:r>
              <a:rPr lang="ru-RU" dirty="0" err="1" smtClean="0"/>
              <a:t>мінімального</a:t>
            </a:r>
            <a:r>
              <a:rPr lang="ru-RU" dirty="0" smtClean="0"/>
              <a:t> </a:t>
            </a:r>
            <a:r>
              <a:rPr lang="ru-RU" dirty="0" err="1" smtClean="0"/>
              <a:t>втручання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Інтеграції</a:t>
            </a:r>
            <a:r>
              <a:rPr lang="ru-RU" b="1" dirty="0" smtClean="0"/>
              <a:t> з </a:t>
            </a:r>
            <a:r>
              <a:rPr lang="en-US" b="1" dirty="0" smtClean="0"/>
              <a:t>VR </a:t>
            </a:r>
            <a:r>
              <a:rPr lang="ru-RU" b="1" dirty="0" smtClean="0"/>
              <a:t>та </a:t>
            </a:r>
            <a:r>
              <a:rPr lang="en-US" b="1" dirty="0" smtClean="0"/>
              <a:t>AR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майбутньому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зможуть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доповненої</a:t>
            </a:r>
            <a:r>
              <a:rPr lang="ru-RU" dirty="0" smtClean="0"/>
              <a:t> та </a:t>
            </a:r>
            <a:r>
              <a:rPr lang="ru-RU" dirty="0" err="1" smtClean="0"/>
              <a:t>віртуальної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дозволить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демонструючи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у </a:t>
            </a:r>
            <a:r>
              <a:rPr lang="ru-RU" dirty="0" err="1" smtClean="0"/>
              <a:t>віртуальному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зможуть</a:t>
            </a:r>
            <a:r>
              <a:rPr lang="ru-RU" dirty="0" smtClean="0"/>
              <a:t> «</a:t>
            </a:r>
            <a:r>
              <a:rPr lang="ru-RU" dirty="0" err="1" smtClean="0"/>
              <a:t>приміряти</a:t>
            </a:r>
            <a:r>
              <a:rPr lang="ru-RU" dirty="0" smtClean="0"/>
              <a:t>» на себе </a:t>
            </a:r>
            <a:r>
              <a:rPr lang="ru-RU" dirty="0" err="1" smtClean="0"/>
              <a:t>одяг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аксесуари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камери</a:t>
            </a:r>
            <a:r>
              <a:rPr lang="ru-RU" dirty="0" smtClean="0"/>
              <a:t> смартфона,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подивитись</a:t>
            </a:r>
            <a:r>
              <a:rPr lang="ru-RU" dirty="0" smtClean="0"/>
              <a:t>, як </a:t>
            </a:r>
            <a:r>
              <a:rPr lang="ru-RU" dirty="0" err="1" smtClean="0"/>
              <a:t>виглядатимуть</a:t>
            </a:r>
            <a:r>
              <a:rPr lang="ru-RU" dirty="0" smtClean="0"/>
              <a:t> </a:t>
            </a:r>
            <a:r>
              <a:rPr lang="ru-RU" dirty="0" err="1" smtClean="0"/>
              <a:t>меблі</a:t>
            </a:r>
            <a:r>
              <a:rPr lang="ru-RU" dirty="0" smtClean="0"/>
              <a:t> в </a:t>
            </a:r>
            <a:r>
              <a:rPr lang="ru-RU" dirty="0" err="1" smtClean="0"/>
              <a:t>інтер’єрі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кімнати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, </a:t>
            </a:r>
            <a:r>
              <a:rPr lang="ru-RU" dirty="0" err="1" smtClean="0"/>
              <a:t>надаючи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інтерактивні</a:t>
            </a:r>
            <a:r>
              <a:rPr lang="ru-RU" dirty="0" smtClean="0"/>
              <a:t> </a:t>
            </a:r>
            <a:r>
              <a:rPr lang="ru-RU" dirty="0" err="1" smtClean="0"/>
              <a:t>посібники</a:t>
            </a:r>
            <a:r>
              <a:rPr lang="ru-RU" dirty="0" smtClean="0"/>
              <a:t> з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їхнім</a:t>
            </a:r>
            <a:r>
              <a:rPr lang="ru-RU" dirty="0" smtClean="0"/>
              <a:t> продуктом.</a:t>
            </a:r>
          </a:p>
          <a:p>
            <a:r>
              <a:rPr lang="ru-RU" b="1" dirty="0" err="1" smtClean="0"/>
              <a:t>Інтеграції</a:t>
            </a:r>
            <a:r>
              <a:rPr lang="ru-RU" b="1" dirty="0" smtClean="0"/>
              <a:t> з </a:t>
            </a:r>
            <a:r>
              <a:rPr lang="en-US" b="1" dirty="0" err="1" smtClean="0"/>
              <a:t>IoT</a:t>
            </a:r>
            <a:endParaRPr lang="en-US" b="1" dirty="0" smtClean="0"/>
          </a:p>
          <a:p>
            <a:r>
              <a:rPr lang="ru-RU" dirty="0" smtClean="0"/>
              <a:t>Через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можлива</a:t>
            </a:r>
            <a:r>
              <a:rPr lang="ru-RU" dirty="0" smtClean="0"/>
              <a:t> </a:t>
            </a:r>
            <a:r>
              <a:rPr lang="ru-RU" dirty="0" err="1" smtClean="0"/>
              <a:t>інтеграція</a:t>
            </a:r>
            <a:r>
              <a:rPr lang="ru-RU" dirty="0" smtClean="0"/>
              <a:t> з </a:t>
            </a:r>
            <a:r>
              <a:rPr lang="en-US" dirty="0" err="1" smtClean="0"/>
              <a:t>IoT</a:t>
            </a:r>
            <a:r>
              <a:rPr lang="en-US" dirty="0" smtClean="0"/>
              <a:t> (</a:t>
            </a:r>
            <a:r>
              <a:rPr lang="ru-RU" dirty="0" err="1" smtClean="0"/>
              <a:t>інтернет</a:t>
            </a:r>
            <a:r>
              <a:rPr lang="ru-RU" dirty="0" smtClean="0"/>
              <a:t> речей).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смартгодинниками</a:t>
            </a:r>
            <a:r>
              <a:rPr lang="ru-RU" dirty="0" smtClean="0"/>
              <a:t> дозволить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Розумні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зможуть</a:t>
            </a:r>
            <a:r>
              <a:rPr lang="ru-RU" dirty="0" smtClean="0"/>
              <a:t> </a:t>
            </a:r>
            <a:r>
              <a:rPr lang="ru-RU" dirty="0" err="1" smtClean="0"/>
              <a:t>передавати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дозволить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потреби та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максимально </a:t>
            </a:r>
            <a:r>
              <a:rPr lang="ru-RU" dirty="0" err="1" smtClean="0"/>
              <a:t>персоналізувати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,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розширять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мовами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зробить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доступнішими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куточках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9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068" y="0"/>
            <a:ext cx="117826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 90-х роках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почали активно </a:t>
            </a:r>
            <a:r>
              <a:rPr lang="ru-RU" dirty="0" err="1" smtClean="0"/>
              <a:t>розвиватися</a:t>
            </a:r>
            <a:r>
              <a:rPr lang="ru-RU" dirty="0" smtClean="0"/>
              <a:t> — </a:t>
            </a:r>
            <a:r>
              <a:rPr lang="ru-RU" dirty="0" err="1" smtClean="0"/>
              <a:t>з'явилися</a:t>
            </a:r>
            <a:r>
              <a:rPr lang="ru-RU" dirty="0" smtClean="0"/>
              <a:t>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об'єднували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продажами, маркетингом та </a:t>
            </a:r>
            <a:r>
              <a:rPr lang="ru-RU" dirty="0" err="1" smtClean="0"/>
              <a:t>обслуговуванням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en-US" dirty="0" smtClean="0"/>
              <a:t>Siebel Systems, </a:t>
            </a:r>
            <a:r>
              <a:rPr lang="ru-RU" dirty="0" smtClean="0"/>
              <a:t>заснована в 1993 </a:t>
            </a:r>
            <a:r>
              <a:rPr lang="ru-RU" dirty="0" err="1" smtClean="0"/>
              <a:t>році</a:t>
            </a:r>
            <a:r>
              <a:rPr lang="ru-RU" dirty="0" smtClean="0"/>
              <a:t> Томом </a:t>
            </a:r>
            <a:r>
              <a:rPr lang="ru-RU" dirty="0" err="1" smtClean="0"/>
              <a:t>Зібелем</a:t>
            </a:r>
            <a:r>
              <a:rPr lang="ru-RU" dirty="0" smtClean="0"/>
              <a:t>, стала </a:t>
            </a:r>
            <a:r>
              <a:rPr lang="ru-RU" dirty="0" err="1" smtClean="0"/>
              <a:t>однією</a:t>
            </a:r>
            <a:r>
              <a:rPr lang="ru-RU" dirty="0" smtClean="0"/>
              <a:t> з перших </a:t>
            </a:r>
            <a:r>
              <a:rPr lang="ru-RU" dirty="0" err="1" smtClean="0"/>
              <a:t>багатофункціональних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систем: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контактними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 smtClean="0"/>
              <a:t>, вона дозволяла </a:t>
            </a:r>
            <a:r>
              <a:rPr lang="ru-RU" dirty="0" err="1" smtClean="0"/>
              <a:t>створювати</a:t>
            </a:r>
            <a:r>
              <a:rPr lang="ru-RU" dirty="0" smtClean="0"/>
              <a:t> план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контролювати</a:t>
            </a:r>
            <a:r>
              <a:rPr lang="ru-RU" dirty="0" smtClean="0"/>
              <a:t> запаси та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 </a:t>
            </a:r>
            <a:r>
              <a:rPr lang="ru-RU" dirty="0" err="1" smtClean="0"/>
              <a:t>продажі</a:t>
            </a:r>
            <a:r>
              <a:rPr lang="ru-RU" dirty="0" smtClean="0"/>
              <a:t>. У 1995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Siebel Systems </a:t>
            </a:r>
            <a:r>
              <a:rPr lang="ru-RU" dirty="0" smtClean="0"/>
              <a:t>ввела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система,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набула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. </a:t>
            </a:r>
          </a:p>
          <a:p>
            <a:r>
              <a:rPr lang="en-US" dirty="0" smtClean="0"/>
              <a:t>Salesforce — </a:t>
            </a:r>
            <a:r>
              <a:rPr lang="ru-RU" dirty="0" smtClean="0"/>
              <a:t>перша </a:t>
            </a:r>
            <a:r>
              <a:rPr lang="ru-RU" dirty="0" err="1" smtClean="0"/>
              <a:t>хмарна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smtClean="0"/>
              <a:t>у </a:t>
            </a:r>
            <a:r>
              <a:rPr lang="ru-RU" dirty="0" err="1" smtClean="0"/>
              <a:t>світі</a:t>
            </a:r>
            <a:r>
              <a:rPr lang="ru-RU" dirty="0" smtClean="0"/>
              <a:t>, заснована у 1999 </a:t>
            </a:r>
            <a:r>
              <a:rPr lang="ru-RU" dirty="0" err="1" smtClean="0"/>
              <a:t>році</a:t>
            </a:r>
            <a:r>
              <a:rPr lang="ru-RU" dirty="0" smtClean="0"/>
              <a:t> Марком </a:t>
            </a:r>
            <a:r>
              <a:rPr lang="ru-RU" dirty="0" err="1" smtClean="0"/>
              <a:t>Беніоффом</a:t>
            </a:r>
            <a:r>
              <a:rPr lang="ru-RU" dirty="0" smtClean="0"/>
              <a:t>. Вона </a:t>
            </a:r>
            <a:r>
              <a:rPr lang="ru-RU" dirty="0" err="1" smtClean="0"/>
              <a:t>працювала</a:t>
            </a:r>
            <a:r>
              <a:rPr lang="ru-RU" dirty="0" smtClean="0"/>
              <a:t> через </a:t>
            </a:r>
            <a:r>
              <a:rPr lang="ru-RU" dirty="0" err="1" smtClean="0"/>
              <a:t>інтернет</a:t>
            </a:r>
            <a:r>
              <a:rPr lang="ru-RU" dirty="0" smtClean="0"/>
              <a:t> та </a:t>
            </a:r>
            <a:r>
              <a:rPr lang="ru-RU" dirty="0" err="1" smtClean="0"/>
              <a:t>володіла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систем: </a:t>
            </a:r>
            <a:r>
              <a:rPr lang="ru-RU" dirty="0" err="1" smtClean="0"/>
              <a:t>забезпечувала</a:t>
            </a:r>
            <a:r>
              <a:rPr lang="ru-RU" dirty="0" smtClean="0"/>
              <a:t> </a:t>
            </a:r>
            <a:r>
              <a:rPr lang="ru-RU" dirty="0" err="1" smtClean="0"/>
              <a:t>автоматизацію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відстеження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, </a:t>
            </a:r>
            <a:r>
              <a:rPr lang="ru-RU" dirty="0" err="1" smtClean="0"/>
              <a:t>містила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та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аналітику</a:t>
            </a:r>
            <a:r>
              <a:rPr lang="ru-RU" dirty="0" smtClean="0"/>
              <a:t>.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en-US" dirty="0" smtClean="0"/>
              <a:t>SaaS-</a:t>
            </a:r>
            <a:r>
              <a:rPr lang="ru-RU" dirty="0" err="1" smtClean="0"/>
              <a:t>моделі</a:t>
            </a:r>
            <a:r>
              <a:rPr lang="ru-RU" dirty="0" smtClean="0"/>
              <a:t> стало </a:t>
            </a:r>
            <a:r>
              <a:rPr lang="ru-RU" dirty="0" err="1" smtClean="0"/>
              <a:t>справжньою</a:t>
            </a:r>
            <a:r>
              <a:rPr lang="ru-RU" dirty="0" smtClean="0"/>
              <a:t> </a:t>
            </a:r>
            <a:r>
              <a:rPr lang="ru-RU" dirty="0" err="1" smtClean="0"/>
              <a:t>інновацією</a:t>
            </a:r>
            <a:r>
              <a:rPr lang="ru-RU" dirty="0" smtClean="0"/>
              <a:t> та </a:t>
            </a:r>
            <a:r>
              <a:rPr lang="ru-RU" dirty="0" err="1" smtClean="0"/>
              <a:t>вплинуло</a:t>
            </a:r>
            <a:r>
              <a:rPr lang="ru-RU" dirty="0" smtClean="0"/>
              <a:t> на </a:t>
            </a:r>
            <a:r>
              <a:rPr lang="ru-RU" dirty="0" err="1" smtClean="0"/>
              <a:t>подальший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систем.</a:t>
            </a:r>
          </a:p>
          <a:p>
            <a:r>
              <a:rPr lang="ru-RU" dirty="0" err="1" smtClean="0"/>
              <a:t>Наразі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система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потужний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, без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неможливо</a:t>
            </a:r>
            <a:r>
              <a:rPr lang="ru-RU" dirty="0" smtClean="0"/>
              <a:t> </a:t>
            </a:r>
            <a:r>
              <a:rPr lang="ru-RU" dirty="0" err="1" smtClean="0"/>
              <a:t>уявити</a:t>
            </a:r>
            <a:r>
              <a:rPr lang="ru-RU" dirty="0" smtClean="0"/>
              <a:t> </a:t>
            </a:r>
            <a:r>
              <a:rPr lang="ru-RU" dirty="0" err="1" smtClean="0"/>
              <a:t>успішний</a:t>
            </a:r>
            <a:r>
              <a:rPr lang="ru-RU" dirty="0" smtClean="0"/>
              <a:t> </a:t>
            </a:r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622" y="2788920"/>
            <a:ext cx="6966856" cy="406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74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en-US" b="1" dirty="0" smtClean="0"/>
              <a:t>CRM-</a:t>
            </a:r>
            <a:r>
              <a:rPr lang="ru-RU" b="1" dirty="0" smtClean="0"/>
              <a:t>систем</a:t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3" y="705395"/>
            <a:ext cx="11834949" cy="6048102"/>
          </a:xfrm>
        </p:spPr>
        <p:txBody>
          <a:bodyPr/>
          <a:lstStyle/>
          <a:p>
            <a:r>
              <a:rPr lang="ru-RU" sz="2400" dirty="0" err="1" smtClean="0"/>
              <a:t>Існують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види</a:t>
            </a:r>
            <a:r>
              <a:rPr lang="ru-RU" sz="2400" dirty="0" smtClean="0"/>
              <a:t> систем,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відрізняються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цілями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функціоналом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іншими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критеріями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Окрім</a:t>
            </a:r>
            <a:r>
              <a:rPr lang="ru-RU" sz="2400" dirty="0" smtClean="0"/>
              <a:t> </a:t>
            </a:r>
            <a:r>
              <a:rPr lang="en-US" sz="2400" dirty="0" smtClean="0"/>
              <a:t>CRM-</a:t>
            </a:r>
            <a:r>
              <a:rPr lang="ru-RU" sz="2400" dirty="0" smtClean="0"/>
              <a:t>систем </a:t>
            </a:r>
            <a:r>
              <a:rPr lang="ru-RU" sz="2400" dirty="0" err="1" smtClean="0"/>
              <a:t>існують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</a:t>
            </a:r>
            <a:r>
              <a:rPr lang="en-US" sz="2400" dirty="0" smtClean="0"/>
              <a:t>ERP (Enterprise Resource Planning),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мають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інший</a:t>
            </a:r>
            <a:r>
              <a:rPr lang="ru-RU" sz="2400" dirty="0" smtClean="0"/>
              <a:t> </a:t>
            </a:r>
            <a:r>
              <a:rPr lang="ru-RU" sz="2400" dirty="0" err="1" smtClean="0"/>
              <a:t>напрямок</a:t>
            </a:r>
            <a:r>
              <a:rPr lang="ru-RU" sz="2400" dirty="0" smtClean="0"/>
              <a:t> </a:t>
            </a:r>
            <a:r>
              <a:rPr lang="ru-RU" sz="2400" dirty="0" err="1" smtClean="0"/>
              <a:t>застосування</a:t>
            </a:r>
            <a:r>
              <a:rPr lang="ru-RU" sz="2400" dirty="0" smtClean="0"/>
              <a:t>. </a:t>
            </a:r>
            <a:r>
              <a:rPr lang="en-US" sz="2400" dirty="0" smtClean="0"/>
              <a:t>ERP —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програмне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спрямоване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керування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усіма</a:t>
            </a:r>
            <a:r>
              <a:rPr lang="ru-RU" sz="2400" dirty="0" smtClean="0"/>
              <a:t> ресурсами та </a:t>
            </a:r>
            <a:r>
              <a:rPr lang="ru-RU" sz="2400" dirty="0" err="1" smtClean="0"/>
              <a:t>процесами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компанії</a:t>
            </a:r>
            <a:r>
              <a:rPr lang="ru-RU" sz="2400" dirty="0" smtClean="0"/>
              <a:t>. </a:t>
            </a:r>
            <a:r>
              <a:rPr lang="en-US" sz="2400" dirty="0" smtClean="0"/>
              <a:t>ERP </a:t>
            </a:r>
            <a:r>
              <a:rPr lang="ru-RU" sz="2400" dirty="0" err="1" smtClean="0"/>
              <a:t>дозволяють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керувати</a:t>
            </a:r>
            <a:r>
              <a:rPr lang="ru-RU" sz="2400" dirty="0" smtClean="0"/>
              <a:t> складом, </a:t>
            </a:r>
            <a:r>
              <a:rPr lang="ru-RU" sz="2400" dirty="0" err="1" smtClean="0"/>
              <a:t>виробництвом</a:t>
            </a:r>
            <a:r>
              <a:rPr lang="ru-RU" sz="2400" dirty="0" smtClean="0"/>
              <a:t>, </a:t>
            </a:r>
            <a:r>
              <a:rPr lang="ru-RU" sz="2400" dirty="0" err="1" smtClean="0"/>
              <a:t>логістикою</a:t>
            </a:r>
            <a:r>
              <a:rPr lang="ru-RU" sz="2400" dirty="0" smtClean="0"/>
              <a:t>, </a:t>
            </a:r>
            <a:r>
              <a:rPr lang="ru-RU" sz="2400" dirty="0" err="1" smtClean="0"/>
              <a:t>фінансами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іншими</a:t>
            </a:r>
            <a:r>
              <a:rPr lang="ru-RU" sz="2400" dirty="0" smtClean="0"/>
              <a:t> ресурсами</a:t>
            </a:r>
            <a:r>
              <a:rPr lang="ru-RU" dirty="0" smtClean="0"/>
              <a:t>.</a:t>
            </a:r>
          </a:p>
          <a:p>
            <a:endParaRPr lang="ru-RU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017520"/>
            <a:ext cx="7367452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35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303" y="169183"/>
            <a:ext cx="10515600" cy="405583"/>
          </a:xfrm>
        </p:spPr>
        <p:txBody>
          <a:bodyPr>
            <a:normAutofit fontScale="90000"/>
          </a:bodyPr>
          <a:lstStyle/>
          <a:p>
            <a:r>
              <a:rPr lang="ru-RU" sz="2800" b="1" i="1" u="sng" dirty="0" smtClean="0">
                <a:latin typeface="Arial Black" panose="020B0A04020102020204" pitchFamily="34" charset="0"/>
              </a:rPr>
              <a:t>За </a:t>
            </a:r>
            <a:r>
              <a:rPr lang="ru-RU" sz="2800" b="1" i="1" u="sng" dirty="0" err="1" smtClean="0">
                <a:latin typeface="Arial Black" panose="020B0A04020102020204" pitchFamily="34" charset="0"/>
              </a:rPr>
              <a:t>призначенням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04950"/>
            <a:ext cx="11913326" cy="6257108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dirty="0" err="1" smtClean="0"/>
              <a:t>Операційні</a:t>
            </a:r>
            <a:r>
              <a:rPr lang="ru-RU" sz="3300" dirty="0" smtClean="0"/>
              <a:t> — </a:t>
            </a:r>
            <a:r>
              <a:rPr lang="ru-RU" sz="3300" dirty="0" err="1" smtClean="0"/>
              <a:t>спеціалізуються</a:t>
            </a:r>
            <a:r>
              <a:rPr lang="ru-RU" sz="3300" dirty="0" smtClean="0"/>
              <a:t> на </a:t>
            </a:r>
            <a:r>
              <a:rPr lang="ru-RU" sz="3300" dirty="0" err="1" smtClean="0"/>
              <a:t>оптимізації</a:t>
            </a:r>
            <a:r>
              <a:rPr lang="ru-RU" sz="3300" dirty="0" smtClean="0"/>
              <a:t> </a:t>
            </a:r>
            <a:r>
              <a:rPr lang="ru-RU" sz="3300" dirty="0" err="1" smtClean="0"/>
              <a:t>роботи</a:t>
            </a:r>
            <a:r>
              <a:rPr lang="ru-RU" sz="3300" dirty="0" smtClean="0"/>
              <a:t>, яка </a:t>
            </a:r>
            <a:r>
              <a:rPr lang="ru-RU" sz="3300" dirty="0" err="1" smtClean="0"/>
              <a:t>стосується</a:t>
            </a:r>
            <a:r>
              <a:rPr lang="ru-RU" sz="3300" dirty="0" smtClean="0"/>
              <a:t> </a:t>
            </a:r>
            <a:r>
              <a:rPr lang="ru-RU" sz="3300" dirty="0" err="1" smtClean="0"/>
              <a:t>обслуговування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клієнтів</a:t>
            </a:r>
            <a:r>
              <a:rPr lang="ru-RU" sz="3300" dirty="0" smtClean="0"/>
              <a:t>. </a:t>
            </a:r>
            <a:r>
              <a:rPr lang="ru-RU" sz="3300" dirty="0" err="1" smtClean="0"/>
              <a:t>Серед</a:t>
            </a:r>
            <a:r>
              <a:rPr lang="ru-RU" sz="3300" dirty="0" smtClean="0"/>
              <a:t> </a:t>
            </a:r>
            <a:r>
              <a:rPr lang="ru-RU" sz="3300" dirty="0" err="1" smtClean="0"/>
              <a:t>основних</a:t>
            </a:r>
            <a:r>
              <a:rPr lang="ru-RU" sz="3300" dirty="0" smtClean="0"/>
              <a:t> </a:t>
            </a:r>
            <a:r>
              <a:rPr lang="ru-RU" sz="3300" dirty="0" err="1" smtClean="0"/>
              <a:t>завдань</a:t>
            </a:r>
            <a:r>
              <a:rPr lang="ru-RU" sz="3300" dirty="0" smtClean="0"/>
              <a:t> таких систем:</a:t>
            </a:r>
          </a:p>
          <a:p>
            <a:r>
              <a:rPr lang="ru-RU" sz="3300" dirty="0" err="1" smtClean="0"/>
              <a:t>Керування</a:t>
            </a:r>
            <a:r>
              <a:rPr lang="ru-RU" sz="3300" dirty="0" smtClean="0"/>
              <a:t> контактами </a:t>
            </a:r>
            <a:r>
              <a:rPr lang="ru-RU" sz="3300" dirty="0" err="1" smtClean="0"/>
              <a:t>клієнтів</a:t>
            </a:r>
            <a:r>
              <a:rPr lang="ru-RU" sz="3300" dirty="0" smtClean="0"/>
              <a:t>: </a:t>
            </a:r>
            <a:r>
              <a:rPr lang="ru-RU" sz="3300" dirty="0" err="1" smtClean="0"/>
              <a:t>збір</a:t>
            </a:r>
            <a:r>
              <a:rPr lang="ru-RU" sz="3300" dirty="0" smtClean="0"/>
              <a:t> </a:t>
            </a:r>
            <a:r>
              <a:rPr lang="ru-RU" sz="3300" dirty="0" err="1" smtClean="0"/>
              <a:t>даних</a:t>
            </a:r>
            <a:r>
              <a:rPr lang="ru-RU" sz="3300" dirty="0" smtClean="0"/>
              <a:t> </a:t>
            </a:r>
            <a:r>
              <a:rPr lang="ru-RU" sz="3300" dirty="0" err="1" smtClean="0"/>
              <a:t>лідів</a:t>
            </a:r>
            <a:r>
              <a:rPr lang="ru-RU" sz="3300" dirty="0" smtClean="0"/>
              <a:t>, </a:t>
            </a:r>
            <a:r>
              <a:rPr lang="ru-RU" sz="3300" dirty="0" err="1" smtClean="0"/>
              <a:t>збереження</a:t>
            </a:r>
            <a:r>
              <a:rPr lang="ru-RU" sz="3300" dirty="0" smtClean="0"/>
              <a:t> та </a:t>
            </a:r>
            <a:r>
              <a:rPr lang="ru-RU" sz="3300" dirty="0" err="1" smtClean="0"/>
              <a:t>структуризація</a:t>
            </a:r>
            <a:r>
              <a:rPr lang="ru-RU" sz="3300" dirty="0" smtClean="0"/>
              <a:t> </a:t>
            </a:r>
            <a:r>
              <a:rPr lang="ru-RU" sz="3300" dirty="0" err="1" smtClean="0"/>
              <a:t>інформації</a:t>
            </a:r>
            <a:endParaRPr lang="ru-RU" sz="3300" dirty="0" smtClean="0"/>
          </a:p>
          <a:p>
            <a:r>
              <a:rPr lang="ru-RU" sz="3300" dirty="0" err="1" smtClean="0"/>
              <a:t>Комунікація</a:t>
            </a:r>
            <a:r>
              <a:rPr lang="ru-RU" sz="3300" dirty="0" smtClean="0"/>
              <a:t> з </a:t>
            </a:r>
            <a:r>
              <a:rPr lang="ru-RU" sz="3300" dirty="0" err="1" smtClean="0"/>
              <a:t>клієнтами</a:t>
            </a:r>
            <a:r>
              <a:rPr lang="ru-RU" sz="3300" dirty="0" smtClean="0"/>
              <a:t>: </a:t>
            </a:r>
            <a:r>
              <a:rPr lang="ru-RU" sz="3300" dirty="0" err="1" smtClean="0"/>
              <a:t>листування</a:t>
            </a:r>
            <a:r>
              <a:rPr lang="ru-RU" sz="3300" dirty="0" smtClean="0"/>
              <a:t>, </a:t>
            </a:r>
            <a:r>
              <a:rPr lang="ru-RU" sz="3300" dirty="0" err="1" smtClean="0"/>
              <a:t>здійснення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дзвінків</a:t>
            </a:r>
            <a:r>
              <a:rPr lang="ru-RU" sz="3300" dirty="0" smtClean="0"/>
              <a:t>, </a:t>
            </a:r>
            <a:r>
              <a:rPr lang="ru-RU" sz="3300" dirty="0" err="1" smtClean="0"/>
              <a:t>створення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розсилок</a:t>
            </a:r>
            <a:r>
              <a:rPr lang="ru-RU" sz="3300" dirty="0" smtClean="0"/>
              <a:t>, </a:t>
            </a:r>
            <a:r>
              <a:rPr lang="ru-RU" sz="3300" dirty="0" err="1" smtClean="0"/>
              <a:t>відстеження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історії</a:t>
            </a:r>
            <a:r>
              <a:rPr lang="ru-RU" sz="3300" dirty="0" smtClean="0"/>
              <a:t> </a:t>
            </a:r>
            <a:r>
              <a:rPr lang="ru-RU" sz="3300" dirty="0" err="1" smtClean="0"/>
              <a:t>взаємодій</a:t>
            </a:r>
            <a:endParaRPr lang="ru-RU" sz="3300" dirty="0" smtClean="0"/>
          </a:p>
          <a:p>
            <a:r>
              <a:rPr lang="ru-RU" sz="3300" dirty="0" err="1" smtClean="0"/>
              <a:t>Управління</a:t>
            </a:r>
            <a:r>
              <a:rPr lang="ru-RU" sz="3300" dirty="0" smtClean="0"/>
              <a:t> продажами: </a:t>
            </a:r>
            <a:r>
              <a:rPr lang="ru-RU" sz="3300" dirty="0" err="1" smtClean="0"/>
              <a:t>ведення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замовлень</a:t>
            </a:r>
            <a:r>
              <a:rPr lang="ru-RU" sz="3300" dirty="0" smtClean="0"/>
              <a:t>, </a:t>
            </a:r>
            <a:r>
              <a:rPr lang="ru-RU" sz="3300" dirty="0" err="1" smtClean="0"/>
              <a:t>відстеження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ланцюжка</a:t>
            </a:r>
            <a:r>
              <a:rPr lang="ru-RU" sz="3300" dirty="0" smtClean="0"/>
              <a:t> </a:t>
            </a:r>
            <a:r>
              <a:rPr lang="ru-RU" sz="3300" dirty="0" err="1" smtClean="0"/>
              <a:t>продажів</a:t>
            </a:r>
            <a:r>
              <a:rPr lang="ru-RU" sz="3300" dirty="0" smtClean="0"/>
              <a:t> </a:t>
            </a:r>
            <a:r>
              <a:rPr lang="ru-RU" sz="3300" dirty="0" err="1" smtClean="0"/>
              <a:t>від</a:t>
            </a:r>
            <a:r>
              <a:rPr lang="ru-RU" sz="3300" dirty="0" smtClean="0"/>
              <a:t> А до Я, </a:t>
            </a:r>
            <a:r>
              <a:rPr lang="ru-RU" sz="3300" dirty="0" err="1" smtClean="0"/>
              <a:t>отримання</a:t>
            </a:r>
            <a:r>
              <a:rPr lang="ru-RU" sz="3300" dirty="0" smtClean="0"/>
              <a:t> статистики </a:t>
            </a:r>
            <a:r>
              <a:rPr lang="ru-RU" sz="3300" dirty="0" err="1" smtClean="0"/>
              <a:t>продажів</a:t>
            </a:r>
            <a:endParaRPr lang="ru-RU" sz="3300" dirty="0" smtClean="0"/>
          </a:p>
          <a:p>
            <a:r>
              <a:rPr lang="ru-RU" sz="3300" dirty="0" err="1" smtClean="0"/>
              <a:t>Автоматизація</a:t>
            </a:r>
            <a:r>
              <a:rPr lang="ru-RU" sz="3300" dirty="0" smtClean="0"/>
              <a:t> </a:t>
            </a:r>
            <a:r>
              <a:rPr lang="ru-RU" sz="3300" dirty="0" err="1" smtClean="0"/>
              <a:t>процесів</a:t>
            </a:r>
            <a:r>
              <a:rPr lang="ru-RU" sz="3300" dirty="0" smtClean="0"/>
              <a:t>: </a:t>
            </a:r>
            <a:r>
              <a:rPr lang="ru-RU" sz="3300" dirty="0" err="1" smtClean="0"/>
              <a:t>реалізація</a:t>
            </a:r>
            <a:r>
              <a:rPr lang="ru-RU" sz="3300" dirty="0" smtClean="0"/>
              <a:t> </a:t>
            </a:r>
            <a:r>
              <a:rPr lang="ru-RU" sz="3300" dirty="0" err="1" smtClean="0"/>
              <a:t>маркетингових</a:t>
            </a:r>
            <a:r>
              <a:rPr lang="ru-RU" sz="3300" dirty="0" smtClean="0"/>
              <a:t> </a:t>
            </a:r>
            <a:r>
              <a:rPr lang="ru-RU" sz="3300" dirty="0" err="1" smtClean="0"/>
              <a:t>кампаній</a:t>
            </a:r>
            <a:r>
              <a:rPr lang="ru-RU" sz="3300" dirty="0" smtClean="0"/>
              <a:t>, </a:t>
            </a:r>
            <a:r>
              <a:rPr lang="ru-RU" sz="3300" dirty="0" err="1" smtClean="0"/>
              <a:t>автоматизація</a:t>
            </a:r>
            <a:r>
              <a:rPr lang="ru-RU" sz="3300" dirty="0" smtClean="0"/>
              <a:t> </a:t>
            </a:r>
            <a:r>
              <a:rPr lang="ru-RU" sz="3300" dirty="0" err="1" smtClean="0"/>
              <a:t>продажів</a:t>
            </a:r>
            <a:r>
              <a:rPr lang="ru-RU" sz="3300" dirty="0" smtClean="0"/>
              <a:t>, </a:t>
            </a:r>
            <a:r>
              <a:rPr lang="ru-RU" sz="3300" dirty="0" err="1" smtClean="0"/>
              <a:t>отримання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замовлень</a:t>
            </a:r>
            <a:r>
              <a:rPr lang="ru-RU" sz="3300" dirty="0" smtClean="0"/>
              <a:t> з </a:t>
            </a:r>
            <a:r>
              <a:rPr lang="ru-RU" sz="3300" dirty="0" err="1" smtClean="0"/>
              <a:t>інших</a:t>
            </a:r>
            <a:r>
              <a:rPr lang="ru-RU" sz="3300" dirty="0" smtClean="0"/>
              <a:t> платформ, </a:t>
            </a:r>
            <a:r>
              <a:rPr lang="ru-RU" sz="3300" dirty="0" err="1" smtClean="0"/>
              <a:t>генерація</a:t>
            </a:r>
            <a:r>
              <a:rPr lang="ru-RU" sz="3300" dirty="0" smtClean="0"/>
              <a:t> </a:t>
            </a:r>
            <a:r>
              <a:rPr lang="ru-RU" sz="3300" dirty="0" err="1" smtClean="0"/>
              <a:t>документів</a:t>
            </a:r>
            <a:r>
              <a:rPr lang="ru-RU" sz="3300" dirty="0" smtClean="0"/>
              <a:t> та </a:t>
            </a:r>
            <a:r>
              <a:rPr lang="ru-RU" sz="3300" dirty="0" err="1" smtClean="0"/>
              <a:t>інше</a:t>
            </a:r>
            <a:endParaRPr lang="ru-RU" sz="3300" dirty="0" smtClean="0"/>
          </a:p>
          <a:p>
            <a:r>
              <a:rPr lang="ru-RU" sz="3300" dirty="0" err="1" smtClean="0"/>
              <a:t>Створення</a:t>
            </a:r>
            <a:r>
              <a:rPr lang="ru-RU" sz="3300" dirty="0" smtClean="0"/>
              <a:t> задач для </a:t>
            </a:r>
            <a:r>
              <a:rPr lang="ru-RU" sz="3300" dirty="0" err="1" smtClean="0"/>
              <a:t>працівників</a:t>
            </a:r>
            <a:r>
              <a:rPr lang="ru-RU" sz="3300" dirty="0" smtClean="0"/>
              <a:t>, </a:t>
            </a:r>
            <a:r>
              <a:rPr lang="ru-RU" sz="3300" dirty="0" err="1" smtClean="0"/>
              <a:t>нагадування</a:t>
            </a:r>
            <a:r>
              <a:rPr lang="ru-RU" sz="3300" dirty="0" smtClean="0"/>
              <a:t> про </a:t>
            </a:r>
            <a:r>
              <a:rPr lang="ru-RU" sz="3300" dirty="0" err="1" smtClean="0"/>
              <a:t>дзвінки</a:t>
            </a:r>
            <a:r>
              <a:rPr lang="ru-RU" sz="3300" dirty="0" smtClean="0"/>
              <a:t>, </a:t>
            </a:r>
            <a:r>
              <a:rPr lang="ru-RU" sz="3300" dirty="0" err="1" smtClean="0"/>
              <a:t>заплановані</a:t>
            </a:r>
            <a:r>
              <a:rPr lang="ru-RU" sz="3300" dirty="0" smtClean="0"/>
              <a:t> </a:t>
            </a:r>
            <a:r>
              <a:rPr lang="ru-RU" sz="3300" dirty="0" err="1" smtClean="0"/>
              <a:t>зустрічі</a:t>
            </a:r>
            <a:r>
              <a:rPr lang="ru-RU" sz="3300" dirty="0" smtClean="0"/>
              <a:t> </a:t>
            </a:r>
            <a:r>
              <a:rPr lang="ru-RU" sz="3300" dirty="0" err="1" smtClean="0"/>
              <a:t>тощо</a:t>
            </a:r>
            <a:endParaRPr lang="ru-RU" sz="3300" dirty="0" smtClean="0"/>
          </a:p>
          <a:p>
            <a:r>
              <a:rPr lang="ru-RU" sz="3300" dirty="0" err="1" smtClean="0"/>
              <a:t>Отже</a:t>
            </a:r>
            <a:r>
              <a:rPr lang="ru-RU" sz="3300" dirty="0" smtClean="0"/>
              <a:t>, </a:t>
            </a:r>
            <a:r>
              <a:rPr lang="ru-RU" sz="3300" dirty="0" err="1" smtClean="0"/>
              <a:t>операційні</a:t>
            </a:r>
            <a:r>
              <a:rPr lang="ru-RU" sz="3300" dirty="0" smtClean="0"/>
              <a:t> </a:t>
            </a:r>
            <a:r>
              <a:rPr lang="en-US" sz="3300" dirty="0" smtClean="0"/>
              <a:t>CRM-</a:t>
            </a:r>
            <a:r>
              <a:rPr lang="ru-RU" sz="3300" dirty="0" err="1" smtClean="0"/>
              <a:t>системи</a:t>
            </a:r>
            <a:r>
              <a:rPr lang="ru-RU" sz="3300" dirty="0" smtClean="0"/>
              <a:t> </a:t>
            </a:r>
            <a:r>
              <a:rPr lang="ru-RU" sz="3300" dirty="0" err="1" smtClean="0"/>
              <a:t>націлені</a:t>
            </a:r>
            <a:r>
              <a:rPr lang="ru-RU" sz="3300" dirty="0" smtClean="0"/>
              <a:t> на </a:t>
            </a:r>
            <a:r>
              <a:rPr lang="ru-RU" sz="3300" dirty="0" err="1" smtClean="0"/>
              <a:t>спрощення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робочих</a:t>
            </a:r>
            <a:r>
              <a:rPr lang="ru-RU" sz="3300" dirty="0" smtClean="0"/>
              <a:t> </a:t>
            </a:r>
            <a:r>
              <a:rPr lang="ru-RU" sz="3300" dirty="0" err="1" smtClean="0"/>
              <a:t>процесів</a:t>
            </a:r>
            <a:r>
              <a:rPr lang="ru-RU" sz="3300" dirty="0" smtClean="0"/>
              <a:t> та </a:t>
            </a:r>
            <a:r>
              <a:rPr lang="ru-RU" sz="3300" dirty="0" err="1" smtClean="0"/>
              <a:t>покращення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взаємодії</a:t>
            </a:r>
            <a:r>
              <a:rPr lang="ru-RU" sz="3300" dirty="0" smtClean="0"/>
              <a:t> з </a:t>
            </a:r>
            <a:r>
              <a:rPr lang="ru-RU" sz="3300" dirty="0" err="1" smtClean="0"/>
              <a:t>клієнтами</a:t>
            </a:r>
            <a:r>
              <a:rPr lang="ru-RU" sz="3300" dirty="0" smtClean="0"/>
              <a:t>. Вони є </a:t>
            </a:r>
            <a:r>
              <a:rPr lang="ru-RU" sz="3300" dirty="0" err="1" smtClean="0"/>
              <a:t>досить</a:t>
            </a:r>
            <a:r>
              <a:rPr lang="ru-RU" sz="3300" dirty="0" smtClean="0"/>
              <a:t> </a:t>
            </a:r>
            <a:r>
              <a:rPr lang="ru-RU" sz="3300" dirty="0" err="1" smtClean="0"/>
              <a:t>універсальними</a:t>
            </a:r>
            <a:r>
              <a:rPr lang="ru-RU" sz="3300" dirty="0" smtClean="0"/>
              <a:t>, тому </a:t>
            </a:r>
            <a:r>
              <a:rPr lang="ru-RU" sz="3300" dirty="0" err="1" smtClean="0"/>
              <a:t>їх</a:t>
            </a:r>
            <a:r>
              <a:rPr lang="ru-RU" sz="3300" dirty="0" smtClean="0"/>
              <a:t> </a:t>
            </a:r>
            <a:r>
              <a:rPr lang="ru-RU" sz="3300" dirty="0" err="1" smtClean="0"/>
              <a:t>використовують</a:t>
            </a:r>
            <a:r>
              <a:rPr lang="ru-RU" sz="3300" dirty="0" smtClean="0"/>
              <a:t> </a:t>
            </a:r>
            <a:r>
              <a:rPr lang="ru-RU" sz="3300" dirty="0" err="1" smtClean="0"/>
              <a:t>різні</a:t>
            </a:r>
            <a:r>
              <a:rPr lang="ru-RU" sz="3300" dirty="0" smtClean="0"/>
              <a:t> </a:t>
            </a:r>
            <a:r>
              <a:rPr lang="ru-RU" sz="3300" dirty="0" err="1" smtClean="0"/>
              <a:t>бізнеси</a:t>
            </a:r>
            <a:r>
              <a:rPr lang="ru-RU" sz="3300" dirty="0" smtClean="0"/>
              <a:t> як в </a:t>
            </a:r>
            <a:r>
              <a:rPr lang="en-US" sz="3300" dirty="0" smtClean="0"/>
              <a:t>B2C, </a:t>
            </a:r>
            <a:r>
              <a:rPr lang="ru-RU" sz="3300" dirty="0" smtClean="0"/>
              <a:t>так і в </a:t>
            </a:r>
            <a:r>
              <a:rPr lang="en-US" sz="3300" dirty="0" smtClean="0"/>
              <a:t>B2B: </a:t>
            </a:r>
            <a:r>
              <a:rPr lang="ru-RU" sz="3300" dirty="0" smtClean="0"/>
              <a:t>онлайн та офлайн-</a:t>
            </a:r>
            <a:r>
              <a:rPr lang="ru-RU" sz="3300" dirty="0" err="1" smtClean="0"/>
              <a:t>магазини</a:t>
            </a:r>
            <a:r>
              <a:rPr lang="ru-RU" sz="3300" dirty="0" smtClean="0"/>
              <a:t>, </a:t>
            </a:r>
            <a:r>
              <a:rPr lang="ru-RU" sz="3300" dirty="0" err="1" smtClean="0"/>
              <a:t>освітні</a:t>
            </a:r>
            <a:r>
              <a:rPr lang="ru-RU" sz="3300" dirty="0" smtClean="0"/>
              <a:t> установи, </a:t>
            </a:r>
            <a:r>
              <a:rPr lang="ru-RU" sz="3300" dirty="0" err="1" smtClean="0"/>
              <a:t>страхові</a:t>
            </a:r>
            <a:r>
              <a:rPr lang="ru-RU" sz="3300" dirty="0" smtClean="0"/>
              <a:t> </a:t>
            </a:r>
            <a:r>
              <a:rPr lang="ru-RU" sz="3300" dirty="0" err="1" smtClean="0"/>
              <a:t>компанії</a:t>
            </a:r>
            <a:r>
              <a:rPr lang="ru-RU" sz="3300" dirty="0" smtClean="0"/>
              <a:t>, </a:t>
            </a:r>
            <a:r>
              <a:rPr lang="ru-RU" sz="3300" dirty="0" err="1" smtClean="0"/>
              <a:t>юридичні</a:t>
            </a:r>
            <a:r>
              <a:rPr lang="ru-RU" sz="3300" dirty="0" smtClean="0"/>
              <a:t> </a:t>
            </a:r>
            <a:r>
              <a:rPr lang="ru-RU" sz="3300" dirty="0" err="1" smtClean="0"/>
              <a:t>фірми</a:t>
            </a:r>
            <a:r>
              <a:rPr lang="ru-RU" sz="3300" dirty="0" smtClean="0"/>
              <a:t> </a:t>
            </a:r>
            <a:r>
              <a:rPr lang="ru-RU" sz="3300" dirty="0" err="1" smtClean="0"/>
              <a:t>тощо</a:t>
            </a:r>
            <a:r>
              <a:rPr lang="ru-RU" sz="33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515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6025"/>
            <a:ext cx="11996057" cy="5975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prstClr val="black"/>
                </a:solidFill>
              </a:rPr>
              <a:t>Аналітичні</a:t>
            </a:r>
            <a:r>
              <a:rPr lang="ru-RU" sz="2400" dirty="0">
                <a:solidFill>
                  <a:prstClr val="black"/>
                </a:solidFill>
              </a:rPr>
              <a:t> — </a:t>
            </a:r>
            <a:r>
              <a:rPr lang="ru-RU" sz="2400" dirty="0" err="1">
                <a:solidFill>
                  <a:prstClr val="black"/>
                </a:solidFill>
              </a:rPr>
              <a:t>системи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які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збирають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інформацію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здійснюють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глибокий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аналіз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даних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  <a:r>
              <a:rPr lang="ru-RU" sz="2400" dirty="0" err="1">
                <a:solidFill>
                  <a:prstClr val="black"/>
                </a:solidFill>
              </a:rPr>
              <a:t>Аналітичні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CRM </a:t>
            </a:r>
            <a:r>
              <a:rPr lang="ru-RU" sz="2400" dirty="0" err="1">
                <a:solidFill>
                  <a:prstClr val="black"/>
                </a:solidFill>
              </a:rPr>
              <a:t>дозволяють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аналізувати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ланцюжок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продажів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поведінку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клієнтів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виявляти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слабкі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місця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помічати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певні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тенденції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  <a:r>
              <a:rPr lang="ru-RU" sz="2400" dirty="0" err="1">
                <a:solidFill>
                  <a:prstClr val="black"/>
                </a:solidFill>
              </a:rPr>
              <a:t>Завдяки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аналітичним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даним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компанії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ухвалюють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стратегічні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рішення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розставляють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пріоритети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коригують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стратегії</a:t>
            </a:r>
            <a:r>
              <a:rPr lang="ru-RU" sz="2400" dirty="0">
                <a:solidFill>
                  <a:prstClr val="black"/>
                </a:solidFill>
              </a:rPr>
              <a:t> маркетингу й </a:t>
            </a:r>
            <a:r>
              <a:rPr lang="ru-RU" sz="2400" dirty="0" err="1">
                <a:solidFill>
                  <a:prstClr val="black"/>
                </a:solidFill>
              </a:rPr>
              <a:t>продажів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підвищують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ефективність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бізнесу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  <a:r>
              <a:rPr lang="ru-RU" sz="2400" dirty="0" err="1">
                <a:solidFill>
                  <a:prstClr val="black"/>
                </a:solidFill>
              </a:rPr>
              <a:t>Основні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функції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аналітичних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CRM: 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Збір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даних</a:t>
            </a:r>
            <a:r>
              <a:rPr lang="ru-RU" sz="2400" dirty="0">
                <a:solidFill>
                  <a:prstClr val="black"/>
                </a:solidFill>
              </a:rPr>
              <a:t> з </a:t>
            </a:r>
            <a:r>
              <a:rPr lang="ru-RU" sz="2400" dirty="0" err="1">
                <a:solidFill>
                  <a:prstClr val="black"/>
                </a:solidFill>
              </a:rPr>
              <a:t>різних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джерел</a:t>
            </a:r>
            <a:r>
              <a:rPr lang="ru-RU" sz="2400" dirty="0">
                <a:solidFill>
                  <a:prstClr val="black"/>
                </a:solidFill>
              </a:rPr>
              <a:t> (</a:t>
            </a:r>
            <a:r>
              <a:rPr lang="ru-RU" sz="2400" dirty="0" err="1">
                <a:solidFill>
                  <a:prstClr val="black"/>
                </a:solidFill>
              </a:rPr>
              <a:t>сайтів</a:t>
            </a:r>
            <a:r>
              <a:rPr lang="ru-RU" sz="2400" dirty="0">
                <a:solidFill>
                  <a:prstClr val="black"/>
                </a:solidFill>
              </a:rPr>
              <a:t>, форм, </a:t>
            </a:r>
            <a:r>
              <a:rPr lang="ru-RU" sz="2400" dirty="0" err="1">
                <a:solidFill>
                  <a:prstClr val="black"/>
                </a:solidFill>
              </a:rPr>
              <a:t>соціальних</a:t>
            </a:r>
            <a:r>
              <a:rPr lang="ru-RU" sz="2400" dirty="0">
                <a:solidFill>
                  <a:prstClr val="black"/>
                </a:solidFill>
              </a:rPr>
              <a:t> мереж </a:t>
            </a:r>
            <a:r>
              <a:rPr lang="ru-RU" sz="2400" dirty="0" err="1">
                <a:solidFill>
                  <a:prstClr val="black"/>
                </a:solidFill>
              </a:rPr>
              <a:t>тощо</a:t>
            </a:r>
            <a:r>
              <a:rPr lang="ru-RU" sz="2400" dirty="0">
                <a:solidFill>
                  <a:prstClr val="black"/>
                </a:solidFill>
              </a:rPr>
              <a:t>) та </a:t>
            </a:r>
            <a:r>
              <a:rPr lang="ru-RU" sz="2400" dirty="0" err="1">
                <a:solidFill>
                  <a:prstClr val="black"/>
                </a:solidFill>
              </a:rPr>
              <a:t>аналіз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продуктивності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різних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каналів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надходження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клієнтів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чи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замовлень</a:t>
            </a:r>
            <a:endParaRPr lang="ru-RU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Сегментація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клієнтів</a:t>
            </a:r>
            <a:r>
              <a:rPr lang="ru-RU" sz="2400" dirty="0">
                <a:solidFill>
                  <a:prstClr val="black"/>
                </a:solidFill>
              </a:rPr>
              <a:t> — </a:t>
            </a:r>
            <a:r>
              <a:rPr lang="ru-RU" sz="2400" dirty="0" err="1">
                <a:solidFill>
                  <a:prstClr val="black"/>
                </a:solidFill>
              </a:rPr>
              <a:t>розподіл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групи</a:t>
            </a:r>
            <a:r>
              <a:rPr lang="ru-RU" sz="2400" dirty="0">
                <a:solidFill>
                  <a:prstClr val="black"/>
                </a:solidFill>
              </a:rPr>
              <a:t> за </a:t>
            </a:r>
            <a:r>
              <a:rPr lang="ru-RU" sz="2400" dirty="0" err="1">
                <a:solidFill>
                  <a:prstClr val="black"/>
                </a:solidFill>
              </a:rPr>
              <a:t>різними</a:t>
            </a:r>
            <a:r>
              <a:rPr lang="ru-RU" sz="2400" dirty="0">
                <a:solidFill>
                  <a:prstClr val="black"/>
                </a:solidFill>
              </a:rPr>
              <a:t> характеристиками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Формування</a:t>
            </a:r>
            <a:r>
              <a:rPr lang="ru-RU" sz="2400" dirty="0">
                <a:solidFill>
                  <a:prstClr val="black"/>
                </a:solidFill>
              </a:rPr>
              <a:t> статистики та </a:t>
            </a:r>
            <a:r>
              <a:rPr lang="ru-RU" sz="2400" dirty="0" err="1">
                <a:solidFill>
                  <a:prstClr val="black"/>
                </a:solidFill>
              </a:rPr>
              <a:t>звітності</a:t>
            </a:r>
            <a:r>
              <a:rPr lang="ru-RU" sz="2400" dirty="0">
                <a:solidFill>
                  <a:prstClr val="black"/>
                </a:solidFill>
              </a:rPr>
              <a:t>: </a:t>
            </a:r>
            <a:r>
              <a:rPr lang="ru-RU" sz="2400" dirty="0" err="1">
                <a:solidFill>
                  <a:prstClr val="black"/>
                </a:solidFill>
              </a:rPr>
              <a:t>обробка</a:t>
            </a:r>
            <a:r>
              <a:rPr lang="ru-RU" sz="2400" dirty="0">
                <a:solidFill>
                  <a:prstClr val="black"/>
                </a:solidFill>
              </a:rPr>
              <a:t> великих </a:t>
            </a:r>
            <a:r>
              <a:rPr lang="ru-RU" sz="2400" dirty="0" err="1">
                <a:solidFill>
                  <a:prstClr val="black"/>
                </a:solidFill>
              </a:rPr>
              <a:t>обсягів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інформації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деталізована</a:t>
            </a:r>
            <a:r>
              <a:rPr lang="ru-RU" sz="2400" dirty="0">
                <a:solidFill>
                  <a:prstClr val="black"/>
                </a:solidFill>
              </a:rPr>
              <a:t> статистика </a:t>
            </a:r>
            <a:r>
              <a:rPr lang="ru-RU" sz="2400" dirty="0" err="1">
                <a:solidFill>
                  <a:prstClr val="black"/>
                </a:solidFill>
              </a:rPr>
              <a:t>ефективності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бізнесу</a:t>
            </a:r>
            <a:endParaRPr lang="ru-RU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Аналіз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ефективності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окремих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працівників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відділів</a:t>
            </a:r>
            <a:endParaRPr lang="ru-RU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Прогнозування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поведінки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клієнтів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попиту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товари</a:t>
            </a:r>
            <a:r>
              <a:rPr lang="ru-RU" sz="2400" dirty="0">
                <a:solidFill>
                  <a:prstClr val="black"/>
                </a:solidFill>
              </a:rPr>
              <a:t>/</a:t>
            </a:r>
            <a:r>
              <a:rPr lang="ru-RU" sz="2400" dirty="0" err="1">
                <a:solidFill>
                  <a:prstClr val="black"/>
                </a:solidFill>
              </a:rPr>
              <a:t>послуги</a:t>
            </a:r>
            <a:endParaRPr lang="ru-RU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prstClr val="black"/>
                </a:solidFill>
              </a:rPr>
              <a:t>Такі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системи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використовують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компанії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які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мають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велику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конкуренцію</a:t>
            </a:r>
            <a:r>
              <a:rPr lang="ru-RU" sz="2400" dirty="0">
                <a:solidFill>
                  <a:prstClr val="black"/>
                </a:solidFill>
              </a:rPr>
              <a:t> на ринку: </a:t>
            </a:r>
            <a:r>
              <a:rPr lang="en-US" sz="2400" dirty="0">
                <a:solidFill>
                  <a:prstClr val="black"/>
                </a:solidFill>
              </a:rPr>
              <a:t>e-commerce, </a:t>
            </a:r>
            <a:r>
              <a:rPr lang="ru-RU" sz="2400" dirty="0" err="1">
                <a:solidFill>
                  <a:prstClr val="black"/>
                </a:solidFill>
              </a:rPr>
              <a:t>маркетингові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агенції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виробничі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компанії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продавці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цифрових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продуктів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тощо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67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453257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err="1" smtClean="0"/>
              <a:t>Колабораційні</a:t>
            </a:r>
            <a:r>
              <a:rPr lang="ru-RU" sz="2200" b="1" dirty="0" smtClean="0"/>
              <a:t> </a:t>
            </a:r>
            <a:r>
              <a:rPr lang="ru-RU" sz="2200" dirty="0" smtClean="0"/>
              <a:t>— </a:t>
            </a:r>
            <a:r>
              <a:rPr lang="ru-RU" sz="2200" dirty="0" err="1" smtClean="0"/>
              <a:t>призначені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ефективного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обміну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інформацією</a:t>
            </a:r>
            <a:r>
              <a:rPr lang="ru-RU" sz="2200" dirty="0" smtClean="0"/>
              <a:t> </a:t>
            </a:r>
            <a:r>
              <a:rPr lang="ru-RU" sz="2200" dirty="0" err="1" smtClean="0"/>
              <a:t>між</a:t>
            </a:r>
            <a:r>
              <a:rPr lang="ru-RU" sz="2200" dirty="0" smtClean="0"/>
              <a:t> </a:t>
            </a:r>
            <a:r>
              <a:rPr lang="ru-RU" sz="2200" dirty="0" err="1" smtClean="0"/>
              <a:t>різними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відділами</a:t>
            </a:r>
            <a:r>
              <a:rPr lang="ru-RU" sz="2200" dirty="0" smtClean="0"/>
              <a:t> та </a:t>
            </a:r>
            <a:r>
              <a:rPr lang="ru-RU" sz="2200" dirty="0" err="1" smtClean="0"/>
              <a:t>підрозділами</a:t>
            </a:r>
            <a:r>
              <a:rPr lang="ru-RU" sz="2200" dirty="0" smtClean="0"/>
              <a:t> </a:t>
            </a:r>
            <a:r>
              <a:rPr lang="ru-RU" sz="2200" dirty="0" err="1" smtClean="0"/>
              <a:t>компанії</a:t>
            </a:r>
            <a:r>
              <a:rPr lang="ru-RU" sz="2200" dirty="0" smtClean="0"/>
              <a:t>. </a:t>
            </a:r>
            <a:r>
              <a:rPr lang="ru-RU" sz="2200" dirty="0" err="1" smtClean="0"/>
              <a:t>Зазвичай</a:t>
            </a:r>
            <a:r>
              <a:rPr lang="ru-RU" sz="2200" dirty="0" smtClean="0"/>
              <a:t> </a:t>
            </a:r>
            <a:r>
              <a:rPr lang="ru-RU" sz="2200" dirty="0" err="1" smtClean="0"/>
              <a:t>їх</a:t>
            </a:r>
            <a:r>
              <a:rPr lang="ru-RU" sz="2200" dirty="0" smtClean="0"/>
              <a:t> </a:t>
            </a:r>
            <a:r>
              <a:rPr lang="ru-RU" sz="2200" dirty="0" err="1" smtClean="0"/>
              <a:t>використовують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великі</a:t>
            </a:r>
            <a:r>
              <a:rPr lang="ru-RU" sz="2200" dirty="0" smtClean="0"/>
              <a:t> </a:t>
            </a:r>
            <a:r>
              <a:rPr lang="ru-RU" sz="2200" dirty="0" err="1" smtClean="0"/>
              <a:t>організації</a:t>
            </a:r>
            <a:r>
              <a:rPr lang="ru-RU" sz="2200" dirty="0" smtClean="0"/>
              <a:t>, </a:t>
            </a:r>
            <a:r>
              <a:rPr lang="ru-RU" sz="2200" dirty="0" err="1" smtClean="0"/>
              <a:t>які</a:t>
            </a:r>
            <a:r>
              <a:rPr lang="ru-RU" sz="2200" dirty="0" smtClean="0"/>
              <a:t> </a:t>
            </a:r>
            <a:r>
              <a:rPr lang="ru-RU" sz="2200" dirty="0" err="1" smtClean="0"/>
              <a:t>мають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багато</a:t>
            </a:r>
            <a:r>
              <a:rPr lang="ru-RU" sz="2200" dirty="0" smtClean="0"/>
              <a:t> </a:t>
            </a:r>
            <a:r>
              <a:rPr lang="ru-RU" sz="2200" dirty="0" err="1" smtClean="0"/>
              <a:t>філій</a:t>
            </a:r>
            <a:r>
              <a:rPr lang="ru-RU" sz="2200" dirty="0" smtClean="0"/>
              <a:t>, </a:t>
            </a:r>
            <a:r>
              <a:rPr lang="ru-RU" sz="2200" dirty="0" err="1" smtClean="0"/>
              <a:t>наприклад</a:t>
            </a:r>
            <a:r>
              <a:rPr lang="ru-RU" sz="2200" dirty="0" smtClean="0"/>
              <a:t> </a:t>
            </a:r>
            <a:r>
              <a:rPr lang="ru-RU" sz="2200" dirty="0" err="1" smtClean="0"/>
              <a:t>компанії</a:t>
            </a:r>
            <a:r>
              <a:rPr lang="ru-RU" sz="2200" dirty="0" smtClean="0"/>
              <a:t> з </a:t>
            </a:r>
            <a:r>
              <a:rPr lang="ru-RU" sz="2200" dirty="0" err="1" smtClean="0"/>
              <a:t>віддаленими</a:t>
            </a:r>
            <a:r>
              <a:rPr lang="ru-RU" sz="2200" dirty="0" smtClean="0"/>
              <a:t> </a:t>
            </a:r>
            <a:r>
              <a:rPr lang="ru-RU" sz="2200" dirty="0" err="1" smtClean="0"/>
              <a:t>співробітниками</a:t>
            </a:r>
            <a:r>
              <a:rPr lang="ru-RU" sz="2200" dirty="0" smtClean="0"/>
              <a:t>, </a:t>
            </a:r>
            <a:r>
              <a:rPr lang="ru-RU" sz="2200" dirty="0" err="1" smtClean="0"/>
              <a:t>великі</a:t>
            </a:r>
            <a:r>
              <a:rPr lang="ru-RU" sz="2200" dirty="0" smtClean="0"/>
              <a:t> </a:t>
            </a:r>
            <a:r>
              <a:rPr lang="ru-RU" sz="2200" dirty="0" err="1" smtClean="0"/>
              <a:t>багатонаціональні</a:t>
            </a:r>
            <a:r>
              <a:rPr lang="ru-RU" sz="2200" dirty="0" smtClean="0"/>
              <a:t> </a:t>
            </a:r>
            <a:r>
              <a:rPr lang="ru-RU" sz="2200" dirty="0" err="1" smtClean="0"/>
              <a:t>корпорації</a:t>
            </a:r>
            <a:r>
              <a:rPr lang="ru-RU" sz="2200" dirty="0" smtClean="0"/>
              <a:t> і т.п. </a:t>
            </a:r>
            <a:r>
              <a:rPr lang="ru-RU" sz="2200" dirty="0" err="1" smtClean="0"/>
              <a:t>Основні</a:t>
            </a:r>
            <a:r>
              <a:rPr lang="ru-RU" sz="2200" dirty="0" smtClean="0"/>
              <a:t> характеристики таких систем: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Створення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єдиного</a:t>
            </a:r>
            <a:r>
              <a:rPr lang="ru-RU" sz="2200" dirty="0" smtClean="0"/>
              <a:t> простору для </a:t>
            </a:r>
            <a:r>
              <a:rPr lang="ru-RU" sz="2200" dirty="0" err="1" smtClean="0"/>
              <a:t>співпраці</a:t>
            </a:r>
            <a:r>
              <a:rPr lang="ru-RU" sz="2200" dirty="0" smtClean="0"/>
              <a:t> </a:t>
            </a:r>
            <a:r>
              <a:rPr lang="ru-RU" sz="2200" dirty="0" err="1" smtClean="0"/>
              <a:t>між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відділами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Функціонал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командної</a:t>
            </a:r>
            <a:r>
              <a:rPr lang="ru-RU" sz="2200" dirty="0" smtClean="0"/>
              <a:t> </a:t>
            </a:r>
            <a:r>
              <a:rPr lang="ru-RU" sz="2200" dirty="0" err="1" smtClean="0"/>
              <a:t>роботи</a:t>
            </a:r>
            <a:r>
              <a:rPr lang="ru-RU" sz="2200" dirty="0" smtClean="0"/>
              <a:t>: </a:t>
            </a:r>
            <a:r>
              <a:rPr lang="ru-RU" sz="2200" dirty="0" err="1" smtClean="0"/>
              <a:t>планування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завдань</a:t>
            </a:r>
            <a:r>
              <a:rPr lang="ru-RU" sz="2200" dirty="0" smtClean="0"/>
              <a:t> та </a:t>
            </a:r>
            <a:r>
              <a:rPr lang="ru-RU" sz="2200" dirty="0" err="1" smtClean="0"/>
              <a:t>проєктів</a:t>
            </a:r>
            <a:r>
              <a:rPr lang="ru-RU" sz="2200" dirty="0" smtClean="0"/>
              <a:t>, </a:t>
            </a:r>
            <a:r>
              <a:rPr lang="ru-RU" sz="2200" dirty="0" err="1" smtClean="0"/>
              <a:t>обмін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інформацією</a:t>
            </a:r>
            <a:r>
              <a:rPr lang="ru-RU" sz="2200" dirty="0" smtClean="0"/>
              <a:t> та документами </a:t>
            </a:r>
            <a:r>
              <a:rPr lang="ru-RU" sz="2200" dirty="0" err="1" smtClean="0"/>
              <a:t>тощо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Інтеграція</a:t>
            </a:r>
            <a:r>
              <a:rPr lang="ru-RU" sz="2200" dirty="0" smtClean="0"/>
              <a:t> </a:t>
            </a:r>
            <a:r>
              <a:rPr lang="ru-RU" sz="2200" dirty="0" err="1" smtClean="0"/>
              <a:t>усіх</a:t>
            </a:r>
            <a:r>
              <a:rPr lang="ru-RU" sz="2200" dirty="0" smtClean="0"/>
              <a:t> </a:t>
            </a:r>
            <a:r>
              <a:rPr lang="ru-RU" sz="2200" dirty="0" err="1" smtClean="0"/>
              <a:t>каналів</a:t>
            </a:r>
            <a:r>
              <a:rPr lang="ru-RU" sz="2200" dirty="0" smtClean="0"/>
              <a:t> </a:t>
            </a:r>
            <a:r>
              <a:rPr lang="ru-RU" sz="2200" dirty="0" err="1" smtClean="0"/>
              <a:t>комунікації</a:t>
            </a:r>
            <a:r>
              <a:rPr lang="ru-RU" sz="2200" dirty="0" smtClean="0"/>
              <a:t>: </a:t>
            </a:r>
            <a:r>
              <a:rPr lang="ru-RU" sz="2200" dirty="0" err="1" smtClean="0"/>
              <a:t>електронної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пошти</a:t>
            </a:r>
            <a:r>
              <a:rPr lang="ru-RU" sz="2200" dirty="0" smtClean="0"/>
              <a:t>, </a:t>
            </a:r>
            <a:r>
              <a:rPr lang="ru-RU" sz="2200" dirty="0" err="1" smtClean="0"/>
              <a:t>чатів</a:t>
            </a:r>
            <a:r>
              <a:rPr lang="ru-RU" sz="2200" dirty="0" smtClean="0"/>
              <a:t>, </a:t>
            </a:r>
            <a:r>
              <a:rPr lang="ru-RU" sz="2200" dirty="0" err="1" smtClean="0"/>
              <a:t>телефонії</a:t>
            </a:r>
            <a:r>
              <a:rPr lang="ru-RU" sz="2200" dirty="0" smtClean="0"/>
              <a:t>, </a:t>
            </a:r>
            <a:r>
              <a:rPr lang="ru-RU" sz="2200" dirty="0" err="1" smtClean="0"/>
              <a:t>соцмереж</a:t>
            </a:r>
            <a:r>
              <a:rPr lang="ru-RU" sz="2200" dirty="0" smtClean="0"/>
              <a:t> і т.д.</a:t>
            </a:r>
          </a:p>
          <a:p>
            <a:r>
              <a:rPr lang="ru-RU" sz="2200" dirty="0" err="1" smtClean="0"/>
              <a:t>Цей</a:t>
            </a:r>
            <a:r>
              <a:rPr lang="ru-RU" sz="2200" dirty="0" smtClean="0"/>
              <a:t> </a:t>
            </a:r>
            <a:r>
              <a:rPr lang="ru-RU" sz="2200" dirty="0" err="1" smtClean="0"/>
              <a:t>різновид</a:t>
            </a:r>
            <a:r>
              <a:rPr lang="ru-RU" sz="2200" dirty="0" smtClean="0"/>
              <a:t> систем </a:t>
            </a:r>
            <a:r>
              <a:rPr lang="ru-RU" sz="2200" dirty="0" err="1" smtClean="0"/>
              <a:t>досить</a:t>
            </a:r>
            <a:r>
              <a:rPr lang="ru-RU" sz="2200" dirty="0" smtClean="0"/>
              <a:t> </a:t>
            </a:r>
            <a:r>
              <a:rPr lang="ru-RU" sz="2200" dirty="0" err="1" smtClean="0"/>
              <a:t>рідкісний</a:t>
            </a:r>
            <a:r>
              <a:rPr lang="ru-RU" sz="2200" dirty="0" smtClean="0"/>
              <a:t>, і часто </a:t>
            </a:r>
            <a:r>
              <a:rPr lang="ru-RU" sz="2200" dirty="0" err="1" smtClean="0"/>
              <a:t>розробляється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індивідуально</a:t>
            </a:r>
            <a:r>
              <a:rPr lang="ru-RU" sz="2200" dirty="0" smtClean="0"/>
              <a:t> </a:t>
            </a:r>
            <a:r>
              <a:rPr lang="ru-RU" sz="2200" dirty="0" err="1" smtClean="0"/>
              <a:t>під</a:t>
            </a:r>
            <a:r>
              <a:rPr lang="ru-RU" sz="2200" dirty="0" smtClean="0"/>
              <a:t> потреби </a:t>
            </a:r>
            <a:r>
              <a:rPr lang="ru-RU" sz="2200" dirty="0" err="1" smtClean="0"/>
              <a:t>бізнесу</a:t>
            </a:r>
            <a:r>
              <a:rPr lang="ru-RU" sz="2200" dirty="0" smtClean="0"/>
              <a:t>.</a:t>
            </a:r>
          </a:p>
          <a:p>
            <a:r>
              <a:rPr lang="ru-RU" sz="2200" b="1" dirty="0" err="1" smtClean="0"/>
              <a:t>Комбіновані</a:t>
            </a:r>
            <a:r>
              <a:rPr lang="ru-RU" sz="2200" dirty="0" smtClean="0"/>
              <a:t> — </a:t>
            </a:r>
            <a:r>
              <a:rPr lang="ru-RU" sz="2200" dirty="0" err="1" smtClean="0"/>
              <a:t>поєднують</a:t>
            </a:r>
            <a:r>
              <a:rPr lang="ru-RU" sz="2200" dirty="0" smtClean="0"/>
              <a:t> в </a:t>
            </a:r>
            <a:r>
              <a:rPr lang="ru-RU" sz="2200" dirty="0" err="1" smtClean="0"/>
              <a:t>собі</a:t>
            </a:r>
            <a:r>
              <a:rPr lang="ru-RU" sz="2200" dirty="0" smtClean="0"/>
              <a:t> </a:t>
            </a:r>
            <a:r>
              <a:rPr lang="ru-RU" sz="2200" dirty="0" err="1" smtClean="0"/>
              <a:t>риси</a:t>
            </a:r>
            <a:r>
              <a:rPr lang="ru-RU" sz="2200" dirty="0" smtClean="0"/>
              <a:t> </a:t>
            </a:r>
            <a:r>
              <a:rPr lang="ru-RU" sz="2200" dirty="0" err="1" smtClean="0"/>
              <a:t>інших</a:t>
            </a:r>
            <a:r>
              <a:rPr lang="ru-RU" sz="2200" dirty="0" smtClean="0"/>
              <a:t> </a:t>
            </a:r>
            <a:r>
              <a:rPr lang="ru-RU" sz="2200" dirty="0" err="1" smtClean="0"/>
              <a:t>видів</a:t>
            </a:r>
            <a:r>
              <a:rPr lang="ru-RU" sz="2200" dirty="0" smtClean="0"/>
              <a:t> систем. Вони є </a:t>
            </a:r>
            <a:r>
              <a:rPr lang="ru-RU" sz="2200" dirty="0" err="1" smtClean="0"/>
              <a:t>найбільш</a:t>
            </a:r>
            <a:r>
              <a:rPr lang="ru-RU" sz="2200" dirty="0" smtClean="0"/>
              <a:t> </a:t>
            </a:r>
            <a:r>
              <a:rPr lang="ru-RU" sz="2200" dirty="0" err="1" smtClean="0"/>
              <a:t>універсальними</a:t>
            </a:r>
            <a:r>
              <a:rPr lang="ru-RU" sz="2200" dirty="0" smtClean="0"/>
              <a:t>, </a:t>
            </a:r>
            <a:r>
              <a:rPr lang="ru-RU" sz="2200" dirty="0" err="1" smtClean="0"/>
              <a:t>адже</a:t>
            </a:r>
            <a:r>
              <a:rPr lang="ru-RU" sz="2200" dirty="0" smtClean="0"/>
              <a:t> </a:t>
            </a:r>
            <a:r>
              <a:rPr lang="ru-RU" sz="2200" dirty="0" err="1" smtClean="0"/>
              <a:t>забезпечують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цілісний</a:t>
            </a:r>
            <a:r>
              <a:rPr lang="ru-RU" sz="2200" dirty="0" smtClean="0"/>
              <a:t> </a:t>
            </a:r>
            <a:r>
              <a:rPr lang="ru-RU" sz="2200" dirty="0" err="1" smtClean="0"/>
              <a:t>підхід</a:t>
            </a:r>
            <a:r>
              <a:rPr lang="ru-RU" sz="2200" dirty="0" smtClean="0"/>
              <a:t> до </a:t>
            </a:r>
            <a:r>
              <a:rPr lang="ru-RU" sz="2200" dirty="0" err="1" smtClean="0"/>
              <a:t>керування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бізнесом</a:t>
            </a:r>
            <a:r>
              <a:rPr lang="ru-RU" sz="2200" dirty="0" smtClean="0"/>
              <a:t>. </a:t>
            </a:r>
            <a:r>
              <a:rPr lang="ru-RU" sz="2200" dirty="0" err="1" smtClean="0"/>
              <a:t>Комбіновані</a:t>
            </a:r>
            <a:r>
              <a:rPr lang="ru-RU" sz="2200" dirty="0" smtClean="0"/>
              <a:t> </a:t>
            </a:r>
            <a:r>
              <a:rPr lang="en-US" sz="2200" dirty="0" smtClean="0"/>
              <a:t>CRM-</a:t>
            </a:r>
            <a:r>
              <a:rPr lang="ru-RU" sz="2200" dirty="0" err="1" smtClean="0"/>
              <a:t>системи</a:t>
            </a:r>
            <a:r>
              <a:rPr lang="ru-RU" sz="2200" dirty="0" smtClean="0"/>
              <a:t> </a:t>
            </a:r>
            <a:r>
              <a:rPr lang="ru-RU" sz="2200" dirty="0" err="1" smtClean="0"/>
              <a:t>виконують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такі</a:t>
            </a:r>
            <a:r>
              <a:rPr lang="ru-RU" sz="2200" dirty="0" smtClean="0"/>
              <a:t> </a:t>
            </a:r>
            <a:r>
              <a:rPr lang="ru-RU" sz="2200" dirty="0" err="1" smtClean="0"/>
              <a:t>основні</a:t>
            </a:r>
            <a:r>
              <a:rPr lang="ru-RU" sz="2200" dirty="0" smtClean="0"/>
              <a:t> </a:t>
            </a:r>
            <a:r>
              <a:rPr lang="ru-RU" sz="2200" dirty="0" err="1" smtClean="0"/>
              <a:t>функції</a:t>
            </a:r>
            <a:r>
              <a:rPr lang="ru-RU" sz="2200" dirty="0" smtClean="0"/>
              <a:t>: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Централізація</a:t>
            </a:r>
            <a:r>
              <a:rPr lang="ru-RU" sz="2200" dirty="0" smtClean="0"/>
              <a:t> </a:t>
            </a:r>
            <a:r>
              <a:rPr lang="ru-RU" sz="2200" dirty="0" err="1" smtClean="0"/>
              <a:t>клієнтської</a:t>
            </a:r>
            <a:r>
              <a:rPr lang="ru-RU" sz="2200" dirty="0" smtClean="0"/>
              <a:t> </a:t>
            </a:r>
            <a:r>
              <a:rPr lang="ru-RU" sz="2200" dirty="0" err="1" smtClean="0"/>
              <a:t>бази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Керування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операціями</a:t>
            </a:r>
            <a:r>
              <a:rPr lang="ru-RU" sz="2200" dirty="0" smtClean="0"/>
              <a:t>: </a:t>
            </a:r>
            <a:r>
              <a:rPr lang="ru-RU" sz="2200" dirty="0" err="1" smtClean="0"/>
              <a:t>ведення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замовлень</a:t>
            </a:r>
            <a:r>
              <a:rPr lang="ru-RU" sz="2200" dirty="0" smtClean="0"/>
              <a:t>, </a:t>
            </a:r>
            <a:r>
              <a:rPr lang="ru-RU" sz="2200" dirty="0" err="1" smtClean="0"/>
              <a:t>відстеження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ланцюжка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продажів</a:t>
            </a:r>
            <a:r>
              <a:rPr lang="ru-RU" sz="2200" dirty="0" smtClean="0"/>
              <a:t>, робота з документами, </a:t>
            </a:r>
            <a:r>
              <a:rPr lang="ru-RU" sz="2200" dirty="0" err="1" smtClean="0"/>
              <a:t>управління</a:t>
            </a:r>
            <a:r>
              <a:rPr lang="ru-RU" sz="2200" dirty="0" smtClean="0"/>
              <a:t> маркетингом </a:t>
            </a:r>
            <a:r>
              <a:rPr lang="ru-RU" sz="2200" dirty="0" err="1" smtClean="0"/>
              <a:t>тощо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Автоматизація</a:t>
            </a:r>
            <a:r>
              <a:rPr lang="ru-RU" sz="2200" dirty="0" smtClean="0"/>
              <a:t> </a:t>
            </a:r>
            <a:r>
              <a:rPr lang="ru-RU" sz="2200" dirty="0" err="1" smtClean="0"/>
              <a:t>роботи</a:t>
            </a:r>
            <a:r>
              <a:rPr lang="ru-RU" sz="2200" dirty="0" smtClean="0"/>
              <a:t>: </a:t>
            </a:r>
            <a:r>
              <a:rPr lang="ru-RU" sz="2200" dirty="0" err="1" smtClean="0"/>
              <a:t>продажів</a:t>
            </a:r>
            <a:r>
              <a:rPr lang="ru-RU" sz="2200" dirty="0" smtClean="0"/>
              <a:t>, </a:t>
            </a:r>
            <a:r>
              <a:rPr lang="ru-RU" sz="2200" dirty="0" err="1" smtClean="0"/>
              <a:t>взаємодії</a:t>
            </a:r>
            <a:r>
              <a:rPr lang="ru-RU" sz="2200" dirty="0" smtClean="0"/>
              <a:t> з </a:t>
            </a:r>
            <a:r>
              <a:rPr lang="ru-RU" sz="2200" dirty="0" err="1" smtClean="0"/>
              <a:t>клієнтами</a:t>
            </a:r>
            <a:r>
              <a:rPr lang="ru-RU" sz="2200" dirty="0" smtClean="0"/>
              <a:t>, </a:t>
            </a:r>
            <a:r>
              <a:rPr lang="ru-RU" sz="2200" dirty="0" err="1" smtClean="0"/>
              <a:t>рекламних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кампаній</a:t>
            </a:r>
            <a:r>
              <a:rPr lang="ru-RU" sz="2200" dirty="0" smtClean="0"/>
              <a:t> </a:t>
            </a:r>
            <a:r>
              <a:rPr lang="ru-RU" sz="2200" dirty="0" err="1" smtClean="0"/>
              <a:t>тощо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Об’єднання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каналів</a:t>
            </a:r>
            <a:r>
              <a:rPr lang="ru-RU" sz="2200" dirty="0" smtClean="0"/>
              <a:t> </a:t>
            </a:r>
            <a:r>
              <a:rPr lang="ru-RU" sz="2200" dirty="0" err="1" smtClean="0"/>
              <a:t>комунікації</a:t>
            </a:r>
            <a:r>
              <a:rPr lang="ru-RU" sz="2200" dirty="0" smtClean="0"/>
              <a:t> в </a:t>
            </a:r>
            <a:r>
              <a:rPr lang="ru-RU" sz="2200" dirty="0" err="1" smtClean="0"/>
              <a:t>одній</a:t>
            </a:r>
            <a:r>
              <a:rPr lang="ru-RU" sz="2200" dirty="0" smtClean="0"/>
              <a:t> </a:t>
            </a:r>
            <a:r>
              <a:rPr lang="ru-RU" sz="2200" dirty="0" err="1" smtClean="0"/>
              <a:t>системі</a:t>
            </a:r>
            <a:r>
              <a:rPr lang="ru-RU" sz="2200" dirty="0" smtClean="0"/>
              <a:t>: </a:t>
            </a:r>
            <a:r>
              <a:rPr lang="ru-RU" sz="2200" dirty="0" err="1" smtClean="0"/>
              <a:t>можливо</a:t>
            </a:r>
            <a:r>
              <a:rPr lang="ru-RU" sz="2200" dirty="0" smtClean="0"/>
              <a:t> </a:t>
            </a:r>
            <a:r>
              <a:rPr lang="ru-RU" sz="2200" dirty="0" err="1" smtClean="0"/>
              <a:t>інтегрувати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віртуальну</a:t>
            </a:r>
            <a:r>
              <a:rPr lang="ru-RU" sz="2200" dirty="0" smtClean="0"/>
              <a:t> </a:t>
            </a:r>
            <a:r>
              <a:rPr lang="en-US" sz="2200" dirty="0" smtClean="0"/>
              <a:t>ATC, Email, </a:t>
            </a:r>
            <a:r>
              <a:rPr lang="ru-RU" sz="2200" dirty="0" err="1" smtClean="0"/>
              <a:t>месенджери</a:t>
            </a:r>
            <a:r>
              <a:rPr lang="ru-RU" sz="2200" dirty="0" smtClean="0"/>
              <a:t> </a:t>
            </a:r>
            <a:r>
              <a:rPr lang="ru-RU" sz="2200" dirty="0" err="1" smtClean="0"/>
              <a:t>тощо</a:t>
            </a:r>
            <a:endParaRPr lang="ru-RU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 smtClean="0"/>
              <a:t>Аналітика</a:t>
            </a:r>
            <a:r>
              <a:rPr lang="ru-RU" sz="2200" dirty="0" smtClean="0"/>
              <a:t>: система </a:t>
            </a:r>
            <a:r>
              <a:rPr lang="ru-RU" sz="2200" dirty="0" err="1" smtClean="0"/>
              <a:t>збирає</a:t>
            </a:r>
            <a:r>
              <a:rPr lang="ru-RU" sz="2200" dirty="0" smtClean="0"/>
              <a:t> та </a:t>
            </a:r>
            <a:r>
              <a:rPr lang="ru-RU" sz="2200" dirty="0" err="1" smtClean="0"/>
              <a:t>аналізує</a:t>
            </a:r>
            <a:r>
              <a:rPr lang="ru-RU" sz="2200" dirty="0" smtClean="0"/>
              <a:t> </a:t>
            </a:r>
            <a:r>
              <a:rPr lang="ru-RU" sz="2200" dirty="0" err="1" smtClean="0"/>
              <a:t>дані</a:t>
            </a:r>
            <a:r>
              <a:rPr lang="ru-RU" sz="2200" dirty="0" smtClean="0"/>
              <a:t> та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</a:t>
            </a:r>
            <a:r>
              <a:rPr lang="ru-RU" sz="2200" dirty="0" err="1" smtClean="0"/>
              <a:t>формувати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детальну</a:t>
            </a:r>
            <a:r>
              <a:rPr lang="ru-RU" sz="2200" dirty="0" smtClean="0"/>
              <a:t> статистику та </a:t>
            </a:r>
            <a:r>
              <a:rPr lang="ru-RU" sz="2200" dirty="0" err="1" smtClean="0"/>
              <a:t>звіти</a:t>
            </a:r>
            <a:r>
              <a:rPr lang="ru-RU" sz="2200" dirty="0" smtClean="0"/>
              <a:t> </a:t>
            </a:r>
          </a:p>
          <a:p>
            <a:r>
              <a:rPr lang="ru-RU" sz="2200" dirty="0" err="1" smtClean="0"/>
              <a:t>Комбіновані</a:t>
            </a:r>
            <a:r>
              <a:rPr lang="ru-RU" sz="2200" dirty="0" smtClean="0"/>
              <a:t> </a:t>
            </a:r>
            <a:r>
              <a:rPr lang="en-US" sz="2200" dirty="0" smtClean="0"/>
              <a:t>CRM </a:t>
            </a:r>
            <a:r>
              <a:rPr lang="ru-RU" sz="2200" dirty="0" err="1" smtClean="0"/>
              <a:t>підходять</a:t>
            </a:r>
            <a:r>
              <a:rPr lang="ru-RU" sz="2200" dirty="0" smtClean="0"/>
              <a:t> будь-</a:t>
            </a:r>
            <a:r>
              <a:rPr lang="ru-RU" sz="2200" dirty="0" err="1" smtClean="0"/>
              <a:t>яким</a:t>
            </a:r>
            <a:r>
              <a:rPr lang="ru-RU" sz="2200" dirty="0" smtClean="0"/>
              <a:t> </a:t>
            </a:r>
            <a:r>
              <a:rPr lang="ru-RU" sz="2200" dirty="0" err="1" smtClean="0"/>
              <a:t>бізнесам</a:t>
            </a:r>
            <a:r>
              <a:rPr lang="ru-RU" sz="2200" dirty="0" smtClean="0"/>
              <a:t>,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малого до великого, </a:t>
            </a:r>
            <a:r>
              <a:rPr lang="ru-RU" sz="2200" dirty="0" err="1" smtClean="0"/>
              <a:t>адже</a:t>
            </a:r>
            <a:r>
              <a:rPr lang="ru-RU" sz="2200" dirty="0" smtClean="0"/>
              <a:t> </a:t>
            </a:r>
            <a:r>
              <a:rPr lang="ru-RU" sz="2200" dirty="0" err="1" smtClean="0"/>
              <a:t>володіють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розширеним</a:t>
            </a:r>
            <a:r>
              <a:rPr lang="ru-RU" sz="2200" dirty="0" smtClean="0"/>
              <a:t> </a:t>
            </a:r>
            <a:r>
              <a:rPr lang="ru-RU" sz="2200" dirty="0" err="1" smtClean="0"/>
              <a:t>функціоналом</a:t>
            </a:r>
            <a:r>
              <a:rPr lang="ru-RU" sz="2200" dirty="0" smtClean="0"/>
              <a:t> та </a:t>
            </a:r>
            <a:r>
              <a:rPr lang="ru-RU" sz="2200" dirty="0" err="1" smtClean="0"/>
              <a:t>дозволяють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ефективно</a:t>
            </a:r>
            <a:r>
              <a:rPr lang="ru-RU" sz="2200" dirty="0" smtClean="0"/>
              <a:t> </a:t>
            </a:r>
            <a:r>
              <a:rPr lang="ru-RU" sz="2200" dirty="0" err="1" smtClean="0"/>
              <a:t>керувати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роботою</a:t>
            </a:r>
            <a:r>
              <a:rPr lang="ru-RU" sz="2200" dirty="0" smtClean="0"/>
              <a:t> та </a:t>
            </a:r>
            <a:r>
              <a:rPr lang="ru-RU" sz="2200" dirty="0" err="1" smtClean="0"/>
              <a:t>відносинами</a:t>
            </a:r>
            <a:r>
              <a:rPr lang="ru-RU" sz="2200" dirty="0" smtClean="0"/>
              <a:t> з </a:t>
            </a:r>
            <a:r>
              <a:rPr lang="ru-RU" sz="2200" dirty="0" err="1" smtClean="0"/>
              <a:t>клієнтами</a:t>
            </a:r>
            <a:r>
              <a:rPr lang="ru-RU" sz="2200" dirty="0" smtClean="0"/>
              <a:t>. 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19496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3056"/>
            <a:ext cx="10515600" cy="431709"/>
          </a:xfrm>
        </p:spPr>
        <p:txBody>
          <a:bodyPr>
            <a:noAutofit/>
          </a:bodyPr>
          <a:lstStyle/>
          <a:p>
            <a:r>
              <a:rPr lang="ru-RU" sz="2500" b="1" i="1" u="sng" dirty="0" smtClean="0">
                <a:latin typeface="Arial Black" panose="020B0A04020102020204" pitchFamily="34" charset="0"/>
              </a:rPr>
              <a:t>За </a:t>
            </a:r>
            <a:r>
              <a:rPr lang="ru-RU" sz="2500" b="1" i="1" u="sng" dirty="0" err="1" smtClean="0">
                <a:latin typeface="Arial Black" panose="020B0A04020102020204" pitchFamily="34" charset="0"/>
              </a:rPr>
              <a:t>розташуванням</a:t>
            </a:r>
            <a:endParaRPr lang="ru-RU" sz="2500" b="1" i="1" u="sng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6" y="783771"/>
            <a:ext cx="11952514" cy="5930538"/>
          </a:xfrm>
        </p:spPr>
        <p:txBody>
          <a:bodyPr/>
          <a:lstStyle/>
          <a:p>
            <a:r>
              <a:rPr lang="ru-RU" b="1" dirty="0" err="1" smtClean="0"/>
              <a:t>Хмарні</a:t>
            </a:r>
            <a:r>
              <a:rPr lang="ru-RU" dirty="0" smtClean="0"/>
              <a:t> CRM-</a:t>
            </a:r>
            <a:r>
              <a:rPr lang="ru-RU" dirty="0" err="1" smtClean="0"/>
              <a:t>системи</a:t>
            </a:r>
            <a:r>
              <a:rPr lang="ru-RU" dirty="0" smtClean="0"/>
              <a:t> — </a:t>
            </a:r>
            <a:r>
              <a:rPr lang="ru-RU" dirty="0" err="1" smtClean="0"/>
              <a:t>розташовані</a:t>
            </a:r>
            <a:r>
              <a:rPr lang="ru-RU" dirty="0" smtClean="0"/>
              <a:t> на </a:t>
            </a:r>
            <a:r>
              <a:rPr lang="ru-RU" dirty="0" err="1" smtClean="0"/>
              <a:t>хмарних</a:t>
            </a:r>
            <a:r>
              <a:rPr lang="ru-RU" dirty="0" smtClean="0"/>
              <a:t> серверах. Доступ до таких систем </a:t>
            </a:r>
            <a:r>
              <a:rPr lang="ru-RU" dirty="0" err="1" smtClean="0"/>
              <a:t>можливий</a:t>
            </a:r>
            <a:r>
              <a:rPr lang="ru-RU" dirty="0" smtClean="0"/>
              <a:t> з будь-</a:t>
            </a:r>
            <a:r>
              <a:rPr lang="ru-RU" dirty="0" err="1" smtClean="0"/>
              <a:t>якої</a:t>
            </a:r>
            <a:r>
              <a:rPr lang="ru-RU" dirty="0" smtClean="0"/>
              <a:t> точки,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вхід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через </a:t>
            </a:r>
            <a:r>
              <a:rPr lang="ru-RU" dirty="0" err="1" smtClean="0"/>
              <a:t>веббраузер</a:t>
            </a:r>
            <a:r>
              <a:rPr lang="ru-RU" dirty="0" smtClean="0"/>
              <a:t> та </a:t>
            </a:r>
            <a:r>
              <a:rPr lang="ru-RU" dirty="0" err="1" smtClean="0"/>
              <a:t>інтернет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CRM-</a:t>
            </a:r>
            <a:r>
              <a:rPr lang="ru-RU" dirty="0" err="1" smtClean="0"/>
              <a:t>системи</a:t>
            </a:r>
            <a:r>
              <a:rPr lang="ru-RU" dirty="0" smtClean="0"/>
              <a:t> не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окремого</a:t>
            </a:r>
            <a:r>
              <a:rPr lang="ru-RU" dirty="0" smtClean="0"/>
              <a:t> </a:t>
            </a:r>
            <a:r>
              <a:rPr lang="ru-RU" dirty="0" err="1" smtClean="0"/>
              <a:t>програмного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,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впроваджуються</a:t>
            </a:r>
            <a:r>
              <a:rPr lang="ru-RU" dirty="0" smtClean="0"/>
              <a:t> та не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 Вони </a:t>
            </a:r>
            <a:r>
              <a:rPr lang="ru-RU" dirty="0" err="1" smtClean="0"/>
              <a:t>придатні</a:t>
            </a:r>
            <a:r>
              <a:rPr lang="ru-RU" dirty="0" smtClean="0"/>
              <a:t> до </a:t>
            </a:r>
            <a:r>
              <a:rPr lang="ru-RU" dirty="0" err="1" smtClean="0"/>
              <a:t>масштабування</a:t>
            </a:r>
            <a:r>
              <a:rPr lang="ru-RU" dirty="0" smtClean="0"/>
              <a:t> та </a:t>
            </a:r>
            <a:r>
              <a:rPr lang="ru-RU" dirty="0" err="1" smtClean="0"/>
              <a:t>кастомізації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інтеграцій</a:t>
            </a:r>
            <a:r>
              <a:rPr lang="ru-RU" dirty="0" smtClean="0"/>
              <a:t>, тому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налаштувати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потреб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Локальні</a:t>
            </a:r>
            <a:r>
              <a:rPr lang="ru-RU" dirty="0" smtClean="0"/>
              <a:t> —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на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сервери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тому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обмежену</a:t>
            </a:r>
            <a:r>
              <a:rPr lang="ru-RU" dirty="0" smtClean="0"/>
              <a:t> </a:t>
            </a:r>
            <a:r>
              <a:rPr lang="ru-RU" dirty="0" err="1" smtClean="0"/>
              <a:t>мобільність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великих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впровадження</a:t>
            </a:r>
            <a:r>
              <a:rPr lang="ru-RU" dirty="0" smtClean="0"/>
              <a:t> та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внутрішніми</a:t>
            </a:r>
            <a:r>
              <a:rPr lang="ru-RU" dirty="0" smtClean="0"/>
              <a:t> IT-</a:t>
            </a:r>
            <a:r>
              <a:rPr lang="ru-RU" dirty="0" err="1" smtClean="0"/>
              <a:t>фахівцями</a:t>
            </a:r>
            <a:r>
              <a:rPr lang="ru-RU" dirty="0" smtClean="0"/>
              <a:t>. </a:t>
            </a:r>
            <a:r>
              <a:rPr lang="ru-RU" dirty="0" err="1" smtClean="0"/>
              <a:t>Інтеграції</a:t>
            </a:r>
            <a:r>
              <a:rPr lang="ru-RU" dirty="0" smtClean="0"/>
              <a:t> в таких системах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обмежені</a:t>
            </a:r>
            <a:r>
              <a:rPr lang="ru-RU" dirty="0" smtClean="0"/>
              <a:t>, а </a:t>
            </a:r>
            <a:r>
              <a:rPr lang="ru-RU" dirty="0" err="1" smtClean="0"/>
              <a:t>оновлення</a:t>
            </a:r>
            <a:r>
              <a:rPr lang="ru-RU" dirty="0" smtClean="0"/>
              <a:t> та </a:t>
            </a:r>
            <a:r>
              <a:rPr lang="ru-RU" dirty="0" err="1" smtClean="0"/>
              <a:t>доопрацювання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потребувати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66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691102"/>
              </p:ext>
            </p:extLst>
          </p:nvPr>
        </p:nvGraphicFramePr>
        <p:xfrm>
          <a:off x="209004" y="365761"/>
          <a:ext cx="11652072" cy="6492237"/>
        </p:xfrm>
        <a:graphic>
          <a:graphicData uri="http://schemas.openxmlformats.org/drawingml/2006/table">
            <a:tbl>
              <a:tblPr/>
              <a:tblGrid>
                <a:gridCol w="2913018">
                  <a:extLst>
                    <a:ext uri="{9D8B030D-6E8A-4147-A177-3AD203B41FA5}">
                      <a16:colId xmlns:a16="http://schemas.microsoft.com/office/drawing/2014/main" val="4277117521"/>
                    </a:ext>
                  </a:extLst>
                </a:gridCol>
                <a:gridCol w="2913018">
                  <a:extLst>
                    <a:ext uri="{9D8B030D-6E8A-4147-A177-3AD203B41FA5}">
                      <a16:colId xmlns:a16="http://schemas.microsoft.com/office/drawing/2014/main" val="3586778965"/>
                    </a:ext>
                  </a:extLst>
                </a:gridCol>
                <a:gridCol w="2913018">
                  <a:extLst>
                    <a:ext uri="{9D8B030D-6E8A-4147-A177-3AD203B41FA5}">
                      <a16:colId xmlns:a16="http://schemas.microsoft.com/office/drawing/2014/main" val="232846823"/>
                    </a:ext>
                  </a:extLst>
                </a:gridCol>
                <a:gridCol w="2913018">
                  <a:extLst>
                    <a:ext uri="{9D8B030D-6E8A-4147-A177-3AD203B41FA5}">
                      <a16:colId xmlns:a16="http://schemas.microsoft.com/office/drawing/2014/main" val="3423907783"/>
                    </a:ext>
                  </a:extLst>
                </a:gridCol>
              </a:tblGrid>
              <a:tr h="8115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Хмарні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Локальні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86324"/>
                  </a:ext>
                </a:extLst>
              </a:tr>
              <a:tr h="608647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</a:rPr>
                        <a:t>Переваги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</a:rPr>
                        <a:t>Недоліки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</a:rPr>
                        <a:t>Переваги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F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</a:rPr>
                        <a:t>Недоліки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185466"/>
                  </a:ext>
                </a:extLst>
              </a:tr>
              <a:tr h="101441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Доступ з будь-якої точки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Залежність від інтернету, неможливість офлайн-роботи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Незалежність від інтернету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Відсутність доступу з будь-якої точки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844868"/>
                  </a:ext>
                </a:extLst>
              </a:tr>
              <a:tr h="101441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Відносно невеликі початкові інвестиції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Одноразове вкладення, яке згодом окупиться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Значні початкові інвестиції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43651"/>
                  </a:ext>
                </a:extLst>
              </a:tr>
              <a:tr h="101441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Гнучкість налаштувань та можливість кастомізації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Обмежені, майже відсутні інтеграції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924299"/>
                  </a:ext>
                </a:extLst>
              </a:tr>
              <a:tr h="101441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Широкий вибір інтеграцій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Будь-які доопрацювання чи інтеграції потребують значних ресурсів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85520"/>
                  </a:ext>
                </a:extLst>
              </a:tr>
              <a:tr h="101441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Оновлення та технічну підтримку забезпечує розробник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Потреба в </a:t>
                      </a:r>
                      <a:r>
                        <a:rPr lang="ru-RU" sz="1200" dirty="0" err="1">
                          <a:effectLst/>
                        </a:rPr>
                        <a:t>залученні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фахівців</a:t>
                      </a:r>
                      <a:r>
                        <a:rPr lang="ru-RU" sz="1200" dirty="0">
                          <a:effectLst/>
                        </a:rPr>
                        <a:t> для </a:t>
                      </a:r>
                      <a:r>
                        <a:rPr lang="ru-RU" sz="1200" dirty="0" err="1">
                          <a:effectLst/>
                        </a:rPr>
                        <a:t>технічного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обслуговування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9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53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3966</Words>
  <Application>Microsoft Office PowerPoint</Application>
  <PresentationFormat>Широкоэкранный</PresentationFormat>
  <Paragraphs>216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Wingdings</vt:lpstr>
      <vt:lpstr>Тема Office</vt:lpstr>
      <vt:lpstr>CRM-системи в управлінні продажами.</vt:lpstr>
      <vt:lpstr>Що таке CRM  </vt:lpstr>
      <vt:lpstr>Презентация PowerPoint</vt:lpstr>
      <vt:lpstr>Види CRM-систем </vt:lpstr>
      <vt:lpstr>За призначенням </vt:lpstr>
      <vt:lpstr>Презентация PowerPoint</vt:lpstr>
      <vt:lpstr>Презентация PowerPoint</vt:lpstr>
      <vt:lpstr>За розташуванням</vt:lpstr>
      <vt:lpstr>Презентация PowerPoint</vt:lpstr>
      <vt:lpstr>Ключові функції CRM-системи 🌟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Переваги CRM-системи </vt:lpstr>
      <vt:lpstr>Презентация PowerPoint</vt:lpstr>
      <vt:lpstr>Як CRM допомагає бізнесу</vt:lpstr>
      <vt:lpstr>Презентация PowerPoint</vt:lpstr>
      <vt:lpstr>На що слід звернути увагу при виборі CRM</vt:lpstr>
      <vt:lpstr>Презентация PowerPoint</vt:lpstr>
      <vt:lpstr>Вартість</vt:lpstr>
      <vt:lpstr>Впровадження CRM, та хто такі інтегратори</vt:lpstr>
      <vt:lpstr>Презентация PowerPoint</vt:lpstr>
      <vt:lpstr>Перші кроки після впровадження CRM-системи</vt:lpstr>
      <vt:lpstr>Яким буде майбутнє CRM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CRM-системи в управлінні продажами.</dc:title>
  <dc:creator>Valeria Tymoshyk</dc:creator>
  <cp:lastModifiedBy>Valeria Tymoshyk</cp:lastModifiedBy>
  <cp:revision>6</cp:revision>
  <dcterms:created xsi:type="dcterms:W3CDTF">2026-04-03T11:09:29Z</dcterms:created>
  <dcterms:modified xsi:type="dcterms:W3CDTF">2026-04-03T12:16:03Z</dcterms:modified>
</cp:coreProperties>
</file>