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556792"/>
            <a:ext cx="8784976" cy="4752528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 конкуренції, її типологія. </a:t>
            </a:r>
            <a:br>
              <a:rPr lang="uk-UA" sz="3200" dirty="0" smtClean="0"/>
            </a:br>
            <a:r>
              <a:rPr lang="uk-UA" sz="3200" dirty="0" smtClean="0"/>
              <a:t>2. Поняття конкурентного аналізу; його цілі та завдання. </a:t>
            </a:r>
            <a:br>
              <a:rPr lang="uk-UA" sz="3200" dirty="0" smtClean="0"/>
            </a:br>
            <a:r>
              <a:rPr lang="uk-UA" sz="3200" dirty="0" smtClean="0"/>
              <a:t>3. Значення асортиментної політики в конкурентному аналізі.</a:t>
            </a:r>
            <a:br>
              <a:rPr lang="uk-UA" sz="3200" dirty="0" smtClean="0"/>
            </a:br>
            <a:r>
              <a:rPr lang="uk-UA" sz="3200" dirty="0" smtClean="0"/>
              <a:t>4. Аналіз конкурентних стратегій.</a:t>
            </a:r>
            <a:br>
              <a:rPr lang="uk-UA" sz="3200" dirty="0" smtClean="0"/>
            </a:br>
            <a:r>
              <a:rPr lang="uk-UA" sz="3200" dirty="0" smtClean="0"/>
              <a:t>5. </a:t>
            </a:r>
            <a:r>
              <a:rPr lang="uk-UA" sz="3200" dirty="0" err="1" smtClean="0"/>
              <a:t>Бенчмаркінг</a:t>
            </a:r>
            <a:r>
              <a:rPr lang="uk-UA" sz="3200" dirty="0" smtClean="0"/>
              <a:t> та інноваційна політика як інструменти визначення конкурентоспроможності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7. </a:t>
            </a:r>
            <a:r>
              <a:rPr lang="uk-UA" b="1" dirty="0" smtClean="0"/>
              <a:t>Дослідження конкурентного середовища та конкурентів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100" b="1" dirty="0"/>
              <a:t>Етапи </a:t>
            </a:r>
            <a:r>
              <a:rPr lang="uk-UA" sz="2100" b="1" dirty="0" err="1"/>
              <a:t>бенчмаркінгу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b="1" dirty="0"/>
              <a:t>1. Визначення об'єкта </a:t>
            </a:r>
            <a:r>
              <a:rPr lang="uk-UA" sz="2100" b="1" dirty="0" err="1"/>
              <a:t>бенчмаркінгу</a:t>
            </a:r>
            <a:r>
              <a:rPr lang="uk-UA" sz="2100" b="1" dirty="0"/>
              <a:t>. </a:t>
            </a:r>
            <a:r>
              <a:rPr lang="uk-UA" sz="2100" dirty="0"/>
              <a:t>Об'єктом </a:t>
            </a:r>
            <a:r>
              <a:rPr lang="uk-UA" sz="2100" dirty="0" err="1"/>
              <a:t>бенчмаркінгу</a:t>
            </a:r>
            <a:r>
              <a:rPr lang="uk-UA" sz="2100" dirty="0"/>
              <a:t> може бути як реальна компанія даної галузі, тобто прямий конкурент, фірма-лідер у даній галузі, так і деяка гіпотетична компанія, що втілює або середньогалузеві показники, або кращі досягнення галузі. На практиці обмін інформацією між конкурентами означає надання найвищих, середніх і найнижчих показників ефективності роботи компанії в даній галузі.</a:t>
            </a:r>
          </a:p>
          <a:p>
            <a:pPr marL="0" indent="0" algn="just">
              <a:buNone/>
            </a:pPr>
            <a:r>
              <a:rPr lang="uk-UA" sz="2100" b="1" dirty="0"/>
              <a:t>2. Вибір партнера по </a:t>
            </a:r>
            <a:r>
              <a:rPr lang="uk-UA" sz="2100" b="1" dirty="0" err="1"/>
              <a:t>бенчмаркінгу</a:t>
            </a:r>
            <a:r>
              <a:rPr lang="uk-UA" sz="2100" b="1" dirty="0"/>
              <a:t>. </a:t>
            </a:r>
            <a:r>
              <a:rPr lang="uk-UA" sz="2100" dirty="0"/>
              <a:t>Необхідно визначити, яким буде </a:t>
            </a:r>
            <a:r>
              <a:rPr lang="uk-UA" sz="2100" dirty="0" err="1"/>
              <a:t>бенчмаркінг</a:t>
            </a:r>
            <a:r>
              <a:rPr lang="uk-UA" sz="2100" dirty="0"/>
              <a:t>: зовнішнім чи внутрішнім. Проводиться пошук підприємств, які є еталонними. Встановлюються контакти із цими організаціями. Формулюються критерії, за якими здійснюватиметься оцінка та аналіз.</a:t>
            </a:r>
          </a:p>
          <a:p>
            <a:pPr marL="0" indent="0" algn="just">
              <a:buNone/>
            </a:pPr>
            <a:r>
              <a:rPr lang="uk-UA" sz="2100" b="1" dirty="0"/>
              <a:t>3. Визначення методів збору інформації та пошук інформації. </a:t>
            </a:r>
            <a:r>
              <a:rPr lang="uk-UA" sz="2100" dirty="0"/>
              <a:t>Необхідно зібрати інформацію про свою організацію і про організації партнерів по </a:t>
            </a:r>
            <a:r>
              <a:rPr lang="uk-UA" sz="2100" dirty="0" err="1"/>
              <a:t>бенчмаркінгу</a:t>
            </a:r>
            <a:r>
              <a:rPr lang="uk-UA" sz="2100" dirty="0"/>
              <a:t>. Для цього використовують як первинні, так і вторинні дані.</a:t>
            </a:r>
          </a:p>
          <a:p>
            <a:pPr marL="0" indent="0" algn="just">
              <a:buNone/>
            </a:pPr>
            <a:r>
              <a:rPr lang="uk-UA" sz="2100" b="1" dirty="0"/>
              <a:t>4. Аналіз. </a:t>
            </a:r>
            <a:r>
              <a:rPr lang="uk-UA" sz="2100" dirty="0"/>
              <a:t>Отримана інформація класифікується, систематизується, здійснюється вибір методу аналізу.</a:t>
            </a:r>
          </a:p>
          <a:p>
            <a:pPr marL="0" indent="0" algn="just">
              <a:buNone/>
            </a:pPr>
            <a:r>
              <a:rPr lang="uk-UA" sz="2100" b="1" dirty="0"/>
              <a:t>5. Упровадження. </a:t>
            </a:r>
            <a:r>
              <a:rPr lang="uk-UA" sz="2100" dirty="0"/>
              <a:t>Необхідно розробити план, процедури контролю, а також оцінювати й аналізувати процесу упровадження.</a:t>
            </a:r>
          </a:p>
          <a:p>
            <a:pPr marL="0" indent="0" algn="just">
              <a:buNone/>
            </a:pPr>
            <a:r>
              <a:rPr lang="uk-UA" sz="2100" b="1" dirty="0"/>
              <a:t>6. Нова оцінка об'єкта </a:t>
            </a:r>
            <a:r>
              <a:rPr lang="uk-UA" sz="2100" b="1" dirty="0" err="1"/>
              <a:t>бенчмаркінгу</a:t>
            </a:r>
            <a:r>
              <a:rPr lang="uk-UA" sz="2100" b="1" dirty="0"/>
              <a:t>. </a:t>
            </a:r>
            <a:r>
              <a:rPr lang="uk-UA" sz="2100" dirty="0"/>
              <a:t>На підставі отриманого здійснюється утворення та підтримка системи безперервних </a:t>
            </a:r>
            <a:r>
              <a:rPr lang="uk-UA" sz="2100" dirty="0" err="1"/>
              <a:t>поліпшень</a:t>
            </a:r>
            <a:r>
              <a:rPr lang="uk-UA" sz="2100" dirty="0"/>
              <a:t> результатів бізнесу.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3145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Інноваційна політика </a:t>
            </a:r>
            <a:r>
              <a:rPr lang="uk-UA" sz="2100" dirty="0" smtClean="0"/>
              <a:t>передбачає диференційовану оцінку товару за ступенем новизни.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У конкурентному аналізі використовується така класифікація новизни товару:</a:t>
            </a:r>
          </a:p>
          <a:p>
            <a:pPr marL="0" indent="0" algn="just">
              <a:buNone/>
            </a:pPr>
            <a:r>
              <a:rPr lang="uk-UA" sz="2100" b="1" dirty="0" smtClean="0"/>
              <a:t>- принципово новий товар (піонерський товар) </a:t>
            </a:r>
            <a:r>
              <a:rPr lang="uk-UA" sz="2100" dirty="0" smtClean="0"/>
              <a:t>- </a:t>
            </a:r>
            <a:r>
              <a:rPr lang="uk-UA" sz="2100" dirty="0" err="1" smtClean="0"/>
              <a:t>товар</a:t>
            </a:r>
            <a:r>
              <a:rPr lang="uk-UA" sz="2100" dirty="0" smtClean="0"/>
              <a:t>, який не має аналогів на ринку, створений унаслідок принципово нових відкриттів і винаходів із використанням досягнень НТР;</a:t>
            </a:r>
          </a:p>
          <a:p>
            <a:pPr marL="0" indent="0" algn="just">
              <a:buNone/>
            </a:pPr>
            <a:r>
              <a:rPr lang="uk-UA" sz="2100" b="1" dirty="0" smtClean="0"/>
              <a:t>- кардинально удосконалений товар </a:t>
            </a:r>
            <a:r>
              <a:rPr lang="uk-UA" sz="2100" dirty="0" smtClean="0"/>
              <a:t>– </a:t>
            </a:r>
            <a:r>
              <a:rPr lang="uk-UA" sz="2100" dirty="0" err="1" smtClean="0"/>
              <a:t>товар</a:t>
            </a:r>
            <a:r>
              <a:rPr lang="uk-UA" sz="2100" dirty="0" smtClean="0"/>
              <a:t>, що має якісні відмінності від аналогів, представлених на ринку, він відкриває кордони потреб, розширює і покращує споживчі властивості товару;</a:t>
            </a:r>
          </a:p>
          <a:p>
            <a:pPr marL="0" indent="0" algn="just">
              <a:buNone/>
            </a:pPr>
            <a:r>
              <a:rPr lang="uk-UA" sz="2100" b="1" dirty="0" smtClean="0"/>
              <a:t>- модифікований товар </a:t>
            </a:r>
            <a:r>
              <a:rPr lang="uk-UA" sz="2100" dirty="0" smtClean="0"/>
              <a:t>– </a:t>
            </a:r>
            <a:r>
              <a:rPr lang="uk-UA" sz="2100" dirty="0" err="1" smtClean="0"/>
              <a:t>товар</a:t>
            </a:r>
            <a:r>
              <a:rPr lang="uk-UA" sz="2100" dirty="0" smtClean="0"/>
              <a:t>, представлений на ринку раніше, але </a:t>
            </a:r>
            <a:r>
              <a:rPr lang="uk-UA" sz="2100" dirty="0" err="1" smtClean="0"/>
              <a:t>підданй</a:t>
            </a:r>
            <a:r>
              <a:rPr lang="uk-UA" sz="2100" dirty="0" smtClean="0"/>
              <a:t> непринциповому, часто косметичному вдосконаленню (іноді змінюється лише упаковка);</a:t>
            </a:r>
          </a:p>
          <a:p>
            <a:pPr marL="0" indent="0" algn="just">
              <a:buNone/>
            </a:pPr>
            <a:r>
              <a:rPr lang="uk-UA" sz="2100" b="1" dirty="0" smtClean="0"/>
              <a:t>- товар ринкової новизни </a:t>
            </a:r>
            <a:r>
              <a:rPr lang="uk-UA" sz="2100" dirty="0" smtClean="0"/>
              <a:t>– товар, новий лише для даного ринку; тобто старий товар, що знайшов нову сферу застосування</a:t>
            </a:r>
            <a:r>
              <a:rPr lang="ru-RU" sz="2100" dirty="0" smtClean="0"/>
              <a:t>. </a:t>
            </a:r>
            <a:endParaRPr lang="ru-RU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6363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6632"/>
            <a:ext cx="8496944" cy="6552728"/>
          </a:xfrm>
        </p:spPr>
        <p:txBody>
          <a:bodyPr>
            <a:normAutofit/>
          </a:bodyPr>
          <a:lstStyle/>
          <a:p>
            <a:r>
              <a:rPr lang="uk-UA" sz="1800" b="1" dirty="0" smtClean="0">
                <a:solidFill>
                  <a:schemeClr val="tx1"/>
                </a:solidFill>
              </a:rPr>
              <a:t>Конкуренція (від лат. </a:t>
            </a:r>
            <a:r>
              <a:rPr lang="uk-UA" sz="1800" b="1" dirty="0" err="1" smtClean="0">
                <a:solidFill>
                  <a:schemeClr val="tx1"/>
                </a:solidFill>
              </a:rPr>
              <a:t>Concurrere</a:t>
            </a:r>
            <a:r>
              <a:rPr lang="uk-UA" sz="1800" b="1" dirty="0" smtClean="0">
                <a:solidFill>
                  <a:schemeClr val="tx1"/>
                </a:solidFill>
              </a:rPr>
              <a:t> – стикатися) </a:t>
            </a:r>
            <a:r>
              <a:rPr lang="uk-UA" sz="1800" dirty="0" smtClean="0">
                <a:solidFill>
                  <a:schemeClr val="tx1"/>
                </a:solidFill>
              </a:rPr>
              <a:t>– це механізм суперництва на ринку товарів, боротьби ринкових структур за право знайти свого покупця і за можливість продати свій товар на найбільш вигідних умовах і, отже, отримати бажаний прибуток.</a:t>
            </a:r>
          </a:p>
          <a:p>
            <a:endParaRPr lang="uk-UA" sz="1800" b="1" dirty="0" smtClean="0">
              <a:solidFill>
                <a:schemeClr val="tx1"/>
              </a:solidFill>
            </a:endParaRPr>
          </a:p>
          <a:p>
            <a:r>
              <a:rPr lang="uk-UA" sz="1800" b="1" dirty="0" smtClean="0">
                <a:solidFill>
                  <a:schemeClr val="tx1"/>
                </a:solidFill>
              </a:rPr>
              <a:t>Конкурентна боротьба – складова частина ринкової діяльності. Присутність конкурента на ринку створює елемент змагання: продавці борються за право краще задовольнити потреби покупця, зробити його своїм постійним прихильником. </a:t>
            </a:r>
          </a:p>
          <a:p>
            <a:endParaRPr lang="uk-UA" sz="1800" b="1" dirty="0" smtClean="0">
              <a:solidFill>
                <a:schemeClr val="tx1"/>
              </a:solidFill>
            </a:endParaRPr>
          </a:p>
          <a:p>
            <a:r>
              <a:rPr lang="uk-UA" sz="1800" b="1" dirty="0" smtClean="0">
                <a:solidFill>
                  <a:schemeClr val="tx1"/>
                </a:solidFill>
              </a:rPr>
              <a:t>Інтенсивність конкуренції та форми суперництва залежать від:</a:t>
            </a:r>
          </a:p>
          <a:p>
            <a:pPr marL="285750" indent="-285750" algn="just">
              <a:buFontTx/>
              <a:buChar char="-"/>
            </a:pPr>
            <a:r>
              <a:rPr lang="uk-UA" sz="1800" dirty="0" smtClean="0">
                <a:solidFill>
                  <a:schemeClr val="tx1"/>
                </a:solidFill>
              </a:rPr>
              <a:t>типу ринку; </a:t>
            </a:r>
          </a:p>
          <a:p>
            <a:pPr marL="285750" indent="-285750" algn="just">
              <a:buFontTx/>
              <a:buChar char="-"/>
            </a:pPr>
            <a:r>
              <a:rPr lang="uk-UA" sz="1800" dirty="0" smtClean="0">
                <a:solidFill>
                  <a:schemeClr val="tx1"/>
                </a:solidFill>
              </a:rPr>
              <a:t>від ступеня насиченості ринку; </a:t>
            </a:r>
          </a:p>
          <a:p>
            <a:pPr marL="285750" indent="-285750" algn="just">
              <a:buFontTx/>
              <a:buChar char="-"/>
            </a:pPr>
            <a:r>
              <a:rPr lang="uk-UA" sz="1800" dirty="0" smtClean="0">
                <a:solidFill>
                  <a:schemeClr val="tx1"/>
                </a:solidFill>
              </a:rPr>
              <a:t>від числа й потужності конкуруючих фірм;</a:t>
            </a:r>
          </a:p>
          <a:p>
            <a:pPr marL="285750" indent="-285750" algn="just">
              <a:buFontTx/>
              <a:buChar char="-"/>
            </a:pPr>
            <a:r>
              <a:rPr lang="uk-UA" sz="1800" dirty="0" smtClean="0">
                <a:solidFill>
                  <a:schemeClr val="tx1"/>
                </a:solidFill>
              </a:rPr>
              <a:t> від технологічних, фінансових та торгово-організаційних можливостей як самої фірми, так і її конкурентів.</a:t>
            </a:r>
          </a:p>
          <a:p>
            <a:endParaRPr lang="uk-UA" sz="1800" b="1" dirty="0" smtClean="0">
              <a:solidFill>
                <a:schemeClr val="tx1"/>
              </a:solidFill>
            </a:endParaRPr>
          </a:p>
          <a:p>
            <a:r>
              <a:rPr lang="uk-UA" sz="1800" b="1" dirty="0" smtClean="0">
                <a:solidFill>
                  <a:schemeClr val="tx1"/>
                </a:solidFill>
              </a:rPr>
              <a:t>Конкурентна перевага </a:t>
            </a:r>
            <a:r>
              <a:rPr lang="uk-UA" sz="1800" dirty="0" smtClean="0">
                <a:solidFill>
                  <a:schemeClr val="tx1"/>
                </a:solidFill>
              </a:rPr>
              <a:t>– позиція, що дозволяє підприємству зайняти домінуючу або, у будь-якому разі, найбільш вигідну позицію на ринку.</a:t>
            </a:r>
          </a:p>
          <a:p>
            <a:r>
              <a:rPr lang="uk-UA" sz="1800" b="1" dirty="0" smtClean="0">
                <a:solidFill>
                  <a:schemeClr val="tx1"/>
                </a:solidFill>
              </a:rPr>
              <a:t>Конкурентним середовищем </a:t>
            </a:r>
            <a:r>
              <a:rPr lang="uk-UA" sz="1800" dirty="0" smtClean="0">
                <a:solidFill>
                  <a:schemeClr val="tx1"/>
                </a:solidFill>
              </a:rPr>
              <a:t>– називають ринок або його сегмент, де продавці вільно змагаються за право продати товар покупцеві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  <a:endParaRPr lang="ru-RU" sz="1800" dirty="0">
              <a:solidFill>
                <a:schemeClr val="tx1"/>
              </a:solidFill>
            </a:endParaRPr>
          </a:p>
          <a:p>
            <a:endParaRPr lang="uk-UA" sz="4500" b="1" dirty="0">
              <a:solidFill>
                <a:schemeClr val="tx1"/>
              </a:solidFill>
            </a:endParaRPr>
          </a:p>
          <a:p>
            <a:endParaRPr lang="uk-UA" sz="4500" b="1" dirty="0" smtClean="0">
              <a:solidFill>
                <a:schemeClr val="tx1"/>
              </a:solidFill>
            </a:endParaRPr>
          </a:p>
          <a:p>
            <a:endParaRPr lang="uk-UA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48072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dirty="0"/>
              <a:t>Конкурентна позиція </a:t>
            </a:r>
            <a:r>
              <a:rPr lang="uk-UA" dirty="0"/>
              <a:t>– порівняльна характеристика основних ринкових параметрів підприємства та його товару щодо конкурента.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Ступені </a:t>
            </a:r>
            <a:r>
              <a:rPr lang="uk-UA" b="1" dirty="0"/>
              <a:t>конкурентної позиції:</a:t>
            </a:r>
          </a:p>
          <a:p>
            <a:pPr marL="0" indent="0" algn="just">
              <a:buNone/>
            </a:pPr>
            <a:r>
              <a:rPr lang="uk-UA" b="1" dirty="0"/>
              <a:t>1. Домінуючою </a:t>
            </a:r>
            <a:r>
              <a:rPr lang="uk-UA" dirty="0"/>
              <a:t>вважається конкурентна позиція, що забезпечує можливість впливу на ринок в цілому, де підприємство займає більшу частину ринку.</a:t>
            </a:r>
          </a:p>
          <a:p>
            <a:pPr marL="0" indent="0" algn="just">
              <a:buNone/>
            </a:pPr>
            <a:r>
              <a:rPr lang="uk-UA" b="1" dirty="0"/>
              <a:t>2. Сильна позиція </a:t>
            </a:r>
            <a:r>
              <a:rPr lang="uk-UA" dirty="0"/>
              <a:t>полягає в можливості диктувати свої умови ринку і впливати на конкурентне середовище. </a:t>
            </a:r>
          </a:p>
          <a:p>
            <a:pPr marL="0" indent="0" algn="just">
              <a:buNone/>
            </a:pPr>
            <a:r>
              <a:rPr lang="uk-UA" b="1" dirty="0"/>
              <a:t>3. Сприятлива конкурентна позиція </a:t>
            </a:r>
            <a:r>
              <a:rPr lang="uk-UA" dirty="0"/>
              <a:t>створює передумови отримання вигідних умов реалізації власної продукції, має можливості розширення ринку.</a:t>
            </a:r>
          </a:p>
          <a:p>
            <a:pPr marL="0" indent="0" algn="just">
              <a:buNone/>
            </a:pPr>
            <a:r>
              <a:rPr lang="uk-UA" b="1" dirty="0"/>
              <a:t>4. Надійною </a:t>
            </a:r>
            <a:r>
              <a:rPr lang="uk-UA" dirty="0"/>
              <a:t>можна вважати позицію, що забезпечує товарними і фінансовими ресурсами і стійку до коливань ринку.</a:t>
            </a:r>
          </a:p>
          <a:p>
            <a:pPr marL="0" indent="0" algn="just">
              <a:buNone/>
            </a:pPr>
            <a:r>
              <a:rPr lang="uk-UA" b="1" dirty="0"/>
              <a:t>5. Слабка позиція в конкуренції </a:t>
            </a:r>
            <a:r>
              <a:rPr lang="uk-UA" dirty="0"/>
              <a:t>– зазвичай невелика частка ринку, що має до того ж тенденцію до скорочення.</a:t>
            </a:r>
          </a:p>
          <a:p>
            <a:pPr marL="0" indent="0" algn="just">
              <a:buNone/>
            </a:pPr>
            <a:r>
              <a:rPr lang="uk-UA" b="1" dirty="0"/>
              <a:t>6. Нежиттєздатну позицію </a:t>
            </a:r>
            <a:r>
              <a:rPr lang="uk-UA" dirty="0"/>
              <a:t>займає підприємство, недостатньо забезпечене ресурсами і не має можливості розширювати торгово-збутову діяльність.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1600" b="1" dirty="0" smtClean="0"/>
              <a:t>Конкурентний аналіз</a:t>
            </a:r>
            <a:r>
              <a:rPr lang="uk-UA" sz="1600" dirty="0" smtClean="0"/>
              <a:t> – оцінка та прогноз можливостей і дій конкурентів на основі вивчення зібраної інформації та експертних висновків.</a:t>
            </a:r>
          </a:p>
          <a:p>
            <a:pPr marL="0" indent="0" algn="just">
              <a:buNone/>
            </a:pPr>
            <a:r>
              <a:rPr lang="uk-UA" sz="1600" b="1" dirty="0" smtClean="0"/>
              <a:t>Мета конкурентного аналізу</a:t>
            </a:r>
            <a:r>
              <a:rPr lang="uk-UA" sz="1600" dirty="0" smtClean="0"/>
              <a:t> - виявлення наявності й типу конкуренції, оцінка інтенсивності конкуренції, характеристика і моделювання факторів конкуренції.</a:t>
            </a:r>
          </a:p>
          <a:p>
            <a:pPr marL="0" indent="0" algn="just">
              <a:buNone/>
            </a:pPr>
            <a:r>
              <a:rPr lang="uk-UA" sz="1600" b="1" dirty="0" smtClean="0"/>
              <a:t>Завдання конкурентного аналізу:</a:t>
            </a:r>
          </a:p>
          <a:p>
            <a:pPr marL="0" indent="0" algn="just">
              <a:buNone/>
            </a:pPr>
            <a:r>
              <a:rPr lang="uk-UA" sz="1600" dirty="0" smtClean="0"/>
              <a:t>- виявлення фактичних і потенційних конкурентів, а також числа, виду та розміру конкуруючих підприємств і організацій;</a:t>
            </a:r>
          </a:p>
          <a:p>
            <a:pPr marL="0" indent="0" algn="just">
              <a:buNone/>
            </a:pPr>
            <a:r>
              <a:rPr lang="uk-UA" sz="1600" dirty="0" smtClean="0"/>
              <a:t>- розрахунок частки ринку, що займають конкуренти;</a:t>
            </a:r>
          </a:p>
          <a:p>
            <a:pPr marL="0" indent="0" algn="just">
              <a:buNone/>
            </a:pPr>
            <a:r>
              <a:rPr lang="uk-UA" sz="1600" dirty="0" smtClean="0"/>
              <a:t>- характеристика інтенсивності й спрямованості конкуренції (оцінки конкурентної переваги);</a:t>
            </a:r>
          </a:p>
          <a:p>
            <a:pPr marL="0" indent="0" algn="just">
              <a:buNone/>
            </a:pPr>
            <a:r>
              <a:rPr lang="uk-UA" sz="1600" dirty="0" smtClean="0"/>
              <a:t>- виявлення можливостей та конкурентоспроможності основних суперників на ринку (їх сильні та слабкі сторони, їх стратегія, оцінка конкурентоспроможності їх товарів);</a:t>
            </a:r>
          </a:p>
          <a:p>
            <a:pPr marL="0" indent="0" algn="just">
              <a:buNone/>
            </a:pPr>
            <a:r>
              <a:rPr lang="uk-UA" sz="1600" dirty="0" smtClean="0"/>
              <a:t>- аналіз і прогнозування поведінки конкурента на ринку, прогнозна оцінка;</a:t>
            </a:r>
          </a:p>
          <a:p>
            <a:pPr marL="0" indent="0" algn="just">
              <a:buNone/>
            </a:pPr>
            <a:r>
              <a:rPr lang="uk-UA" sz="1600" dirty="0" smtClean="0"/>
              <a:t>- реакції конкурента на ті чи інші маркетингові дії.</a:t>
            </a:r>
          </a:p>
          <a:p>
            <a:pPr marL="0" indent="0" algn="just">
              <a:buNone/>
            </a:pPr>
            <a:endParaRPr lang="uk-UA" sz="1600" dirty="0" smtClean="0"/>
          </a:p>
          <a:p>
            <a:pPr marL="0" indent="0" algn="just">
              <a:buNone/>
            </a:pPr>
            <a:r>
              <a:rPr lang="uk-UA" sz="1600" dirty="0" smtClean="0"/>
              <a:t>Оцінка рівня та інтенсивності конкуренції, виявлення намірів конкурентів, характеристика їх потенціалу тощо носить назву </a:t>
            </a:r>
            <a:r>
              <a:rPr lang="uk-UA" sz="1600" b="1" dirty="0" smtClean="0"/>
              <a:t>діагностики конкурентного середовища</a:t>
            </a:r>
            <a:r>
              <a:rPr lang="uk-UA" sz="1600" dirty="0" smtClean="0"/>
              <a:t>, а визначення та опис конкурентного середовища - називають </a:t>
            </a:r>
            <a:r>
              <a:rPr lang="uk-UA" sz="1600" b="1" dirty="0" smtClean="0"/>
              <a:t>діагнозом конкуренції</a:t>
            </a:r>
            <a:r>
              <a:rPr lang="uk-UA" sz="1600" dirty="0" smtClean="0"/>
              <a:t>. </a:t>
            </a:r>
          </a:p>
          <a:p>
            <a:pPr marL="0" indent="0" algn="just">
              <a:buNone/>
            </a:pPr>
            <a:r>
              <a:rPr lang="uk-UA" sz="1600" dirty="0" smtClean="0"/>
              <a:t>У діагностиці конкурентного середовища існують три напрямки:</a:t>
            </a:r>
          </a:p>
          <a:p>
            <a:pPr marL="0" indent="0" algn="just">
              <a:buNone/>
            </a:pPr>
            <a:r>
              <a:rPr lang="uk-UA" sz="1600" dirty="0" smtClean="0"/>
              <a:t>1) </a:t>
            </a:r>
            <a:r>
              <a:rPr lang="uk-UA" sz="1600" b="1" dirty="0" smtClean="0"/>
              <a:t>аналітична діагностика</a:t>
            </a:r>
            <a:r>
              <a:rPr lang="uk-UA" sz="1600" dirty="0" smtClean="0"/>
              <a:t>, до якої відносяться безконтактні методи оцінки (статистичні характеристики діяльності конкурентних підприємств на ринку, маркетингові матриці, що відображають конкурентні позиції фірми та її товару, методи економічного шпигунства);</a:t>
            </a:r>
          </a:p>
          <a:p>
            <a:pPr marL="0" indent="0" algn="just">
              <a:buNone/>
            </a:pPr>
            <a:r>
              <a:rPr lang="uk-UA" sz="1600" dirty="0" smtClean="0"/>
              <a:t>2) </a:t>
            </a:r>
            <a:r>
              <a:rPr lang="uk-UA" sz="1600" b="1" dirty="0" smtClean="0"/>
              <a:t>експертна діагностика </a:t>
            </a:r>
            <a:r>
              <a:rPr lang="uk-UA" sz="1600" dirty="0" smtClean="0"/>
              <a:t>– методи експертних оцінок, побудова гіпотез і варіантів прогнозу про поведінку конкурентів на ринку, їх тактику та стратегію;</a:t>
            </a:r>
          </a:p>
          <a:p>
            <a:pPr marL="0" indent="0" algn="just">
              <a:buNone/>
            </a:pPr>
            <a:r>
              <a:rPr lang="uk-UA" sz="1600" dirty="0" smtClean="0"/>
              <a:t>3) </a:t>
            </a:r>
            <a:r>
              <a:rPr lang="uk-UA" sz="1600" b="1" dirty="0" smtClean="0"/>
              <a:t>імітаційна діагностика </a:t>
            </a:r>
            <a:r>
              <a:rPr lang="uk-UA" sz="1600" dirty="0" smtClean="0"/>
              <a:t>– використання імітаційних моделей, розроблених на основі маркетингового спостереження і дозволяють «програвати» на комп'ютері різні варіанти конкурентної боротьби.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sz="2100" b="1" dirty="0"/>
              <a:t>Асортимент товарів </a:t>
            </a:r>
            <a:r>
              <a:rPr lang="uk-UA" sz="2100" dirty="0"/>
              <a:t>– це перелік або кількість найменувань видів, сортів, марок товару в рамках певної товарної групи. </a:t>
            </a:r>
          </a:p>
          <a:p>
            <a:pPr marL="0" indent="0" algn="just">
              <a:buNone/>
            </a:pPr>
            <a:r>
              <a:rPr lang="uk-UA" sz="2100" b="1" dirty="0"/>
              <a:t>Під товарною групою </a:t>
            </a:r>
            <a:r>
              <a:rPr lang="uk-UA" sz="2100" dirty="0"/>
              <a:t>розуміють сукупність товарних видів і різновидів товару, що відрізняються один від одного незначними споживчими властивостями і мають одне й те саме споживче призначення.</a:t>
            </a:r>
            <a:r>
              <a:rPr lang="uk-UA" sz="2100" b="1" dirty="0"/>
              <a:t> </a:t>
            </a:r>
            <a:r>
              <a:rPr lang="uk-UA" sz="2100" dirty="0"/>
              <a:t>Кожен із них називається </a:t>
            </a:r>
            <a:r>
              <a:rPr lang="uk-UA" sz="2100" b="1" dirty="0"/>
              <a:t>асортиментною позицією </a:t>
            </a:r>
          </a:p>
          <a:p>
            <a:pPr marL="0" indent="0" algn="just">
              <a:buNone/>
            </a:pPr>
            <a:r>
              <a:rPr lang="uk-UA" sz="2100" dirty="0"/>
              <a:t>У порівняльному аналізі конкурентів зіставляється </a:t>
            </a:r>
            <a:r>
              <a:rPr lang="uk-UA" sz="2100" b="1" dirty="0"/>
              <a:t>широта (або ширина) асортименту конкуруючих продавців, </a:t>
            </a:r>
            <a:r>
              <a:rPr lang="uk-UA" sz="2100" dirty="0"/>
              <a:t>тобто чисельність їх асортиментних груп</a:t>
            </a:r>
            <a:r>
              <a:rPr lang="uk-UA" sz="2100" b="1" dirty="0"/>
              <a:t>. </a:t>
            </a:r>
            <a:endParaRPr lang="uk-UA" sz="2100" b="1" dirty="0" smtClean="0"/>
          </a:p>
          <a:p>
            <a:pPr marL="0" indent="0" algn="just">
              <a:buNone/>
            </a:pPr>
            <a:r>
              <a:rPr lang="uk-UA" sz="2100" dirty="0" smtClean="0"/>
              <a:t>Загальне </a:t>
            </a:r>
            <a:r>
              <a:rPr lang="uk-UA" sz="2100" dirty="0"/>
              <a:t>число найменувань товарів і товарних видів називають </a:t>
            </a:r>
            <a:r>
              <a:rPr lang="uk-UA" sz="2100" b="1" dirty="0"/>
              <a:t>насиченістю асортименту.</a:t>
            </a:r>
          </a:p>
          <a:p>
            <a:pPr marL="0" indent="0" algn="just">
              <a:buNone/>
            </a:pPr>
            <a:r>
              <a:rPr lang="uk-UA" sz="2100" b="1" dirty="0"/>
              <a:t>Номенклатура (перелік) товарів </a:t>
            </a:r>
            <a:r>
              <a:rPr lang="uk-UA" sz="2100" dirty="0"/>
              <a:t>– це відкрита для аналізу складна ієрархічно побудована структура, </a:t>
            </a:r>
            <a:r>
              <a:rPr lang="uk-UA" sz="2100" b="1" dirty="0"/>
              <a:t>а формування та аналіз асортименту </a:t>
            </a:r>
            <a:r>
              <a:rPr lang="uk-UA" sz="2100" dirty="0"/>
              <a:t>– маркетинговий управлінський процес, орієнтований на зіставлення власного потенціалу з фактичним або потенційним конкурентом.</a:t>
            </a:r>
          </a:p>
          <a:p>
            <a:pPr marL="0" indent="0" algn="just">
              <a:buNone/>
            </a:pPr>
            <a:r>
              <a:rPr lang="uk-UA" sz="2100" b="1" dirty="0"/>
              <a:t>Товарна номенклатура поділяється на товари виробничого і споживчого призначення.</a:t>
            </a:r>
          </a:p>
          <a:p>
            <a:pPr marL="0" indent="0" algn="just">
              <a:buNone/>
            </a:pPr>
            <a:r>
              <a:rPr lang="uk-UA" sz="2100" b="1" dirty="0"/>
              <a:t>Поява нових асортиментних видів – розширення асортименту </a:t>
            </a:r>
            <a:r>
              <a:rPr lang="uk-UA" sz="2100" dirty="0"/>
              <a:t>– називається наповненням асортименту (подовженням продуктової лінії). </a:t>
            </a:r>
            <a:r>
              <a:rPr lang="uk-UA" sz="2100" b="1" dirty="0"/>
              <a:t>Відомі два різновиди цього процесу:</a:t>
            </a:r>
          </a:p>
          <a:p>
            <a:pPr marL="0" indent="0" algn="just">
              <a:buNone/>
            </a:pPr>
            <a:r>
              <a:rPr lang="uk-UA" sz="2100" dirty="0"/>
              <a:t>- подовження продуктової лінії вниз, тобто випуск більш простого і дешевого товару;</a:t>
            </a:r>
          </a:p>
          <a:p>
            <a:pPr marL="0" indent="0" algn="just">
              <a:buNone/>
            </a:pPr>
            <a:r>
              <a:rPr lang="uk-UA" sz="2100" dirty="0"/>
              <a:t>- подовження продуктової лінії вгору, коли випускається більш складний і дорогий товар.</a:t>
            </a:r>
          </a:p>
          <a:p>
            <a:pPr marL="0" indent="0" algn="just">
              <a:buNone/>
            </a:pPr>
            <a:r>
              <a:rPr lang="uk-UA" sz="2100" dirty="0"/>
              <a:t>Інша характеристика асортиментного аналізу – </a:t>
            </a:r>
            <a:r>
              <a:rPr lang="uk-UA" sz="2100" b="1" dirty="0"/>
              <a:t>це глибина асортименту, </a:t>
            </a:r>
            <a:r>
              <a:rPr lang="uk-UA" sz="2100" dirty="0"/>
              <a:t>тобто число варіантів кожного товару (видів, підвидів, різновидів, зокрема різноманітних розфасувань) у рамках окремої асортиментної групи.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У </a:t>
            </a:r>
            <a:r>
              <a:rPr lang="uk-UA" sz="2100" dirty="0"/>
              <a:t>конкурентному аналізі вивчається </a:t>
            </a:r>
            <a:r>
              <a:rPr lang="uk-UA" sz="2100" b="1" dirty="0" smtClean="0"/>
              <a:t>гармонійність </a:t>
            </a:r>
            <a:r>
              <a:rPr lang="uk-UA" sz="2100" b="1" dirty="0"/>
              <a:t>асортименту, </a:t>
            </a:r>
            <a:r>
              <a:rPr lang="uk-UA" sz="2100" dirty="0"/>
              <a:t>що становить ступінь близькості й порівнянності різних асортиментних груп з точки зору спільності їх кінцевого використання. </a:t>
            </a:r>
          </a:p>
          <a:p>
            <a:pPr marL="0" indent="0" algn="just">
              <a:buNone/>
            </a:pPr>
            <a:r>
              <a:rPr lang="uk-UA" sz="2100" b="1" dirty="0"/>
              <a:t>В аналізі конкурентних переваг використовуються поняття:</a:t>
            </a:r>
          </a:p>
          <a:p>
            <a:pPr marL="0" indent="0" algn="just">
              <a:buNone/>
            </a:pPr>
            <a:r>
              <a:rPr lang="uk-UA" sz="2100" b="1" dirty="0"/>
              <a:t>- основного асортименту, </a:t>
            </a:r>
            <a:r>
              <a:rPr lang="uk-UA" sz="2100" dirty="0"/>
              <a:t>тобто такої сукупності товарів, яка, будучи реалізованою, дає велику частину прибутку;</a:t>
            </a:r>
          </a:p>
          <a:p>
            <a:pPr marL="0" indent="0" algn="just">
              <a:buNone/>
            </a:pPr>
            <a:r>
              <a:rPr lang="uk-UA" sz="2100" b="1" dirty="0"/>
              <a:t>- додаткового асортименту, </a:t>
            </a:r>
            <a:r>
              <a:rPr lang="uk-UA" sz="2100" dirty="0"/>
              <a:t>який об'єднує супутні товари й товари, що доповнюють основний асортимент;</a:t>
            </a:r>
          </a:p>
          <a:p>
            <a:pPr marL="0" indent="0" algn="just">
              <a:buNone/>
            </a:pPr>
            <a:r>
              <a:rPr lang="uk-UA" sz="2100" b="1" dirty="0"/>
              <a:t>- поглибленого асортименту, </a:t>
            </a:r>
            <a:r>
              <a:rPr lang="uk-UA" sz="2100" dirty="0"/>
              <a:t>що містить товари, які задовольняють унікальні бажання і потреби покупців, а також різні модифікації товарів.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Конкурентна стратегія </a:t>
            </a:r>
            <a:r>
              <a:rPr lang="uk-UA" sz="2100" dirty="0"/>
              <a:t>– це логіка ринкової діяльності, базові рішення, які спрямовані на досягнення генеральної мети, тобто забезпечення конкурентної переваги.</a:t>
            </a:r>
          </a:p>
          <a:p>
            <a:pPr marL="0" indent="0" algn="ctr">
              <a:buNone/>
            </a:pPr>
            <a:r>
              <a:rPr lang="uk-UA" sz="2100" b="1" dirty="0" smtClean="0"/>
              <a:t>Конкурентні </a:t>
            </a:r>
            <a:r>
              <a:rPr lang="uk-UA" sz="2100" b="1" dirty="0"/>
              <a:t>стратегії:</a:t>
            </a:r>
          </a:p>
          <a:p>
            <a:pPr marL="0" indent="0" algn="just">
              <a:buNone/>
            </a:pPr>
            <a:r>
              <a:rPr lang="uk-UA" sz="2100" b="1" dirty="0"/>
              <a:t>1) експансіоністська стратегія: </a:t>
            </a:r>
            <a:r>
              <a:rPr lang="uk-UA" sz="2100" dirty="0"/>
              <a:t>вона повинна бути підкріплена власним значним потенціалом, спрямована на розширення ринкової частки (агресивний маркетинг), витіснення конкурента з ринку, зростання продажу товарів, освоєння нових регіональних ринків, інтенсивна протидіюча реклама;</a:t>
            </a:r>
          </a:p>
          <a:p>
            <a:pPr marL="0" indent="0" algn="just">
              <a:buNone/>
            </a:pPr>
            <a:r>
              <a:rPr lang="uk-UA" sz="2100" b="1" dirty="0"/>
              <a:t>2) інноваційна технологічна стратегія: </a:t>
            </a:r>
            <a:r>
              <a:rPr lang="uk-UA" sz="2100" dirty="0"/>
              <a:t>випуск нових конкурентоспроможних товарів високої якості, вдосконалення технології виробництва та продажу; </a:t>
            </a:r>
          </a:p>
          <a:p>
            <a:pPr marL="0" indent="0" algn="just">
              <a:buNone/>
            </a:pPr>
            <a:r>
              <a:rPr lang="uk-UA" sz="2100" b="1" dirty="0"/>
              <a:t>3) цінова стратегія: </a:t>
            </a:r>
            <a:r>
              <a:rPr lang="uk-UA" sz="2100" dirty="0"/>
              <a:t>цінова конкуренція, випуск товарів за ціною нижчою, ніж у конкурента, вивчення реакції ринку на зміну цін; забезпечення ефективності витрат виробництва та обігу;</a:t>
            </a:r>
          </a:p>
          <a:p>
            <a:pPr marL="0" indent="0" algn="just">
              <a:buNone/>
            </a:pPr>
            <a:r>
              <a:rPr lang="uk-UA" sz="2100" b="1" dirty="0"/>
              <a:t>4) комерційна стратегія: </a:t>
            </a:r>
            <a:r>
              <a:rPr lang="uk-UA" sz="2100" dirty="0"/>
              <a:t>вдосконалення методів продажу і дистрибуції; стимулювання продажу за допомогою низки заохочувальних заходів, організація інтенсивної рекламної кампанії; </a:t>
            </a:r>
          </a:p>
          <a:p>
            <a:pPr marL="0" indent="0" algn="just">
              <a:buNone/>
            </a:pPr>
            <a:r>
              <a:rPr lang="uk-UA" sz="2100" b="1" dirty="0"/>
              <a:t>5) стратегія диверсифікації: </a:t>
            </a:r>
            <a:r>
              <a:rPr lang="uk-UA" sz="2100" dirty="0"/>
              <a:t>діяльність підприємства, традиційно виступає на інших ринках, але намагається проникнути на свій ринок (конгломератна диверсифікація);</a:t>
            </a:r>
          </a:p>
          <a:p>
            <a:pPr marL="0" indent="0" algn="just">
              <a:buNone/>
            </a:pPr>
            <a:r>
              <a:rPr lang="uk-UA" sz="2100" b="1" dirty="0"/>
              <a:t>6) стратегія партизанської війни: </a:t>
            </a:r>
            <a:r>
              <a:rPr lang="uk-UA" sz="2100" dirty="0"/>
              <a:t>вибіркові зниження цін, рекламні атаки, нові, нетрадиційні форми продажу товарів, запозичення у конкурентів методів організації торгівельної діяльності.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9257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Відомий американський економіст І. </a:t>
            </a:r>
            <a:r>
              <a:rPr lang="uk-UA" sz="2100" b="1" dirty="0" err="1"/>
              <a:t>Ансофф</a:t>
            </a:r>
            <a:r>
              <a:rPr lang="uk-UA" sz="2100" b="1" dirty="0"/>
              <a:t> увів у науковий обіг поняття «конкурентний статус фірми» (КСФ). Він запропонував таку формулу для визначення конкурентного статусу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                                       </a:t>
            </a:r>
            <a:r>
              <a:rPr lang="uk-UA" sz="2100" b="1" dirty="0"/>
              <a:t>(1)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І</a:t>
            </a:r>
            <a:r>
              <a:rPr lang="en-US" sz="2100" b="1" dirty="0" smtClean="0"/>
              <a:t>f – </a:t>
            </a:r>
            <a:r>
              <a:rPr lang="uk-UA" sz="2100" b="1" dirty="0"/>
              <a:t>рівень стратегічних капітальних вкладів фірми; </a:t>
            </a:r>
            <a:r>
              <a:rPr lang="uk-UA" sz="2100" b="1" dirty="0" err="1" smtClean="0"/>
              <a:t>Ік</a:t>
            </a:r>
            <a:r>
              <a:rPr lang="uk-UA" sz="2100" b="1" dirty="0" smtClean="0"/>
              <a:t> </a:t>
            </a:r>
            <a:r>
              <a:rPr lang="uk-UA" sz="2100" b="1" dirty="0"/>
              <a:t>– критична точка капітальних вкладів, вище за яку формується прибуток, нижче – збиток; </a:t>
            </a:r>
            <a:r>
              <a:rPr lang="uk-UA" sz="2100" b="1" dirty="0" err="1" smtClean="0"/>
              <a:t>Іо</a:t>
            </a:r>
            <a:r>
              <a:rPr lang="uk-UA" sz="2100" b="1" dirty="0" smtClean="0"/>
              <a:t> </a:t>
            </a:r>
            <a:r>
              <a:rPr lang="uk-UA" sz="2100" b="1" dirty="0"/>
              <a:t>– оптимальний обсяг капітальних вкладів; </a:t>
            </a:r>
            <a:r>
              <a:rPr lang="en-US" sz="2100" b="1" dirty="0" err="1" smtClean="0"/>
              <a:t>Sf</a:t>
            </a:r>
            <a:r>
              <a:rPr lang="en-US" sz="2100" b="1" dirty="0" smtClean="0"/>
              <a:t> </a:t>
            </a:r>
            <a:r>
              <a:rPr lang="en-US" sz="2100" b="1" dirty="0"/>
              <a:t>– </a:t>
            </a:r>
            <a:r>
              <a:rPr lang="uk-UA" sz="2100" b="1" dirty="0"/>
              <a:t>дієва стратегія (оцінюється в балах експертним шляхом); </a:t>
            </a:r>
            <a:r>
              <a:rPr lang="en-US" sz="2100" b="1" dirty="0" smtClean="0"/>
              <a:t>S</a:t>
            </a:r>
            <a:r>
              <a:rPr lang="uk-UA" sz="2100" b="1" dirty="0" smtClean="0"/>
              <a:t>о</a:t>
            </a:r>
            <a:r>
              <a:rPr lang="en-US" sz="2100" b="1" dirty="0" smtClean="0"/>
              <a:t> </a:t>
            </a:r>
            <a:r>
              <a:rPr lang="en-US" sz="2100" b="1" dirty="0"/>
              <a:t>– </a:t>
            </a:r>
            <a:r>
              <a:rPr lang="uk-UA" sz="2100" b="1" dirty="0"/>
              <a:t>оптимальна стратегія (так само); </a:t>
            </a:r>
            <a:r>
              <a:rPr lang="uk-UA" sz="2100" b="1" dirty="0" smtClean="0"/>
              <a:t>С</a:t>
            </a:r>
            <a:r>
              <a:rPr lang="en-US" sz="2100" b="1" dirty="0" smtClean="0"/>
              <a:t>f </a:t>
            </a:r>
            <a:r>
              <a:rPr lang="en-US" sz="2100" b="1" dirty="0"/>
              <a:t>– </a:t>
            </a:r>
            <a:r>
              <a:rPr lang="uk-UA" sz="2100" b="1" dirty="0"/>
              <a:t>фактичний потенціал (так само); </a:t>
            </a:r>
            <a:r>
              <a:rPr lang="en-US" sz="2100" b="1" dirty="0" smtClean="0"/>
              <a:t>C</a:t>
            </a:r>
            <a:r>
              <a:rPr lang="uk-UA" sz="2100" b="1" dirty="0" smtClean="0"/>
              <a:t>о</a:t>
            </a:r>
            <a:r>
              <a:rPr lang="en-US" sz="2100" b="1" dirty="0" smtClean="0"/>
              <a:t> </a:t>
            </a:r>
            <a:r>
              <a:rPr lang="en-US" sz="2100" b="1" dirty="0"/>
              <a:t>– </a:t>
            </a:r>
            <a:r>
              <a:rPr lang="uk-UA" sz="2100" b="1" dirty="0"/>
              <a:t>оптимальний потенціал (так само).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Якщо </a:t>
            </a:r>
            <a:r>
              <a:rPr lang="uk-UA" sz="2100" b="1" dirty="0"/>
              <a:t>КСФ = 1, спостерігається найвища ефективність; </a:t>
            </a: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КСФ </a:t>
            </a:r>
            <a:r>
              <a:rPr lang="uk-UA" sz="2100" b="1" dirty="0"/>
              <a:t>= 0, немає прибутку, підприємство збиткове. </a:t>
            </a: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При </a:t>
            </a:r>
            <a:r>
              <a:rPr lang="uk-UA" sz="2100" b="1" dirty="0"/>
              <a:t>0 &lt; КСФ &lt; 0,4 відзначається слабка конкурентна позиція</a:t>
            </a:r>
            <a:r>
              <a:rPr lang="uk-UA" sz="2100" b="1" dirty="0" smtClean="0"/>
              <a:t>;</a:t>
            </a:r>
          </a:p>
          <a:p>
            <a:pPr marL="0" indent="0" algn="ctr">
              <a:buNone/>
            </a:pPr>
            <a:r>
              <a:rPr lang="uk-UA" sz="2100" b="1" dirty="0" smtClean="0"/>
              <a:t>0,5 </a:t>
            </a:r>
            <a:r>
              <a:rPr lang="uk-UA" sz="2100" b="1" dirty="0"/>
              <a:t>&lt; КСФ &lt; 0,7 – середня конкурентна позиція</a:t>
            </a:r>
            <a:r>
              <a:rPr lang="uk-UA" sz="2100" b="1" dirty="0" smtClean="0"/>
              <a:t>;</a:t>
            </a:r>
          </a:p>
          <a:p>
            <a:pPr marL="0" indent="0" algn="ctr">
              <a:buNone/>
            </a:pPr>
            <a:r>
              <a:rPr lang="uk-UA" sz="2100" b="1" dirty="0" smtClean="0"/>
              <a:t>0,8 </a:t>
            </a:r>
            <a:r>
              <a:rPr lang="uk-UA" sz="2100" b="1" dirty="0"/>
              <a:t>&lt; КСФ &lt; 1,0 – сильна конкурентна позиція.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340768"/>
            <a:ext cx="250507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5260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dirty="0"/>
              <a:t>Сучасним напрямом стратегічного аналізу конкуренції, пошуку слабких і сильних сторін підприємства є </a:t>
            </a:r>
            <a:r>
              <a:rPr lang="uk-UA" sz="2100" b="1" dirty="0" err="1"/>
              <a:t>бенчмаркінг</a:t>
            </a:r>
            <a:r>
              <a:rPr lang="uk-UA" sz="2100" b="1" dirty="0"/>
              <a:t> (англ. </a:t>
            </a:r>
            <a:r>
              <a:rPr lang="en-US" sz="2100" b="1" dirty="0"/>
              <a:t>bench-marking). </a:t>
            </a:r>
            <a:r>
              <a:rPr lang="uk-UA" sz="2100" b="1" dirty="0"/>
              <a:t>Його основною метою є </a:t>
            </a:r>
            <a:r>
              <a:rPr lang="uk-UA" sz="2100" dirty="0"/>
              <a:t>визначення ймовірності успіху підприємства на ринку товарів</a:t>
            </a:r>
            <a:r>
              <a:rPr lang="uk-UA" sz="2100" b="1" dirty="0"/>
              <a:t>. В основу аналізу покладена самооцінка результатів діяльності підприємства.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Цілі </a:t>
            </a:r>
            <a:r>
              <a:rPr lang="uk-UA" sz="2100" b="1" dirty="0" err="1"/>
              <a:t>бенчмаркінгу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dirty="0"/>
              <a:t>- визначення конкурентоспроможності компанії та її слабких сторін;</a:t>
            </a:r>
          </a:p>
          <a:p>
            <a:pPr marL="0" indent="0" algn="just">
              <a:buNone/>
            </a:pPr>
            <a:r>
              <a:rPr lang="uk-UA" sz="2100" dirty="0"/>
              <a:t>- усвідомлення необхідності змін;</a:t>
            </a:r>
          </a:p>
          <a:p>
            <a:pPr marL="0" indent="0" algn="just">
              <a:buNone/>
            </a:pPr>
            <a:r>
              <a:rPr lang="uk-UA" sz="2100" dirty="0"/>
              <a:t>- відбір ідей щодо кардинального поліпшення бізнес процесів;</a:t>
            </a:r>
          </a:p>
          <a:p>
            <a:pPr marL="0" indent="0" algn="just">
              <a:buNone/>
            </a:pPr>
            <a:r>
              <a:rPr lang="uk-UA" sz="2100" dirty="0"/>
              <a:t>- визначення кращих прийомів роботи для компанії даного типу;</a:t>
            </a:r>
          </a:p>
          <a:p>
            <a:pPr marL="0" indent="0" algn="just">
              <a:buNone/>
            </a:pPr>
            <a:r>
              <a:rPr lang="uk-UA" sz="2100" dirty="0"/>
              <a:t>- розроблення інноваційних підходів для вдосконалення бізнес-процесів.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Види </a:t>
            </a:r>
            <a:r>
              <a:rPr lang="uk-UA" sz="2100" b="1" dirty="0" err="1"/>
              <a:t>бенчмаркінгу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b="1" dirty="0"/>
              <a:t>1. Внутрішній </a:t>
            </a:r>
            <a:r>
              <a:rPr lang="uk-UA" sz="2100" dirty="0"/>
              <a:t>– </a:t>
            </a:r>
            <a:r>
              <a:rPr lang="uk-UA" sz="2100" dirty="0" err="1"/>
              <a:t>бенчмаркінг</a:t>
            </a:r>
            <a:r>
              <a:rPr lang="uk-UA" sz="2100" dirty="0"/>
              <a:t>, що здійснюється всередині організації шляхом порівняння характеристик виробничих одиниць з аналогічними процесами.</a:t>
            </a:r>
          </a:p>
          <a:p>
            <a:pPr marL="0" indent="0" algn="just">
              <a:buNone/>
            </a:pPr>
            <a:r>
              <a:rPr lang="uk-UA" sz="2100" b="1" dirty="0"/>
              <a:t>2. </a:t>
            </a:r>
            <a:r>
              <a:rPr lang="uk-UA" sz="2100" b="1" dirty="0" err="1"/>
              <a:t>Бенчмаркінг</a:t>
            </a:r>
            <a:r>
              <a:rPr lang="uk-UA" sz="2100" b="1" dirty="0"/>
              <a:t> конкурентоспроможності </a:t>
            </a:r>
            <a:r>
              <a:rPr lang="uk-UA" sz="2100" dirty="0"/>
              <a:t>– вимір характеристик підприємства та їх порівняння з характеристиками прямих конкурентів.</a:t>
            </a:r>
          </a:p>
          <a:p>
            <a:pPr marL="0" indent="0" algn="just">
              <a:buNone/>
            </a:pPr>
            <a:r>
              <a:rPr lang="uk-UA" sz="2100" b="1" dirty="0"/>
              <a:t>3. Функціональний </a:t>
            </a:r>
            <a:r>
              <a:rPr lang="uk-UA" sz="2100" b="1" dirty="0" err="1"/>
              <a:t>бенчмаркінг</a:t>
            </a:r>
            <a:r>
              <a:rPr lang="uk-UA" sz="2100" b="1" dirty="0"/>
              <a:t> </a:t>
            </a:r>
            <a:r>
              <a:rPr lang="uk-UA" sz="2100" dirty="0"/>
              <a:t>– </a:t>
            </a:r>
            <a:r>
              <a:rPr lang="uk-UA" sz="2100" dirty="0" err="1"/>
              <a:t>бенчмаркінг</a:t>
            </a:r>
            <a:r>
              <a:rPr lang="uk-UA" sz="2100" dirty="0"/>
              <a:t>, що порівнює визначену функцію двох або більше організацій однієї галузі.</a:t>
            </a:r>
          </a:p>
          <a:p>
            <a:pPr marL="0" indent="0" algn="just">
              <a:buNone/>
            </a:pPr>
            <a:r>
              <a:rPr lang="uk-UA" sz="2100" b="1" dirty="0"/>
              <a:t>4. Загальний </a:t>
            </a:r>
            <a:r>
              <a:rPr lang="uk-UA" sz="2100" b="1" dirty="0" err="1"/>
              <a:t>бенчмаркінг</a:t>
            </a:r>
            <a:r>
              <a:rPr lang="uk-UA" sz="2100" b="1" dirty="0"/>
              <a:t> </a:t>
            </a:r>
            <a:r>
              <a:rPr lang="uk-UA" sz="2100" dirty="0"/>
              <a:t>– </a:t>
            </a:r>
            <a:r>
              <a:rPr lang="uk-UA" sz="2100" dirty="0" err="1"/>
              <a:t>бенчмаркінг</a:t>
            </a:r>
            <a:r>
              <a:rPr lang="uk-UA" sz="2100" dirty="0"/>
              <a:t> процесу, який порівнює функцію двох або більше організацій незалежно від сектору їх діяльності.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08273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Принципи </a:t>
            </a:r>
            <a:r>
              <a:rPr lang="uk-UA" sz="2100" b="1" dirty="0" err="1" smtClean="0"/>
              <a:t>бенчмаркінгу</a:t>
            </a:r>
            <a:r>
              <a:rPr lang="uk-UA" sz="2100" b="1" dirty="0" smtClean="0"/>
              <a:t>.</a:t>
            </a:r>
            <a:endParaRPr lang="uk-UA" sz="2100" b="1" dirty="0"/>
          </a:p>
          <a:p>
            <a:pPr marL="0" indent="0" algn="just">
              <a:buNone/>
            </a:pPr>
            <a:r>
              <a:rPr lang="uk-UA" sz="2100" b="1" dirty="0"/>
              <a:t>1. Взаємність: </a:t>
            </a:r>
            <a:r>
              <a:rPr lang="uk-UA" sz="2100" dirty="0" err="1"/>
              <a:t>бенчмаркінг</a:t>
            </a:r>
            <a:r>
              <a:rPr lang="uk-UA" sz="2100" dirty="0"/>
              <a:t> є діяльністю, що базується на партнерських взаєминах, злагоді та обміні даними, які забезпечують виграшну ситуацію для обох сторін. </a:t>
            </a:r>
          </a:p>
          <a:p>
            <a:pPr marL="0" indent="0" algn="just">
              <a:buNone/>
            </a:pPr>
            <a:r>
              <a:rPr lang="uk-UA" sz="2100" b="1" dirty="0"/>
              <a:t>2. Аналогія: </a:t>
            </a:r>
            <a:r>
              <a:rPr lang="uk-UA" sz="2100" dirty="0"/>
              <a:t>оперативні процеси партнерів повинні бути подібними.</a:t>
            </a:r>
          </a:p>
          <a:p>
            <a:pPr marL="0" indent="0" algn="just">
              <a:buNone/>
            </a:pPr>
            <a:r>
              <a:rPr lang="uk-UA" sz="2100" b="1" dirty="0"/>
              <a:t>3. Вимір: </a:t>
            </a:r>
            <a:r>
              <a:rPr lang="uk-UA" sz="2100" dirty="0" err="1"/>
              <a:t>бенчмаркінг</a:t>
            </a:r>
            <a:r>
              <a:rPr lang="uk-UA" sz="2100" dirty="0"/>
              <a:t> – порівняння характеристик, визначених на декількох підприємствах. Метою є визначення того, чому існують розбіжності в характеристиках і як досягти їх найкращого значення.</a:t>
            </a:r>
          </a:p>
          <a:p>
            <a:pPr marL="0" indent="0" algn="just">
              <a:buNone/>
            </a:pPr>
            <a:r>
              <a:rPr lang="uk-UA" sz="2100" b="1" dirty="0"/>
              <a:t>4. Достовірність: </a:t>
            </a:r>
            <a:r>
              <a:rPr lang="uk-UA" sz="2100" dirty="0" err="1"/>
              <a:t>бенчмаркінг</a:t>
            </a:r>
            <a:r>
              <a:rPr lang="uk-UA" sz="2100" dirty="0"/>
              <a:t> повинен проводитися на підставі фактичних даних, точного аналізу і вивчення процесу.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Параметри </a:t>
            </a:r>
            <a:r>
              <a:rPr lang="uk-UA" sz="2100" b="1" dirty="0"/>
              <a:t>здійснення </a:t>
            </a:r>
            <a:r>
              <a:rPr lang="uk-UA" sz="2100" b="1" dirty="0" err="1"/>
              <a:t>бенчмаркінгу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dirty="0"/>
              <a:t>- ринкова частка;</a:t>
            </a:r>
          </a:p>
          <a:p>
            <a:pPr marL="0" indent="0" algn="just">
              <a:buNone/>
            </a:pPr>
            <a:r>
              <a:rPr lang="uk-UA" sz="2100" dirty="0"/>
              <a:t>- якість продукції;</a:t>
            </a:r>
          </a:p>
          <a:p>
            <a:pPr marL="0" indent="0" algn="just">
              <a:buNone/>
            </a:pPr>
            <a:r>
              <a:rPr lang="uk-UA" sz="2100" dirty="0"/>
              <a:t>- ціна;</a:t>
            </a:r>
          </a:p>
          <a:p>
            <a:pPr marL="0" indent="0" algn="just">
              <a:buNone/>
            </a:pPr>
            <a:r>
              <a:rPr lang="uk-UA" sz="2100" dirty="0"/>
              <a:t>- технологія виробництва;</a:t>
            </a:r>
          </a:p>
          <a:p>
            <a:pPr marL="0" indent="0" algn="just">
              <a:buNone/>
            </a:pPr>
            <a:r>
              <a:rPr lang="uk-UA" sz="2100" dirty="0"/>
              <a:t>- собівартість продукції;</a:t>
            </a:r>
          </a:p>
          <a:p>
            <a:pPr marL="0" indent="0" algn="just">
              <a:buNone/>
            </a:pPr>
            <a:r>
              <a:rPr lang="uk-UA" sz="2100" dirty="0"/>
              <a:t>- рентабельність продукції;</a:t>
            </a:r>
          </a:p>
          <a:p>
            <a:pPr marL="0" indent="0" algn="just">
              <a:buNone/>
            </a:pPr>
            <a:r>
              <a:rPr lang="uk-UA" sz="2100" dirty="0"/>
              <a:t>- рівень продуктивності праці;</a:t>
            </a:r>
          </a:p>
          <a:p>
            <a:pPr marL="0" indent="0" algn="just">
              <a:buNone/>
            </a:pPr>
            <a:r>
              <a:rPr lang="uk-UA" sz="2100" dirty="0"/>
              <a:t>- обсяг продажів;</a:t>
            </a:r>
          </a:p>
          <a:p>
            <a:pPr marL="0" indent="0" algn="just">
              <a:buNone/>
            </a:pPr>
            <a:r>
              <a:rPr lang="uk-UA" sz="2100" dirty="0"/>
              <a:t>- канали збуту;</a:t>
            </a:r>
          </a:p>
          <a:p>
            <a:pPr marL="0" indent="0" algn="just">
              <a:buNone/>
            </a:pPr>
            <a:r>
              <a:rPr lang="uk-UA" sz="2100" dirty="0"/>
              <a:t>- якість управління;</a:t>
            </a:r>
          </a:p>
          <a:p>
            <a:pPr marL="0" indent="0" algn="just">
              <a:buNone/>
            </a:pPr>
            <a:r>
              <a:rPr lang="uk-UA" sz="2100" dirty="0"/>
              <a:t>- нові продукти;</a:t>
            </a:r>
          </a:p>
          <a:p>
            <a:pPr marL="0" indent="0" algn="just">
              <a:buNone/>
            </a:pPr>
            <a:r>
              <a:rPr lang="uk-UA" sz="2100" dirty="0"/>
              <a:t>- співвідношення світових і внутрішніх цін;</a:t>
            </a:r>
          </a:p>
          <a:p>
            <a:pPr marL="0" indent="0" algn="just">
              <a:buNone/>
            </a:pPr>
            <a:r>
              <a:rPr lang="uk-UA" sz="2100" dirty="0"/>
              <a:t>- репутація фірми.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830882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1839</Words>
  <Application>Microsoft Office PowerPoint</Application>
  <PresentationFormat>Экран (4:3)</PresentationFormat>
  <Paragraphs>154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1. Сутність конкуренції, її типологія.  2. Поняття конкурентного аналізу; його цілі та завдання.  3. Значення асортиментної політики в конкурентному аналізі. 4. Аналіз конкурентних стратегій. 5. Бенчмаркінг та інноваційна політика як інструменти визначення конкурентоспроможності.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34</cp:revision>
  <dcterms:created xsi:type="dcterms:W3CDTF">2020-08-26T06:53:27Z</dcterms:created>
  <dcterms:modified xsi:type="dcterms:W3CDTF">2026-04-05T14:46:09Z</dcterms:modified>
</cp:coreProperties>
</file>