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3"/>
  </p:normalViewPr>
  <p:slideViewPr>
    <p:cSldViewPr snapToGrid="0">
      <p:cViewPr>
        <p:scale>
          <a:sx n="81" d="100"/>
          <a:sy n="81" d="100"/>
        </p:scale>
        <p:origin x="177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2081-EC3C-EB78-4832-6A317A17C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72BB2-A7A6-CD22-5F8E-389FF5C93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A0176-099D-5F30-CA01-5E6913E3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9BA49-C55B-CE98-1F5E-C041A08E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38ED-4C79-7EE1-9FB0-ACEF6645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0794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5737-CA28-F5BA-2B3B-3C6FFBCA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BE2ED-F239-1330-63A0-8DAE0D252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E9ED-0E80-3514-EFF7-F8935309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14CB7-B207-EE53-7031-A43E5BE8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2D74-0D0A-3E16-5923-2A45ACCB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6315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68AD8-8319-3F7A-9F33-BDAAB470D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C841E-CBFD-DA29-E524-AFEF91D56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A705-EC14-BDB0-7088-9C59A9AC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DF9BF-01B2-3C7E-6C14-F0D3168D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403F-EDBE-AEE1-D7FE-B3674640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6947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F006-CAC1-F364-5E28-146244AD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54D8-871E-9228-AAE2-057F22EED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F6DE7-D213-D958-C419-2C36CBEA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797B3-A6AE-1098-58DE-58D05877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248D-6704-28CC-BDD6-A11E4613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7246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B285-675B-8CC3-EEB2-328F3E13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D23D9-45AE-734E-8435-B36823938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49D27-D0EF-095F-43F7-A797AB04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234EC-F96E-298D-4F7E-A90F444D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3049-F494-D2AC-117D-C8F27AB2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5530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660A-ED67-2272-8EED-A868A386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FF8F-D700-9603-E233-24B2913DB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5BC21-D850-7A19-D92C-ADE64FDDE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B4302-0A94-3419-D251-D0EFA9BD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E5BD2-5B99-499D-7F0A-D8590C5C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7C49F-940D-6FA0-9765-252D10F6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3634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7135-3A5D-354A-D43D-06B39D42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F8CED-DADA-6D65-11EF-583505CD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1E2C6-FB8B-1C43-516B-AB5FCE9E0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A061E-16D0-DC89-092B-DA86657C0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56B68-572B-7CAB-EE15-D18F7C74C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D6379-7528-B512-3B72-7AC516F0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04AC2-6290-0BC4-6BB1-412C1D0F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FE839-F333-6ACE-95D4-164D0724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5911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8797-CEA1-65B7-7C5B-9BD7B05C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E8413-8269-902A-BF12-38646B00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94E88-9C15-4AEC-56B0-3E1899F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D0951-0F09-3936-11FF-A7083EC8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1943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A6DEF7-ACD2-EBE6-DA28-8286B9AF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58DD7-F65D-609A-1F12-3AD12FD4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2BCCE-6124-7E00-34DE-13D027A0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0614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B4E0-060F-5871-DF14-3AFFE3ED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4D55-76D7-F108-A862-5FB31867C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52790-5623-CB5B-F53F-BCA43FDE6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BC9A1-39F3-D735-F5EA-7B1FE5BC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AD995-4C86-0383-1EB7-9AD22916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63C38-5060-CFDC-AF22-2742A29F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0962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0A71-2A47-8105-E211-997CD2AC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B2AB7-7FF2-B170-19E3-CAE9A6761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A7203-404F-B2E9-5762-3B60EB38E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8AF1A-0328-B390-65AB-D1C0CD62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C796-0B02-604C-323A-0520A6DC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1B53B-27CC-31C4-7B52-555CCE21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5453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90A59-C083-E8CF-3B93-01CAAC91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83C8E-8EB4-BF5F-338B-50CC1B9F4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F26D5-BE51-E063-3CA1-9A1D0C1AC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ADAA-48C6-404D-AF9E-1874C6A4D3DC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FC2C-B1F2-F08A-EA8B-E25EECFC8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177E-6B2F-31D1-CF1F-368E7BC46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F1FF3-3D9B-C14F-8EAD-600A56E9654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6869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D79A-9BC6-8A84-A11F-6EE1BB4E1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405" y="1122363"/>
            <a:ext cx="11336355" cy="1021747"/>
          </a:xfrm>
        </p:spPr>
        <p:txBody>
          <a:bodyPr>
            <a:normAutofit/>
          </a:bodyPr>
          <a:lstStyle/>
          <a:p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ПСИХОЛОГІЧНОГО НАСИЛЬСТВА: </a:t>
            </a:r>
            <a:b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РІВНІ, СТРАТЕГІЇ ТА ПСИХОЛОГІЧНІ ІНТЕРВЕНЦІЇ</a:t>
            </a:r>
            <a:endParaRPr lang="en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841AC-FBA6-63CA-7B9B-B25FC4FE8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8438"/>
            <a:ext cx="9680154" cy="399361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М.І. Гречаник,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PhD,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кафедри психології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47C7D-72DF-A97A-C23F-5C2DBCD0B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30" y="2271772"/>
            <a:ext cx="4656739" cy="24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5CC4-33E0-C543-C0EB-6BDE50E3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ПРОФІЛАКТИКА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71A79-807D-2721-A269-CBE791B8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20" y="1377108"/>
            <a:ext cx="11144480" cy="4799855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профілактика спрямована 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виникненню насильства до його появи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вплив 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норми, установки та моделі взаємодії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можуть підтримувати насильство;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 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широкі групи населення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лише на групи ризику; 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3A7CE-5AD5-AEEB-A539-BC5F1674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4030663"/>
            <a:ext cx="36957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4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A09A-FE14-2E50-0CF9-B41EA749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ПРОФІЛАКТИКА ПСИХОЛОГІЧНОГО НАСИЛЬСТВА</a:t>
            </a:r>
            <a:endParaRPr lang="en-U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D1FE6-3C9F-2D0E-FC04-DB63E4FC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5" y="1333041"/>
            <a:ext cx="11265665" cy="4843922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розвиток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 безпечної комунікації, поваги до меж, емоційної регуляції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психоосвітні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програми, тренінги, політики безпечного середовища, інформаційні кампанії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ідея: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ймовірності виникнення насильства через зміну умов і контекстів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87EC3-55F2-BCC3-E50F-6558B6F2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117" y="4099034"/>
            <a:ext cx="4196432" cy="23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9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12E4-0851-D843-063E-E1EC4FA5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ВТОРИННА ПРОФІЛАКТИКА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1B3D31B-84A4-E7B2-3401-972B3140FE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4742" y="843240"/>
            <a:ext cx="11034311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вторинна профілактика спрямована на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раннє виявлення ризику насильства та своєчасне втручання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 об’єктом 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 підвищеної вразливості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насильство ще можна попередити, зупинити або обмежити на ранній стадії;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вона включає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 тривожних ознак, скринінг, ранню підтримку, кризове консультування, перенаправлення до відповідних служб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E409A-F30B-8E68-D351-1617B813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97" y="3614104"/>
            <a:ext cx="3454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76D8-AABA-8F71-655C-78B884C1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ВТОРИННА ПРОФІЛАКТИКА ПСИХОЛОГІЧНОГО НАСИЛЬСТВА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9BAE-B8C7-BA37-4AEE-C952862B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9" y="1101687"/>
            <a:ext cx="11067361" cy="5075276"/>
          </a:xfrm>
        </p:spPr>
        <p:txBody>
          <a:bodyPr>
            <a:norm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вторинна профілактика орієнтована не на всю популяцію, а насамперед на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ризику та контексти, де небезпека вже підвищена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завданням 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допустити ескалації насильства та переходу ризику у стійку повторювану практику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випливає з логіки раннього втручання, описаної в рамках громадського здоров’я. 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A1B36-A24D-CE27-403F-06D31DAF5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13" y="3678739"/>
            <a:ext cx="35179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3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5DED-69A9-55C6-F93A-01A3A008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ТРЕТИННА ПРОФІЛАКТИКА ПСИХОЛОГІЧНОГО НАСИЛЬСТВА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FCB0B-79E5-0241-7A70-F90540F89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третинна профілактика спрямована на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наслідків уже пережитого насильства та попередження його повторення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психологічну допомогу, відновлення функціонування та підтримку адаптації постраждалої особи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роботу з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ризиком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ревіктимізації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повторного включення у насильницькі взаємини;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4C890-3678-3BFF-BDA8-4D66669B9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43" y="4024942"/>
            <a:ext cx="3136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D1E3-B15B-8375-8867-CB937855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ТРЕТИННА ПРОФІЛАКТИКА ПСИХОЛОГІЧНОГО НАСИЛЬСТВА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AE7D-12D9-D516-FC70-4A2AEF53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1" y="1178805"/>
            <a:ext cx="11111429" cy="4998158"/>
          </a:xfrm>
        </p:spPr>
        <p:txBody>
          <a:bodyPr>
            <a:norm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включати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довготривалий психологічний супровід, психотерапію, соціальну підтримку, міжвідомчу взаємодію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 не лише на індивіда, а й на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зміну умов, які можуть сприяти повторенню насильства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мета 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безпеки, автономії та психологічного благополуччя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1A2A9-D0C8-D1D8-7F69-1D2ABDC6B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70" y="3429000"/>
            <a:ext cx="4785053" cy="25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7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9F16-1933-5893-5C00-FE5E7C4F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ПЕРВИННОЇ, ВТОРИННОЇ ТА ТРЕТИННОЇ ПРОФІЛАКТИКИ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2654C8-6E51-7BCE-D232-E7CDA23B2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414502"/>
              </p:ext>
            </p:extLst>
          </p:nvPr>
        </p:nvGraphicFramePr>
        <p:xfrm>
          <a:off x="198304" y="1421176"/>
          <a:ext cx="10857840" cy="4640217"/>
        </p:xfrm>
        <a:graphic>
          <a:graphicData uri="http://schemas.openxmlformats.org/drawingml/2006/table">
            <a:tbl>
              <a:tblPr/>
              <a:tblGrid>
                <a:gridCol w="2714460">
                  <a:extLst>
                    <a:ext uri="{9D8B030D-6E8A-4147-A177-3AD203B41FA5}">
                      <a16:colId xmlns:a16="http://schemas.microsoft.com/office/drawing/2014/main" val="4134361392"/>
                    </a:ext>
                  </a:extLst>
                </a:gridCol>
                <a:gridCol w="2714460">
                  <a:extLst>
                    <a:ext uri="{9D8B030D-6E8A-4147-A177-3AD203B41FA5}">
                      <a16:colId xmlns:a16="http://schemas.microsoft.com/office/drawing/2014/main" val="3730879800"/>
                    </a:ext>
                  </a:extLst>
                </a:gridCol>
                <a:gridCol w="2714460">
                  <a:extLst>
                    <a:ext uri="{9D8B030D-6E8A-4147-A177-3AD203B41FA5}">
                      <a16:colId xmlns:a16="http://schemas.microsoft.com/office/drawing/2014/main" val="1997509065"/>
                    </a:ext>
                  </a:extLst>
                </a:gridCol>
                <a:gridCol w="2714460">
                  <a:extLst>
                    <a:ext uri="{9D8B030D-6E8A-4147-A177-3AD203B41FA5}">
                      <a16:colId xmlns:a16="http://schemas.microsoft.com/office/drawing/2014/main" val="2774415220"/>
                    </a:ext>
                  </a:extLst>
                </a:gridCol>
              </a:tblGrid>
              <a:tr h="378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профілактики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втручання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мета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Приклади заходів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081485"/>
                  </a:ext>
                </a:extLst>
              </a:tr>
              <a:tr h="15151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Первинна</a:t>
                      </a:r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виникнення насильства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допустити появи насильства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психоосвіта, формування безпечних норм, розвиток навичок комунікації, політики безпечного середовища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073728"/>
                  </a:ext>
                </a:extLst>
              </a:tr>
              <a:tr h="15151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Вторинна</a:t>
                      </a:r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етапі раннього ризику або одразу після перших сигналів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виявити небезпеку і не допустити ескалації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раннє виявлення, скринінг, кризова підтримка, оцінка ризику, перенаправлення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817629"/>
                  </a:ext>
                </a:extLst>
              </a:tr>
              <a:tr h="12310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Третинна</a:t>
                      </a:r>
                      <a:endPara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 пережитого насильства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зменшити наслідки і попередити повторення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психологічна допомога, реабілітація, тривалий супровід, міжвідомча взаємодія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891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00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33EF-B3DF-499E-3E3A-6A46C0AE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РИЗИКУ ПСИХОЛОГІЧНОГО НАСИЛЬСТВА ЯК ОБ’ЄКТ ПРОФІЛАКТИКИ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9F3BC2-0499-94BC-E21E-5A6CFAA03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5253" y="1414856"/>
            <a:ext cx="1160076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насильства ґрунтується на виявленні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 ризику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підвищують імовірність насильства, та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 чинників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її знижують;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ризику не є прямими причинами насильства, але вони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 його вірогідність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моделях насильство розглядається як результат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індивідуальних, міжособистісних, спільнотних і суспільних чинників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тому профілактика має бути спрямована не лише на поведінку окремої людини, а й на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ширший соціальний контекст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чинників ризику дає змогу визначити,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саме і на якому рівні має відбуватися профілактичне втручання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36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C572-6D84-6A7E-E55D-AFAF3F2D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ЧИННИКИ РИЗИКУ ПСИХОЛОГІЧНОГО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1748E68-8F5F-DE9D-2526-51D3A75B5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7287" y="1306531"/>
            <a:ext cx="1085804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 емоційної регуляції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імпульсивність;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когнітивні спотворення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зокрема ворожа атрибуція намірів інших;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рівень емпатії та менталізації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пережитого насильства у дитинстві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(інтергенераційна передача);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толерантність до насильства як норми взаємодії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здатність до усвідомлення власних меж і меж іншого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особливості (висока тривожність, ворожість, потреба у контролі)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B5EE3-FB7F-7FED-C0BD-15FAE2436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358" y="3957364"/>
            <a:ext cx="3403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9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062E-271C-7A5A-6E59-D956E4DA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МІЖОСОБИСТІСНІ ЧИННИКИ РИЗИКУ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641DE5-6325-4C3F-F4ED-20BAC48079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4469" y="1396173"/>
            <a:ext cx="12309204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конфліктності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близьких стосунках;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асиметрія влади і контролю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взаємодії;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залежність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страх втрати стосунків;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 патерни прив’язаності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пов’язані з тривогою, униканням або дезорганізованістю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 навичок конструктивного розв’язання конфліктів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нормалізація приниження, знецінення, ревнощів і контролю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звичайної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 стосунків;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насильницьких моделей взаємодії в сім’ї походження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report on violence and health (2002). </a:t>
            </a:r>
            <a:b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Capaldi, D. M., Knoble, N. B., Shortt, J. W., &amp; Kim, H. K.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systematic review of risk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for intimate partner violence (2012)</a:t>
            </a:r>
            <a:endParaRPr kumimoji="0" lang="en-UA" altLang="en-UA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4170F-F071-B880-1EBA-F18748A63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009" y="4689382"/>
            <a:ext cx="3293018" cy="21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CFA9-E09D-31CD-CF2B-5EE7E840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ПРОФІЛАКТИКИ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6EBE-6D52-483A-CB3F-DAD5E8EDD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насильство є актуальною проблемою, оскільки*: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загалом визнане серйозною проблемою громадського здоров’я;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наслідки охоплюють не лише фізичну, а й психологічну шкоду, порушення розвитку та погіршення благополуччя;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 частина насильства відбувається у близьких стосунках і часто має повторюваний характер; 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*Дані від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Centers for Disease Control and Prevention (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з контролю та профілактики захворювань, далі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Injuries and violence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(2024).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95890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CB01-12CF-A3F5-B7ED-A2C5FBA3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ІНСТИТУЦІЙНІ ТА СОЦІОКУЛЬТУРНІ ЧИННИКИ РИЗИКУ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3C0C87-925E-DF6C-9F3E-EB69E4947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1354" y="1428111"/>
            <a:ext cx="11122446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толерування насильства в культурі взаємодії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сприйняття приниження, контролю або знецінення як «нормальних» форм впливу;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 влади і статусу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інституціях та соціальних ролях;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чітких правил, політик і процедур реагування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насильство;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замовчування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знецінення скарг і перекладання відповідальності на постраждалу особу;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дискримінаційні соціальні норми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уявлення, що легітимують домінування, контроль і підкорення;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доступність допомоги та слабка міжвідомча координація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несприятливі соціально-економічні умови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підвищують вразливість і ускладнюють вихід із насильницьких ситуацій.</a:t>
            </a:r>
          </a:p>
        </p:txBody>
      </p:sp>
    </p:spTree>
    <p:extLst>
      <p:ext uri="{BB962C8B-B14F-4D97-AF65-F5344CB8AC3E}">
        <p14:creationId xmlns:p14="http://schemas.microsoft.com/office/powerpoint/2010/main" val="2448882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0716-94AF-480B-1A9C-37DD567C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1" y="365125"/>
            <a:ext cx="11111429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 ЧИННИКИ У ПРОФІЛАКТИЦІ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182F4C-4096-07FE-B05E-EFE0B728AC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2371" y="1102726"/>
            <a:ext cx="1147957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 чинники — це характеристики особи, стосунків, середовища або соціального контексту, що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 імовірність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індивідуальних захисних чинників належать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саморегуляція, емпатія,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ненасильницької комунікації, здатність розпізнавати межі та звертатися по допомогу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узгоджується з профілактичними підходами CDC, які акцентують на safe and healthy relationship skills.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and Protective Factors | Intimate Partner Violence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(2024).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Intimate Partner Violence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(2024).</a:t>
            </a:r>
            <a:endParaRPr kumimoji="0" lang="en-UA" altLang="en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0F3A7-9575-A1F1-A939-4F5611927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35" y="4656724"/>
            <a:ext cx="33401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3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12BD-0BA5-502F-272C-B3D64E11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6" y="365125"/>
            <a:ext cx="11232614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 ЧИННИКИ У ПРОФІЛАКТИЦІ ПСИХОЛОГІЧНОГО НАСИЛЬСТВА</a:t>
            </a:r>
            <a:endParaRPr lang="en-U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B1998-CAF9-65EA-5D8C-78EF219A3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1322024"/>
            <a:ext cx="11078378" cy="4854939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міжособистісному рівні захисну роль відіграють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підтримувальні стосунки, наявність </a:t>
            </a:r>
            <a:r>
              <a:rPr lang="uk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безпечних дорослих або значущих інших, досвід поважної взаємодії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інституційному рівні важливими є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чіткі правила, доступні механізми повідомлення, </a:t>
            </a:r>
            <a:r>
              <a:rPr lang="uk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нетерпимості до насильства та підтримка постраждалих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відповідає evidence-based </a:t>
            </a:r>
            <a:r>
              <a:rPr lang="uk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revention</a:t>
            </a:r>
            <a:r>
              <a:rPr lang="uk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(профілактика, заснована на доказах) 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ресурсах CDC та WHO.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суспільному рівні захисними чинниками є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згуртованість, гендерна рівність, </a:t>
            </a:r>
            <a:r>
              <a:rPr lang="uk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допомоги, сильні соціальні служби та безпечні, стабільні, турботливі середовища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686252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3134-E764-7A79-994A-7E50691A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ОБМЕЖЕНІСТЬ ІНФОРМАЦІЙНО-ПРОСВІТНИЦЬКОГО ПІДХОДУ У ПРОФІЛАКТИЦІ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3E21AA-EF8F-A376-B67D-FFE4B5106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4081" y="1027906"/>
            <a:ext cx="1919702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саме по собі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гарантує зміни поведінки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не усуває структурні умови,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підтримують насильство;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профілактика потребує впливу не лише на знання, а й на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норми,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середовище, організаційні практики та доступ до підтримки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evidence-based підходи передбачають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освітніх, навичкових, організаційних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політичних стратегій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профілактичні програми є більш результативними, коли вони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багаторівневі, тривалі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вбудовані в реальний соціальний контекст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психоосвіта є важливим, але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недостатнім компонентом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системної профілактики.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2F9D3-5E17-2A62-3A97-37BAA5DB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136" y="4444226"/>
            <a:ext cx="1765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36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FDD6-01C4-2D17-E68D-46F9C576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49848" cy="846730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ПСИХООСВІТА ЯК СКЛАДОВА СИСТЕМНОЇ ПРОФІЛАКТИКИ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057772-769A-D75A-36E8-4D78CA338F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0567" y="955117"/>
            <a:ext cx="1223629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психоосвіта є важливою складовою профілактики, оскільки сприяє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 обізнаності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розпізнаванню ознак насильства та розумінню шляхів звернення по допомогу;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психоосвіта є ефективнішою тоді, коли поєднується з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 навичок,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підтримувальним середовищем, політиками безпеки та доступними механізмами реагування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доказових підходах освітні інтервенції розглядаються не ізольовано, а як частина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багатокомпонентних профілактичних програм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22CC50-5959-E1B2-AB76-BC1EA7B3F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53" y="3355774"/>
            <a:ext cx="4570773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21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9ECE-9811-800E-B329-A7A467C3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966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ПСИХООСВІТА ЯК СКЛАДОВА СИСТЕМНОЇ ПРОФІЛАКТИКИ НАСИЛЬСТВА</a:t>
            </a:r>
            <a:endParaRPr lang="en-UA" sz="2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18370E-ED0F-96B9-4ECB-4FE2EB1D58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4632" y="1243841"/>
            <a:ext cx="110269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психоосвіта має найбільший профілактичний потенціал, коли вона не лише інформує, а й формує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безпечної взаємодії, критичного осмислення норм і готовність до просоціальної дії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психоосвіта 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вичерпною формою профілактики, а її необхідним, але інтегрованим компонентом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School-based violence prevention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(2019).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Education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(2024)</a:t>
            </a:r>
            <a:endParaRPr kumimoji="0" lang="en-UA" altLang="en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1A188-A547-593B-6831-CCB2F15C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10" y="3106900"/>
            <a:ext cx="4216609" cy="31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7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53EC-A4EF-ADB9-2066-B21AC663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427027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НАВИЧОК ЯК НАПРЯМ ПРОФІЛАКТИКИ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059076-73CD-C50F-0AF9-17CA837387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1308" y="1062525"/>
            <a:ext cx="1222571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доказово обґрунтованих напрямів профілактики 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навичок безпечних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здорових стосунків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профілактичне значення мають навички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ненасильницької комунікації, емоційної саморегуляції,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розпізнавання меж, конструктивного розв’язання конфліктів і звернення по допомогу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 навички знижують імовірність як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потрапляння в небезпечні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посилюють здатність до розпізнавання ризику та самозахисту.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випливає з профілактичних рамок CDC та WHO.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 результати дають програми, у яких навчання навичкам поєднується з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 з однолітками, дорослими, школою чи іншою інституцією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існує ізольовано.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профілактика психологічного насильства включає не лише інформування, а й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цілеспрямоване навчання поведінкових і соціально-емоційних навичок</a:t>
            </a: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99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AAC6-808E-F32B-F71A-ECCE0D56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6" y="365125"/>
            <a:ext cx="11232614" cy="549275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НАВИЧКИ У ПРОФІЛАКТИЦІ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BD108EC-5B09-E7AF-5A51-2F9CF6DEF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3601" y="1116485"/>
            <a:ext cx="1190479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саморегуляція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здатність розпізнавати, витримувати і регулювати інтенсивні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емоції без переходу до агресії;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ненасильницька комунікація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вираження потреб і незгоди без приниження,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тиску або маніпуляції;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 і дотримання психологічних меж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власних і чужих;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конструктивне розв’язання конфліктів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пошук рішень без ескалації та домінування;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емпатія та менталізація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розуміння внутрішніх станів іншої людини як причин її поведінки;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 ризиків і небезпечних патернів взаємодії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звертатися по допомогу та підтримувати інших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1B29E-ABA6-B45B-5FB7-C4C1D914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9" y="4255806"/>
            <a:ext cx="38735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6AD2-94D5-064B-C096-8EFD985C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562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ПСИХОЛОГА У ПРОФІЛАКТИЦІ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E5EDAC6-3DDE-64F5-8D3C-FC3A29835A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3383" y="779044"/>
            <a:ext cx="1162523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бере участь у профілактиці насильства через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психоосвіту,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навичок безпечної взаємодії та формування чутливості до ранніх ознак ризику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CDC прямо включає teaching safe and healthy relationship skills до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 профілактичних стратегій.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напрямом 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раннє виявлення ризиків, підтримка осіб у ситуації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вразливості та своєчасне перенаправлення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відповідних служб і фахівців.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641B0-9265-4650-B9C5-05A30152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90" y="3557154"/>
            <a:ext cx="4902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E2EB-096C-2CDC-2F26-4C82225D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ПСИХОЛОГА У ПРОФІЛАКТИЦІ ПСИХОЛОГІЧНОГО НАСИЛЬСТВА</a:t>
            </a:r>
            <a:endParaRPr lang="en-UA" sz="2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E65EB88-AEA1-0D75-6932-59D26FCE2E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8204" y="1270277"/>
            <a:ext cx="1213947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закладах освіти психолог може сприяти створенню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 середовища, шкільних правил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процедур, що зменшують толерування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у шкільному посібнику наголошує, що профілактика має бути вбудована в повсякденне</a:t>
            </a:r>
            <a:endParaRPr lang="uk-UA" alt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життя закладу.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виконує також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координаційну та консультативну функцію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 педагогів, батьків, адміністрацію або команду фахівців у виборі </a:t>
            </a:r>
            <a:endParaRPr lang="uk-UA" alt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ненасильницьких і доказових підходів.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профілактична роль психолога не зводиться до індивідуальної бесіди: вона включає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з нормами, стосунками, середовищем та міжсекторальною взаємодією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2EB04-6E4E-9110-77FB-2EF8A678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278" y="4686597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3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8D52-DF8E-C446-3FE4-00AADCDB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ПРОФІЛАКТИКИ ПСИХОЛОГІЧНОГО НАСИЛЬСТВА</a:t>
            </a:r>
            <a:endParaRPr lang="en-U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5F35-8E0E-F1EA-E66F-030ED8D50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1" y="1454227"/>
            <a:ext cx="10758889" cy="472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насильство є актуальною проблемою, оскільки*: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відповідь неможлива без профілактики, тобто без роботи з факторами ризику та захисними факторами на різних рівнях;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міжнародні підходи наголошують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міжсекторальній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доказовій та багаторівневій профілактиці насильства.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від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Centers for Disease Control and Prevention (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з контролю та профілактики захворювань, далі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Injuries and violence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(2024).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AB5A4-419F-59D4-FFDB-7DE68BEC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804" y="4513263"/>
            <a:ext cx="5032143" cy="19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9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9055-E50C-E2B9-0538-995D7463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КОМПЕТЕНТНОСТІ ПСИХОЛОГА У ПРОФІЛАКТИЦІ ПСИХОЛОГІЧНОГО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EB9B03A-9A46-20C5-E0C2-B4B649515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3053" y="1329976"/>
            <a:ext cx="12224821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здійснює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профілактику, раннє виявлення ризиків, підтримувальну комунікацію,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психоосвіту та перенаправлення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підміняє собою інші служби;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прямо наголошує на first-line support і referral як базових елементах відповіді.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меж компетентності належить відмова від дій, що виходять за межі професійної підготовки: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 кваліфікації випадку, слідчих функцій, примусового 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врегулювання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конфлікту,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 кризового ведення без належної підготовки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узгоджується з рекомендаціями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щодо ролі фахівця як провайдера підтримки, а не заміни міжсекторальної системи допомоги.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4D26E-A493-33F2-88DD-C67BBF0A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05" y="4505674"/>
            <a:ext cx="37719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15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7AF4-3633-B01E-2127-17B7FADB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1" y="365125"/>
            <a:ext cx="12076386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КОМПЕТЕНТНОСТІ ПСИХОЛОГА У ПРОФІЛАКТИЦІ ПСИХОЛОГІЧНОГО НАСИЛЬСТВА</a:t>
            </a:r>
            <a:endParaRPr lang="en-U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4F09-08C0-10EB-4FE1-80F243F6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1450428"/>
            <a:ext cx="11227676" cy="4726535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профілактичній роботі психолог має діяти в межах принципів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безпеки, конфіденційності,</a:t>
            </a:r>
            <a:endParaRPr lang="uk-UA" alt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інформованості, недопущення повторної травматизації та поваги до автономії людини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ситуація вимагає спеціалізованої медичної, юридичної, соціальної або кризової допомоги, </a:t>
            </a:r>
            <a:endParaRPr lang="uk-UA" alt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психолога полягає у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своєчасному скеруванні та координації звернення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alt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у спробі вирішити все самостійно.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професійна ефективність психолога у сфері профілактики насильства визначається не </a:t>
            </a:r>
            <a:endParaRPr lang="uk-UA" alt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всесильністю</a:t>
            </a:r>
            <a:r>
              <a:rPr lang="uk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чітким розумінням власної ролі та меж професійної відповідальності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218777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AF5E-D18B-C4AF-FF6C-45DBADE1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ЕТИЧНІ ПРИНЦИПИ ПРОФІЛАКТИКИ ПСИХОЛОГІЧНОГО НАСИЛЬСТВА</a:t>
            </a:r>
            <a:br>
              <a:rPr lang="uk-UA" b="1" dirty="0"/>
            </a:br>
            <a:endParaRPr lang="en-U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1546D3-312E-64AE-12CA-ED88CAAE07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5310" y="728361"/>
            <a:ext cx="1641562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нашкодь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(non-maleficence)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уникнення дій, що можуть посилити ризик або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призвести до повторної травматизації;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 безпеки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оцінка ризиків і дії, що мінімізують небезпеку для постраждалої особи;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повага до автономії та інформованого вибору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недопущення тиску, збереження права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на рішення щодо власного життя;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конфіденційність і її межі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захист інформації з урахуванням випадків, коли існує ризик шкоди;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недискримінація і культурна чутливість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врахування гендерних, вікових, соціальних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культурних особливостей;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досвіду постраждалої особи (validation)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недопущення знецінення, звинувачення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 сумнівів у її досвіді;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відповідальність і межі компетентності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дотримання стандартів і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використання доказових підходів.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B989-D4A7-1DD8-6762-A529A0D0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988" y="4468320"/>
            <a:ext cx="3416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24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EE34-D49C-3244-07AF-7BE81A2E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5" y="365126"/>
            <a:ext cx="12076387" cy="916618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ЯК ФОРМУВАННЯ КУЛЬТУРИ НЕТЕРПИМОСТІ ДО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572E49-A524-2D6A-72CD-5804B8F278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6836" y="1281743"/>
            <a:ext cx="1074268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насильства передбачає не лише зміну окремої поведінки, а й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культури, у якій насильство не нормалізується і не виправдовується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та CDC підкреслюють роль соціальних норм і середовища у підтримці або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стримуванні насильства.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нетерпимості до насильства включає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чіткі межі допустимого, засудження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 і контролю, підтримку постраждалих та готовність реагувати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тривожні сигнали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Це узгоджується з whole-school guidance, де профілактика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вбудовується в щоденні правила й взаємодії.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такій культурі насильство не подається як «нормальна частина стосунків»,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«метод виховання» чи «внутрішня справа», а розпізнається як форма шкоди.</a:t>
            </a:r>
          </a:p>
        </p:txBody>
      </p:sp>
    </p:spTree>
    <p:extLst>
      <p:ext uri="{BB962C8B-B14F-4D97-AF65-F5344CB8AC3E}">
        <p14:creationId xmlns:p14="http://schemas.microsoft.com/office/powerpoint/2010/main" val="834032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F381-E7E1-E2C2-1F34-59A50803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ЯК ФОРМУВАННЯ КУЛЬТУРИ НЕТЕРПИМОСТІ ДО НАСИЛЬСТВА</a:t>
            </a:r>
            <a:endParaRPr lang="en-UA" sz="2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89690F-2187-D624-807C-DDB58A5C4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828914"/>
            <a:ext cx="12161021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 ефект мають не лише індивідуальні знання, а й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 норми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група вважає припустимим, на що заплющує очі, а що прямо зупиняє.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одним із завдань психолога є не лише інформування, а й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зміні культури взаємодії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групі, закладі освіти чи організації.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DC3A7-D262-D5F1-8E25-451FF02D7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760" y="3844686"/>
            <a:ext cx="3873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53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C7E7-FBD2-6E6B-0328-9DA53043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БІСТЕНДЕРСЬКИЙ ПІДХІД У ПРОФІЛАКТИЦІ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F03524-B5F6-13E3-DFCD-A07DC2CB35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2109" y="764024"/>
            <a:ext cx="11779891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бістендерський підхід (bystander approach) розглядає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свідків ситуації як активних учасників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пасивних спостерігачів;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ідея: насильство часто відбувається у соціальному контексті,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інші люди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бачать, але не втручаються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спрямована на формування готовності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розпізнавати ризик,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 ситуацію і безпечно реагувати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 програми навчають свідків: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помічати тривожні сигнали;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 ситуацію як таку, що потребує втручання;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брати відповідальність за дію;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 безпечну форму реагування;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бістендерський підхід змінює соціальні норми: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не моя справа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можу вплинути на ситуацію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Latané, B., &amp; Darley, J. (1970).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unresponsive bystander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Banyard, V. L. (2011).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help prevent sexual violence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Sexual Violence: Resource for Action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Katz, J. (2018).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Bystander approach to violence prevention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32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0200-ED87-B351-BD1B-60B3C330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8916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TRAUMA-INFORMED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 У ПРОФІЛАКТИЦІ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D69E157-AFD5-B8FC-3198-BF04A9BCA5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7086" y="1125308"/>
            <a:ext cx="11395492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trauma-informed підхід передбачає врахування того, що значна частина людей має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травми, зокрема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профілактичні інтервенції мають бути побудовані так, щоб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спричиняти повторну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травматизацію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принципи trauma-informed підходу: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(safety)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довіра і прозорість (trustworthiness)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і співпраця (support, collaboration)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повага до автономії (empowerment)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 чутливість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включає створення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 психологічного середовища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люди можуть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говорити про досвід без страху стигматизації;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уникати практик, що можуть викликати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сором, звинувачення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 примусове розкриття досвіду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472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EEB2-6684-2BB1-95FE-23CA42C7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 ПІДХІД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WHOLE-ORGANIZATION APPROACH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РІВНІ ОРГАНІЗАЦІЇ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ПРОФІЛАКТИЦІ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ED230-8B94-332A-5E8C-8E7807F8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6" y="1466193"/>
            <a:ext cx="11022724" cy="47107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whole-organization approach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передбачає, що профілактика насильства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 усієї організації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окремого фахівця;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інтегрується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політики, правила, щоденні практики, комунікацію та культуру взаємодії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нормативи і процедури реагування на насильство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включає: </a:t>
            </a:r>
          </a:p>
          <a:p>
            <a:pPr lvl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персоналу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 і реагування на ризики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 середовища для звернення по допомогу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всіх учасників (студентів, викладачів, адміністрації);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розглядається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організаційної культури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як окрема активність;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зростає, коли профілактика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послідовною, тривалою і підтримується на всіх рівнях управління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02144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A099-3A54-971A-4730-87C7DE52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2" y="365126"/>
            <a:ext cx="11148848" cy="596572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3570-3D10-F97A-3140-4D8CE7930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1" y="1087821"/>
            <a:ext cx="12107917" cy="5089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ПРОФІЛАКТИЧНИХ АКТИВНОСТЕЙ</a:t>
            </a:r>
          </a:p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кожен студент має розробити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авторські вправи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профілактики психологічного насильства та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їх на занятті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(кожна вправа — до 10 хвилин); вправи мають бути спрямовані на розвиток навичок безпечної взаємодії (наприклад, межі, комунікація, розпізнавання насильства, реагування на ризик), відповідати певному рівню профілактики (первинна / вторинна / третинна) і бути адаптованими до конкретної цільової аудиторії (студенти, школярі, організація тощо); у підготовці необхідно коротко прописати: назву, мету, рівень профілактики, опис проведення по кроках, які навички формує вправа, які чинники ризику або захисні чинники враховує, можливі ризики вправи та способи забезпечення психологічної безпеки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trauma-informed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підхід); вправи мають бути оригінальними, практичними та придатними для реального використання.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45F5-F17D-5566-A115-5DBC7B68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ОБМЕЖЕНІСТЬ РЕАКТИВНОГО ПІДХОДУ У ВІДПОВІДІ НА ПСИХОЛОГІЧНЕ НАСИЛЬСТВО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C8181EA-4D14-3238-94CC-DD63AB48E6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0506" y="1369134"/>
            <a:ext cx="1102329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після факту насильства часто відбувається вже </a:t>
            </a:r>
            <a:r>
              <a:rPr kumimoji="0" lang="en-UA" altLang="en-UA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завдання психологічної шкоди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має </a:t>
            </a:r>
            <a:r>
              <a:rPr kumimoji="0" lang="en-UA" altLang="en-UA" sz="2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повторюваний та ескалаційний характер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якщо не працювати з його причинами, контекстами та факторами ризику;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протидія насильству потребує не лише допомоги постраждалим, а й </a:t>
            </a:r>
            <a:r>
              <a:rPr kumimoji="0" lang="en-UA" altLang="en-UA" sz="2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 виявлення ризиків і зміцнення захисних </a:t>
            </a:r>
            <a:r>
              <a:rPr kumimoji="0" lang="uk-UA" altLang="en-UA" sz="2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violence: a guide to implementing the recommendations of the World report on violence and health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(2004)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Violence Prevention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(updated July 21, 2025)</a:t>
            </a:r>
            <a:endParaRPr kumimoji="0" lang="en-UA" altLang="en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CBD73-C063-E722-33E5-AF2528347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341" y="4588797"/>
            <a:ext cx="4038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C2AE-54C8-9BD0-9549-AA97EBFB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ОБМЕЖЕНІСТЬ РЕАКТИВНОГО ПІДХОДУ У ВІДПОВІДІ НА ПСИХОЛОГІЧНЕ НАСИЛЬСТВО</a:t>
            </a:r>
            <a:endParaRPr lang="en-UA" sz="2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FB9E41-4A64-62E1-9D3D-88113A1159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5422" y="850161"/>
            <a:ext cx="1107837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підхід у сфері громадського здоров’я зміщує фокус із «реакції на наслідки» 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en-UA" altLang="en-UA" sz="2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 насильства до його виникнення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тому профілактика розглядається як </a:t>
            </a:r>
            <a:r>
              <a:rPr kumimoji="0" lang="en-UA" altLang="en-UA" sz="2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 системна, довготривала</a:t>
            </a:r>
            <a:endParaRPr kumimoji="0" lang="uk-UA" altLang="en-UA" sz="22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суспільно значуща стратегія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ніж виключно кризове реагування.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en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Violence Prevention Fundamentals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Violence against children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 sheet</a:t>
            </a:r>
            <a:endParaRPr kumimoji="0" lang="en-UA" altLang="en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A4A0E-67FA-B9F9-5492-26119A5C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02" y="3250817"/>
            <a:ext cx="5074754" cy="27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1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9587-F3BA-01B6-7BF8-E51E5041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НАСИЛЬСТВА ЯК СТРАТЕГІЯ ЗАПОБІГАННЯ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79DC59-98D5-EB6A-5741-F69732978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7538" y="1260673"/>
            <a:ext cx="1177446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насильства розглядається як </a:t>
            </a:r>
            <a:r>
              <a:rPr kumimoji="0" lang="en-UA" altLang="en-UA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 діяльність, спрямована </a:t>
            </a:r>
            <a:endParaRPr kumimoji="0" lang="uk-UA" altLang="en-UA" sz="1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попередження виникнення насильства до його реалізації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підході громадського здоров’я профілактика включає; </a:t>
            </a:r>
            <a:r>
              <a:rPr kumimoji="0" lang="en-UA" altLang="en-UA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та модифікацію </a:t>
            </a:r>
            <a:r>
              <a:rPr kumimoji="0" lang="uk-UA" altLang="en-UA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kumimoji="0" lang="en-UA" altLang="en-UA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ризику </a:t>
            </a:r>
            <a:endParaRPr kumimoji="0" lang="uk-UA" altLang="en-UA" sz="1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A" altLang="en-UA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посилення захисних </a:t>
            </a:r>
            <a:r>
              <a:rPr kumimoji="0" lang="uk-UA" altLang="en-UA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передбачає </a:t>
            </a:r>
            <a:r>
              <a:rPr kumimoji="0" lang="en-UA" altLang="en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на різних рівнях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uk-UA" altLang="en-UA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індивідуальному, міжособистісному, груповому та суспільному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 є принцип </a:t>
            </a:r>
            <a:r>
              <a:rPr kumimoji="0" lang="en-UA" altLang="en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випереджувального втручання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лише реагування на наслідки;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профілактика базується на </a:t>
            </a:r>
            <a:r>
              <a:rPr kumimoji="0" lang="en-UA" altLang="en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доказових підходах та міждисциплінарній взаємодії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E4C44-64FE-7DEA-6960-21A3E95B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905" y="4219575"/>
            <a:ext cx="2451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6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2F59-971A-5339-1FBA-9A416EA9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ПРОФІЛАКТИКИ НАСИЛЬСТВА У ПІДХОДІ ГРОМАДСЬКОГО ЗДОРОВ’Я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BBB456-C338-3793-F136-8FEEB3998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304" y="1098875"/>
            <a:ext cx="1115549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підході громадського здоров’я насильство розглядається як </a:t>
            </a:r>
            <a:r>
              <a:rPr kumimoji="0" lang="en-UA" altLang="en-UA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якій можна запобігати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лише як явище, на яке реагують після його виникнення;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насильства передбачає </a:t>
            </a:r>
            <a:r>
              <a:rPr kumimoji="0" lang="en-UA" altLang="en-UA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 виявлення причин, факторів ризику та захисних чинників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пов’язаних із насильством;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межах цього підходу профілактика включає </a:t>
            </a:r>
            <a:r>
              <a:rPr kumimoji="0" lang="en-UA" altLang="en-UA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розроблення, впровадження та оцінювання інтервенцій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спрямованих на зниження ризику насильства і посилення безпеки;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орієнтована не лише на окрему особу, а й на </a:t>
            </a:r>
            <a:r>
              <a:rPr kumimoji="0" lang="en-UA" altLang="en-UA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міжособистісні стосунки, спільноти та суспільні умови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підтримують або стримують насильство;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профілактика насильства — це </a:t>
            </a:r>
            <a:r>
              <a:rPr kumimoji="0" lang="en-UA" altLang="en-UA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 обґрунтована, багаторівнева і випереджувальна стратегія запобігання шкоді.</a:t>
            </a:r>
          </a:p>
        </p:txBody>
      </p:sp>
    </p:spTree>
    <p:extLst>
      <p:ext uri="{BB962C8B-B14F-4D97-AF65-F5344CB8AC3E}">
        <p14:creationId xmlns:p14="http://schemas.microsoft.com/office/powerpoint/2010/main" val="247914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63F5-7C49-916B-F744-ED43E5A1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ЕТАПИ ПІДХОДУ ГРОМАДСЬКОГО ЗДОРОВ’Я ДО ПРОФІЛАКТИКИ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CD6D08E-D413-5B9A-F6CA-EF00E2F16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9658" y="1202485"/>
            <a:ext cx="10924142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проблеми 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систематичний збір даних про масштаби, форми та поширеність насильства;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ризику і захисних 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з’ясування, чому насильство виникає, кого воно зачіпає і які умови підвищують або знижують ризик;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та оцінювання інтервенцій 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створення, впровадження й перевірка програм та заходів, щоб зрозуміти, що працює, для кого і за яких умов;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масштабування ефективних рішень 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поширення інтервенцій, що довели свою ефективність, та оцінювання їхнього впливу і доцільності в ширшій практиці;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en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Public Health Approach to Violence Prevention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(2024).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Approach, objectives and activities, 2022–2026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(Violence Prevention Unit).</a:t>
            </a:r>
            <a:endParaRPr lang="uk-UA" alt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B368-C6ED-BC46-AC20-DBFA0E6F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29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ПРОФІЛАКТИКИ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8DE78B-4949-D367-B0D1-75D0E38E2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674595"/>
            <a:ext cx="1241288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профілактика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заходи, спрямовані на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насильству до його виникнення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вторинна профілактика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раннє виявлення ризику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своєчасне втручання у групах підвищеної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вразливості;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третинна профілактика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дії, спрямовані на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наслідків уже пережитого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 та підтримку відновлення;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підході ці рівні розглядаються як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взаємодоповнювальні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ізольовані;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система протидії насильству поєднує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попередження, раннє виявлення та подальшу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допомогу</a:t>
            </a: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6BDAF-834D-8F16-15F4-329963A9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39" y="3784831"/>
            <a:ext cx="4328292" cy="2483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1F0B66-73D7-8281-5317-76CF09334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36" y="3311028"/>
            <a:ext cx="5774233" cy="34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8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3215</Words>
  <Application>Microsoft Macintosh PowerPoint</Application>
  <PresentationFormat>Widescreen</PresentationFormat>
  <Paragraphs>308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ПРОФІЛАКТИКА ПСИХОЛОГІЧНОГО НАСИЛЬСТВА:  РІВНІ, СТРАТЕГІЇ ТА ПСИХОЛОГІЧНІ ІНТЕРВЕНЦІЇ</vt:lpstr>
      <vt:lpstr>АКТУАЛЬНІСТЬ ПРОФІЛАКТИКИ ПСИХОЛОГІЧНОГО НАСИЛЬСТВА</vt:lpstr>
      <vt:lpstr>АКТУАЛЬНІСТЬ ПРОФІЛАКТИКИ ПСИХОЛОГІЧНОГО НАСИЛЬСТВА</vt:lpstr>
      <vt:lpstr>ОБМЕЖЕНІСТЬ РЕАКТИВНОГО ПІДХОДУ У ВІДПОВІДІ НА ПСИХОЛОГІЧНЕ НАСИЛЬСТВО</vt:lpstr>
      <vt:lpstr>ОБМЕЖЕНІСТЬ РЕАКТИВНОГО ПІДХОДУ У ВІДПОВІДІ НА ПСИХОЛОГІЧНЕ НАСИЛЬСТВО</vt:lpstr>
      <vt:lpstr>ПРОФІЛАКТИКА НАСИЛЬСТВА ЯК СТРАТЕГІЯ ЗАПОБІГАННЯ</vt:lpstr>
      <vt:lpstr>ПОНЯТТЯ ПРОФІЛАКТИКИ НАСИЛЬСТВА У ПІДХОДІ ГРОМАДСЬКОГО ЗДОРОВ’Я</vt:lpstr>
      <vt:lpstr>ЧОТИРИ ЕТАПИ ПІДХОДУ ГРОМАДСЬКОГО ЗДОРОВ’Я ДО ПРОФІЛАКТИКИ НАСИЛЬСТВА</vt:lpstr>
      <vt:lpstr>РІВНІ ПРОФІЛАКТИКИ НАСИЛЬСТВА</vt:lpstr>
      <vt:lpstr>ПЕРВИННА ПРОФІЛАКТИКА ПСИХОЛОГІЧНОГО НАСИЛЬСТВА</vt:lpstr>
      <vt:lpstr>ПЕРВИННА ПРОФІЛАКТИКА ПСИХОЛОГІЧНОГО НАСИЛЬСТВА</vt:lpstr>
      <vt:lpstr>ВТОРИННА ПРОФІЛАКТИКА ПСИХОЛОГІЧНОГО НАСИЛЬСТВА</vt:lpstr>
      <vt:lpstr>ВТОРИННА ПРОФІЛАКТИКА ПСИХОЛОГІЧНОГО НАСИЛЬСТВА </vt:lpstr>
      <vt:lpstr>ТРЕТИННА ПРОФІЛАКТИКА ПСИХОЛОГІЧНОГО НАСИЛЬСТВА </vt:lpstr>
      <vt:lpstr>ТРЕТИННА ПРОФІЛАКТИКА ПСИХОЛОГІЧНОГО НАСИЛЬСТВА </vt:lpstr>
      <vt:lpstr>СПІВВІДНОШЕННЯ ПЕРВИННОЇ, ВТОРИННОЇ ТА ТРЕТИННОЇ ПРОФІЛАКТИКИ</vt:lpstr>
      <vt:lpstr>ЧИННИКИ РИЗИКУ ПСИХОЛОГІЧНОГО НАСИЛЬСТВА ЯК ОБ’ЄКТ ПРОФІЛАКТИКИ</vt:lpstr>
      <vt:lpstr>ІНДИВІДУАЛЬНІ ЧИННИКИ РИЗИКУ ПСИХОЛОГІЧНОГО НАСИЛЬСТВА</vt:lpstr>
      <vt:lpstr>МІЖОСОБИСТІСНІ ЧИННИКИ РИЗИКУ ПСИХОЛОГІЧНОГО НАСИЛЬСТВА</vt:lpstr>
      <vt:lpstr>ІНСТИТУЦІЙНІ ТА СОЦІОКУЛЬТУРНІ ЧИННИКИ РИЗИКУ ПСИХОЛОГІЧНОГО НАСИЛЬСТВА</vt:lpstr>
      <vt:lpstr>ЗАХИСНІ ЧИННИКИ У ПРОФІЛАКТИЦІ ПСИХОЛОГІЧНОГО НАСИЛЬСТВА</vt:lpstr>
      <vt:lpstr>ЗАХИСНІ ЧИННИКИ У ПРОФІЛАКТИЦІ ПСИХОЛОГІЧНОГО НАСИЛЬСТВА</vt:lpstr>
      <vt:lpstr>ОБМЕЖЕНІСТЬ ІНФОРМАЦІЙНО-ПРОСВІТНИЦЬКОГО ПІДХОДУ У ПРОФІЛАКТИЦІ НАСИЛЬСТВА</vt:lpstr>
      <vt:lpstr>ПСИХООСВІТА ЯК СКЛАДОВА СИСТЕМНОЇ ПРОФІЛАКТИКИ НАСИЛЬСТВА</vt:lpstr>
      <vt:lpstr>ПСИХООСВІТА ЯК СКЛАДОВА СИСТЕМНОЇ ПРОФІЛАКТИКИ НАСИЛЬСТВА</vt:lpstr>
      <vt:lpstr>ФОРМУВАННЯ НАВИЧОК ЯК НАПРЯМ ПРОФІЛАКТИКИ ПСИХОЛОГІЧНОГО НАСИЛЬСТВА</vt:lpstr>
      <vt:lpstr>КЛЮЧОВІ НАВИЧКИ У ПРОФІЛАКТИЦІ ПСИХОЛОГІЧНОГО НАСИЛЬСТВА</vt:lpstr>
      <vt:lpstr>РОЛЬ ПСИХОЛОГА У ПРОФІЛАКТИЦІ ПСИХОЛОГІЧНОГО НАСИЛЬСТВА</vt:lpstr>
      <vt:lpstr>РОЛЬ ПСИХОЛОГА У ПРОФІЛАКТИЦІ ПСИХОЛОГІЧНОГО НАСИЛЬСТВА</vt:lpstr>
      <vt:lpstr>МЕЖІ КОМПЕТЕНТНОСТІ ПСИХОЛОГА У ПРОФІЛАКТИЦІ ПСИХОЛОГІЧНОГО НАСИЛЬСТВА</vt:lpstr>
      <vt:lpstr>МЕЖІ КОМПЕТЕНТНОСТІ ПСИХОЛОГА У ПРОФІЛАКТИЦІ ПСИХОЛОГІЧНОГО НАСИЛЬСТВА</vt:lpstr>
      <vt:lpstr>ЕТИЧНІ ПРИНЦИПИ ПРОФІЛАКТИКИ ПСИХОЛОГІЧНОГО НАСИЛЬСТВА </vt:lpstr>
      <vt:lpstr>ПРОФІЛАКТИКА ЯК ФОРМУВАННЯ КУЛЬТУРИ НЕТЕРПИМОСТІ ДО НАСИЛЬСТВА</vt:lpstr>
      <vt:lpstr>ПРОФІЛАКТИКА ЯК ФОРМУВАННЯ КУЛЬТУРИ НЕТЕРПИМОСТІ ДО НАСИЛЬСТВА</vt:lpstr>
      <vt:lpstr>БІСТЕНДЕРСЬКИЙ ПІДХІД У ПРОФІЛАКТИЦІ НАСИЛЬСТВА</vt:lpstr>
      <vt:lpstr>TRAUMA-INFORMED ПІДХІД У ПРОФІЛАКТИЦІ НАСИЛЬСТВА</vt:lpstr>
      <vt:lpstr>СИСТЕМНИЙ ПІДХІД (WHOLE-ORGANIZATION APPROACH ) НА РІВНІ ОРГАНІЗАЦІЇ У ПРОФІЛАКТИЦІ НАСИЛЬСТВА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Mariia Hrechanyk</dc:creator>
  <cp:lastModifiedBy>Mariia Hrechanyk</cp:lastModifiedBy>
  <cp:revision>7</cp:revision>
  <dcterms:created xsi:type="dcterms:W3CDTF">2026-04-04T11:36:47Z</dcterms:created>
  <dcterms:modified xsi:type="dcterms:W3CDTF">2026-04-04T18:35:53Z</dcterms:modified>
</cp:coreProperties>
</file>