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3"/>
  </p:normalViewPr>
  <p:slideViewPr>
    <p:cSldViewPr snapToGrid="0">
      <p:cViewPr>
        <p:scale>
          <a:sx n="108" d="100"/>
          <a:sy n="108" d="100"/>
        </p:scale>
        <p:origin x="76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3393-4AAD-F885-AF9A-78EF07A2E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3E565-9BAD-3C71-CD49-8024C5F2A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13B4F-4891-2297-6F5E-100C4F14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44BC-C1A7-0C88-7121-170589AA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A291B-581E-4B61-4307-9602EF1F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0268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1062-AA6C-5881-B941-53C4BD29D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494C0-23BA-FDC7-1B93-D8B19ADF8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7E198-7EE8-677F-DF3A-3098BF8E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0AD6A-F9DB-F4BE-2691-6A1413BDC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0FA5D-C28F-DB11-F71F-171E6AA2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7789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27E1D-C4E0-5058-2C73-D614E182A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2DCBE-E08C-B7CA-7AC0-DA991CDB8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28EC-7B21-C976-2232-2D2A78BEB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18D5E-2BB3-C36D-5329-8F7139AA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0B08-7592-B453-56FC-8EE8C7A4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427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BE96-1ABE-0087-B93E-273DFDC2A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FBF9D-0235-1AF7-10F2-C2966E07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CE796-EAE6-0E83-A566-978EED4F0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88A7E-ED18-2B12-671C-6E986C65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F1F06-D740-6C44-0F27-E8FCB46A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8050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F84C5-8B0C-2B02-8AF0-E8D273A2B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9D402-FAB4-4693-6584-7610D0EF6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2BEA-D30B-7B80-5F46-B3013FB8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6D4E6-3F85-AC1C-D948-C46A9EC1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EDD4-C2DF-5120-1BEB-38482A64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0362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36EC6-1E5D-EC4B-872A-7E59C66A5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1A12-D494-54C8-98FD-88DD7621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515CB-8CD0-37C4-E053-94D02ABBB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EAB53-93E2-77A9-53A6-FAE1EE98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FFD4B-EAEC-65A7-5C0E-4BA10E704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D9E06E-151F-15C6-9198-6D15D50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8917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F99D1-DACB-4E99-683A-CB4202477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D8581-1611-D4AD-1F75-25F72B6C2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80C00-9800-AC91-C7BE-8A637DECDA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6A980-13D5-5DA8-D95F-AFB7DED0A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B9E81-955F-5488-A629-C1A85D8FF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1BF5BB-B68A-832E-6C11-B84DF970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F13B4-960C-947B-9A32-25BA4647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EA2164-771C-2B78-27C2-BCD90128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2924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AFB2B-870E-C39D-C1BF-36CAA0F2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685D2-84E7-D632-FF5C-C868AF4E1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3D23C-A227-5948-054E-588BEAC2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F5D79-A46E-3A2E-466E-B064D05D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7311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F3231-D281-B7C3-0045-4F888969B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43419-FB81-B28F-5D9C-26C2F672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0D3A4-92B8-9C0A-F679-2D8D9BA1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9230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42631-782B-893A-789C-B72F9E3D2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D7BB0-0296-58B4-2F99-A2D46B6F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D90F0-6F0A-C374-49DF-95443977D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C8CDB-AB0A-F985-D01F-63DF6F960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2DF85-5025-6C49-3C13-1A9A3ACDF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320A0-64ED-8279-357B-7AF8EAE4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9452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E6FA-E9DA-C18D-9802-28E27C43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D443BE-0E42-D0BB-F445-9A705CD29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7B8D1-C858-9500-0AF1-62B62A09E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5860B-8E3C-DA0B-AE7D-1817D8441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7BD9D-D789-672B-4D98-838DA3053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7F277-CE9C-2956-6254-A39F9277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49974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752E11-0847-B9C3-73E3-CD5F8C6B4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AE28C-AF07-3F0C-2B5D-B1DBA683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1CE6-C915-D058-6B72-E7C86563E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DB3FE-6641-0549-BC4D-4A10FBA40ED9}" type="datetimeFigureOut">
              <a:rPr lang="en-UA" smtClean="0"/>
              <a:t>04.04.2026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701AC-8649-01A6-0413-6092652EF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D8B6D-8544-6663-7E17-EFC135252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56763-EF50-E64D-BB2D-E17F101D048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2137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3622-5D67-3154-2607-25DC95830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931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ПСИХОЛОГІЧНОМУ НАСИЛЬСТВУ: АЛГОРИТМИ ДІЙ ТА ПРАКТИЧНІ ІНТЕРВЕНЦІЇ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43504-C85A-25D9-6B5E-C87484A2C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891488"/>
            <a:ext cx="9669137" cy="366311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психології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AEC76-AAA2-31E8-BA63-5D0246DB0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914" y="2401677"/>
            <a:ext cx="3390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0AC-19E7-E979-3CD3-F3B9B651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1140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3. УТОЧНЕННЯ СИТУАЦІЇ БЕЗ ТИСКУ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7CAF5A9-7098-78D1-59C1-DD08B19A19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2604" y="826266"/>
            <a:ext cx="11212941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встановлення безпечного контакту важливо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 уточнити характер ситуації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перетворюючи розмову на допит;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запитання мають бути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відкритими, нейтральними та ненав’язливими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потрібне для того, щоб зрозуміти: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саме відбувається;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часто це повторюється;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хто залучений у ситуацію;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 людина сама це переживає;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тиснути, вимагати деталей, змушувати до зізнань або одразу інтерпретувати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 замість людини;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цього етапу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краще зрозуміти контекст і зберегти відчуття безпеки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контролю у співрозмовника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power of listening, the power of the LIVES approach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(2025).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Matsas, B., et al.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Care for Intimate Partner Violence…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(2025).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634D9A-7F09-1915-374C-8E9FE37F7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638" y="4931641"/>
            <a:ext cx="2851254" cy="191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1F7C5-57E0-7C25-1E5A-B752C1CA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4" y="-86567"/>
            <a:ext cx="10515600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4. ОЦІНКА РИЗИКУ ТА РІВНЯ НЕБЕЗПЕКИ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A23D05D-E4FB-F417-9E95-C4AECDD53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9837" y="691093"/>
            <a:ext cx="1111618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первинного контакту необхідно оцінити,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існує актуальна або висока небезпека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людини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ризику включає увагу до таких індикаторів: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ескалація контролю, приниження або ізоляції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погрози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числі непрямі;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 людини перед реакцією кривдника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 і посилення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насильницьких дій;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дітей або інших вразливих осіб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ситуації;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ризику потрібна не для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класифікації людини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для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безпечних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подальших кроків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реагуванні, орієнтованому на потреби вцілілої особи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survivor-centered response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безпека розглядається як пріоритет уже на ранніх етапах контакту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A2830-C0FE-DCED-CD62-DA9A5A80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762" y="1488127"/>
            <a:ext cx="20066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7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9C9E-26FE-44FF-A147-28389238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5. НАДАННЯ ПЕРВИННОЇ ПСИХОЛОГІЧНОЇ ПІДТРИМКИ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68DF54-DB29-9AA3-AA1E-6329A39B7E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694" y="766456"/>
            <a:ext cx="11924611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уточнення ситуації та оцінки ризику важливо надати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первинну психологічну підтримку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тобто базову, безпечну й неосудливу допомогу при першому контакті; WHO</a:t>
            </a: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рекомендує first-line support як стандарт відповіді на насильство.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 підтримка включає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емпатійне слухання, валідацію досвіду, повагу до автономії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людини та орієнтацію на її актуальні потреби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нав’язування готових рішень.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 цього етапу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зменшити дистрес, посилити відчуття безпеки та підтримати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 людини приймати подальші рішення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підтримка не передбачає детального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або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інтенсивної психотерапевтичної роботи; це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початкова професійна відповідь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яка створює умови для подальшої допомоги.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цього етапу впливає на те, чи буде людина готова продовжити звернення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допомогу, тому реакція психолога має бути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спокійною, </a:t>
            </a:r>
            <a:r>
              <a:rPr kumimoji="0" lang="uk-UA" altLang="en-UA" sz="2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валідуючою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ненасильницькою за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формою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2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336B-7925-3870-6181-3E2BF463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494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6. ВИЗНАЧЕННЯ ПОДАЛЬШИХ КРОКІВ І СКЕРОВУВАННЯ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A7C69E5-DB35-FDD1-06B0-46B80F53A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538" y="711373"/>
            <a:ext cx="12194941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первинної підтримки важливо разом із людиною визначити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подальші кроки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 відповідають її потребам, рівню ризику та доступним ресурсам;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WHO розглядає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скерування до інших служб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ключовий компонент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реагування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скеровування може включати звернення до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психологічної, соціальної, медичної, юридичної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 кризової допомоги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залежно від ситуації та рівня небезпеки.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важливо, щоб скерування було не формальним, 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інформованим і реалістичним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має розуміти, куди саме вона може звернутися, що там отримає і яких обмежень очікувати.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survivor-centered підхід передбачає, що рішення про подальші дії ухвалюються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замість людини, а разом із нею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повагою до її автономії та темпу.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на цьому етапі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 побачити варіанти, підвищити безпеку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підтримати орієнтацію в системі допомоги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перебирати на себе функції інших служб.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872A7C-F532-C3E4-5C28-1C964EB8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16" y="4714048"/>
            <a:ext cx="3320061" cy="214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232AB-EB57-655C-9DA7-141DF51DF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241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7. ПОДАЛЬШИЙ СУПРОВІД І ПІДТРИМКА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0580CFB-B880-1ADA-85EA-0AEC588B52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185" y="628745"/>
            <a:ext cx="1105634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не завершується первинною розмовою — важливим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подальший супровід (follow-up)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 передбачає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перевірку стану людини, підтримку контакту та уточнення змін у ситуації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повторні контакти допомагають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знизити ризик ізоляції та посилити відчуття підтримки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враховувати, що рішення людини можуть змінюватися, тому підтримка має бути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гнучкою та ненав’язливою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 здійснюється з дотриманням принципів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безпеки, конфіденційності та добровільності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залишатися доступним ресурсом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створювати залежності.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5468AC-A767-071D-5CC1-F0CCF280F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046" y="4722173"/>
            <a:ext cx="41529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80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0EEB-08B9-BCDD-DBB1-C9E384C3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991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БЕЗПЕКИ У СИТУАЦІЇ ПСИХОЛОГІЧНОГО НАСИЛЬСТВА</a:t>
            </a:r>
            <a:br>
              <a:rPr lang="uk-UA" b="1" dirty="0"/>
            </a:br>
            <a:endParaRPr lang="en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5D3F782-9446-C3C5-D359-6D44FBAF0D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6270" y="868037"/>
            <a:ext cx="1117753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ключових завдань протидії є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безпеки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продумування дій, які знижують ризик шкоди;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 безпеки формується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 урахуванням конкретної ситуації, рівня небезпеки та доступних ресурсів;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 може включати: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небезпечних ситуацій і тригерів ескалації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до яких можна звернутися по допомогу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швидкого контакту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кризовій ситуації;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дії у випадку посилення контролю, погроз або ізоляції;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безпеки не означає, що відповідальність перекладається на постраждалу особу;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 мета —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 передбачуваність, опору і суб’єктивне відчуття контролю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7BAE5-0480-203E-4408-672327FD0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21" y="4480006"/>
            <a:ext cx="3556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5818-E08A-18A9-9129-AD4BA068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Конкретний план безпеки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57F7-11AF-1CC6-0333-F836DDA61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20" y="914400"/>
            <a:ext cx="11534660" cy="55139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ризику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 ситуація стає найбільш небезпечною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 є загроза фізичного насильства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 є доступ кривдника до зброї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Безпечні місця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куди можна піти негайно (друзі, родичі, притулки)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місця, де є люди і можливість звернутись по допомогу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 допомоги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екстрені служби (102)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гарячі лінії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довірені особи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 речі («тривожна сумка»)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документи (паспорт, свідоцтва)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гроші, картки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ліки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телефон і зарядка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дій у кризі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 швидко залишити приміщення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яких місць уникати (кухня, ванна — підвищений ризик)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кодове слово для близьких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 дітей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що дитина має робити у небезпечній ситуації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кому дзвонити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 не втручатися фізично</a:t>
            </a:r>
          </a:p>
          <a:p>
            <a:pPr marL="0" indent="0"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 безпека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паролі, доступ до телефону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перевірка відстеження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обережність у соцмережах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E5ACB0-2E4A-A5AA-1AE5-C40B35230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50" y="773133"/>
            <a:ext cx="36195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50608F-E9F3-633D-DE2E-C82B2B08D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050" y="3429000"/>
            <a:ext cx="3162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24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0BEB6-3D7A-15A4-619C-2900BBDF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224"/>
          </a:xfrm>
        </p:spPr>
        <p:txBody>
          <a:bodyPr>
            <a:normAutofit fontScale="9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Типові помилки під час складання плану безпеки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E8E51-4967-307C-4999-AD662FCD1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661012"/>
            <a:ext cx="11089395" cy="55159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Надто загальні формулювання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«піти з дому», «звернутись по допомогу»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 відповіді на питання </a:t>
            </a:r>
            <a:r>
              <a:rPr lang="uk-UA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куди, коли, до кого саме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моментів найвищого ризику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враховано, коли кривдник найнебезпечніший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визначено ситуації ескалації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Переоцінка доступних ресурсів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людина може не мати грошей, транспорту, документів, підтримки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«ідеальний» план не працює в реальності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резервних варіантів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перший маршрут або контакт недоступний, план зривається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потрібні щонайменше 2–3 альтернативи</a:t>
            </a:r>
          </a:p>
          <a:p>
            <a:pPr marL="0" indent="0">
              <a:buNone/>
            </a:pP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Недооцінка цифрових ризиків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спільний доступ до телефону, </a:t>
            </a:r>
            <a:r>
              <a:rPr lang="uk-U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месенджерів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кривдник може дізнатись про підготовку до виходу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Неврахування дітей або інших залежних осіб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продумано, хто і як діятиме з дитиною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 прості інструкції для дитини</a:t>
            </a:r>
          </a:p>
          <a:p>
            <a:pPr marL="0" indent="0">
              <a:buNone/>
            </a:pP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плану без урахування готовності самої людини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план існує «на папері», але не сприймається як реалістичний</a:t>
            </a:r>
            <a:b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без внутрішньої згоди він не буде реалізований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626BF-4C9A-6977-56AC-E966FE7E5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773" y="2226407"/>
            <a:ext cx="3835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9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14792-5D3B-E0DF-C4FC-A16283926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Суб’єктивна безпека і об’єктивна загроза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8676-4F63-0885-7944-BCAFED577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9" y="881350"/>
            <a:ext cx="11243631" cy="52956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ситуації насильства переживання безпеки не завжди збігається з реальним рівнем загрози. Це пов’язано з психологічними, реляційними та нейрофізіологічними механізмами адаптації до хронічного стресу.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Розщеплення між знанням і дією: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може усвідомлювати небезпеку, але не мати можливості діяти відповідно до цього усвідомлення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 до загрози: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тривалому насильстві небезпека починає сприйматися як «норма», а чутливість до ризику знижується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Амбівалентність прив’язаності: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страху може одночасно залишатися джерелом емоційної значущості, підтримки або надії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стратегії психіки: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мінімізація, заперечення, раціоналізація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підлаштування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допомагають зберігати функціонування в небезпечних умовах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травматичного стресу на регуляцію поведінки: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реакції завмирання, уникання або підкорення не є пасивністю, а можуть бути формами виживання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роботі з постраждалою особою важливо враховувати не лише фактичний рівень ризику, а й те,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людина суб’єктивно переживає небезпеку, контроль і можливість 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134927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A93D-BB88-F487-8000-6E5CD7AE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2326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зв’язок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bond)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D2AE9-B091-4363-8BCF-04A7381B4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1046602"/>
            <a:ext cx="11023294" cy="5130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зв’язок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сильна емоційна прив’язаність постраждалої особи до кривдника, яка формується в умовах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нерівності влади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повторюваного насильства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чергування жорстокості з короткими епізодами тепла, каяття або полегшення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він формується: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насильство не є постійним, а змінюється періодами «покращення», що посилює емоційну залежність;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кривдник поєднує контроль, залякування, ізоляцію й епізоди прихильності;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постраждалої особи можуть зростати самообвинувачення, вдячність за «добрі» моменти та надія на зміну партнера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Dutton DG, Painter S. Emotional attachments in abusive relationships: a test of traumatic bonding theory. Violence Vict. 1993 Summer;8(2):105-20. PMID: 8193053.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FBF32-1790-CF5C-8D4E-322D5C5AA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47" y="4667966"/>
            <a:ext cx="2207502" cy="207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BFA65-0568-B5DC-2D78-0F0E17C96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153" y="4485409"/>
            <a:ext cx="3302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1457-FA0F-365E-F764-5F1DE6533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 ПРОТИДІЇ ПСИХОЛОГІЧНОМУ НАСИЛЬСТВУ</a:t>
            </a:r>
            <a:br>
              <a:rPr lang="uk-UA" b="1" dirty="0"/>
            </a:br>
            <a:endParaRPr lang="en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7A03FB3-3EBE-EF7B-9F13-6F59006774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3852" y="938714"/>
            <a:ext cx="1465744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значна частина випадків насильства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 непоміченою або не ідентифікується як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психологічне насильство часто має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прихований, тривалий і ескалаційний характер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постраждалі не завжди звертаються по допомогу через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страх, стигму, залежність або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невизначеність ситуації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несвоєчасне реагування призводить до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поглиблення психологічної шкоди та ризику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протидія потребує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виявлення, чітких алгоритмів дій і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міждисциплінарної взаємодії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0FCD93-9948-A86C-F6B4-4ADEACBAF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642" y="4384675"/>
            <a:ext cx="38227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64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F1FC-6C98-DBC5-FFC4-3AA6B93F6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зв’язок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bond)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59B7C-F1DE-D207-42C5-C6C42223F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88" y="1388125"/>
            <a:ext cx="11100412" cy="47888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зв’язок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 пояснити, чому людині може бути дуже складно розірвати стосунки навіть за наявності очевидної шкоди;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вищий ризик травматичного зв’язку пов’язують із дитячою травматизацією та ненадійною прив’язаністю;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травматичний зв’язок також позитивно пов’язаний із симптомами ПТСР.</a:t>
            </a:r>
          </a:p>
          <a:p>
            <a:pPr marL="0" indent="0">
              <a:buNone/>
            </a:pP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Травматичний зв’язок — це форма емоційного утримання в умовах страху, контролю й періодичного підкріплення.</a:t>
            </a: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Shaughnessy, E. V., Simons, R. M., Simons, J. S., &amp; Freeman, H. (2023). Risk factors for traumatic bonding and associations with PTSD symptoms: A moderated mediation. Child Abuse &amp; Neglect, 144, 106390.</a:t>
            </a: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CE932-C379-FC9A-4E70-DC0F67220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444" y="4441175"/>
            <a:ext cx="3670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31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1B406-33A2-6C1E-4451-3A6A241F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12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руйнування передбачуваності світу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0255F-6E32-899A-127C-41B078E1B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371" y="815248"/>
            <a:ext cx="11666863" cy="53617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із найглибших психологічних наслідків насильства полягає не лише в переживанні страху, а в руйнуванні базового відчуття передбачуваності, послідовності й психологічної опори у світі.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очікуваної логіки взаємодії -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близька людина, яка мала б бути джерелом підтримки, стає джерелом загрози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Нестабільність правил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неможливо точно передбачити, що спричинить агресію, а що тимчасово її зупинить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стану постійної настороженості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психіка переходить у режим безперервного сканування небезпеки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довіри до власного сприйняття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людина починає сумніватися у своїх оцінках, почуттях і висновках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відчуття безпечного майбутнього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життєва перспектива звужується до короткострокового виживання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руйнує не лише добробут людини, а й її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психологічні координати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довіру, передбачуваність, зв’язність досвіду та можливість уявляти майбутнє як безпечне.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постраждалій особі — це не лише припинення шкоди,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поступове відновлення відчуття психологічної опори у світі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300" i="1" dirty="0"/>
              <a:t>Janoff-Bulman, R. (2010). Shattered assumptions. Simon and Schuster.</a:t>
            </a:r>
            <a:endParaRPr lang="uk-UA" sz="2300" i="1" dirty="0"/>
          </a:p>
          <a:p>
            <a:pPr marL="0" indent="0">
              <a:buNone/>
            </a:pPr>
            <a:r>
              <a:rPr lang="en-US" sz="2300" i="1" dirty="0"/>
              <a:t>Herman, J. (1992). Trauma and Recovery</a:t>
            </a:r>
            <a:endParaRPr lang="en-UA" sz="2300" i="1" dirty="0"/>
          </a:p>
        </p:txBody>
      </p:sp>
    </p:spTree>
    <p:extLst>
      <p:ext uri="{BB962C8B-B14F-4D97-AF65-F5344CB8AC3E}">
        <p14:creationId xmlns:p14="http://schemas.microsoft.com/office/powerpoint/2010/main" val="165203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02FB4-88D6-6FF4-B3A6-FB705C2B7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як відновлення безпеки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DEFC-14A1-CB96-D2AA-30489066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304" y="1388125"/>
            <a:ext cx="11155496" cy="47888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Judith Herman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книзі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 and Recovery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 фазову модель відновлення після травми, у якій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першим завданням є встановлення безпеки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Лише після цього можливі осмислення травматичного досвіду та відновлення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життям і людьми. У сучасних оглядах цю модель подають як три етапи: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remembrance and mourning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reconnection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теми протидії насильству це означає: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крок —  безпека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фізична, емоційна, соціальна, інколи цифрова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стабілізації людина не має достатнього ресурсу для опрацювання досвіду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тому тиск на швидкі рішення або детальне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проговорення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може бути передчасним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є процесом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спочатку зниження небезпеки, потім осмислення, далі — відновлення участі в житті</a:t>
            </a: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Koutra K, Burns C, Sinko L, Kita S, Bilgin H, Arnault DS. Trauma Recovery Rubric: A Mixed-Method Analysis of Trauma Recovery Pathways in Four Countries. Int J Environ Res Public Health. 2022 Aug 19;19(16):10310.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10.3390/ijerph191610310. PMID: 36011945; PMCID: PMC9408383.</a:t>
            </a: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356128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A9C0D-602F-191A-5B4E-66A17C20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641" y="254956"/>
            <a:ext cx="10515600" cy="57130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як робота з соціальними нормами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9FF9-F67D-C399-3EB9-D5B706899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59" y="716096"/>
            <a:ext cx="10858041" cy="5460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підході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Cialdini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 впливають на поведінку через два механізми: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дескриптивні норми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уявлення про те, що люди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роблять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ін’юнктивні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уявлення про те, що люди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схвалюють або засуджують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Саме ця рамка дає змогу розглядати протидію насильству не лише як індивідуальну реакцію, а як зміну того, що в групі вважається нормальним і прийнятним.</a:t>
            </a:r>
          </a:p>
          <a:p>
            <a:pPr marL="0" indent="0">
              <a:buNone/>
            </a:pP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Gavrilets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The dynamics of injunctive social norms. Evol Hum Sci. 2020 Nov 13;2:e60.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10.1017/ehs.2020.58. PMID: 37588350; PMCID: PMC10427483.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8CE29-825A-CD72-D6A3-0FB1F7598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452" y="3426743"/>
            <a:ext cx="3895666" cy="271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0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6758-6F50-CC09-4F13-77064A6A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як робота з соціальними нормами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1B4F5-DD3B-79AD-F9D5-46CD40207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55" y="1253331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насильство «звичне», воно легше відтворюється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коли люди бачать, що агресія, приниження або контроль не зустрічають осуду, це підсилює відчуття допустимості такої поведінки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починається зі зміни норми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важливо не лише карати окремі випадки, а формувати чіткий сигнал: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 цій групі насильство не є нормою і не є прийнятним»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 змінює не тільки заборона, а й видимий приклад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люди орієнтуються не лише на правила, а й на те, як реально поводяться інші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стають носіями нової норми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реакція оточення, підтримка постраждалої особи, осуд насильства і готовність втручатися змінюють соціальний контекст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— це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переналаштування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групових норм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насильство втрачало соціальну легітимність. Пізніші огляди соціально-нормативних інтервенцій прямо пов’язують цей підхід із профілактикою насильства та зміною шкідливих моделей поведінки.</a:t>
            </a:r>
          </a:p>
          <a:p>
            <a:pPr marL="0" indent="0">
              <a:buNone/>
            </a:pP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Cislaghi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Heise L. Theory and practice of social norms interventions: eight common pitfalls. Global Health. 2018 Aug 17;14(1):83.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10.1186/s12992-018-0398-x. PMID: 30119638; PMCID: PMC6098623.</a:t>
            </a:r>
            <a:endParaRPr lang="en-UA" sz="2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2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2E85-6CEF-0592-B3D1-E6A467D3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073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сценарії як чинник насильства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D215-D37E-DA1C-7732-7E98B1EEF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638978"/>
            <a:ext cx="11023294" cy="5537985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Raewyn Connell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як сукупність індивідуальних рис, а як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соціальних відносин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межах якої закріплюються очікування щодо «належної» жіночності та мужності. У цій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логіці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насильство може підтримуватися не лише особистими установками, а й гендерними сценаріями, які легітимують домінування, контроль і підпорядкування.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сценарії задають очікувані ролі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«чоловік має контролювати», «жінка має терпіти/пристосовуватись»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такі уявлення роблять нерівність звичною і менш помітною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маскуватися під «нормальну» рольову поведінку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ревнощі подаються як турбота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— як відповідальність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підкорення — як «правильна» жіноча поведінка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DA8E3-2108-3058-DBD8-4375E979C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786" y="3920322"/>
            <a:ext cx="3035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05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0EAB-5C90-E50F-EC6F-0A160C00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сценарії як чинник насильства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42F-1BF2-9E43-2728-0784775CA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57" y="867157"/>
            <a:ext cx="1163289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Гегемонна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маскулінність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тотожна кожному чоловікові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це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позиція в системі гендерних відносин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надає культурну легітимність чоловічому домінуванню.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передбачає роботу з нормами, а не лише з інцидентами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важливо змінювати самі сценарії, які пов’язують мужність із владою, а жіночність — із поступливістю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саме гендерна нерівність і норми, що допускають насильство щодо жінок, ВООЗ визначає як одну з корінних причин такого насильства.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— це не лише зупинка окремих дій,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критичний перегляд гендерних сценаріїв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роблять контроль, домінування і підпорядкування соціально зрозумілими або виправданими.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підтримується соціальними сценаріями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тому ефективна протидія включає зміну уявлень про «нормальні» чоловічі й жіночі ролі.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Connell, R. W. (1987). Gender and Power.</a:t>
            </a:r>
            <a:b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Connell, R. W., &amp; Messerschmidt, J. W. (2005). Hegemonic Masculinity: Rethinking the Concept. </a:t>
            </a:r>
            <a:endParaRPr lang="uk-UA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Violence against women: gender inequality and norms that accept violence are a root cause.</a:t>
            </a:r>
            <a:endParaRPr lang="en-UA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A9048-0354-FDCF-EB1B-62B40EDE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16" y="4934442"/>
            <a:ext cx="2735549" cy="18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3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DF0D-8C8B-FC0F-1EC0-7A194C14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17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аудит в організаціях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CD997-37A5-277E-5473-13599779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11" y="96631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аудит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інструмент організаційної оцінки, який дає змогу проаналізувати, наскільки в політиках, процедурах, управлінні та щоденних практиках забезпечуються рівні права й можливості для жінок і чоловіків. У підході МОП (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партисипативний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гендерний аудит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gender audit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 і як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як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організаційного навчання щодо практичного впровадження гендерної рівності. В українських методичних матеріалах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Women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(структура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United Nations,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відповідає за просування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гендерної рівності та розширення прав і можливостей жінок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світі) гендерний аудит підприємств і установ також описується як процес оцінювання стану забезпечення рівних прав і можливостей жінок і чоловіків.</a:t>
            </a: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Participatory Gender Audit: A tool for organizational change.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Women Ukraine.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 on Gender Mainstreaming in Regional and Local Development Strategies</a:t>
            </a:r>
            <a:r>
              <a:rPr lang="en-US" sz="2400" i="1" dirty="0"/>
              <a:t>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02752-41F1-E813-0C91-AB3B7DA6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0" y="4661312"/>
            <a:ext cx="3683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1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0EBF-C288-2926-1B07-7E86CF8DD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аудит в організаціях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5E85-F345-7C0F-4E84-DEE7FA59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5" y="1112704"/>
            <a:ext cx="10736855" cy="5064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аналізує гендерний аудит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кадрову політику 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рекрутинг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оплату праці та можливі гендерні розриви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представництво жінок і чоловіків на різних рівнях управління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організаційну культуру, мову, процедури реагування на дискримінацію й домагання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інтеграцію принципу гендерної рівності в цілі, показники та внутрішні документи. 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Навіщо організації проводять гендерний аудит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щоб виявити приховані бар’єри і нерівності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щоб перевести тему рівності з рівня декларацій на рівень конкретних змін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щоб сформувати рекомендації щодо політик, процедур, моніторингу та відповідальності. У методології МОП такий аудит прямо пов’язаний із організаційними змінами й підвищенням якості гендерного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мейнстримінгу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2039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7A34-13A8-661E-179E-52351B9F7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338892" cy="62639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гендерного аудиту в організації у контексті протидії насильству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2A66-D9F1-15C0-4B72-B74EBF46C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69" y="991518"/>
            <a:ext cx="11243631" cy="51854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Гендерний аудит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 послідовний процес, який допомагає виявити, як організаційні правила, культура і щоденні практики можуть або знижувати, або підсилювати ризики дискримінації, домагань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зумовленого насильства. У методології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 Participatory Gender Audit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зроблено на участі працівників, аналізі документів, інтерв’ю, спільному обговоренні висновків і подальшому плані дій.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Підготовчий етап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мети аудиту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формування команди / залучення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фасилітаторів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погодження фокусу: зокрема політики рівності, недискримінації, запобігання сексуальним домаганням і насильству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попередній збір внутрішніх документів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важливо одразу включити питання: чи має організація чіткі механізми реагування на насильство і домагання. 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Аналіз політик і процедур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кадрові політики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кодекс етики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процедури подання скарг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політики щодо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harassment, sexual harassment, discrimination, abuse of authority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 конфіденційного реагування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тут виявляють, чи існує в організації формальна база для протидії насильству, чи все лишається на рівні декларацій.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03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7FEBB-13ED-E657-CFAB-6FA961F77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39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ПРОТИДІЇ ПСИХОЛОГІЧНОМУ НАСИЛЬСТВУ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8D2AFE0-89E0-86BB-8A5A-C0571807D5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11820" y="1074497"/>
            <a:ext cx="11568360" cy="283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uk-UA" altLang="en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ротидія психологічному насильству охоплює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дій, спрямованих на виявлення,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зупинення, зниження ризику, підтримку постраждалої особи та </a:t>
            </a:r>
            <a:r>
              <a:rPr kumimoji="0" lang="uk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повторення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це узгоджується з WHO-підходом, де відповідь включає first-line support, safety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 і referral.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не зводиться лише до кризового реагування: вона передбачає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раннє розпізнавання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тривожних сигналів, оцінку ризику, безпечну комунікацію та міжсекторальну взаємодію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DF2B5C-4114-10BC-7587-365F4BD47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762" y="3991072"/>
            <a:ext cx="38862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31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B70F-81C8-2424-BBD7-53A7EA45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7" y="365126"/>
            <a:ext cx="12305840" cy="61537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гендерного аудиту в організації у контексті протидії насильству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926B0-1A4C-36C8-B6CD-B7FD068E0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7" y="980502"/>
            <a:ext cx="11199563" cy="519646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Дослідження організаційної культури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інтерв’ю, фокус-групи, опитування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 працівники реально сприймають жарти, приниження, контроль,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сексизм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зловживання владою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чи бояться люди повідомляти про порушення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теми протидії насильству це ключовий етап, бо саме культура часто показує розрив між «політика є» і «працювати безпечно насправді можна». </a:t>
            </a:r>
          </a:p>
          <a:p>
            <a:pPr marL="0" indent="0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Виявлення ризикових зон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підрозділи або процеси, де вищий ризик зловживання владою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непрозорі скаргові процедури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толерування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сексистських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відсутність захисту для вразливих працівників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логіці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протидії насильству це етап, де організація переходить від загальних розмов до конкретного питання: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саме насильство або домагання можуть відтворюватися системно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Обговорення результатів і рекомендації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представлення висновків команді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визначення пріоритетів змін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погодження конкретних кроків: оновлення політик, навчання, канали скарг, протоколи реагування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ILO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 аудит як процес, що завершується спільним обговоренням рекомендацій і формуванням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plan. </a:t>
            </a:r>
          </a:p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дій і впровадження змін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призначення відповідальних осіб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строки виконання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індикатори змін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повторний моніторинг</a:t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контексті протидії насильству це означає, що аудит має завершуватись не звітом, а реальними механізмами безпеки: навчанням персоналу, процедурами звернення, захистом заявників і регулярним переглядом ризиків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1007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97F4A-1EF1-8B8D-DA92-B4E7D245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5719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8F6B-5CDE-0B02-0D6A-27A757F4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37" y="572878"/>
            <a:ext cx="11199564" cy="5604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 — це фахівці, які працюють із питаннями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diversity, equity, inclusion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різноманіття, справедливості й інклюзії. У професійних матеріалах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SHRM inclusion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описується як створення структур, у межах яких кожен працівник може бути почутим, робити внесок і досягати успіху, 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diversity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представленість різних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ідентичностей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 не просто «проводить тренінги», а допомагає будувати організаційні умови, у яких зменшуються системні бар’єри.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роблять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 в організації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оцінюють політики і процедури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аналізують ризики нерівності та виключення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розробляють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й плани дій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супроводжують навчання керівників і команд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допомагають інтегрувати принципи інклюзії у відбір, просування, оцінювання й організаційну культуру. 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відповідає підходу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SHRM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HR-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Society for Human Resource Management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стратегічного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та розвитку інклюзивного робочого середовища.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42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32D8E-B30D-1CE9-0963-EB37F55B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157"/>
          </a:xfrm>
        </p:spPr>
        <p:txBody>
          <a:bodyPr>
            <a:normAutofit fontScale="90000"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Інтерсекційність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протидії насильству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DD12-CBCE-0ECD-35D1-B66DFF10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72" y="958467"/>
            <a:ext cx="11045328" cy="521849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Kimberlé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Crenshaw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 концепт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інтерсекційності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пояснення того, як різні осі нерівності — зокрема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раса, клас, інвалідність, міграційний статус — не просто додаються одна до одної, а взаємодіють, створюючи специфічні форми вразливості. У класичній статті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Margins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показала це саме на прикладі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 щодо жінок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90E05F-EDA5-49C7-7A01-6756D0A02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72" y="3770415"/>
            <a:ext cx="34925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09131A-8ADA-C094-F1D8-ABAFD30C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87" y="3814865"/>
            <a:ext cx="23876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35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2795-B2C6-112D-1A23-A6F605420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191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Інтерсекційність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протидії насильству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AFB19-8BAF-654F-2DB0-271E85985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93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не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переживається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однаково всіма жінками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ризики, бар’єри звернення по допомогу і наслідки відрізняються залежно від соціального становища, бідності, інвалідності,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етнічності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міграційного статусу та інших чинників.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Універсальні програми допомоги можуть не працювати для всіх</a:t>
            </a:r>
            <a:b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якщо система розрахована на «середню постраждалу», вона може виключати тих, хто стикається з кількома формами нерівності одночасно. Саме це і є ключовим висновком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інтерсекційного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підходу. 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протидія насильству має бути не універсальною, а чутливою до перетину форм нерівності.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Інакше частина постраждалих залишатиметься поза допомогою навіть за наявності формально «правильних» програм.</a:t>
            </a:r>
          </a:p>
          <a:p>
            <a:pPr marL="0" indent="0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Crenshaw, K. (1991).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Margins: Intersectionality, Identity Politics, and Violence against Women of Color.</a:t>
            </a:r>
            <a:b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Women. 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Intersectionality in Understanding Violence Against Women and Girls.</a:t>
            </a:r>
            <a:r>
              <a:rPr lang="uk-U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B959A-A68F-D02B-4B54-B77EA0E3A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359" y="5058888"/>
            <a:ext cx="3290207" cy="17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5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4556-DAFB-1346-F9C8-E153E1AF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365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 зрада як бар’єр протидії насильству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1160-2446-861B-EA80-9BCF25D49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85" y="112197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Інституційна зрада (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betrayal)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ситуація, коли організація, яка має захищати людину,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реагує на насильство, знецінює його або створює додаткову шкоду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 або мінімізація насильства: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скарги не розглядаються або знецінюються, відповідь: «це не серйозно», «розберіться самі»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Перекладання відповідальності на постраждалу особу: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«чому не повідомили раніше?», «ви могли інакше відреагувати»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безпечних процедур звернення: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помсти або витоку інформації, недовіра до системи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Репутація важливіша за безпеку: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захищає себе, а не людину, приховування випадків насильства</a:t>
            </a: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Freyd, J. J. (2013). Institutional Betrayal and Institutional Courage.</a:t>
            </a:r>
            <a:b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Smith, C. P., &amp; Freyd, J. J. (2014). Institutional betrayal.</a:t>
            </a: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FF7366-F5E3-3507-6FAD-30A892EE0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501" y="4539260"/>
            <a:ext cx="32004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5206-4003-3A92-63D0-30CA99DF9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88" y="-216765"/>
            <a:ext cx="10515600" cy="1325563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насправді зупиняє насильство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EC52-325C-BD52-3650-A60C18A5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81" y="950026"/>
            <a:ext cx="11151919" cy="5226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показують, що ключовим чинником зменшення насильства є не лише покарання, а підвищення невідворотності відповідальності та видимості реакції системи.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Невідворотність важливіша за суворість: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частіше змінюють поведінку, коли знають, що реакція буде, а не тоді, коли покарання просто «жорстке»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Видимість реакції формує норму: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насильство має наслідки, це стає сигналом для всіх,  «це 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це не ігнорують»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Безкарність підтримує повторюваність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відсутність реакції - мовчазний дозвіл, насильство стає «робочою стратегією»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Раннє реагування знижує ескалацію: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 серйозних випадків мають попередні сигнали, ігнорування ранніх проявів підсилює ризик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711505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A2C7-633D-CB9E-28E7-D86A3852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1498-5CCD-3399-DBF5-D22A88F99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33" y="926276"/>
            <a:ext cx="11417135" cy="565265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Аналіз середовища з погляду протидії насильству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одну реальну організацію або соціальний простір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яким ви маєте безпосередній контакт або який можете спостерігати: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 освіти, робоче місце, волонтерський простір, онлайн-спільнота, державна установа, сервісна організація, гуртожиток, спортивна секція, студентська група тощо.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 спостереження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проведіть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міні-аудит середовища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точки зору протидії насильству.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 описати середовище -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це за простір, хто в ньому взаємодіє, які там ролі, правила, канали комунікації.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5 аспектів: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форми психологічного тиску, приниження, контролю або дискримінації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потенційно можуть виникати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цьому середовищі;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або соціальні норми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підтримувати замовчування чи виправдання насильства;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є в цьому середовищі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зрозумілі механізми звернення по допомогу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як, на вашу думку, поводилися б </a:t>
            </a: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випадку насильства;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в цьому середовищі вже працює на безпеку, а чого критично бракує.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 3 конкретні приклади: 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 новин і не з інтернету, а з:  власного досвіду спостереження;  побачених комунікацій, правил, оголошень, поведінкових </a:t>
            </a:r>
            <a:r>
              <a:rPr lang="uk-UA" sz="6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патернів</a:t>
            </a: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реальних дрібних ситуацій, які показують культуру цього середовища.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можуть бути не лише випадки насильства, а й, наприклад, жарти, способи реагування на конфлікт, стиль спілкування керівника, відсутність правил, практика ігнорування скарг тощо.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 3 реалістичні зміни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абстрактні, а такі, які справді можна впровадити в цьому середовищі:</a:t>
            </a:r>
            <a:b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наприклад, процедура повідомлення, короткий протокол реагування, правила для кураторів груп, інформаційний блок, тренінг для персоналу, анонімна форма звернення, кодекс взаємодії.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 коротку рефлексію: Що виявилося найменш очевидним у темі протидії насильству після аналізу реального середовища?</a:t>
            </a:r>
            <a:endParaRPr lang="uk-UA" sz="6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178512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B9704-3311-3DE3-4086-02173DBA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ПРОТИДІЇ ПСИХОЛОГІЧНОМУ НАСИЛЬСТВУ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91CC-029C-B6DD-80D7-1CA74A2B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41" y="1366092"/>
            <a:ext cx="10935159" cy="4810871"/>
          </a:xfrm>
        </p:spPr>
        <p:txBody>
          <a:bodyPr>
            <a:normAutofit/>
          </a:bodyPr>
          <a:lstStyle/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сучасному підході метою протидії є не лише припинення актуальної шкоди, а й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</a:p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безпеки, зменшення наслідків і попередження повторної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протидія передбачає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чітке розмежування ролей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психолог забезпечує підтримку,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раннє виявлення та скерування, але не підміняє юридичні, медичні чи слідчі служби.  протидія психологічному насильству 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системною практикою реагування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поєднує допомогу, безпеку, координацію та подальший супровід</a:t>
            </a: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intimate partner violence and sexual violence against women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E3F4E-B367-C7F8-7E3A-ADC27557B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764" y="4711287"/>
            <a:ext cx="3568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16DD-4A97-569E-BC51-2DD998B8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832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ЧИННИКИ, ЩО ПЕРЕШКОДЖАЮТЬ ЗВЕРНЕННЮ ПО ДОПОМОГУ У СИТУАЦІЇ НАСИЛЬСТВА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D30C90E-AFED-F0E7-6188-318E3B8AC4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40675" y="1246408"/>
            <a:ext cx="10736855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неідентифікація ситуації як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нормально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всіх так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 наслідків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(ескалації, втрати стосунків, осуду);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емоційна залежність або прив’язаність до кривдника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сором, почуття провини, самообвинувачення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недовіра до допомоги або попередній негативний досвід звернення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норми, що підтримують замовчування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знань, куди і як звертатися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WHO.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Responding to intimate partner violence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(2013)</a:t>
            </a:r>
            <a:endParaRPr kumimoji="0" lang="en-UA" altLang="en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34BC89-0780-9E15-B491-082952156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452" y="4206874"/>
            <a:ext cx="22733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9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ECFFB-C518-3798-B7EB-1A0729E8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359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 РЕАГУВАННЯ НА ПСИХОЛОГІЧНЕ НАСИЛЬСТВО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3FE3CE5-C1D4-25BC-B6CB-D0CFD26FFB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5093" y="1097092"/>
            <a:ext cx="1015957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насильству реалізується як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послідовний процес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не окрема дія;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етапи реагування включають: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або отримання сигналу;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 безпечного контакту;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 ситуації без тиску;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ризику та рівня небезпеки;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первинної психологічної підтримки;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подальших кроків (скеровування, супровід);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 реагування залежить від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 логіки та послідовності дій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або змішування етапів може призводити до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 і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ризику для постраждалої особи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285220-6110-DB97-74B8-237AC9DF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34" y="1906237"/>
            <a:ext cx="3733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2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1681-A246-6BDD-83A5-DF90C90AF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0164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1. ВИЯВЛЕННЯ СИГНАЛУ ПРО МОЖЛИВЕ НАСИЛЬСТВО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7412EFE-B1F7-F6B2-38E5-C4E41DFA5F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1813" y="590888"/>
            <a:ext cx="12221744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етап протидії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прямого або непрямого сигналу про можливе насильство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може бути: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прямим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(вербальне повідомлення про досвід);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непрямим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(зміни поведінки, емоційного стану, взаємодії);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враховувати, що постраждала особа може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називати ситуацію насильством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бути чутливим до сигналів, але не робити передчасних висновків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виявлення сигналу є підставою для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обережного подальшого контакту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для негайних інтервенцій.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10F70-81BF-2292-EADC-BFB76950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36" y="4044612"/>
            <a:ext cx="2895600" cy="222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B4FA0-0840-F78C-056E-005A5D83C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041" y="4014341"/>
            <a:ext cx="34417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9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088D-B7D8-CF72-D949-2A6DD31B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3342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2. ВСТАНОВЛЕННЯ БЕЗПЕЧНОГО КОНТАКТУ</a:t>
            </a:r>
            <a:endParaRPr lang="en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4C4B4AD-692A-263D-6FC0-34B9549495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6260" y="548580"/>
            <a:ext cx="11679479" cy="630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етап реагування полягає у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 безпечного, неосудливого та конфіденційного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для контакту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WHO розглядає це як основу first-line support.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400" b="1" dirty="0"/>
              <a:t>First-line support</a:t>
            </a:r>
            <a:r>
              <a:rPr lang="en-US" sz="2400" dirty="0"/>
              <a:t> — </a:t>
            </a:r>
            <a:r>
              <a:rPr lang="uk-UA" sz="2400" dirty="0"/>
              <a:t>це </a:t>
            </a:r>
            <a:r>
              <a:rPr lang="uk-UA" sz="2400" b="1" dirty="0"/>
              <a:t>первинна підтримка при першому контакті</a:t>
            </a:r>
            <a:r>
              <a:rPr lang="uk-UA" sz="2400" dirty="0"/>
              <a:t> з людиною,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/>
              <a:t>яка зазнала насильства або розкриває такий досвід. </a:t>
            </a:r>
            <a:r>
              <a:rPr lang="en-US" sz="2400" dirty="0"/>
              <a:t>WHO </a:t>
            </a:r>
            <a:r>
              <a:rPr lang="uk-UA" sz="2400" dirty="0"/>
              <a:t>визначає її як </a:t>
            </a:r>
            <a:r>
              <a:rPr lang="uk-UA" sz="2400" b="1" dirty="0"/>
              <a:t>мінімальний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b="1" dirty="0"/>
              <a:t>рівень переважно психологічної підтримки та </a:t>
            </a:r>
            <a:r>
              <a:rPr lang="uk-UA" sz="2400" b="1" dirty="0" err="1"/>
              <a:t>валідації</a:t>
            </a:r>
            <a:r>
              <a:rPr lang="uk-UA" sz="2400" b="1" dirty="0"/>
              <a:t> досвіду</a:t>
            </a:r>
            <a:r>
              <a:rPr lang="uk-UA" sz="2400" dirty="0"/>
              <a:t>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/>
              <a:t>який має бути наданий усім, хто повідомляє про насильство.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/>
              <a:t>Це не психотерапія і не розслідування, а базова, безпечна,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/>
              <a:t>неосудлива відповідь на першій ланці контакту.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 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уважне слухання, повага до темпу людини, відмова від тиску і примусу до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 деталей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у WHO це узагальнено в підході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безпечний контакт передбачає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валідацію досвіду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визнання значущості переживань без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знецінення, сумніву чи звинувачення.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підхід наголошує, що перший контакт має зменшувати ризик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повторної 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зберігати відчуття контролю та підтримувати автономію людини.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на цьому етапі — не “допитати” людину і не дати готове рішення, а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умови, у яких подальше звернення і розмова стають можливими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 відповідає survivor-centered response, яку WHO просуває у своїх рекомендаціях.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6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D2945-1861-C00F-C6D7-3C5B1FFE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6056"/>
          </a:xfrm>
        </p:spPr>
        <p:txBody>
          <a:bodyPr>
            <a:normAutofit/>
          </a:bodyPr>
          <a:lstStyle/>
          <a:p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2. ВСТАНОВЛЕННЯ БЕЗПЕЧНОГО КОНТАКТУ</a:t>
            </a:r>
            <a:endParaRPr lang="en-UA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A32AD-B569-6933-62E5-5E221017D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6" y="958467"/>
            <a:ext cx="11023294" cy="5218496"/>
          </a:xfrm>
        </p:spPr>
        <p:txBody>
          <a:bodyPr>
            <a:normAutofit fontScale="850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ключовими є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уважне слухання, повага до темпу людини, відмова від тиску і примусу до </a:t>
            </a:r>
            <a:r>
              <a:rPr lang="uk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розкриття деталей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у WHO це узагальнено в підході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b="1" i="1" dirty="0"/>
              <a:t>Підхід </a:t>
            </a:r>
            <a:r>
              <a:rPr lang="en-US" b="1" i="1" dirty="0"/>
              <a:t>LIVES</a:t>
            </a:r>
            <a:r>
              <a:rPr lang="en-US" i="1" dirty="0"/>
              <a:t> — </a:t>
            </a:r>
            <a:r>
              <a:rPr lang="uk-UA" i="1" dirty="0"/>
              <a:t>це </a:t>
            </a:r>
            <a:r>
              <a:rPr lang="en-US" i="1" dirty="0"/>
              <a:t>WHO-</a:t>
            </a:r>
            <a:r>
              <a:rPr lang="uk-UA" i="1" dirty="0"/>
              <a:t>модель, яка допомагає надавати таку первинну підтримку. Абревіатура означає: </a:t>
            </a:r>
            <a:r>
              <a:rPr lang="en-US" b="1" i="1" dirty="0"/>
              <a:t>L — Listen</a:t>
            </a:r>
            <a:r>
              <a:rPr lang="en-US" i="1" dirty="0"/>
              <a:t> (</a:t>
            </a:r>
            <a:r>
              <a:rPr lang="uk-UA" i="1" dirty="0"/>
              <a:t>слухати з емпатією), </a:t>
            </a:r>
            <a:r>
              <a:rPr lang="en-US" b="1" i="1" dirty="0"/>
              <a:t>I — Inquire</a:t>
            </a:r>
            <a:r>
              <a:rPr lang="en-US" i="1" dirty="0"/>
              <a:t> (</a:t>
            </a:r>
            <a:r>
              <a:rPr lang="uk-UA" i="1" dirty="0"/>
              <a:t>обережно з’ясувати потреби й занепокоєння людини), </a:t>
            </a:r>
            <a:r>
              <a:rPr lang="en-US" b="1" i="1" dirty="0"/>
              <a:t>V — Validate</a:t>
            </a:r>
            <a:r>
              <a:rPr lang="en-US" i="1" dirty="0"/>
              <a:t> (</a:t>
            </a:r>
            <a:r>
              <a:rPr lang="uk-UA" i="1" dirty="0"/>
              <a:t>підтвердити значущість її досвіду, не знецінювати і не звинувачувати), </a:t>
            </a:r>
            <a:r>
              <a:rPr lang="en-US" b="1" i="1" dirty="0"/>
              <a:t>E — Enhance safety</a:t>
            </a:r>
            <a:r>
              <a:rPr lang="en-US" i="1" dirty="0"/>
              <a:t> (</a:t>
            </a:r>
            <a:r>
              <a:rPr lang="uk-UA" i="1" dirty="0"/>
              <a:t>допомогти підвищити безпеку), </a:t>
            </a:r>
            <a:r>
              <a:rPr lang="en-US" b="1" i="1" dirty="0"/>
              <a:t>S — Support</a:t>
            </a:r>
            <a:r>
              <a:rPr lang="en-US" i="1" dirty="0"/>
              <a:t> (</a:t>
            </a:r>
            <a:r>
              <a:rPr lang="uk-UA" i="1" dirty="0"/>
              <a:t>підтримати і, за потреби, скерувати до ресурсів та сервісів). </a:t>
            </a:r>
            <a:r>
              <a:rPr lang="en-US" i="1" dirty="0"/>
              <a:t>WHO </a:t>
            </a:r>
            <a:r>
              <a:rPr lang="uk-UA" i="1" dirty="0"/>
              <a:t>прямо описує </a:t>
            </a:r>
            <a:r>
              <a:rPr lang="en-US" i="1" dirty="0"/>
              <a:t>LIVES </a:t>
            </a:r>
            <a:r>
              <a:rPr lang="uk-UA" i="1" dirty="0"/>
              <a:t>як інструмент для надання </a:t>
            </a:r>
            <a:r>
              <a:rPr lang="en-US" i="1" dirty="0"/>
              <a:t>first-line support </a:t>
            </a:r>
            <a:r>
              <a:rPr lang="uk-UA" i="1" dirty="0"/>
              <a:t>постраждалим від насильства.</a:t>
            </a:r>
            <a:endParaRPr lang="en-UA" altLang="en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trauma-informed підхід наголошує, що перший контакт має зменшувати ризик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повторної </a:t>
            </a:r>
            <a:r>
              <a:rPr lang="uk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травматизації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зберігати відчуття контролю та підтримувати автономію людини.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психолога на цьому етапі — не 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допитати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людину і не дати готове рішення, а </a:t>
            </a:r>
            <a:r>
              <a:rPr lang="uk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A" altLang="en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сформувати умови, у яких подальше звернення і розмова стають можливими</a:t>
            </a:r>
            <a:r>
              <a:rPr lang="en-UA" altLang="en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A" altLang="en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97788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4905</Words>
  <Application>Microsoft Macintosh PowerPoint</Application>
  <PresentationFormat>Widescreen</PresentationFormat>
  <Paragraphs>284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Office Theme</vt:lpstr>
      <vt:lpstr>ПРОТИДІЯ ПСИХОЛОГІЧНОМУ НАСИЛЬСТВУ: АЛГОРИТМИ ДІЙ ТА ПРАКТИЧНІ ІНТЕРВЕНЦІЇ</vt:lpstr>
      <vt:lpstr>АКТУАЛЬНІСТЬ ПРОТИДІЇ ПСИХОЛОГІЧНОМУ НАСИЛЬСТВУ </vt:lpstr>
      <vt:lpstr>ПОНЯТТЯ ПРОТИДІЇ ПСИХОЛОГІЧНОМУ НАСИЛЬСТВУ</vt:lpstr>
      <vt:lpstr>ПОНЯТТЯ ПРОТИДІЇ ПСИХОЛОГІЧНОМУ НАСИЛЬСТВУ</vt:lpstr>
      <vt:lpstr>ЧИННИКИ, ЩО ПЕРЕШКОДЖАЮТЬ ЗВЕРНЕННЮ ПО ДОПОМОГУ У СИТУАЦІЇ НАСИЛЬСТВА</vt:lpstr>
      <vt:lpstr>ЕТАПИ РЕАГУВАННЯ НА ПСИХОЛОГІЧНЕ НАСИЛЬСТВО</vt:lpstr>
      <vt:lpstr>ЕТАП 1. ВИЯВЛЕННЯ СИГНАЛУ ПРО МОЖЛИВЕ НАСИЛЬСТВО</vt:lpstr>
      <vt:lpstr>ЕТАП 2. ВСТАНОВЛЕННЯ БЕЗПЕЧНОГО КОНТАКТУ</vt:lpstr>
      <vt:lpstr>ЕТАП 2. ВСТАНОВЛЕННЯ БЕЗПЕЧНОГО КОНТАКТУ</vt:lpstr>
      <vt:lpstr>ЕТАП 3. УТОЧНЕННЯ СИТУАЦІЇ БЕЗ ТИСКУ</vt:lpstr>
      <vt:lpstr>ЕТАП 4. ОЦІНКА РИЗИКУ ТА РІВНЯ НЕБЕЗПЕКИ</vt:lpstr>
      <vt:lpstr>ЕТАП 5. НАДАННЯ ПЕРВИННОЇ ПСИХОЛОГІЧНОЇ ПІДТРИМКИ</vt:lpstr>
      <vt:lpstr>ЕТАП 6. ВИЗНАЧЕННЯ ПОДАЛЬШИХ КРОКІВ І СКЕРОВУВАННЯ</vt:lpstr>
      <vt:lpstr>ЕТАП 7. ПОДАЛЬШИЙ СУПРОВІД І ПІДТРИМКА</vt:lpstr>
      <vt:lpstr>ПЛАНУВАННЯ БЕЗПЕКИ У СИТУАЦІЇ ПСИХОЛОГІЧНОГО НАСИЛЬСТВА </vt:lpstr>
      <vt:lpstr>Конкретний план безпеки</vt:lpstr>
      <vt:lpstr>Типові помилки під час складання плану безпеки </vt:lpstr>
      <vt:lpstr>Суб’єктивна безпека і об’єктивна загроза</vt:lpstr>
      <vt:lpstr>Травматичний зв’язок (trauma bond)</vt:lpstr>
      <vt:lpstr>Травматичний зв’язок (trauma bond)</vt:lpstr>
      <vt:lpstr>Насильство як руйнування передбачуваності світу</vt:lpstr>
      <vt:lpstr>Протидія насильству як відновлення безпеки</vt:lpstr>
      <vt:lpstr>Протидія насильству як робота з соціальними нормами </vt:lpstr>
      <vt:lpstr>Протидія насильству як робота з соціальними нормами</vt:lpstr>
      <vt:lpstr>Гендерні сценарії як чинник насильства </vt:lpstr>
      <vt:lpstr>Гендерні сценарії як чинник насильства </vt:lpstr>
      <vt:lpstr>Гендерний аудит в організаціях</vt:lpstr>
      <vt:lpstr>Гендерний аудит в організаціях</vt:lpstr>
      <vt:lpstr>Етапи гендерного аудиту в організації у контексті протидії насильству</vt:lpstr>
      <vt:lpstr>Етапи гендерного аудиту в організації у контексті протидії насильству</vt:lpstr>
      <vt:lpstr>Роль DEI-експертів</vt:lpstr>
      <vt:lpstr>Інтерсекційність у протидії насильству</vt:lpstr>
      <vt:lpstr>Інтерсекційність у протидії насильству</vt:lpstr>
      <vt:lpstr>Інституційна зрада як бар’єр протидії насильству</vt:lpstr>
      <vt:lpstr>Що насправді зупиняє насильство</vt:lpstr>
      <vt:lpstr>Домашнє завдання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13</cp:revision>
  <dcterms:created xsi:type="dcterms:W3CDTF">2026-04-04T19:33:47Z</dcterms:created>
  <dcterms:modified xsi:type="dcterms:W3CDTF">2026-04-05T19:15:17Z</dcterms:modified>
</cp:coreProperties>
</file>