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86" r:id="rId10"/>
    <p:sldId id="266" r:id="rId11"/>
    <p:sldId id="265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83" r:id="rId24"/>
    <p:sldId id="278" r:id="rId25"/>
    <p:sldId id="279" r:id="rId26"/>
    <p:sldId id="291" r:id="rId27"/>
    <p:sldId id="280" r:id="rId28"/>
    <p:sldId id="281" r:id="rId29"/>
    <p:sldId id="282" r:id="rId30"/>
    <p:sldId id="284" r:id="rId31"/>
    <p:sldId id="285" r:id="rId32"/>
    <p:sldId id="293" r:id="rId33"/>
    <p:sldId id="287" r:id="rId34"/>
    <p:sldId id="288" r:id="rId35"/>
    <p:sldId id="289" r:id="rId36"/>
    <p:sldId id="290" r:id="rId37"/>
    <p:sldId id="292" r:id="rId38"/>
    <p:sldId id="294" r:id="rId39"/>
    <p:sldId id="295" r:id="rId4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96" y="-11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06.04.2026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06.04.2026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06.04.2026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06.04.2026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57200" y="332656"/>
            <a:ext cx="8229600" cy="5793507"/>
          </a:xfrm>
        </p:spPr>
        <p:txBody>
          <a:bodyPr/>
          <a:lstStyle/>
          <a:p>
            <a:pPr algn="ctr"/>
            <a:endParaRPr lang="uk-UA" sz="6000" b="1" dirty="0" smtClean="0"/>
          </a:p>
          <a:p>
            <a:pPr marL="45720" indent="0" algn="ctr">
              <a:buNone/>
            </a:pPr>
            <a:r>
              <a:rPr lang="uk-UA" sz="6000" b="1" dirty="0" smtClean="0">
                <a:solidFill>
                  <a:srgbClr val="FF0000"/>
                </a:solidFill>
              </a:rPr>
              <a:t>ОРГАНИ </a:t>
            </a:r>
            <a:r>
              <a:rPr lang="uk-UA" sz="6000" b="1" dirty="0">
                <a:solidFill>
                  <a:srgbClr val="FF0000"/>
                </a:solidFill>
              </a:rPr>
              <a:t>ДОСУДОВОГО РОЗСЛІДУВАННЯ УКРАЇНИ</a:t>
            </a:r>
            <a:endParaRPr lang="ru-RU" sz="6000" dirty="0">
              <a:solidFill>
                <a:srgbClr val="FF000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183759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95536" y="731520"/>
            <a:ext cx="8496944" cy="5505792"/>
          </a:xfrm>
        </p:spPr>
        <p:txBody>
          <a:bodyPr>
            <a:normAutofit fontScale="92500"/>
          </a:bodyPr>
          <a:lstStyle/>
          <a:p>
            <a:pPr marL="45720" indent="0">
              <a:buNone/>
            </a:pPr>
            <a:r>
              <a:rPr lang="ru-RU" b="1" dirty="0">
                <a:solidFill>
                  <a:srgbClr val="FF0000"/>
                </a:solidFill>
              </a:rPr>
              <a:t>Служба </a:t>
            </a:r>
            <a:r>
              <a:rPr lang="ru-RU" b="1" dirty="0" err="1">
                <a:solidFill>
                  <a:srgbClr val="FF0000"/>
                </a:solidFill>
              </a:rPr>
              <a:t>безпеки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України</a:t>
            </a:r>
            <a:r>
              <a:rPr lang="ru-RU" b="1" dirty="0">
                <a:solidFill>
                  <a:srgbClr val="FF0000"/>
                </a:solidFill>
              </a:rPr>
              <a:t> (СБУ)</a:t>
            </a:r>
          </a:p>
          <a:p>
            <a:pPr marL="45720" indent="0">
              <a:buNone/>
            </a:pPr>
            <a:r>
              <a:rPr lang="ru-RU" b="1" dirty="0"/>
              <a:t>Сфера:</a:t>
            </a:r>
            <a:r>
              <a:rPr lang="ru-RU" dirty="0"/>
              <a:t> </a:t>
            </a:r>
            <a:r>
              <a:rPr lang="ru-RU" dirty="0" err="1"/>
              <a:t>Злочини</a:t>
            </a:r>
            <a:r>
              <a:rPr lang="ru-RU" dirty="0"/>
              <a:t> </a:t>
            </a:r>
            <a:r>
              <a:rPr lang="ru-RU" dirty="0" err="1"/>
              <a:t>проти</a:t>
            </a:r>
            <a:r>
              <a:rPr lang="ru-RU" dirty="0"/>
              <a:t> основ </a:t>
            </a:r>
            <a:r>
              <a:rPr lang="ru-RU" dirty="0" err="1"/>
              <a:t>національної</a:t>
            </a:r>
            <a:r>
              <a:rPr lang="ru-RU" dirty="0"/>
              <a:t> </a:t>
            </a:r>
            <a:r>
              <a:rPr lang="ru-RU" dirty="0" err="1"/>
              <a:t>безпеки</a:t>
            </a:r>
            <a:r>
              <a:rPr lang="ru-RU" dirty="0"/>
              <a:t>, </a:t>
            </a:r>
            <a:r>
              <a:rPr lang="ru-RU" dirty="0" err="1"/>
              <a:t>тероризм</a:t>
            </a:r>
            <a:r>
              <a:rPr lang="ru-RU" dirty="0"/>
              <a:t>, контрабанда </a:t>
            </a:r>
            <a:r>
              <a:rPr lang="ru-RU" dirty="0" err="1"/>
              <a:t>зброї</a:t>
            </a:r>
            <a:r>
              <a:rPr lang="ru-RU" dirty="0"/>
              <a:t>, </a:t>
            </a:r>
            <a:r>
              <a:rPr lang="ru-RU" dirty="0" err="1"/>
              <a:t>розголошення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таємниці</a:t>
            </a:r>
            <a:r>
              <a:rPr lang="ru-RU" dirty="0"/>
              <a:t>.</a:t>
            </a:r>
          </a:p>
          <a:p>
            <a:pPr marL="45720" indent="0">
              <a:buNone/>
            </a:pPr>
            <a:endParaRPr lang="ru-RU" b="1" dirty="0" smtClean="0"/>
          </a:p>
          <a:p>
            <a:pPr marL="45720" indent="0">
              <a:buNone/>
            </a:pPr>
            <a:r>
              <a:rPr lang="ru-RU" b="1" dirty="0" err="1" smtClean="0">
                <a:solidFill>
                  <a:srgbClr val="FF0000"/>
                </a:solidFill>
              </a:rPr>
              <a:t>Державне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>
                <a:solidFill>
                  <a:srgbClr val="FF0000"/>
                </a:solidFill>
              </a:rPr>
              <a:t>бюро </a:t>
            </a:r>
            <a:r>
              <a:rPr lang="ru-RU" b="1" dirty="0" err="1">
                <a:solidFill>
                  <a:srgbClr val="FF0000"/>
                </a:solidFill>
              </a:rPr>
              <a:t>розслідування</a:t>
            </a:r>
            <a:r>
              <a:rPr lang="ru-RU" b="1" dirty="0">
                <a:solidFill>
                  <a:srgbClr val="FF0000"/>
                </a:solidFill>
              </a:rPr>
              <a:t> (ДБР)</a:t>
            </a:r>
          </a:p>
          <a:p>
            <a:pPr marL="45720" indent="0">
              <a:buNone/>
            </a:pPr>
            <a:r>
              <a:rPr lang="ru-RU" b="1" dirty="0"/>
              <a:t>Сфера:</a:t>
            </a:r>
            <a:r>
              <a:rPr lang="ru-RU" dirty="0"/>
              <a:t> </a:t>
            </a:r>
            <a:r>
              <a:rPr lang="ru-RU" dirty="0" err="1"/>
              <a:t>Злочини</a:t>
            </a:r>
            <a:r>
              <a:rPr lang="ru-RU" dirty="0"/>
              <a:t>, </a:t>
            </a:r>
            <a:r>
              <a:rPr lang="ru-RU" dirty="0" err="1"/>
              <a:t>вчинені</a:t>
            </a:r>
            <a:r>
              <a:rPr lang="ru-RU" dirty="0"/>
              <a:t> </a:t>
            </a:r>
            <a:r>
              <a:rPr lang="ru-RU" dirty="0" err="1"/>
              <a:t>високопосадовцями</a:t>
            </a:r>
            <a:r>
              <a:rPr lang="ru-RU" dirty="0"/>
              <a:t> (Президентом, </a:t>
            </a:r>
            <a:r>
              <a:rPr lang="ru-RU" dirty="0" err="1"/>
              <a:t>міністрами</a:t>
            </a:r>
            <a:r>
              <a:rPr lang="ru-RU" dirty="0"/>
              <a:t>, </a:t>
            </a:r>
            <a:r>
              <a:rPr lang="ru-RU" dirty="0" err="1"/>
              <a:t>суддями</a:t>
            </a:r>
            <a:r>
              <a:rPr lang="ru-RU" dirty="0"/>
              <a:t>, </a:t>
            </a:r>
            <a:r>
              <a:rPr lang="ru-RU" dirty="0" err="1"/>
              <a:t>правоохоронцями</a:t>
            </a:r>
            <a:r>
              <a:rPr lang="ru-RU" dirty="0"/>
              <a:t>) та </a:t>
            </a:r>
            <a:r>
              <a:rPr lang="ru-RU" dirty="0" err="1"/>
              <a:t>військовими</a:t>
            </a:r>
            <a:r>
              <a:rPr lang="ru-RU" dirty="0"/>
              <a:t> </a:t>
            </a:r>
            <a:r>
              <a:rPr lang="ru-RU" dirty="0" err="1"/>
              <a:t>злочинами</a:t>
            </a:r>
            <a:r>
              <a:rPr lang="ru-RU" dirty="0"/>
              <a:t>.</a:t>
            </a:r>
          </a:p>
          <a:p>
            <a:pPr marL="45720" indent="0">
              <a:buNone/>
            </a:pPr>
            <a:r>
              <a:rPr lang="ru-RU" b="1" dirty="0" smtClean="0">
                <a:solidFill>
                  <a:srgbClr val="FF0000"/>
                </a:solidFill>
              </a:rPr>
              <a:t>Бюро </a:t>
            </a:r>
            <a:r>
              <a:rPr lang="ru-RU" b="1" dirty="0" err="1">
                <a:solidFill>
                  <a:srgbClr val="FF0000"/>
                </a:solidFill>
              </a:rPr>
              <a:t>економічної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безпеки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України</a:t>
            </a:r>
            <a:r>
              <a:rPr lang="ru-RU" b="1" dirty="0">
                <a:solidFill>
                  <a:srgbClr val="FF0000"/>
                </a:solidFill>
              </a:rPr>
              <a:t> (БЕБ)</a:t>
            </a:r>
          </a:p>
          <a:p>
            <a:pPr marL="45720" indent="0">
              <a:buNone/>
            </a:pPr>
            <a:r>
              <a:rPr lang="ru-RU" b="1" dirty="0"/>
              <a:t>Сфера:</a:t>
            </a:r>
            <a:r>
              <a:rPr lang="ru-RU" dirty="0"/>
              <a:t> </a:t>
            </a:r>
            <a:r>
              <a:rPr lang="ru-RU" dirty="0" err="1"/>
              <a:t>Економічні</a:t>
            </a:r>
            <a:r>
              <a:rPr lang="ru-RU" dirty="0"/>
              <a:t> </a:t>
            </a:r>
            <a:r>
              <a:rPr lang="ru-RU" dirty="0" err="1"/>
              <a:t>злочини</a:t>
            </a:r>
            <a:r>
              <a:rPr lang="ru-RU" dirty="0"/>
              <a:t>, </a:t>
            </a:r>
            <a:r>
              <a:rPr lang="ru-RU" dirty="0" err="1"/>
              <a:t>зокрема</a:t>
            </a:r>
            <a:r>
              <a:rPr lang="ru-RU" dirty="0"/>
              <a:t> </a:t>
            </a:r>
            <a:r>
              <a:rPr lang="ru-RU" dirty="0" err="1"/>
              <a:t>ухилення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сплати</a:t>
            </a:r>
            <a:r>
              <a:rPr lang="ru-RU" dirty="0"/>
              <a:t> </a:t>
            </a:r>
            <a:r>
              <a:rPr lang="ru-RU" dirty="0" err="1"/>
              <a:t>податків</a:t>
            </a:r>
            <a:r>
              <a:rPr lang="ru-RU" dirty="0"/>
              <a:t>, </a:t>
            </a:r>
            <a:r>
              <a:rPr lang="ru-RU" dirty="0" err="1"/>
              <a:t>підробка</a:t>
            </a:r>
            <a:r>
              <a:rPr lang="ru-RU" dirty="0"/>
              <a:t> грошей, </a:t>
            </a:r>
            <a:r>
              <a:rPr lang="ru-RU" dirty="0" err="1"/>
              <a:t>махінації</a:t>
            </a:r>
            <a:r>
              <a:rPr lang="ru-RU" dirty="0"/>
              <a:t> з </a:t>
            </a:r>
            <a:r>
              <a:rPr lang="ru-RU" dirty="0" err="1"/>
              <a:t>фінансовими</a:t>
            </a:r>
            <a:r>
              <a:rPr lang="ru-RU" dirty="0"/>
              <a:t> ресурсами</a:t>
            </a:r>
            <a:r>
              <a:rPr lang="ru-RU" dirty="0" smtClean="0"/>
              <a:t>.</a:t>
            </a:r>
          </a:p>
          <a:p>
            <a:pPr marL="45720" indent="0">
              <a:buNone/>
            </a:pPr>
            <a:r>
              <a:rPr lang="ru-RU" b="1" dirty="0" err="1">
                <a:solidFill>
                  <a:srgbClr val="FF0000"/>
                </a:solidFill>
              </a:rPr>
              <a:t>Національне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антикорупційне</a:t>
            </a:r>
            <a:r>
              <a:rPr lang="ru-RU" b="1" dirty="0">
                <a:solidFill>
                  <a:srgbClr val="FF0000"/>
                </a:solidFill>
              </a:rPr>
              <a:t> бюро </a:t>
            </a:r>
            <a:r>
              <a:rPr lang="ru-RU" b="1" dirty="0" err="1">
                <a:solidFill>
                  <a:srgbClr val="FF0000"/>
                </a:solidFill>
              </a:rPr>
              <a:t>України</a:t>
            </a:r>
            <a:r>
              <a:rPr lang="ru-RU" b="1" dirty="0">
                <a:solidFill>
                  <a:srgbClr val="FF0000"/>
                </a:solidFill>
              </a:rPr>
              <a:t> (НАБУ)</a:t>
            </a:r>
          </a:p>
          <a:p>
            <a:pPr marL="45720" indent="0">
              <a:buNone/>
            </a:pPr>
            <a:r>
              <a:rPr lang="ru-RU" b="1" dirty="0"/>
              <a:t>Сфера:</a:t>
            </a:r>
            <a:r>
              <a:rPr lang="ru-RU" dirty="0"/>
              <a:t> </a:t>
            </a:r>
            <a:r>
              <a:rPr lang="ru-RU" dirty="0" err="1"/>
              <a:t>Виключно</a:t>
            </a:r>
            <a:r>
              <a:rPr lang="ru-RU" dirty="0"/>
              <a:t> </a:t>
            </a:r>
            <a:r>
              <a:rPr lang="ru-RU" dirty="0" err="1"/>
              <a:t>корупційні</a:t>
            </a:r>
            <a:r>
              <a:rPr lang="ru-RU" dirty="0"/>
              <a:t> та </a:t>
            </a:r>
            <a:r>
              <a:rPr lang="ru-RU" dirty="0" err="1"/>
              <a:t>пов’язані</a:t>
            </a:r>
            <a:r>
              <a:rPr lang="ru-RU" dirty="0"/>
              <a:t> з ними </a:t>
            </a:r>
            <a:r>
              <a:rPr lang="ru-RU" dirty="0" err="1"/>
              <a:t>злочини</a:t>
            </a:r>
            <a:r>
              <a:rPr lang="ru-RU" dirty="0"/>
              <a:t>, </a:t>
            </a:r>
            <a:r>
              <a:rPr lang="ru-RU" dirty="0" err="1"/>
              <a:t>вчинені</a:t>
            </a:r>
            <a:r>
              <a:rPr lang="ru-RU" dirty="0"/>
              <a:t> топ-чиновниками, </a:t>
            </a:r>
            <a:r>
              <a:rPr lang="ru-RU" dirty="0" err="1"/>
              <a:t>якщо</a:t>
            </a:r>
            <a:r>
              <a:rPr lang="ru-RU" dirty="0"/>
              <a:t> сума </a:t>
            </a:r>
            <a:r>
              <a:rPr lang="ru-RU" dirty="0" err="1"/>
              <a:t>шкоди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предмету </a:t>
            </a:r>
            <a:r>
              <a:rPr lang="ru-RU" dirty="0" err="1"/>
              <a:t>злочину</a:t>
            </a:r>
            <a:r>
              <a:rPr lang="ru-RU" dirty="0"/>
              <a:t> </a:t>
            </a:r>
            <a:r>
              <a:rPr lang="ru-RU" dirty="0" err="1"/>
              <a:t>перевищує</a:t>
            </a:r>
            <a:r>
              <a:rPr lang="ru-RU" dirty="0"/>
              <a:t> </a:t>
            </a:r>
            <a:r>
              <a:rPr lang="ru-RU" dirty="0" err="1"/>
              <a:t>встановлений</a:t>
            </a:r>
            <a:r>
              <a:rPr lang="ru-RU" dirty="0"/>
              <a:t> законом </a:t>
            </a:r>
            <a:r>
              <a:rPr lang="ru-RU" dirty="0" err="1"/>
              <a:t>ліміт</a:t>
            </a:r>
            <a:r>
              <a:rPr lang="ru-RU" dirty="0"/>
              <a:t>.</a:t>
            </a:r>
          </a:p>
          <a:p>
            <a:pPr marL="45720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194820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95536" y="731520"/>
            <a:ext cx="8496944" cy="5505792"/>
          </a:xfrm>
        </p:spPr>
        <p:txBody>
          <a:bodyPr>
            <a:normAutofit lnSpcReduction="10000"/>
          </a:bodyPr>
          <a:lstStyle/>
          <a:p>
            <a:pPr marL="45720" indent="0">
              <a:buNone/>
            </a:pPr>
            <a:r>
              <a:rPr lang="ru-RU" b="1" dirty="0" err="1">
                <a:solidFill>
                  <a:srgbClr val="FF0000"/>
                </a:solidFill>
              </a:rPr>
              <a:t>Основні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повноваження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слідчого</a:t>
            </a:r>
            <a:r>
              <a:rPr lang="ru-RU" b="1" dirty="0">
                <a:solidFill>
                  <a:srgbClr val="FF0000"/>
                </a:solidFill>
              </a:rPr>
              <a:t> та </a:t>
            </a:r>
            <a:r>
              <a:rPr lang="ru-RU" b="1" dirty="0" err="1">
                <a:solidFill>
                  <a:srgbClr val="FF0000"/>
                </a:solidFill>
              </a:rPr>
              <a:t>дізнавача</a:t>
            </a:r>
            <a:endParaRPr lang="ru-RU" b="1" dirty="0">
              <a:solidFill>
                <a:srgbClr val="FF0000"/>
              </a:solidFill>
            </a:endParaRPr>
          </a:p>
          <a:p>
            <a:pPr marL="45720" indent="0">
              <a:buNone/>
            </a:pPr>
            <a:r>
              <a:rPr lang="ru-RU" dirty="0" err="1"/>
              <a:t>Слідчий</a:t>
            </a:r>
            <a:r>
              <a:rPr lang="ru-RU" dirty="0"/>
              <a:t> (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дізнавач</a:t>
            </a:r>
            <a:r>
              <a:rPr lang="ru-RU" dirty="0"/>
              <a:t> у межах </a:t>
            </a:r>
            <a:r>
              <a:rPr lang="ru-RU" dirty="0" err="1"/>
              <a:t>своєї</a:t>
            </a:r>
            <a:r>
              <a:rPr lang="ru-RU" dirty="0"/>
              <a:t> </a:t>
            </a:r>
            <a:r>
              <a:rPr lang="ru-RU" dirty="0" err="1"/>
              <a:t>компетенції</a:t>
            </a:r>
            <a:r>
              <a:rPr lang="ru-RU" dirty="0"/>
              <a:t>) є </a:t>
            </a:r>
            <a:r>
              <a:rPr lang="ru-RU" dirty="0" err="1"/>
              <a:t>самостійною</a:t>
            </a:r>
            <a:r>
              <a:rPr lang="ru-RU" dirty="0"/>
              <a:t> </a:t>
            </a:r>
            <a:r>
              <a:rPr lang="ru-RU" dirty="0" err="1"/>
              <a:t>процесуальною</a:t>
            </a:r>
            <a:r>
              <a:rPr lang="ru-RU" dirty="0"/>
              <a:t> </a:t>
            </a:r>
            <a:r>
              <a:rPr lang="ru-RU" dirty="0" err="1"/>
              <a:t>фігурою</a:t>
            </a:r>
            <a:r>
              <a:rPr lang="ru-RU" dirty="0"/>
              <a:t>.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ключові</a:t>
            </a:r>
            <a:r>
              <a:rPr lang="ru-RU" dirty="0"/>
              <a:t> </a:t>
            </a:r>
            <a:r>
              <a:rPr lang="ru-RU" dirty="0" err="1">
                <a:solidFill>
                  <a:srgbClr val="FF0000"/>
                </a:solidFill>
              </a:rPr>
              <a:t>повноваження</a:t>
            </a:r>
            <a:r>
              <a:rPr lang="ru-RU" dirty="0">
                <a:solidFill>
                  <a:srgbClr val="FF0000"/>
                </a:solidFill>
              </a:rPr>
              <a:t> (ст. 40 КПК):</a:t>
            </a:r>
          </a:p>
          <a:p>
            <a:pPr marL="45720" indent="0">
              <a:buNone/>
            </a:pPr>
            <a:r>
              <a:rPr lang="ru-RU" b="1" dirty="0">
                <a:solidFill>
                  <a:srgbClr val="FF0000"/>
                </a:solidFill>
              </a:rPr>
              <a:t>Початок </a:t>
            </a:r>
            <a:r>
              <a:rPr lang="ru-RU" b="1" dirty="0" err="1">
                <a:solidFill>
                  <a:srgbClr val="FF0000"/>
                </a:solidFill>
              </a:rPr>
              <a:t>провадження</a:t>
            </a:r>
            <a:r>
              <a:rPr lang="ru-RU" b="1" dirty="0"/>
              <a:t>:</a:t>
            </a:r>
            <a:r>
              <a:rPr lang="ru-RU" dirty="0"/>
              <a:t> </a:t>
            </a:r>
            <a:r>
              <a:rPr lang="ru-RU" dirty="0" err="1"/>
              <a:t>Обов'язок</a:t>
            </a:r>
            <a:r>
              <a:rPr lang="ru-RU" dirty="0"/>
              <a:t> внести </a:t>
            </a:r>
            <a:r>
              <a:rPr lang="ru-RU" dirty="0" err="1"/>
              <a:t>відомості</a:t>
            </a:r>
            <a:r>
              <a:rPr lang="ru-RU" dirty="0"/>
              <a:t> до ЄРДР </a:t>
            </a:r>
            <a:r>
              <a:rPr lang="ru-RU" dirty="0" err="1"/>
              <a:t>протягом</a:t>
            </a:r>
            <a:r>
              <a:rPr lang="ru-RU" dirty="0"/>
              <a:t> 24 годин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подання</a:t>
            </a:r>
            <a:r>
              <a:rPr lang="ru-RU" dirty="0"/>
              <a:t> заяви.</a:t>
            </a:r>
          </a:p>
          <a:p>
            <a:pPr marL="45720" indent="0">
              <a:buNone/>
            </a:pPr>
            <a:r>
              <a:rPr lang="ru-RU" b="1" dirty="0" err="1">
                <a:solidFill>
                  <a:srgbClr val="FF0000"/>
                </a:solidFill>
              </a:rPr>
              <a:t>Проведення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слідчих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/>
              <a:t>(</a:t>
            </a:r>
            <a:r>
              <a:rPr lang="ru-RU" b="1" dirty="0" err="1"/>
              <a:t>розшукових</a:t>
            </a:r>
            <a:r>
              <a:rPr lang="ru-RU" b="1" dirty="0"/>
              <a:t>) </a:t>
            </a:r>
            <a:r>
              <a:rPr lang="ru-RU" b="1" dirty="0" err="1"/>
              <a:t>дій</a:t>
            </a:r>
            <a:r>
              <a:rPr lang="ru-RU" b="1" dirty="0"/>
              <a:t>:</a:t>
            </a:r>
            <a:r>
              <a:rPr lang="ru-RU" dirty="0"/>
              <a:t> </a:t>
            </a:r>
            <a:r>
              <a:rPr lang="ru-RU" dirty="0" err="1"/>
              <a:t>Допити</a:t>
            </a:r>
            <a:r>
              <a:rPr lang="ru-RU" dirty="0"/>
              <a:t>, </a:t>
            </a:r>
            <a:r>
              <a:rPr lang="ru-RU" dirty="0" err="1"/>
              <a:t>обшуки</a:t>
            </a:r>
            <a:r>
              <a:rPr lang="ru-RU" dirty="0"/>
              <a:t>, огляди </a:t>
            </a:r>
            <a:r>
              <a:rPr lang="ru-RU" dirty="0" err="1"/>
              <a:t>місця</a:t>
            </a:r>
            <a:r>
              <a:rPr lang="ru-RU" dirty="0"/>
              <a:t> </a:t>
            </a:r>
            <a:r>
              <a:rPr lang="ru-RU" dirty="0" err="1"/>
              <a:t>події</a:t>
            </a:r>
            <a:r>
              <a:rPr lang="ru-RU" dirty="0"/>
              <a:t>, </a:t>
            </a:r>
            <a:r>
              <a:rPr lang="ru-RU" dirty="0" err="1"/>
              <a:t>слідчі</a:t>
            </a:r>
            <a:r>
              <a:rPr lang="ru-RU" dirty="0"/>
              <a:t> </a:t>
            </a:r>
            <a:r>
              <a:rPr lang="ru-RU" dirty="0" err="1"/>
              <a:t>експерименти</a:t>
            </a:r>
            <a:r>
              <a:rPr lang="ru-RU" dirty="0"/>
              <a:t>, </a:t>
            </a:r>
            <a:r>
              <a:rPr lang="ru-RU" dirty="0" err="1"/>
              <a:t>призначення</a:t>
            </a:r>
            <a:r>
              <a:rPr lang="ru-RU" dirty="0"/>
              <a:t> </a:t>
            </a:r>
            <a:r>
              <a:rPr lang="ru-RU" dirty="0" err="1"/>
              <a:t>експертиз</a:t>
            </a:r>
            <a:r>
              <a:rPr lang="ru-RU" dirty="0"/>
              <a:t>.</a:t>
            </a:r>
          </a:p>
          <a:p>
            <a:pPr marL="45720" indent="0">
              <a:buNone/>
            </a:pPr>
            <a:r>
              <a:rPr lang="ru-RU" b="1" dirty="0" err="1">
                <a:solidFill>
                  <a:srgbClr val="FF0000"/>
                </a:solidFill>
              </a:rPr>
              <a:t>Застосування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заходів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забезпечення</a:t>
            </a:r>
            <a:r>
              <a:rPr lang="ru-RU" b="1" dirty="0"/>
              <a:t>:</a:t>
            </a:r>
            <a:r>
              <a:rPr lang="ru-RU" dirty="0"/>
              <a:t> </a:t>
            </a:r>
            <a:r>
              <a:rPr lang="ru-RU" dirty="0" err="1"/>
              <a:t>Клопотання</a:t>
            </a:r>
            <a:r>
              <a:rPr lang="ru-RU" dirty="0"/>
              <a:t> перед </a:t>
            </a:r>
            <a:r>
              <a:rPr lang="ru-RU" dirty="0" err="1"/>
              <a:t>слідчим</a:t>
            </a:r>
            <a:r>
              <a:rPr lang="ru-RU" dirty="0"/>
              <a:t> </a:t>
            </a:r>
            <a:r>
              <a:rPr lang="ru-RU" dirty="0" err="1"/>
              <a:t>суддею</a:t>
            </a:r>
            <a:r>
              <a:rPr lang="ru-RU" dirty="0"/>
              <a:t> про </a:t>
            </a:r>
            <a:r>
              <a:rPr lang="ru-RU" dirty="0" err="1"/>
              <a:t>арешт</a:t>
            </a:r>
            <a:r>
              <a:rPr lang="ru-RU" dirty="0"/>
              <a:t> майна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обрання</a:t>
            </a:r>
            <a:r>
              <a:rPr lang="ru-RU" dirty="0"/>
              <a:t> </a:t>
            </a:r>
            <a:r>
              <a:rPr lang="ru-RU" dirty="0" err="1"/>
              <a:t>запобіжного</a:t>
            </a:r>
            <a:r>
              <a:rPr lang="ru-RU" dirty="0"/>
              <a:t> заходу (</a:t>
            </a:r>
            <a:r>
              <a:rPr lang="ru-RU" dirty="0" err="1"/>
              <a:t>тримання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вартою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).</a:t>
            </a:r>
          </a:p>
          <a:p>
            <a:pPr marL="45720" indent="0">
              <a:buNone/>
            </a:pPr>
            <a:r>
              <a:rPr lang="ru-RU" b="1" dirty="0" err="1">
                <a:solidFill>
                  <a:srgbClr val="FF0000"/>
                </a:solidFill>
              </a:rPr>
              <a:t>Прийняття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процесуальних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рішень</a:t>
            </a:r>
            <a:r>
              <a:rPr lang="ru-RU" b="1" dirty="0"/>
              <a:t>:</a:t>
            </a:r>
            <a:r>
              <a:rPr lang="ru-RU" dirty="0"/>
              <a:t> </a:t>
            </a:r>
            <a:r>
              <a:rPr lang="ru-RU" dirty="0" err="1"/>
              <a:t>Повідомлення</a:t>
            </a:r>
            <a:r>
              <a:rPr lang="ru-RU" dirty="0"/>
              <a:t> про </a:t>
            </a:r>
            <a:r>
              <a:rPr lang="ru-RU" dirty="0" err="1"/>
              <a:t>підозру</a:t>
            </a:r>
            <a:r>
              <a:rPr lang="ru-RU" dirty="0"/>
              <a:t> (за </a:t>
            </a:r>
            <a:r>
              <a:rPr lang="ru-RU" dirty="0" err="1"/>
              <a:t>погодженням</a:t>
            </a:r>
            <a:r>
              <a:rPr lang="ru-RU" dirty="0"/>
              <a:t> з прокурором), </a:t>
            </a:r>
            <a:r>
              <a:rPr lang="ru-RU" dirty="0" err="1"/>
              <a:t>закриття</a:t>
            </a:r>
            <a:r>
              <a:rPr lang="ru-RU" dirty="0"/>
              <a:t> </a:t>
            </a:r>
            <a:r>
              <a:rPr lang="ru-RU" dirty="0" err="1"/>
              <a:t>провадження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підготовка</a:t>
            </a:r>
            <a:r>
              <a:rPr lang="ru-RU" dirty="0"/>
              <a:t> </a:t>
            </a:r>
            <a:r>
              <a:rPr lang="ru-RU" dirty="0" err="1"/>
              <a:t>обвинувального</a:t>
            </a:r>
            <a:r>
              <a:rPr lang="ru-RU" dirty="0"/>
              <a:t> акта.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373809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95536" y="731520"/>
            <a:ext cx="8496944" cy="5505792"/>
          </a:xfrm>
        </p:spPr>
        <p:txBody>
          <a:bodyPr/>
          <a:lstStyle/>
          <a:p>
            <a:pPr marL="45720" indent="0">
              <a:buNone/>
            </a:pPr>
            <a:r>
              <a:rPr lang="ru-RU" b="1" dirty="0" err="1">
                <a:solidFill>
                  <a:srgbClr val="FF0000"/>
                </a:solidFill>
              </a:rPr>
              <a:t>Прокурорський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нагляд</a:t>
            </a:r>
            <a:r>
              <a:rPr lang="ru-RU" b="1" dirty="0">
                <a:solidFill>
                  <a:srgbClr val="FF0000"/>
                </a:solidFill>
              </a:rPr>
              <a:t> та </a:t>
            </a:r>
            <a:r>
              <a:rPr lang="ru-RU" b="1" dirty="0" err="1">
                <a:solidFill>
                  <a:srgbClr val="FF0000"/>
                </a:solidFill>
              </a:rPr>
              <a:t>судовий</a:t>
            </a:r>
            <a:r>
              <a:rPr lang="ru-RU" b="1" dirty="0">
                <a:solidFill>
                  <a:srgbClr val="FF0000"/>
                </a:solidFill>
              </a:rPr>
              <a:t> контроль</a:t>
            </a:r>
          </a:p>
          <a:p>
            <a:pPr marL="45720" indent="0">
              <a:buNone/>
            </a:pPr>
            <a:r>
              <a:rPr lang="ru-RU" dirty="0" err="1"/>
              <a:t>Органи</a:t>
            </a:r>
            <a:r>
              <a:rPr lang="ru-RU" dirty="0"/>
              <a:t> </a:t>
            </a:r>
            <a:r>
              <a:rPr lang="ru-RU" dirty="0" err="1"/>
              <a:t>розслідування</a:t>
            </a:r>
            <a:r>
              <a:rPr lang="ru-RU" dirty="0"/>
              <a:t> не </a:t>
            </a:r>
            <a:r>
              <a:rPr lang="ru-RU" dirty="0" err="1"/>
              <a:t>діють</a:t>
            </a:r>
            <a:r>
              <a:rPr lang="ru-RU" dirty="0"/>
              <a:t> </a:t>
            </a:r>
            <a:r>
              <a:rPr lang="ru-RU" dirty="0" err="1"/>
              <a:t>ізольовано</a:t>
            </a:r>
            <a:r>
              <a:rPr lang="ru-RU" dirty="0"/>
              <a:t>. </a:t>
            </a:r>
            <a:r>
              <a:rPr lang="ru-RU" dirty="0" err="1"/>
              <a:t>Їхня</a:t>
            </a:r>
            <a:r>
              <a:rPr lang="ru-RU" dirty="0"/>
              <a:t> </a:t>
            </a:r>
            <a:r>
              <a:rPr lang="ru-RU" dirty="0" err="1"/>
              <a:t>діяльність</a:t>
            </a:r>
            <a:r>
              <a:rPr lang="ru-RU" dirty="0"/>
              <a:t> </a:t>
            </a:r>
            <a:r>
              <a:rPr lang="ru-RU" dirty="0" err="1"/>
              <a:t>обмежена</a:t>
            </a:r>
            <a:r>
              <a:rPr lang="ru-RU" dirty="0"/>
              <a:t> </a:t>
            </a:r>
            <a:r>
              <a:rPr lang="ru-RU" dirty="0" err="1"/>
              <a:t>двома</a:t>
            </a:r>
            <a:r>
              <a:rPr lang="ru-RU" dirty="0"/>
              <a:t> </a:t>
            </a:r>
            <a:r>
              <a:rPr lang="ru-RU" dirty="0" err="1"/>
              <a:t>важливими</a:t>
            </a:r>
            <a:r>
              <a:rPr lang="ru-RU" dirty="0"/>
              <a:t> </a:t>
            </a:r>
            <a:r>
              <a:rPr lang="ru-RU" dirty="0" err="1"/>
              <a:t>інститутами</a:t>
            </a:r>
            <a:r>
              <a:rPr lang="ru-RU" dirty="0"/>
              <a:t>:</a:t>
            </a:r>
          </a:p>
          <a:p>
            <a:pPr marL="45720" indent="0">
              <a:buNone/>
            </a:pPr>
            <a:endParaRPr lang="ru-RU" b="1" dirty="0" smtClean="0">
              <a:solidFill>
                <a:srgbClr val="FF0000"/>
              </a:solidFill>
            </a:endParaRPr>
          </a:p>
          <a:p>
            <a:pPr marL="45720" indent="0">
              <a:buNone/>
            </a:pPr>
            <a:r>
              <a:rPr lang="ru-RU" b="1" dirty="0" smtClean="0">
                <a:solidFill>
                  <a:srgbClr val="FF0000"/>
                </a:solidFill>
              </a:rPr>
              <a:t>Прокурор</a:t>
            </a:r>
            <a:r>
              <a:rPr lang="ru-RU" b="1" dirty="0">
                <a:solidFill>
                  <a:srgbClr val="FF0000"/>
                </a:solidFill>
              </a:rPr>
              <a:t>:</a:t>
            </a:r>
            <a:r>
              <a:rPr lang="ru-RU" dirty="0"/>
              <a:t> </a:t>
            </a:r>
            <a:r>
              <a:rPr lang="ru-RU" dirty="0" err="1"/>
              <a:t>Здійснює</a:t>
            </a:r>
            <a:r>
              <a:rPr lang="ru-RU" dirty="0"/>
              <a:t> </a:t>
            </a:r>
            <a:r>
              <a:rPr lang="ru-RU" dirty="0" err="1"/>
              <a:t>нагляд</a:t>
            </a:r>
            <a:r>
              <a:rPr lang="ru-RU" dirty="0"/>
              <a:t> у </a:t>
            </a:r>
            <a:r>
              <a:rPr lang="ru-RU" dirty="0" err="1"/>
              <a:t>формі</a:t>
            </a:r>
            <a:r>
              <a:rPr lang="ru-RU" dirty="0"/>
              <a:t> </a:t>
            </a:r>
            <a:r>
              <a:rPr lang="ru-RU" dirty="0" err="1"/>
              <a:t>процесуального</a:t>
            </a:r>
            <a:r>
              <a:rPr lang="ru-RU" dirty="0"/>
              <a:t> </a:t>
            </a:r>
            <a:r>
              <a:rPr lang="ru-RU" dirty="0" err="1"/>
              <a:t>керівництва</a:t>
            </a:r>
            <a:r>
              <a:rPr lang="ru-RU" dirty="0"/>
              <a:t>.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дає</a:t>
            </a:r>
            <a:r>
              <a:rPr lang="ru-RU" dirty="0"/>
              <a:t> </a:t>
            </a:r>
            <a:r>
              <a:rPr lang="ru-RU" dirty="0" err="1"/>
              <a:t>вказівки</a:t>
            </a:r>
            <a:r>
              <a:rPr lang="ru-RU" dirty="0"/>
              <a:t> </a:t>
            </a:r>
            <a:r>
              <a:rPr lang="ru-RU" dirty="0" err="1"/>
              <a:t>слідчому</a:t>
            </a:r>
            <a:r>
              <a:rPr lang="ru-RU" dirty="0"/>
              <a:t>, </a:t>
            </a:r>
            <a:r>
              <a:rPr lang="ru-RU" dirty="0" err="1"/>
              <a:t>погоджує</a:t>
            </a:r>
            <a:r>
              <a:rPr lang="ru-RU" dirty="0"/>
              <a:t> </a:t>
            </a:r>
            <a:r>
              <a:rPr lang="ru-RU" dirty="0" err="1"/>
              <a:t>ключові</a:t>
            </a:r>
            <a:r>
              <a:rPr lang="ru-RU" dirty="0"/>
              <a:t> </a:t>
            </a:r>
            <a:r>
              <a:rPr lang="ru-RU" dirty="0" err="1"/>
              <a:t>клопотання</a:t>
            </a:r>
            <a:r>
              <a:rPr lang="ru-RU" dirty="0"/>
              <a:t> та </a:t>
            </a:r>
            <a:r>
              <a:rPr lang="ru-RU" dirty="0" err="1"/>
              <a:t>підтримує</a:t>
            </a:r>
            <a:r>
              <a:rPr lang="ru-RU" dirty="0"/>
              <a:t> </a:t>
            </a:r>
            <a:r>
              <a:rPr lang="ru-RU" dirty="0" err="1"/>
              <a:t>обвинувачення</a:t>
            </a:r>
            <a:r>
              <a:rPr lang="ru-RU" dirty="0"/>
              <a:t> в </a:t>
            </a:r>
            <a:r>
              <a:rPr lang="ru-RU" dirty="0" err="1"/>
              <a:t>суді</a:t>
            </a:r>
            <a:r>
              <a:rPr lang="ru-RU" dirty="0"/>
              <a:t>.</a:t>
            </a:r>
          </a:p>
          <a:p>
            <a:pPr marL="45720" indent="0">
              <a:buNone/>
            </a:pPr>
            <a:endParaRPr lang="ru-RU" b="1" dirty="0" smtClean="0">
              <a:solidFill>
                <a:srgbClr val="FF0000"/>
              </a:solidFill>
            </a:endParaRPr>
          </a:p>
          <a:p>
            <a:pPr marL="45720" indent="0">
              <a:buNone/>
            </a:pPr>
            <a:r>
              <a:rPr lang="ru-RU" b="1" dirty="0" err="1" smtClean="0">
                <a:solidFill>
                  <a:srgbClr val="FF0000"/>
                </a:solidFill>
              </a:rPr>
              <a:t>Слідчий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суддя</a:t>
            </a:r>
            <a:r>
              <a:rPr lang="ru-RU" b="1" dirty="0"/>
              <a:t>:</a:t>
            </a:r>
            <a:r>
              <a:rPr lang="ru-RU" dirty="0"/>
              <a:t> </a:t>
            </a:r>
            <a:r>
              <a:rPr lang="ru-RU" dirty="0" err="1"/>
              <a:t>Здійснює</a:t>
            </a:r>
            <a:r>
              <a:rPr lang="ru-RU" dirty="0"/>
              <a:t> </a:t>
            </a:r>
            <a:r>
              <a:rPr lang="ru-RU" dirty="0" err="1"/>
              <a:t>судовий</a:t>
            </a:r>
            <a:r>
              <a:rPr lang="ru-RU" dirty="0"/>
              <a:t> контроль за </a:t>
            </a:r>
            <a:r>
              <a:rPr lang="ru-RU" dirty="0" err="1"/>
              <a:t>дотриманням</a:t>
            </a:r>
            <a:r>
              <a:rPr lang="ru-RU" dirty="0"/>
              <a:t> прав </a:t>
            </a:r>
            <a:r>
              <a:rPr lang="ru-RU" dirty="0" err="1"/>
              <a:t>людини</a:t>
            </a:r>
            <a:r>
              <a:rPr lang="ru-RU" dirty="0"/>
              <a:t>. </a:t>
            </a:r>
            <a:r>
              <a:rPr lang="ru-RU" dirty="0" err="1"/>
              <a:t>Тільки</a:t>
            </a:r>
            <a:r>
              <a:rPr lang="ru-RU" dirty="0"/>
              <a:t> з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дозволу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проводити</a:t>
            </a:r>
            <a:r>
              <a:rPr lang="ru-RU" dirty="0"/>
              <a:t> </a:t>
            </a:r>
            <a:r>
              <a:rPr lang="ru-RU" dirty="0" err="1"/>
              <a:t>обшук</a:t>
            </a:r>
            <a:r>
              <a:rPr lang="ru-RU" dirty="0"/>
              <a:t>, </a:t>
            </a:r>
            <a:r>
              <a:rPr lang="ru-RU" dirty="0" err="1"/>
              <a:t>арештовувати</a:t>
            </a:r>
            <a:r>
              <a:rPr lang="ru-RU" dirty="0"/>
              <a:t> </a:t>
            </a:r>
            <a:r>
              <a:rPr lang="ru-RU" dirty="0" err="1"/>
              <a:t>майно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обмежувати</a:t>
            </a:r>
            <a:r>
              <a:rPr lang="ru-RU" dirty="0"/>
              <a:t> свободу особи на </a:t>
            </a:r>
            <a:r>
              <a:rPr lang="ru-RU" dirty="0" err="1"/>
              <a:t>етапі</a:t>
            </a:r>
            <a:r>
              <a:rPr lang="ru-RU" dirty="0"/>
              <a:t> </a:t>
            </a:r>
            <a:r>
              <a:rPr lang="ru-RU" dirty="0" err="1"/>
              <a:t>розслідування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124113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95536" y="731520"/>
            <a:ext cx="8496944" cy="5505792"/>
          </a:xfrm>
        </p:spPr>
        <p:txBody>
          <a:bodyPr/>
          <a:lstStyle/>
          <a:p>
            <a:pPr marL="45720" indent="0">
              <a:buNone/>
            </a:pPr>
            <a:r>
              <a:rPr lang="ru-RU" b="1" dirty="0" err="1">
                <a:solidFill>
                  <a:srgbClr val="FF0000"/>
                </a:solidFill>
              </a:rPr>
              <a:t>Види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підслідності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/>
              <a:t>(Як </a:t>
            </a:r>
            <a:r>
              <a:rPr lang="ru-RU" b="1" dirty="0" err="1"/>
              <a:t>визначається</a:t>
            </a:r>
            <a:r>
              <a:rPr lang="ru-RU" b="1" dirty="0"/>
              <a:t>, </a:t>
            </a:r>
            <a:r>
              <a:rPr lang="ru-RU" b="1" dirty="0" err="1"/>
              <a:t>хто</a:t>
            </a:r>
            <a:r>
              <a:rPr lang="ru-RU" b="1" dirty="0"/>
              <a:t> </a:t>
            </a:r>
            <a:r>
              <a:rPr lang="ru-RU" b="1" dirty="0" err="1"/>
              <a:t>розслідує</a:t>
            </a:r>
            <a:r>
              <a:rPr lang="ru-RU" b="1" dirty="0"/>
              <a:t>?)</a:t>
            </a:r>
          </a:p>
          <a:p>
            <a:endParaRPr lang="ru-RU" dirty="0" smtClean="0"/>
          </a:p>
          <a:p>
            <a:pPr marL="45720" indent="0">
              <a:buNone/>
            </a:pPr>
            <a:r>
              <a:rPr lang="ru-RU" dirty="0" smtClean="0"/>
              <a:t>Для </a:t>
            </a:r>
            <a:r>
              <a:rPr lang="ru-RU" dirty="0"/>
              <a:t>того,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зрозуміти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орган </a:t>
            </a:r>
            <a:r>
              <a:rPr lang="ru-RU" dirty="0" err="1"/>
              <a:t>має</a:t>
            </a:r>
            <a:r>
              <a:rPr lang="ru-RU" dirty="0"/>
              <a:t> вести справу, </a:t>
            </a:r>
            <a:r>
              <a:rPr lang="ru-RU" dirty="0" err="1" smtClean="0"/>
              <a:t>використовують</a:t>
            </a:r>
            <a:r>
              <a:rPr lang="ru-RU" dirty="0" smtClean="0"/>
              <a:t> </a:t>
            </a:r>
            <a:r>
              <a:rPr lang="ru-RU" dirty="0" err="1"/>
              <a:t>критерії</a:t>
            </a:r>
            <a:r>
              <a:rPr lang="ru-RU" dirty="0"/>
              <a:t> </a:t>
            </a:r>
            <a:r>
              <a:rPr lang="ru-RU" b="1" dirty="0"/>
              <a:t>ст. 216 КПК</a:t>
            </a:r>
            <a:r>
              <a:rPr lang="ru-RU" dirty="0"/>
              <a:t>:</a:t>
            </a:r>
          </a:p>
          <a:p>
            <a:pPr marL="45720" indent="0">
              <a:buNone/>
            </a:pPr>
            <a:endParaRPr lang="ru-RU" b="1" dirty="0" smtClean="0"/>
          </a:p>
          <a:p>
            <a:pPr marL="45720" indent="0">
              <a:buNone/>
            </a:pPr>
            <a:r>
              <a:rPr lang="ru-RU" b="1" dirty="0" smtClean="0">
                <a:solidFill>
                  <a:srgbClr val="FF0000"/>
                </a:solidFill>
              </a:rPr>
              <a:t>Предметна</a:t>
            </a:r>
            <a:r>
              <a:rPr lang="ru-RU" b="1" dirty="0">
                <a:solidFill>
                  <a:srgbClr val="FF0000"/>
                </a:solidFill>
              </a:rPr>
              <a:t>: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/>
              <a:t>За </a:t>
            </a:r>
            <a:r>
              <a:rPr lang="ru-RU" dirty="0" err="1"/>
              <a:t>статтею</a:t>
            </a:r>
            <a:r>
              <a:rPr lang="ru-RU" dirty="0"/>
              <a:t> </a:t>
            </a:r>
            <a:r>
              <a:rPr lang="ru-RU" dirty="0" err="1"/>
              <a:t>Кримінального</a:t>
            </a:r>
            <a:r>
              <a:rPr lang="ru-RU" dirty="0"/>
              <a:t> кодексу (</a:t>
            </a:r>
            <a:r>
              <a:rPr lang="ru-RU" dirty="0" err="1"/>
              <a:t>наприклад</a:t>
            </a:r>
            <a:r>
              <a:rPr lang="ru-RU" dirty="0"/>
              <a:t>, ст. 115 — </a:t>
            </a:r>
            <a:r>
              <a:rPr lang="ru-RU" dirty="0" err="1"/>
              <a:t>поліція</a:t>
            </a:r>
            <a:r>
              <a:rPr lang="ru-RU" dirty="0"/>
              <a:t>).</a:t>
            </a:r>
          </a:p>
          <a:p>
            <a:pPr marL="45720" indent="0">
              <a:buNone/>
            </a:pPr>
            <a:endParaRPr lang="ru-RU" b="1" dirty="0" smtClean="0"/>
          </a:p>
          <a:p>
            <a:pPr marL="45720" indent="0">
              <a:buNone/>
            </a:pPr>
            <a:r>
              <a:rPr lang="ru-RU" b="1" dirty="0" err="1" smtClean="0">
                <a:solidFill>
                  <a:srgbClr val="FF0000"/>
                </a:solidFill>
              </a:rPr>
              <a:t>Суб'єктна</a:t>
            </a:r>
            <a:r>
              <a:rPr lang="ru-RU" b="1" dirty="0">
                <a:solidFill>
                  <a:srgbClr val="FF0000"/>
                </a:solidFill>
              </a:rPr>
              <a:t>:</a:t>
            </a:r>
            <a:r>
              <a:rPr lang="ru-RU" dirty="0"/>
              <a:t> За статусом особи, яка вчинила </a:t>
            </a:r>
            <a:r>
              <a:rPr lang="ru-RU" dirty="0" err="1"/>
              <a:t>злочин</a:t>
            </a:r>
            <a:r>
              <a:rPr lang="ru-RU" dirty="0"/>
              <a:t> (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/>
              <a:t>правоохоронець</a:t>
            </a:r>
            <a:r>
              <a:rPr lang="ru-RU" dirty="0"/>
              <a:t> — ДБР).</a:t>
            </a:r>
          </a:p>
          <a:p>
            <a:pPr marL="45720" indent="0">
              <a:buNone/>
            </a:pPr>
            <a:endParaRPr lang="ru-RU" b="1" dirty="0" smtClean="0">
              <a:solidFill>
                <a:srgbClr val="FF0000"/>
              </a:solidFill>
            </a:endParaRPr>
          </a:p>
          <a:p>
            <a:pPr marL="45720" indent="0">
              <a:buNone/>
            </a:pPr>
            <a:r>
              <a:rPr lang="ru-RU" b="1" dirty="0" err="1" smtClean="0">
                <a:solidFill>
                  <a:srgbClr val="FF0000"/>
                </a:solidFill>
              </a:rPr>
              <a:t>Територіальна</a:t>
            </a:r>
            <a:r>
              <a:rPr lang="ru-RU" b="1" dirty="0">
                <a:solidFill>
                  <a:srgbClr val="FF0000"/>
                </a:solidFill>
              </a:rPr>
              <a:t>: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/>
              <a:t>За </a:t>
            </a:r>
            <a:r>
              <a:rPr lang="ru-RU" dirty="0" err="1"/>
              <a:t>місцем</a:t>
            </a:r>
            <a:r>
              <a:rPr lang="ru-RU" dirty="0"/>
              <a:t> </a:t>
            </a:r>
            <a:r>
              <a:rPr lang="ru-RU" dirty="0" err="1"/>
              <a:t>вчинення</a:t>
            </a:r>
            <a:r>
              <a:rPr lang="ru-RU" dirty="0"/>
              <a:t> </a:t>
            </a:r>
            <a:r>
              <a:rPr lang="ru-RU" dirty="0" err="1"/>
              <a:t>правопорушення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493415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95536" y="731520"/>
            <a:ext cx="8496944" cy="5505792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sz="3200" dirty="0" err="1" smtClean="0"/>
              <a:t>Висновок</a:t>
            </a:r>
            <a:r>
              <a:rPr lang="ru-RU" sz="3200" dirty="0" smtClean="0"/>
              <a:t>.</a:t>
            </a:r>
          </a:p>
          <a:p>
            <a:pPr marL="45720" indent="0">
              <a:buNone/>
            </a:pPr>
            <a:r>
              <a:rPr lang="ru-RU" sz="3200" dirty="0" smtClean="0"/>
              <a:t>Система </a:t>
            </a:r>
            <a:r>
              <a:rPr lang="ru-RU" sz="3200" dirty="0" err="1"/>
              <a:t>органів</a:t>
            </a:r>
            <a:r>
              <a:rPr lang="ru-RU" sz="3200" dirty="0"/>
              <a:t> </a:t>
            </a:r>
            <a:r>
              <a:rPr lang="ru-RU" sz="3200" dirty="0" err="1"/>
              <a:t>побудована</a:t>
            </a:r>
            <a:r>
              <a:rPr lang="ru-RU" sz="3200" dirty="0"/>
              <a:t> так, </a:t>
            </a:r>
            <a:r>
              <a:rPr lang="ru-RU" sz="3200" dirty="0" err="1"/>
              <a:t>щоб</a:t>
            </a:r>
            <a:r>
              <a:rPr lang="ru-RU" sz="3200" dirty="0"/>
              <a:t> </a:t>
            </a:r>
            <a:r>
              <a:rPr lang="ru-RU" sz="3200" dirty="0" err="1"/>
              <a:t>розділити</a:t>
            </a:r>
            <a:r>
              <a:rPr lang="ru-RU" sz="3200" dirty="0"/>
              <a:t> </a:t>
            </a:r>
            <a:r>
              <a:rPr lang="ru-RU" sz="3200" dirty="0" err="1"/>
              <a:t>загальну</a:t>
            </a:r>
            <a:r>
              <a:rPr lang="ru-RU" sz="3200" dirty="0"/>
              <a:t> </a:t>
            </a:r>
            <a:r>
              <a:rPr lang="ru-RU" sz="3200" dirty="0" err="1"/>
              <a:t>злочинність</a:t>
            </a:r>
            <a:r>
              <a:rPr lang="ru-RU" sz="3200" dirty="0"/>
              <a:t> (</a:t>
            </a:r>
            <a:r>
              <a:rPr lang="ru-RU" sz="3200" dirty="0" err="1"/>
              <a:t>Поліція</a:t>
            </a:r>
            <a:r>
              <a:rPr lang="ru-RU" sz="3200" dirty="0"/>
              <a:t>), </a:t>
            </a:r>
            <a:r>
              <a:rPr lang="ru-RU" sz="3200" dirty="0" err="1"/>
              <a:t>загрози</a:t>
            </a:r>
            <a:r>
              <a:rPr lang="ru-RU" sz="3200" dirty="0"/>
              <a:t> </a:t>
            </a:r>
            <a:r>
              <a:rPr lang="ru-RU" sz="3200" dirty="0" err="1"/>
              <a:t>державі</a:t>
            </a:r>
            <a:r>
              <a:rPr lang="ru-RU" sz="3200" dirty="0"/>
              <a:t> (СБУ), </a:t>
            </a:r>
            <a:r>
              <a:rPr lang="ru-RU" sz="3200" dirty="0" err="1"/>
              <a:t>елітарну</a:t>
            </a:r>
            <a:r>
              <a:rPr lang="ru-RU" sz="3200" dirty="0"/>
              <a:t> </a:t>
            </a:r>
            <a:r>
              <a:rPr lang="ru-RU" sz="3200" dirty="0" err="1"/>
              <a:t>корупцію</a:t>
            </a:r>
            <a:r>
              <a:rPr lang="ru-RU" sz="3200" dirty="0"/>
              <a:t> (НАБУ) та </a:t>
            </a:r>
            <a:r>
              <a:rPr lang="ru-RU" sz="3200" dirty="0" err="1"/>
              <a:t>зловживання</a:t>
            </a:r>
            <a:r>
              <a:rPr lang="ru-RU" sz="3200" dirty="0"/>
              <a:t> </a:t>
            </a:r>
            <a:r>
              <a:rPr lang="ru-RU" sz="3200" dirty="0" err="1"/>
              <a:t>владою</a:t>
            </a:r>
            <a:r>
              <a:rPr lang="ru-RU" sz="3200" dirty="0"/>
              <a:t> (ДБР). </a:t>
            </a:r>
            <a:r>
              <a:rPr lang="ru-RU" sz="3200" dirty="0" err="1"/>
              <a:t>Це</a:t>
            </a:r>
            <a:r>
              <a:rPr lang="ru-RU" sz="3200" dirty="0"/>
              <a:t> </a:t>
            </a:r>
            <a:r>
              <a:rPr lang="ru-RU" sz="3200" dirty="0" err="1"/>
              <a:t>забезпечує</a:t>
            </a:r>
            <a:r>
              <a:rPr lang="ru-RU" sz="3200" dirty="0"/>
              <a:t> </a:t>
            </a:r>
            <a:r>
              <a:rPr lang="ru-RU" sz="3200" dirty="0" err="1"/>
              <a:t>спеціалізацію</a:t>
            </a:r>
            <a:r>
              <a:rPr lang="ru-RU" sz="3200" dirty="0"/>
              <a:t> </a:t>
            </a:r>
            <a:r>
              <a:rPr lang="ru-RU" sz="3200" dirty="0" err="1"/>
              <a:t>кадрів</a:t>
            </a:r>
            <a:r>
              <a:rPr lang="ru-RU" sz="3200" dirty="0"/>
              <a:t> та </a:t>
            </a:r>
            <a:r>
              <a:rPr lang="ru-RU" sz="3200" dirty="0" err="1"/>
              <a:t>зменшує</a:t>
            </a:r>
            <a:r>
              <a:rPr lang="ru-RU" sz="3200" dirty="0"/>
              <a:t> </a:t>
            </a:r>
            <a:r>
              <a:rPr lang="ru-RU" sz="3200" dirty="0" err="1"/>
              <a:t>ризик</a:t>
            </a:r>
            <a:r>
              <a:rPr lang="ru-RU" sz="3200" dirty="0"/>
              <a:t> </a:t>
            </a:r>
            <a:r>
              <a:rPr lang="ru-RU" sz="3200" dirty="0" err="1"/>
              <a:t>концентрації</a:t>
            </a:r>
            <a:r>
              <a:rPr lang="ru-RU" sz="3200" dirty="0"/>
              <a:t> </a:t>
            </a:r>
            <a:r>
              <a:rPr lang="ru-RU" sz="3200" dirty="0" err="1"/>
              <a:t>влади</a:t>
            </a:r>
            <a:r>
              <a:rPr lang="ru-RU" sz="3200" dirty="0"/>
              <a:t> в одних руках.</a:t>
            </a:r>
          </a:p>
        </p:txBody>
      </p:sp>
    </p:spTree>
    <p:extLst>
      <p:ext uri="{BB962C8B-B14F-4D97-AF65-F5344CB8AC3E}">
        <p14:creationId xmlns:p14="http://schemas.microsoft.com/office/powerpoint/2010/main" val="23604872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95536" y="731520"/>
            <a:ext cx="8496944" cy="5505792"/>
          </a:xfrm>
        </p:spPr>
        <p:txBody>
          <a:bodyPr/>
          <a:lstStyle/>
          <a:p>
            <a:pPr marL="45720" indent="0">
              <a:buNone/>
            </a:pPr>
            <a:r>
              <a:rPr lang="ru-RU" sz="2800" dirty="0" err="1">
                <a:solidFill>
                  <a:srgbClr val="FF0000"/>
                </a:solidFill>
              </a:rPr>
              <a:t>Процесуальний</a:t>
            </a:r>
            <a:r>
              <a:rPr lang="ru-RU" sz="2800" dirty="0">
                <a:solidFill>
                  <a:srgbClr val="FF0000"/>
                </a:solidFill>
              </a:rPr>
              <a:t> статус </a:t>
            </a:r>
            <a:r>
              <a:rPr lang="ru-RU" sz="2800" dirty="0" err="1">
                <a:solidFill>
                  <a:srgbClr val="FF0000"/>
                </a:solidFill>
              </a:rPr>
              <a:t>слідчого</a:t>
            </a:r>
            <a:r>
              <a:rPr lang="ru-RU" sz="2800" dirty="0">
                <a:solidFill>
                  <a:srgbClr val="FF0000"/>
                </a:solidFill>
              </a:rPr>
              <a:t> </a:t>
            </a:r>
            <a:r>
              <a:rPr lang="ru-RU" dirty="0"/>
              <a:t>є одним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центральних</a:t>
            </a:r>
            <a:r>
              <a:rPr lang="ru-RU" dirty="0"/>
              <a:t> </a:t>
            </a:r>
            <a:r>
              <a:rPr lang="ru-RU" dirty="0" err="1"/>
              <a:t>елементів</a:t>
            </a:r>
            <a:r>
              <a:rPr lang="ru-RU" dirty="0"/>
              <a:t> </a:t>
            </a:r>
            <a:r>
              <a:rPr lang="ru-RU" dirty="0" err="1"/>
              <a:t>стадії</a:t>
            </a:r>
            <a:r>
              <a:rPr lang="ru-RU" dirty="0"/>
              <a:t> </a:t>
            </a:r>
            <a:r>
              <a:rPr lang="ru-RU" dirty="0" err="1"/>
              <a:t>досудового</a:t>
            </a:r>
            <a:r>
              <a:rPr lang="ru-RU" dirty="0"/>
              <a:t> </a:t>
            </a:r>
            <a:r>
              <a:rPr lang="ru-RU" dirty="0" err="1"/>
              <a:t>розслідування</a:t>
            </a:r>
            <a:r>
              <a:rPr lang="ru-RU" dirty="0"/>
              <a:t>. </a:t>
            </a:r>
            <a:r>
              <a:rPr lang="ru-RU" dirty="0" err="1"/>
              <a:t>Слідчий</a:t>
            </a:r>
            <a:r>
              <a:rPr lang="ru-RU" dirty="0"/>
              <a:t> — </a:t>
            </a:r>
            <a:r>
              <a:rPr lang="ru-RU" dirty="0" err="1"/>
              <a:t>це</a:t>
            </a:r>
            <a:r>
              <a:rPr lang="ru-RU" dirty="0"/>
              <a:t> не просто </a:t>
            </a:r>
            <a:r>
              <a:rPr lang="ru-RU" dirty="0" err="1"/>
              <a:t>працівник</a:t>
            </a:r>
            <a:r>
              <a:rPr lang="ru-RU" dirty="0"/>
              <a:t> </a:t>
            </a:r>
            <a:r>
              <a:rPr lang="ru-RU" dirty="0" err="1"/>
              <a:t>правоохоронного</a:t>
            </a:r>
            <a:r>
              <a:rPr lang="ru-RU" dirty="0"/>
              <a:t> органу, а </a:t>
            </a:r>
            <a:r>
              <a:rPr lang="ru-RU" b="1" dirty="0" err="1"/>
              <a:t>самостійна</a:t>
            </a:r>
            <a:r>
              <a:rPr lang="ru-RU" b="1" dirty="0"/>
              <a:t> </a:t>
            </a:r>
            <a:r>
              <a:rPr lang="ru-RU" b="1" dirty="0" err="1"/>
              <a:t>процесуальна</a:t>
            </a:r>
            <a:r>
              <a:rPr lang="ru-RU" b="1" dirty="0"/>
              <a:t> </a:t>
            </a:r>
            <a:r>
              <a:rPr lang="ru-RU" b="1" dirty="0" err="1"/>
              <a:t>фігура</a:t>
            </a:r>
            <a:r>
              <a:rPr lang="ru-RU" dirty="0"/>
              <a:t>, </a:t>
            </a:r>
            <a:r>
              <a:rPr lang="ru-RU" dirty="0" err="1"/>
              <a:t>наділена</a:t>
            </a:r>
            <a:r>
              <a:rPr lang="ru-RU" dirty="0"/>
              <a:t> широким колом прав та </a:t>
            </a:r>
            <a:r>
              <a:rPr lang="ru-RU" dirty="0" err="1"/>
              <a:t>обов'язків</a:t>
            </a:r>
            <a:r>
              <a:rPr lang="ru-RU" dirty="0"/>
              <a:t> для </a:t>
            </a:r>
            <a:r>
              <a:rPr lang="ru-RU" dirty="0" err="1"/>
              <a:t>встановлення</a:t>
            </a:r>
            <a:r>
              <a:rPr lang="ru-RU" dirty="0"/>
              <a:t> </a:t>
            </a:r>
            <a:r>
              <a:rPr lang="ru-RU" dirty="0" err="1"/>
              <a:t>істини</a:t>
            </a:r>
            <a:r>
              <a:rPr lang="ru-RU" dirty="0"/>
              <a:t> у </a:t>
            </a:r>
            <a:r>
              <a:rPr lang="ru-RU" dirty="0" err="1"/>
              <a:t>справі</a:t>
            </a:r>
            <a:r>
              <a:rPr lang="ru-RU" dirty="0" smtClean="0"/>
              <a:t>.</a:t>
            </a:r>
          </a:p>
          <a:p>
            <a:pPr marL="45720" indent="0">
              <a:buNone/>
            </a:pPr>
            <a:r>
              <a:rPr lang="ru-RU" b="1" dirty="0"/>
              <a:t>1. </a:t>
            </a:r>
            <a:r>
              <a:rPr lang="ru-RU" b="1" dirty="0" err="1"/>
              <a:t>Поняття</a:t>
            </a:r>
            <a:r>
              <a:rPr lang="ru-RU" b="1" dirty="0"/>
              <a:t> та </a:t>
            </a:r>
            <a:r>
              <a:rPr lang="ru-RU" b="1" dirty="0" err="1"/>
              <a:t>належність</a:t>
            </a:r>
            <a:r>
              <a:rPr lang="ru-RU" b="1" dirty="0"/>
              <a:t> до </a:t>
            </a:r>
            <a:r>
              <a:rPr lang="ru-RU" b="1" dirty="0" err="1"/>
              <a:t>сторони</a:t>
            </a:r>
            <a:r>
              <a:rPr lang="ru-RU" b="1" dirty="0"/>
              <a:t> </a:t>
            </a:r>
            <a:r>
              <a:rPr lang="ru-RU" b="1" dirty="0" err="1"/>
              <a:t>обвинувачення</a:t>
            </a:r>
            <a:endParaRPr lang="ru-RU" b="1" dirty="0"/>
          </a:p>
          <a:p>
            <a:pPr marL="45720" indent="0">
              <a:buNone/>
            </a:pPr>
            <a:r>
              <a:rPr lang="ru-RU" dirty="0" err="1"/>
              <a:t>Згідно</a:t>
            </a:r>
            <a:r>
              <a:rPr lang="ru-RU" dirty="0"/>
              <a:t> з п. 17 ст. 3 КПК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слідчий</a:t>
            </a:r>
            <a:r>
              <a:rPr lang="ru-RU" dirty="0"/>
              <a:t> </a:t>
            </a:r>
            <a:r>
              <a:rPr lang="ru-RU" dirty="0" err="1"/>
              <a:t>належить</a:t>
            </a:r>
            <a:r>
              <a:rPr lang="ru-RU" dirty="0"/>
              <a:t> до </a:t>
            </a:r>
            <a:r>
              <a:rPr lang="ru-RU" b="1" dirty="0" err="1"/>
              <a:t>сторони</a:t>
            </a:r>
            <a:r>
              <a:rPr lang="ru-RU" b="1" dirty="0"/>
              <a:t> </a:t>
            </a:r>
            <a:r>
              <a:rPr lang="ru-RU" b="1" dirty="0" err="1"/>
              <a:t>обвинувачення</a:t>
            </a:r>
            <a:r>
              <a:rPr lang="ru-RU" dirty="0"/>
              <a:t>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означає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основною </a:t>
            </a:r>
            <a:r>
              <a:rPr lang="ru-RU" dirty="0" err="1"/>
              <a:t>функцією</a:t>
            </a:r>
            <a:r>
              <a:rPr lang="ru-RU" dirty="0"/>
              <a:t> є </a:t>
            </a:r>
            <a:r>
              <a:rPr lang="ru-RU" dirty="0" err="1"/>
              <a:t>збирання</a:t>
            </a:r>
            <a:r>
              <a:rPr lang="ru-RU" dirty="0"/>
              <a:t> </a:t>
            </a:r>
            <a:r>
              <a:rPr lang="ru-RU" dirty="0" err="1"/>
              <a:t>доказів</a:t>
            </a:r>
            <a:r>
              <a:rPr lang="ru-RU" dirty="0"/>
              <a:t> для </a:t>
            </a:r>
            <a:r>
              <a:rPr lang="ru-RU" dirty="0" err="1"/>
              <a:t>підтвердження</a:t>
            </a:r>
            <a:r>
              <a:rPr lang="ru-RU" dirty="0"/>
              <a:t> вини особи, </a:t>
            </a:r>
            <a:r>
              <a:rPr lang="ru-RU" dirty="0" err="1"/>
              <a:t>проте</a:t>
            </a:r>
            <a:r>
              <a:rPr lang="ru-RU" dirty="0"/>
              <a:t> закон </a:t>
            </a:r>
            <a:r>
              <a:rPr lang="ru-RU" dirty="0" err="1"/>
              <a:t>зобов'язує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бути </a:t>
            </a:r>
            <a:r>
              <a:rPr lang="ru-RU" dirty="0" err="1"/>
              <a:t>об’єктивним</a:t>
            </a:r>
            <a:r>
              <a:rPr lang="ru-RU" dirty="0"/>
              <a:t>.</a:t>
            </a:r>
          </a:p>
          <a:p>
            <a:pPr marL="45720" indent="0">
              <a:buNone/>
            </a:pPr>
            <a:r>
              <a:rPr lang="ru-RU" b="1" dirty="0" err="1" smtClean="0"/>
              <a:t>Важливо</a:t>
            </a:r>
            <a:r>
              <a:rPr lang="ru-RU" b="1" dirty="0" smtClean="0"/>
              <a:t>:</a:t>
            </a:r>
            <a:r>
              <a:rPr lang="ru-RU" dirty="0" smtClean="0"/>
              <a:t> </a:t>
            </a:r>
            <a:r>
              <a:rPr lang="ru-RU" dirty="0" err="1" smtClean="0"/>
              <a:t>Слідчий</a:t>
            </a:r>
            <a:r>
              <a:rPr lang="ru-RU" dirty="0" smtClean="0"/>
              <a:t> </a:t>
            </a:r>
            <a:r>
              <a:rPr lang="ru-RU" dirty="0" err="1" smtClean="0"/>
              <a:t>зобов'язаний</a:t>
            </a:r>
            <a:r>
              <a:rPr lang="ru-RU" dirty="0" smtClean="0"/>
              <a:t> </a:t>
            </a:r>
            <a:r>
              <a:rPr lang="ru-RU" dirty="0" err="1" smtClean="0"/>
              <a:t>всебічно</a:t>
            </a:r>
            <a:r>
              <a:rPr lang="ru-RU" dirty="0" smtClean="0"/>
              <a:t>, </a:t>
            </a:r>
            <a:r>
              <a:rPr lang="ru-RU" dirty="0" err="1" smtClean="0"/>
              <a:t>повно</a:t>
            </a:r>
            <a:r>
              <a:rPr lang="ru-RU" dirty="0" smtClean="0"/>
              <a:t> і </a:t>
            </a:r>
            <a:r>
              <a:rPr lang="ru-RU" dirty="0" err="1" smtClean="0"/>
              <a:t>неупереджено</a:t>
            </a:r>
            <a:r>
              <a:rPr lang="ru-RU" dirty="0" smtClean="0"/>
              <a:t> </a:t>
            </a:r>
            <a:r>
              <a:rPr lang="ru-RU" dirty="0" err="1" smtClean="0"/>
              <a:t>дослідити</a:t>
            </a:r>
            <a:r>
              <a:rPr lang="ru-RU" dirty="0" smtClean="0"/>
              <a:t> </a:t>
            </a:r>
            <a:r>
              <a:rPr lang="ru-RU" dirty="0" err="1" smtClean="0"/>
              <a:t>обставини</a:t>
            </a:r>
            <a:r>
              <a:rPr lang="ru-RU" dirty="0" smtClean="0"/>
              <a:t> </a:t>
            </a:r>
            <a:r>
              <a:rPr lang="ru-RU" dirty="0" err="1" smtClean="0"/>
              <a:t>провадження</a:t>
            </a:r>
            <a:r>
              <a:rPr lang="ru-RU" dirty="0" smtClean="0"/>
              <a:t>, </a:t>
            </a:r>
            <a:r>
              <a:rPr lang="ru-RU" dirty="0" err="1" smtClean="0"/>
              <a:t>виявити</a:t>
            </a:r>
            <a:r>
              <a:rPr lang="ru-RU" dirty="0" smtClean="0"/>
              <a:t> як </a:t>
            </a:r>
            <a:r>
              <a:rPr lang="ru-RU" dirty="0" err="1" smtClean="0"/>
              <a:t>ті</a:t>
            </a:r>
            <a:r>
              <a:rPr lang="ru-RU" dirty="0" smtClean="0"/>
              <a:t> </a:t>
            </a:r>
            <a:r>
              <a:rPr lang="ru-RU" dirty="0" err="1" smtClean="0"/>
              <a:t>обставини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викривають</a:t>
            </a:r>
            <a:r>
              <a:rPr lang="ru-RU" dirty="0" smtClean="0"/>
              <a:t>, так і </a:t>
            </a:r>
            <a:r>
              <a:rPr lang="ru-RU" dirty="0" err="1" smtClean="0"/>
              <a:t>ті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b="1" dirty="0" err="1" smtClean="0"/>
              <a:t>виправдовують</a:t>
            </a:r>
            <a:r>
              <a:rPr lang="ru-RU" dirty="0" smtClean="0"/>
              <a:t> </a:t>
            </a:r>
            <a:r>
              <a:rPr lang="ru-RU" dirty="0" err="1" smtClean="0"/>
              <a:t>підозрюваного</a:t>
            </a:r>
            <a:r>
              <a:rPr lang="ru-RU" dirty="0" smtClean="0"/>
              <a:t> (ч. 2 ст. 9 КПК).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142975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95536" y="731520"/>
            <a:ext cx="8496944" cy="5505792"/>
          </a:xfrm>
        </p:spPr>
        <p:txBody>
          <a:bodyPr/>
          <a:lstStyle/>
          <a:p>
            <a:pPr marL="45720" indent="0">
              <a:buNone/>
            </a:pPr>
            <a:r>
              <a:rPr lang="ru-RU" sz="2800" b="1" dirty="0">
                <a:solidFill>
                  <a:srgbClr val="FF0000"/>
                </a:solidFill>
              </a:rPr>
              <a:t>2. </a:t>
            </a:r>
            <a:r>
              <a:rPr lang="ru-RU" sz="2800" b="1" dirty="0" err="1">
                <a:solidFill>
                  <a:srgbClr val="FF0000"/>
                </a:solidFill>
              </a:rPr>
              <a:t>Процесуальна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 err="1">
                <a:solidFill>
                  <a:srgbClr val="FF0000"/>
                </a:solidFill>
              </a:rPr>
              <a:t>самостійність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 err="1">
                <a:solidFill>
                  <a:srgbClr val="FF0000"/>
                </a:solidFill>
              </a:rPr>
              <a:t>слідчого</a:t>
            </a:r>
            <a:endParaRPr lang="ru-RU" sz="2800" b="1" dirty="0">
              <a:solidFill>
                <a:srgbClr val="FF0000"/>
              </a:solidFill>
            </a:endParaRPr>
          </a:p>
          <a:p>
            <a:pPr marL="45720" indent="0">
              <a:buNone/>
            </a:pP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ключова</a:t>
            </a:r>
            <a:r>
              <a:rPr lang="ru-RU" dirty="0"/>
              <a:t> характеристика статусу. </a:t>
            </a:r>
            <a:r>
              <a:rPr lang="ru-RU" dirty="0" err="1"/>
              <a:t>Слідчий</a:t>
            </a:r>
            <a:r>
              <a:rPr lang="ru-RU" dirty="0"/>
              <a:t> </a:t>
            </a:r>
            <a:r>
              <a:rPr lang="ru-RU" dirty="0" err="1"/>
              <a:t>самостійно</a:t>
            </a:r>
            <a:r>
              <a:rPr lang="ru-RU" dirty="0"/>
              <a:t> </a:t>
            </a:r>
            <a:r>
              <a:rPr lang="ru-RU" dirty="0" err="1"/>
              <a:t>приймає</a:t>
            </a:r>
            <a:r>
              <a:rPr lang="ru-RU" dirty="0"/>
              <a:t> </a:t>
            </a:r>
            <a:r>
              <a:rPr lang="ru-RU" dirty="0" err="1"/>
              <a:t>рішення</a:t>
            </a:r>
            <a:r>
              <a:rPr lang="ru-RU" dirty="0"/>
              <a:t> про </a:t>
            </a:r>
            <a:r>
              <a:rPr lang="ru-RU" dirty="0" err="1"/>
              <a:t>спрямування</a:t>
            </a:r>
            <a:r>
              <a:rPr lang="ru-RU" dirty="0"/>
              <a:t> </a:t>
            </a:r>
            <a:r>
              <a:rPr lang="ru-RU" dirty="0" err="1"/>
              <a:t>розслідування</a:t>
            </a:r>
            <a:r>
              <a:rPr lang="ru-RU" dirty="0"/>
              <a:t> та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процесуальних</a:t>
            </a:r>
            <a:r>
              <a:rPr lang="ru-RU" dirty="0"/>
              <a:t> </a:t>
            </a:r>
            <a:r>
              <a:rPr lang="ru-RU" dirty="0" err="1"/>
              <a:t>дій</a:t>
            </a:r>
            <a:r>
              <a:rPr lang="ru-RU" dirty="0"/>
              <a:t>, за </a:t>
            </a:r>
            <a:r>
              <a:rPr lang="ru-RU" dirty="0" err="1"/>
              <a:t>винятком</a:t>
            </a:r>
            <a:r>
              <a:rPr lang="ru-RU" dirty="0"/>
              <a:t> </a:t>
            </a:r>
            <a:r>
              <a:rPr lang="ru-RU" dirty="0" err="1"/>
              <a:t>випадків</a:t>
            </a:r>
            <a:r>
              <a:rPr lang="ru-RU" dirty="0"/>
              <a:t>, коли законом </a:t>
            </a:r>
            <a:r>
              <a:rPr lang="ru-RU" dirty="0" err="1"/>
              <a:t>передбачено</a:t>
            </a:r>
            <a:r>
              <a:rPr lang="ru-RU" dirty="0"/>
              <a:t> </a:t>
            </a:r>
            <a:r>
              <a:rPr lang="ru-RU" dirty="0" err="1"/>
              <a:t>згоду</a:t>
            </a:r>
            <a:r>
              <a:rPr lang="ru-RU" dirty="0"/>
              <a:t> прокурора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слідчого</a:t>
            </a:r>
            <a:r>
              <a:rPr lang="ru-RU" dirty="0"/>
              <a:t> </a:t>
            </a:r>
            <a:r>
              <a:rPr lang="ru-RU" dirty="0" err="1"/>
              <a:t>судді</a:t>
            </a:r>
            <a:r>
              <a:rPr lang="ru-RU" dirty="0"/>
              <a:t>.</a:t>
            </a:r>
          </a:p>
          <a:p>
            <a:pPr marL="45720" indent="0">
              <a:buNone/>
            </a:pPr>
            <a:r>
              <a:rPr lang="ru-RU" b="1" dirty="0" err="1"/>
              <a:t>Аспекти</a:t>
            </a:r>
            <a:r>
              <a:rPr lang="ru-RU" b="1" dirty="0"/>
              <a:t> </a:t>
            </a:r>
            <a:r>
              <a:rPr lang="ru-RU" b="1" dirty="0" err="1"/>
              <a:t>самостійності</a:t>
            </a:r>
            <a:r>
              <a:rPr lang="ru-RU" b="1" dirty="0"/>
              <a:t>:</a:t>
            </a:r>
            <a:endParaRPr lang="ru-RU" dirty="0"/>
          </a:p>
          <a:p>
            <a:pPr marL="45720" indent="0">
              <a:buNone/>
            </a:pPr>
            <a:r>
              <a:rPr lang="ru-RU" b="1" dirty="0" err="1"/>
              <a:t>Власні</a:t>
            </a:r>
            <a:r>
              <a:rPr lang="ru-RU" b="1" dirty="0"/>
              <a:t> </a:t>
            </a:r>
            <a:r>
              <a:rPr lang="ru-RU" b="1" dirty="0" err="1"/>
              <a:t>рішення</a:t>
            </a:r>
            <a:r>
              <a:rPr lang="ru-RU" b="1" dirty="0"/>
              <a:t>:</a:t>
            </a:r>
            <a:r>
              <a:rPr lang="ru-RU" dirty="0"/>
              <a:t> </a:t>
            </a:r>
            <a:r>
              <a:rPr lang="ru-RU" dirty="0" err="1"/>
              <a:t>Слідчий</a:t>
            </a:r>
            <a:r>
              <a:rPr lang="ru-RU" dirty="0"/>
              <a:t> сам </a:t>
            </a:r>
            <a:r>
              <a:rPr lang="ru-RU" dirty="0" err="1"/>
              <a:t>вирішує</a:t>
            </a:r>
            <a:r>
              <a:rPr lang="ru-RU" dirty="0"/>
              <a:t>, кого </a:t>
            </a:r>
            <a:r>
              <a:rPr lang="ru-RU" dirty="0" err="1"/>
              <a:t>допитати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експертизи</a:t>
            </a:r>
            <a:r>
              <a:rPr lang="ru-RU" dirty="0"/>
              <a:t> </a:t>
            </a:r>
            <a:r>
              <a:rPr lang="ru-RU" dirty="0" err="1"/>
              <a:t>призначити</a:t>
            </a:r>
            <a:r>
              <a:rPr lang="ru-RU" dirty="0"/>
              <a:t> та в </a:t>
            </a:r>
            <a:r>
              <a:rPr lang="ru-RU" dirty="0" err="1"/>
              <a:t>якій</a:t>
            </a:r>
            <a:r>
              <a:rPr lang="ru-RU" dirty="0"/>
              <a:t> </a:t>
            </a:r>
            <a:r>
              <a:rPr lang="ru-RU" dirty="0" err="1"/>
              <a:t>послідовності</a:t>
            </a:r>
            <a:r>
              <a:rPr lang="ru-RU" dirty="0"/>
              <a:t> </a:t>
            </a:r>
            <a:r>
              <a:rPr lang="ru-RU" dirty="0" err="1"/>
              <a:t>проводити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.</a:t>
            </a:r>
          </a:p>
          <a:p>
            <a:pPr marL="45720" indent="0">
              <a:buNone/>
            </a:pPr>
            <a:r>
              <a:rPr lang="ru-RU" b="1" dirty="0" err="1"/>
              <a:t>Обов'язковість</a:t>
            </a:r>
            <a:r>
              <a:rPr lang="ru-RU" b="1" dirty="0"/>
              <a:t> </a:t>
            </a:r>
            <a:r>
              <a:rPr lang="ru-RU" b="1" dirty="0" err="1"/>
              <a:t>вказівок</a:t>
            </a:r>
            <a:r>
              <a:rPr lang="ru-RU" b="1" dirty="0"/>
              <a:t>:</a:t>
            </a:r>
            <a:r>
              <a:rPr lang="ru-RU" dirty="0"/>
              <a:t> </a:t>
            </a:r>
            <a:r>
              <a:rPr lang="ru-RU" dirty="0" err="1"/>
              <a:t>Вказівки</a:t>
            </a:r>
            <a:r>
              <a:rPr lang="ru-RU" dirty="0"/>
              <a:t> прокурора, </a:t>
            </a:r>
            <a:r>
              <a:rPr lang="ru-RU" dirty="0" err="1"/>
              <a:t>надані</a:t>
            </a:r>
            <a:r>
              <a:rPr lang="ru-RU" dirty="0"/>
              <a:t> в </a:t>
            </a:r>
            <a:r>
              <a:rPr lang="ru-RU" dirty="0" err="1"/>
              <a:t>письмовій</a:t>
            </a:r>
            <a:r>
              <a:rPr lang="ru-RU" dirty="0"/>
              <a:t> </a:t>
            </a:r>
            <a:r>
              <a:rPr lang="ru-RU" dirty="0" err="1"/>
              <a:t>формі</a:t>
            </a:r>
            <a:r>
              <a:rPr lang="ru-RU" dirty="0"/>
              <a:t>, є </a:t>
            </a:r>
            <a:r>
              <a:rPr lang="ru-RU" dirty="0" err="1"/>
              <a:t>обов'язковими</a:t>
            </a:r>
            <a:r>
              <a:rPr lang="ru-RU" dirty="0"/>
              <a:t> для </a:t>
            </a:r>
            <a:r>
              <a:rPr lang="ru-RU" dirty="0" err="1"/>
              <a:t>слідчого</a:t>
            </a:r>
            <a:r>
              <a:rPr lang="ru-RU" dirty="0"/>
              <a:t>. </a:t>
            </a:r>
            <a:r>
              <a:rPr lang="ru-RU" dirty="0" err="1"/>
              <a:t>Однак</a:t>
            </a:r>
            <a:r>
              <a:rPr lang="ru-RU" dirty="0"/>
              <a:t> </a:t>
            </a:r>
            <a:r>
              <a:rPr lang="ru-RU" dirty="0" err="1"/>
              <a:t>слідчий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право </a:t>
            </a:r>
            <a:r>
              <a:rPr lang="ru-RU" b="1" dirty="0" err="1"/>
              <a:t>оскаржити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вищестоящому</a:t>
            </a:r>
            <a:r>
              <a:rPr lang="ru-RU" dirty="0"/>
              <a:t> прокурору, </a:t>
            </a:r>
            <a:r>
              <a:rPr lang="ru-RU" dirty="0" err="1"/>
              <a:t>якщо</a:t>
            </a:r>
            <a:r>
              <a:rPr lang="ru-RU" dirty="0"/>
              <a:t> не </a:t>
            </a:r>
            <a:r>
              <a:rPr lang="ru-RU" dirty="0" err="1"/>
              <a:t>згоден</a:t>
            </a:r>
            <a:r>
              <a:rPr lang="ru-RU" dirty="0"/>
              <a:t> з ними (</a:t>
            </a:r>
            <a:r>
              <a:rPr lang="ru-RU" dirty="0" err="1"/>
              <a:t>хоча</a:t>
            </a:r>
            <a:r>
              <a:rPr lang="ru-RU" dirty="0"/>
              <a:t> </a:t>
            </a:r>
            <a:r>
              <a:rPr lang="ru-RU" dirty="0" err="1"/>
              <a:t>це</a:t>
            </a:r>
            <a:r>
              <a:rPr lang="ru-RU" dirty="0"/>
              <a:t> не </a:t>
            </a:r>
            <a:r>
              <a:rPr lang="ru-RU" dirty="0" err="1"/>
              <a:t>зупиняє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, </a:t>
            </a:r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окремих</a:t>
            </a:r>
            <a:r>
              <a:rPr lang="ru-RU" dirty="0"/>
              <a:t> </a:t>
            </a:r>
            <a:r>
              <a:rPr lang="ru-RU" dirty="0" err="1"/>
              <a:t>випадків</a:t>
            </a:r>
            <a:r>
              <a:rPr lang="ru-RU" dirty="0"/>
              <a:t>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777257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95536" y="731520"/>
            <a:ext cx="8496944" cy="5505792"/>
          </a:xfrm>
        </p:spPr>
        <p:txBody>
          <a:bodyPr/>
          <a:lstStyle/>
          <a:p>
            <a:pPr marL="45720" indent="0">
              <a:buNone/>
            </a:pPr>
            <a:r>
              <a:rPr lang="ru-RU" sz="2800" b="1" dirty="0">
                <a:solidFill>
                  <a:srgbClr val="FF0000"/>
                </a:solidFill>
              </a:rPr>
              <a:t>3. </a:t>
            </a:r>
            <a:r>
              <a:rPr lang="ru-RU" sz="2800" b="1" dirty="0" err="1">
                <a:solidFill>
                  <a:srgbClr val="FF0000"/>
                </a:solidFill>
              </a:rPr>
              <a:t>Ключові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 err="1">
                <a:solidFill>
                  <a:srgbClr val="FF0000"/>
                </a:solidFill>
              </a:rPr>
              <a:t>повноваження</a:t>
            </a:r>
            <a:r>
              <a:rPr lang="ru-RU" sz="2800" b="1" dirty="0">
                <a:solidFill>
                  <a:srgbClr val="FF0000"/>
                </a:solidFill>
              </a:rPr>
              <a:t> (ст. 40 КПК)</a:t>
            </a:r>
          </a:p>
          <a:p>
            <a:pPr marL="45720" indent="0">
              <a:buNone/>
            </a:pPr>
            <a:r>
              <a:rPr lang="ru-RU" sz="2800" dirty="0" err="1">
                <a:solidFill>
                  <a:srgbClr val="FF0000"/>
                </a:solidFill>
              </a:rPr>
              <a:t>Слідчий</a:t>
            </a:r>
            <a:r>
              <a:rPr lang="ru-RU" sz="2800" dirty="0">
                <a:solidFill>
                  <a:srgbClr val="FF0000"/>
                </a:solidFill>
              </a:rPr>
              <a:t> </a:t>
            </a:r>
            <a:r>
              <a:rPr lang="ru-RU" sz="2800" dirty="0" err="1">
                <a:solidFill>
                  <a:srgbClr val="FF0000"/>
                </a:solidFill>
              </a:rPr>
              <a:t>уповноважений</a:t>
            </a:r>
            <a:r>
              <a:rPr lang="ru-RU" sz="2800" dirty="0">
                <a:solidFill>
                  <a:srgbClr val="FF0000"/>
                </a:solidFill>
              </a:rPr>
              <a:t>:</a:t>
            </a:r>
          </a:p>
          <a:p>
            <a:pPr marL="45720" indent="0">
              <a:buNone/>
            </a:pPr>
            <a:r>
              <a:rPr lang="ru-RU" b="1" dirty="0" err="1"/>
              <a:t>Починати</a:t>
            </a:r>
            <a:r>
              <a:rPr lang="ru-RU" b="1" dirty="0"/>
              <a:t> </a:t>
            </a:r>
            <a:r>
              <a:rPr lang="ru-RU" b="1" dirty="0" err="1"/>
              <a:t>розслідування</a:t>
            </a:r>
            <a:r>
              <a:rPr lang="ru-RU" b="1" dirty="0"/>
              <a:t>:</a:t>
            </a:r>
            <a:r>
              <a:rPr lang="ru-RU" dirty="0"/>
              <a:t> </a:t>
            </a:r>
            <a:r>
              <a:rPr lang="ru-RU" dirty="0" err="1"/>
              <a:t>Вносити</a:t>
            </a:r>
            <a:r>
              <a:rPr lang="ru-RU" dirty="0"/>
              <a:t> </a:t>
            </a:r>
            <a:r>
              <a:rPr lang="ru-RU" dirty="0" err="1"/>
              <a:t>дані</a:t>
            </a:r>
            <a:r>
              <a:rPr lang="ru-RU" dirty="0"/>
              <a:t> до ЄРДР.</a:t>
            </a:r>
          </a:p>
          <a:p>
            <a:pPr marL="45720" indent="0">
              <a:buNone/>
            </a:pPr>
            <a:r>
              <a:rPr lang="ru-RU" b="1" dirty="0" err="1" smtClean="0"/>
              <a:t>Проводити</a:t>
            </a:r>
            <a:r>
              <a:rPr lang="ru-RU" b="1" dirty="0" smtClean="0"/>
              <a:t> </a:t>
            </a:r>
            <a:r>
              <a:rPr lang="ru-RU" b="1" dirty="0" err="1" smtClean="0"/>
              <a:t>слідчі</a:t>
            </a:r>
            <a:r>
              <a:rPr lang="ru-RU" b="1" dirty="0" smtClean="0"/>
              <a:t> (</a:t>
            </a:r>
            <a:r>
              <a:rPr lang="ru-RU" b="1" dirty="0" err="1" smtClean="0"/>
              <a:t>розшукові</a:t>
            </a:r>
            <a:r>
              <a:rPr lang="ru-RU" b="1" dirty="0" smtClean="0"/>
              <a:t>) </a:t>
            </a:r>
            <a:r>
              <a:rPr lang="ru-RU" b="1" dirty="0" err="1" smtClean="0"/>
              <a:t>дії</a:t>
            </a:r>
            <a:r>
              <a:rPr lang="ru-RU" b="1" dirty="0" smtClean="0"/>
              <a:t>:</a:t>
            </a:r>
            <a:r>
              <a:rPr lang="ru-RU" dirty="0" smtClean="0"/>
              <a:t> </a:t>
            </a:r>
            <a:r>
              <a:rPr lang="ru-RU" dirty="0" err="1" smtClean="0"/>
              <a:t>Допити</a:t>
            </a:r>
            <a:r>
              <a:rPr lang="ru-RU" dirty="0" smtClean="0"/>
              <a:t>, огляди, </a:t>
            </a:r>
            <a:r>
              <a:rPr lang="ru-RU" dirty="0" err="1" smtClean="0"/>
              <a:t>обшуки</a:t>
            </a:r>
            <a:r>
              <a:rPr lang="ru-RU" dirty="0" smtClean="0"/>
              <a:t>, </a:t>
            </a:r>
            <a:r>
              <a:rPr lang="ru-RU" dirty="0" err="1" smtClean="0"/>
              <a:t>експерименти</a:t>
            </a:r>
            <a:r>
              <a:rPr lang="ru-RU" dirty="0"/>
              <a:t>, </a:t>
            </a:r>
            <a:r>
              <a:rPr lang="ru-RU" dirty="0" err="1"/>
              <a:t>негласні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 (НСРД).</a:t>
            </a:r>
          </a:p>
          <a:p>
            <a:pPr marL="45720" indent="0">
              <a:buNone/>
            </a:pPr>
            <a:r>
              <a:rPr lang="ru-RU" b="1" dirty="0" err="1"/>
              <a:t>Доручати</a:t>
            </a:r>
            <a:r>
              <a:rPr lang="ru-RU" b="1" dirty="0"/>
              <a:t> </a:t>
            </a:r>
            <a:r>
              <a:rPr lang="ru-RU" b="1" dirty="0" err="1"/>
              <a:t>виконання</a:t>
            </a:r>
            <a:r>
              <a:rPr lang="ru-RU" b="1" dirty="0"/>
              <a:t> </a:t>
            </a:r>
            <a:r>
              <a:rPr lang="ru-RU" b="1" dirty="0" err="1"/>
              <a:t>дій</a:t>
            </a:r>
            <a:r>
              <a:rPr lang="ru-RU" b="1" dirty="0"/>
              <a:t>:</a:t>
            </a:r>
            <a:r>
              <a:rPr lang="ru-RU" dirty="0"/>
              <a:t> </a:t>
            </a:r>
            <a:r>
              <a:rPr lang="ru-RU" dirty="0" err="1"/>
              <a:t>Надавати</a:t>
            </a:r>
            <a:r>
              <a:rPr lang="ru-RU" dirty="0"/>
              <a:t> </a:t>
            </a:r>
            <a:r>
              <a:rPr lang="ru-RU" dirty="0" err="1"/>
              <a:t>доручення</a:t>
            </a:r>
            <a:r>
              <a:rPr lang="ru-RU" dirty="0"/>
              <a:t> </a:t>
            </a:r>
            <a:r>
              <a:rPr lang="ru-RU" dirty="0" err="1"/>
              <a:t>оперативним</a:t>
            </a:r>
            <a:r>
              <a:rPr lang="ru-RU" dirty="0"/>
              <a:t> </a:t>
            </a:r>
            <a:r>
              <a:rPr lang="ru-RU" dirty="0" err="1"/>
              <a:t>підрозділам</a:t>
            </a:r>
            <a:r>
              <a:rPr lang="ru-RU" dirty="0"/>
              <a:t> (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/>
              <a:t>поліції</a:t>
            </a:r>
            <a:r>
              <a:rPr lang="ru-RU" dirty="0"/>
              <a:t> </a:t>
            </a:r>
            <a:r>
              <a:rPr lang="ru-RU" dirty="0" err="1"/>
              <a:t>карного</a:t>
            </a:r>
            <a:r>
              <a:rPr lang="ru-RU" dirty="0"/>
              <a:t> </a:t>
            </a:r>
            <a:r>
              <a:rPr lang="ru-RU" dirty="0" err="1"/>
              <a:t>розшуку</a:t>
            </a:r>
            <a:r>
              <a:rPr lang="ru-RU" dirty="0"/>
              <a:t>) на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розшукових</a:t>
            </a:r>
            <a:r>
              <a:rPr lang="ru-RU" dirty="0"/>
              <a:t> </a:t>
            </a:r>
            <a:r>
              <a:rPr lang="ru-RU" dirty="0" err="1"/>
              <a:t>дій</a:t>
            </a:r>
            <a:r>
              <a:rPr lang="ru-RU" dirty="0"/>
              <a:t>.</a:t>
            </a:r>
          </a:p>
          <a:p>
            <a:pPr marL="45720" indent="0">
              <a:buNone/>
            </a:pPr>
            <a:r>
              <a:rPr lang="ru-RU" b="1" dirty="0" err="1"/>
              <a:t>Приймати</a:t>
            </a:r>
            <a:r>
              <a:rPr lang="ru-RU" b="1" dirty="0"/>
              <a:t> </a:t>
            </a:r>
            <a:r>
              <a:rPr lang="ru-RU" b="1" dirty="0" err="1"/>
              <a:t>рішення</a:t>
            </a:r>
            <a:r>
              <a:rPr lang="ru-RU" b="1" dirty="0"/>
              <a:t> про </a:t>
            </a:r>
            <a:r>
              <a:rPr lang="ru-RU" b="1" dirty="0" err="1"/>
              <a:t>затримання</a:t>
            </a:r>
            <a:r>
              <a:rPr lang="ru-RU" b="1" dirty="0"/>
              <a:t>:</a:t>
            </a:r>
            <a:r>
              <a:rPr lang="ru-RU" dirty="0"/>
              <a:t> У </a:t>
            </a:r>
            <a:r>
              <a:rPr lang="ru-RU" dirty="0" err="1"/>
              <a:t>випадках</a:t>
            </a:r>
            <a:r>
              <a:rPr lang="ru-RU" dirty="0"/>
              <a:t>, </a:t>
            </a:r>
            <a:r>
              <a:rPr lang="ru-RU" dirty="0" err="1"/>
              <a:t>передбачених</a:t>
            </a:r>
            <a:r>
              <a:rPr lang="ru-RU" dirty="0"/>
              <a:t> законом, </a:t>
            </a:r>
            <a:r>
              <a:rPr lang="ru-RU" dirty="0" err="1"/>
              <a:t>затримувати</a:t>
            </a:r>
            <a:r>
              <a:rPr lang="ru-RU" dirty="0"/>
              <a:t> особу без </a:t>
            </a:r>
            <a:r>
              <a:rPr lang="ru-RU" dirty="0" err="1"/>
              <a:t>ухвали</a:t>
            </a:r>
            <a:r>
              <a:rPr lang="ru-RU" dirty="0"/>
              <a:t> суду.</a:t>
            </a:r>
          </a:p>
          <a:p>
            <a:pPr marL="45720" indent="0">
              <a:buNone/>
            </a:pPr>
            <a:r>
              <a:rPr lang="ru-RU" b="1" dirty="0" err="1"/>
              <a:t>Повідомляти</a:t>
            </a:r>
            <a:r>
              <a:rPr lang="ru-RU" b="1" dirty="0"/>
              <a:t> про </a:t>
            </a:r>
            <a:r>
              <a:rPr lang="ru-RU" b="1" dirty="0" err="1"/>
              <a:t>підозру</a:t>
            </a:r>
            <a:r>
              <a:rPr lang="ru-RU" b="1" dirty="0"/>
              <a:t>:</a:t>
            </a:r>
            <a:r>
              <a:rPr lang="ru-RU" dirty="0"/>
              <a:t>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ключовий</a:t>
            </a:r>
            <a:r>
              <a:rPr lang="ru-RU" dirty="0"/>
              <a:t> момент, коли особа </a:t>
            </a:r>
            <a:r>
              <a:rPr lang="ru-RU" dirty="0" err="1"/>
              <a:t>набуває</a:t>
            </a:r>
            <a:r>
              <a:rPr lang="ru-RU" dirty="0"/>
              <a:t> статусу </a:t>
            </a:r>
            <a:r>
              <a:rPr lang="ru-RU" dirty="0" err="1"/>
              <a:t>підозрюваного</a:t>
            </a:r>
            <a:r>
              <a:rPr lang="ru-RU" dirty="0"/>
              <a:t> (</a:t>
            </a:r>
            <a:r>
              <a:rPr lang="ru-RU" dirty="0" err="1"/>
              <a:t>здійснюється</a:t>
            </a:r>
            <a:r>
              <a:rPr lang="ru-RU" dirty="0"/>
              <a:t> за </a:t>
            </a:r>
            <a:r>
              <a:rPr lang="ru-RU" dirty="0" err="1"/>
              <a:t>погодженням</a:t>
            </a:r>
            <a:r>
              <a:rPr lang="ru-RU" dirty="0"/>
              <a:t> з прокурором).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804859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95536" y="731520"/>
            <a:ext cx="8496944" cy="5505792"/>
          </a:xfrm>
        </p:spPr>
        <p:txBody>
          <a:bodyPr/>
          <a:lstStyle/>
          <a:p>
            <a:pPr marL="45720" indent="0">
              <a:buNone/>
            </a:pPr>
            <a:r>
              <a:rPr lang="ru-RU" b="1" dirty="0">
                <a:solidFill>
                  <a:srgbClr val="FF0000"/>
                </a:solidFill>
              </a:rPr>
              <a:t>4. </a:t>
            </a:r>
            <a:r>
              <a:rPr lang="ru-RU" b="1" dirty="0" err="1">
                <a:solidFill>
                  <a:srgbClr val="FF0000"/>
                </a:solidFill>
              </a:rPr>
              <a:t>Відповідальність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слідчого</a:t>
            </a:r>
            <a:endParaRPr lang="ru-RU" b="1" dirty="0">
              <a:solidFill>
                <a:srgbClr val="FF0000"/>
              </a:solidFill>
            </a:endParaRPr>
          </a:p>
          <a:p>
            <a:pPr marL="45720" indent="0">
              <a:buNone/>
            </a:pPr>
            <a:endParaRPr lang="ru-RU" dirty="0" smtClean="0"/>
          </a:p>
          <a:p>
            <a:pPr marL="45720" indent="0">
              <a:buNone/>
            </a:pPr>
            <a:r>
              <a:rPr lang="ru-RU" dirty="0" err="1" smtClean="0"/>
              <a:t>Процесуальний</a:t>
            </a:r>
            <a:r>
              <a:rPr lang="ru-RU" dirty="0" smtClean="0"/>
              <a:t> </a:t>
            </a:r>
            <a:r>
              <a:rPr lang="ru-RU" dirty="0"/>
              <a:t>статус </a:t>
            </a:r>
            <a:r>
              <a:rPr lang="ru-RU" dirty="0" err="1"/>
              <a:t>передбачає</a:t>
            </a:r>
            <a:r>
              <a:rPr lang="ru-RU" dirty="0"/>
              <a:t> не </a:t>
            </a:r>
            <a:r>
              <a:rPr lang="ru-RU" dirty="0" err="1"/>
              <a:t>лише</a:t>
            </a:r>
            <a:r>
              <a:rPr lang="ru-RU" dirty="0"/>
              <a:t> права, а й </a:t>
            </a:r>
            <a:r>
              <a:rPr lang="ru-RU" dirty="0" err="1"/>
              <a:t>сувору</a:t>
            </a:r>
            <a:r>
              <a:rPr lang="ru-RU" dirty="0"/>
              <a:t> </a:t>
            </a:r>
            <a:r>
              <a:rPr lang="ru-RU" dirty="0" err="1"/>
              <a:t>відповідальність</a:t>
            </a:r>
            <a:r>
              <a:rPr lang="ru-RU" dirty="0"/>
              <a:t>:</a:t>
            </a:r>
          </a:p>
          <a:p>
            <a:pPr marL="45720" indent="0">
              <a:buNone/>
            </a:pPr>
            <a:endParaRPr lang="ru-RU" b="1" dirty="0" smtClean="0"/>
          </a:p>
          <a:p>
            <a:pPr marL="45720" indent="0">
              <a:buNone/>
            </a:pPr>
            <a:r>
              <a:rPr lang="ru-RU" b="1" dirty="0" err="1" smtClean="0"/>
              <a:t>Кримінальна</a:t>
            </a:r>
            <a:r>
              <a:rPr lang="ru-RU" b="1" dirty="0"/>
              <a:t>:</a:t>
            </a:r>
            <a:r>
              <a:rPr lang="ru-RU" dirty="0"/>
              <a:t> За </a:t>
            </a:r>
            <a:r>
              <a:rPr lang="ru-RU" dirty="0" err="1"/>
              <a:t>завідомо</a:t>
            </a:r>
            <a:r>
              <a:rPr lang="ru-RU" dirty="0"/>
              <a:t> </a:t>
            </a:r>
            <a:r>
              <a:rPr lang="ru-RU" dirty="0" err="1"/>
              <a:t>незаконне</a:t>
            </a:r>
            <a:r>
              <a:rPr lang="ru-RU" dirty="0"/>
              <a:t> </a:t>
            </a:r>
            <a:r>
              <a:rPr lang="ru-RU" dirty="0" err="1"/>
              <a:t>затримання</a:t>
            </a:r>
            <a:r>
              <a:rPr lang="ru-RU" dirty="0"/>
              <a:t>, </a:t>
            </a:r>
            <a:r>
              <a:rPr lang="ru-RU" dirty="0" err="1"/>
              <a:t>притягнення</a:t>
            </a:r>
            <a:r>
              <a:rPr lang="ru-RU" dirty="0"/>
              <a:t> </a:t>
            </a:r>
            <a:r>
              <a:rPr lang="ru-RU" dirty="0" err="1"/>
              <a:t>завідомо</a:t>
            </a:r>
            <a:r>
              <a:rPr lang="ru-RU" dirty="0"/>
              <a:t> невинного до </a:t>
            </a:r>
            <a:r>
              <a:rPr lang="ru-RU" dirty="0" err="1"/>
              <a:t>відповідальності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примушування</a:t>
            </a:r>
            <a:r>
              <a:rPr lang="ru-RU" dirty="0"/>
              <a:t> до </a:t>
            </a:r>
            <a:r>
              <a:rPr lang="ru-RU" dirty="0" err="1"/>
              <a:t>дачі</a:t>
            </a:r>
            <a:r>
              <a:rPr lang="ru-RU" dirty="0"/>
              <a:t> </a:t>
            </a:r>
            <a:r>
              <a:rPr lang="ru-RU" dirty="0" err="1"/>
              <a:t>показань</a:t>
            </a:r>
            <a:r>
              <a:rPr lang="ru-RU" dirty="0"/>
              <a:t>.</a:t>
            </a:r>
          </a:p>
          <a:p>
            <a:pPr marL="45720" indent="0">
              <a:buNone/>
            </a:pPr>
            <a:endParaRPr lang="ru-RU" b="1" dirty="0" smtClean="0"/>
          </a:p>
          <a:p>
            <a:pPr marL="45720" indent="0">
              <a:buNone/>
            </a:pPr>
            <a:r>
              <a:rPr lang="ru-RU" b="1" dirty="0" err="1" smtClean="0"/>
              <a:t>Дисциплінарна</a:t>
            </a:r>
            <a:r>
              <a:rPr lang="ru-RU" b="1" dirty="0"/>
              <a:t>:</a:t>
            </a:r>
            <a:r>
              <a:rPr lang="ru-RU" dirty="0"/>
              <a:t> За </a:t>
            </a:r>
            <a:r>
              <a:rPr lang="ru-RU" dirty="0" err="1"/>
              <a:t>порушення</a:t>
            </a:r>
            <a:r>
              <a:rPr lang="ru-RU" dirty="0"/>
              <a:t> </a:t>
            </a:r>
            <a:r>
              <a:rPr lang="ru-RU" dirty="0" err="1"/>
              <a:t>процесуальних</a:t>
            </a:r>
            <a:r>
              <a:rPr lang="ru-RU" dirty="0"/>
              <a:t> </a:t>
            </a:r>
            <a:r>
              <a:rPr lang="ru-RU" dirty="0" err="1"/>
              <a:t>строків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неналежне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обов'язків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508420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95536" y="731520"/>
            <a:ext cx="8496944" cy="5505792"/>
          </a:xfrm>
        </p:spPr>
        <p:txBody>
          <a:bodyPr/>
          <a:lstStyle/>
          <a:p>
            <a:pPr marL="45720" indent="0">
              <a:buNone/>
            </a:pPr>
            <a:r>
              <a:rPr lang="ru-RU" b="1" dirty="0">
                <a:solidFill>
                  <a:srgbClr val="FF0000"/>
                </a:solidFill>
              </a:rPr>
              <a:t>5. </a:t>
            </a:r>
            <a:r>
              <a:rPr lang="ru-RU" b="1" dirty="0" err="1">
                <a:solidFill>
                  <a:srgbClr val="FF0000"/>
                </a:solidFill>
              </a:rPr>
              <a:t>Взаємодія</a:t>
            </a:r>
            <a:r>
              <a:rPr lang="ru-RU" b="1" dirty="0">
                <a:solidFill>
                  <a:srgbClr val="FF0000"/>
                </a:solidFill>
              </a:rPr>
              <a:t> з </a:t>
            </a:r>
            <a:r>
              <a:rPr lang="ru-RU" b="1" dirty="0" err="1">
                <a:solidFill>
                  <a:srgbClr val="FF0000"/>
                </a:solidFill>
              </a:rPr>
              <a:t>іншими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учасниками</a:t>
            </a:r>
            <a:endParaRPr lang="ru-RU" b="1" dirty="0">
              <a:solidFill>
                <a:srgbClr val="FF0000"/>
              </a:solidFill>
            </a:endParaRPr>
          </a:p>
          <a:p>
            <a:pPr marL="45720" indent="0">
              <a:buNone/>
            </a:pPr>
            <a:r>
              <a:rPr lang="ru-RU" dirty="0"/>
              <a:t>Статус </a:t>
            </a:r>
            <a:r>
              <a:rPr lang="ru-RU" dirty="0" err="1"/>
              <a:t>слідчого</a:t>
            </a:r>
            <a:r>
              <a:rPr lang="ru-RU" dirty="0"/>
              <a:t> </a:t>
            </a:r>
            <a:r>
              <a:rPr lang="ru-RU" dirty="0" err="1"/>
              <a:t>визначається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зв'язками</a:t>
            </a:r>
            <a:r>
              <a:rPr lang="ru-RU" dirty="0"/>
              <a:t> з:</a:t>
            </a:r>
          </a:p>
          <a:p>
            <a:pPr marL="45720" indent="0">
              <a:buNone/>
            </a:pPr>
            <a:endParaRPr lang="ru-RU" b="1" dirty="0" smtClean="0"/>
          </a:p>
          <a:p>
            <a:pPr marL="45720" indent="0">
              <a:buNone/>
            </a:pPr>
            <a:r>
              <a:rPr lang="ru-RU" b="1" dirty="0" smtClean="0">
                <a:solidFill>
                  <a:srgbClr val="FF0000"/>
                </a:solidFill>
              </a:rPr>
              <a:t>Прокурором</a:t>
            </a:r>
            <a:r>
              <a:rPr lang="ru-RU" b="1" dirty="0">
                <a:solidFill>
                  <a:srgbClr val="FF0000"/>
                </a:solidFill>
              </a:rPr>
              <a:t>: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/>
              <a:t>Слідчий</a:t>
            </a:r>
            <a:r>
              <a:rPr lang="ru-RU" dirty="0"/>
              <a:t> </a:t>
            </a:r>
            <a:r>
              <a:rPr lang="ru-RU" dirty="0" err="1"/>
              <a:t>підконтрольний</a:t>
            </a:r>
            <a:r>
              <a:rPr lang="ru-RU" dirty="0"/>
              <a:t> прокурору (</a:t>
            </a:r>
            <a:r>
              <a:rPr lang="ru-RU" dirty="0" err="1"/>
              <a:t>процесуальному</a:t>
            </a:r>
            <a:r>
              <a:rPr lang="ru-RU" dirty="0"/>
              <a:t> </a:t>
            </a:r>
            <a:r>
              <a:rPr lang="ru-RU" dirty="0" err="1"/>
              <a:t>керівнику</a:t>
            </a:r>
            <a:r>
              <a:rPr lang="ru-RU" dirty="0"/>
              <a:t>).</a:t>
            </a:r>
          </a:p>
          <a:p>
            <a:pPr marL="45720" indent="0">
              <a:buNone/>
            </a:pPr>
            <a:endParaRPr lang="ru-RU" b="1" dirty="0" smtClean="0"/>
          </a:p>
          <a:p>
            <a:pPr marL="45720" indent="0">
              <a:buNone/>
            </a:pPr>
            <a:r>
              <a:rPr lang="ru-RU" b="1" dirty="0" err="1" smtClean="0">
                <a:solidFill>
                  <a:srgbClr val="FF0000"/>
                </a:solidFill>
              </a:rPr>
              <a:t>Слідчим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суддею</a:t>
            </a:r>
            <a:r>
              <a:rPr lang="ru-RU" b="1" dirty="0"/>
              <a:t>:</a:t>
            </a:r>
            <a:r>
              <a:rPr lang="ru-RU" dirty="0"/>
              <a:t> </a:t>
            </a:r>
            <a:r>
              <a:rPr lang="ru-RU" dirty="0" err="1"/>
              <a:t>Слідчий</a:t>
            </a:r>
            <a:r>
              <a:rPr lang="ru-RU" dirty="0"/>
              <a:t> </a:t>
            </a:r>
            <a:r>
              <a:rPr lang="ru-RU" dirty="0" err="1"/>
              <a:t>звертається</a:t>
            </a:r>
            <a:r>
              <a:rPr lang="ru-RU" dirty="0"/>
              <a:t> до </a:t>
            </a:r>
            <a:r>
              <a:rPr lang="ru-RU" dirty="0" err="1"/>
              <a:t>нього</a:t>
            </a:r>
            <a:r>
              <a:rPr lang="ru-RU" dirty="0"/>
              <a:t> за </a:t>
            </a:r>
            <a:r>
              <a:rPr lang="ru-RU" dirty="0" err="1"/>
              <a:t>дозволами</a:t>
            </a:r>
            <a:r>
              <a:rPr lang="ru-RU" dirty="0"/>
              <a:t> на </a:t>
            </a:r>
            <a:r>
              <a:rPr lang="ru-RU" dirty="0" err="1"/>
              <a:t>обмеження</a:t>
            </a:r>
            <a:r>
              <a:rPr lang="ru-RU" dirty="0"/>
              <a:t> прав </a:t>
            </a:r>
            <a:r>
              <a:rPr lang="ru-RU" dirty="0" err="1"/>
              <a:t>людини</a:t>
            </a:r>
            <a:r>
              <a:rPr lang="ru-RU" dirty="0"/>
              <a:t> (</a:t>
            </a:r>
            <a:r>
              <a:rPr lang="ru-RU" dirty="0" err="1"/>
              <a:t>обшук</a:t>
            </a:r>
            <a:r>
              <a:rPr lang="ru-RU" dirty="0"/>
              <a:t>, </a:t>
            </a:r>
            <a:r>
              <a:rPr lang="ru-RU" dirty="0" err="1"/>
              <a:t>арешт</a:t>
            </a:r>
            <a:r>
              <a:rPr lang="ru-RU" dirty="0"/>
              <a:t> майна, </a:t>
            </a:r>
            <a:r>
              <a:rPr lang="ru-RU" dirty="0" err="1"/>
              <a:t>запобіжний</a:t>
            </a:r>
            <a:r>
              <a:rPr lang="ru-RU" dirty="0"/>
              <a:t> </a:t>
            </a:r>
            <a:r>
              <a:rPr lang="ru-RU" dirty="0" err="1"/>
              <a:t>захід</a:t>
            </a:r>
            <a:r>
              <a:rPr lang="ru-RU" dirty="0"/>
              <a:t>).</a:t>
            </a:r>
          </a:p>
          <a:p>
            <a:pPr marL="45720" indent="0">
              <a:buNone/>
            </a:pPr>
            <a:endParaRPr lang="ru-RU" b="1" dirty="0" smtClean="0"/>
          </a:p>
          <a:p>
            <a:pPr marL="45720" indent="0">
              <a:buNone/>
            </a:pPr>
            <a:r>
              <a:rPr lang="ru-RU" b="1" dirty="0" err="1" smtClean="0">
                <a:solidFill>
                  <a:srgbClr val="FF0000"/>
                </a:solidFill>
              </a:rPr>
              <a:t>Підозрюваним</a:t>
            </a:r>
            <a:r>
              <a:rPr lang="ru-RU" b="1" dirty="0" smtClean="0">
                <a:solidFill>
                  <a:srgbClr val="FF0000"/>
                </a:solidFill>
              </a:rPr>
              <a:t>/Адвокатом</a:t>
            </a:r>
            <a:r>
              <a:rPr lang="ru-RU" b="1" dirty="0">
                <a:solidFill>
                  <a:srgbClr val="FF0000"/>
                </a:solidFill>
              </a:rPr>
              <a:t>:</a:t>
            </a:r>
            <a:r>
              <a:rPr lang="ru-RU" dirty="0"/>
              <a:t> </a:t>
            </a:r>
            <a:r>
              <a:rPr lang="ru-RU" dirty="0" err="1"/>
              <a:t>Слідчий</a:t>
            </a:r>
            <a:r>
              <a:rPr lang="ru-RU" dirty="0"/>
              <a:t> </a:t>
            </a:r>
            <a:r>
              <a:rPr lang="ru-RU" dirty="0" err="1"/>
              <a:t>зобов'язаний</a:t>
            </a:r>
            <a:r>
              <a:rPr lang="ru-RU" dirty="0"/>
              <a:t> </a:t>
            </a:r>
            <a:r>
              <a:rPr lang="ru-RU" dirty="0" err="1"/>
              <a:t>забезпечити</a:t>
            </a:r>
            <a:r>
              <a:rPr lang="ru-RU" dirty="0"/>
              <a:t> право на </a:t>
            </a:r>
            <a:r>
              <a:rPr lang="ru-RU" dirty="0" err="1"/>
              <a:t>захист</a:t>
            </a:r>
            <a:r>
              <a:rPr lang="ru-RU" dirty="0"/>
              <a:t> та </a:t>
            </a:r>
            <a:r>
              <a:rPr lang="ru-RU" dirty="0" err="1"/>
              <a:t>розглядати</a:t>
            </a:r>
            <a:r>
              <a:rPr lang="ru-RU" dirty="0"/>
              <a:t> </a:t>
            </a:r>
            <a:r>
              <a:rPr lang="ru-RU" dirty="0" err="1"/>
              <a:t>клопотання</a:t>
            </a:r>
            <a:r>
              <a:rPr lang="ru-RU" dirty="0"/>
              <a:t> </a:t>
            </a:r>
            <a:r>
              <a:rPr lang="ru-RU" dirty="0" err="1"/>
              <a:t>сторони</a:t>
            </a:r>
            <a:r>
              <a:rPr lang="ru-RU" dirty="0"/>
              <a:t> </a:t>
            </a:r>
            <a:r>
              <a:rPr lang="ru-RU" dirty="0" err="1"/>
              <a:t>захисту</a:t>
            </a:r>
            <a:r>
              <a:rPr lang="ru-RU" dirty="0"/>
              <a:t> </a:t>
            </a:r>
            <a:r>
              <a:rPr lang="ru-RU" dirty="0" err="1"/>
              <a:t>протягом</a:t>
            </a:r>
            <a:r>
              <a:rPr lang="ru-RU" dirty="0"/>
              <a:t> 3 </a:t>
            </a:r>
            <a:r>
              <a:rPr lang="ru-RU" dirty="0" err="1"/>
              <a:t>днів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03194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57200" y="332656"/>
            <a:ext cx="8229600" cy="5793507"/>
          </a:xfrm>
        </p:spPr>
        <p:txBody>
          <a:bodyPr>
            <a:normAutofit fontScale="40000" lnSpcReduction="20000"/>
          </a:bodyPr>
          <a:lstStyle/>
          <a:p>
            <a:pPr marL="45720" indent="0" algn="ctr">
              <a:buNone/>
            </a:pPr>
            <a:r>
              <a:rPr lang="uk-UA" sz="6000" dirty="0" smtClean="0"/>
              <a:t>ПЛАН</a:t>
            </a:r>
          </a:p>
          <a:p>
            <a:pPr marL="45720" indent="0">
              <a:buNone/>
            </a:pPr>
            <a:r>
              <a:rPr lang="uk-UA" sz="6000" dirty="0" smtClean="0"/>
              <a:t>1</a:t>
            </a:r>
            <a:r>
              <a:rPr lang="uk-UA" sz="6000" dirty="0"/>
              <a:t>. Поняття, завдання, форми досудового розслідування. </a:t>
            </a:r>
            <a:endParaRPr lang="ru-RU" sz="6000" dirty="0"/>
          </a:p>
          <a:p>
            <a:pPr marL="45720" indent="0">
              <a:buNone/>
            </a:pPr>
            <a:r>
              <a:rPr lang="uk-UA" sz="6000" dirty="0"/>
              <a:t>2. Система органів досудового розслідування, їх повноваження. </a:t>
            </a:r>
            <a:endParaRPr lang="ru-RU" sz="6000" dirty="0"/>
          </a:p>
          <a:p>
            <a:pPr marL="45720" indent="0">
              <a:buNone/>
            </a:pPr>
            <a:r>
              <a:rPr lang="uk-UA" sz="6000" dirty="0"/>
              <a:t>3. Слідчий – уповноважена службова особа органу досудового розслідування, його процесуальний статус. </a:t>
            </a:r>
            <a:endParaRPr lang="ru-RU" sz="6000" dirty="0"/>
          </a:p>
          <a:p>
            <a:pPr marL="45720" indent="0">
              <a:buNone/>
            </a:pPr>
            <a:r>
              <a:rPr lang="uk-UA" sz="6000" dirty="0"/>
              <a:t>4. Керівник органу досудового розслідування, його процесуальний статус. </a:t>
            </a:r>
            <a:endParaRPr lang="ru-RU" sz="6000" dirty="0"/>
          </a:p>
          <a:p>
            <a:pPr marL="45720" indent="0">
              <a:buNone/>
            </a:pPr>
            <a:r>
              <a:rPr lang="uk-UA" sz="6000" dirty="0"/>
              <a:t>5. Нагляд за діяльністю органів досудового розслідування. </a:t>
            </a:r>
            <a:endParaRPr lang="ru-RU" sz="6000" dirty="0"/>
          </a:p>
          <a:p>
            <a:pPr marL="45720" indent="0">
              <a:buNone/>
            </a:pPr>
            <a:r>
              <a:rPr lang="uk-UA" sz="6000" dirty="0"/>
              <a:t>6. Роль і значення оперативно-розшукової діяльності у досудовому розслідуванні кримінальних правопорушень.</a:t>
            </a:r>
            <a:endParaRPr lang="ru-RU" sz="6000" dirty="0"/>
          </a:p>
          <a:p>
            <a:pPr algn="ctr"/>
            <a:endParaRPr lang="uk-UA" sz="6000" b="1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205827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95536" y="731520"/>
            <a:ext cx="8496944" cy="5505792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sz="3600" dirty="0" err="1">
                <a:solidFill>
                  <a:srgbClr val="FF0000"/>
                </a:solidFill>
              </a:rPr>
              <a:t>Слідчий</a:t>
            </a:r>
            <a:r>
              <a:rPr lang="ru-RU" sz="3600" dirty="0"/>
              <a:t> — </a:t>
            </a:r>
            <a:r>
              <a:rPr lang="ru-RU" sz="3600" dirty="0" err="1"/>
              <a:t>це</a:t>
            </a:r>
            <a:r>
              <a:rPr lang="ru-RU" sz="3600" dirty="0"/>
              <a:t> </a:t>
            </a:r>
            <a:r>
              <a:rPr lang="ru-RU" sz="3600" dirty="0" err="1"/>
              <a:t>динамічна</a:t>
            </a:r>
            <a:r>
              <a:rPr lang="ru-RU" sz="3600" dirty="0"/>
              <a:t> </a:t>
            </a:r>
            <a:r>
              <a:rPr lang="ru-RU" sz="3600" dirty="0" err="1"/>
              <a:t>фігура</a:t>
            </a:r>
            <a:r>
              <a:rPr lang="ru-RU" sz="3600" dirty="0"/>
              <a:t>, яка </a:t>
            </a:r>
            <a:r>
              <a:rPr lang="ru-RU" sz="3600" dirty="0" err="1"/>
              <a:t>поєднує</a:t>
            </a:r>
            <a:r>
              <a:rPr lang="ru-RU" sz="3600" dirty="0"/>
              <a:t> в </a:t>
            </a:r>
            <a:r>
              <a:rPr lang="ru-RU" sz="3600" dirty="0" err="1"/>
              <a:t>собі</a:t>
            </a:r>
            <a:r>
              <a:rPr lang="ru-RU" sz="3600" dirty="0"/>
              <a:t> </a:t>
            </a:r>
            <a:r>
              <a:rPr lang="ru-RU" sz="3600" dirty="0" err="1"/>
              <a:t>функції</a:t>
            </a:r>
            <a:r>
              <a:rPr lang="ru-RU" sz="3600" dirty="0"/>
              <a:t> </a:t>
            </a:r>
            <a:r>
              <a:rPr lang="ru-RU" sz="3600" dirty="0" err="1"/>
              <a:t>аналітика</a:t>
            </a:r>
            <a:r>
              <a:rPr lang="ru-RU" sz="3600" dirty="0"/>
              <a:t>, юриста та </a:t>
            </a:r>
            <a:r>
              <a:rPr lang="ru-RU" sz="3600" dirty="0" err="1"/>
              <a:t>організатора</a:t>
            </a:r>
            <a:r>
              <a:rPr lang="ru-RU" sz="3600" dirty="0"/>
              <a:t>. </a:t>
            </a:r>
            <a:r>
              <a:rPr lang="ru-RU" sz="3600" dirty="0" err="1"/>
              <a:t>Його</a:t>
            </a:r>
            <a:r>
              <a:rPr lang="ru-RU" sz="3600" dirty="0"/>
              <a:t> статус </a:t>
            </a:r>
            <a:r>
              <a:rPr lang="ru-RU" sz="3600" dirty="0" err="1"/>
              <a:t>базується</a:t>
            </a:r>
            <a:r>
              <a:rPr lang="ru-RU" sz="3600" dirty="0"/>
              <a:t> на </a:t>
            </a:r>
            <a:r>
              <a:rPr lang="ru-RU" sz="3600" dirty="0" err="1"/>
              <a:t>балансі</a:t>
            </a:r>
            <a:r>
              <a:rPr lang="ru-RU" sz="3600" dirty="0"/>
              <a:t> </a:t>
            </a:r>
            <a:r>
              <a:rPr lang="ru-RU" sz="3600" dirty="0" err="1"/>
              <a:t>між</a:t>
            </a:r>
            <a:r>
              <a:rPr lang="ru-RU" sz="3600" dirty="0"/>
              <a:t> </a:t>
            </a:r>
            <a:r>
              <a:rPr lang="ru-RU" sz="3600" b="1" dirty="0" err="1"/>
              <a:t>процесуальною</a:t>
            </a:r>
            <a:r>
              <a:rPr lang="ru-RU" sz="3600" b="1" dirty="0"/>
              <a:t> </a:t>
            </a:r>
            <a:r>
              <a:rPr lang="ru-RU" sz="3600" b="1" dirty="0" err="1"/>
              <a:t>самостійністю</a:t>
            </a:r>
            <a:r>
              <a:rPr lang="ru-RU" sz="3600" dirty="0"/>
              <a:t> та </a:t>
            </a:r>
            <a:r>
              <a:rPr lang="ru-RU" sz="3600" b="1" dirty="0"/>
              <a:t>контролем</a:t>
            </a:r>
            <a:r>
              <a:rPr lang="ru-RU" sz="3600" dirty="0"/>
              <a:t> з боку прокурора і суду, </a:t>
            </a:r>
            <a:r>
              <a:rPr lang="ru-RU" sz="3600" dirty="0" err="1"/>
              <a:t>що</a:t>
            </a:r>
            <a:r>
              <a:rPr lang="ru-RU" sz="3600" dirty="0"/>
              <a:t> є </a:t>
            </a:r>
            <a:r>
              <a:rPr lang="ru-RU" sz="3600" dirty="0" err="1"/>
              <a:t>гарантією</a:t>
            </a:r>
            <a:r>
              <a:rPr lang="ru-RU" sz="3600" dirty="0"/>
              <a:t> </a:t>
            </a:r>
            <a:r>
              <a:rPr lang="ru-RU" sz="3600" dirty="0" err="1"/>
              <a:t>законності</a:t>
            </a:r>
            <a:r>
              <a:rPr lang="ru-RU" sz="3600" dirty="0"/>
              <a:t> </a:t>
            </a:r>
            <a:r>
              <a:rPr lang="ru-RU" sz="3600" dirty="0" err="1"/>
              <a:t>розслідування</a:t>
            </a:r>
            <a:r>
              <a:rPr lang="ru-RU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3765959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95536" y="731520"/>
            <a:ext cx="8496944" cy="5505792"/>
          </a:xfrm>
        </p:spPr>
        <p:txBody>
          <a:bodyPr/>
          <a:lstStyle/>
          <a:p>
            <a:pPr marL="45720" indent="0">
              <a:buNone/>
            </a:pPr>
            <a:r>
              <a:rPr lang="ru-RU" sz="2800" dirty="0" err="1">
                <a:solidFill>
                  <a:srgbClr val="FF0000"/>
                </a:solidFill>
              </a:rPr>
              <a:t>Керівник</a:t>
            </a:r>
            <a:r>
              <a:rPr lang="ru-RU" sz="2800" dirty="0">
                <a:solidFill>
                  <a:srgbClr val="FF0000"/>
                </a:solidFill>
              </a:rPr>
              <a:t> органу </a:t>
            </a:r>
            <a:r>
              <a:rPr lang="ru-RU" sz="2800" dirty="0" err="1">
                <a:solidFill>
                  <a:srgbClr val="FF0000"/>
                </a:solidFill>
              </a:rPr>
              <a:t>досудового</a:t>
            </a:r>
            <a:r>
              <a:rPr lang="ru-RU" sz="2800" dirty="0">
                <a:solidFill>
                  <a:srgbClr val="FF0000"/>
                </a:solidFill>
              </a:rPr>
              <a:t> </a:t>
            </a:r>
            <a:r>
              <a:rPr lang="ru-RU" sz="2800" dirty="0" err="1">
                <a:solidFill>
                  <a:srgbClr val="FF0000"/>
                </a:solidFill>
              </a:rPr>
              <a:t>розслідування</a:t>
            </a:r>
            <a:r>
              <a:rPr lang="ru-RU" sz="2800" dirty="0">
                <a:solidFill>
                  <a:srgbClr val="FF0000"/>
                </a:solidFill>
              </a:rPr>
              <a:t> (КОДР</a:t>
            </a:r>
            <a:r>
              <a:rPr lang="ru-RU" dirty="0"/>
              <a:t>) —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специфічний</a:t>
            </a:r>
            <a:r>
              <a:rPr lang="ru-RU" dirty="0"/>
              <a:t> </a:t>
            </a:r>
            <a:r>
              <a:rPr lang="ru-RU" dirty="0" err="1"/>
              <a:t>суб'єкт</a:t>
            </a:r>
            <a:r>
              <a:rPr lang="ru-RU" dirty="0"/>
              <a:t> </a:t>
            </a:r>
            <a:r>
              <a:rPr lang="ru-RU" dirty="0" err="1"/>
              <a:t>кримінального</a:t>
            </a:r>
            <a:r>
              <a:rPr lang="ru-RU" dirty="0"/>
              <a:t> </a:t>
            </a:r>
            <a:r>
              <a:rPr lang="ru-RU" dirty="0" err="1"/>
              <a:t>процесу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поєднує</a:t>
            </a:r>
            <a:r>
              <a:rPr lang="ru-RU" dirty="0"/>
              <a:t> в </a:t>
            </a:r>
            <a:r>
              <a:rPr lang="ru-RU" dirty="0" err="1"/>
              <a:t>собі</a:t>
            </a:r>
            <a:r>
              <a:rPr lang="ru-RU" dirty="0"/>
              <a:t> </a:t>
            </a:r>
            <a:r>
              <a:rPr lang="ru-RU" b="1" dirty="0" err="1"/>
              <a:t>адміністративні</a:t>
            </a:r>
            <a:r>
              <a:rPr lang="ru-RU" b="1" dirty="0"/>
              <a:t> </a:t>
            </a:r>
            <a:r>
              <a:rPr lang="ru-RU" b="1" dirty="0" err="1"/>
              <a:t>функції</a:t>
            </a:r>
            <a:r>
              <a:rPr lang="ru-RU" dirty="0"/>
              <a:t> (</a:t>
            </a:r>
            <a:r>
              <a:rPr lang="ru-RU" dirty="0" err="1"/>
              <a:t>керування</a:t>
            </a:r>
            <a:r>
              <a:rPr lang="ru-RU" dirty="0"/>
              <a:t> </a:t>
            </a:r>
            <a:r>
              <a:rPr lang="ru-RU" dirty="0" err="1"/>
              <a:t>підрозділом</a:t>
            </a:r>
            <a:r>
              <a:rPr lang="ru-RU" dirty="0"/>
              <a:t>) та </a:t>
            </a:r>
            <a:r>
              <a:rPr lang="ru-RU" b="1" dirty="0" err="1"/>
              <a:t>процесуальні</a:t>
            </a:r>
            <a:r>
              <a:rPr lang="ru-RU" b="1" dirty="0"/>
              <a:t> </a:t>
            </a:r>
            <a:r>
              <a:rPr lang="ru-RU" b="1" dirty="0" err="1"/>
              <a:t>повноваження</a:t>
            </a:r>
            <a:r>
              <a:rPr lang="ru-RU" dirty="0"/>
              <a:t> (контроль за </a:t>
            </a:r>
            <a:r>
              <a:rPr lang="ru-RU" dirty="0" err="1"/>
              <a:t>роботою</a:t>
            </a:r>
            <a:r>
              <a:rPr lang="ru-RU" dirty="0"/>
              <a:t> </a:t>
            </a:r>
            <a:r>
              <a:rPr lang="ru-RU" dirty="0" err="1"/>
              <a:t>слідчих</a:t>
            </a:r>
            <a:r>
              <a:rPr lang="ru-RU" dirty="0"/>
              <a:t>).</a:t>
            </a:r>
          </a:p>
          <a:p>
            <a:pPr marL="45720" indent="0">
              <a:buNone/>
            </a:pPr>
            <a:r>
              <a:rPr lang="ru-RU" dirty="0" err="1"/>
              <a:t>Згідно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b="1" dirty="0"/>
              <a:t>ст. 39 КПК </a:t>
            </a:r>
            <a:r>
              <a:rPr lang="ru-RU" b="1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його</a:t>
            </a:r>
            <a:r>
              <a:rPr lang="ru-RU" dirty="0"/>
              <a:t> статус </a:t>
            </a:r>
            <a:r>
              <a:rPr lang="ru-RU" dirty="0" err="1"/>
              <a:t>характеризується</a:t>
            </a:r>
            <a:r>
              <a:rPr lang="ru-RU" dirty="0"/>
              <a:t> </a:t>
            </a:r>
            <a:r>
              <a:rPr lang="ru-RU" dirty="0" err="1"/>
              <a:t>наступними</a:t>
            </a:r>
            <a:r>
              <a:rPr lang="ru-RU" dirty="0"/>
              <a:t> аспектами:</a:t>
            </a:r>
          </a:p>
          <a:p>
            <a:pPr marL="45720" indent="0">
              <a:buNone/>
            </a:pPr>
            <a:r>
              <a:rPr lang="ru-RU" b="1" dirty="0"/>
              <a:t>1. </a:t>
            </a:r>
            <a:r>
              <a:rPr lang="ru-RU" b="1" dirty="0" err="1"/>
              <a:t>Поняття</a:t>
            </a:r>
            <a:r>
              <a:rPr lang="ru-RU" b="1" dirty="0"/>
              <a:t> </a:t>
            </a:r>
            <a:r>
              <a:rPr lang="ru-RU" b="1" dirty="0" err="1"/>
              <a:t>керівника</a:t>
            </a:r>
            <a:r>
              <a:rPr lang="ru-RU" b="1" dirty="0"/>
              <a:t> органу </a:t>
            </a:r>
            <a:r>
              <a:rPr lang="ru-RU" b="1" dirty="0" err="1"/>
              <a:t>досудового</a:t>
            </a:r>
            <a:r>
              <a:rPr lang="ru-RU" b="1" dirty="0"/>
              <a:t> </a:t>
            </a:r>
            <a:r>
              <a:rPr lang="ru-RU" b="1" dirty="0" err="1"/>
              <a:t>розслідування</a:t>
            </a:r>
            <a:endParaRPr lang="ru-RU" b="1" dirty="0"/>
          </a:p>
          <a:p>
            <a:pPr marL="45720" indent="0">
              <a:buNone/>
            </a:pPr>
            <a:r>
              <a:rPr lang="ru-RU" dirty="0" err="1"/>
              <a:t>Це</a:t>
            </a:r>
            <a:r>
              <a:rPr lang="ru-RU" dirty="0"/>
              <a:t> начальник Головного </a:t>
            </a:r>
            <a:r>
              <a:rPr lang="ru-RU" dirty="0" err="1"/>
              <a:t>слідчого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, </a:t>
            </a:r>
            <a:r>
              <a:rPr lang="ru-RU" dirty="0" err="1"/>
              <a:t>слідчого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, </a:t>
            </a:r>
            <a:r>
              <a:rPr lang="ru-RU" dirty="0" err="1"/>
              <a:t>відділу</a:t>
            </a:r>
            <a:r>
              <a:rPr lang="ru-RU" dirty="0"/>
              <a:t>, </a:t>
            </a:r>
            <a:r>
              <a:rPr lang="ru-RU" dirty="0" err="1"/>
              <a:t>відділення</a:t>
            </a:r>
            <a:r>
              <a:rPr lang="ru-RU" dirty="0"/>
              <a:t> органу </a:t>
            </a:r>
            <a:r>
              <a:rPr lang="ru-RU" dirty="0" err="1"/>
              <a:t>Національної</a:t>
            </a:r>
            <a:r>
              <a:rPr lang="ru-RU" dirty="0"/>
              <a:t> </a:t>
            </a:r>
            <a:r>
              <a:rPr lang="ru-RU" dirty="0" err="1"/>
              <a:t>поліції</a:t>
            </a:r>
            <a:r>
              <a:rPr lang="ru-RU" dirty="0"/>
              <a:t>, СБУ, ДБР, БЕБ, НАБУ та </a:t>
            </a:r>
            <a:r>
              <a:rPr lang="ru-RU" dirty="0" err="1"/>
              <a:t>його</a:t>
            </a:r>
            <a:r>
              <a:rPr lang="ru-RU" dirty="0"/>
              <a:t> заступники,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діють</a:t>
            </a:r>
            <a:r>
              <a:rPr lang="ru-RU" dirty="0"/>
              <a:t> у межах </a:t>
            </a:r>
            <a:r>
              <a:rPr lang="ru-RU" dirty="0" err="1"/>
              <a:t>своїх</a:t>
            </a:r>
            <a:r>
              <a:rPr lang="ru-RU" dirty="0"/>
              <a:t> </a:t>
            </a:r>
            <a:r>
              <a:rPr lang="ru-RU" dirty="0" err="1"/>
              <a:t>повноважень</a:t>
            </a:r>
            <a:r>
              <a:rPr lang="ru-RU" dirty="0"/>
              <a:t>.</a:t>
            </a:r>
          </a:p>
          <a:p>
            <a:pPr marL="45720" indent="0">
              <a:buNone/>
            </a:pPr>
            <a:r>
              <a:rPr lang="ru-RU" b="1" dirty="0" err="1"/>
              <a:t>Основна</a:t>
            </a:r>
            <a:r>
              <a:rPr lang="ru-RU" b="1" dirty="0"/>
              <a:t> роль:</a:t>
            </a:r>
            <a:r>
              <a:rPr lang="ru-RU" dirty="0"/>
              <a:t>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 </a:t>
            </a:r>
            <a:r>
              <a:rPr lang="ru-RU" dirty="0" err="1"/>
              <a:t>розслідування</a:t>
            </a:r>
            <a:r>
              <a:rPr lang="ru-RU" dirty="0"/>
              <a:t> через </a:t>
            </a:r>
            <a:r>
              <a:rPr lang="ru-RU" dirty="0" err="1"/>
              <a:t>належну</a:t>
            </a:r>
            <a:r>
              <a:rPr lang="ru-RU" dirty="0"/>
              <a:t> </a:t>
            </a:r>
            <a:r>
              <a:rPr lang="ru-RU" dirty="0" err="1"/>
              <a:t>організацію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 </a:t>
            </a:r>
            <a:r>
              <a:rPr lang="ru-RU" dirty="0" err="1"/>
              <a:t>слідчих</a:t>
            </a:r>
            <a:r>
              <a:rPr lang="ru-RU" dirty="0"/>
              <a:t> </a:t>
            </a:r>
            <a:r>
              <a:rPr lang="ru-RU" dirty="0" err="1"/>
              <a:t>підрозділів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3935121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95536" y="260648"/>
            <a:ext cx="8496944" cy="5976664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b="1" dirty="0">
                <a:solidFill>
                  <a:srgbClr val="FF0000"/>
                </a:solidFill>
              </a:rPr>
              <a:t>2</a:t>
            </a:r>
            <a:r>
              <a:rPr lang="ru-RU" sz="2800" b="1" dirty="0">
                <a:solidFill>
                  <a:srgbClr val="FF0000"/>
                </a:solidFill>
              </a:rPr>
              <a:t>. </a:t>
            </a:r>
            <a:r>
              <a:rPr lang="ru-RU" sz="2800" b="1" dirty="0" err="1">
                <a:solidFill>
                  <a:srgbClr val="FF0000"/>
                </a:solidFill>
              </a:rPr>
              <a:t>Ключові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 err="1">
                <a:solidFill>
                  <a:srgbClr val="FF0000"/>
                </a:solidFill>
              </a:rPr>
              <a:t>процесуальні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 err="1">
                <a:solidFill>
                  <a:srgbClr val="FF0000"/>
                </a:solidFill>
              </a:rPr>
              <a:t>повноваження</a:t>
            </a:r>
            <a:endParaRPr lang="ru-RU" sz="2800" b="1" dirty="0">
              <a:solidFill>
                <a:srgbClr val="FF0000"/>
              </a:solidFill>
            </a:endParaRPr>
          </a:p>
          <a:p>
            <a:pPr marL="45720" indent="0">
              <a:buNone/>
            </a:pPr>
            <a:r>
              <a:rPr lang="ru-RU" dirty="0"/>
              <a:t>На </a:t>
            </a:r>
            <a:r>
              <a:rPr lang="ru-RU" dirty="0" err="1"/>
              <a:t>відміну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прокурора,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здійснює</a:t>
            </a:r>
            <a:r>
              <a:rPr lang="ru-RU" dirty="0"/>
              <a:t> </a:t>
            </a:r>
            <a:r>
              <a:rPr lang="ru-RU" i="1" dirty="0" err="1"/>
              <a:t>нагляд</a:t>
            </a:r>
            <a:r>
              <a:rPr lang="ru-RU" dirty="0"/>
              <a:t>, </a:t>
            </a:r>
            <a:r>
              <a:rPr lang="ru-RU" dirty="0" err="1"/>
              <a:t>керівник</a:t>
            </a:r>
            <a:r>
              <a:rPr lang="ru-RU" dirty="0"/>
              <a:t> </a:t>
            </a:r>
            <a:r>
              <a:rPr lang="ru-RU" dirty="0" err="1"/>
              <a:t>здійснює</a:t>
            </a:r>
            <a:r>
              <a:rPr lang="ru-RU" dirty="0"/>
              <a:t> </a:t>
            </a:r>
            <a:r>
              <a:rPr lang="ru-RU" b="1" dirty="0" err="1">
                <a:solidFill>
                  <a:srgbClr val="FF0000"/>
                </a:solidFill>
              </a:rPr>
              <a:t>відомчий</a:t>
            </a:r>
            <a:r>
              <a:rPr lang="ru-RU" b="1" dirty="0">
                <a:solidFill>
                  <a:srgbClr val="FF0000"/>
                </a:solidFill>
              </a:rPr>
              <a:t> контроль</a:t>
            </a:r>
            <a:r>
              <a:rPr lang="ru-RU" dirty="0"/>
              <a:t>.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повноваження</a:t>
            </a:r>
            <a:r>
              <a:rPr lang="ru-RU" dirty="0"/>
              <a:t> </a:t>
            </a:r>
            <a:r>
              <a:rPr lang="ru-RU" dirty="0" err="1"/>
              <a:t>включають</a:t>
            </a:r>
            <a:r>
              <a:rPr lang="ru-RU" dirty="0"/>
              <a:t>:</a:t>
            </a:r>
          </a:p>
          <a:p>
            <a:pPr marL="45720" indent="0">
              <a:buNone/>
            </a:pPr>
            <a:r>
              <a:rPr lang="ru-RU" b="1" dirty="0" err="1">
                <a:solidFill>
                  <a:srgbClr val="FF0000"/>
                </a:solidFill>
              </a:rPr>
              <a:t>Організація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розслідування</a:t>
            </a:r>
            <a:r>
              <a:rPr lang="ru-RU" b="1" dirty="0"/>
              <a:t>:</a:t>
            </a:r>
            <a:r>
              <a:rPr lang="ru-RU" dirty="0"/>
              <a:t> </a:t>
            </a:r>
            <a:r>
              <a:rPr lang="ru-RU" dirty="0" err="1"/>
              <a:t>Визначає</a:t>
            </a:r>
            <a:r>
              <a:rPr lang="ru-RU" dirty="0"/>
              <a:t> </a:t>
            </a:r>
            <a:r>
              <a:rPr lang="ru-RU" dirty="0" err="1"/>
              <a:t>слідчого</a:t>
            </a:r>
            <a:r>
              <a:rPr lang="ru-RU" dirty="0"/>
              <a:t> (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групу</a:t>
            </a:r>
            <a:r>
              <a:rPr lang="ru-RU" dirty="0"/>
              <a:t> </a:t>
            </a:r>
            <a:r>
              <a:rPr lang="ru-RU" dirty="0" err="1"/>
              <a:t>слідчих</a:t>
            </a:r>
            <a:r>
              <a:rPr lang="ru-RU" dirty="0"/>
              <a:t>),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проводитиме</a:t>
            </a:r>
            <a:r>
              <a:rPr lang="ru-RU" dirty="0"/>
              <a:t> </a:t>
            </a:r>
            <a:r>
              <a:rPr lang="ru-RU" dirty="0" err="1"/>
              <a:t>досудове</a:t>
            </a:r>
            <a:r>
              <a:rPr lang="ru-RU" dirty="0"/>
              <a:t> </a:t>
            </a:r>
            <a:r>
              <a:rPr lang="ru-RU" dirty="0" err="1"/>
              <a:t>розслідування</a:t>
            </a:r>
            <a:r>
              <a:rPr lang="ru-RU" dirty="0"/>
              <a:t>.</a:t>
            </a:r>
          </a:p>
          <a:p>
            <a:pPr marL="45720" indent="0">
              <a:buNone/>
            </a:pPr>
            <a:r>
              <a:rPr lang="ru-RU" b="1" dirty="0" err="1">
                <a:solidFill>
                  <a:srgbClr val="FF0000"/>
                </a:solidFill>
              </a:rPr>
              <a:t>Відсторонення</a:t>
            </a:r>
            <a:r>
              <a:rPr lang="ru-RU" b="1" dirty="0">
                <a:solidFill>
                  <a:srgbClr val="FF0000"/>
                </a:solidFill>
              </a:rPr>
              <a:t> та </a:t>
            </a:r>
            <a:r>
              <a:rPr lang="ru-RU" b="1" dirty="0" err="1">
                <a:solidFill>
                  <a:srgbClr val="FF0000"/>
                </a:solidFill>
              </a:rPr>
              <a:t>заміна</a:t>
            </a:r>
            <a:r>
              <a:rPr lang="ru-RU" b="1" dirty="0"/>
              <a:t>: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право </a:t>
            </a:r>
            <a:r>
              <a:rPr lang="ru-RU" dirty="0" err="1"/>
              <a:t>відсторонити</a:t>
            </a:r>
            <a:r>
              <a:rPr lang="ru-RU" dirty="0"/>
              <a:t> </a:t>
            </a:r>
            <a:r>
              <a:rPr lang="ru-RU" dirty="0" err="1"/>
              <a:t>слідчого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розслідування</a:t>
            </a:r>
            <a:r>
              <a:rPr lang="ru-RU" dirty="0"/>
              <a:t> та </a:t>
            </a:r>
            <a:r>
              <a:rPr lang="ru-RU" dirty="0" err="1"/>
              <a:t>призначити</a:t>
            </a:r>
            <a:r>
              <a:rPr lang="ru-RU" dirty="0"/>
              <a:t> </a:t>
            </a:r>
            <a:r>
              <a:rPr lang="ru-RU" dirty="0" err="1"/>
              <a:t>іншого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розслідування</a:t>
            </a:r>
            <a:r>
              <a:rPr lang="ru-RU" dirty="0"/>
              <a:t> проводиться </a:t>
            </a:r>
            <a:r>
              <a:rPr lang="ru-RU" dirty="0" err="1"/>
              <a:t>неефективно</a:t>
            </a:r>
            <a:r>
              <a:rPr lang="ru-RU" dirty="0"/>
              <a:t>.</a:t>
            </a:r>
          </a:p>
          <a:p>
            <a:pPr marL="45720" indent="0">
              <a:buNone/>
            </a:pPr>
            <a:r>
              <a:rPr lang="ru-RU" b="1" dirty="0" err="1">
                <a:solidFill>
                  <a:srgbClr val="FF0000"/>
                </a:solidFill>
              </a:rPr>
              <a:t>Надання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вказівок</a:t>
            </a:r>
            <a:r>
              <a:rPr lang="ru-RU" b="1" dirty="0">
                <a:solidFill>
                  <a:srgbClr val="FF0000"/>
                </a:solidFill>
              </a:rPr>
              <a:t>: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давати</a:t>
            </a:r>
            <a:r>
              <a:rPr lang="ru-RU" dirty="0"/>
              <a:t> </a:t>
            </a:r>
            <a:r>
              <a:rPr lang="ru-RU" dirty="0" err="1"/>
              <a:t>слідчому</a:t>
            </a:r>
            <a:r>
              <a:rPr lang="ru-RU" dirty="0"/>
              <a:t> </a:t>
            </a:r>
            <a:r>
              <a:rPr lang="ru-RU" dirty="0" err="1"/>
              <a:t>письмові</a:t>
            </a:r>
            <a:r>
              <a:rPr lang="ru-RU" dirty="0"/>
              <a:t> </a:t>
            </a:r>
            <a:r>
              <a:rPr lang="ru-RU" dirty="0" err="1"/>
              <a:t>вказівки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не </a:t>
            </a:r>
            <a:r>
              <a:rPr lang="ru-RU" dirty="0" err="1"/>
              <a:t>повинні</a:t>
            </a:r>
            <a:r>
              <a:rPr lang="ru-RU" dirty="0"/>
              <a:t> </a:t>
            </a:r>
            <a:r>
              <a:rPr lang="ru-RU" dirty="0" err="1"/>
              <a:t>суперечити</a:t>
            </a:r>
            <a:r>
              <a:rPr lang="ru-RU" dirty="0"/>
              <a:t> </a:t>
            </a:r>
            <a:r>
              <a:rPr lang="ru-RU" dirty="0" err="1"/>
              <a:t>вказівкам</a:t>
            </a:r>
            <a:r>
              <a:rPr lang="ru-RU" dirty="0"/>
              <a:t> прокурора.</a:t>
            </a:r>
          </a:p>
          <a:p>
            <a:pPr marL="45720" indent="0">
              <a:buNone/>
            </a:pPr>
            <a:r>
              <a:rPr lang="ru-RU" b="1" dirty="0" err="1">
                <a:solidFill>
                  <a:srgbClr val="FF0000"/>
                </a:solidFill>
              </a:rPr>
              <a:t>Погодження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документів</a:t>
            </a:r>
            <a:r>
              <a:rPr lang="ru-RU" b="1" dirty="0"/>
              <a:t>:</a:t>
            </a:r>
            <a:r>
              <a:rPr lang="ru-RU" dirty="0"/>
              <a:t> </a:t>
            </a:r>
            <a:r>
              <a:rPr lang="ru-RU" dirty="0" err="1"/>
              <a:t>Візує</a:t>
            </a:r>
            <a:r>
              <a:rPr lang="ru-RU" dirty="0"/>
              <a:t> </a:t>
            </a:r>
            <a:r>
              <a:rPr lang="ru-RU" dirty="0" err="1"/>
              <a:t>певні</a:t>
            </a:r>
            <a:r>
              <a:rPr lang="ru-RU" dirty="0"/>
              <a:t> </a:t>
            </a:r>
            <a:r>
              <a:rPr lang="ru-RU" dirty="0" err="1"/>
              <a:t>клопотання</a:t>
            </a:r>
            <a:r>
              <a:rPr lang="ru-RU" dirty="0"/>
              <a:t> </a:t>
            </a:r>
            <a:r>
              <a:rPr lang="ru-RU" dirty="0" err="1"/>
              <a:t>слідчого</a:t>
            </a:r>
            <a:r>
              <a:rPr lang="ru-RU" dirty="0"/>
              <a:t> до </a:t>
            </a:r>
            <a:r>
              <a:rPr lang="ru-RU" dirty="0" err="1"/>
              <a:t>слідчого</a:t>
            </a:r>
            <a:r>
              <a:rPr lang="ru-RU" dirty="0"/>
              <a:t> </a:t>
            </a:r>
            <a:r>
              <a:rPr lang="ru-RU" dirty="0" err="1"/>
              <a:t>судді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прокурора.</a:t>
            </a:r>
          </a:p>
          <a:p>
            <a:pPr marL="45720" indent="0">
              <a:buNone/>
            </a:pPr>
            <a:r>
              <a:rPr lang="ru-RU" b="1" dirty="0" err="1">
                <a:solidFill>
                  <a:srgbClr val="FF0000"/>
                </a:solidFill>
              </a:rPr>
              <a:t>Особисте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розслідування</a:t>
            </a:r>
            <a:r>
              <a:rPr lang="ru-RU" b="1" dirty="0"/>
              <a:t>:</a:t>
            </a:r>
            <a:r>
              <a:rPr lang="ru-RU" dirty="0"/>
              <a:t> </a:t>
            </a:r>
            <a:r>
              <a:rPr lang="ru-RU" dirty="0" err="1"/>
              <a:t>Керівник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право </a:t>
            </a:r>
            <a:r>
              <a:rPr lang="ru-RU" dirty="0" err="1"/>
              <a:t>особисто</a:t>
            </a:r>
            <a:r>
              <a:rPr lang="ru-RU" dirty="0"/>
              <a:t> </a:t>
            </a:r>
            <a:r>
              <a:rPr lang="ru-RU" dirty="0" err="1"/>
              <a:t>проводити</a:t>
            </a:r>
            <a:r>
              <a:rPr lang="ru-RU" dirty="0"/>
              <a:t> </a:t>
            </a:r>
            <a:r>
              <a:rPr lang="ru-RU" dirty="0" err="1"/>
              <a:t>досудове</a:t>
            </a:r>
            <a:r>
              <a:rPr lang="ru-RU" dirty="0"/>
              <a:t> </a:t>
            </a:r>
            <a:r>
              <a:rPr lang="ru-RU" dirty="0" err="1"/>
              <a:t>розслідування</a:t>
            </a:r>
            <a:r>
              <a:rPr lang="ru-RU" dirty="0"/>
              <a:t>, </a:t>
            </a:r>
            <a:r>
              <a:rPr lang="ru-RU" dirty="0" err="1"/>
              <a:t>користуючись</a:t>
            </a:r>
            <a:r>
              <a:rPr lang="ru-RU" dirty="0"/>
              <a:t> при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всіма</a:t>
            </a:r>
            <a:r>
              <a:rPr lang="ru-RU" dirty="0"/>
              <a:t> </a:t>
            </a:r>
            <a:r>
              <a:rPr lang="ru-RU" dirty="0" err="1"/>
              <a:t>повноваженнями</a:t>
            </a:r>
            <a:r>
              <a:rPr lang="ru-RU" dirty="0"/>
              <a:t> </a:t>
            </a:r>
            <a:r>
              <a:rPr lang="ru-RU" dirty="0" err="1"/>
              <a:t>слідчого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1506714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95536" y="731520"/>
            <a:ext cx="8496944" cy="5505792"/>
          </a:xfrm>
        </p:spPr>
        <p:txBody>
          <a:bodyPr/>
          <a:lstStyle/>
          <a:p>
            <a:r>
              <a:rPr lang="ru-RU" b="1" dirty="0">
                <a:solidFill>
                  <a:srgbClr val="FF0000"/>
                </a:solidFill>
              </a:rPr>
              <a:t>3. </a:t>
            </a:r>
            <a:r>
              <a:rPr lang="ru-RU" b="1" dirty="0" err="1">
                <a:solidFill>
                  <a:srgbClr val="FF0000"/>
                </a:solidFill>
              </a:rPr>
              <a:t>Співвідношення</a:t>
            </a:r>
            <a:r>
              <a:rPr lang="ru-RU" b="1" dirty="0">
                <a:solidFill>
                  <a:srgbClr val="FF0000"/>
                </a:solidFill>
              </a:rPr>
              <a:t> з прокурором та </a:t>
            </a:r>
            <a:r>
              <a:rPr lang="ru-RU" b="1" dirty="0" err="1">
                <a:solidFill>
                  <a:srgbClr val="FF0000"/>
                </a:solidFill>
              </a:rPr>
              <a:t>слідчим</a:t>
            </a:r>
            <a:endParaRPr lang="ru-RU" b="1" dirty="0">
              <a:solidFill>
                <a:srgbClr val="FF0000"/>
              </a:solidFill>
            </a:endParaRPr>
          </a:p>
          <a:p>
            <a:r>
              <a:rPr lang="ru-RU" dirty="0"/>
              <a:t>Статус </a:t>
            </a:r>
            <a:r>
              <a:rPr lang="ru-RU" dirty="0" err="1"/>
              <a:t>керівника</a:t>
            </a:r>
            <a:r>
              <a:rPr lang="ru-RU" dirty="0"/>
              <a:t> є </a:t>
            </a:r>
            <a:r>
              <a:rPr lang="ru-RU" dirty="0" err="1"/>
              <a:t>межовим</a:t>
            </a:r>
            <a:r>
              <a:rPr lang="ru-RU" dirty="0"/>
              <a:t> у </a:t>
            </a:r>
            <a:r>
              <a:rPr lang="ru-RU" dirty="0" err="1"/>
              <a:t>системі</a:t>
            </a:r>
            <a:r>
              <a:rPr lang="ru-RU" dirty="0"/>
              <a:t> </a:t>
            </a:r>
            <a:r>
              <a:rPr lang="ru-RU" dirty="0" err="1"/>
              <a:t>стримувань</a:t>
            </a:r>
            <a:r>
              <a:rPr lang="ru-RU" dirty="0"/>
              <a:t> і </a:t>
            </a:r>
            <a:r>
              <a:rPr lang="ru-RU" dirty="0" err="1"/>
              <a:t>противаг</a:t>
            </a:r>
            <a:r>
              <a:rPr lang="ru-RU" dirty="0"/>
              <a:t>:</a:t>
            </a:r>
          </a:p>
          <a:p>
            <a:r>
              <a:rPr lang="ru-RU" b="1" dirty="0" err="1"/>
              <a:t>Щодо</a:t>
            </a:r>
            <a:r>
              <a:rPr lang="ru-RU" b="1" dirty="0"/>
              <a:t> </a:t>
            </a:r>
            <a:r>
              <a:rPr lang="ru-RU" b="1" dirty="0" err="1"/>
              <a:t>слідчого</a:t>
            </a:r>
            <a:r>
              <a:rPr lang="ru-RU" b="1" dirty="0"/>
              <a:t>:</a:t>
            </a:r>
            <a:r>
              <a:rPr lang="ru-RU" dirty="0"/>
              <a:t> </a:t>
            </a:r>
            <a:r>
              <a:rPr lang="ru-RU" dirty="0" err="1"/>
              <a:t>Керівник</a:t>
            </a:r>
            <a:r>
              <a:rPr lang="ru-RU" dirty="0"/>
              <a:t> є прямим начальником.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вказівки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строків</a:t>
            </a:r>
            <a:r>
              <a:rPr lang="ru-RU" dirty="0"/>
              <a:t>, </a:t>
            </a:r>
            <a:r>
              <a:rPr lang="ru-RU" dirty="0" err="1"/>
              <a:t>черговості</a:t>
            </a:r>
            <a:r>
              <a:rPr lang="ru-RU" dirty="0"/>
              <a:t> </a:t>
            </a:r>
            <a:r>
              <a:rPr lang="ru-RU" dirty="0" err="1"/>
              <a:t>дій</a:t>
            </a:r>
            <a:r>
              <a:rPr lang="ru-RU" dirty="0"/>
              <a:t> та тактики є </a:t>
            </a:r>
            <a:r>
              <a:rPr lang="ru-RU" dirty="0" err="1"/>
              <a:t>обов’язковими</a:t>
            </a:r>
            <a:r>
              <a:rPr lang="ru-RU" dirty="0"/>
              <a:t>, але </a:t>
            </a:r>
            <a:r>
              <a:rPr lang="ru-RU" dirty="0" err="1"/>
              <a:t>він</a:t>
            </a:r>
            <a:r>
              <a:rPr lang="ru-RU" dirty="0"/>
              <a:t> не </a:t>
            </a:r>
            <a:r>
              <a:rPr lang="ru-RU" dirty="0" err="1"/>
              <a:t>має</a:t>
            </a:r>
            <a:r>
              <a:rPr lang="ru-RU" dirty="0"/>
              <a:t> права </a:t>
            </a:r>
            <a:r>
              <a:rPr lang="ru-RU" dirty="0" err="1"/>
              <a:t>примушувати</a:t>
            </a:r>
            <a:r>
              <a:rPr lang="ru-RU" dirty="0"/>
              <a:t> </a:t>
            </a:r>
            <a:r>
              <a:rPr lang="ru-RU" dirty="0" err="1"/>
              <a:t>слідчого</a:t>
            </a:r>
            <a:r>
              <a:rPr lang="ru-RU" dirty="0"/>
              <a:t> до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незаконних</a:t>
            </a:r>
            <a:r>
              <a:rPr lang="ru-RU" dirty="0"/>
              <a:t> </a:t>
            </a:r>
            <a:r>
              <a:rPr lang="ru-RU" dirty="0" err="1"/>
              <a:t>рішень</a:t>
            </a:r>
            <a:r>
              <a:rPr lang="ru-RU" dirty="0"/>
              <a:t>.</a:t>
            </a:r>
          </a:p>
          <a:p>
            <a:r>
              <a:rPr lang="ru-RU" b="1" dirty="0" err="1"/>
              <a:t>Щодо</a:t>
            </a:r>
            <a:r>
              <a:rPr lang="ru-RU" b="1" dirty="0"/>
              <a:t> прокурора:</a:t>
            </a:r>
            <a:r>
              <a:rPr lang="ru-RU" dirty="0"/>
              <a:t> </a:t>
            </a:r>
            <a:r>
              <a:rPr lang="ru-RU" dirty="0" err="1"/>
              <a:t>Керівник</a:t>
            </a:r>
            <a:r>
              <a:rPr lang="ru-RU" dirty="0"/>
              <a:t> </a:t>
            </a:r>
            <a:r>
              <a:rPr lang="ru-RU" dirty="0" err="1"/>
              <a:t>зобов'язаний</a:t>
            </a:r>
            <a:r>
              <a:rPr lang="ru-RU" dirty="0"/>
              <a:t> </a:t>
            </a:r>
            <a:r>
              <a:rPr lang="ru-RU" dirty="0" err="1"/>
              <a:t>виконувати</a:t>
            </a:r>
            <a:r>
              <a:rPr lang="ru-RU" dirty="0"/>
              <a:t> </a:t>
            </a:r>
            <a:r>
              <a:rPr lang="ru-RU" dirty="0" err="1"/>
              <a:t>законні</a:t>
            </a:r>
            <a:r>
              <a:rPr lang="ru-RU" dirty="0"/>
              <a:t> </a:t>
            </a:r>
            <a:r>
              <a:rPr lang="ru-RU" dirty="0" err="1"/>
              <a:t>вказівки</a:t>
            </a:r>
            <a:r>
              <a:rPr lang="ru-RU" dirty="0"/>
              <a:t> прокурора. </a:t>
            </a:r>
            <a:r>
              <a:rPr lang="ru-RU" dirty="0" err="1"/>
              <a:t>Проте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не </a:t>
            </a:r>
            <a:r>
              <a:rPr lang="ru-RU" dirty="0" err="1"/>
              <a:t>згоден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вказівками</a:t>
            </a:r>
            <a:r>
              <a:rPr lang="ru-RU" dirty="0"/>
              <a:t> прокурора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закриття</a:t>
            </a:r>
            <a:r>
              <a:rPr lang="ru-RU" dirty="0"/>
              <a:t> </a:t>
            </a:r>
            <a:r>
              <a:rPr lang="ru-RU" dirty="0" err="1"/>
              <a:t>справи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повідомлення</a:t>
            </a:r>
            <a:r>
              <a:rPr lang="ru-RU" dirty="0"/>
              <a:t> про </a:t>
            </a:r>
            <a:r>
              <a:rPr lang="ru-RU" dirty="0" err="1"/>
              <a:t>підозру</a:t>
            </a:r>
            <a:r>
              <a:rPr lang="ru-RU" dirty="0"/>
              <a:t>,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право </a:t>
            </a:r>
            <a:r>
              <a:rPr lang="ru-RU" dirty="0" err="1"/>
              <a:t>оскаржити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вищестоящому</a:t>
            </a:r>
            <a:r>
              <a:rPr lang="ru-RU" dirty="0"/>
              <a:t> прокурору.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4420421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95536" y="731520"/>
            <a:ext cx="8496944" cy="5505792"/>
          </a:xfrm>
        </p:spPr>
        <p:txBody>
          <a:bodyPr/>
          <a:lstStyle/>
          <a:p>
            <a:r>
              <a:rPr lang="ru-RU" b="1" dirty="0">
                <a:solidFill>
                  <a:srgbClr val="FF0000"/>
                </a:solidFill>
              </a:rPr>
              <a:t>4. </a:t>
            </a:r>
            <a:r>
              <a:rPr lang="ru-RU" b="1" dirty="0" err="1">
                <a:solidFill>
                  <a:srgbClr val="FF0000"/>
                </a:solidFill>
              </a:rPr>
              <a:t>Відповідальність</a:t>
            </a:r>
            <a:r>
              <a:rPr lang="ru-RU" b="1" dirty="0">
                <a:solidFill>
                  <a:srgbClr val="FF0000"/>
                </a:solidFill>
              </a:rPr>
              <a:t> за </a:t>
            </a:r>
            <a:r>
              <a:rPr lang="ru-RU" b="1" dirty="0" err="1">
                <a:solidFill>
                  <a:srgbClr val="FF0000"/>
                </a:solidFill>
              </a:rPr>
              <a:t>ефективність</a:t>
            </a:r>
            <a:endParaRPr lang="ru-RU" b="1" dirty="0">
              <a:solidFill>
                <a:srgbClr val="FF0000"/>
              </a:solidFill>
            </a:endParaRPr>
          </a:p>
          <a:p>
            <a:r>
              <a:rPr lang="ru-RU" dirty="0" err="1"/>
              <a:t>Саме</a:t>
            </a:r>
            <a:r>
              <a:rPr lang="ru-RU" dirty="0"/>
              <a:t> на </a:t>
            </a:r>
            <a:r>
              <a:rPr lang="ru-RU" dirty="0" err="1"/>
              <a:t>керівника</a:t>
            </a:r>
            <a:r>
              <a:rPr lang="ru-RU" dirty="0"/>
              <a:t> </a:t>
            </a:r>
            <a:r>
              <a:rPr lang="ru-RU" dirty="0" err="1"/>
              <a:t>покладається</a:t>
            </a:r>
            <a:r>
              <a:rPr lang="ru-RU" dirty="0"/>
              <a:t> </a:t>
            </a:r>
            <a:r>
              <a:rPr lang="ru-RU" dirty="0" err="1"/>
              <a:t>відповідальність</a:t>
            </a:r>
            <a:r>
              <a:rPr lang="ru-RU" dirty="0"/>
              <a:t> за:</a:t>
            </a:r>
          </a:p>
          <a:p>
            <a:r>
              <a:rPr lang="ru-RU" dirty="0" err="1"/>
              <a:t>Дотримання</a:t>
            </a:r>
            <a:r>
              <a:rPr lang="ru-RU" dirty="0"/>
              <a:t> </a:t>
            </a:r>
            <a:r>
              <a:rPr lang="ru-RU" dirty="0" err="1"/>
              <a:t>розумних</a:t>
            </a:r>
            <a:r>
              <a:rPr lang="ru-RU" dirty="0"/>
              <a:t> </a:t>
            </a:r>
            <a:r>
              <a:rPr lang="ru-RU" dirty="0" err="1"/>
              <a:t>строків</a:t>
            </a:r>
            <a:r>
              <a:rPr lang="ru-RU" dirty="0"/>
              <a:t> </a:t>
            </a:r>
            <a:r>
              <a:rPr lang="ru-RU" dirty="0" err="1"/>
              <a:t>розслідування</a:t>
            </a:r>
            <a:r>
              <a:rPr lang="ru-RU" dirty="0"/>
              <a:t> у </a:t>
            </a:r>
            <a:r>
              <a:rPr lang="ru-RU" dirty="0" err="1"/>
              <a:t>підрозділі</a:t>
            </a:r>
            <a:r>
              <a:rPr lang="ru-RU" dirty="0"/>
              <a:t>.</a:t>
            </a:r>
          </a:p>
          <a:p>
            <a:r>
              <a:rPr lang="ru-RU" dirty="0" err="1"/>
              <a:t>Належне</a:t>
            </a:r>
            <a:r>
              <a:rPr lang="ru-RU" dirty="0"/>
              <a:t> </a:t>
            </a:r>
            <a:r>
              <a:rPr lang="ru-RU" dirty="0" err="1"/>
              <a:t>зберігання</a:t>
            </a:r>
            <a:r>
              <a:rPr lang="ru-RU" dirty="0"/>
              <a:t> </a:t>
            </a:r>
            <a:r>
              <a:rPr lang="ru-RU" dirty="0" err="1"/>
              <a:t>речових</a:t>
            </a:r>
            <a:r>
              <a:rPr lang="ru-RU" dirty="0"/>
              <a:t> </a:t>
            </a:r>
            <a:r>
              <a:rPr lang="ru-RU" dirty="0" err="1"/>
              <a:t>доказів</a:t>
            </a:r>
            <a:r>
              <a:rPr lang="ru-RU" dirty="0"/>
              <a:t> та </a:t>
            </a:r>
            <a:r>
              <a:rPr lang="ru-RU" dirty="0" err="1"/>
              <a:t>цінностей</a:t>
            </a:r>
            <a:r>
              <a:rPr lang="ru-RU" dirty="0"/>
              <a:t>, </a:t>
            </a:r>
            <a:r>
              <a:rPr lang="ru-RU" dirty="0" err="1"/>
              <a:t>вилучених</a:t>
            </a:r>
            <a:r>
              <a:rPr lang="ru-RU" dirty="0"/>
              <a:t> </a:t>
            </a:r>
            <a:r>
              <a:rPr lang="ru-RU" dirty="0" err="1"/>
              <a:t>слідчими</a:t>
            </a:r>
            <a:r>
              <a:rPr lang="ru-RU" dirty="0"/>
              <a:t>.</a:t>
            </a:r>
          </a:p>
          <a:p>
            <a:r>
              <a:rPr lang="ru-RU" dirty="0" err="1"/>
              <a:t>Рівномірний</a:t>
            </a:r>
            <a:r>
              <a:rPr lang="ru-RU" dirty="0"/>
              <a:t> </a:t>
            </a:r>
            <a:r>
              <a:rPr lang="ru-RU" dirty="0" err="1"/>
              <a:t>розподіл</a:t>
            </a:r>
            <a:r>
              <a:rPr lang="ru-RU" dirty="0"/>
              <a:t> </a:t>
            </a:r>
            <a:r>
              <a:rPr lang="ru-RU" dirty="0" err="1"/>
              <a:t>навантаження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слідчими</a:t>
            </a:r>
            <a:r>
              <a:rPr lang="ru-RU" dirty="0"/>
              <a:t>.</a:t>
            </a:r>
          </a:p>
          <a:p>
            <a:r>
              <a:rPr lang="ru-RU" b="1" dirty="0" smtClean="0">
                <a:solidFill>
                  <a:srgbClr val="FF0000"/>
                </a:solidFill>
              </a:rPr>
              <a:t>5. </a:t>
            </a:r>
            <a:r>
              <a:rPr lang="ru-RU" b="1" dirty="0" err="1">
                <a:solidFill>
                  <a:srgbClr val="FF0000"/>
                </a:solidFill>
              </a:rPr>
              <a:t>Відмінність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від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адміністративного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керівника</a:t>
            </a:r>
            <a:endParaRPr lang="ru-RU" b="1" dirty="0">
              <a:solidFill>
                <a:srgbClr val="FF0000"/>
              </a:solidFill>
            </a:endParaRPr>
          </a:p>
          <a:p>
            <a:r>
              <a:rPr lang="ru-RU" dirty="0" err="1"/>
              <a:t>Важливо</a:t>
            </a:r>
            <a:r>
              <a:rPr lang="ru-RU" dirty="0"/>
              <a:t> </a:t>
            </a:r>
            <a:r>
              <a:rPr lang="ru-RU" dirty="0" err="1"/>
              <a:t>розрізняти</a:t>
            </a:r>
            <a:r>
              <a:rPr lang="ru-RU" dirty="0"/>
              <a:t>:</a:t>
            </a:r>
          </a:p>
          <a:p>
            <a:r>
              <a:rPr lang="ru-RU" b="1" dirty="0"/>
              <a:t>Начальник </a:t>
            </a:r>
            <a:r>
              <a:rPr lang="ru-RU" b="1" dirty="0" err="1"/>
              <a:t>поліції</a:t>
            </a:r>
            <a:r>
              <a:rPr lang="ru-RU" b="1" dirty="0"/>
              <a:t> </a:t>
            </a:r>
            <a:r>
              <a:rPr lang="ru-RU" b="1" dirty="0" err="1"/>
              <a:t>області</a:t>
            </a:r>
            <a:r>
              <a:rPr lang="ru-RU" dirty="0"/>
              <a:t> (</a:t>
            </a:r>
            <a:r>
              <a:rPr lang="ru-RU" dirty="0" err="1"/>
              <a:t>адміністративний</a:t>
            </a:r>
            <a:r>
              <a:rPr lang="ru-RU" dirty="0"/>
              <a:t> </a:t>
            </a:r>
            <a:r>
              <a:rPr lang="ru-RU" dirty="0" err="1"/>
              <a:t>керівник</a:t>
            </a:r>
            <a:r>
              <a:rPr lang="ru-RU" dirty="0"/>
              <a:t>) — не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процесуальних</a:t>
            </a:r>
            <a:r>
              <a:rPr lang="ru-RU" dirty="0"/>
              <a:t> прав </a:t>
            </a:r>
            <a:r>
              <a:rPr lang="ru-RU" dirty="0" err="1"/>
              <a:t>втручатися</a:t>
            </a:r>
            <a:r>
              <a:rPr lang="ru-RU" dirty="0"/>
              <a:t> в </a:t>
            </a:r>
            <a:r>
              <a:rPr lang="ru-RU" dirty="0" err="1"/>
              <a:t>розслідування</a:t>
            </a:r>
            <a:r>
              <a:rPr lang="ru-RU" dirty="0"/>
              <a:t>.</a:t>
            </a:r>
          </a:p>
          <a:p>
            <a:r>
              <a:rPr lang="ru-RU" b="1" dirty="0"/>
              <a:t>Начальник </a:t>
            </a:r>
            <a:r>
              <a:rPr lang="ru-RU" b="1" dirty="0" err="1"/>
              <a:t>слідчого</a:t>
            </a:r>
            <a:r>
              <a:rPr lang="ru-RU" b="1" dirty="0"/>
              <a:t> </a:t>
            </a:r>
            <a:r>
              <a:rPr lang="ru-RU" b="1" dirty="0" err="1"/>
              <a:t>управління</a:t>
            </a:r>
            <a:r>
              <a:rPr lang="ru-RU" dirty="0"/>
              <a:t> (КОДР) —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процесуальні</a:t>
            </a:r>
            <a:r>
              <a:rPr lang="ru-RU" dirty="0"/>
              <a:t> права, </a:t>
            </a:r>
            <a:r>
              <a:rPr lang="ru-RU" dirty="0" err="1"/>
              <a:t>визначені</a:t>
            </a:r>
            <a:r>
              <a:rPr lang="ru-RU" dirty="0"/>
              <a:t> КПК, і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впливати</a:t>
            </a:r>
            <a:r>
              <a:rPr lang="ru-RU" dirty="0"/>
              <a:t> на </a:t>
            </a:r>
            <a:r>
              <a:rPr lang="ru-RU" dirty="0" err="1"/>
              <a:t>хід</a:t>
            </a:r>
            <a:r>
              <a:rPr lang="ru-RU" dirty="0"/>
              <a:t> конкретного </a:t>
            </a:r>
            <a:r>
              <a:rPr lang="ru-RU" dirty="0" err="1"/>
              <a:t>провадження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1495439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95536" y="731520"/>
            <a:ext cx="8496944" cy="5505792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ru-RU" sz="3200" dirty="0" err="1" smtClean="0"/>
              <a:t>Отже</a:t>
            </a:r>
            <a:r>
              <a:rPr lang="ru-RU" sz="3200" dirty="0" smtClean="0"/>
              <a:t>,  </a:t>
            </a:r>
            <a:r>
              <a:rPr lang="ru-RU" sz="3200" dirty="0" err="1" smtClean="0"/>
              <a:t>керівник</a:t>
            </a:r>
            <a:r>
              <a:rPr lang="ru-RU" sz="3200" dirty="0" smtClean="0"/>
              <a:t> </a:t>
            </a:r>
            <a:r>
              <a:rPr lang="ru-RU" sz="3200" dirty="0"/>
              <a:t>органу </a:t>
            </a:r>
            <a:r>
              <a:rPr lang="ru-RU" sz="3200" dirty="0" err="1"/>
              <a:t>досудового</a:t>
            </a:r>
            <a:r>
              <a:rPr lang="ru-RU" sz="3200" dirty="0"/>
              <a:t> </a:t>
            </a:r>
            <a:r>
              <a:rPr lang="ru-RU" sz="3200" dirty="0" err="1"/>
              <a:t>розслідування</a:t>
            </a:r>
            <a:r>
              <a:rPr lang="ru-RU" sz="3200" dirty="0"/>
              <a:t> — </a:t>
            </a:r>
            <a:r>
              <a:rPr lang="ru-RU" sz="3200" dirty="0" err="1"/>
              <a:t>це</a:t>
            </a:r>
            <a:r>
              <a:rPr lang="ru-RU" sz="3200" dirty="0"/>
              <a:t> "</a:t>
            </a:r>
            <a:r>
              <a:rPr lang="ru-RU" sz="3200" dirty="0" err="1"/>
              <a:t>процесуальний</a:t>
            </a:r>
            <a:r>
              <a:rPr lang="ru-RU" sz="3200" dirty="0"/>
              <a:t> менеджер". </a:t>
            </a:r>
            <a:r>
              <a:rPr lang="ru-RU" sz="3200" dirty="0" err="1"/>
              <a:t>Його</a:t>
            </a:r>
            <a:r>
              <a:rPr lang="ru-RU" sz="3200" dirty="0"/>
              <a:t> </a:t>
            </a:r>
            <a:r>
              <a:rPr lang="ru-RU" sz="3200" dirty="0" err="1"/>
              <a:t>головна</a:t>
            </a:r>
            <a:r>
              <a:rPr lang="ru-RU" sz="3200" dirty="0"/>
              <a:t> мета — не просто </a:t>
            </a:r>
            <a:r>
              <a:rPr lang="ru-RU" sz="3200" dirty="0" err="1"/>
              <a:t>розкрити</a:t>
            </a:r>
            <a:r>
              <a:rPr lang="ru-RU" sz="3200" dirty="0"/>
              <a:t> </a:t>
            </a:r>
            <a:r>
              <a:rPr lang="ru-RU" sz="3200" dirty="0" err="1"/>
              <a:t>злочин</a:t>
            </a:r>
            <a:r>
              <a:rPr lang="ru-RU" sz="3200" dirty="0"/>
              <a:t>, а </a:t>
            </a:r>
            <a:r>
              <a:rPr lang="ru-RU" sz="3200" dirty="0" err="1"/>
              <a:t>організувати</a:t>
            </a:r>
            <a:r>
              <a:rPr lang="ru-RU" sz="3200" dirty="0"/>
              <a:t> роботу так, </a:t>
            </a:r>
            <a:r>
              <a:rPr lang="ru-RU" sz="3200" dirty="0" err="1"/>
              <a:t>щоб</a:t>
            </a:r>
            <a:r>
              <a:rPr lang="ru-RU" sz="3200" dirty="0"/>
              <a:t> </a:t>
            </a:r>
            <a:r>
              <a:rPr lang="ru-RU" sz="3200" dirty="0" err="1"/>
              <a:t>слідчий</a:t>
            </a:r>
            <a:r>
              <a:rPr lang="ru-RU" sz="3200" dirty="0"/>
              <a:t> </a:t>
            </a:r>
            <a:r>
              <a:rPr lang="ru-RU" sz="3200" dirty="0" err="1"/>
              <a:t>мав</a:t>
            </a:r>
            <a:r>
              <a:rPr lang="ru-RU" sz="3200" dirty="0"/>
              <a:t> </a:t>
            </a:r>
            <a:r>
              <a:rPr lang="ru-RU" sz="3200" dirty="0" err="1"/>
              <a:t>ресурси</a:t>
            </a:r>
            <a:r>
              <a:rPr lang="ru-RU" sz="3200" dirty="0"/>
              <a:t>, час і </a:t>
            </a:r>
            <a:r>
              <a:rPr lang="ru-RU" sz="3200" dirty="0" err="1"/>
              <a:t>правові</a:t>
            </a:r>
            <a:r>
              <a:rPr lang="ru-RU" sz="3200" dirty="0"/>
              <a:t> </a:t>
            </a:r>
            <a:r>
              <a:rPr lang="ru-RU" sz="3200" dirty="0" err="1"/>
              <a:t>підстави</a:t>
            </a:r>
            <a:r>
              <a:rPr lang="ru-RU" sz="3200" dirty="0"/>
              <a:t> для </a:t>
            </a:r>
            <a:r>
              <a:rPr lang="ru-RU" sz="3200" dirty="0" err="1"/>
              <a:t>якісного</a:t>
            </a:r>
            <a:r>
              <a:rPr lang="ru-RU" sz="3200" dirty="0"/>
              <a:t> </a:t>
            </a:r>
            <a:r>
              <a:rPr lang="ru-RU" sz="3200" dirty="0" err="1"/>
              <a:t>збору</a:t>
            </a:r>
            <a:r>
              <a:rPr lang="ru-RU" sz="3200" dirty="0"/>
              <a:t> </a:t>
            </a:r>
            <a:r>
              <a:rPr lang="ru-RU" sz="3200" dirty="0" err="1"/>
              <a:t>доказів</a:t>
            </a:r>
            <a:r>
              <a:rPr lang="ru-RU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1498433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95536" y="731520"/>
            <a:ext cx="8496944" cy="5505792"/>
          </a:xfrm>
        </p:spPr>
        <p:txBody>
          <a:bodyPr/>
          <a:lstStyle/>
          <a:p>
            <a:pPr marL="45720" indent="0">
              <a:buNone/>
            </a:pPr>
            <a:r>
              <a:rPr lang="ru-RU" sz="2800" dirty="0" err="1">
                <a:solidFill>
                  <a:srgbClr val="FF0000"/>
                </a:solidFill>
              </a:rPr>
              <a:t>Нагляд</a:t>
            </a:r>
            <a:r>
              <a:rPr lang="ru-RU" sz="2800" dirty="0">
                <a:solidFill>
                  <a:srgbClr val="FF0000"/>
                </a:solidFill>
              </a:rPr>
              <a:t> за </a:t>
            </a:r>
            <a:r>
              <a:rPr lang="ru-RU" sz="2800" dirty="0" err="1">
                <a:solidFill>
                  <a:srgbClr val="FF0000"/>
                </a:solidFill>
              </a:rPr>
              <a:t>діяльністю</a:t>
            </a:r>
            <a:r>
              <a:rPr lang="ru-RU" sz="2800" dirty="0">
                <a:solidFill>
                  <a:srgbClr val="FF0000"/>
                </a:solidFill>
              </a:rPr>
              <a:t> </a:t>
            </a:r>
            <a:r>
              <a:rPr lang="ru-RU" sz="2800" dirty="0" err="1">
                <a:solidFill>
                  <a:srgbClr val="FF0000"/>
                </a:solidFill>
              </a:rPr>
              <a:t>органів</a:t>
            </a:r>
            <a:r>
              <a:rPr lang="ru-RU" sz="2800" dirty="0">
                <a:solidFill>
                  <a:srgbClr val="FF0000"/>
                </a:solidFill>
              </a:rPr>
              <a:t> </a:t>
            </a:r>
            <a:r>
              <a:rPr lang="ru-RU" sz="2800" dirty="0" err="1">
                <a:solidFill>
                  <a:srgbClr val="FF0000"/>
                </a:solidFill>
              </a:rPr>
              <a:t>досудового</a:t>
            </a:r>
            <a:r>
              <a:rPr lang="ru-RU" sz="2800" dirty="0">
                <a:solidFill>
                  <a:srgbClr val="FF0000"/>
                </a:solidFill>
              </a:rPr>
              <a:t> </a:t>
            </a:r>
            <a:r>
              <a:rPr lang="ru-RU" sz="2800" dirty="0" err="1">
                <a:solidFill>
                  <a:srgbClr val="FF0000"/>
                </a:solidFill>
              </a:rPr>
              <a:t>розслідування</a:t>
            </a:r>
            <a:r>
              <a:rPr lang="ru-RU" sz="2800" dirty="0">
                <a:solidFill>
                  <a:srgbClr val="FF0000"/>
                </a:solidFill>
              </a:rPr>
              <a:t> </a:t>
            </a:r>
            <a:r>
              <a:rPr lang="ru-RU" sz="2800" dirty="0"/>
              <a:t>— </a:t>
            </a:r>
            <a:r>
              <a:rPr lang="ru-RU" sz="2800" dirty="0" err="1"/>
              <a:t>це</a:t>
            </a:r>
            <a:r>
              <a:rPr lang="ru-RU" sz="2800" dirty="0"/>
              <a:t> </a:t>
            </a:r>
            <a:r>
              <a:rPr lang="ru-RU" sz="2800" dirty="0" err="1"/>
              <a:t>ключовий</a:t>
            </a:r>
            <a:r>
              <a:rPr lang="ru-RU" sz="2800" dirty="0"/>
              <a:t> </a:t>
            </a:r>
            <a:r>
              <a:rPr lang="ru-RU" sz="2800" dirty="0" err="1"/>
              <a:t>механізм</a:t>
            </a:r>
            <a:r>
              <a:rPr lang="ru-RU" sz="2800" dirty="0"/>
              <a:t> </a:t>
            </a:r>
            <a:r>
              <a:rPr lang="ru-RU" sz="2800" dirty="0" err="1"/>
              <a:t>забезпечення</a:t>
            </a:r>
            <a:r>
              <a:rPr lang="ru-RU" sz="2800" dirty="0"/>
              <a:t> </a:t>
            </a:r>
            <a:r>
              <a:rPr lang="ru-RU" sz="2800" dirty="0" err="1"/>
              <a:t>законності</a:t>
            </a:r>
            <a:r>
              <a:rPr lang="ru-RU" sz="2800" dirty="0"/>
              <a:t>, </a:t>
            </a:r>
            <a:r>
              <a:rPr lang="ru-RU" sz="2800" dirty="0" err="1"/>
              <a:t>який</a:t>
            </a:r>
            <a:r>
              <a:rPr lang="ru-RU" sz="2800" dirty="0"/>
              <a:t> </a:t>
            </a:r>
            <a:r>
              <a:rPr lang="ru-RU" sz="2800" dirty="0" err="1"/>
              <a:t>гарантує</a:t>
            </a:r>
            <a:r>
              <a:rPr lang="ru-RU" sz="2800" dirty="0"/>
              <a:t>, </a:t>
            </a:r>
            <a:r>
              <a:rPr lang="ru-RU" sz="2800" dirty="0" err="1"/>
              <a:t>що</a:t>
            </a:r>
            <a:r>
              <a:rPr lang="ru-RU" sz="2800" dirty="0"/>
              <a:t> </a:t>
            </a:r>
            <a:r>
              <a:rPr lang="ru-RU" sz="2800" dirty="0" err="1"/>
              <a:t>під</a:t>
            </a:r>
            <a:r>
              <a:rPr lang="ru-RU" sz="2800" dirty="0"/>
              <a:t> час </a:t>
            </a:r>
            <a:r>
              <a:rPr lang="ru-RU" sz="2800" dirty="0" err="1"/>
              <a:t>збору</a:t>
            </a:r>
            <a:r>
              <a:rPr lang="ru-RU" sz="2800" dirty="0"/>
              <a:t> </a:t>
            </a:r>
            <a:r>
              <a:rPr lang="ru-RU" sz="2800" dirty="0" err="1"/>
              <a:t>доказів</a:t>
            </a:r>
            <a:r>
              <a:rPr lang="ru-RU" sz="2800" dirty="0"/>
              <a:t> не </a:t>
            </a:r>
            <a:r>
              <a:rPr lang="ru-RU" sz="2800" dirty="0" err="1"/>
              <a:t>будуть</a:t>
            </a:r>
            <a:r>
              <a:rPr lang="ru-RU" sz="2800" dirty="0"/>
              <a:t> </a:t>
            </a:r>
            <a:r>
              <a:rPr lang="ru-RU" sz="2800" dirty="0" err="1"/>
              <a:t>порушені</a:t>
            </a:r>
            <a:r>
              <a:rPr lang="ru-RU" sz="2800" dirty="0"/>
              <a:t> права </a:t>
            </a:r>
            <a:r>
              <a:rPr lang="ru-RU" sz="2800" dirty="0" err="1"/>
              <a:t>людини</a:t>
            </a:r>
            <a:r>
              <a:rPr lang="ru-RU" sz="2800" dirty="0"/>
              <a:t>, а </a:t>
            </a:r>
            <a:r>
              <a:rPr lang="ru-RU" sz="2800" dirty="0" err="1"/>
              <a:t>винні</a:t>
            </a:r>
            <a:r>
              <a:rPr lang="ru-RU" sz="2800" dirty="0"/>
              <a:t> не </a:t>
            </a:r>
            <a:r>
              <a:rPr lang="ru-RU" sz="2800" dirty="0" err="1"/>
              <a:t>уникнуть</a:t>
            </a:r>
            <a:r>
              <a:rPr lang="ru-RU" sz="2800" dirty="0"/>
              <a:t> </a:t>
            </a:r>
            <a:r>
              <a:rPr lang="ru-RU" sz="2800" dirty="0" err="1"/>
              <a:t>відповідальності</a:t>
            </a:r>
            <a:r>
              <a:rPr lang="ru-RU" sz="2800" dirty="0"/>
              <a:t> через </a:t>
            </a:r>
            <a:r>
              <a:rPr lang="ru-RU" sz="2800" dirty="0" err="1"/>
              <a:t>процедурні</a:t>
            </a:r>
            <a:r>
              <a:rPr lang="ru-RU" sz="2800" dirty="0"/>
              <a:t> </a:t>
            </a:r>
            <a:r>
              <a:rPr lang="ru-RU" sz="2800" dirty="0" err="1"/>
              <a:t>помилки</a:t>
            </a:r>
            <a:r>
              <a:rPr lang="ru-RU" sz="2800" dirty="0"/>
              <a:t>.</a:t>
            </a:r>
          </a:p>
          <a:p>
            <a:pPr marL="45720" indent="0">
              <a:buNone/>
            </a:pPr>
            <a:r>
              <a:rPr lang="ru-RU" sz="2800" dirty="0"/>
              <a:t>У </a:t>
            </a:r>
            <a:r>
              <a:rPr lang="ru-RU" sz="2800" dirty="0" err="1"/>
              <a:t>кримінальному</a:t>
            </a:r>
            <a:r>
              <a:rPr lang="ru-RU" sz="2800" dirty="0"/>
              <a:t> </a:t>
            </a:r>
            <a:r>
              <a:rPr lang="ru-RU" sz="2800" dirty="0" err="1"/>
              <a:t>процесі</a:t>
            </a:r>
            <a:r>
              <a:rPr lang="ru-RU" sz="2800" dirty="0"/>
              <a:t> </a:t>
            </a:r>
            <a:r>
              <a:rPr lang="ru-RU" sz="2800" dirty="0" err="1"/>
              <a:t>України</a:t>
            </a:r>
            <a:r>
              <a:rPr lang="ru-RU" sz="2800" dirty="0"/>
              <a:t> </a:t>
            </a:r>
            <a:r>
              <a:rPr lang="ru-RU" sz="2800" dirty="0" err="1"/>
              <a:t>цей</a:t>
            </a:r>
            <a:r>
              <a:rPr lang="ru-RU" sz="2800" dirty="0"/>
              <a:t> </a:t>
            </a:r>
            <a:r>
              <a:rPr lang="ru-RU" sz="2800" dirty="0" err="1"/>
              <a:t>нагляд</a:t>
            </a:r>
            <a:r>
              <a:rPr lang="ru-RU" sz="2800" dirty="0"/>
              <a:t> </a:t>
            </a:r>
            <a:r>
              <a:rPr lang="ru-RU" sz="2800" dirty="0" err="1"/>
              <a:t>поділяється</a:t>
            </a:r>
            <a:r>
              <a:rPr lang="ru-RU" sz="2800" dirty="0"/>
              <a:t> на </a:t>
            </a:r>
            <a:r>
              <a:rPr lang="ru-RU" sz="2800" dirty="0" err="1"/>
              <a:t>кілька</a:t>
            </a:r>
            <a:r>
              <a:rPr lang="ru-RU" sz="2800" dirty="0"/>
              <a:t> </a:t>
            </a:r>
            <a:r>
              <a:rPr lang="ru-RU" sz="2800" dirty="0" err="1"/>
              <a:t>рівнів</a:t>
            </a:r>
            <a:r>
              <a:rPr lang="ru-RU" sz="2800" dirty="0"/>
              <a:t>: </a:t>
            </a:r>
            <a:endParaRPr lang="ru-RU" sz="2800" dirty="0" smtClean="0"/>
          </a:p>
          <a:p>
            <a:pPr marL="45720" indent="0">
              <a:buNone/>
            </a:pPr>
            <a:r>
              <a:rPr lang="ru-RU" sz="2800" b="1" dirty="0" err="1" smtClean="0"/>
              <a:t>прокурорський</a:t>
            </a:r>
            <a:r>
              <a:rPr lang="ru-RU" sz="2800" b="1" dirty="0" smtClean="0"/>
              <a:t> </a:t>
            </a:r>
            <a:r>
              <a:rPr lang="ru-RU" sz="2800" b="1" dirty="0" err="1"/>
              <a:t>нагляд</a:t>
            </a:r>
            <a:r>
              <a:rPr lang="ru-RU" sz="2800" dirty="0"/>
              <a:t> (</a:t>
            </a:r>
            <a:r>
              <a:rPr lang="ru-RU" sz="2800" dirty="0" err="1"/>
              <a:t>основний</a:t>
            </a:r>
            <a:r>
              <a:rPr lang="ru-RU" sz="2800" dirty="0"/>
              <a:t>), </a:t>
            </a:r>
            <a:endParaRPr lang="ru-RU" sz="2800" dirty="0" smtClean="0"/>
          </a:p>
          <a:p>
            <a:pPr marL="45720" indent="0">
              <a:buNone/>
            </a:pPr>
            <a:r>
              <a:rPr lang="ru-RU" sz="2800" b="1" dirty="0" err="1" smtClean="0"/>
              <a:t>судовий</a:t>
            </a:r>
            <a:r>
              <a:rPr lang="ru-RU" sz="2800" b="1" dirty="0" smtClean="0"/>
              <a:t> </a:t>
            </a:r>
            <a:r>
              <a:rPr lang="ru-RU" sz="2800" b="1" dirty="0"/>
              <a:t>контроль</a:t>
            </a:r>
            <a:r>
              <a:rPr lang="ru-RU" sz="2800" dirty="0"/>
              <a:t> та </a:t>
            </a:r>
            <a:endParaRPr lang="ru-RU" sz="2800" dirty="0" smtClean="0"/>
          </a:p>
          <a:p>
            <a:pPr marL="45720" indent="0">
              <a:buNone/>
            </a:pPr>
            <a:r>
              <a:rPr lang="ru-RU" sz="2800" b="1" dirty="0" err="1" smtClean="0"/>
              <a:t>відомчий</a:t>
            </a:r>
            <a:r>
              <a:rPr lang="ru-RU" sz="2800" b="1" dirty="0" smtClean="0"/>
              <a:t> </a:t>
            </a:r>
            <a:r>
              <a:rPr lang="ru-RU" sz="2800" b="1" dirty="0"/>
              <a:t>контроль</a:t>
            </a:r>
            <a:r>
              <a:rPr lang="ru-RU" sz="2800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8496276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95536" y="731520"/>
            <a:ext cx="8496944" cy="5505792"/>
          </a:xfrm>
        </p:spPr>
        <p:txBody>
          <a:bodyPr>
            <a:normAutofit fontScale="92500"/>
          </a:bodyPr>
          <a:lstStyle/>
          <a:p>
            <a:pPr marL="45720" indent="0">
              <a:buNone/>
            </a:pPr>
            <a:r>
              <a:rPr lang="ru-RU" b="1" dirty="0"/>
              <a:t>1</a:t>
            </a:r>
            <a:r>
              <a:rPr lang="ru-RU" b="1" dirty="0">
                <a:solidFill>
                  <a:srgbClr val="FF0000"/>
                </a:solidFill>
              </a:rPr>
              <a:t>. </a:t>
            </a:r>
            <a:r>
              <a:rPr lang="ru-RU" b="1" dirty="0" err="1">
                <a:solidFill>
                  <a:srgbClr val="FF0000"/>
                </a:solidFill>
              </a:rPr>
              <a:t>Прокурорський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нагляд</a:t>
            </a:r>
            <a:r>
              <a:rPr lang="ru-RU" b="1" dirty="0">
                <a:solidFill>
                  <a:srgbClr val="FF0000"/>
                </a:solidFill>
              </a:rPr>
              <a:t> (</a:t>
            </a:r>
            <a:r>
              <a:rPr lang="ru-RU" b="1" dirty="0" err="1">
                <a:solidFill>
                  <a:srgbClr val="FF0000"/>
                </a:solidFill>
              </a:rPr>
              <a:t>Процесуальне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керівництво</a:t>
            </a:r>
            <a:r>
              <a:rPr lang="ru-RU" b="1" dirty="0">
                <a:solidFill>
                  <a:srgbClr val="FF0000"/>
                </a:solidFill>
              </a:rPr>
              <a:t>)</a:t>
            </a:r>
          </a:p>
          <a:p>
            <a:pPr marL="45720" indent="0">
              <a:buNone/>
            </a:pPr>
            <a:r>
              <a:rPr lang="ru-RU" dirty="0" err="1"/>
              <a:t>Згідно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b="1" dirty="0"/>
              <a:t>ст. 36 КПК </a:t>
            </a:r>
            <a:r>
              <a:rPr lang="ru-RU" b="1" dirty="0" err="1"/>
              <a:t>України</a:t>
            </a:r>
            <a:r>
              <a:rPr lang="ru-RU" dirty="0"/>
              <a:t>, прокурор </a:t>
            </a:r>
            <a:r>
              <a:rPr lang="ru-RU" dirty="0" err="1"/>
              <a:t>здійснює</a:t>
            </a:r>
            <a:r>
              <a:rPr lang="ru-RU" dirty="0"/>
              <a:t> </a:t>
            </a:r>
            <a:r>
              <a:rPr lang="ru-RU" dirty="0" err="1"/>
              <a:t>нагляд</a:t>
            </a:r>
            <a:r>
              <a:rPr lang="ru-RU" dirty="0"/>
              <a:t> у </a:t>
            </a:r>
            <a:r>
              <a:rPr lang="ru-RU" dirty="0" err="1"/>
              <a:t>формі</a:t>
            </a:r>
            <a:r>
              <a:rPr lang="ru-RU" dirty="0"/>
              <a:t> </a:t>
            </a:r>
            <a:r>
              <a:rPr lang="ru-RU" dirty="0" err="1"/>
              <a:t>процесуального</a:t>
            </a:r>
            <a:r>
              <a:rPr lang="ru-RU" dirty="0"/>
              <a:t> </a:t>
            </a:r>
            <a:r>
              <a:rPr lang="ru-RU" dirty="0" err="1"/>
              <a:t>керівництва</a:t>
            </a:r>
            <a:r>
              <a:rPr lang="ru-RU" dirty="0"/>
              <a:t>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найсильніша</a:t>
            </a:r>
            <a:r>
              <a:rPr lang="ru-RU" dirty="0"/>
              <a:t> форма контролю, </a:t>
            </a:r>
            <a:r>
              <a:rPr lang="ru-RU" dirty="0" err="1"/>
              <a:t>оскільки</a:t>
            </a:r>
            <a:r>
              <a:rPr lang="ru-RU" dirty="0"/>
              <a:t> прокурор </a:t>
            </a:r>
            <a:r>
              <a:rPr lang="ru-RU" dirty="0" err="1"/>
              <a:t>відповідає</a:t>
            </a:r>
            <a:r>
              <a:rPr lang="ru-RU" dirty="0"/>
              <a:t> за </a:t>
            </a:r>
            <a:r>
              <a:rPr lang="ru-RU" dirty="0" err="1"/>
              <a:t>кінцевий</a:t>
            </a:r>
            <a:r>
              <a:rPr lang="ru-RU" dirty="0"/>
              <a:t> результат </a:t>
            </a:r>
            <a:r>
              <a:rPr lang="ru-RU" dirty="0" err="1"/>
              <a:t>справи</a:t>
            </a:r>
            <a:r>
              <a:rPr lang="ru-RU" dirty="0"/>
              <a:t> в </a:t>
            </a:r>
            <a:r>
              <a:rPr lang="ru-RU" dirty="0" err="1"/>
              <a:t>суді</a:t>
            </a:r>
            <a:r>
              <a:rPr lang="ru-RU" dirty="0"/>
              <a:t>.</a:t>
            </a:r>
          </a:p>
          <a:p>
            <a:pPr marL="45720" indent="0">
              <a:buNone/>
            </a:pPr>
            <a:r>
              <a:rPr lang="ru-RU" b="1" dirty="0" err="1"/>
              <a:t>Ключові</a:t>
            </a:r>
            <a:r>
              <a:rPr lang="ru-RU" b="1" dirty="0"/>
              <a:t> </a:t>
            </a:r>
            <a:r>
              <a:rPr lang="ru-RU" b="1" dirty="0" err="1"/>
              <a:t>повноваження</a:t>
            </a:r>
            <a:r>
              <a:rPr lang="ru-RU" b="1" dirty="0"/>
              <a:t> прокурора-</a:t>
            </a:r>
            <a:r>
              <a:rPr lang="ru-RU" b="1" dirty="0" err="1"/>
              <a:t>наглядача</a:t>
            </a:r>
            <a:r>
              <a:rPr lang="ru-RU" b="1" dirty="0"/>
              <a:t>:</a:t>
            </a:r>
            <a:endParaRPr lang="ru-RU" dirty="0"/>
          </a:p>
          <a:p>
            <a:pPr marL="45720" indent="0">
              <a:buNone/>
            </a:pPr>
            <a:r>
              <a:rPr lang="ru-RU" b="1" dirty="0"/>
              <a:t>Доступ до </a:t>
            </a:r>
            <a:r>
              <a:rPr lang="ru-RU" b="1" dirty="0" err="1"/>
              <a:t>матеріалів</a:t>
            </a:r>
            <a:r>
              <a:rPr lang="ru-RU" b="1" dirty="0"/>
              <a:t>: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повний</a:t>
            </a:r>
            <a:r>
              <a:rPr lang="ru-RU" dirty="0"/>
              <a:t> доступ до </a:t>
            </a:r>
            <a:r>
              <a:rPr lang="ru-RU" dirty="0" err="1"/>
              <a:t>всіх</a:t>
            </a:r>
            <a:r>
              <a:rPr lang="ru-RU" dirty="0"/>
              <a:t> </a:t>
            </a:r>
            <a:r>
              <a:rPr lang="ru-RU" dirty="0" err="1"/>
              <a:t>матеріалів</a:t>
            </a:r>
            <a:r>
              <a:rPr lang="ru-RU" dirty="0"/>
              <a:t> </a:t>
            </a:r>
            <a:r>
              <a:rPr lang="ru-RU" dirty="0" err="1"/>
              <a:t>провадження</a:t>
            </a:r>
            <a:r>
              <a:rPr lang="ru-RU" dirty="0"/>
              <a:t> в будь-</a:t>
            </a:r>
            <a:r>
              <a:rPr lang="ru-RU" dirty="0" err="1"/>
              <a:t>який</a:t>
            </a:r>
            <a:r>
              <a:rPr lang="ru-RU" dirty="0"/>
              <a:t> час.</a:t>
            </a:r>
          </a:p>
          <a:p>
            <a:pPr marL="45720" indent="0">
              <a:buNone/>
            </a:pPr>
            <a:r>
              <a:rPr lang="ru-RU" b="1" dirty="0" err="1"/>
              <a:t>Письмові</a:t>
            </a:r>
            <a:r>
              <a:rPr lang="ru-RU" b="1" dirty="0"/>
              <a:t> </a:t>
            </a:r>
            <a:r>
              <a:rPr lang="ru-RU" b="1" dirty="0" err="1"/>
              <a:t>вказівки</a:t>
            </a:r>
            <a:r>
              <a:rPr lang="ru-RU" b="1" dirty="0"/>
              <a:t>:</a:t>
            </a:r>
            <a:r>
              <a:rPr lang="ru-RU" dirty="0"/>
              <a:t> </a:t>
            </a:r>
            <a:r>
              <a:rPr lang="ru-RU" dirty="0" err="1"/>
              <a:t>Надає</a:t>
            </a:r>
            <a:r>
              <a:rPr lang="ru-RU" dirty="0"/>
              <a:t> </a:t>
            </a:r>
            <a:r>
              <a:rPr lang="ru-RU" dirty="0" err="1"/>
              <a:t>слідчому</a:t>
            </a:r>
            <a:r>
              <a:rPr lang="ru-RU" dirty="0"/>
              <a:t> </a:t>
            </a:r>
            <a:r>
              <a:rPr lang="ru-RU" dirty="0" err="1"/>
              <a:t>обов'язкові</a:t>
            </a:r>
            <a:r>
              <a:rPr lang="ru-RU" dirty="0"/>
              <a:t> для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вказівки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конкретних</a:t>
            </a:r>
            <a:r>
              <a:rPr lang="ru-RU" dirty="0"/>
              <a:t> </a:t>
            </a:r>
            <a:r>
              <a:rPr lang="ru-RU" dirty="0" err="1"/>
              <a:t>дій</a:t>
            </a:r>
            <a:r>
              <a:rPr lang="ru-RU" dirty="0"/>
              <a:t>.</a:t>
            </a:r>
          </a:p>
          <a:p>
            <a:pPr marL="45720" indent="0">
              <a:buNone/>
            </a:pPr>
            <a:r>
              <a:rPr lang="ru-RU" b="1" dirty="0" err="1"/>
              <a:t>Скасування</a:t>
            </a:r>
            <a:r>
              <a:rPr lang="ru-RU" b="1" dirty="0"/>
              <a:t> </a:t>
            </a:r>
            <a:r>
              <a:rPr lang="ru-RU" b="1" dirty="0" err="1"/>
              <a:t>рішень</a:t>
            </a:r>
            <a:r>
              <a:rPr lang="ru-RU" b="1" dirty="0"/>
              <a:t>: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скасувати</a:t>
            </a:r>
            <a:r>
              <a:rPr lang="ru-RU" dirty="0"/>
              <a:t> </a:t>
            </a:r>
            <a:r>
              <a:rPr lang="ru-RU" dirty="0" err="1"/>
              <a:t>незаконні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необґрунтовані</a:t>
            </a:r>
            <a:r>
              <a:rPr lang="ru-RU" dirty="0"/>
              <a:t> постанови </a:t>
            </a:r>
            <a:r>
              <a:rPr lang="ru-RU" dirty="0" err="1"/>
              <a:t>слідчого</a:t>
            </a:r>
            <a:r>
              <a:rPr lang="ru-RU" dirty="0"/>
              <a:t>.</a:t>
            </a:r>
          </a:p>
          <a:p>
            <a:pPr marL="45720" indent="0">
              <a:buNone/>
            </a:pPr>
            <a:r>
              <a:rPr lang="ru-RU" b="1" dirty="0" err="1"/>
              <a:t>Зміна</a:t>
            </a:r>
            <a:r>
              <a:rPr lang="ru-RU" b="1" dirty="0"/>
              <a:t> </a:t>
            </a:r>
            <a:r>
              <a:rPr lang="ru-RU" b="1" dirty="0" err="1"/>
              <a:t>підслідності</a:t>
            </a:r>
            <a:r>
              <a:rPr lang="ru-RU" b="1" dirty="0"/>
              <a:t>:</a:t>
            </a:r>
            <a:r>
              <a:rPr lang="ru-RU" dirty="0"/>
              <a:t>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неефективного</a:t>
            </a:r>
            <a:r>
              <a:rPr lang="ru-RU" dirty="0"/>
              <a:t> </a:t>
            </a:r>
            <a:r>
              <a:rPr lang="ru-RU" dirty="0" err="1"/>
              <a:t>розслідування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передати</a:t>
            </a:r>
            <a:r>
              <a:rPr lang="ru-RU" dirty="0"/>
              <a:t> справу </a:t>
            </a:r>
            <a:r>
              <a:rPr lang="ru-RU" dirty="0" err="1"/>
              <a:t>іншому</a:t>
            </a:r>
            <a:r>
              <a:rPr lang="ru-RU" dirty="0"/>
              <a:t> органу (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поліції</a:t>
            </a:r>
            <a:r>
              <a:rPr lang="ru-RU" dirty="0"/>
              <a:t> до СБУ).</a:t>
            </a:r>
          </a:p>
          <a:p>
            <a:pPr marL="45720" indent="0">
              <a:buNone/>
            </a:pPr>
            <a:r>
              <a:rPr lang="ru-RU" b="1" dirty="0" err="1"/>
              <a:t>Погодження</a:t>
            </a:r>
            <a:r>
              <a:rPr lang="ru-RU" b="1" dirty="0"/>
              <a:t> </a:t>
            </a:r>
            <a:r>
              <a:rPr lang="ru-RU" b="1" dirty="0" err="1"/>
              <a:t>обмежень</a:t>
            </a:r>
            <a:r>
              <a:rPr lang="ru-RU" b="1" dirty="0"/>
              <a:t>:</a:t>
            </a:r>
            <a:r>
              <a:rPr lang="ru-RU" dirty="0"/>
              <a:t> </a:t>
            </a:r>
            <a:r>
              <a:rPr lang="ru-RU" dirty="0" err="1"/>
              <a:t>Тільки</a:t>
            </a:r>
            <a:r>
              <a:rPr lang="ru-RU" dirty="0"/>
              <a:t> за </a:t>
            </a:r>
            <a:r>
              <a:rPr lang="ru-RU" dirty="0" err="1"/>
              <a:t>згодою</a:t>
            </a:r>
            <a:r>
              <a:rPr lang="ru-RU" dirty="0"/>
              <a:t> прокурора </a:t>
            </a:r>
            <a:r>
              <a:rPr lang="ru-RU" dirty="0" err="1"/>
              <a:t>слідчий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звертатися</a:t>
            </a:r>
            <a:r>
              <a:rPr lang="ru-RU" dirty="0"/>
              <a:t> до суду за </a:t>
            </a:r>
            <a:r>
              <a:rPr lang="ru-RU" dirty="0" err="1"/>
              <a:t>дозволом</a:t>
            </a:r>
            <a:r>
              <a:rPr lang="ru-RU" dirty="0"/>
              <a:t> на </a:t>
            </a:r>
            <a:r>
              <a:rPr lang="ru-RU" dirty="0" err="1"/>
              <a:t>обшук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арешт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5350294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95536" y="731520"/>
            <a:ext cx="8496944" cy="5505792"/>
          </a:xfrm>
        </p:spPr>
        <p:txBody>
          <a:bodyPr>
            <a:normAutofit lnSpcReduction="10000"/>
          </a:bodyPr>
          <a:lstStyle/>
          <a:p>
            <a:pPr marL="45720" indent="0">
              <a:buNone/>
            </a:pPr>
            <a:r>
              <a:rPr lang="ru-RU" sz="2800" b="1" dirty="0">
                <a:solidFill>
                  <a:srgbClr val="FF0000"/>
                </a:solidFill>
              </a:rPr>
              <a:t>2. </a:t>
            </a:r>
            <a:r>
              <a:rPr lang="ru-RU" sz="2800" b="1" dirty="0" err="1">
                <a:solidFill>
                  <a:srgbClr val="FF0000"/>
                </a:solidFill>
              </a:rPr>
              <a:t>Судовий</a:t>
            </a:r>
            <a:r>
              <a:rPr lang="ru-RU" sz="2800" b="1" dirty="0">
                <a:solidFill>
                  <a:srgbClr val="FF0000"/>
                </a:solidFill>
              </a:rPr>
              <a:t> контроль (</a:t>
            </a:r>
            <a:r>
              <a:rPr lang="ru-RU" sz="2800" b="1" dirty="0" err="1">
                <a:solidFill>
                  <a:srgbClr val="FF0000"/>
                </a:solidFill>
              </a:rPr>
              <a:t>Слідчий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 err="1">
                <a:solidFill>
                  <a:srgbClr val="FF0000"/>
                </a:solidFill>
              </a:rPr>
              <a:t>суддя</a:t>
            </a:r>
            <a:r>
              <a:rPr lang="ru-RU" sz="2800" b="1" dirty="0">
                <a:solidFill>
                  <a:srgbClr val="FF0000"/>
                </a:solidFill>
              </a:rPr>
              <a:t>)</a:t>
            </a:r>
          </a:p>
          <a:p>
            <a:pPr marL="45720" indent="0">
              <a:buNone/>
            </a:pPr>
            <a:r>
              <a:rPr lang="ru-RU" sz="2800" dirty="0" err="1"/>
              <a:t>Це</a:t>
            </a:r>
            <a:r>
              <a:rPr lang="ru-RU" sz="2800" dirty="0"/>
              <a:t> </a:t>
            </a:r>
            <a:r>
              <a:rPr lang="ru-RU" sz="2800" dirty="0" err="1"/>
              <a:t>специфічний</a:t>
            </a:r>
            <a:r>
              <a:rPr lang="ru-RU" sz="2800" dirty="0"/>
              <a:t> вид </a:t>
            </a:r>
            <a:r>
              <a:rPr lang="ru-RU" sz="2800" dirty="0" err="1"/>
              <a:t>нагляду</a:t>
            </a:r>
            <a:r>
              <a:rPr lang="ru-RU" sz="2800" dirty="0"/>
              <a:t>, мета </a:t>
            </a:r>
            <a:r>
              <a:rPr lang="ru-RU" sz="2800" dirty="0" err="1"/>
              <a:t>якого</a:t>
            </a:r>
            <a:r>
              <a:rPr lang="ru-RU" sz="2800" dirty="0"/>
              <a:t> — </a:t>
            </a:r>
            <a:r>
              <a:rPr lang="ru-RU" sz="2800" dirty="0" err="1"/>
              <a:t>захист</a:t>
            </a:r>
            <a:r>
              <a:rPr lang="ru-RU" sz="2800" dirty="0"/>
              <a:t> </a:t>
            </a:r>
            <a:r>
              <a:rPr lang="ru-RU" sz="2800" dirty="0" err="1"/>
              <a:t>конституційних</a:t>
            </a:r>
            <a:r>
              <a:rPr lang="ru-RU" sz="2800" dirty="0"/>
              <a:t> прав </a:t>
            </a:r>
            <a:r>
              <a:rPr lang="ru-RU" sz="2800" dirty="0" err="1"/>
              <a:t>громадян</a:t>
            </a:r>
            <a:r>
              <a:rPr lang="ru-RU" sz="2800" dirty="0"/>
              <a:t>. </a:t>
            </a:r>
            <a:r>
              <a:rPr lang="ru-RU" sz="2800" dirty="0" err="1"/>
              <a:t>Слідчий</a:t>
            </a:r>
            <a:r>
              <a:rPr lang="ru-RU" sz="2800" dirty="0"/>
              <a:t> </a:t>
            </a:r>
            <a:r>
              <a:rPr lang="ru-RU" sz="2800" dirty="0" err="1"/>
              <a:t>суддя</a:t>
            </a:r>
            <a:r>
              <a:rPr lang="ru-RU" sz="2800" dirty="0"/>
              <a:t> не </a:t>
            </a:r>
            <a:r>
              <a:rPr lang="ru-RU" sz="2800" dirty="0" err="1"/>
              <a:t>втручається</a:t>
            </a:r>
            <a:r>
              <a:rPr lang="ru-RU" sz="2800" dirty="0"/>
              <a:t> у </a:t>
            </a:r>
            <a:r>
              <a:rPr lang="ru-RU" sz="2800" dirty="0" err="1"/>
              <a:t>стратегію</a:t>
            </a:r>
            <a:r>
              <a:rPr lang="ru-RU" sz="2800" dirty="0"/>
              <a:t> </a:t>
            </a:r>
            <a:r>
              <a:rPr lang="ru-RU" sz="2800" dirty="0" err="1"/>
              <a:t>слідства</a:t>
            </a:r>
            <a:r>
              <a:rPr lang="ru-RU" sz="2800" dirty="0"/>
              <a:t>, але </a:t>
            </a:r>
            <a:r>
              <a:rPr lang="ru-RU" sz="2800" dirty="0" err="1"/>
              <a:t>контролює</a:t>
            </a:r>
            <a:r>
              <a:rPr lang="ru-RU" sz="2800" dirty="0"/>
              <a:t> </a:t>
            </a:r>
            <a:r>
              <a:rPr lang="ru-RU" sz="2800" dirty="0" err="1"/>
              <a:t>його</a:t>
            </a:r>
            <a:r>
              <a:rPr lang="ru-RU" sz="2800" dirty="0"/>
              <a:t> </a:t>
            </a:r>
            <a:r>
              <a:rPr lang="ru-RU" sz="2800" dirty="0" err="1"/>
              <a:t>законність</a:t>
            </a:r>
            <a:r>
              <a:rPr lang="ru-RU" sz="2800" dirty="0"/>
              <a:t>.</a:t>
            </a:r>
          </a:p>
          <a:p>
            <a:pPr marL="45720" indent="0">
              <a:buNone/>
            </a:pPr>
            <a:r>
              <a:rPr lang="ru-RU" sz="2800" b="1" dirty="0" err="1"/>
              <a:t>Санкціонування</a:t>
            </a:r>
            <a:r>
              <a:rPr lang="ru-RU" sz="2800" b="1" dirty="0"/>
              <a:t> </a:t>
            </a:r>
            <a:r>
              <a:rPr lang="ru-RU" sz="2800" b="1" dirty="0" err="1"/>
              <a:t>дій</a:t>
            </a:r>
            <a:r>
              <a:rPr lang="ru-RU" sz="2800" b="1" dirty="0"/>
              <a:t>:</a:t>
            </a:r>
            <a:r>
              <a:rPr lang="ru-RU" sz="2800" dirty="0"/>
              <a:t> Без </a:t>
            </a:r>
            <a:r>
              <a:rPr lang="ru-RU" sz="2800" dirty="0" err="1"/>
              <a:t>ухвали</a:t>
            </a:r>
            <a:r>
              <a:rPr lang="ru-RU" sz="2800" dirty="0"/>
              <a:t> </a:t>
            </a:r>
            <a:r>
              <a:rPr lang="ru-RU" sz="2800" dirty="0" err="1"/>
              <a:t>слідчого</a:t>
            </a:r>
            <a:r>
              <a:rPr lang="ru-RU" sz="2800" dirty="0"/>
              <a:t> </a:t>
            </a:r>
            <a:r>
              <a:rPr lang="ru-RU" sz="2800" dirty="0" err="1"/>
              <a:t>судді</a:t>
            </a:r>
            <a:r>
              <a:rPr lang="ru-RU" sz="2800" dirty="0"/>
              <a:t> </a:t>
            </a:r>
            <a:r>
              <a:rPr lang="ru-RU" sz="2800" dirty="0" err="1"/>
              <a:t>неможливо</a:t>
            </a:r>
            <a:r>
              <a:rPr lang="ru-RU" sz="2800" dirty="0"/>
              <a:t> провести </a:t>
            </a:r>
            <a:r>
              <a:rPr lang="ru-RU" sz="2800" dirty="0" err="1"/>
              <a:t>обшук</a:t>
            </a:r>
            <a:r>
              <a:rPr lang="ru-RU" sz="2800" dirty="0"/>
              <a:t> </a:t>
            </a:r>
            <a:r>
              <a:rPr lang="ru-RU" sz="2800" dirty="0" err="1"/>
              <a:t>житла</a:t>
            </a:r>
            <a:r>
              <a:rPr lang="ru-RU" sz="2800" dirty="0"/>
              <a:t>, </a:t>
            </a:r>
            <a:r>
              <a:rPr lang="ru-RU" sz="2800" dirty="0" err="1"/>
              <a:t>арештувати</a:t>
            </a:r>
            <a:r>
              <a:rPr lang="ru-RU" sz="2800" dirty="0"/>
              <a:t> </a:t>
            </a:r>
            <a:r>
              <a:rPr lang="ru-RU" sz="2800" dirty="0" err="1"/>
              <a:t>майно</a:t>
            </a:r>
            <a:r>
              <a:rPr lang="ru-RU" sz="2800" dirty="0"/>
              <a:t> </a:t>
            </a:r>
            <a:r>
              <a:rPr lang="ru-RU" sz="2800" dirty="0" err="1"/>
              <a:t>або</a:t>
            </a:r>
            <a:r>
              <a:rPr lang="ru-RU" sz="2800" dirty="0"/>
              <a:t> </a:t>
            </a:r>
            <a:r>
              <a:rPr lang="ru-RU" sz="2800" dirty="0" err="1"/>
              <a:t>застосувати</a:t>
            </a:r>
            <a:r>
              <a:rPr lang="ru-RU" sz="2800" dirty="0"/>
              <a:t> </a:t>
            </a:r>
            <a:r>
              <a:rPr lang="ru-RU" sz="2800" dirty="0" err="1"/>
              <a:t>тримання</a:t>
            </a:r>
            <a:r>
              <a:rPr lang="ru-RU" sz="2800" dirty="0"/>
              <a:t> </a:t>
            </a:r>
            <a:r>
              <a:rPr lang="ru-RU" sz="2800" dirty="0" err="1"/>
              <a:t>під</a:t>
            </a:r>
            <a:r>
              <a:rPr lang="ru-RU" sz="2800" dirty="0"/>
              <a:t> </a:t>
            </a:r>
            <a:r>
              <a:rPr lang="ru-RU" sz="2800" dirty="0" err="1"/>
              <a:t>вартою</a:t>
            </a:r>
            <a:r>
              <a:rPr lang="ru-RU" sz="2800" dirty="0"/>
              <a:t>.</a:t>
            </a:r>
          </a:p>
          <a:p>
            <a:pPr marL="45720" indent="0">
              <a:buNone/>
            </a:pPr>
            <a:r>
              <a:rPr lang="ru-RU" sz="2800" b="1" dirty="0" err="1"/>
              <a:t>Розгляд</a:t>
            </a:r>
            <a:r>
              <a:rPr lang="ru-RU" sz="2800" b="1" dirty="0"/>
              <a:t> </a:t>
            </a:r>
            <a:r>
              <a:rPr lang="ru-RU" sz="2800" b="1" dirty="0" err="1"/>
              <a:t>скарг</a:t>
            </a:r>
            <a:r>
              <a:rPr lang="ru-RU" sz="2800" b="1" dirty="0"/>
              <a:t>:</a:t>
            </a:r>
            <a:r>
              <a:rPr lang="ru-RU" sz="2800" dirty="0"/>
              <a:t> </a:t>
            </a:r>
            <a:r>
              <a:rPr lang="ru-RU" sz="2800" dirty="0" err="1"/>
              <a:t>Слідчий</a:t>
            </a:r>
            <a:r>
              <a:rPr lang="ru-RU" sz="2800" dirty="0"/>
              <a:t> </a:t>
            </a:r>
            <a:r>
              <a:rPr lang="ru-RU" sz="2800" dirty="0" err="1"/>
              <a:t>суддя</a:t>
            </a:r>
            <a:r>
              <a:rPr lang="ru-RU" sz="2800" dirty="0"/>
              <a:t> </a:t>
            </a:r>
            <a:r>
              <a:rPr lang="ru-RU" sz="2800" dirty="0" err="1"/>
              <a:t>розглядає</a:t>
            </a:r>
            <a:r>
              <a:rPr lang="ru-RU" sz="2800" dirty="0"/>
              <a:t> </a:t>
            </a:r>
            <a:r>
              <a:rPr lang="ru-RU" sz="2800" dirty="0" err="1"/>
              <a:t>скарги</a:t>
            </a:r>
            <a:r>
              <a:rPr lang="ru-RU" sz="2800" dirty="0"/>
              <a:t> на </a:t>
            </a:r>
            <a:r>
              <a:rPr lang="ru-RU" sz="2800" dirty="0" err="1"/>
              <a:t>бездіяльність</a:t>
            </a:r>
            <a:r>
              <a:rPr lang="ru-RU" sz="2800" dirty="0"/>
              <a:t> </a:t>
            </a:r>
            <a:r>
              <a:rPr lang="ru-RU" sz="2800" dirty="0" err="1"/>
              <a:t>слідчого</a:t>
            </a:r>
            <a:r>
              <a:rPr lang="ru-RU" sz="2800" dirty="0"/>
              <a:t> </a:t>
            </a:r>
            <a:r>
              <a:rPr lang="ru-RU" sz="2800" dirty="0" err="1"/>
              <a:t>або</a:t>
            </a:r>
            <a:r>
              <a:rPr lang="ru-RU" sz="2800" dirty="0"/>
              <a:t> прокурора (</a:t>
            </a:r>
            <a:r>
              <a:rPr lang="ru-RU" sz="2800" dirty="0" err="1"/>
              <a:t>наприклад</a:t>
            </a:r>
            <a:r>
              <a:rPr lang="ru-RU" sz="2800" dirty="0"/>
              <a:t>, </a:t>
            </a:r>
            <a:r>
              <a:rPr lang="ru-RU" sz="2800" dirty="0" err="1"/>
              <a:t>якщо</a:t>
            </a:r>
            <a:r>
              <a:rPr lang="ru-RU" sz="2800" dirty="0"/>
              <a:t> вони </a:t>
            </a:r>
            <a:r>
              <a:rPr lang="ru-RU" sz="2800" dirty="0" err="1"/>
              <a:t>відмовляються</a:t>
            </a:r>
            <a:r>
              <a:rPr lang="ru-RU" sz="2800" dirty="0"/>
              <a:t> </a:t>
            </a:r>
            <a:r>
              <a:rPr lang="ru-RU" sz="2800" dirty="0" err="1"/>
              <a:t>повертати</a:t>
            </a:r>
            <a:r>
              <a:rPr lang="ru-RU" sz="2800" dirty="0"/>
              <a:t> </a:t>
            </a:r>
            <a:r>
              <a:rPr lang="ru-RU" sz="2800" dirty="0" err="1"/>
              <a:t>майно</a:t>
            </a:r>
            <a:r>
              <a:rPr lang="ru-RU" sz="2800" dirty="0"/>
              <a:t> </a:t>
            </a:r>
            <a:r>
              <a:rPr lang="ru-RU" sz="2800" dirty="0" err="1"/>
              <a:t>або</a:t>
            </a:r>
            <a:r>
              <a:rPr lang="ru-RU" sz="2800" dirty="0"/>
              <a:t> </a:t>
            </a:r>
            <a:r>
              <a:rPr lang="ru-RU" sz="2800" dirty="0" err="1"/>
              <a:t>вносити</a:t>
            </a:r>
            <a:r>
              <a:rPr lang="ru-RU" sz="2800" dirty="0"/>
              <a:t> </a:t>
            </a:r>
            <a:r>
              <a:rPr lang="ru-RU" sz="2800" dirty="0" err="1"/>
              <a:t>дані</a:t>
            </a:r>
            <a:r>
              <a:rPr lang="ru-RU" sz="2800" dirty="0"/>
              <a:t> до ЄРДР).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4751465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95536" y="731520"/>
            <a:ext cx="8496944" cy="5505792"/>
          </a:xfrm>
        </p:spPr>
        <p:txBody>
          <a:bodyPr>
            <a:normAutofit lnSpcReduction="10000"/>
          </a:bodyPr>
          <a:lstStyle/>
          <a:p>
            <a:pPr marL="45720" indent="0">
              <a:buNone/>
            </a:pPr>
            <a:r>
              <a:rPr lang="ru-RU" b="1" dirty="0"/>
              <a:t>3. </a:t>
            </a:r>
            <a:r>
              <a:rPr lang="ru-RU" b="1" dirty="0" err="1">
                <a:solidFill>
                  <a:srgbClr val="FF0000"/>
                </a:solidFill>
              </a:rPr>
              <a:t>Відомчий</a:t>
            </a:r>
            <a:r>
              <a:rPr lang="ru-RU" b="1" dirty="0">
                <a:solidFill>
                  <a:srgbClr val="FF0000"/>
                </a:solidFill>
              </a:rPr>
              <a:t> контроль (</a:t>
            </a:r>
            <a:r>
              <a:rPr lang="ru-RU" b="1" dirty="0" err="1">
                <a:solidFill>
                  <a:srgbClr val="FF0000"/>
                </a:solidFill>
              </a:rPr>
              <a:t>Керівник</a:t>
            </a:r>
            <a:r>
              <a:rPr lang="ru-RU" b="1" dirty="0">
                <a:solidFill>
                  <a:srgbClr val="FF0000"/>
                </a:solidFill>
              </a:rPr>
              <a:t> органу)</a:t>
            </a:r>
          </a:p>
          <a:p>
            <a:pPr marL="45720" indent="0">
              <a:buNone/>
            </a:pP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внутрішній</a:t>
            </a:r>
            <a:r>
              <a:rPr lang="ru-RU" dirty="0"/>
              <a:t> контроль </a:t>
            </a:r>
            <a:r>
              <a:rPr lang="ru-RU" dirty="0" err="1"/>
              <a:t>всередині</a:t>
            </a:r>
            <a:r>
              <a:rPr lang="ru-RU" dirty="0"/>
              <a:t> самого органу </a:t>
            </a:r>
            <a:r>
              <a:rPr lang="ru-RU" dirty="0" err="1"/>
              <a:t>розслідування</a:t>
            </a:r>
            <a:r>
              <a:rPr lang="ru-RU" dirty="0"/>
              <a:t> (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/>
              <a:t>всередині</a:t>
            </a:r>
            <a:r>
              <a:rPr lang="ru-RU" dirty="0"/>
              <a:t> </a:t>
            </a:r>
            <a:r>
              <a:rPr lang="ru-RU" dirty="0" err="1"/>
              <a:t>поліції</a:t>
            </a:r>
            <a:r>
              <a:rPr lang="ru-RU" dirty="0"/>
              <a:t>).</a:t>
            </a:r>
          </a:p>
          <a:p>
            <a:pPr marL="45720" indent="0">
              <a:buNone/>
            </a:pPr>
            <a:r>
              <a:rPr lang="ru-RU" b="1" dirty="0"/>
              <a:t>Мета:</a:t>
            </a:r>
            <a:r>
              <a:rPr lang="ru-RU" dirty="0"/>
              <a:t> </a:t>
            </a:r>
            <a:r>
              <a:rPr lang="ru-RU" dirty="0" err="1"/>
              <a:t>Організаційна</a:t>
            </a:r>
            <a:r>
              <a:rPr lang="ru-RU" dirty="0"/>
              <a:t> </a:t>
            </a:r>
            <a:r>
              <a:rPr lang="ru-RU" dirty="0" err="1"/>
              <a:t>ефективність</a:t>
            </a:r>
            <a:r>
              <a:rPr lang="ru-RU" dirty="0"/>
              <a:t>.</a:t>
            </a:r>
          </a:p>
          <a:p>
            <a:pPr marL="45720" indent="0">
              <a:buNone/>
            </a:pPr>
            <a:r>
              <a:rPr lang="ru-RU" b="1" dirty="0"/>
              <a:t>Суть:</a:t>
            </a:r>
            <a:r>
              <a:rPr lang="ru-RU" dirty="0"/>
              <a:t> </a:t>
            </a:r>
            <a:r>
              <a:rPr lang="ru-RU" dirty="0" err="1"/>
              <a:t>Перевірка</a:t>
            </a:r>
            <a:r>
              <a:rPr lang="ru-RU" dirty="0"/>
              <a:t> </a:t>
            </a:r>
            <a:r>
              <a:rPr lang="ru-RU" dirty="0" err="1"/>
              <a:t>кримінальних</a:t>
            </a:r>
            <a:r>
              <a:rPr lang="ru-RU" dirty="0"/>
              <a:t> </a:t>
            </a:r>
            <a:r>
              <a:rPr lang="ru-RU" dirty="0" err="1"/>
              <a:t>проваджень</a:t>
            </a:r>
            <a:r>
              <a:rPr lang="ru-RU" dirty="0"/>
              <a:t>, </a:t>
            </a:r>
            <a:r>
              <a:rPr lang="ru-RU" dirty="0" err="1"/>
              <a:t>дотримання</a:t>
            </a:r>
            <a:r>
              <a:rPr lang="ru-RU" dirty="0"/>
              <a:t> </a:t>
            </a:r>
            <a:r>
              <a:rPr lang="ru-RU" dirty="0" err="1"/>
              <a:t>строків</a:t>
            </a:r>
            <a:r>
              <a:rPr lang="ru-RU" dirty="0"/>
              <a:t>, контроль за </a:t>
            </a:r>
            <a:r>
              <a:rPr lang="ru-RU" dirty="0" err="1"/>
              <a:t>навантаженням</a:t>
            </a:r>
            <a:r>
              <a:rPr lang="ru-RU" dirty="0"/>
              <a:t> на </a:t>
            </a:r>
            <a:r>
              <a:rPr lang="ru-RU" dirty="0" err="1"/>
              <a:t>слідчих</a:t>
            </a:r>
            <a:r>
              <a:rPr lang="ru-RU" dirty="0"/>
              <a:t>. </a:t>
            </a:r>
            <a:r>
              <a:rPr lang="ru-RU" dirty="0" err="1"/>
              <a:t>Керівник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перевіряти</a:t>
            </a:r>
            <a:r>
              <a:rPr lang="ru-RU" dirty="0"/>
              <a:t> </a:t>
            </a:r>
            <a:r>
              <a:rPr lang="ru-RU" dirty="0" err="1"/>
              <a:t>матеріали</a:t>
            </a:r>
            <a:r>
              <a:rPr lang="ru-RU" dirty="0"/>
              <a:t>, але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вказівки</a:t>
            </a:r>
            <a:r>
              <a:rPr lang="ru-RU" dirty="0"/>
              <a:t> не </a:t>
            </a:r>
            <a:r>
              <a:rPr lang="ru-RU" dirty="0" err="1"/>
              <a:t>повинні</a:t>
            </a:r>
            <a:r>
              <a:rPr lang="ru-RU" dirty="0"/>
              <a:t> </a:t>
            </a:r>
            <a:r>
              <a:rPr lang="ru-RU" dirty="0" err="1"/>
              <a:t>суперечити</a:t>
            </a:r>
            <a:r>
              <a:rPr lang="ru-RU" dirty="0"/>
              <a:t> </a:t>
            </a:r>
            <a:r>
              <a:rPr lang="ru-RU" dirty="0" err="1"/>
              <a:t>вказівкам</a:t>
            </a:r>
            <a:r>
              <a:rPr lang="ru-RU" dirty="0"/>
              <a:t> прокурора</a:t>
            </a:r>
            <a:r>
              <a:rPr lang="ru-RU" dirty="0" smtClean="0"/>
              <a:t>.</a:t>
            </a:r>
          </a:p>
          <a:p>
            <a:pPr marL="45720" indent="0">
              <a:buNone/>
            </a:pPr>
            <a:r>
              <a:rPr lang="ru-RU" b="1" dirty="0">
                <a:solidFill>
                  <a:srgbClr val="FF0000"/>
                </a:solidFill>
              </a:rPr>
              <a:t>4. </a:t>
            </a:r>
            <a:r>
              <a:rPr lang="ru-RU" b="1" dirty="0" err="1">
                <a:solidFill>
                  <a:srgbClr val="FF0000"/>
                </a:solidFill>
              </a:rPr>
              <a:t>Спеціальний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нагляд</a:t>
            </a:r>
            <a:r>
              <a:rPr lang="ru-RU" b="1" dirty="0">
                <a:solidFill>
                  <a:srgbClr val="FF0000"/>
                </a:solidFill>
              </a:rPr>
              <a:t> (БЕБ та НАБУ)</a:t>
            </a:r>
          </a:p>
          <a:p>
            <a:pPr marL="45720" indent="0">
              <a:buNone/>
            </a:pPr>
            <a:r>
              <a:rPr lang="ru-RU" dirty="0"/>
              <a:t>В органах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спеціальною</a:t>
            </a:r>
            <a:r>
              <a:rPr lang="ru-RU" dirty="0"/>
              <a:t> </a:t>
            </a:r>
            <a:r>
              <a:rPr lang="ru-RU" dirty="0" err="1"/>
              <a:t>юрисдикцією</a:t>
            </a:r>
            <a:r>
              <a:rPr lang="ru-RU" dirty="0"/>
              <a:t> </a:t>
            </a:r>
            <a:r>
              <a:rPr lang="ru-RU" dirty="0" err="1"/>
              <a:t>нагляд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свої</a:t>
            </a:r>
            <a:r>
              <a:rPr lang="ru-RU" dirty="0"/>
              <a:t> </a:t>
            </a:r>
            <a:r>
              <a:rPr lang="ru-RU" dirty="0" err="1"/>
              <a:t>особливості</a:t>
            </a:r>
            <a:r>
              <a:rPr lang="ru-RU" dirty="0"/>
              <a:t>:</a:t>
            </a:r>
          </a:p>
          <a:p>
            <a:pPr marL="45720" indent="0">
              <a:buNone/>
            </a:pPr>
            <a:r>
              <a:rPr lang="ru-RU" b="1" dirty="0"/>
              <a:t>НАБУ:</a:t>
            </a:r>
            <a:r>
              <a:rPr lang="ru-RU" dirty="0"/>
              <a:t> </a:t>
            </a:r>
            <a:r>
              <a:rPr lang="ru-RU" dirty="0" err="1"/>
              <a:t>Нагляд</a:t>
            </a:r>
            <a:r>
              <a:rPr lang="ru-RU" dirty="0"/>
              <a:t> </a:t>
            </a:r>
            <a:r>
              <a:rPr lang="ru-RU" dirty="0" err="1"/>
              <a:t>здійснюється</a:t>
            </a:r>
            <a:r>
              <a:rPr lang="ru-RU" dirty="0"/>
              <a:t> </a:t>
            </a:r>
            <a:r>
              <a:rPr lang="ru-RU" dirty="0" err="1"/>
              <a:t>виключно</a:t>
            </a:r>
            <a:r>
              <a:rPr lang="ru-RU" dirty="0"/>
              <a:t> прокурорами </a:t>
            </a:r>
            <a:r>
              <a:rPr lang="ru-RU" dirty="0" err="1"/>
              <a:t>Спеціалізованої</a:t>
            </a:r>
            <a:r>
              <a:rPr lang="ru-RU" dirty="0"/>
              <a:t> </a:t>
            </a:r>
            <a:r>
              <a:rPr lang="ru-RU" dirty="0" err="1"/>
              <a:t>антикорупційної</a:t>
            </a:r>
            <a:r>
              <a:rPr lang="ru-RU" dirty="0"/>
              <a:t> </a:t>
            </a:r>
            <a:r>
              <a:rPr lang="ru-RU" dirty="0" err="1"/>
              <a:t>прокуратури</a:t>
            </a:r>
            <a:r>
              <a:rPr lang="ru-RU" dirty="0"/>
              <a:t> (</a:t>
            </a:r>
            <a:r>
              <a:rPr lang="ru-RU" b="1" dirty="0"/>
              <a:t>САП</a:t>
            </a:r>
            <a:r>
              <a:rPr lang="ru-RU" dirty="0"/>
              <a:t>).</a:t>
            </a:r>
          </a:p>
          <a:p>
            <a:pPr marL="45720" indent="0">
              <a:buNone/>
            </a:pPr>
            <a:r>
              <a:rPr lang="ru-RU" b="1" dirty="0"/>
              <a:t>БЕБ:</a:t>
            </a:r>
            <a:r>
              <a:rPr lang="ru-RU" dirty="0"/>
              <a:t> </a:t>
            </a:r>
            <a:r>
              <a:rPr lang="ru-RU" dirty="0" err="1"/>
              <a:t>Нагляд</a:t>
            </a:r>
            <a:r>
              <a:rPr lang="ru-RU" dirty="0"/>
              <a:t> </a:t>
            </a:r>
            <a:r>
              <a:rPr lang="ru-RU" dirty="0" err="1"/>
              <a:t>здійснюється</a:t>
            </a:r>
            <a:r>
              <a:rPr lang="ru-RU" dirty="0"/>
              <a:t> </a:t>
            </a:r>
            <a:r>
              <a:rPr lang="ru-RU" dirty="0" err="1"/>
              <a:t>профільними</a:t>
            </a:r>
            <a:r>
              <a:rPr lang="ru-RU" dirty="0"/>
              <a:t> </a:t>
            </a:r>
            <a:r>
              <a:rPr lang="ru-RU" dirty="0" err="1"/>
              <a:t>підрозділами</a:t>
            </a:r>
            <a:r>
              <a:rPr lang="ru-RU" dirty="0"/>
              <a:t> </a:t>
            </a:r>
            <a:r>
              <a:rPr lang="ru-RU" dirty="0" err="1"/>
              <a:t>Офісу</a:t>
            </a:r>
            <a:r>
              <a:rPr lang="ru-RU" dirty="0"/>
              <a:t> Генерального прокурора.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739277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260648"/>
            <a:ext cx="8712968" cy="6336704"/>
          </a:xfrm>
        </p:spPr>
        <p:txBody>
          <a:bodyPr>
            <a:normAutofit/>
          </a:bodyPr>
          <a:lstStyle/>
          <a:p>
            <a:pPr marL="2404872" lvl="8" indent="0">
              <a:buNone/>
            </a:pPr>
            <a:r>
              <a:rPr lang="ru-RU" sz="2400" b="1" dirty="0" smtClean="0"/>
              <a:t>1. </a:t>
            </a:r>
            <a:r>
              <a:rPr lang="ru-RU" sz="2400" b="1" dirty="0" err="1"/>
              <a:t>Поняття</a:t>
            </a:r>
            <a:r>
              <a:rPr lang="ru-RU" sz="2400" b="1" dirty="0"/>
              <a:t> </a:t>
            </a:r>
            <a:r>
              <a:rPr lang="ru-RU" sz="2400" b="1" dirty="0" err="1"/>
              <a:t>досудового</a:t>
            </a:r>
            <a:r>
              <a:rPr lang="ru-RU" sz="2400" b="1" dirty="0"/>
              <a:t> </a:t>
            </a:r>
            <a:r>
              <a:rPr lang="ru-RU" sz="2400" b="1" dirty="0" err="1"/>
              <a:t>розслідування</a:t>
            </a:r>
            <a:endParaRPr lang="ru-RU" sz="2400" b="1" dirty="0"/>
          </a:p>
          <a:p>
            <a:r>
              <a:rPr lang="ru-RU" b="1" dirty="0" err="1"/>
              <a:t>Досудове</a:t>
            </a:r>
            <a:r>
              <a:rPr lang="ru-RU" b="1" dirty="0"/>
              <a:t> </a:t>
            </a:r>
            <a:r>
              <a:rPr lang="ru-RU" b="1" dirty="0" err="1"/>
              <a:t>розслідування</a:t>
            </a:r>
            <a:r>
              <a:rPr lang="ru-RU" dirty="0"/>
              <a:t> —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стадія</a:t>
            </a:r>
            <a:r>
              <a:rPr lang="ru-RU" dirty="0"/>
              <a:t> </a:t>
            </a:r>
            <a:r>
              <a:rPr lang="ru-RU" dirty="0" err="1"/>
              <a:t>кримінального</a:t>
            </a:r>
            <a:r>
              <a:rPr lang="ru-RU" dirty="0"/>
              <a:t> </a:t>
            </a:r>
            <a:r>
              <a:rPr lang="ru-RU" dirty="0" err="1"/>
              <a:t>провадження</a:t>
            </a:r>
            <a:r>
              <a:rPr lang="ru-RU" dirty="0"/>
              <a:t>, яка </a:t>
            </a:r>
            <a:r>
              <a:rPr lang="ru-RU" dirty="0" err="1"/>
              <a:t>починається</a:t>
            </a:r>
            <a:r>
              <a:rPr lang="ru-RU" dirty="0"/>
              <a:t> з моменту </a:t>
            </a:r>
            <a:r>
              <a:rPr lang="ru-RU" dirty="0" err="1"/>
              <a:t>внесення</a:t>
            </a:r>
            <a:r>
              <a:rPr lang="ru-RU" dirty="0"/>
              <a:t> </a:t>
            </a:r>
            <a:r>
              <a:rPr lang="ru-RU" dirty="0" err="1"/>
              <a:t>відомостей</a:t>
            </a:r>
            <a:r>
              <a:rPr lang="ru-RU" dirty="0"/>
              <a:t> про </a:t>
            </a:r>
            <a:r>
              <a:rPr lang="ru-RU" dirty="0" err="1"/>
              <a:t>кримінальне</a:t>
            </a:r>
            <a:r>
              <a:rPr lang="ru-RU" dirty="0"/>
              <a:t> </a:t>
            </a:r>
            <a:r>
              <a:rPr lang="ru-RU" dirty="0" err="1"/>
              <a:t>правопорушення</a:t>
            </a:r>
            <a:r>
              <a:rPr lang="ru-RU" dirty="0"/>
              <a:t> до </a:t>
            </a:r>
            <a:r>
              <a:rPr lang="ru-RU" dirty="0" err="1"/>
              <a:t>Єдиного</a:t>
            </a:r>
            <a:r>
              <a:rPr lang="ru-RU" dirty="0"/>
              <a:t> </a:t>
            </a:r>
            <a:r>
              <a:rPr lang="ru-RU" dirty="0" err="1"/>
              <a:t>реєстру</a:t>
            </a:r>
            <a:r>
              <a:rPr lang="ru-RU" dirty="0"/>
              <a:t> </a:t>
            </a:r>
            <a:r>
              <a:rPr lang="ru-RU" dirty="0" err="1"/>
              <a:t>досудових</a:t>
            </a:r>
            <a:r>
              <a:rPr lang="ru-RU" dirty="0"/>
              <a:t> </a:t>
            </a:r>
            <a:r>
              <a:rPr lang="ru-RU" dirty="0" err="1"/>
              <a:t>розслідувань</a:t>
            </a:r>
            <a:r>
              <a:rPr lang="ru-RU" dirty="0"/>
              <a:t> (ЄРДР) і </a:t>
            </a:r>
            <a:r>
              <a:rPr lang="ru-RU" dirty="0" err="1"/>
              <a:t>закінчується</a:t>
            </a:r>
            <a:r>
              <a:rPr lang="ru-RU" dirty="0"/>
              <a:t> </a:t>
            </a:r>
            <a:r>
              <a:rPr lang="ru-RU" dirty="0" err="1"/>
              <a:t>закриттям</a:t>
            </a:r>
            <a:r>
              <a:rPr lang="ru-RU" dirty="0"/>
              <a:t> </a:t>
            </a:r>
            <a:r>
              <a:rPr lang="ru-RU" dirty="0" err="1"/>
              <a:t>кримінального</a:t>
            </a:r>
            <a:r>
              <a:rPr lang="ru-RU" dirty="0"/>
              <a:t> </a:t>
            </a:r>
            <a:r>
              <a:rPr lang="ru-RU" dirty="0" err="1"/>
              <a:t>провадження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направленням</a:t>
            </a:r>
            <a:r>
              <a:rPr lang="ru-RU" dirty="0"/>
              <a:t> до суду </a:t>
            </a:r>
            <a:r>
              <a:rPr lang="ru-RU" dirty="0" err="1"/>
              <a:t>обвинувального</a:t>
            </a:r>
            <a:r>
              <a:rPr lang="ru-RU" dirty="0"/>
              <a:t> акта, </a:t>
            </a:r>
            <a:r>
              <a:rPr lang="ru-RU" dirty="0" err="1"/>
              <a:t>клопотання</a:t>
            </a:r>
            <a:r>
              <a:rPr lang="ru-RU" dirty="0"/>
              <a:t> про </a:t>
            </a: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примусових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 </a:t>
            </a:r>
            <a:r>
              <a:rPr lang="ru-RU" dirty="0" err="1"/>
              <a:t>медичного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виховного</a:t>
            </a:r>
            <a:r>
              <a:rPr lang="ru-RU" dirty="0"/>
              <a:t> характеру, </a:t>
            </a:r>
            <a:r>
              <a:rPr lang="ru-RU" dirty="0" err="1"/>
              <a:t>клопотання</a:t>
            </a:r>
            <a:r>
              <a:rPr lang="ru-RU" dirty="0"/>
              <a:t> про </a:t>
            </a:r>
            <a:r>
              <a:rPr lang="ru-RU" dirty="0" err="1"/>
              <a:t>звільнення</a:t>
            </a:r>
            <a:r>
              <a:rPr lang="ru-RU" dirty="0"/>
              <a:t> особи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кримінальної</a:t>
            </a:r>
            <a:r>
              <a:rPr lang="ru-RU" dirty="0"/>
              <a:t> </a:t>
            </a:r>
            <a:r>
              <a:rPr lang="ru-RU" dirty="0" err="1"/>
              <a:t>відповідальності</a:t>
            </a:r>
            <a:r>
              <a:rPr lang="ru-RU" dirty="0"/>
              <a:t>.</a:t>
            </a:r>
          </a:p>
          <a:p>
            <a:r>
              <a:rPr lang="ru-RU" b="1" dirty="0" err="1"/>
              <a:t>Ключова</a:t>
            </a:r>
            <a:r>
              <a:rPr lang="ru-RU" b="1" dirty="0"/>
              <a:t> </a:t>
            </a:r>
            <a:r>
              <a:rPr lang="ru-RU" b="1" dirty="0" err="1"/>
              <a:t>особливість</a:t>
            </a:r>
            <a:r>
              <a:rPr lang="ru-RU" b="1" dirty="0"/>
              <a:t>:</a:t>
            </a:r>
            <a:r>
              <a:rPr lang="ru-RU" dirty="0"/>
              <a:t>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позасудова</a:t>
            </a:r>
            <a:r>
              <a:rPr lang="ru-RU" dirty="0"/>
              <a:t> </a:t>
            </a:r>
            <a:r>
              <a:rPr lang="ru-RU" dirty="0" err="1"/>
              <a:t>стадія</a:t>
            </a:r>
            <a:r>
              <a:rPr lang="ru-RU" dirty="0"/>
              <a:t>, де </a:t>
            </a:r>
            <a:r>
              <a:rPr lang="ru-RU" dirty="0" err="1"/>
              <a:t>збираються</a:t>
            </a:r>
            <a:r>
              <a:rPr lang="ru-RU" dirty="0"/>
              <a:t> </a:t>
            </a:r>
            <a:r>
              <a:rPr lang="ru-RU" dirty="0" err="1"/>
              <a:t>докази</a:t>
            </a:r>
            <a:r>
              <a:rPr lang="ru-RU" dirty="0"/>
              <a:t>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встановити</a:t>
            </a:r>
            <a:r>
              <a:rPr lang="ru-RU" dirty="0"/>
              <a:t>, </a:t>
            </a:r>
            <a:r>
              <a:rPr lang="ru-RU" dirty="0" err="1"/>
              <a:t>чи</a:t>
            </a:r>
            <a:r>
              <a:rPr lang="ru-RU" dirty="0"/>
              <a:t> є </a:t>
            </a:r>
            <a:r>
              <a:rPr lang="ru-RU" dirty="0" err="1"/>
              <a:t>достатньо</a:t>
            </a:r>
            <a:r>
              <a:rPr lang="ru-RU" dirty="0"/>
              <a:t> </a:t>
            </a:r>
            <a:r>
              <a:rPr lang="ru-RU" dirty="0" err="1"/>
              <a:t>підстав</a:t>
            </a:r>
            <a:r>
              <a:rPr lang="ru-RU" dirty="0"/>
              <a:t> для </a:t>
            </a:r>
            <a:r>
              <a:rPr lang="ru-RU" dirty="0" err="1"/>
              <a:t>розгляду</a:t>
            </a:r>
            <a:r>
              <a:rPr lang="ru-RU" dirty="0"/>
              <a:t> </a:t>
            </a:r>
            <a:r>
              <a:rPr lang="ru-RU" dirty="0" err="1"/>
              <a:t>справи</a:t>
            </a:r>
            <a:r>
              <a:rPr lang="ru-RU" dirty="0"/>
              <a:t> в </a:t>
            </a:r>
            <a:r>
              <a:rPr lang="ru-RU" dirty="0" err="1"/>
              <a:t>суді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7236406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716875522"/>
              </p:ext>
            </p:extLst>
          </p:nvPr>
        </p:nvGraphicFramePr>
        <p:xfrm>
          <a:off x="179512" y="404664"/>
          <a:ext cx="8640960" cy="6120681"/>
        </p:xfrm>
        <a:graphic>
          <a:graphicData uri="http://schemas.openxmlformats.org/drawingml/2006/table">
            <a:tbl>
              <a:tblPr/>
              <a:tblGrid>
                <a:gridCol w="2880320"/>
                <a:gridCol w="2880320"/>
                <a:gridCol w="2880320"/>
              </a:tblGrid>
              <a:tr h="661696">
                <a:tc>
                  <a:txBody>
                    <a:bodyPr/>
                    <a:lstStyle/>
                    <a:p>
                      <a:r>
                        <a:rPr lang="ru-RU" b="1">
                          <a:effectLst/>
                          <a:latin typeface="Google Sans Text"/>
                        </a:rPr>
                        <a:t>Вид нагляду</a:t>
                      </a:r>
                      <a:endParaRPr lang="ru-RU">
                        <a:effectLst/>
                        <a:latin typeface="Google Sans Text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b="1">
                          <a:effectLst/>
                          <a:latin typeface="Google Sans Text"/>
                        </a:rPr>
                        <a:t>Суб'єкт</a:t>
                      </a:r>
                      <a:endParaRPr lang="ru-RU">
                        <a:effectLst/>
                        <a:latin typeface="Google Sans Text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b="1">
                          <a:effectLst/>
                          <a:latin typeface="Google Sans Text"/>
                        </a:rPr>
                        <a:t>Основна мета</a:t>
                      </a:r>
                      <a:endParaRPr lang="ru-RU">
                        <a:effectLst/>
                        <a:latin typeface="Google Sans Text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4238">
                <a:tc>
                  <a:txBody>
                    <a:bodyPr/>
                    <a:lstStyle/>
                    <a:p>
                      <a:r>
                        <a:rPr lang="ru-RU" b="1">
                          <a:effectLst/>
                          <a:latin typeface="Google Sans Text"/>
                        </a:rPr>
                        <a:t>Прокурорський</a:t>
                      </a:r>
                      <a:endParaRPr lang="ru-RU">
                        <a:effectLst/>
                        <a:latin typeface="Google Sans Text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  <a:latin typeface="Google Sans Text"/>
                        </a:rPr>
                        <a:t>Прокурор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  <a:latin typeface="Google Sans Text"/>
                        </a:rPr>
                        <a:t>Законність та обґрунтованість обвинувачення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0509">
                <a:tc>
                  <a:txBody>
                    <a:bodyPr/>
                    <a:lstStyle/>
                    <a:p>
                      <a:r>
                        <a:rPr lang="ru-RU" b="1">
                          <a:effectLst/>
                          <a:latin typeface="Google Sans Text"/>
                        </a:rPr>
                        <a:t>Судовий</a:t>
                      </a:r>
                      <a:endParaRPr lang="ru-RU">
                        <a:effectLst/>
                        <a:latin typeface="Google Sans Text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  <a:latin typeface="Google Sans Text"/>
                        </a:rPr>
                        <a:t>Слідчий суддя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  <a:latin typeface="Google Sans Text"/>
                        </a:rPr>
                        <a:t>Захист прав людини та недоторканність власності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4238">
                <a:tc>
                  <a:txBody>
                    <a:bodyPr/>
                    <a:lstStyle/>
                    <a:p>
                      <a:r>
                        <a:rPr lang="ru-RU" b="1">
                          <a:effectLst/>
                          <a:latin typeface="Google Sans Text"/>
                        </a:rPr>
                        <a:t>Відомчий</a:t>
                      </a:r>
                      <a:endParaRPr lang="ru-RU">
                        <a:effectLst/>
                        <a:latin typeface="Google Sans Text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  <a:latin typeface="Google Sans Text"/>
                        </a:rPr>
                        <a:t>Керівник слідства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err="1">
                          <a:effectLst/>
                          <a:latin typeface="Google Sans Text"/>
                        </a:rPr>
                        <a:t>Ефективність</a:t>
                      </a:r>
                      <a:r>
                        <a:rPr lang="ru-RU" dirty="0">
                          <a:effectLst/>
                          <a:latin typeface="Google Sans Text"/>
                        </a:rPr>
                        <a:t> та </a:t>
                      </a:r>
                      <a:r>
                        <a:rPr lang="ru-RU" dirty="0" err="1">
                          <a:effectLst/>
                          <a:latin typeface="Google Sans Text"/>
                        </a:rPr>
                        <a:t>організація</a:t>
                      </a:r>
                      <a:r>
                        <a:rPr lang="ru-RU" dirty="0">
                          <a:effectLst/>
                          <a:latin typeface="Google Sans Text"/>
                        </a:rPr>
                        <a:t> </a:t>
                      </a:r>
                      <a:r>
                        <a:rPr lang="ru-RU" dirty="0" err="1">
                          <a:effectLst/>
                          <a:latin typeface="Google Sans Text"/>
                        </a:rPr>
                        <a:t>роботи</a:t>
                      </a:r>
                      <a:r>
                        <a:rPr lang="ru-RU" dirty="0">
                          <a:effectLst/>
                          <a:latin typeface="Google Sans Text"/>
                        </a:rPr>
                        <a:t> </a:t>
                      </a:r>
                      <a:r>
                        <a:rPr lang="ru-RU" dirty="0" err="1">
                          <a:effectLst/>
                          <a:latin typeface="Google Sans Text"/>
                        </a:rPr>
                        <a:t>підрозділу</a:t>
                      </a:r>
                      <a:endParaRPr lang="ru-RU" dirty="0">
                        <a:effectLst/>
                        <a:latin typeface="Google Sans Text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9747802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95536" y="731520"/>
            <a:ext cx="8496944" cy="5505792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ru-RU" sz="3600" dirty="0" err="1" smtClean="0"/>
              <a:t>Висновок</a:t>
            </a:r>
            <a:r>
              <a:rPr lang="ru-RU" sz="3600" dirty="0" smtClean="0"/>
              <a:t>.</a:t>
            </a:r>
          </a:p>
          <a:p>
            <a:pPr marL="45720" indent="0" algn="ctr">
              <a:buNone/>
            </a:pPr>
            <a:r>
              <a:rPr lang="ru-RU" sz="3600" dirty="0" smtClean="0"/>
              <a:t>Система </a:t>
            </a:r>
            <a:r>
              <a:rPr lang="ru-RU" sz="3600" dirty="0" err="1"/>
              <a:t>нагляду</a:t>
            </a:r>
            <a:r>
              <a:rPr lang="ru-RU" sz="3600" dirty="0"/>
              <a:t> </a:t>
            </a:r>
            <a:r>
              <a:rPr lang="ru-RU" sz="3600" dirty="0" err="1"/>
              <a:t>побудована</a:t>
            </a:r>
            <a:r>
              <a:rPr lang="ru-RU" sz="3600" dirty="0"/>
              <a:t> на </a:t>
            </a:r>
            <a:r>
              <a:rPr lang="ru-RU" sz="3600" dirty="0" err="1"/>
              <a:t>принципі</a:t>
            </a:r>
            <a:r>
              <a:rPr lang="ru-RU" sz="3600" dirty="0"/>
              <a:t> "</a:t>
            </a:r>
            <a:r>
              <a:rPr lang="ru-RU" sz="3600" dirty="0" err="1"/>
              <a:t>стримувань</a:t>
            </a:r>
            <a:r>
              <a:rPr lang="ru-RU" sz="3600" dirty="0"/>
              <a:t> і </a:t>
            </a:r>
            <a:r>
              <a:rPr lang="ru-RU" sz="3600" dirty="0" err="1"/>
              <a:t>противаг</a:t>
            </a:r>
            <a:r>
              <a:rPr lang="ru-RU" sz="3600" dirty="0"/>
              <a:t>". Прокурор </a:t>
            </a:r>
            <a:r>
              <a:rPr lang="ru-RU" sz="3600" dirty="0" err="1"/>
              <a:t>спрямовує</a:t>
            </a:r>
            <a:r>
              <a:rPr lang="ru-RU" sz="3600" dirty="0"/>
              <a:t> </a:t>
            </a:r>
            <a:r>
              <a:rPr lang="ru-RU" sz="3600" dirty="0" err="1"/>
              <a:t>слідчого</a:t>
            </a:r>
            <a:r>
              <a:rPr lang="ru-RU" sz="3600" dirty="0"/>
              <a:t>, </a:t>
            </a:r>
            <a:r>
              <a:rPr lang="ru-RU" sz="3600" dirty="0" err="1"/>
              <a:t>слідчий</a:t>
            </a:r>
            <a:r>
              <a:rPr lang="ru-RU" sz="3600" dirty="0"/>
              <a:t> </a:t>
            </a:r>
            <a:r>
              <a:rPr lang="ru-RU" sz="3600" dirty="0" err="1"/>
              <a:t>суддя</a:t>
            </a:r>
            <a:r>
              <a:rPr lang="ru-RU" sz="3600" dirty="0"/>
              <a:t> </a:t>
            </a:r>
            <a:r>
              <a:rPr lang="ru-RU" sz="3600" dirty="0" err="1"/>
              <a:t>обмежує</a:t>
            </a:r>
            <a:r>
              <a:rPr lang="ru-RU" sz="3600" dirty="0"/>
              <a:t> </a:t>
            </a:r>
            <a:r>
              <a:rPr lang="ru-RU" sz="3600" dirty="0" err="1"/>
              <a:t>їх</a:t>
            </a:r>
            <a:r>
              <a:rPr lang="ru-RU" sz="3600" dirty="0"/>
              <a:t> </a:t>
            </a:r>
            <a:r>
              <a:rPr lang="ru-RU" sz="3600" dirty="0" err="1"/>
              <a:t>обох</a:t>
            </a:r>
            <a:r>
              <a:rPr lang="ru-RU" sz="3600" dirty="0"/>
              <a:t> у </a:t>
            </a:r>
            <a:r>
              <a:rPr lang="ru-RU" sz="3600" dirty="0" err="1"/>
              <a:t>питаннях</a:t>
            </a:r>
            <a:r>
              <a:rPr lang="ru-RU" sz="3600" dirty="0"/>
              <a:t> прав </a:t>
            </a:r>
            <a:r>
              <a:rPr lang="ru-RU" sz="3600" dirty="0" err="1"/>
              <a:t>людини</a:t>
            </a:r>
            <a:r>
              <a:rPr lang="ru-RU" sz="3600" dirty="0"/>
              <a:t>, а </a:t>
            </a:r>
            <a:r>
              <a:rPr lang="ru-RU" sz="3600" dirty="0" err="1"/>
              <a:t>керівник</a:t>
            </a:r>
            <a:r>
              <a:rPr lang="ru-RU" sz="3600" dirty="0"/>
              <a:t> органу </a:t>
            </a:r>
            <a:r>
              <a:rPr lang="ru-RU" sz="3600" dirty="0" err="1"/>
              <a:t>забезпечує</a:t>
            </a:r>
            <a:r>
              <a:rPr lang="ru-RU" sz="3600" dirty="0"/>
              <a:t> </a:t>
            </a:r>
            <a:r>
              <a:rPr lang="ru-RU" sz="3600" dirty="0" err="1"/>
              <a:t>технічну</a:t>
            </a:r>
            <a:r>
              <a:rPr lang="ru-RU" sz="3600" dirty="0"/>
              <a:t> та </a:t>
            </a:r>
            <a:r>
              <a:rPr lang="ru-RU" sz="3600" dirty="0" err="1"/>
              <a:t>адміністративну</a:t>
            </a:r>
            <a:r>
              <a:rPr lang="ru-RU" sz="3600" dirty="0"/>
              <a:t> </a:t>
            </a:r>
            <a:r>
              <a:rPr lang="ru-RU" sz="3600" dirty="0" err="1"/>
              <a:t>можливість</a:t>
            </a:r>
            <a:r>
              <a:rPr lang="ru-RU" sz="3600" dirty="0"/>
              <a:t> </a:t>
            </a:r>
            <a:r>
              <a:rPr lang="ru-RU" sz="3600" dirty="0" err="1"/>
              <a:t>проведення</a:t>
            </a:r>
            <a:r>
              <a:rPr lang="ru-RU" sz="3600" dirty="0"/>
              <a:t> </a:t>
            </a:r>
            <a:r>
              <a:rPr lang="ru-RU" sz="3600" dirty="0" err="1"/>
              <a:t>розслідування</a:t>
            </a:r>
            <a:r>
              <a:rPr lang="ru-RU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7072359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95536" y="731520"/>
            <a:ext cx="8496944" cy="5505792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ru-RU" sz="2800" dirty="0" err="1"/>
              <a:t>Взаємодія</a:t>
            </a:r>
            <a:r>
              <a:rPr lang="ru-RU" sz="2800" dirty="0"/>
              <a:t> оперативно-</a:t>
            </a:r>
            <a:r>
              <a:rPr lang="ru-RU" sz="2800" dirty="0" err="1"/>
              <a:t>розшукової</a:t>
            </a:r>
            <a:r>
              <a:rPr lang="ru-RU" sz="2800" dirty="0"/>
              <a:t> </a:t>
            </a:r>
            <a:r>
              <a:rPr lang="ru-RU" sz="2800" dirty="0" err="1"/>
              <a:t>діяльності</a:t>
            </a:r>
            <a:r>
              <a:rPr lang="ru-RU" sz="2800" dirty="0"/>
              <a:t> (ОРД) та </a:t>
            </a:r>
            <a:r>
              <a:rPr lang="ru-RU" sz="2800" dirty="0" err="1"/>
              <a:t>досудового</a:t>
            </a:r>
            <a:r>
              <a:rPr lang="ru-RU" sz="2800" dirty="0"/>
              <a:t> </a:t>
            </a:r>
            <a:r>
              <a:rPr lang="ru-RU" sz="2800" dirty="0" err="1"/>
              <a:t>розслідування</a:t>
            </a:r>
            <a:r>
              <a:rPr lang="ru-RU" sz="2800" dirty="0"/>
              <a:t> є одним </a:t>
            </a:r>
            <a:r>
              <a:rPr lang="ru-RU" sz="2800" dirty="0" err="1"/>
              <a:t>із</a:t>
            </a:r>
            <a:r>
              <a:rPr lang="ru-RU" sz="2800" dirty="0"/>
              <a:t> </a:t>
            </a:r>
            <a:r>
              <a:rPr lang="ru-RU" sz="2800" dirty="0" err="1"/>
              <a:t>найскладніших</a:t>
            </a:r>
            <a:r>
              <a:rPr lang="ru-RU" sz="2800" dirty="0"/>
              <a:t> та </a:t>
            </a:r>
            <a:r>
              <a:rPr lang="ru-RU" sz="2800" dirty="0" err="1"/>
              <a:t>водночас</a:t>
            </a:r>
            <a:r>
              <a:rPr lang="ru-RU" sz="2800" dirty="0"/>
              <a:t> </a:t>
            </a:r>
            <a:r>
              <a:rPr lang="ru-RU" sz="2800" dirty="0" err="1"/>
              <a:t>найважливіших</a:t>
            </a:r>
            <a:r>
              <a:rPr lang="ru-RU" sz="2800" dirty="0"/>
              <a:t> </a:t>
            </a:r>
            <a:r>
              <a:rPr lang="ru-RU" sz="2800" dirty="0" err="1"/>
              <a:t>аспектів</a:t>
            </a:r>
            <a:r>
              <a:rPr lang="ru-RU" sz="2800" dirty="0"/>
              <a:t> </a:t>
            </a:r>
            <a:r>
              <a:rPr lang="ru-RU" sz="2800" dirty="0" err="1"/>
              <a:t>кримінального</a:t>
            </a:r>
            <a:r>
              <a:rPr lang="ru-RU" sz="2800" dirty="0"/>
              <a:t> </a:t>
            </a:r>
            <a:r>
              <a:rPr lang="ru-RU" sz="2800" dirty="0" err="1"/>
              <a:t>процесу</a:t>
            </a:r>
            <a:r>
              <a:rPr lang="ru-RU" sz="2800" dirty="0"/>
              <a:t>. ОРД </a:t>
            </a:r>
            <a:r>
              <a:rPr lang="ru-RU" sz="2800" dirty="0" err="1"/>
              <a:t>виступає</a:t>
            </a:r>
            <a:r>
              <a:rPr lang="ru-RU" sz="2800" dirty="0"/>
              <a:t> </a:t>
            </a:r>
            <a:r>
              <a:rPr lang="ru-RU" sz="2800" dirty="0" err="1"/>
              <a:t>потужним</a:t>
            </a:r>
            <a:r>
              <a:rPr lang="ru-RU" sz="2800" dirty="0"/>
              <a:t> </a:t>
            </a:r>
            <a:r>
              <a:rPr lang="ru-RU" sz="2800" dirty="0" err="1"/>
              <a:t>інструментом</a:t>
            </a:r>
            <a:r>
              <a:rPr lang="ru-RU" sz="2800" dirty="0"/>
              <a:t>, </a:t>
            </a:r>
            <a:r>
              <a:rPr lang="ru-RU" sz="2800" dirty="0" err="1"/>
              <a:t>який</a:t>
            </a:r>
            <a:r>
              <a:rPr lang="ru-RU" sz="2800" dirty="0"/>
              <a:t> «живить» </a:t>
            </a:r>
            <a:r>
              <a:rPr lang="ru-RU" sz="2800" dirty="0" err="1"/>
              <a:t>слідство</a:t>
            </a:r>
            <a:r>
              <a:rPr lang="ru-RU" sz="2800" dirty="0"/>
              <a:t> </a:t>
            </a:r>
            <a:r>
              <a:rPr lang="ru-RU" sz="2800" dirty="0" err="1"/>
              <a:t>інформацією</a:t>
            </a:r>
            <a:r>
              <a:rPr lang="ru-RU" sz="2800" dirty="0"/>
              <a:t>, яку </a:t>
            </a:r>
            <a:r>
              <a:rPr lang="ru-RU" sz="2800" dirty="0" err="1"/>
              <a:t>неможливо</a:t>
            </a:r>
            <a:r>
              <a:rPr lang="ru-RU" sz="2800" dirty="0"/>
              <a:t> </a:t>
            </a:r>
            <a:r>
              <a:rPr lang="ru-RU" sz="2800" dirty="0" err="1"/>
              <a:t>здобути</a:t>
            </a:r>
            <a:r>
              <a:rPr lang="ru-RU" sz="2800" dirty="0"/>
              <a:t> </a:t>
            </a:r>
            <a:r>
              <a:rPr lang="ru-RU" sz="2800" dirty="0" err="1"/>
              <a:t>відкритими</a:t>
            </a:r>
            <a:r>
              <a:rPr lang="ru-RU" sz="2800" dirty="0"/>
              <a:t> </a:t>
            </a:r>
            <a:r>
              <a:rPr lang="ru-RU" sz="2800" dirty="0" err="1"/>
              <a:t>процесуальними</a:t>
            </a:r>
            <a:r>
              <a:rPr lang="ru-RU" sz="2800" dirty="0"/>
              <a:t> методами.</a:t>
            </a:r>
          </a:p>
        </p:txBody>
      </p:sp>
    </p:spTree>
    <p:extLst>
      <p:ext uri="{BB962C8B-B14F-4D97-AF65-F5344CB8AC3E}">
        <p14:creationId xmlns:p14="http://schemas.microsoft.com/office/powerpoint/2010/main" val="200397080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731520"/>
            <a:ext cx="8712968" cy="5505792"/>
          </a:xfrm>
        </p:spPr>
        <p:txBody>
          <a:bodyPr>
            <a:normAutofit lnSpcReduction="10000"/>
          </a:bodyPr>
          <a:lstStyle/>
          <a:p>
            <a:pPr marL="45720" indent="0">
              <a:buNone/>
            </a:pPr>
            <a:r>
              <a:rPr lang="ru-RU" b="1" dirty="0"/>
              <a:t>1</a:t>
            </a:r>
            <a:r>
              <a:rPr lang="ru-RU" b="1" dirty="0">
                <a:solidFill>
                  <a:srgbClr val="FF0000"/>
                </a:solidFill>
              </a:rPr>
              <a:t>. </a:t>
            </a:r>
            <a:r>
              <a:rPr lang="ru-RU" sz="3200" b="1" dirty="0" err="1">
                <a:solidFill>
                  <a:srgbClr val="FF0000"/>
                </a:solidFill>
              </a:rPr>
              <a:t>Поняття</a:t>
            </a:r>
            <a:r>
              <a:rPr lang="ru-RU" sz="3200" b="1" dirty="0">
                <a:solidFill>
                  <a:srgbClr val="FF0000"/>
                </a:solidFill>
              </a:rPr>
              <a:t> та </a:t>
            </a:r>
            <a:r>
              <a:rPr lang="ru-RU" sz="3200" b="1" dirty="0" err="1">
                <a:solidFill>
                  <a:srgbClr val="FF0000"/>
                </a:solidFill>
              </a:rPr>
              <a:t>функціональне</a:t>
            </a:r>
            <a:r>
              <a:rPr lang="ru-RU" sz="3200" b="1" dirty="0">
                <a:solidFill>
                  <a:srgbClr val="FF0000"/>
                </a:solidFill>
              </a:rPr>
              <a:t> </a:t>
            </a:r>
            <a:r>
              <a:rPr lang="ru-RU" sz="3200" b="1" dirty="0" err="1">
                <a:solidFill>
                  <a:srgbClr val="FF0000"/>
                </a:solidFill>
              </a:rPr>
              <a:t>призначення</a:t>
            </a:r>
            <a:r>
              <a:rPr lang="ru-RU" sz="3200" b="1" dirty="0">
                <a:solidFill>
                  <a:srgbClr val="FF0000"/>
                </a:solidFill>
              </a:rPr>
              <a:t> ОРД</a:t>
            </a:r>
          </a:p>
          <a:p>
            <a:pPr marL="45720" indent="0">
              <a:buNone/>
            </a:pPr>
            <a:r>
              <a:rPr lang="ru-RU" b="1" dirty="0"/>
              <a:t>Оперативно-</a:t>
            </a:r>
            <a:r>
              <a:rPr lang="ru-RU" b="1" dirty="0" err="1"/>
              <a:t>розшукова</a:t>
            </a:r>
            <a:r>
              <a:rPr lang="ru-RU" b="1" dirty="0"/>
              <a:t> </a:t>
            </a:r>
            <a:r>
              <a:rPr lang="ru-RU" b="1" dirty="0" err="1"/>
              <a:t>діяльність</a:t>
            </a:r>
            <a:r>
              <a:rPr lang="ru-RU" dirty="0"/>
              <a:t> — </a:t>
            </a:r>
            <a:r>
              <a:rPr lang="ru-RU" dirty="0" err="1"/>
              <a:t>це</a:t>
            </a:r>
            <a:r>
              <a:rPr lang="ru-RU" dirty="0"/>
              <a:t> система </a:t>
            </a:r>
            <a:r>
              <a:rPr lang="ru-RU" dirty="0" err="1"/>
              <a:t>гласних</a:t>
            </a:r>
            <a:r>
              <a:rPr lang="ru-RU" dirty="0"/>
              <a:t> і </a:t>
            </a:r>
            <a:r>
              <a:rPr lang="ru-RU" dirty="0" err="1"/>
              <a:t>негласних</a:t>
            </a:r>
            <a:r>
              <a:rPr lang="ru-RU" dirty="0"/>
              <a:t> </a:t>
            </a:r>
            <a:r>
              <a:rPr lang="ru-RU" dirty="0" err="1"/>
              <a:t>пошукових</a:t>
            </a:r>
            <a:r>
              <a:rPr lang="ru-RU" dirty="0"/>
              <a:t>, </a:t>
            </a:r>
            <a:r>
              <a:rPr lang="ru-RU" dirty="0" err="1"/>
              <a:t>розвідувальних</a:t>
            </a:r>
            <a:r>
              <a:rPr lang="ru-RU" dirty="0"/>
              <a:t> та </a:t>
            </a:r>
            <a:r>
              <a:rPr lang="ru-RU" dirty="0" err="1"/>
              <a:t>контррозвідувальних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здійснюються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застосуванням</a:t>
            </a:r>
            <a:r>
              <a:rPr lang="ru-RU" dirty="0"/>
              <a:t> </a:t>
            </a:r>
            <a:r>
              <a:rPr lang="ru-RU" dirty="0" err="1"/>
              <a:t>оперативних</a:t>
            </a:r>
            <a:r>
              <a:rPr lang="ru-RU" dirty="0"/>
              <a:t> та оперативно-</a:t>
            </a:r>
            <a:r>
              <a:rPr lang="ru-RU" dirty="0" err="1"/>
              <a:t>технічних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.</a:t>
            </a:r>
          </a:p>
          <a:p>
            <a:pPr marL="45720" indent="0">
              <a:buNone/>
            </a:pPr>
            <a:r>
              <a:rPr lang="ru-RU" b="1" dirty="0" err="1"/>
              <a:t>Значення</a:t>
            </a:r>
            <a:r>
              <a:rPr lang="ru-RU" b="1" dirty="0"/>
              <a:t> ОРД </a:t>
            </a:r>
            <a:r>
              <a:rPr lang="ru-RU" b="1" dirty="0" err="1"/>
              <a:t>полягає</a:t>
            </a:r>
            <a:r>
              <a:rPr lang="ru-RU" b="1" dirty="0"/>
              <a:t> у:</a:t>
            </a:r>
            <a:endParaRPr lang="ru-RU" dirty="0"/>
          </a:p>
          <a:p>
            <a:pPr marL="45720" indent="0">
              <a:buNone/>
            </a:pPr>
            <a:r>
              <a:rPr lang="ru-RU" b="1" dirty="0" err="1"/>
              <a:t>Виявленні</a:t>
            </a:r>
            <a:r>
              <a:rPr lang="ru-RU" b="1" dirty="0"/>
              <a:t> </a:t>
            </a:r>
            <a:r>
              <a:rPr lang="ru-RU" b="1" dirty="0" err="1"/>
              <a:t>прихованих</a:t>
            </a:r>
            <a:r>
              <a:rPr lang="ru-RU" b="1" dirty="0"/>
              <a:t> </a:t>
            </a:r>
            <a:r>
              <a:rPr lang="ru-RU" b="1" dirty="0" err="1"/>
              <a:t>злочинів</a:t>
            </a:r>
            <a:r>
              <a:rPr lang="ru-RU" b="1" dirty="0"/>
              <a:t>:</a:t>
            </a:r>
            <a:r>
              <a:rPr lang="ru-RU" dirty="0"/>
              <a:t> </a:t>
            </a:r>
            <a:r>
              <a:rPr lang="ru-RU" dirty="0" err="1"/>
              <a:t>Багато</a:t>
            </a:r>
            <a:r>
              <a:rPr lang="ru-RU" dirty="0"/>
              <a:t> </a:t>
            </a:r>
            <a:r>
              <a:rPr lang="ru-RU" dirty="0" err="1"/>
              <a:t>злочинів</a:t>
            </a:r>
            <a:r>
              <a:rPr lang="ru-RU" dirty="0"/>
              <a:t> (</a:t>
            </a:r>
            <a:r>
              <a:rPr lang="ru-RU" dirty="0" err="1"/>
              <a:t>корупція</a:t>
            </a:r>
            <a:r>
              <a:rPr lang="ru-RU" dirty="0"/>
              <a:t>, </a:t>
            </a:r>
            <a:r>
              <a:rPr lang="ru-RU" dirty="0" err="1"/>
              <a:t>наркоторгівля</a:t>
            </a:r>
            <a:r>
              <a:rPr lang="ru-RU" dirty="0"/>
              <a:t>, </a:t>
            </a:r>
            <a:r>
              <a:rPr lang="ru-RU" dirty="0" err="1"/>
              <a:t>організована</a:t>
            </a:r>
            <a:r>
              <a:rPr lang="ru-RU" dirty="0"/>
              <a:t> </a:t>
            </a:r>
            <a:r>
              <a:rPr lang="ru-RU" dirty="0" err="1"/>
              <a:t>злочинність</a:t>
            </a:r>
            <a:r>
              <a:rPr lang="ru-RU" dirty="0"/>
              <a:t>)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латентний</a:t>
            </a:r>
            <a:r>
              <a:rPr lang="ru-RU" dirty="0"/>
              <a:t> характер. ОРД </a:t>
            </a:r>
            <a:r>
              <a:rPr lang="ru-RU" dirty="0" err="1"/>
              <a:t>дозволяє</a:t>
            </a:r>
            <a:r>
              <a:rPr lang="ru-RU" dirty="0"/>
              <a:t> </a:t>
            </a:r>
            <a:r>
              <a:rPr lang="ru-RU" dirty="0" err="1"/>
              <a:t>виявити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ще</a:t>
            </a:r>
            <a:r>
              <a:rPr lang="ru-RU" dirty="0"/>
              <a:t> до того, як </a:t>
            </a:r>
            <a:r>
              <a:rPr lang="ru-RU" dirty="0" err="1"/>
              <a:t>з'явиться</a:t>
            </a:r>
            <a:r>
              <a:rPr lang="ru-RU" dirty="0"/>
              <a:t> </a:t>
            </a:r>
            <a:r>
              <a:rPr lang="ru-RU" dirty="0" err="1"/>
              <a:t>офіційна</a:t>
            </a:r>
            <a:r>
              <a:rPr lang="ru-RU" dirty="0"/>
              <a:t> </a:t>
            </a:r>
            <a:r>
              <a:rPr lang="ru-RU" dirty="0" err="1"/>
              <a:t>заява</a:t>
            </a:r>
            <a:r>
              <a:rPr lang="ru-RU" dirty="0"/>
              <a:t> </a:t>
            </a:r>
            <a:r>
              <a:rPr lang="ru-RU" dirty="0" err="1"/>
              <a:t>потерпілого</a:t>
            </a:r>
            <a:r>
              <a:rPr lang="ru-RU" dirty="0"/>
              <a:t>.</a:t>
            </a:r>
          </a:p>
          <a:p>
            <a:pPr marL="45720" indent="0">
              <a:buNone/>
            </a:pPr>
            <a:r>
              <a:rPr lang="ru-RU" b="1" dirty="0" err="1" smtClean="0"/>
              <a:t>Інформаційному</a:t>
            </a:r>
            <a:r>
              <a:rPr lang="ru-RU" b="1" dirty="0" smtClean="0"/>
              <a:t> </a:t>
            </a:r>
            <a:r>
              <a:rPr lang="ru-RU" b="1" dirty="0" err="1"/>
              <a:t>забезпеченні</a:t>
            </a:r>
            <a:r>
              <a:rPr lang="ru-RU" b="1" dirty="0"/>
              <a:t>:</a:t>
            </a:r>
            <a:r>
              <a:rPr lang="ru-RU" dirty="0"/>
              <a:t>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слідчому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 про </a:t>
            </a:r>
            <a:r>
              <a:rPr lang="ru-RU" dirty="0" err="1"/>
              <a:t>місцезнаходження</a:t>
            </a:r>
            <a:r>
              <a:rPr lang="ru-RU" dirty="0"/>
              <a:t> </a:t>
            </a:r>
            <a:r>
              <a:rPr lang="ru-RU" dirty="0" err="1"/>
              <a:t>знарядь</a:t>
            </a:r>
            <a:r>
              <a:rPr lang="ru-RU" dirty="0"/>
              <a:t> </a:t>
            </a:r>
            <a:r>
              <a:rPr lang="ru-RU" dirty="0" err="1"/>
              <a:t>злочину</a:t>
            </a:r>
            <a:r>
              <a:rPr lang="ru-RU" dirty="0"/>
              <a:t>, </a:t>
            </a:r>
            <a:r>
              <a:rPr lang="ru-RU" dirty="0" err="1"/>
              <a:t>викраденого</a:t>
            </a:r>
            <a:r>
              <a:rPr lang="ru-RU" dirty="0"/>
              <a:t> майна </a:t>
            </a:r>
            <a:r>
              <a:rPr lang="ru-RU" dirty="0" err="1"/>
              <a:t>або</a:t>
            </a:r>
            <a:r>
              <a:rPr lang="ru-RU" dirty="0"/>
              <a:t> самих </a:t>
            </a:r>
            <a:r>
              <a:rPr lang="ru-RU" dirty="0" err="1"/>
              <a:t>підозрюваних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0772528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95536" y="188640"/>
            <a:ext cx="8496944" cy="6048672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b="1" dirty="0"/>
              <a:t>2. </a:t>
            </a:r>
            <a:r>
              <a:rPr lang="ru-RU" b="1" dirty="0">
                <a:solidFill>
                  <a:srgbClr val="FF0000"/>
                </a:solidFill>
              </a:rPr>
              <a:t>Роль ОРД на </a:t>
            </a:r>
            <a:r>
              <a:rPr lang="ru-RU" b="1" dirty="0" err="1">
                <a:solidFill>
                  <a:srgbClr val="FF0000"/>
                </a:solidFill>
              </a:rPr>
              <a:t>різних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етапах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розслідування</a:t>
            </a:r>
            <a:endParaRPr lang="ru-RU" b="1" dirty="0">
              <a:solidFill>
                <a:srgbClr val="FF0000"/>
              </a:solidFill>
            </a:endParaRPr>
          </a:p>
          <a:p>
            <a:pPr marL="45720" indent="0">
              <a:buNone/>
            </a:pPr>
            <a:r>
              <a:rPr lang="ru-RU" b="1" dirty="0"/>
              <a:t>А. До </a:t>
            </a:r>
            <a:r>
              <a:rPr lang="ru-RU" b="1" dirty="0" err="1"/>
              <a:t>внесення</a:t>
            </a:r>
            <a:r>
              <a:rPr lang="ru-RU" b="1" dirty="0"/>
              <a:t> </a:t>
            </a:r>
            <a:r>
              <a:rPr lang="ru-RU" b="1" dirty="0" err="1"/>
              <a:t>відомостей</a:t>
            </a:r>
            <a:r>
              <a:rPr lang="ru-RU" b="1" dirty="0"/>
              <a:t> до ЄРДР (</a:t>
            </a:r>
            <a:r>
              <a:rPr lang="ru-RU" b="1" dirty="0" err="1"/>
              <a:t>Початковий</a:t>
            </a:r>
            <a:r>
              <a:rPr lang="ru-RU" b="1" dirty="0"/>
              <a:t> </a:t>
            </a:r>
            <a:r>
              <a:rPr lang="ru-RU" b="1" dirty="0" err="1"/>
              <a:t>етап</a:t>
            </a:r>
            <a:r>
              <a:rPr lang="ru-RU" b="1" dirty="0"/>
              <a:t>)</a:t>
            </a:r>
          </a:p>
          <a:p>
            <a:pPr marL="45720" indent="0">
              <a:buNone/>
            </a:pPr>
            <a:r>
              <a:rPr lang="ru-RU" dirty="0"/>
              <a:t>ОРД є основою для початку </a:t>
            </a:r>
            <a:r>
              <a:rPr lang="ru-RU" dirty="0" err="1"/>
              <a:t>кримінального</a:t>
            </a:r>
            <a:r>
              <a:rPr lang="ru-RU" dirty="0"/>
              <a:t> </a:t>
            </a:r>
            <a:r>
              <a:rPr lang="ru-RU" dirty="0" err="1"/>
              <a:t>провадження</a:t>
            </a:r>
            <a:r>
              <a:rPr lang="ru-RU" dirty="0"/>
              <a:t>. </a:t>
            </a:r>
            <a:r>
              <a:rPr lang="ru-RU" dirty="0" err="1"/>
              <a:t>Оперативні</a:t>
            </a:r>
            <a:r>
              <a:rPr lang="ru-RU" dirty="0"/>
              <a:t> </a:t>
            </a:r>
            <a:r>
              <a:rPr lang="ru-RU" dirty="0" err="1"/>
              <a:t>підрозділи</a:t>
            </a:r>
            <a:r>
              <a:rPr lang="ru-RU" dirty="0"/>
              <a:t> </a:t>
            </a:r>
            <a:r>
              <a:rPr lang="ru-RU" dirty="0" err="1"/>
              <a:t>здійснюють</a:t>
            </a:r>
            <a:r>
              <a:rPr lang="ru-RU" dirty="0"/>
              <a:t> </a:t>
            </a:r>
            <a:r>
              <a:rPr lang="ru-RU" dirty="0" err="1"/>
              <a:t>первинну</a:t>
            </a:r>
            <a:r>
              <a:rPr lang="ru-RU" dirty="0"/>
              <a:t> </a:t>
            </a:r>
            <a:r>
              <a:rPr lang="ru-RU" dirty="0" err="1"/>
              <a:t>перевірку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. </a:t>
            </a:r>
            <a:r>
              <a:rPr lang="ru-RU" dirty="0" err="1"/>
              <a:t>Якщо</a:t>
            </a:r>
            <a:r>
              <a:rPr lang="ru-RU" dirty="0"/>
              <a:t> в </a:t>
            </a:r>
            <a:r>
              <a:rPr lang="ru-RU" dirty="0" err="1"/>
              <a:t>ході</a:t>
            </a:r>
            <a:r>
              <a:rPr lang="ru-RU" dirty="0"/>
              <a:t> ОРД </a:t>
            </a:r>
            <a:r>
              <a:rPr lang="ru-RU" dirty="0" err="1"/>
              <a:t>виявлено</a:t>
            </a:r>
            <a:r>
              <a:rPr lang="ru-RU" dirty="0"/>
              <a:t> </a:t>
            </a:r>
            <a:r>
              <a:rPr lang="ru-RU" dirty="0" err="1"/>
              <a:t>ознаки</a:t>
            </a:r>
            <a:r>
              <a:rPr lang="ru-RU" dirty="0"/>
              <a:t> </a:t>
            </a:r>
            <a:r>
              <a:rPr lang="ru-RU" dirty="0" err="1"/>
              <a:t>злочину</a:t>
            </a:r>
            <a:r>
              <a:rPr lang="ru-RU" dirty="0"/>
              <a:t>, </a:t>
            </a:r>
            <a:r>
              <a:rPr lang="ru-RU" dirty="0" err="1"/>
              <a:t>ці</a:t>
            </a:r>
            <a:r>
              <a:rPr lang="ru-RU" dirty="0"/>
              <a:t> </a:t>
            </a:r>
            <a:r>
              <a:rPr lang="ru-RU" dirty="0" err="1"/>
              <a:t>матеріали</a:t>
            </a:r>
            <a:r>
              <a:rPr lang="ru-RU" dirty="0"/>
              <a:t> </a:t>
            </a:r>
            <a:r>
              <a:rPr lang="ru-RU" dirty="0" err="1"/>
              <a:t>стають</a:t>
            </a:r>
            <a:r>
              <a:rPr lang="ru-RU" dirty="0"/>
              <a:t> </a:t>
            </a:r>
            <a:r>
              <a:rPr lang="ru-RU" dirty="0" err="1"/>
              <a:t>підставою</a:t>
            </a:r>
            <a:r>
              <a:rPr lang="ru-RU" dirty="0"/>
              <a:t> для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справи</a:t>
            </a:r>
            <a:r>
              <a:rPr lang="ru-RU" dirty="0"/>
              <a:t> </a:t>
            </a:r>
            <a:r>
              <a:rPr lang="ru-RU" dirty="0" err="1"/>
              <a:t>слідчим</a:t>
            </a:r>
            <a:r>
              <a:rPr lang="ru-RU" dirty="0"/>
              <a:t>.</a:t>
            </a:r>
          </a:p>
          <a:p>
            <a:pPr marL="45720" indent="0">
              <a:buNone/>
            </a:pPr>
            <a:r>
              <a:rPr lang="ru-RU" b="1" dirty="0"/>
              <a:t>Б. </a:t>
            </a:r>
            <a:r>
              <a:rPr lang="ru-RU" b="1" dirty="0" err="1"/>
              <a:t>Під</a:t>
            </a:r>
            <a:r>
              <a:rPr lang="ru-RU" b="1" dirty="0"/>
              <a:t> час </a:t>
            </a:r>
            <a:r>
              <a:rPr lang="ru-RU" b="1" dirty="0" err="1"/>
              <a:t>досудового</a:t>
            </a:r>
            <a:r>
              <a:rPr lang="ru-RU" b="1" dirty="0"/>
              <a:t> </a:t>
            </a:r>
            <a:r>
              <a:rPr lang="ru-RU" b="1" dirty="0" err="1"/>
              <a:t>розслідування</a:t>
            </a:r>
            <a:endParaRPr lang="ru-RU" b="1" dirty="0"/>
          </a:p>
          <a:p>
            <a:pPr marL="45720" indent="0">
              <a:buNone/>
            </a:pP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справи</a:t>
            </a:r>
            <a:r>
              <a:rPr lang="ru-RU" dirty="0"/>
              <a:t> роль ОРД </a:t>
            </a:r>
            <a:r>
              <a:rPr lang="ru-RU" dirty="0" err="1"/>
              <a:t>трансформується</a:t>
            </a:r>
            <a:r>
              <a:rPr lang="ru-RU" dirty="0"/>
              <a:t> у </a:t>
            </a:r>
            <a:r>
              <a:rPr lang="ru-RU" b="1" dirty="0" err="1"/>
              <a:t>виконання</a:t>
            </a:r>
            <a:r>
              <a:rPr lang="ru-RU" b="1" dirty="0"/>
              <a:t> </a:t>
            </a:r>
            <a:r>
              <a:rPr lang="ru-RU" b="1" dirty="0" err="1"/>
              <a:t>доручень</a:t>
            </a:r>
            <a:r>
              <a:rPr lang="ru-RU" b="1" dirty="0"/>
              <a:t> </a:t>
            </a:r>
            <a:r>
              <a:rPr lang="ru-RU" b="1" dirty="0" err="1"/>
              <a:t>слідчого</a:t>
            </a:r>
            <a:r>
              <a:rPr lang="ru-RU" dirty="0"/>
              <a:t>.</a:t>
            </a:r>
          </a:p>
          <a:p>
            <a:pPr marL="45720" indent="0">
              <a:buNone/>
            </a:pPr>
            <a:r>
              <a:rPr lang="ru-RU" b="1" dirty="0" err="1"/>
              <a:t>Розшук</a:t>
            </a:r>
            <a:r>
              <a:rPr lang="ru-RU" b="1" dirty="0"/>
              <a:t> </a:t>
            </a:r>
            <a:r>
              <a:rPr lang="ru-RU" b="1" dirty="0" err="1"/>
              <a:t>підозрюваних</a:t>
            </a:r>
            <a:r>
              <a:rPr lang="ru-RU" b="1" dirty="0"/>
              <a:t>:</a:t>
            </a:r>
            <a:r>
              <a:rPr lang="ru-RU" dirty="0"/>
              <a:t> </a:t>
            </a:r>
            <a:r>
              <a:rPr lang="ru-RU" dirty="0" err="1"/>
              <a:t>Якщо</a:t>
            </a:r>
            <a:r>
              <a:rPr lang="ru-RU" dirty="0"/>
              <a:t> особа </a:t>
            </a:r>
            <a:r>
              <a:rPr lang="ru-RU" dirty="0" err="1"/>
              <a:t>переховується</a:t>
            </a:r>
            <a:r>
              <a:rPr lang="ru-RU" dirty="0"/>
              <a:t>, </a:t>
            </a:r>
            <a:r>
              <a:rPr lang="ru-RU" dirty="0" err="1"/>
              <a:t>саме</a:t>
            </a:r>
            <a:r>
              <a:rPr lang="ru-RU" dirty="0"/>
              <a:t> </a:t>
            </a:r>
            <a:r>
              <a:rPr lang="ru-RU" dirty="0" err="1"/>
              <a:t>оперативні</a:t>
            </a:r>
            <a:r>
              <a:rPr lang="ru-RU" dirty="0"/>
              <a:t> </a:t>
            </a:r>
            <a:r>
              <a:rPr lang="ru-RU" dirty="0" err="1"/>
              <a:t>служби</a:t>
            </a:r>
            <a:r>
              <a:rPr lang="ru-RU" dirty="0"/>
              <a:t> (</a:t>
            </a:r>
            <a:r>
              <a:rPr lang="ru-RU" dirty="0" err="1"/>
              <a:t>карний</a:t>
            </a:r>
            <a:r>
              <a:rPr lang="ru-RU" dirty="0"/>
              <a:t> </a:t>
            </a:r>
            <a:r>
              <a:rPr lang="ru-RU" dirty="0" err="1"/>
              <a:t>розшук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) </a:t>
            </a:r>
            <a:r>
              <a:rPr lang="ru-RU" dirty="0" err="1"/>
              <a:t>здійснюють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пошук</a:t>
            </a:r>
            <a:r>
              <a:rPr lang="ru-RU" dirty="0"/>
              <a:t>.</a:t>
            </a:r>
          </a:p>
          <a:p>
            <a:pPr marL="45720" indent="0">
              <a:buNone/>
            </a:pPr>
            <a:r>
              <a:rPr lang="ru-RU" b="1" dirty="0" err="1"/>
              <a:t>Оперативний</a:t>
            </a:r>
            <a:r>
              <a:rPr lang="ru-RU" b="1" dirty="0"/>
              <a:t> </a:t>
            </a:r>
            <a:r>
              <a:rPr lang="ru-RU" b="1" dirty="0" err="1"/>
              <a:t>супровід</a:t>
            </a:r>
            <a:r>
              <a:rPr lang="ru-RU" b="1" dirty="0"/>
              <a:t>:</a:t>
            </a:r>
            <a:r>
              <a:rPr lang="ru-RU" dirty="0"/>
              <a:t> </a:t>
            </a:r>
            <a:r>
              <a:rPr lang="ru-RU" dirty="0" err="1"/>
              <a:t>Постійне</a:t>
            </a:r>
            <a:r>
              <a:rPr lang="ru-RU" dirty="0"/>
              <a:t> </a:t>
            </a:r>
            <a:r>
              <a:rPr lang="ru-RU" dirty="0" err="1"/>
              <a:t>спостереження</a:t>
            </a:r>
            <a:r>
              <a:rPr lang="ru-RU" dirty="0"/>
              <a:t> за </a:t>
            </a:r>
            <a:r>
              <a:rPr lang="ru-RU" dirty="0" err="1"/>
              <a:t>фігурантами</a:t>
            </a:r>
            <a:r>
              <a:rPr lang="ru-RU" dirty="0"/>
              <a:t>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запобігти</a:t>
            </a:r>
            <a:r>
              <a:rPr lang="ru-RU" dirty="0"/>
              <a:t> </a:t>
            </a:r>
            <a:r>
              <a:rPr lang="ru-RU" dirty="0" err="1"/>
              <a:t>знищенню</a:t>
            </a:r>
            <a:r>
              <a:rPr lang="ru-RU" dirty="0"/>
              <a:t> </a:t>
            </a:r>
            <a:r>
              <a:rPr lang="ru-RU" dirty="0" err="1"/>
              <a:t>доказів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тиску</a:t>
            </a:r>
            <a:r>
              <a:rPr lang="ru-RU" dirty="0"/>
              <a:t> на </a:t>
            </a:r>
            <a:r>
              <a:rPr lang="ru-RU" dirty="0" err="1"/>
              <a:t>свідків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1967426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95536" y="731520"/>
            <a:ext cx="8496944" cy="5505792"/>
          </a:xfrm>
        </p:spPr>
        <p:txBody>
          <a:bodyPr/>
          <a:lstStyle/>
          <a:p>
            <a:pPr marL="45720" indent="0">
              <a:buNone/>
            </a:pPr>
            <a:r>
              <a:rPr lang="ru-RU" sz="2800" b="1" dirty="0">
                <a:solidFill>
                  <a:srgbClr val="FF0000"/>
                </a:solidFill>
              </a:rPr>
              <a:t>3. </a:t>
            </a:r>
            <a:r>
              <a:rPr lang="ru-RU" sz="2800" b="1" dirty="0" err="1">
                <a:solidFill>
                  <a:srgbClr val="FF0000"/>
                </a:solidFill>
              </a:rPr>
              <a:t>Трансформація</a:t>
            </a:r>
            <a:r>
              <a:rPr lang="ru-RU" sz="2800" b="1" dirty="0">
                <a:solidFill>
                  <a:srgbClr val="FF0000"/>
                </a:solidFill>
              </a:rPr>
              <a:t> ОРД у </a:t>
            </a:r>
            <a:r>
              <a:rPr lang="ru-RU" sz="2800" b="1" dirty="0" err="1">
                <a:solidFill>
                  <a:srgbClr val="FF0000"/>
                </a:solidFill>
              </a:rPr>
              <a:t>негласні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 err="1">
                <a:solidFill>
                  <a:srgbClr val="FF0000"/>
                </a:solidFill>
              </a:rPr>
              <a:t>слідчі</a:t>
            </a:r>
            <a:r>
              <a:rPr lang="ru-RU" sz="2800" b="1" dirty="0">
                <a:solidFill>
                  <a:srgbClr val="FF0000"/>
                </a:solidFill>
              </a:rPr>
              <a:t> (</a:t>
            </a:r>
            <a:r>
              <a:rPr lang="ru-RU" sz="2800" b="1" dirty="0" err="1">
                <a:solidFill>
                  <a:srgbClr val="FF0000"/>
                </a:solidFill>
              </a:rPr>
              <a:t>розшукові</a:t>
            </a:r>
            <a:r>
              <a:rPr lang="ru-RU" sz="2800" b="1" dirty="0">
                <a:solidFill>
                  <a:srgbClr val="FF0000"/>
                </a:solidFill>
              </a:rPr>
              <a:t>) </a:t>
            </a:r>
            <a:r>
              <a:rPr lang="ru-RU" sz="2800" b="1" dirty="0" err="1">
                <a:solidFill>
                  <a:srgbClr val="FF0000"/>
                </a:solidFill>
              </a:rPr>
              <a:t>дії</a:t>
            </a:r>
            <a:r>
              <a:rPr lang="ru-RU" sz="2800" b="1" dirty="0">
                <a:solidFill>
                  <a:srgbClr val="FF0000"/>
                </a:solidFill>
              </a:rPr>
              <a:t> (НСРД)</a:t>
            </a:r>
          </a:p>
          <a:p>
            <a:pPr marL="45720" indent="0">
              <a:buNone/>
            </a:pPr>
            <a:r>
              <a:rPr lang="ru-RU" sz="2800" dirty="0"/>
              <a:t>З </a:t>
            </a:r>
            <a:r>
              <a:rPr lang="ru-RU" sz="2800" dirty="0" err="1"/>
              <a:t>прийняттям</a:t>
            </a:r>
            <a:r>
              <a:rPr lang="ru-RU" sz="2800" dirty="0"/>
              <a:t> КПК 2012 року межа </a:t>
            </a:r>
            <a:r>
              <a:rPr lang="ru-RU" sz="2800" dirty="0" err="1"/>
              <a:t>між</a:t>
            </a:r>
            <a:r>
              <a:rPr lang="ru-RU" sz="2800" dirty="0"/>
              <a:t> ОРД та </a:t>
            </a:r>
            <a:r>
              <a:rPr lang="ru-RU" sz="2800" dirty="0" err="1"/>
              <a:t>слідством</a:t>
            </a:r>
            <a:r>
              <a:rPr lang="ru-RU" sz="2800" dirty="0"/>
              <a:t> стала </a:t>
            </a:r>
            <a:r>
              <a:rPr lang="ru-RU" sz="2800" dirty="0" err="1"/>
              <a:t>чіткішою</a:t>
            </a:r>
            <a:r>
              <a:rPr lang="ru-RU" sz="2800" dirty="0"/>
              <a:t>. </a:t>
            </a:r>
            <a:r>
              <a:rPr lang="ru-RU" sz="2800" dirty="0" err="1"/>
              <a:t>Тепер</a:t>
            </a:r>
            <a:r>
              <a:rPr lang="ru-RU" sz="2800" dirty="0"/>
              <a:t> </a:t>
            </a:r>
            <a:r>
              <a:rPr lang="ru-RU" sz="2800" dirty="0" err="1"/>
              <a:t>більшість</a:t>
            </a:r>
            <a:r>
              <a:rPr lang="ru-RU" sz="2800" dirty="0"/>
              <a:t> </a:t>
            </a:r>
            <a:r>
              <a:rPr lang="ru-RU" sz="2800" dirty="0" err="1"/>
              <a:t>заходів</a:t>
            </a:r>
            <a:r>
              <a:rPr lang="ru-RU" sz="2800" dirty="0"/>
              <a:t>, </a:t>
            </a:r>
            <a:r>
              <a:rPr lang="ru-RU" sz="2800" dirty="0" err="1"/>
              <a:t>які</a:t>
            </a:r>
            <a:r>
              <a:rPr lang="ru-RU" sz="2800" dirty="0"/>
              <a:t> </a:t>
            </a:r>
            <a:r>
              <a:rPr lang="ru-RU" sz="2800" dirty="0" err="1"/>
              <a:t>раніше</a:t>
            </a:r>
            <a:r>
              <a:rPr lang="ru-RU" sz="2800" dirty="0"/>
              <a:t> </a:t>
            </a:r>
            <a:r>
              <a:rPr lang="ru-RU" sz="2800" dirty="0" err="1"/>
              <a:t>вважалися</a:t>
            </a:r>
            <a:r>
              <a:rPr lang="ru-RU" sz="2800" dirty="0"/>
              <a:t> </a:t>
            </a:r>
            <a:r>
              <a:rPr lang="ru-RU" sz="2800" dirty="0" err="1"/>
              <a:t>суто</a:t>
            </a:r>
            <a:r>
              <a:rPr lang="ru-RU" sz="2800" dirty="0"/>
              <a:t> "</a:t>
            </a:r>
            <a:r>
              <a:rPr lang="ru-RU" sz="2800" dirty="0" err="1"/>
              <a:t>оперативними</a:t>
            </a:r>
            <a:r>
              <a:rPr lang="ru-RU" sz="2800" dirty="0"/>
              <a:t>", </a:t>
            </a:r>
            <a:r>
              <a:rPr lang="ru-RU" sz="2800" dirty="0" err="1"/>
              <a:t>проводяться</a:t>
            </a:r>
            <a:r>
              <a:rPr lang="ru-RU" sz="2800" dirty="0"/>
              <a:t> як </a:t>
            </a:r>
            <a:r>
              <a:rPr lang="ru-RU" sz="2800" b="1" dirty="0"/>
              <a:t>НСРД</a:t>
            </a:r>
            <a:r>
              <a:rPr lang="ru-RU" sz="2800" dirty="0"/>
              <a:t>:</a:t>
            </a:r>
          </a:p>
          <a:p>
            <a:pPr marL="45720" indent="0">
              <a:buNone/>
            </a:pPr>
            <a:r>
              <a:rPr lang="ru-RU" sz="2800" dirty="0" err="1"/>
              <a:t>Аудіо</a:t>
            </a:r>
            <a:r>
              <a:rPr lang="ru-RU" sz="2800" dirty="0"/>
              <a:t>-, </a:t>
            </a:r>
            <a:r>
              <a:rPr lang="ru-RU" sz="2800" dirty="0" err="1"/>
              <a:t>відеоконтроль</a:t>
            </a:r>
            <a:r>
              <a:rPr lang="ru-RU" sz="2800" dirty="0"/>
              <a:t> особи.</a:t>
            </a:r>
          </a:p>
          <a:p>
            <a:pPr marL="45720" indent="0">
              <a:buNone/>
            </a:pPr>
            <a:r>
              <a:rPr lang="ru-RU" sz="2800" dirty="0" err="1"/>
              <a:t>Зняття</a:t>
            </a:r>
            <a:r>
              <a:rPr lang="ru-RU" sz="2800" dirty="0"/>
              <a:t> </a:t>
            </a:r>
            <a:r>
              <a:rPr lang="ru-RU" sz="2800" dirty="0" err="1"/>
              <a:t>інформації</a:t>
            </a:r>
            <a:r>
              <a:rPr lang="ru-RU" sz="2800" dirty="0"/>
              <a:t> з </a:t>
            </a:r>
            <a:r>
              <a:rPr lang="ru-RU" sz="2800" dirty="0" err="1"/>
              <a:t>транспортних</a:t>
            </a:r>
            <a:r>
              <a:rPr lang="ru-RU" sz="2800" dirty="0"/>
              <a:t> </a:t>
            </a:r>
            <a:r>
              <a:rPr lang="ru-RU" sz="2800" dirty="0" err="1"/>
              <a:t>телекомунікаційних</a:t>
            </a:r>
            <a:r>
              <a:rPr lang="ru-RU" sz="2800" dirty="0"/>
              <a:t> мереж.</a:t>
            </a:r>
          </a:p>
          <a:p>
            <a:pPr marL="45720" indent="0">
              <a:buNone/>
            </a:pPr>
            <a:r>
              <a:rPr lang="ru-RU" sz="2800" dirty="0" err="1"/>
              <a:t>Спостереження</a:t>
            </a:r>
            <a:r>
              <a:rPr lang="ru-RU" sz="2800" dirty="0"/>
              <a:t> за особою в </a:t>
            </a:r>
            <a:r>
              <a:rPr lang="ru-RU" sz="2800" dirty="0" err="1"/>
              <a:t>публічно</a:t>
            </a:r>
            <a:r>
              <a:rPr lang="ru-RU" sz="2800" dirty="0"/>
              <a:t> </a:t>
            </a:r>
            <a:r>
              <a:rPr lang="ru-RU" sz="2800" dirty="0" err="1"/>
              <a:t>доступних</a:t>
            </a:r>
            <a:r>
              <a:rPr lang="ru-RU" sz="2800" dirty="0"/>
              <a:t> </a:t>
            </a:r>
            <a:r>
              <a:rPr lang="ru-RU" sz="2800" dirty="0" err="1"/>
              <a:t>місцях</a:t>
            </a:r>
            <a:r>
              <a:rPr lang="ru-RU" sz="2800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976067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95536" y="731520"/>
            <a:ext cx="8496944" cy="5505792"/>
          </a:xfrm>
        </p:spPr>
        <p:txBody>
          <a:bodyPr/>
          <a:lstStyle/>
          <a:p>
            <a:pPr marL="45720" indent="0">
              <a:buNone/>
            </a:pPr>
            <a:r>
              <a:rPr lang="ru-RU" b="1" dirty="0"/>
              <a:t>4</a:t>
            </a:r>
            <a:r>
              <a:rPr lang="ru-RU" sz="2400" b="1" dirty="0">
                <a:solidFill>
                  <a:srgbClr val="FF0000"/>
                </a:solidFill>
              </a:rPr>
              <a:t>. </a:t>
            </a:r>
            <a:r>
              <a:rPr lang="ru-RU" sz="2400" b="1" dirty="0" err="1">
                <a:solidFill>
                  <a:srgbClr val="FF0000"/>
                </a:solidFill>
              </a:rPr>
              <a:t>Процесуальне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b="1" dirty="0" err="1">
                <a:solidFill>
                  <a:srgbClr val="FF0000"/>
                </a:solidFill>
              </a:rPr>
              <a:t>значення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b="1" dirty="0" err="1">
                <a:solidFill>
                  <a:srgbClr val="FF0000"/>
                </a:solidFill>
              </a:rPr>
              <a:t>результатів</a:t>
            </a:r>
            <a:r>
              <a:rPr lang="ru-RU" sz="2400" b="1" dirty="0">
                <a:solidFill>
                  <a:srgbClr val="FF0000"/>
                </a:solidFill>
              </a:rPr>
              <a:t> ОРД</a:t>
            </a:r>
          </a:p>
          <a:p>
            <a:pPr marL="45720" indent="0">
              <a:buNone/>
            </a:pPr>
            <a:r>
              <a:rPr lang="ru-RU" sz="2400" dirty="0" err="1"/>
              <a:t>Самі</a:t>
            </a:r>
            <a:r>
              <a:rPr lang="ru-RU" sz="2400" dirty="0"/>
              <a:t> по </a:t>
            </a:r>
            <a:r>
              <a:rPr lang="ru-RU" sz="2400" dirty="0" err="1"/>
              <a:t>собі</a:t>
            </a:r>
            <a:r>
              <a:rPr lang="ru-RU" sz="2400" dirty="0"/>
              <a:t> </a:t>
            </a:r>
            <a:r>
              <a:rPr lang="ru-RU" sz="2400" dirty="0" err="1"/>
              <a:t>результати</a:t>
            </a:r>
            <a:r>
              <a:rPr lang="ru-RU" sz="2400" dirty="0"/>
              <a:t> ОРД (</a:t>
            </a:r>
            <a:r>
              <a:rPr lang="ru-RU" sz="2400" dirty="0" err="1"/>
              <a:t>рапорти</a:t>
            </a:r>
            <a:r>
              <a:rPr lang="ru-RU" sz="2400" dirty="0"/>
              <a:t>, </a:t>
            </a:r>
            <a:r>
              <a:rPr lang="ru-RU" sz="2400" dirty="0" err="1"/>
              <a:t>довідки</a:t>
            </a:r>
            <a:r>
              <a:rPr lang="ru-RU" sz="2400" dirty="0"/>
              <a:t>) </a:t>
            </a:r>
            <a:r>
              <a:rPr lang="ru-RU" sz="2400" b="1" dirty="0"/>
              <a:t>не є </a:t>
            </a:r>
            <a:r>
              <a:rPr lang="ru-RU" sz="2400" b="1" dirty="0" err="1"/>
              <a:t>доказами</a:t>
            </a:r>
            <a:r>
              <a:rPr lang="ru-RU" sz="2400" dirty="0"/>
              <a:t>. </a:t>
            </a:r>
            <a:r>
              <a:rPr lang="ru-RU" sz="2400" dirty="0" err="1"/>
              <a:t>Щоб</a:t>
            </a:r>
            <a:r>
              <a:rPr lang="ru-RU" sz="2400" dirty="0"/>
              <a:t> стати </a:t>
            </a:r>
            <a:r>
              <a:rPr lang="ru-RU" sz="2400" dirty="0" err="1"/>
              <a:t>доказами</a:t>
            </a:r>
            <a:r>
              <a:rPr lang="ru-RU" sz="2400" dirty="0"/>
              <a:t>, вони </a:t>
            </a:r>
            <a:r>
              <a:rPr lang="ru-RU" sz="2400" dirty="0" err="1"/>
              <a:t>мають</a:t>
            </a:r>
            <a:r>
              <a:rPr lang="ru-RU" sz="2400" dirty="0"/>
              <a:t> пройти процедуру </a:t>
            </a:r>
            <a:r>
              <a:rPr lang="ru-RU" sz="2400" dirty="0" err="1"/>
              <a:t>легалізації</a:t>
            </a:r>
            <a:r>
              <a:rPr lang="ru-RU" sz="2400" dirty="0"/>
              <a:t>:</a:t>
            </a:r>
          </a:p>
          <a:p>
            <a:pPr marL="45720" indent="0">
              <a:buNone/>
            </a:pPr>
            <a:r>
              <a:rPr lang="ru-RU" sz="2400" b="1" dirty="0" err="1"/>
              <a:t>Залучення</a:t>
            </a:r>
            <a:r>
              <a:rPr lang="ru-RU" sz="2400" b="1" dirty="0"/>
              <a:t> </a:t>
            </a:r>
            <a:r>
              <a:rPr lang="ru-RU" sz="2400" b="1" dirty="0" err="1"/>
              <a:t>матеріалів</a:t>
            </a:r>
            <a:r>
              <a:rPr lang="ru-RU" sz="2400" b="1" dirty="0"/>
              <a:t>:</a:t>
            </a:r>
            <a:r>
              <a:rPr lang="ru-RU" sz="2400" dirty="0"/>
              <a:t> </a:t>
            </a:r>
            <a:r>
              <a:rPr lang="ru-RU" sz="2400" dirty="0" err="1"/>
              <a:t>Матеріали</a:t>
            </a:r>
            <a:r>
              <a:rPr lang="ru-RU" sz="2400" dirty="0"/>
              <a:t> ОРД </a:t>
            </a:r>
            <a:r>
              <a:rPr lang="ru-RU" sz="2400" dirty="0" err="1"/>
              <a:t>передаються</a:t>
            </a:r>
            <a:r>
              <a:rPr lang="ru-RU" sz="2400" dirty="0"/>
              <a:t> </a:t>
            </a:r>
            <a:r>
              <a:rPr lang="ru-RU" sz="2400" dirty="0" err="1"/>
              <a:t>слідчому</a:t>
            </a:r>
            <a:r>
              <a:rPr lang="ru-RU" sz="2400" dirty="0"/>
              <a:t> за </a:t>
            </a:r>
            <a:r>
              <a:rPr lang="ru-RU" sz="2400" dirty="0" err="1"/>
              <a:t>постановою</a:t>
            </a:r>
            <a:r>
              <a:rPr lang="ru-RU" sz="2400" dirty="0"/>
              <a:t> прокурора.</a:t>
            </a:r>
          </a:p>
          <a:p>
            <a:pPr marL="45720" indent="0">
              <a:buNone/>
            </a:pPr>
            <a:r>
              <a:rPr lang="ru-RU" sz="2400" b="1" dirty="0" err="1"/>
              <a:t>Процесуальне</a:t>
            </a:r>
            <a:r>
              <a:rPr lang="ru-RU" sz="2400" b="1" dirty="0"/>
              <a:t> </a:t>
            </a:r>
            <a:r>
              <a:rPr lang="ru-RU" sz="2400" b="1" dirty="0" err="1"/>
              <a:t>оформлення</a:t>
            </a:r>
            <a:r>
              <a:rPr lang="ru-RU" sz="2400" b="1" dirty="0"/>
              <a:t>:</a:t>
            </a:r>
            <a:r>
              <a:rPr lang="ru-RU" sz="2400" dirty="0"/>
              <a:t> </a:t>
            </a:r>
            <a:r>
              <a:rPr lang="ru-RU" sz="2400" dirty="0" err="1"/>
              <a:t>Слідчий</a:t>
            </a:r>
            <a:r>
              <a:rPr lang="ru-RU" sz="2400" dirty="0"/>
              <a:t> </a:t>
            </a:r>
            <a:r>
              <a:rPr lang="ru-RU" sz="2400" dirty="0" err="1"/>
              <a:t>долучає</a:t>
            </a:r>
            <a:r>
              <a:rPr lang="ru-RU" sz="2400" dirty="0"/>
              <a:t> </a:t>
            </a:r>
            <a:r>
              <a:rPr lang="ru-RU" sz="2400" dirty="0" err="1"/>
              <a:t>їх</a:t>
            </a:r>
            <a:r>
              <a:rPr lang="ru-RU" sz="2400" dirty="0"/>
              <a:t> до </a:t>
            </a:r>
            <a:r>
              <a:rPr lang="ru-RU" sz="2400" dirty="0" err="1"/>
              <a:t>справи</a:t>
            </a:r>
            <a:r>
              <a:rPr lang="ru-RU" sz="2400" dirty="0"/>
              <a:t> через </a:t>
            </a:r>
            <a:r>
              <a:rPr lang="ru-RU" sz="2400" dirty="0" err="1"/>
              <a:t>протоколи</a:t>
            </a:r>
            <a:r>
              <a:rPr lang="ru-RU" sz="2400" dirty="0"/>
              <a:t> </a:t>
            </a:r>
            <a:r>
              <a:rPr lang="ru-RU" sz="2400" dirty="0" err="1"/>
              <a:t>слідчих</a:t>
            </a:r>
            <a:r>
              <a:rPr lang="ru-RU" sz="2400" dirty="0"/>
              <a:t> </a:t>
            </a:r>
            <a:r>
              <a:rPr lang="ru-RU" sz="2400" dirty="0" err="1"/>
              <a:t>дій</a:t>
            </a:r>
            <a:r>
              <a:rPr lang="ru-RU" sz="2400" dirty="0"/>
              <a:t> </a:t>
            </a:r>
            <a:r>
              <a:rPr lang="ru-RU" sz="2400" dirty="0" err="1"/>
              <a:t>або</a:t>
            </a:r>
            <a:r>
              <a:rPr lang="ru-RU" sz="2400" dirty="0"/>
              <a:t> як </a:t>
            </a:r>
            <a:r>
              <a:rPr lang="ru-RU" sz="2400" dirty="0" err="1"/>
              <a:t>речові</a:t>
            </a:r>
            <a:r>
              <a:rPr lang="ru-RU" sz="2400" dirty="0"/>
              <a:t> </a:t>
            </a:r>
            <a:r>
              <a:rPr lang="ru-RU" sz="2400" dirty="0" err="1"/>
              <a:t>докази</a:t>
            </a:r>
            <a:r>
              <a:rPr lang="ru-RU" sz="2400" dirty="0"/>
              <a:t>.</a:t>
            </a:r>
          </a:p>
          <a:p>
            <a:pPr marL="45720" indent="0">
              <a:buNone/>
            </a:pPr>
            <a:r>
              <a:rPr lang="ru-RU" sz="2400" b="1" dirty="0" err="1"/>
              <a:t>Перевірка</a:t>
            </a:r>
            <a:r>
              <a:rPr lang="ru-RU" sz="2400" b="1" dirty="0"/>
              <a:t>:</a:t>
            </a:r>
            <a:r>
              <a:rPr lang="ru-RU" sz="2400" dirty="0"/>
              <a:t> </a:t>
            </a:r>
            <a:r>
              <a:rPr lang="ru-RU" sz="2400" dirty="0" err="1"/>
              <a:t>Дані</a:t>
            </a:r>
            <a:r>
              <a:rPr lang="ru-RU" sz="2400" dirty="0"/>
              <a:t>, </a:t>
            </a:r>
            <a:r>
              <a:rPr lang="ru-RU" sz="2400" dirty="0" err="1"/>
              <a:t>отримані</a:t>
            </a:r>
            <a:r>
              <a:rPr lang="ru-RU" sz="2400" dirty="0"/>
              <a:t> </a:t>
            </a:r>
            <a:r>
              <a:rPr lang="ru-RU" sz="2400" dirty="0" err="1"/>
              <a:t>оперативним</a:t>
            </a:r>
            <a:r>
              <a:rPr lang="ru-RU" sz="2400" dirty="0"/>
              <a:t> шляхом, </a:t>
            </a:r>
            <a:r>
              <a:rPr lang="ru-RU" sz="2400" dirty="0" err="1"/>
              <a:t>мають</a:t>
            </a:r>
            <a:r>
              <a:rPr lang="ru-RU" sz="2400" dirty="0"/>
              <a:t> бути </a:t>
            </a:r>
            <a:r>
              <a:rPr lang="ru-RU" sz="2400" dirty="0" err="1"/>
              <a:t>перевірені</a:t>
            </a:r>
            <a:r>
              <a:rPr lang="ru-RU" sz="2400" dirty="0"/>
              <a:t> </a:t>
            </a:r>
            <a:r>
              <a:rPr lang="ru-RU" sz="2400" dirty="0" err="1"/>
              <a:t>іншими</a:t>
            </a:r>
            <a:r>
              <a:rPr lang="ru-RU" sz="2400" dirty="0"/>
              <a:t> </a:t>
            </a:r>
            <a:r>
              <a:rPr lang="ru-RU" sz="2400" dirty="0" err="1"/>
              <a:t>доказами</a:t>
            </a:r>
            <a:r>
              <a:rPr lang="ru-RU" sz="2400" dirty="0"/>
              <a:t> (</a:t>
            </a:r>
            <a:r>
              <a:rPr lang="ru-RU" sz="2400" dirty="0" err="1"/>
              <a:t>допитами</a:t>
            </a:r>
            <a:r>
              <a:rPr lang="ru-RU" sz="2400" dirty="0"/>
              <a:t>, </a:t>
            </a:r>
            <a:r>
              <a:rPr lang="ru-RU" sz="2400" dirty="0" err="1"/>
              <a:t>експертизами</a:t>
            </a:r>
            <a:r>
              <a:rPr lang="ru-RU" sz="2400" dirty="0"/>
              <a:t>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7564152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95536" y="731520"/>
            <a:ext cx="8496944" cy="5505792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ru-RU" sz="3600" b="1" dirty="0">
                <a:solidFill>
                  <a:srgbClr val="FF0000"/>
                </a:solidFill>
              </a:rPr>
              <a:t>5. </a:t>
            </a:r>
            <a:r>
              <a:rPr lang="ru-RU" sz="3600" b="1" dirty="0" err="1">
                <a:solidFill>
                  <a:srgbClr val="FF0000"/>
                </a:solidFill>
              </a:rPr>
              <a:t>Суб'єкти</a:t>
            </a:r>
            <a:r>
              <a:rPr lang="ru-RU" sz="3600" b="1" dirty="0">
                <a:solidFill>
                  <a:srgbClr val="FF0000"/>
                </a:solidFill>
              </a:rPr>
              <a:t> </a:t>
            </a:r>
            <a:r>
              <a:rPr lang="ru-RU" sz="3600" b="1" dirty="0" err="1">
                <a:solidFill>
                  <a:srgbClr val="FF0000"/>
                </a:solidFill>
              </a:rPr>
              <a:t>здійснення</a:t>
            </a:r>
            <a:r>
              <a:rPr lang="ru-RU" sz="3600" b="1" dirty="0">
                <a:solidFill>
                  <a:srgbClr val="FF0000"/>
                </a:solidFill>
              </a:rPr>
              <a:t> ОРД</a:t>
            </a:r>
          </a:p>
          <a:p>
            <a:pPr marL="45720" indent="0">
              <a:buNone/>
            </a:pPr>
            <a:r>
              <a:rPr lang="ru-RU" sz="3600" dirty="0" err="1"/>
              <a:t>Слідчий</a:t>
            </a:r>
            <a:r>
              <a:rPr lang="ru-RU" sz="3600" dirty="0"/>
              <a:t> </a:t>
            </a:r>
            <a:r>
              <a:rPr lang="ru-RU" sz="3600" b="1" dirty="0"/>
              <a:t>не </a:t>
            </a:r>
            <a:r>
              <a:rPr lang="ru-RU" sz="3600" b="1" dirty="0" err="1"/>
              <a:t>має</a:t>
            </a:r>
            <a:r>
              <a:rPr lang="ru-RU" sz="3600" b="1" dirty="0"/>
              <a:t> права</a:t>
            </a:r>
            <a:r>
              <a:rPr lang="ru-RU" sz="3600" dirty="0"/>
              <a:t> </a:t>
            </a:r>
            <a:r>
              <a:rPr lang="ru-RU" sz="3600" dirty="0" err="1"/>
              <a:t>особисто</a:t>
            </a:r>
            <a:r>
              <a:rPr lang="ru-RU" sz="3600" dirty="0"/>
              <a:t> </a:t>
            </a:r>
            <a:r>
              <a:rPr lang="ru-RU" sz="3600" dirty="0" err="1"/>
              <a:t>проводити</a:t>
            </a:r>
            <a:r>
              <a:rPr lang="ru-RU" sz="3600" dirty="0"/>
              <a:t> ОРД. </a:t>
            </a:r>
            <a:r>
              <a:rPr lang="ru-RU" sz="3600" dirty="0" err="1"/>
              <a:t>Він</a:t>
            </a:r>
            <a:r>
              <a:rPr lang="ru-RU" sz="3600" dirty="0"/>
              <a:t> </a:t>
            </a:r>
            <a:r>
              <a:rPr lang="ru-RU" sz="3600" dirty="0" err="1"/>
              <a:t>надає</a:t>
            </a:r>
            <a:r>
              <a:rPr lang="ru-RU" sz="3600" dirty="0"/>
              <a:t> </a:t>
            </a:r>
            <a:r>
              <a:rPr lang="ru-RU" sz="3600" dirty="0" err="1"/>
              <a:t>письмові</a:t>
            </a:r>
            <a:r>
              <a:rPr lang="ru-RU" sz="3600" dirty="0"/>
              <a:t> </a:t>
            </a:r>
            <a:r>
              <a:rPr lang="ru-RU" sz="3600" dirty="0" err="1"/>
              <a:t>доручення</a:t>
            </a:r>
            <a:r>
              <a:rPr lang="ru-RU" sz="3600" dirty="0"/>
              <a:t> </a:t>
            </a:r>
            <a:r>
              <a:rPr lang="ru-RU" sz="3600" dirty="0" err="1"/>
              <a:t>оперативним</a:t>
            </a:r>
            <a:r>
              <a:rPr lang="ru-RU" sz="3600" dirty="0"/>
              <a:t> </a:t>
            </a:r>
            <a:r>
              <a:rPr lang="ru-RU" sz="3600" dirty="0" err="1"/>
              <a:t>підрозділам</a:t>
            </a:r>
            <a:r>
              <a:rPr lang="ru-RU" sz="3600" dirty="0"/>
              <a:t>:</a:t>
            </a:r>
          </a:p>
          <a:p>
            <a:pPr marL="45720" indent="0">
              <a:buNone/>
            </a:pPr>
            <a:r>
              <a:rPr lang="ru-RU" sz="3600" dirty="0" err="1"/>
              <a:t>Підрозділам</a:t>
            </a:r>
            <a:r>
              <a:rPr lang="ru-RU" sz="3600" dirty="0"/>
              <a:t> </a:t>
            </a:r>
            <a:r>
              <a:rPr lang="ru-RU" sz="3600" dirty="0" err="1"/>
              <a:t>Національної</a:t>
            </a:r>
            <a:r>
              <a:rPr lang="ru-RU" sz="3600" dirty="0"/>
              <a:t> </a:t>
            </a:r>
            <a:r>
              <a:rPr lang="ru-RU" sz="3600" dirty="0" err="1"/>
              <a:t>поліції</a:t>
            </a:r>
            <a:r>
              <a:rPr lang="ru-RU" sz="3600" dirty="0"/>
              <a:t>.</a:t>
            </a:r>
          </a:p>
          <a:p>
            <a:pPr marL="45720" indent="0">
              <a:buNone/>
            </a:pPr>
            <a:r>
              <a:rPr lang="ru-RU" sz="3600" dirty="0" err="1"/>
              <a:t>Оперативним</a:t>
            </a:r>
            <a:r>
              <a:rPr lang="ru-RU" sz="3600" dirty="0"/>
              <a:t> </a:t>
            </a:r>
            <a:r>
              <a:rPr lang="ru-RU" sz="3600" dirty="0" err="1"/>
              <a:t>підрозділам</a:t>
            </a:r>
            <a:r>
              <a:rPr lang="ru-RU" sz="3600" dirty="0"/>
              <a:t> СБУ, ДБР, БЕБ, НАБУ.</a:t>
            </a:r>
          </a:p>
          <a:p>
            <a:pPr marL="45720" indent="0">
              <a:buNone/>
            </a:pPr>
            <a:r>
              <a:rPr lang="ru-RU" sz="3600" dirty="0" err="1"/>
              <a:t>Державній</a:t>
            </a:r>
            <a:r>
              <a:rPr lang="ru-RU" sz="3600" dirty="0"/>
              <a:t> </a:t>
            </a:r>
            <a:r>
              <a:rPr lang="ru-RU" sz="3600" dirty="0" err="1"/>
              <a:t>прикордонній</a:t>
            </a:r>
            <a:r>
              <a:rPr lang="ru-RU" sz="3600" dirty="0"/>
              <a:t> </a:t>
            </a:r>
            <a:r>
              <a:rPr lang="ru-RU" sz="3600" dirty="0" err="1"/>
              <a:t>службі</a:t>
            </a:r>
            <a:r>
              <a:rPr lang="ru-RU" sz="3600" dirty="0"/>
              <a:t> (у межах </a:t>
            </a:r>
            <a:r>
              <a:rPr lang="ru-RU" sz="3600" dirty="0" err="1"/>
              <a:t>компетенції</a:t>
            </a:r>
            <a:r>
              <a:rPr lang="ru-RU" sz="3600" dirty="0"/>
              <a:t>).</a:t>
            </a:r>
          </a:p>
          <a:p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77964067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95536" y="731520"/>
            <a:ext cx="8496944" cy="5505792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ru-RU" sz="3200" dirty="0" err="1" smtClean="0"/>
              <a:t>Висновок</a:t>
            </a:r>
            <a:r>
              <a:rPr lang="ru-RU" sz="3200" dirty="0" smtClean="0"/>
              <a:t>. </a:t>
            </a:r>
          </a:p>
          <a:p>
            <a:pPr marL="45720" indent="0">
              <a:buNone/>
            </a:pPr>
            <a:r>
              <a:rPr lang="ru-RU" sz="3200" dirty="0" err="1" smtClean="0"/>
              <a:t>Значення</a:t>
            </a:r>
            <a:r>
              <a:rPr lang="ru-RU" sz="3200" dirty="0" smtClean="0"/>
              <a:t> </a:t>
            </a:r>
            <a:r>
              <a:rPr lang="ru-RU" sz="3200" dirty="0"/>
              <a:t>ОРД </a:t>
            </a:r>
            <a:r>
              <a:rPr lang="ru-RU" sz="3200" dirty="0" err="1"/>
              <a:t>неможливо</a:t>
            </a:r>
            <a:r>
              <a:rPr lang="ru-RU" sz="3200" dirty="0"/>
              <a:t> </a:t>
            </a:r>
            <a:r>
              <a:rPr lang="ru-RU" sz="3200" dirty="0" err="1"/>
              <a:t>переоцінити</a:t>
            </a:r>
            <a:r>
              <a:rPr lang="ru-RU" sz="3200" dirty="0"/>
              <a:t> — </a:t>
            </a:r>
            <a:r>
              <a:rPr lang="ru-RU" sz="3200" dirty="0" err="1"/>
              <a:t>це</a:t>
            </a:r>
            <a:r>
              <a:rPr lang="ru-RU" sz="3200" dirty="0"/>
              <a:t> «</a:t>
            </a:r>
            <a:r>
              <a:rPr lang="ru-RU" sz="3200" dirty="0" err="1"/>
              <a:t>очі</a:t>
            </a:r>
            <a:r>
              <a:rPr lang="ru-RU" sz="3200" dirty="0"/>
              <a:t> та </a:t>
            </a:r>
            <a:r>
              <a:rPr lang="ru-RU" sz="3200" dirty="0" err="1"/>
              <a:t>вуха</a:t>
            </a:r>
            <a:r>
              <a:rPr lang="ru-RU" sz="3200" dirty="0"/>
              <a:t>» </a:t>
            </a:r>
            <a:r>
              <a:rPr lang="ru-RU" sz="3200" dirty="0" err="1"/>
              <a:t>слідства</a:t>
            </a:r>
            <a:r>
              <a:rPr lang="ru-RU" sz="3200" dirty="0"/>
              <a:t>. Без </a:t>
            </a:r>
            <a:r>
              <a:rPr lang="ru-RU" sz="3200" dirty="0" err="1"/>
              <a:t>оперативної</a:t>
            </a:r>
            <a:r>
              <a:rPr lang="ru-RU" sz="3200" dirty="0"/>
              <a:t> </a:t>
            </a:r>
            <a:r>
              <a:rPr lang="ru-RU" sz="3200" dirty="0" err="1"/>
              <a:t>складової</a:t>
            </a:r>
            <a:r>
              <a:rPr lang="ru-RU" sz="3200" dirty="0"/>
              <a:t> </a:t>
            </a:r>
            <a:r>
              <a:rPr lang="ru-RU" sz="3200" dirty="0" err="1"/>
              <a:t>досудове</a:t>
            </a:r>
            <a:r>
              <a:rPr lang="ru-RU" sz="3200" dirty="0"/>
              <a:t> </a:t>
            </a:r>
            <a:r>
              <a:rPr lang="ru-RU" sz="3200" dirty="0" err="1"/>
              <a:t>розслідування</a:t>
            </a:r>
            <a:r>
              <a:rPr lang="ru-RU" sz="3200" dirty="0"/>
              <a:t> </a:t>
            </a:r>
            <a:r>
              <a:rPr lang="ru-RU" sz="3200" dirty="0" err="1"/>
              <a:t>перетворилося</a:t>
            </a:r>
            <a:r>
              <a:rPr lang="ru-RU" sz="3200" dirty="0"/>
              <a:t> б на </a:t>
            </a:r>
            <a:r>
              <a:rPr lang="ru-RU" sz="3200" dirty="0" err="1"/>
              <a:t>суто</a:t>
            </a:r>
            <a:r>
              <a:rPr lang="ru-RU" sz="3200" dirty="0"/>
              <a:t> </a:t>
            </a:r>
            <a:r>
              <a:rPr lang="ru-RU" sz="3200" dirty="0" err="1"/>
              <a:t>кабінетну</a:t>
            </a:r>
            <a:r>
              <a:rPr lang="ru-RU" sz="3200" dirty="0"/>
              <a:t> роботу, </a:t>
            </a:r>
            <a:r>
              <a:rPr lang="ru-RU" sz="3200" dirty="0" err="1"/>
              <a:t>ефективність</a:t>
            </a:r>
            <a:r>
              <a:rPr lang="ru-RU" sz="3200" dirty="0"/>
              <a:t> </a:t>
            </a:r>
            <a:r>
              <a:rPr lang="ru-RU" sz="3200" dirty="0" err="1"/>
              <a:t>якої</a:t>
            </a:r>
            <a:r>
              <a:rPr lang="ru-RU" sz="3200" dirty="0"/>
              <a:t> в </a:t>
            </a:r>
            <a:r>
              <a:rPr lang="ru-RU" sz="3200" dirty="0" err="1"/>
              <a:t>боротьбі</a:t>
            </a:r>
            <a:r>
              <a:rPr lang="ru-RU" sz="3200" dirty="0"/>
              <a:t> з </a:t>
            </a:r>
            <a:r>
              <a:rPr lang="ru-RU" sz="3200" dirty="0" err="1"/>
              <a:t>організованою</a:t>
            </a:r>
            <a:r>
              <a:rPr lang="ru-RU" sz="3200" dirty="0"/>
              <a:t> </a:t>
            </a:r>
            <a:r>
              <a:rPr lang="ru-RU" sz="3200" dirty="0" err="1"/>
              <a:t>злочинністю</a:t>
            </a:r>
            <a:r>
              <a:rPr lang="ru-RU" sz="3200" dirty="0"/>
              <a:t> </a:t>
            </a:r>
            <a:r>
              <a:rPr lang="ru-RU" sz="3200" dirty="0" err="1"/>
              <a:t>була</a:t>
            </a:r>
            <a:r>
              <a:rPr lang="ru-RU" sz="3200" dirty="0"/>
              <a:t> б </a:t>
            </a:r>
            <a:r>
              <a:rPr lang="ru-RU" sz="3200" dirty="0" err="1"/>
              <a:t>мінімальною</a:t>
            </a:r>
            <a:r>
              <a:rPr lang="ru-RU" sz="3200" dirty="0"/>
              <a:t>. Головна </a:t>
            </a:r>
            <a:r>
              <a:rPr lang="ru-RU" sz="3200" dirty="0" err="1"/>
              <a:t>умова</a:t>
            </a:r>
            <a:r>
              <a:rPr lang="ru-RU" sz="3200" dirty="0"/>
              <a:t> — </a:t>
            </a:r>
            <a:r>
              <a:rPr lang="ru-RU" sz="3200" dirty="0" err="1"/>
              <a:t>законність</a:t>
            </a:r>
            <a:r>
              <a:rPr lang="ru-RU" sz="3200" dirty="0"/>
              <a:t>, </a:t>
            </a:r>
            <a:r>
              <a:rPr lang="ru-RU" sz="3200" dirty="0" err="1"/>
              <a:t>оскільки</a:t>
            </a:r>
            <a:r>
              <a:rPr lang="ru-RU" sz="3200" dirty="0"/>
              <a:t> </a:t>
            </a:r>
            <a:r>
              <a:rPr lang="ru-RU" sz="3200" dirty="0" err="1"/>
              <a:t>порушення</a:t>
            </a:r>
            <a:r>
              <a:rPr lang="ru-RU" sz="3200" dirty="0"/>
              <a:t> </a:t>
            </a:r>
            <a:r>
              <a:rPr lang="ru-RU" sz="3200" dirty="0" err="1"/>
              <a:t>процедури</a:t>
            </a:r>
            <a:r>
              <a:rPr lang="ru-RU" sz="3200" dirty="0"/>
              <a:t> ОРД </a:t>
            </a:r>
            <a:r>
              <a:rPr lang="ru-RU" sz="3200" dirty="0" err="1"/>
              <a:t>робить</a:t>
            </a:r>
            <a:r>
              <a:rPr lang="ru-RU" sz="3200" dirty="0"/>
              <a:t> </a:t>
            </a:r>
            <a:r>
              <a:rPr lang="ru-RU" sz="3200" dirty="0" err="1"/>
              <a:t>усі</a:t>
            </a:r>
            <a:r>
              <a:rPr lang="ru-RU" sz="3200" dirty="0"/>
              <a:t> </a:t>
            </a:r>
            <a:r>
              <a:rPr lang="ru-RU" sz="3200" dirty="0" err="1"/>
              <a:t>подальші</a:t>
            </a:r>
            <a:r>
              <a:rPr lang="ru-RU" sz="3200" dirty="0"/>
              <a:t> </a:t>
            </a:r>
            <a:r>
              <a:rPr lang="ru-RU" sz="3200" dirty="0" err="1"/>
              <a:t>докази</a:t>
            </a:r>
            <a:r>
              <a:rPr lang="ru-RU" sz="3200" dirty="0"/>
              <a:t> </a:t>
            </a:r>
            <a:r>
              <a:rPr lang="ru-RU" sz="3200" dirty="0" err="1"/>
              <a:t>недопустимими</a:t>
            </a:r>
            <a:r>
              <a:rPr lang="ru-RU" sz="3200" dirty="0"/>
              <a:t> («</a:t>
            </a:r>
            <a:r>
              <a:rPr lang="ru-RU" sz="3200" dirty="0" err="1"/>
              <a:t>плід</a:t>
            </a:r>
            <a:r>
              <a:rPr lang="ru-RU" sz="3200" dirty="0"/>
              <a:t> </a:t>
            </a:r>
            <a:r>
              <a:rPr lang="ru-RU" sz="3200" dirty="0" err="1"/>
              <a:t>отруєного</a:t>
            </a:r>
            <a:r>
              <a:rPr lang="ru-RU" sz="3200" dirty="0"/>
              <a:t> дерева»).</a:t>
            </a:r>
          </a:p>
        </p:txBody>
      </p:sp>
    </p:spTree>
    <p:extLst>
      <p:ext uri="{BB962C8B-B14F-4D97-AF65-F5344CB8AC3E}">
        <p14:creationId xmlns:p14="http://schemas.microsoft.com/office/powerpoint/2010/main" val="57415266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95536" y="731520"/>
            <a:ext cx="8496944" cy="5505792"/>
          </a:xfrm>
        </p:spPr>
        <p:txBody>
          <a:bodyPr>
            <a:normAutofit/>
          </a:bodyPr>
          <a:lstStyle/>
          <a:p>
            <a:pPr marL="45720" indent="0">
              <a:buNone/>
            </a:pPr>
            <a:endParaRPr lang="uk-UA" sz="6600" dirty="0" smtClean="0"/>
          </a:p>
          <a:p>
            <a:pPr marL="45720" indent="0">
              <a:buNone/>
            </a:pPr>
            <a:endParaRPr lang="uk-UA" sz="6600" dirty="0"/>
          </a:p>
          <a:p>
            <a:pPr marL="45720" indent="0" algn="ctr">
              <a:buNone/>
            </a:pPr>
            <a:r>
              <a:rPr lang="uk-UA" sz="6600" dirty="0" smtClean="0"/>
              <a:t>Дякую за увагу</a:t>
            </a:r>
            <a:endParaRPr lang="ru-RU" sz="6600" dirty="0"/>
          </a:p>
        </p:txBody>
      </p:sp>
    </p:spTree>
    <p:extLst>
      <p:ext uri="{BB962C8B-B14F-4D97-AF65-F5344CB8AC3E}">
        <p14:creationId xmlns:p14="http://schemas.microsoft.com/office/powerpoint/2010/main" val="27749953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251520" y="731520"/>
            <a:ext cx="8640960" cy="5793824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sz="3200" b="1" dirty="0"/>
              <a:t>2. </a:t>
            </a:r>
            <a:r>
              <a:rPr lang="ru-RU" sz="3200" b="1" dirty="0" err="1"/>
              <a:t>Завдання</a:t>
            </a:r>
            <a:r>
              <a:rPr lang="ru-RU" sz="3200" b="1" dirty="0"/>
              <a:t> </a:t>
            </a:r>
            <a:r>
              <a:rPr lang="ru-RU" sz="3200" b="1" dirty="0" err="1"/>
              <a:t>досудового</a:t>
            </a:r>
            <a:r>
              <a:rPr lang="ru-RU" sz="3200" b="1" dirty="0"/>
              <a:t> </a:t>
            </a:r>
            <a:r>
              <a:rPr lang="ru-RU" sz="3200" b="1" dirty="0" err="1"/>
              <a:t>розслідування</a:t>
            </a:r>
            <a:endParaRPr lang="ru-RU" sz="3200" b="1" dirty="0"/>
          </a:p>
          <a:p>
            <a:pPr>
              <a:buFont typeface="Wingdings" pitchFamily="2" charset="2"/>
              <a:buChar char="§"/>
            </a:pPr>
            <a:r>
              <a:rPr lang="ru-RU" dirty="0" err="1"/>
              <a:t>Завдання</a:t>
            </a:r>
            <a:r>
              <a:rPr lang="ru-RU" dirty="0"/>
              <a:t>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стадії</a:t>
            </a:r>
            <a:r>
              <a:rPr lang="ru-RU" dirty="0"/>
              <a:t> </a:t>
            </a:r>
            <a:r>
              <a:rPr lang="ru-RU" dirty="0" err="1"/>
              <a:t>випливають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загальних</a:t>
            </a:r>
            <a:r>
              <a:rPr lang="ru-RU" dirty="0"/>
              <a:t> </a:t>
            </a:r>
            <a:r>
              <a:rPr lang="ru-RU" dirty="0" err="1"/>
              <a:t>завдань</a:t>
            </a:r>
            <a:r>
              <a:rPr lang="ru-RU" dirty="0"/>
              <a:t> </a:t>
            </a:r>
            <a:r>
              <a:rPr lang="ru-RU" dirty="0" err="1"/>
              <a:t>кримінального</a:t>
            </a:r>
            <a:r>
              <a:rPr lang="ru-RU" dirty="0"/>
              <a:t> </a:t>
            </a:r>
            <a:r>
              <a:rPr lang="ru-RU" dirty="0" err="1"/>
              <a:t>провадження</a:t>
            </a:r>
            <a:r>
              <a:rPr lang="ru-RU" dirty="0"/>
              <a:t> (ст. 2 КПК </a:t>
            </a:r>
            <a:r>
              <a:rPr lang="ru-RU" dirty="0" err="1"/>
              <a:t>України</a:t>
            </a:r>
            <a:r>
              <a:rPr lang="ru-RU" dirty="0"/>
              <a:t>):</a:t>
            </a:r>
          </a:p>
          <a:p>
            <a:pPr>
              <a:buFont typeface="Wingdings" pitchFamily="2" charset="2"/>
              <a:buChar char="§"/>
            </a:pPr>
            <a:r>
              <a:rPr lang="ru-RU" b="1" dirty="0" err="1"/>
              <a:t>Швидке</a:t>
            </a:r>
            <a:r>
              <a:rPr lang="ru-RU" b="1" dirty="0"/>
              <a:t>, </a:t>
            </a:r>
            <a:r>
              <a:rPr lang="ru-RU" b="1" dirty="0" err="1"/>
              <a:t>повне</a:t>
            </a:r>
            <a:r>
              <a:rPr lang="ru-RU" b="1" dirty="0"/>
              <a:t> та </a:t>
            </a:r>
            <a:r>
              <a:rPr lang="ru-RU" b="1" dirty="0" err="1"/>
              <a:t>неупереджене</a:t>
            </a:r>
            <a:r>
              <a:rPr lang="ru-RU" b="1" dirty="0"/>
              <a:t> </a:t>
            </a:r>
            <a:r>
              <a:rPr lang="ru-RU" b="1" dirty="0" err="1"/>
              <a:t>розслідування</a:t>
            </a:r>
            <a:r>
              <a:rPr lang="ru-RU" b="1" dirty="0"/>
              <a:t>:</a:t>
            </a:r>
            <a:r>
              <a:rPr lang="ru-RU" dirty="0"/>
              <a:t> </a:t>
            </a:r>
            <a:r>
              <a:rPr lang="ru-RU" dirty="0" err="1"/>
              <a:t>Встановлення</a:t>
            </a:r>
            <a:r>
              <a:rPr lang="ru-RU" dirty="0"/>
              <a:t> </a:t>
            </a:r>
            <a:r>
              <a:rPr lang="ru-RU" dirty="0" err="1"/>
              <a:t>всіх</a:t>
            </a:r>
            <a:r>
              <a:rPr lang="ru-RU" dirty="0"/>
              <a:t> </a:t>
            </a:r>
            <a:r>
              <a:rPr lang="ru-RU" dirty="0" err="1"/>
              <a:t>обставин</a:t>
            </a:r>
            <a:r>
              <a:rPr lang="ru-RU" dirty="0"/>
              <a:t> </a:t>
            </a:r>
            <a:r>
              <a:rPr lang="ru-RU" dirty="0" err="1"/>
              <a:t>справи</a:t>
            </a:r>
            <a:r>
              <a:rPr lang="ru-RU" dirty="0"/>
              <a:t> (як тих,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викривають</a:t>
            </a:r>
            <a:r>
              <a:rPr lang="ru-RU" dirty="0"/>
              <a:t>, так і тих,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виправдовують</a:t>
            </a:r>
            <a:r>
              <a:rPr lang="ru-RU" dirty="0"/>
              <a:t> особу).</a:t>
            </a:r>
          </a:p>
          <a:p>
            <a:pPr>
              <a:buFont typeface="Wingdings" pitchFamily="2" charset="2"/>
              <a:buChar char="§"/>
            </a:pPr>
            <a:r>
              <a:rPr lang="ru-RU" b="1" dirty="0" err="1"/>
              <a:t>Викриття</a:t>
            </a:r>
            <a:r>
              <a:rPr lang="ru-RU" b="1" dirty="0"/>
              <a:t> </a:t>
            </a:r>
            <a:r>
              <a:rPr lang="ru-RU" b="1" dirty="0" err="1"/>
              <a:t>винних</a:t>
            </a:r>
            <a:r>
              <a:rPr lang="ru-RU" b="1" dirty="0"/>
              <a:t>:</a:t>
            </a:r>
            <a:r>
              <a:rPr lang="ru-RU" dirty="0"/>
              <a:t> </a:t>
            </a:r>
            <a:r>
              <a:rPr lang="ru-RU" dirty="0" err="1"/>
              <a:t>Встановлення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вчинили </a:t>
            </a:r>
            <a:r>
              <a:rPr lang="ru-RU" dirty="0" err="1"/>
              <a:t>кримінальне</a:t>
            </a:r>
            <a:r>
              <a:rPr lang="ru-RU" dirty="0"/>
              <a:t> </a:t>
            </a:r>
            <a:r>
              <a:rPr lang="ru-RU" dirty="0" err="1"/>
              <a:t>правопорушення</a:t>
            </a:r>
            <a:r>
              <a:rPr lang="ru-RU" dirty="0"/>
              <a:t>.</a:t>
            </a:r>
          </a:p>
          <a:p>
            <a:pPr>
              <a:buFont typeface="Wingdings" pitchFamily="2" charset="2"/>
              <a:buChar char="§"/>
            </a:pPr>
            <a:r>
              <a:rPr lang="ru-RU" b="1" dirty="0" err="1"/>
              <a:t>Захист</a:t>
            </a:r>
            <a:r>
              <a:rPr lang="ru-RU" b="1" dirty="0"/>
              <a:t> прав та </a:t>
            </a:r>
            <a:r>
              <a:rPr lang="ru-RU" b="1" dirty="0" err="1"/>
              <a:t>інтересів</a:t>
            </a:r>
            <a:r>
              <a:rPr lang="ru-RU" b="1" dirty="0"/>
              <a:t>:</a:t>
            </a:r>
            <a:r>
              <a:rPr lang="ru-RU" dirty="0"/>
              <a:t> </a:t>
            </a:r>
            <a:r>
              <a:rPr lang="ru-RU" dirty="0" err="1"/>
              <a:t>Забезпечення</a:t>
            </a:r>
            <a:r>
              <a:rPr lang="ru-RU" dirty="0"/>
              <a:t> того,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жоден</a:t>
            </a:r>
            <a:r>
              <a:rPr lang="ru-RU" dirty="0"/>
              <a:t> </a:t>
            </a:r>
            <a:r>
              <a:rPr lang="ru-RU" dirty="0" err="1"/>
              <a:t>невинуватий</a:t>
            </a:r>
            <a:r>
              <a:rPr lang="ru-RU" dirty="0"/>
              <a:t> не </a:t>
            </a:r>
            <a:r>
              <a:rPr lang="ru-RU" dirty="0" err="1"/>
              <a:t>був</a:t>
            </a:r>
            <a:r>
              <a:rPr lang="ru-RU" dirty="0"/>
              <a:t> </a:t>
            </a:r>
            <a:r>
              <a:rPr lang="ru-RU" dirty="0" err="1"/>
              <a:t>обвинувачений</a:t>
            </a:r>
            <a:r>
              <a:rPr lang="ru-RU" dirty="0"/>
              <a:t>, а права </a:t>
            </a:r>
            <a:r>
              <a:rPr lang="ru-RU" dirty="0" err="1"/>
              <a:t>потерпілих</a:t>
            </a:r>
            <a:r>
              <a:rPr lang="ru-RU" dirty="0"/>
              <a:t> </a:t>
            </a:r>
            <a:r>
              <a:rPr lang="ru-RU" dirty="0" err="1"/>
              <a:t>були</a:t>
            </a:r>
            <a:r>
              <a:rPr lang="ru-RU" dirty="0"/>
              <a:t> </a:t>
            </a:r>
            <a:r>
              <a:rPr lang="ru-RU" dirty="0" err="1"/>
              <a:t>захищені</a:t>
            </a:r>
            <a:r>
              <a:rPr lang="ru-RU" dirty="0"/>
              <a:t>.</a:t>
            </a:r>
          </a:p>
          <a:p>
            <a:pPr>
              <a:buFont typeface="Wingdings" pitchFamily="2" charset="2"/>
              <a:buChar char="§"/>
            </a:pPr>
            <a:r>
              <a:rPr lang="ru-RU" b="1" dirty="0" err="1"/>
              <a:t>Забезпечення</a:t>
            </a:r>
            <a:r>
              <a:rPr lang="ru-RU" b="1" dirty="0"/>
              <a:t> </a:t>
            </a:r>
            <a:r>
              <a:rPr lang="ru-RU" b="1" dirty="0" err="1"/>
              <a:t>відшкодування</a:t>
            </a:r>
            <a:r>
              <a:rPr lang="ru-RU" b="1" dirty="0"/>
              <a:t> </a:t>
            </a:r>
            <a:r>
              <a:rPr lang="ru-RU" b="1" dirty="0" err="1"/>
              <a:t>збитків</a:t>
            </a:r>
            <a:r>
              <a:rPr lang="ru-RU" b="1" dirty="0"/>
              <a:t>:</a:t>
            </a:r>
            <a:r>
              <a:rPr lang="ru-RU" dirty="0"/>
              <a:t> </a:t>
            </a:r>
            <a:r>
              <a:rPr lang="ru-RU" dirty="0" err="1"/>
              <a:t>Вжиття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 для </a:t>
            </a:r>
            <a:r>
              <a:rPr lang="ru-RU" dirty="0" err="1"/>
              <a:t>розшуку</a:t>
            </a:r>
            <a:r>
              <a:rPr lang="ru-RU" dirty="0"/>
              <a:t> майна, яке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арештоване</a:t>
            </a:r>
            <a:r>
              <a:rPr lang="ru-RU" dirty="0"/>
              <a:t> для </a:t>
            </a:r>
            <a:r>
              <a:rPr lang="ru-RU" dirty="0" err="1"/>
              <a:t>подальшої</a:t>
            </a:r>
            <a:r>
              <a:rPr lang="ru-RU" dirty="0"/>
              <a:t> </a:t>
            </a:r>
            <a:r>
              <a:rPr lang="ru-RU" dirty="0" err="1"/>
              <a:t>компенсації</a:t>
            </a:r>
            <a:r>
              <a:rPr lang="ru-RU" dirty="0"/>
              <a:t> </a:t>
            </a:r>
            <a:r>
              <a:rPr lang="ru-RU" dirty="0" err="1"/>
              <a:t>шкоди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727123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23528" y="731520"/>
            <a:ext cx="8496944" cy="5721816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sz="2800" b="1" dirty="0"/>
              <a:t>3. </a:t>
            </a:r>
            <a:r>
              <a:rPr lang="ru-RU" sz="2800" b="1" dirty="0" err="1"/>
              <a:t>Форми</a:t>
            </a:r>
            <a:r>
              <a:rPr lang="ru-RU" sz="2800" b="1" dirty="0"/>
              <a:t> </a:t>
            </a:r>
            <a:r>
              <a:rPr lang="ru-RU" sz="2800" b="1" dirty="0" err="1"/>
              <a:t>досудового</a:t>
            </a:r>
            <a:r>
              <a:rPr lang="ru-RU" sz="2800" b="1" dirty="0"/>
              <a:t> </a:t>
            </a:r>
            <a:r>
              <a:rPr lang="ru-RU" sz="2800" b="1" dirty="0" err="1"/>
              <a:t>розслідування</a:t>
            </a:r>
            <a:endParaRPr lang="ru-RU" sz="2800" b="1" dirty="0"/>
          </a:p>
          <a:p>
            <a:pPr marL="45720" indent="0">
              <a:buNone/>
            </a:pPr>
            <a:r>
              <a:rPr lang="ru-RU" dirty="0" err="1"/>
              <a:t>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ступеня</a:t>
            </a:r>
            <a:r>
              <a:rPr lang="ru-RU" dirty="0"/>
              <a:t> </a:t>
            </a:r>
            <a:r>
              <a:rPr lang="ru-RU" dirty="0" err="1"/>
              <a:t>тяжкості</a:t>
            </a:r>
            <a:r>
              <a:rPr lang="ru-RU" dirty="0"/>
              <a:t> та </a:t>
            </a:r>
            <a:r>
              <a:rPr lang="ru-RU" dirty="0" err="1"/>
              <a:t>складності</a:t>
            </a:r>
            <a:r>
              <a:rPr lang="ru-RU" dirty="0"/>
              <a:t> </a:t>
            </a:r>
            <a:r>
              <a:rPr lang="ru-RU" dirty="0" err="1"/>
              <a:t>злочину</a:t>
            </a:r>
            <a:r>
              <a:rPr lang="ru-RU" dirty="0"/>
              <a:t>, </a:t>
            </a:r>
            <a:r>
              <a:rPr lang="ru-RU" dirty="0" err="1"/>
              <a:t>законодавець</a:t>
            </a:r>
            <a:r>
              <a:rPr lang="ru-RU" dirty="0"/>
              <a:t> </a:t>
            </a:r>
            <a:r>
              <a:rPr lang="ru-RU" dirty="0" err="1"/>
              <a:t>виділяє</a:t>
            </a:r>
            <a:r>
              <a:rPr lang="ru-RU" dirty="0"/>
              <a:t> </a:t>
            </a:r>
            <a:r>
              <a:rPr lang="ru-RU" dirty="0" err="1"/>
              <a:t>дві</a:t>
            </a:r>
            <a:r>
              <a:rPr lang="ru-RU" dirty="0"/>
              <a:t> </a:t>
            </a:r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форми</a:t>
            </a:r>
            <a:r>
              <a:rPr lang="ru-RU" dirty="0"/>
              <a:t> </a:t>
            </a:r>
            <a:r>
              <a:rPr lang="ru-RU" dirty="0" err="1"/>
              <a:t>розслідування</a:t>
            </a:r>
            <a:r>
              <a:rPr lang="ru-RU" dirty="0"/>
              <a:t>:</a:t>
            </a:r>
          </a:p>
          <a:p>
            <a:pPr marL="45720" indent="0">
              <a:buNone/>
            </a:pPr>
            <a:r>
              <a:rPr lang="ru-RU" b="1" dirty="0">
                <a:solidFill>
                  <a:srgbClr val="FF0000"/>
                </a:solidFill>
              </a:rPr>
              <a:t>А. </a:t>
            </a:r>
            <a:r>
              <a:rPr lang="ru-RU" b="1" dirty="0" err="1">
                <a:solidFill>
                  <a:srgbClr val="FF0000"/>
                </a:solidFill>
              </a:rPr>
              <a:t>Досудове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слідство</a:t>
            </a:r>
            <a:endParaRPr lang="ru-RU" b="1" dirty="0">
              <a:solidFill>
                <a:srgbClr val="FF0000"/>
              </a:solidFill>
            </a:endParaRPr>
          </a:p>
          <a:p>
            <a:pPr marL="45720" indent="0">
              <a:buNone/>
            </a:pP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основна</a:t>
            </a:r>
            <a:r>
              <a:rPr lang="ru-RU" dirty="0"/>
              <a:t> і </a:t>
            </a:r>
            <a:r>
              <a:rPr lang="ru-RU" dirty="0" err="1"/>
              <a:t>найбільш</a:t>
            </a:r>
            <a:r>
              <a:rPr lang="ru-RU" dirty="0"/>
              <a:t> </a:t>
            </a:r>
            <a:r>
              <a:rPr lang="ru-RU" dirty="0" err="1"/>
              <a:t>повна</a:t>
            </a:r>
            <a:r>
              <a:rPr lang="ru-RU" dirty="0"/>
              <a:t> форма </a:t>
            </a:r>
            <a:r>
              <a:rPr lang="ru-RU" dirty="0" err="1"/>
              <a:t>розслідування</a:t>
            </a:r>
            <a:r>
              <a:rPr lang="ru-RU" dirty="0"/>
              <a:t>.</a:t>
            </a:r>
          </a:p>
          <a:p>
            <a:pPr marL="45720" indent="0">
              <a:buNone/>
            </a:pPr>
            <a:r>
              <a:rPr lang="ru-RU" b="1" dirty="0"/>
              <a:t>Для </a:t>
            </a:r>
            <a:r>
              <a:rPr lang="ru-RU" b="1" dirty="0" err="1"/>
              <a:t>яких</a:t>
            </a:r>
            <a:r>
              <a:rPr lang="ru-RU" b="1" dirty="0"/>
              <a:t> справ:</a:t>
            </a:r>
            <a:r>
              <a:rPr lang="ru-RU" dirty="0"/>
              <a:t> </a:t>
            </a:r>
            <a:r>
              <a:rPr lang="ru-RU" dirty="0" err="1"/>
              <a:t>Здійснюється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b="1" dirty="0" err="1"/>
              <a:t>злочинів</a:t>
            </a:r>
            <a:r>
              <a:rPr lang="ru-RU" dirty="0"/>
              <a:t> (</a:t>
            </a:r>
            <a:r>
              <a:rPr lang="ru-RU" dirty="0" err="1"/>
              <a:t>незалежно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ступеня</a:t>
            </a:r>
            <a:r>
              <a:rPr lang="ru-RU" dirty="0"/>
              <a:t> </a:t>
            </a:r>
            <a:r>
              <a:rPr lang="ru-RU" dirty="0" err="1"/>
              <a:t>тяжкості</a:t>
            </a:r>
            <a:r>
              <a:rPr lang="ru-RU" dirty="0"/>
              <a:t>).</a:t>
            </a:r>
          </a:p>
          <a:p>
            <a:pPr marL="45720" indent="0">
              <a:buNone/>
            </a:pPr>
            <a:r>
              <a:rPr lang="ru-RU" b="1" dirty="0" err="1"/>
              <a:t>Хто</a:t>
            </a:r>
            <a:r>
              <a:rPr lang="ru-RU" b="1" dirty="0"/>
              <a:t> проводить:</a:t>
            </a:r>
            <a:r>
              <a:rPr lang="ru-RU" dirty="0"/>
              <a:t> </a:t>
            </a:r>
            <a:r>
              <a:rPr lang="ru-RU" dirty="0" err="1"/>
              <a:t>Слідчі</a:t>
            </a:r>
            <a:r>
              <a:rPr lang="ru-RU" dirty="0"/>
              <a:t> (</a:t>
            </a:r>
            <a:r>
              <a:rPr lang="ru-RU" dirty="0" err="1"/>
              <a:t>поліції</a:t>
            </a:r>
            <a:r>
              <a:rPr lang="ru-RU" dirty="0"/>
              <a:t>, СБУ, ДБР, БЕБ, НАБУ).</a:t>
            </a:r>
          </a:p>
          <a:p>
            <a:pPr marL="45720" indent="0">
              <a:buNone/>
            </a:pPr>
            <a:r>
              <a:rPr lang="ru-RU" b="1" dirty="0"/>
              <a:t>Строки:</a:t>
            </a:r>
            <a:r>
              <a:rPr lang="ru-RU" dirty="0"/>
              <a:t> </a:t>
            </a:r>
            <a:r>
              <a:rPr lang="ru-RU" dirty="0" err="1"/>
              <a:t>Загальний</a:t>
            </a:r>
            <a:r>
              <a:rPr lang="ru-RU" dirty="0"/>
              <a:t> строк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тривати</a:t>
            </a:r>
            <a:r>
              <a:rPr lang="ru-RU" dirty="0"/>
              <a:t> до 6, 12 </a:t>
            </a:r>
            <a:r>
              <a:rPr lang="ru-RU" dirty="0" err="1"/>
              <a:t>або</a:t>
            </a:r>
            <a:r>
              <a:rPr lang="ru-RU" dirty="0"/>
              <a:t> 18 </a:t>
            </a:r>
            <a:r>
              <a:rPr lang="ru-RU" dirty="0" err="1"/>
              <a:t>місяців</a:t>
            </a:r>
            <a:r>
              <a:rPr lang="ru-RU" dirty="0"/>
              <a:t> (</a:t>
            </a:r>
            <a:r>
              <a:rPr lang="ru-RU" dirty="0" err="1"/>
              <a:t>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категорії</a:t>
            </a:r>
            <a:r>
              <a:rPr lang="ru-RU" dirty="0"/>
              <a:t> </a:t>
            </a:r>
            <a:r>
              <a:rPr lang="ru-RU" dirty="0" err="1"/>
              <a:t>злочину</a:t>
            </a:r>
            <a:r>
              <a:rPr lang="ru-RU" dirty="0"/>
              <a:t> та </a:t>
            </a:r>
            <a:r>
              <a:rPr lang="ru-RU" dirty="0" err="1"/>
              <a:t>складності</a:t>
            </a:r>
            <a:r>
              <a:rPr lang="ru-RU" dirty="0"/>
              <a:t>), з </a:t>
            </a:r>
            <a:r>
              <a:rPr lang="ru-RU" dirty="0" err="1"/>
              <a:t>можливістю</a:t>
            </a:r>
            <a:r>
              <a:rPr lang="ru-RU" dirty="0"/>
              <a:t> </a:t>
            </a:r>
            <a:r>
              <a:rPr lang="ru-RU" dirty="0" err="1"/>
              <a:t>продовження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818918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731520"/>
            <a:ext cx="8712968" cy="5721816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b="1" dirty="0">
                <a:solidFill>
                  <a:srgbClr val="FF0000"/>
                </a:solidFill>
              </a:rPr>
              <a:t>Б. </a:t>
            </a:r>
            <a:r>
              <a:rPr lang="ru-RU" b="1" dirty="0" err="1">
                <a:solidFill>
                  <a:srgbClr val="FF0000"/>
                </a:solidFill>
              </a:rPr>
              <a:t>Дізнання</a:t>
            </a:r>
            <a:endParaRPr lang="ru-RU" b="1" dirty="0">
              <a:solidFill>
                <a:srgbClr val="FF0000"/>
              </a:solidFill>
            </a:endParaRPr>
          </a:p>
          <a:p>
            <a:pPr marL="45720" indent="0">
              <a:buNone/>
            </a:pP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спрощена</a:t>
            </a:r>
            <a:r>
              <a:rPr lang="ru-RU" dirty="0"/>
              <a:t> форма </a:t>
            </a:r>
            <a:r>
              <a:rPr lang="ru-RU" dirty="0" err="1"/>
              <a:t>розслідування</a:t>
            </a:r>
            <a:r>
              <a:rPr lang="ru-RU" dirty="0"/>
              <a:t>, </a:t>
            </a:r>
            <a:r>
              <a:rPr lang="ru-RU" dirty="0" err="1"/>
              <a:t>спрямована</a:t>
            </a:r>
            <a:r>
              <a:rPr lang="ru-RU" dirty="0"/>
              <a:t> на </a:t>
            </a:r>
            <a:r>
              <a:rPr lang="ru-RU" dirty="0" err="1"/>
              <a:t>швидкий</a:t>
            </a:r>
            <a:r>
              <a:rPr lang="ru-RU" dirty="0"/>
              <a:t> </a:t>
            </a:r>
            <a:r>
              <a:rPr lang="ru-RU" dirty="0" err="1"/>
              <a:t>розгляд</a:t>
            </a:r>
            <a:r>
              <a:rPr lang="ru-RU" dirty="0"/>
              <a:t> </a:t>
            </a:r>
            <a:r>
              <a:rPr lang="ru-RU" dirty="0" err="1"/>
              <a:t>нескладних</a:t>
            </a:r>
            <a:r>
              <a:rPr lang="ru-RU" dirty="0"/>
              <a:t> справ.</a:t>
            </a:r>
          </a:p>
          <a:p>
            <a:pPr marL="45720" indent="0">
              <a:buNone/>
            </a:pPr>
            <a:endParaRPr lang="ru-RU" b="1" dirty="0" smtClean="0"/>
          </a:p>
          <a:p>
            <a:pPr marL="45720" indent="0">
              <a:buNone/>
            </a:pPr>
            <a:r>
              <a:rPr lang="ru-RU" b="1" dirty="0" smtClean="0"/>
              <a:t>Для </a:t>
            </a:r>
            <a:r>
              <a:rPr lang="ru-RU" b="1" dirty="0" err="1"/>
              <a:t>яких</a:t>
            </a:r>
            <a:r>
              <a:rPr lang="ru-RU" b="1" dirty="0"/>
              <a:t> справ:</a:t>
            </a:r>
            <a:r>
              <a:rPr lang="ru-RU" dirty="0"/>
              <a:t> </a:t>
            </a:r>
            <a:r>
              <a:rPr lang="ru-RU" dirty="0" err="1"/>
              <a:t>Здійснюється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b="1" dirty="0" err="1"/>
              <a:t>кримінальних</a:t>
            </a:r>
            <a:r>
              <a:rPr lang="ru-RU" b="1" dirty="0"/>
              <a:t> </a:t>
            </a:r>
            <a:r>
              <a:rPr lang="ru-RU" b="1" dirty="0" err="1"/>
              <a:t>проступків</a:t>
            </a:r>
            <a:r>
              <a:rPr lang="ru-RU" dirty="0"/>
              <a:t> (</a:t>
            </a:r>
            <a:r>
              <a:rPr lang="ru-RU" dirty="0" err="1"/>
              <a:t>менш</a:t>
            </a:r>
            <a:r>
              <a:rPr lang="ru-RU" dirty="0"/>
              <a:t> </a:t>
            </a:r>
            <a:r>
              <a:rPr lang="ru-RU" dirty="0" err="1"/>
              <a:t>тяжкі</a:t>
            </a:r>
            <a:r>
              <a:rPr lang="ru-RU" dirty="0"/>
              <a:t> </a:t>
            </a:r>
            <a:r>
              <a:rPr lang="ru-RU" dirty="0" err="1"/>
              <a:t>правопорушення</a:t>
            </a:r>
            <a:r>
              <a:rPr lang="ru-RU" dirty="0"/>
              <a:t>, за </a:t>
            </a:r>
            <a:r>
              <a:rPr lang="ru-RU" dirty="0" err="1"/>
              <a:t>які</a:t>
            </a:r>
            <a:r>
              <a:rPr lang="ru-RU" dirty="0"/>
              <a:t> не </a:t>
            </a:r>
            <a:r>
              <a:rPr lang="ru-RU" dirty="0" err="1"/>
              <a:t>передбачено</a:t>
            </a:r>
            <a:r>
              <a:rPr lang="ru-RU" dirty="0"/>
              <a:t> </a:t>
            </a:r>
            <a:r>
              <a:rPr lang="ru-RU" dirty="0" err="1"/>
              <a:t>покарання</a:t>
            </a:r>
            <a:r>
              <a:rPr lang="ru-RU" dirty="0"/>
              <a:t> у </a:t>
            </a:r>
            <a:r>
              <a:rPr lang="ru-RU" dirty="0" err="1"/>
              <a:t>виді</a:t>
            </a:r>
            <a:r>
              <a:rPr lang="ru-RU" dirty="0"/>
              <a:t> </a:t>
            </a:r>
            <a:r>
              <a:rPr lang="ru-RU" dirty="0" err="1"/>
              <a:t>позбавлення</a:t>
            </a:r>
            <a:r>
              <a:rPr lang="ru-RU" dirty="0"/>
              <a:t> </a:t>
            </a:r>
            <a:r>
              <a:rPr lang="ru-RU" dirty="0" err="1"/>
              <a:t>волі</a:t>
            </a:r>
            <a:r>
              <a:rPr lang="ru-RU" dirty="0"/>
              <a:t>).</a:t>
            </a:r>
          </a:p>
          <a:p>
            <a:pPr marL="45720" indent="0">
              <a:buNone/>
            </a:pPr>
            <a:endParaRPr lang="ru-RU" b="1" dirty="0" smtClean="0"/>
          </a:p>
          <a:p>
            <a:pPr marL="45720" indent="0">
              <a:buNone/>
            </a:pPr>
            <a:r>
              <a:rPr lang="ru-RU" b="1" dirty="0" err="1" smtClean="0"/>
              <a:t>Хто</a:t>
            </a:r>
            <a:r>
              <a:rPr lang="ru-RU" b="1" dirty="0" smtClean="0"/>
              <a:t> </a:t>
            </a:r>
            <a:r>
              <a:rPr lang="ru-RU" b="1" dirty="0"/>
              <a:t>проводить:</a:t>
            </a:r>
            <a:r>
              <a:rPr lang="ru-RU" dirty="0"/>
              <a:t> </a:t>
            </a:r>
            <a:r>
              <a:rPr lang="ru-RU" dirty="0" err="1"/>
              <a:t>Дізнавачі</a:t>
            </a:r>
            <a:r>
              <a:rPr lang="ru-RU" dirty="0"/>
              <a:t> (</a:t>
            </a:r>
            <a:r>
              <a:rPr lang="ru-RU" dirty="0" err="1"/>
              <a:t>уповноважені</a:t>
            </a:r>
            <a:r>
              <a:rPr lang="ru-RU" dirty="0"/>
              <a:t> </a:t>
            </a:r>
            <a:r>
              <a:rPr lang="ru-RU" dirty="0" err="1"/>
              <a:t>службові</a:t>
            </a:r>
            <a:r>
              <a:rPr lang="ru-RU" dirty="0"/>
              <a:t> особи </a:t>
            </a:r>
            <a:r>
              <a:rPr lang="ru-RU" dirty="0" err="1"/>
              <a:t>підрозділу</a:t>
            </a:r>
            <a:r>
              <a:rPr lang="ru-RU" dirty="0"/>
              <a:t> </a:t>
            </a:r>
            <a:r>
              <a:rPr lang="ru-RU" dirty="0" err="1"/>
              <a:t>дізнання</a:t>
            </a:r>
            <a:r>
              <a:rPr lang="ru-RU" dirty="0"/>
              <a:t>).</a:t>
            </a:r>
          </a:p>
          <a:p>
            <a:pPr marL="45720" indent="0">
              <a:buNone/>
            </a:pPr>
            <a:endParaRPr lang="ru-RU" b="1" dirty="0" smtClean="0"/>
          </a:p>
          <a:p>
            <a:pPr marL="45720" indent="0">
              <a:buNone/>
            </a:pPr>
            <a:r>
              <a:rPr lang="ru-RU" b="1" dirty="0" err="1" smtClean="0"/>
              <a:t>Особливості</a:t>
            </a:r>
            <a:r>
              <a:rPr lang="ru-RU" b="1" dirty="0"/>
              <a:t>:</a:t>
            </a:r>
            <a:r>
              <a:rPr lang="ru-RU" dirty="0"/>
              <a:t> </a:t>
            </a:r>
            <a:r>
              <a:rPr lang="ru-RU" dirty="0" err="1"/>
              <a:t>Коротші</a:t>
            </a:r>
            <a:r>
              <a:rPr lang="ru-RU" dirty="0"/>
              <a:t> строки (</a:t>
            </a:r>
            <a:r>
              <a:rPr lang="ru-RU" dirty="0" err="1"/>
              <a:t>наприклад</a:t>
            </a:r>
            <a:r>
              <a:rPr lang="ru-RU" dirty="0"/>
              <a:t>, 72 </a:t>
            </a:r>
            <a:r>
              <a:rPr lang="ru-RU" dirty="0" err="1"/>
              <a:t>години</a:t>
            </a:r>
            <a:r>
              <a:rPr lang="ru-RU" dirty="0"/>
              <a:t> з моменту </a:t>
            </a:r>
            <a:r>
              <a:rPr lang="ru-RU" dirty="0" err="1"/>
              <a:t>повідомлення</a:t>
            </a:r>
            <a:r>
              <a:rPr lang="ru-RU" dirty="0"/>
              <a:t> про </a:t>
            </a:r>
            <a:r>
              <a:rPr lang="ru-RU" dirty="0" err="1"/>
              <a:t>підозру</a:t>
            </a:r>
            <a:r>
              <a:rPr lang="ru-RU" dirty="0"/>
              <a:t> у </a:t>
            </a:r>
            <a:r>
              <a:rPr lang="ru-RU" dirty="0" err="1"/>
              <a:t>певних</a:t>
            </a:r>
            <a:r>
              <a:rPr lang="ru-RU" dirty="0"/>
              <a:t> </a:t>
            </a:r>
            <a:r>
              <a:rPr lang="ru-RU" dirty="0" err="1"/>
              <a:t>випадках</a:t>
            </a:r>
            <a:r>
              <a:rPr lang="ru-RU" dirty="0"/>
              <a:t>), </a:t>
            </a:r>
            <a:r>
              <a:rPr lang="ru-RU" dirty="0" err="1"/>
              <a:t>простіший</a:t>
            </a:r>
            <a:r>
              <a:rPr lang="ru-RU" dirty="0"/>
              <a:t> порядок </a:t>
            </a:r>
            <a:r>
              <a:rPr lang="ru-RU" dirty="0" err="1"/>
              <a:t>збирання</a:t>
            </a:r>
            <a:r>
              <a:rPr lang="ru-RU" dirty="0"/>
              <a:t> </a:t>
            </a:r>
            <a:r>
              <a:rPr lang="ru-RU" dirty="0" err="1"/>
              <a:t>доказів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404086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954419830"/>
              </p:ext>
            </p:extLst>
          </p:nvPr>
        </p:nvGraphicFramePr>
        <p:xfrm>
          <a:off x="251520" y="869156"/>
          <a:ext cx="8640960" cy="5296149"/>
        </p:xfrm>
        <a:graphic>
          <a:graphicData uri="http://schemas.openxmlformats.org/drawingml/2006/table">
            <a:tbl>
              <a:tblPr/>
              <a:tblGrid>
                <a:gridCol w="2880320"/>
                <a:gridCol w="2880320"/>
                <a:gridCol w="2880320"/>
              </a:tblGrid>
              <a:tr h="1059230">
                <a:tc>
                  <a:txBody>
                    <a:bodyPr/>
                    <a:lstStyle/>
                    <a:p>
                      <a:r>
                        <a:rPr lang="ru-RU" b="1" dirty="0" err="1">
                          <a:effectLst/>
                          <a:latin typeface="Google Sans Text"/>
                        </a:rPr>
                        <a:t>Ознака</a:t>
                      </a:r>
                      <a:endParaRPr lang="ru-RU" dirty="0">
                        <a:effectLst/>
                        <a:latin typeface="Google Sans Text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b="1">
                          <a:effectLst/>
                          <a:latin typeface="Google Sans Text"/>
                        </a:rPr>
                        <a:t>Досудове слідство</a:t>
                      </a:r>
                      <a:endParaRPr lang="ru-RU">
                        <a:effectLst/>
                        <a:latin typeface="Google Sans Text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b="1">
                          <a:effectLst/>
                          <a:latin typeface="Google Sans Text"/>
                        </a:rPr>
                        <a:t>Дізнання</a:t>
                      </a:r>
                      <a:endParaRPr lang="ru-RU">
                        <a:effectLst/>
                        <a:latin typeface="Google Sans Text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59230">
                <a:tc>
                  <a:txBody>
                    <a:bodyPr/>
                    <a:lstStyle/>
                    <a:p>
                      <a:r>
                        <a:rPr lang="ru-RU" b="1">
                          <a:effectLst/>
                          <a:latin typeface="Google Sans Text"/>
                        </a:rPr>
                        <a:t>Предмет</a:t>
                      </a:r>
                      <a:endParaRPr lang="ru-RU">
                        <a:effectLst/>
                        <a:latin typeface="Google Sans Text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  <a:latin typeface="Google Sans Text"/>
                        </a:rPr>
                        <a:t>Злочини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  <a:latin typeface="Google Sans Text"/>
                        </a:rPr>
                        <a:t>Кримінальні проступки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5274">
                <a:tc>
                  <a:txBody>
                    <a:bodyPr/>
                    <a:lstStyle/>
                    <a:p>
                      <a:r>
                        <a:rPr lang="ru-RU" b="1">
                          <a:effectLst/>
                          <a:latin typeface="Google Sans Text"/>
                        </a:rPr>
                        <a:t>Суб'єкт</a:t>
                      </a:r>
                      <a:endParaRPr lang="ru-RU">
                        <a:effectLst/>
                        <a:latin typeface="Google Sans Text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  <a:latin typeface="Google Sans Text"/>
                        </a:rPr>
                        <a:t>Слідчий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  <a:latin typeface="Google Sans Text"/>
                        </a:rPr>
                        <a:t>Дізнавач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13185">
                <a:tc>
                  <a:txBody>
                    <a:bodyPr/>
                    <a:lstStyle/>
                    <a:p>
                      <a:r>
                        <a:rPr lang="ru-RU" b="1" dirty="0" err="1">
                          <a:effectLst/>
                          <a:latin typeface="Google Sans Text"/>
                        </a:rPr>
                        <a:t>Процесуальний</a:t>
                      </a:r>
                      <a:r>
                        <a:rPr lang="ru-RU" b="1" dirty="0">
                          <a:effectLst/>
                          <a:latin typeface="Google Sans Text"/>
                        </a:rPr>
                        <a:t> документ</a:t>
                      </a:r>
                      <a:endParaRPr lang="ru-RU" dirty="0">
                        <a:effectLst/>
                        <a:latin typeface="Google Sans Text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  <a:latin typeface="Google Sans Text"/>
                        </a:rPr>
                        <a:t>Обвинувальний акт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  <a:latin typeface="Google Sans Text"/>
                        </a:rPr>
                        <a:t>Обвинувальний акт (або спрощені процедури)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59230">
                <a:tc>
                  <a:txBody>
                    <a:bodyPr/>
                    <a:lstStyle/>
                    <a:p>
                      <a:r>
                        <a:rPr lang="ru-RU" b="1">
                          <a:effectLst/>
                          <a:latin typeface="Google Sans Text"/>
                        </a:rPr>
                        <a:t>Складність</a:t>
                      </a:r>
                      <a:endParaRPr lang="ru-RU">
                        <a:effectLst/>
                        <a:latin typeface="Google Sans Text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  <a:latin typeface="Google Sans Text"/>
                        </a:rPr>
                        <a:t>Повний обсяг слідчих дій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err="1">
                          <a:effectLst/>
                          <a:latin typeface="Google Sans Text"/>
                        </a:rPr>
                        <a:t>Спрощений</a:t>
                      </a:r>
                      <a:r>
                        <a:rPr lang="ru-RU" dirty="0">
                          <a:effectLst/>
                          <a:latin typeface="Google Sans Text"/>
                        </a:rPr>
                        <a:t> порядок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143000" y="8683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Google Sans"/>
                <a:cs typeface="Arial" pitchFamily="34" charset="0"/>
              </a:rPr>
              <a:t>Порівняльна таблиця форм розслідування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92654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95536" y="731520"/>
            <a:ext cx="8352928" cy="5577800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sz="2800" b="1" dirty="0" err="1" smtClean="0">
                <a:solidFill>
                  <a:srgbClr val="FF0000"/>
                </a:solidFill>
              </a:rPr>
              <a:t>Закінчення</a:t>
            </a:r>
            <a:r>
              <a:rPr lang="ru-RU" sz="2800" b="1" dirty="0" smtClean="0">
                <a:solidFill>
                  <a:srgbClr val="FF0000"/>
                </a:solidFill>
              </a:rPr>
              <a:t> </a:t>
            </a:r>
            <a:r>
              <a:rPr lang="ru-RU" sz="2800" b="1" dirty="0" err="1" smtClean="0">
                <a:solidFill>
                  <a:srgbClr val="FF0000"/>
                </a:solidFill>
              </a:rPr>
              <a:t>розслідування</a:t>
            </a:r>
            <a:endParaRPr lang="ru-RU" sz="2800" b="1" dirty="0">
              <a:solidFill>
                <a:srgbClr val="FF0000"/>
              </a:solidFill>
            </a:endParaRPr>
          </a:p>
          <a:p>
            <a:pPr marL="45720" indent="0">
              <a:buNone/>
            </a:pPr>
            <a:r>
              <a:rPr lang="ru-RU" dirty="0"/>
              <a:t>Будь-яка форма </a:t>
            </a:r>
            <a:r>
              <a:rPr lang="ru-RU" dirty="0" err="1"/>
              <a:t>розслідування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завершитися</a:t>
            </a:r>
            <a:r>
              <a:rPr lang="ru-RU" dirty="0"/>
              <a:t> одним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трьох</a:t>
            </a:r>
            <a:r>
              <a:rPr lang="ru-RU" dirty="0"/>
              <a:t> </a:t>
            </a:r>
            <a:r>
              <a:rPr lang="ru-RU" dirty="0" err="1"/>
              <a:t>варіантів</a:t>
            </a:r>
            <a:r>
              <a:rPr lang="ru-RU" dirty="0"/>
              <a:t>:</a:t>
            </a:r>
          </a:p>
          <a:p>
            <a:pPr marL="502920" indent="-457200">
              <a:buFont typeface="+mj-lt"/>
              <a:buAutoNum type="arabicPeriod"/>
            </a:pPr>
            <a:r>
              <a:rPr lang="ru-RU" b="1" dirty="0" err="1"/>
              <a:t>Закриття</a:t>
            </a:r>
            <a:r>
              <a:rPr lang="ru-RU" b="1" dirty="0"/>
              <a:t> </a:t>
            </a:r>
            <a:r>
              <a:rPr lang="ru-RU" b="1" dirty="0" err="1"/>
              <a:t>провадження</a:t>
            </a:r>
            <a:r>
              <a:rPr lang="ru-RU" dirty="0"/>
              <a:t> (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немає</a:t>
            </a:r>
            <a:r>
              <a:rPr lang="ru-RU" dirty="0"/>
              <a:t> складу </a:t>
            </a:r>
            <a:r>
              <a:rPr lang="ru-RU" dirty="0" err="1"/>
              <a:t>злочину</a:t>
            </a:r>
            <a:r>
              <a:rPr lang="ru-RU" dirty="0"/>
              <a:t>, </a:t>
            </a:r>
            <a:r>
              <a:rPr lang="ru-RU" dirty="0" err="1"/>
              <a:t>доказів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).</a:t>
            </a:r>
          </a:p>
          <a:p>
            <a:pPr marL="502920" indent="-457200">
              <a:buFont typeface="+mj-lt"/>
              <a:buAutoNum type="arabicPeriod"/>
            </a:pPr>
            <a:r>
              <a:rPr lang="ru-RU" b="1" dirty="0" err="1"/>
              <a:t>Звернення</a:t>
            </a:r>
            <a:r>
              <a:rPr lang="ru-RU" b="1" dirty="0"/>
              <a:t> до суду з </a:t>
            </a:r>
            <a:r>
              <a:rPr lang="ru-RU" b="1" dirty="0" err="1"/>
              <a:t>обвинувальним</a:t>
            </a:r>
            <a:r>
              <a:rPr lang="ru-RU" b="1" dirty="0"/>
              <a:t> актом</a:t>
            </a:r>
            <a:r>
              <a:rPr lang="ru-RU" dirty="0"/>
              <a:t> (</a:t>
            </a:r>
            <a:r>
              <a:rPr lang="ru-RU" dirty="0" err="1"/>
              <a:t>якщо</a:t>
            </a:r>
            <a:r>
              <a:rPr lang="ru-RU" dirty="0"/>
              <a:t> вина доведена).</a:t>
            </a:r>
          </a:p>
          <a:p>
            <a:pPr marL="502920" indent="-457200">
              <a:buFont typeface="+mj-lt"/>
              <a:buAutoNum type="arabicPeriod"/>
            </a:pPr>
            <a:r>
              <a:rPr lang="ru-RU" b="1" dirty="0" err="1"/>
              <a:t>Звернення</a:t>
            </a:r>
            <a:r>
              <a:rPr lang="ru-RU" b="1" dirty="0"/>
              <a:t> до суду з </a:t>
            </a:r>
            <a:r>
              <a:rPr lang="ru-RU" b="1" dirty="0" err="1"/>
              <a:t>клопотанням</a:t>
            </a:r>
            <a:r>
              <a:rPr lang="ru-RU" dirty="0"/>
              <a:t> (про </a:t>
            </a:r>
            <a:r>
              <a:rPr lang="ru-RU" dirty="0" err="1"/>
              <a:t>звільнення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відповідальності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примусові</a:t>
            </a:r>
            <a:r>
              <a:rPr lang="ru-RU" dirty="0"/>
              <a:t> заходи).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677240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95536" y="731520"/>
            <a:ext cx="8496944" cy="5505792"/>
          </a:xfrm>
        </p:spPr>
        <p:txBody>
          <a:bodyPr/>
          <a:lstStyle/>
          <a:p>
            <a:pPr marL="45720" indent="0">
              <a:buNone/>
            </a:pPr>
            <a:r>
              <a:rPr lang="ru-RU" b="1" dirty="0" smtClean="0"/>
              <a:t>2. </a:t>
            </a:r>
            <a:r>
              <a:rPr lang="ru-RU" b="1" dirty="0" smtClean="0">
                <a:solidFill>
                  <a:srgbClr val="FF0000"/>
                </a:solidFill>
              </a:rPr>
              <a:t>Структура </a:t>
            </a:r>
            <a:r>
              <a:rPr lang="ru-RU" b="1" dirty="0" err="1">
                <a:solidFill>
                  <a:srgbClr val="FF0000"/>
                </a:solidFill>
              </a:rPr>
              <a:t>органів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досудового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розслідування</a:t>
            </a:r>
            <a:endParaRPr lang="ru-RU" b="1" dirty="0">
              <a:solidFill>
                <a:srgbClr val="FF0000"/>
              </a:solidFill>
            </a:endParaRPr>
          </a:p>
          <a:p>
            <a:pPr marL="45720" indent="0">
              <a:buNone/>
            </a:pPr>
            <a:endParaRPr lang="ru-RU" dirty="0" smtClean="0"/>
          </a:p>
          <a:p>
            <a:pPr marL="45720" indent="0">
              <a:buNone/>
            </a:pPr>
            <a:r>
              <a:rPr lang="ru-RU" dirty="0" err="1" smtClean="0"/>
              <a:t>Згідно</a:t>
            </a:r>
            <a:r>
              <a:rPr lang="ru-RU" dirty="0" smtClean="0"/>
              <a:t>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b="1" dirty="0"/>
              <a:t>ст. 38 КПК </a:t>
            </a:r>
            <a:r>
              <a:rPr lang="ru-RU" b="1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досудове</a:t>
            </a:r>
            <a:r>
              <a:rPr lang="ru-RU" dirty="0"/>
              <a:t> </a:t>
            </a:r>
            <a:r>
              <a:rPr lang="ru-RU" dirty="0" err="1"/>
              <a:t>розслідування</a:t>
            </a:r>
            <a:r>
              <a:rPr lang="ru-RU" dirty="0"/>
              <a:t> </a:t>
            </a:r>
            <a:r>
              <a:rPr lang="ru-RU" dirty="0" err="1"/>
              <a:t>здійснюють</a:t>
            </a:r>
            <a:r>
              <a:rPr lang="ru-RU" dirty="0"/>
              <a:t>:</a:t>
            </a:r>
          </a:p>
          <a:p>
            <a:pPr marL="45720" indent="0">
              <a:buNone/>
            </a:pPr>
            <a:endParaRPr lang="ru-RU" b="1" dirty="0" smtClean="0"/>
          </a:p>
          <a:p>
            <a:pPr marL="45720" indent="0">
              <a:buNone/>
            </a:pPr>
            <a:r>
              <a:rPr lang="ru-RU" b="1" dirty="0" err="1" smtClean="0">
                <a:solidFill>
                  <a:srgbClr val="FF0000"/>
                </a:solidFill>
              </a:rPr>
              <a:t>Національна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поліція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України</a:t>
            </a:r>
            <a:endParaRPr lang="ru-RU" b="1" dirty="0">
              <a:solidFill>
                <a:srgbClr val="FF0000"/>
              </a:solidFill>
            </a:endParaRPr>
          </a:p>
          <a:p>
            <a:pPr marL="45720" indent="0">
              <a:buNone/>
            </a:pPr>
            <a:endParaRPr lang="ru-RU" b="1" dirty="0" smtClean="0"/>
          </a:p>
          <a:p>
            <a:pPr marL="45720" indent="0">
              <a:buNone/>
            </a:pPr>
            <a:r>
              <a:rPr lang="ru-RU" b="1" dirty="0" smtClean="0"/>
              <a:t>Сфера</a:t>
            </a:r>
            <a:r>
              <a:rPr lang="ru-RU" b="1" dirty="0"/>
              <a:t>:</a:t>
            </a:r>
            <a:r>
              <a:rPr lang="ru-RU" dirty="0"/>
              <a:t> </a:t>
            </a:r>
            <a:r>
              <a:rPr lang="ru-RU" dirty="0" err="1"/>
              <a:t>Найширша</a:t>
            </a:r>
            <a:r>
              <a:rPr lang="ru-RU" dirty="0"/>
              <a:t> </a:t>
            </a:r>
            <a:r>
              <a:rPr lang="ru-RU" dirty="0" err="1"/>
              <a:t>компетенція</a:t>
            </a:r>
            <a:r>
              <a:rPr lang="ru-RU" dirty="0"/>
              <a:t>. </a:t>
            </a:r>
            <a:r>
              <a:rPr lang="ru-RU" dirty="0" err="1"/>
              <a:t>Розслідують</a:t>
            </a:r>
            <a:r>
              <a:rPr lang="ru-RU" dirty="0"/>
              <a:t> </a:t>
            </a:r>
            <a:r>
              <a:rPr lang="ru-RU" dirty="0" err="1"/>
              <a:t>усі</a:t>
            </a:r>
            <a:r>
              <a:rPr lang="ru-RU" dirty="0"/>
              <a:t> </a:t>
            </a:r>
            <a:r>
              <a:rPr lang="ru-RU" dirty="0" err="1"/>
              <a:t>злочини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не </a:t>
            </a:r>
            <a:r>
              <a:rPr lang="ru-RU" dirty="0" err="1"/>
              <a:t>віднесені</a:t>
            </a:r>
            <a:r>
              <a:rPr lang="ru-RU" dirty="0"/>
              <a:t> до </a:t>
            </a:r>
            <a:r>
              <a:rPr lang="ru-RU" dirty="0" err="1"/>
              <a:t>підслідності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(</a:t>
            </a:r>
            <a:r>
              <a:rPr lang="ru-RU" dirty="0" err="1"/>
              <a:t>вбивства</a:t>
            </a:r>
            <a:r>
              <a:rPr lang="ru-RU" dirty="0"/>
              <a:t>, </a:t>
            </a:r>
            <a:r>
              <a:rPr lang="ru-RU" dirty="0" err="1"/>
              <a:t>грабежі</a:t>
            </a:r>
            <a:r>
              <a:rPr lang="ru-RU" dirty="0"/>
              <a:t>, </a:t>
            </a:r>
            <a:r>
              <a:rPr lang="ru-RU" dirty="0" err="1"/>
              <a:t>крадіжки</a:t>
            </a:r>
            <a:r>
              <a:rPr lang="ru-RU" dirty="0"/>
              <a:t>, ДТП </a:t>
            </a:r>
            <a:r>
              <a:rPr lang="ru-RU" dirty="0" err="1"/>
              <a:t>тощо</a:t>
            </a:r>
            <a:r>
              <a:rPr lang="ru-RU" dirty="0"/>
              <a:t>).</a:t>
            </a:r>
          </a:p>
          <a:p>
            <a:pPr marL="45720" indent="0">
              <a:buNone/>
            </a:pPr>
            <a:r>
              <a:rPr lang="ru-RU" b="1" dirty="0" err="1"/>
              <a:t>Органи</a:t>
            </a:r>
            <a:r>
              <a:rPr lang="ru-RU" b="1" dirty="0"/>
              <a:t>:</a:t>
            </a:r>
            <a:r>
              <a:rPr lang="ru-RU" dirty="0"/>
              <a:t> </a:t>
            </a:r>
            <a:r>
              <a:rPr lang="ru-RU" dirty="0" err="1"/>
              <a:t>Слідчі</a:t>
            </a:r>
            <a:r>
              <a:rPr lang="ru-RU" dirty="0"/>
              <a:t> </a:t>
            </a:r>
            <a:r>
              <a:rPr lang="ru-RU" dirty="0" err="1"/>
              <a:t>підрозділи</a:t>
            </a:r>
            <a:r>
              <a:rPr lang="ru-RU" dirty="0"/>
              <a:t> та </a:t>
            </a:r>
            <a:r>
              <a:rPr lang="ru-RU" dirty="0" err="1"/>
              <a:t>підрозділи</a:t>
            </a:r>
            <a:r>
              <a:rPr lang="ru-RU" dirty="0"/>
              <a:t> </a:t>
            </a:r>
            <a:r>
              <a:rPr lang="ru-RU" dirty="0" err="1"/>
              <a:t>дізнання</a:t>
            </a:r>
            <a:r>
              <a:rPr lang="ru-RU" dirty="0"/>
              <a:t> (для </a:t>
            </a:r>
            <a:r>
              <a:rPr lang="ru-RU" dirty="0" err="1"/>
              <a:t>проступків</a:t>
            </a:r>
            <a:r>
              <a:rPr lang="ru-RU" dirty="0"/>
              <a:t>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96536459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62</TotalTime>
  <Words>2705</Words>
  <Application>Microsoft Office PowerPoint</Application>
  <PresentationFormat>Экран (4:3)</PresentationFormat>
  <Paragraphs>224</Paragraphs>
  <Slides>39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39</vt:i4>
      </vt:variant>
    </vt:vector>
  </HeadingPairs>
  <TitlesOfParts>
    <vt:vector size="40" baseType="lpstr"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5</cp:revision>
  <dcterms:created xsi:type="dcterms:W3CDTF">2026-04-06T05:08:50Z</dcterms:created>
  <dcterms:modified xsi:type="dcterms:W3CDTF">2026-04-06T06:22:23Z</dcterms:modified>
</cp:coreProperties>
</file>