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8.sv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5783" y="2985102"/>
            <a:ext cx="5017419" cy="6474390"/>
          </a:xfrm>
          <a:custGeom>
            <a:avLst/>
            <a:gdLst/>
            <a:ahLst/>
            <a:cxnLst/>
            <a:rect l="l" t="t" r="r" b="b"/>
            <a:pathLst>
              <a:path w="5017419" h="6474390">
                <a:moveTo>
                  <a:pt x="0" y="0"/>
                </a:moveTo>
                <a:lnTo>
                  <a:pt x="5017419" y="0"/>
                </a:lnTo>
                <a:lnTo>
                  <a:pt x="5017419" y="6474391"/>
                </a:lnTo>
                <a:lnTo>
                  <a:pt x="0" y="64743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4245" t="-998" b="-79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468644"/>
            <a:ext cx="15893895" cy="151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3"/>
              </a:lnSpc>
            </a:pPr>
            <a:r>
              <a:rPr lang="en-US" sz="5403" b="1" spc="-108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РОЗВИТОК ЕМОЦІЙНОГО ІНТЕЛЕКТУ: ОСНОВА ПСИХІЧНОГО ЗДОРОВ’Я ПЕДАГОГІВ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02619" y="6948488"/>
            <a:ext cx="6056681" cy="19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b="1" spc="72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Олена ОКОЛОВИЧ</a:t>
            </a:r>
          </a:p>
          <a:p>
            <a:pPr algn="just">
              <a:lnSpc>
                <a:spcPts val="5040"/>
              </a:lnSpc>
            </a:pPr>
            <a:r>
              <a:rPr lang="en-US" sz="3600" b="1" spc="72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доктор філософії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b="1" spc="72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директор ЗДО №144 ЗМР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77400" y="266700"/>
            <a:ext cx="8321511" cy="9715500"/>
          </a:xfrm>
          <a:custGeom>
            <a:avLst/>
            <a:gdLst/>
            <a:ahLst/>
            <a:cxnLst/>
            <a:rect l="l" t="t" r="r" b="b"/>
            <a:pathLst>
              <a:path w="8702511" h="10427919">
                <a:moveTo>
                  <a:pt x="0" y="0"/>
                </a:moveTo>
                <a:lnTo>
                  <a:pt x="8702511" y="0"/>
                </a:lnTo>
                <a:lnTo>
                  <a:pt x="8702511" y="10427919"/>
                </a:lnTo>
                <a:lnTo>
                  <a:pt x="0" y="1042791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1713" b="-1033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90600"/>
            <a:ext cx="8403539" cy="180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9"/>
              </a:lnSpc>
            </a:pPr>
            <a:r>
              <a:rPr lang="en-US" sz="3808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ЕМОЦІЙНИЙ ІНТЕЛЕКТ ЯК ПРОФЕСІЙНО ЗНАЧУЩА ЯКІСТЬ ПЕДАГОГА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74942" y="5143500"/>
            <a:ext cx="6836030" cy="264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2"/>
              </a:lnSpc>
              <a:spcBef>
                <a:spcPct val="0"/>
              </a:spcBef>
            </a:pPr>
            <a:r>
              <a:rPr lang="en-US" sz="3675" b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Емоційний інтелект — це здатність до розуміння й керування власними емоціями та емоціями інших.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6491" y="5211217"/>
            <a:ext cx="1277251" cy="244114"/>
            <a:chOff x="0" y="0"/>
            <a:chExt cx="1530261" cy="292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0261" cy="292470"/>
            </a:xfrm>
            <a:custGeom>
              <a:avLst/>
              <a:gdLst/>
              <a:ahLst/>
              <a:cxnLst/>
              <a:rect l="l" t="t" r="r" b="b"/>
              <a:pathLst>
                <a:path w="1530261" h="292470">
                  <a:moveTo>
                    <a:pt x="273050" y="0"/>
                  </a:moveTo>
                  <a:lnTo>
                    <a:pt x="0" y="146235"/>
                  </a:lnTo>
                  <a:lnTo>
                    <a:pt x="273050" y="292470"/>
                  </a:lnTo>
                  <a:lnTo>
                    <a:pt x="273050" y="159120"/>
                  </a:lnTo>
                  <a:lnTo>
                    <a:pt x="1257211" y="159120"/>
                  </a:lnTo>
                  <a:lnTo>
                    <a:pt x="1257211" y="292470"/>
                  </a:lnTo>
                  <a:lnTo>
                    <a:pt x="1530261" y="146235"/>
                  </a:lnTo>
                  <a:lnTo>
                    <a:pt x="1257211" y="0"/>
                  </a:lnTo>
                  <a:lnTo>
                    <a:pt x="1257211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101600"/>
              <a:ext cx="1327061" cy="51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314828" y="4835592"/>
            <a:ext cx="5658344" cy="985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2"/>
              </a:lnSpc>
            </a:pPr>
            <a:r>
              <a:rPr lang="en-US" sz="33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психічне                      емоційний</a:t>
            </a:r>
          </a:p>
          <a:p>
            <a:pPr algn="just">
              <a:lnSpc>
                <a:spcPts val="3712"/>
              </a:lnSpc>
              <a:spcBef>
                <a:spcPct val="0"/>
              </a:spcBef>
            </a:pPr>
            <a:r>
              <a:rPr lang="en-US" sz="33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здоров’я                         інтелект      </a:t>
            </a:r>
          </a:p>
        </p:txBody>
      </p:sp>
      <p:sp>
        <p:nvSpPr>
          <p:cNvPr id="6" name="TextBox 6"/>
          <p:cNvSpPr txBox="1"/>
          <p:nvPr/>
        </p:nvSpPr>
        <p:spPr>
          <a:xfrm rot="-1192832">
            <a:off x="1165510" y="5053255"/>
            <a:ext cx="2916289" cy="45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9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відповідальність</a:t>
            </a:r>
          </a:p>
        </p:txBody>
      </p:sp>
      <p:sp>
        <p:nvSpPr>
          <p:cNvPr id="7" name="Freeform 7"/>
          <p:cNvSpPr/>
          <p:nvPr/>
        </p:nvSpPr>
        <p:spPr>
          <a:xfrm rot="-1083752">
            <a:off x="469777" y="4683270"/>
            <a:ext cx="4310996" cy="1544120"/>
          </a:xfrm>
          <a:custGeom>
            <a:avLst/>
            <a:gdLst/>
            <a:ahLst/>
            <a:cxnLst/>
            <a:rect l="l" t="t" r="r" b="b"/>
            <a:pathLst>
              <a:path w="4310996" h="1544120">
                <a:moveTo>
                  <a:pt x="0" y="0"/>
                </a:moveTo>
                <a:lnTo>
                  <a:pt x="4310996" y="0"/>
                </a:lnTo>
                <a:lnTo>
                  <a:pt x="4310996" y="1544121"/>
                </a:lnTo>
                <a:lnTo>
                  <a:pt x="0" y="154412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572000" y="4381500"/>
            <a:ext cx="7567313" cy="2710474"/>
          </a:xfrm>
          <a:custGeom>
            <a:avLst/>
            <a:gdLst/>
            <a:ahLst/>
            <a:cxnLst/>
            <a:rect l="l" t="t" r="r" b="b"/>
            <a:pathLst>
              <a:path w="7567313" h="2710474">
                <a:moveTo>
                  <a:pt x="0" y="0"/>
                </a:moveTo>
                <a:lnTo>
                  <a:pt x="7567312" y="0"/>
                </a:lnTo>
                <a:lnTo>
                  <a:pt x="7567312" y="2710474"/>
                </a:lnTo>
                <a:lnTo>
                  <a:pt x="0" y="271047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11639" y="564647"/>
            <a:ext cx="15847661" cy="112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2"/>
              </a:lnSpc>
            </a:pPr>
            <a:r>
              <a:rPr lang="en-US" sz="3775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Взаємозв’язок емоційного інтелекту та психічного здоров’я педагогів</a:t>
            </a:r>
          </a:p>
        </p:txBody>
      </p:sp>
      <p:sp>
        <p:nvSpPr>
          <p:cNvPr id="10" name="Freeform 10"/>
          <p:cNvSpPr/>
          <p:nvPr/>
        </p:nvSpPr>
        <p:spPr>
          <a:xfrm rot="1108876">
            <a:off x="13394633" y="5261311"/>
            <a:ext cx="4310996" cy="1544120"/>
          </a:xfrm>
          <a:custGeom>
            <a:avLst/>
            <a:gdLst/>
            <a:ahLst/>
            <a:cxnLst/>
            <a:rect l="l" t="t" r="r" b="b"/>
            <a:pathLst>
              <a:path w="4310996" h="1544120">
                <a:moveTo>
                  <a:pt x="0" y="0"/>
                </a:moveTo>
                <a:lnTo>
                  <a:pt x="4310996" y="0"/>
                </a:lnTo>
                <a:lnTo>
                  <a:pt x="4310996" y="1544120"/>
                </a:lnTo>
                <a:lnTo>
                  <a:pt x="0" y="154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82023">
            <a:off x="4159330" y="2062368"/>
            <a:ext cx="4310996" cy="1544120"/>
          </a:xfrm>
          <a:custGeom>
            <a:avLst/>
            <a:gdLst/>
            <a:ahLst/>
            <a:cxnLst/>
            <a:rect l="l" t="t" r="r" b="b"/>
            <a:pathLst>
              <a:path w="4310996" h="1544120">
                <a:moveTo>
                  <a:pt x="0" y="0"/>
                </a:moveTo>
                <a:lnTo>
                  <a:pt x="4310996" y="0"/>
                </a:lnTo>
                <a:lnTo>
                  <a:pt x="4310996" y="1544121"/>
                </a:lnTo>
                <a:lnTo>
                  <a:pt x="0" y="154412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25590">
            <a:off x="10772158" y="2368097"/>
            <a:ext cx="4310996" cy="1544120"/>
          </a:xfrm>
          <a:custGeom>
            <a:avLst/>
            <a:gdLst/>
            <a:ahLst/>
            <a:cxnLst/>
            <a:rect l="l" t="t" r="r" b="b"/>
            <a:pathLst>
              <a:path w="4310996" h="1544120">
                <a:moveTo>
                  <a:pt x="0" y="0"/>
                </a:moveTo>
                <a:lnTo>
                  <a:pt x="4310996" y="0"/>
                </a:lnTo>
                <a:lnTo>
                  <a:pt x="4310996" y="1544121"/>
                </a:lnTo>
                <a:lnTo>
                  <a:pt x="0" y="154412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410157">
            <a:off x="3063927" y="7687847"/>
            <a:ext cx="4310996" cy="1544120"/>
          </a:xfrm>
          <a:custGeom>
            <a:avLst/>
            <a:gdLst/>
            <a:ahLst/>
            <a:cxnLst/>
            <a:rect l="l" t="t" r="r" b="b"/>
            <a:pathLst>
              <a:path w="4310996" h="1544120">
                <a:moveTo>
                  <a:pt x="0" y="0"/>
                </a:moveTo>
                <a:lnTo>
                  <a:pt x="4310996" y="0"/>
                </a:lnTo>
                <a:lnTo>
                  <a:pt x="4310996" y="1544121"/>
                </a:lnTo>
                <a:lnTo>
                  <a:pt x="0" y="1544121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9817674" y="7744170"/>
            <a:ext cx="4310996" cy="1544120"/>
          </a:xfrm>
          <a:custGeom>
            <a:avLst/>
            <a:gdLst/>
            <a:ahLst/>
            <a:cxnLst/>
            <a:rect l="l" t="t" r="r" b="b"/>
            <a:pathLst>
              <a:path w="4310996" h="1544120">
                <a:moveTo>
                  <a:pt x="0" y="0"/>
                </a:moveTo>
                <a:lnTo>
                  <a:pt x="4310996" y="0"/>
                </a:lnTo>
                <a:lnTo>
                  <a:pt x="4310996" y="1544120"/>
                </a:lnTo>
                <a:lnTo>
                  <a:pt x="0" y="1544120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 rot="-667753">
            <a:off x="4716100" y="2566161"/>
            <a:ext cx="3193777" cy="5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2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емоціогенність</a:t>
            </a:r>
          </a:p>
        </p:txBody>
      </p:sp>
      <p:sp>
        <p:nvSpPr>
          <p:cNvPr id="16" name="TextBox 16"/>
          <p:cNvSpPr txBox="1"/>
          <p:nvPr/>
        </p:nvSpPr>
        <p:spPr>
          <a:xfrm rot="428378">
            <a:off x="11847566" y="2871785"/>
            <a:ext cx="2162549" cy="5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2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емпатія</a:t>
            </a:r>
          </a:p>
        </p:txBody>
      </p:sp>
      <p:sp>
        <p:nvSpPr>
          <p:cNvPr id="17" name="TextBox 17"/>
          <p:cNvSpPr txBox="1"/>
          <p:nvPr/>
        </p:nvSpPr>
        <p:spPr>
          <a:xfrm rot="796851">
            <a:off x="14153140" y="5765179"/>
            <a:ext cx="2618201" cy="5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2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комунікація</a:t>
            </a:r>
          </a:p>
        </p:txBody>
      </p:sp>
      <p:sp>
        <p:nvSpPr>
          <p:cNvPr id="18" name="TextBox 18"/>
          <p:cNvSpPr txBox="1"/>
          <p:nvPr/>
        </p:nvSpPr>
        <p:spPr>
          <a:xfrm rot="-291005">
            <a:off x="10461368" y="8247817"/>
            <a:ext cx="3021998" cy="5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2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демократичність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96626" y="8191461"/>
            <a:ext cx="2618201" cy="51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32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гуманість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94670" y="0"/>
            <a:ext cx="6628925" cy="10287000"/>
          </a:xfrm>
          <a:custGeom>
            <a:avLst/>
            <a:gdLst/>
            <a:ahLst/>
            <a:cxnLst/>
            <a:rect l="l" t="t" r="r" b="b"/>
            <a:pathLst>
              <a:path w="6628925" h="10287000">
                <a:moveTo>
                  <a:pt x="0" y="0"/>
                </a:moveTo>
                <a:lnTo>
                  <a:pt x="6628925" y="0"/>
                </a:lnTo>
                <a:lnTo>
                  <a:pt x="662892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34798" r="-347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96961" y="1028700"/>
            <a:ext cx="9992386" cy="72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42"/>
              </a:lnSpc>
            </a:pPr>
            <a:r>
              <a:rPr lang="en-US" sz="4675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Стабілізація емоційного стану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32780"/>
            <a:ext cx="9978508" cy="536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2"/>
              </a:lnSpc>
              <a:spcBef>
                <a:spcPct val="0"/>
              </a:spcBef>
            </a:pPr>
            <a:r>
              <a:rPr lang="en-US" sz="4675" b="1">
                <a:solidFill>
                  <a:srgbClr val="004AAD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Емоційний інтелект забезпечує стресозахисну й адаптивну функцію особистості та допомагає самостійно впоратися з негативними емоціями, що виникають, і пристосуватися до нової реальності.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287051"/>
            <a:ext cx="7404192" cy="7074397"/>
          </a:xfrm>
          <a:custGeom>
            <a:avLst/>
            <a:gdLst/>
            <a:ahLst/>
            <a:cxnLst/>
            <a:rect l="l" t="t" r="r" b="b"/>
            <a:pathLst>
              <a:path w="7404192" h="7074397">
                <a:moveTo>
                  <a:pt x="0" y="0"/>
                </a:moveTo>
                <a:lnTo>
                  <a:pt x="7404192" y="0"/>
                </a:lnTo>
                <a:lnTo>
                  <a:pt x="7404192" y="7074397"/>
                </a:lnTo>
                <a:lnTo>
                  <a:pt x="0" y="707439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415" t="-3192" b="-319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810487" y="1698547"/>
            <a:ext cx="8796406" cy="459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2"/>
              </a:lnSpc>
              <a:spcBef>
                <a:spcPct val="0"/>
              </a:spcBef>
            </a:pP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Емоційний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інтелект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,  є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ключовою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індивідуально-психологічною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 smtClean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як</a:t>
            </a:r>
            <a:r>
              <a:rPr lang="uk-UA" sz="4675" dirty="0" smtClean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і</a:t>
            </a:r>
            <a:r>
              <a:rPr lang="en-US" sz="4675" dirty="0" err="1" smtClean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стю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яку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можна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і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необхідно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розвивати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протягом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життя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за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допомогою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спеціально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розроблених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психологічних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4675" dirty="0" err="1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впливів</a:t>
            </a:r>
            <a:r>
              <a:rPr lang="en-US" sz="4675" dirty="0">
                <a:solidFill>
                  <a:srgbClr val="000000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15063" y="3885249"/>
            <a:ext cx="9657874" cy="125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2"/>
              </a:lnSpc>
              <a:spcBef>
                <a:spcPct val="0"/>
              </a:spcBef>
            </a:pPr>
            <a:r>
              <a:rPr lang="en-US" sz="8174" b="1">
                <a:solidFill>
                  <a:srgbClr val="000000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ДЯКУЮ ЗА УВАГУ!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9313" y="3509378"/>
            <a:ext cx="4388473" cy="2026920"/>
          </a:xfrm>
          <a:custGeom>
            <a:avLst/>
            <a:gdLst/>
            <a:ahLst/>
            <a:cxnLst/>
            <a:rect l="l" t="t" r="r" b="b"/>
            <a:pathLst>
              <a:path w="4388473" h="2026920">
                <a:moveTo>
                  <a:pt x="0" y="0"/>
                </a:moveTo>
                <a:lnTo>
                  <a:pt x="4388473" y="0"/>
                </a:lnTo>
                <a:lnTo>
                  <a:pt x="4388473" y="2026920"/>
                </a:lnTo>
                <a:lnTo>
                  <a:pt x="0" y="20269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08876" y="3509378"/>
            <a:ext cx="4581006" cy="2168408"/>
          </a:xfrm>
          <a:custGeom>
            <a:avLst/>
            <a:gdLst/>
            <a:ahLst/>
            <a:cxnLst/>
            <a:rect l="l" t="t" r="r" b="b"/>
            <a:pathLst>
              <a:path w="4581006" h="2168408">
                <a:moveTo>
                  <a:pt x="0" y="0"/>
                </a:moveTo>
                <a:lnTo>
                  <a:pt x="4581006" y="0"/>
                </a:lnTo>
                <a:lnTo>
                  <a:pt x="4581006" y="2168408"/>
                </a:lnTo>
                <a:lnTo>
                  <a:pt x="0" y="216840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971550"/>
            <a:ext cx="16545054" cy="82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0"/>
              </a:lnSpc>
            </a:pPr>
            <a:r>
              <a:rPr lang="en-US" sz="4925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ВПЛИВ ВІЙНИ НА ПСИХІЧНЕ ЗДОРОВ’Я ПЕДАГОГІВ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09101" y="2521317"/>
            <a:ext cx="4669798" cy="95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 spc="103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ПЕДАГОГ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1322" y="5677786"/>
            <a:ext cx="6227779" cy="1494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92"/>
              </a:lnSpc>
            </a:pPr>
            <a:r>
              <a:rPr lang="en-US" sz="5175">
                <a:solidFill>
                  <a:srgbClr val="00BF63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підтримує і стабілізує емоційний стан дітей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05167" y="5910262"/>
            <a:ext cx="7068587" cy="1494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92"/>
              </a:lnSpc>
            </a:pPr>
            <a:r>
              <a:rPr lang="en-US" sz="5175">
                <a:solidFill>
                  <a:srgbClr val="004AAD"/>
                </a:solidFill>
                <a:latin typeface="Crimson Roman"/>
                <a:ea typeface="Crimson Roman"/>
                <a:cs typeface="Crimson Roman"/>
                <a:sym typeface="Crimson Roman"/>
              </a:rPr>
              <a:t>зберігає власний психоемоційний баланс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14318" y="2960053"/>
            <a:ext cx="5314711" cy="6744490"/>
          </a:xfrm>
          <a:custGeom>
            <a:avLst/>
            <a:gdLst/>
            <a:ahLst/>
            <a:cxnLst/>
            <a:rect l="l" t="t" r="r" b="b"/>
            <a:pathLst>
              <a:path w="5314711" h="6744490">
                <a:moveTo>
                  <a:pt x="0" y="0"/>
                </a:moveTo>
                <a:lnTo>
                  <a:pt x="5314711" y="0"/>
                </a:lnTo>
                <a:lnTo>
                  <a:pt x="5314711" y="6744489"/>
                </a:lnTo>
                <a:lnTo>
                  <a:pt x="0" y="674448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11617" r="-17095" b="-129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28675"/>
            <a:ext cx="15770002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0"/>
              </a:lnSpc>
            </a:pPr>
            <a:r>
              <a:rPr lang="en-US" sz="6625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СКЛАДОВІ ПСИХІЧНОГО ЗДОРОВ’Я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58982" y="2960053"/>
            <a:ext cx="10455335" cy="3179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92264" lvl="1" indent="-796132" algn="l">
              <a:lnSpc>
                <a:spcPts val="8112"/>
              </a:lnSpc>
              <a:buFont typeface="Arial"/>
              <a:buChar char="•"/>
            </a:pPr>
            <a:r>
              <a:rPr lang="en-US" sz="73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самоконтроль</a:t>
            </a:r>
          </a:p>
          <a:p>
            <a:pPr marL="1592264" lvl="1" indent="-796132" algn="l">
              <a:lnSpc>
                <a:spcPts val="8112"/>
              </a:lnSpc>
              <a:buFont typeface="Arial"/>
              <a:buChar char="•"/>
            </a:pPr>
            <a:r>
              <a:rPr lang="en-US" sz="73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товариськість</a:t>
            </a:r>
          </a:p>
          <a:p>
            <a:pPr marL="1592262" lvl="1" indent="-796131" algn="l">
              <a:lnSpc>
                <a:spcPts val="8112"/>
              </a:lnSpc>
              <a:buFont typeface="Arial"/>
              <a:buChar char="•"/>
            </a:pPr>
            <a:r>
              <a:rPr lang="en-US" sz="7374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психологічне здоров’я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5617" y="2311520"/>
            <a:ext cx="4911788" cy="2268625"/>
          </a:xfrm>
          <a:custGeom>
            <a:avLst/>
            <a:gdLst/>
            <a:ahLst/>
            <a:cxnLst/>
            <a:rect l="l" t="t" r="r" b="b"/>
            <a:pathLst>
              <a:path w="4911788" h="2268625">
                <a:moveTo>
                  <a:pt x="0" y="0"/>
                </a:moveTo>
                <a:lnTo>
                  <a:pt x="4911788" y="0"/>
                </a:lnTo>
                <a:lnTo>
                  <a:pt x="4911788" y="2268625"/>
                </a:lnTo>
                <a:lnTo>
                  <a:pt x="0" y="226862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18379" y="2291304"/>
            <a:ext cx="4835433" cy="2288840"/>
          </a:xfrm>
          <a:custGeom>
            <a:avLst/>
            <a:gdLst/>
            <a:ahLst/>
            <a:cxnLst/>
            <a:rect l="l" t="t" r="r" b="b"/>
            <a:pathLst>
              <a:path w="4835433" h="2288840">
                <a:moveTo>
                  <a:pt x="0" y="0"/>
                </a:moveTo>
                <a:lnTo>
                  <a:pt x="4835433" y="0"/>
                </a:lnTo>
                <a:lnTo>
                  <a:pt x="4835433" y="2288841"/>
                </a:lnTo>
                <a:lnTo>
                  <a:pt x="0" y="228884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14239" y="2291304"/>
            <a:ext cx="2233817" cy="4991275"/>
          </a:xfrm>
          <a:custGeom>
            <a:avLst/>
            <a:gdLst/>
            <a:ahLst/>
            <a:cxnLst/>
            <a:rect l="l" t="t" r="r" b="b"/>
            <a:pathLst>
              <a:path w="2233817" h="4991275">
                <a:moveTo>
                  <a:pt x="0" y="0"/>
                </a:moveTo>
                <a:lnTo>
                  <a:pt x="2233817" y="0"/>
                </a:lnTo>
                <a:lnTo>
                  <a:pt x="2233817" y="4991276"/>
                </a:lnTo>
                <a:lnTo>
                  <a:pt x="0" y="499127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800" r="-80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63786" y="971550"/>
            <a:ext cx="15770002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0"/>
              </a:lnSpc>
            </a:pPr>
            <a:r>
              <a:rPr lang="en-US" sz="5325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Фактори порушення психічного здоров’я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4589" y="4743926"/>
            <a:ext cx="416097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12"/>
              </a:lnSpc>
            </a:pPr>
            <a:r>
              <a:rPr lang="en-US" sz="5375">
                <a:solidFill>
                  <a:srgbClr val="00BF63"/>
                </a:solidFill>
                <a:latin typeface="Crimson Roman"/>
                <a:ea typeface="Crimson Roman"/>
                <a:cs typeface="Crimson Roman"/>
                <a:sym typeface="Crimson Roman"/>
              </a:rPr>
              <a:t>організаційні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57405" y="7503319"/>
            <a:ext cx="416097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12"/>
              </a:lnSpc>
            </a:pPr>
            <a:r>
              <a:rPr lang="en-US" sz="5375">
                <a:solidFill>
                  <a:srgbClr val="FF66C4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психологічні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19407" y="4743926"/>
            <a:ext cx="319803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12"/>
              </a:lnSpc>
            </a:pPr>
            <a:r>
              <a:rPr lang="en-US" sz="5375">
                <a:solidFill>
                  <a:srgbClr val="004AAD"/>
                </a:solidFill>
                <a:latin typeface="Crimson Roman"/>
                <a:ea typeface="Crimson Roman"/>
                <a:cs typeface="Crimson Roman"/>
                <a:sym typeface="Crimson Roman"/>
              </a:rPr>
              <a:t>соціальні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77972" y="2154822"/>
            <a:ext cx="6510028" cy="8128330"/>
          </a:xfrm>
          <a:custGeom>
            <a:avLst/>
            <a:gdLst/>
            <a:ahLst/>
            <a:cxnLst/>
            <a:rect l="l" t="t" r="r" b="b"/>
            <a:pathLst>
              <a:path w="6510028" h="8128330">
                <a:moveTo>
                  <a:pt x="0" y="0"/>
                </a:moveTo>
                <a:lnTo>
                  <a:pt x="6510028" y="0"/>
                </a:lnTo>
                <a:lnTo>
                  <a:pt x="6510028" y="8128330"/>
                </a:lnTo>
                <a:lnTo>
                  <a:pt x="0" y="812833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72979" r="-4899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3786" y="971550"/>
            <a:ext cx="15770002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0"/>
              </a:lnSpc>
            </a:pPr>
            <a:r>
              <a:rPr lang="en-US" sz="5325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ПСИХІЧНЕ ЗДОРОВ’Я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5456" y="2154822"/>
            <a:ext cx="9210555" cy="5780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92"/>
              </a:lnSpc>
            </a:pPr>
            <a:r>
              <a:rPr lang="en-US" sz="5175">
                <a:solidFill>
                  <a:srgbClr val="004AAD"/>
                </a:solidFill>
                <a:latin typeface="Crimson Roman"/>
                <a:ea typeface="Crimson Roman"/>
                <a:cs typeface="Crimson Roman"/>
                <a:sym typeface="Crimson Roman"/>
              </a:rPr>
              <a:t>Стан щастя та добробуту, в якому людина реалізує   свої творчі здібності, може протистояти життєвим стресам, продуктивно працювати та робити внесок у суспільне життя.</a:t>
            </a:r>
          </a:p>
          <a:p>
            <a:pPr marL="0" lvl="0" indent="0" algn="l">
              <a:lnSpc>
                <a:spcPts val="5692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902704"/>
            <a:ext cx="13830282" cy="53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2"/>
              </a:lnSpc>
              <a:spcBef>
                <a:spcPct val="0"/>
              </a:spcBef>
            </a:pPr>
            <a:r>
              <a:rPr lang="en-US" sz="47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- розрізняє свої емоції, керує ними та гармонійно функціонує;</a:t>
            </a:r>
          </a:p>
          <a:p>
            <a:pPr algn="just">
              <a:lnSpc>
                <a:spcPts val="5252"/>
              </a:lnSpc>
              <a:spcBef>
                <a:spcPct val="0"/>
              </a:spcBef>
            </a:pPr>
            <a:r>
              <a:rPr lang="en-US" sz="47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- спілкується і будує стосунки з іншими;</a:t>
            </a:r>
          </a:p>
          <a:p>
            <a:pPr algn="just">
              <a:lnSpc>
                <a:spcPts val="5252"/>
              </a:lnSpc>
              <a:spcBef>
                <a:spcPct val="0"/>
              </a:spcBef>
            </a:pPr>
            <a:r>
              <a:rPr lang="en-US" sz="47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- розвивається й навчається;</a:t>
            </a:r>
          </a:p>
          <a:p>
            <a:pPr algn="just">
              <a:lnSpc>
                <a:spcPts val="5252"/>
              </a:lnSpc>
              <a:spcBef>
                <a:spcPct val="0"/>
              </a:spcBef>
            </a:pPr>
            <a:r>
              <a:rPr lang="en-US" sz="47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- позитивно оцінює, приймає та любить себе;</a:t>
            </a:r>
          </a:p>
          <a:p>
            <a:pPr algn="just">
              <a:lnSpc>
                <a:spcPts val="5252"/>
              </a:lnSpc>
              <a:spcBef>
                <a:spcPct val="0"/>
              </a:spcBef>
            </a:pPr>
            <a:r>
              <a:rPr lang="en-US" sz="47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- приймає рішення;</a:t>
            </a:r>
          </a:p>
          <a:p>
            <a:pPr algn="just">
              <a:lnSpc>
                <a:spcPts val="5252"/>
              </a:lnSpc>
              <a:spcBef>
                <a:spcPct val="0"/>
              </a:spcBef>
            </a:pPr>
            <a:r>
              <a:rPr lang="en-US" sz="47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- успішно адаптується до нових умов життя;</a:t>
            </a:r>
          </a:p>
          <a:p>
            <a:pPr algn="just">
              <a:lnSpc>
                <a:spcPts val="5252"/>
              </a:lnSpc>
              <a:spcBef>
                <a:spcPct val="0"/>
              </a:spcBef>
            </a:pPr>
            <a:r>
              <a:rPr lang="en-US" sz="4775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- розв’язує проблеми.</a:t>
            </a:r>
          </a:p>
        </p:txBody>
      </p:sp>
      <p:sp>
        <p:nvSpPr>
          <p:cNvPr id="3" name="Freeform 3"/>
          <p:cNvSpPr/>
          <p:nvPr/>
        </p:nvSpPr>
        <p:spPr>
          <a:xfrm>
            <a:off x="13126037" y="5922313"/>
            <a:ext cx="4903613" cy="4012391"/>
          </a:xfrm>
          <a:custGeom>
            <a:avLst/>
            <a:gdLst/>
            <a:ahLst/>
            <a:cxnLst/>
            <a:rect l="l" t="t" r="r" b="b"/>
            <a:pathLst>
              <a:path w="4903613" h="4012391">
                <a:moveTo>
                  <a:pt x="0" y="0"/>
                </a:moveTo>
                <a:lnTo>
                  <a:pt x="4903612" y="0"/>
                </a:lnTo>
                <a:lnTo>
                  <a:pt x="4903612" y="4012391"/>
                </a:lnTo>
                <a:lnTo>
                  <a:pt x="0" y="40123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8004" t="-44546" r="-2969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76626" y="731232"/>
            <a:ext cx="15770002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0"/>
              </a:lnSpc>
            </a:pPr>
            <a:r>
              <a:rPr lang="en-US" sz="5325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ПСИХІЧНО ЗДОРОВА ЛЮДИНА: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06292" y="3788390"/>
            <a:ext cx="21129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7606292" y="4219714"/>
            <a:ext cx="21129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1016074" y="4620639"/>
            <a:ext cx="7271926" cy="5666361"/>
          </a:xfrm>
          <a:custGeom>
            <a:avLst/>
            <a:gdLst/>
            <a:ahLst/>
            <a:cxnLst/>
            <a:rect l="l" t="t" r="r" b="b"/>
            <a:pathLst>
              <a:path w="7271926" h="5666361">
                <a:moveTo>
                  <a:pt x="0" y="0"/>
                </a:moveTo>
                <a:lnTo>
                  <a:pt x="7271926" y="0"/>
                </a:lnTo>
                <a:lnTo>
                  <a:pt x="7271926" y="5666361"/>
                </a:lnTo>
                <a:lnTo>
                  <a:pt x="0" y="566636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8184" r="-876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3564007"/>
            <a:ext cx="6227779" cy="87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2"/>
              </a:lnSpc>
            </a:pPr>
            <a:r>
              <a:rPr lang="en-US" sz="5775">
                <a:solidFill>
                  <a:srgbClr val="FF66C4"/>
                </a:solidFill>
                <a:latin typeface="Crimson Roman"/>
                <a:ea typeface="Crimson Roman"/>
                <a:cs typeface="Crimson Roman"/>
                <a:sym typeface="Crimson Roman"/>
              </a:rPr>
              <a:t>“психічне здоров’я”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16184" y="3564007"/>
            <a:ext cx="6567333" cy="87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52"/>
              </a:lnSpc>
            </a:pPr>
            <a:r>
              <a:rPr lang="en-US" sz="5775">
                <a:solidFill>
                  <a:srgbClr val="FF66C4"/>
                </a:solidFill>
                <a:latin typeface="Crimson Roman"/>
                <a:ea typeface="Crimson Roman"/>
                <a:cs typeface="Crimson Roman"/>
                <a:sym typeface="Crimson Roman"/>
              </a:rPr>
              <a:t>“ментальне здоров’я”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61588" y="3646153"/>
            <a:ext cx="4482812" cy="2070493"/>
          </a:xfrm>
          <a:custGeom>
            <a:avLst/>
            <a:gdLst/>
            <a:ahLst/>
            <a:cxnLst/>
            <a:rect l="l" t="t" r="r" b="b"/>
            <a:pathLst>
              <a:path w="4482812" h="2070493">
                <a:moveTo>
                  <a:pt x="0" y="0"/>
                </a:moveTo>
                <a:lnTo>
                  <a:pt x="4482812" y="0"/>
                </a:lnTo>
                <a:lnTo>
                  <a:pt x="4482812" y="2070493"/>
                </a:lnTo>
                <a:lnTo>
                  <a:pt x="0" y="207049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95623" y="3794436"/>
            <a:ext cx="4498203" cy="2129213"/>
          </a:xfrm>
          <a:custGeom>
            <a:avLst/>
            <a:gdLst/>
            <a:ahLst/>
            <a:cxnLst/>
            <a:rect l="l" t="t" r="r" b="b"/>
            <a:pathLst>
              <a:path w="4498203" h="2129213">
                <a:moveTo>
                  <a:pt x="0" y="0"/>
                </a:moveTo>
                <a:lnTo>
                  <a:pt x="4498203" y="0"/>
                </a:lnTo>
                <a:lnTo>
                  <a:pt x="4498203" y="2129213"/>
                </a:lnTo>
                <a:lnTo>
                  <a:pt x="0" y="212921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06597" y="5716646"/>
            <a:ext cx="7096479" cy="3648402"/>
          </a:xfrm>
          <a:custGeom>
            <a:avLst/>
            <a:gdLst/>
            <a:ahLst/>
            <a:cxnLst/>
            <a:rect l="l" t="t" r="r" b="b"/>
            <a:pathLst>
              <a:path w="7096479" h="3648402">
                <a:moveTo>
                  <a:pt x="0" y="0"/>
                </a:moveTo>
                <a:lnTo>
                  <a:pt x="7096478" y="0"/>
                </a:lnTo>
                <a:lnTo>
                  <a:pt x="7096478" y="3648402"/>
                </a:lnTo>
                <a:lnTo>
                  <a:pt x="0" y="364840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6083" b="-608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58999" y="971550"/>
            <a:ext cx="15770002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0"/>
              </a:lnSpc>
            </a:pPr>
            <a:r>
              <a:rPr lang="en-US" sz="5325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СКЛАДОВІ ПСИХІЧНОГО ЗДОРОВ’Я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3139" y="2756518"/>
            <a:ext cx="15770002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0"/>
              </a:lnSpc>
            </a:pPr>
            <a:r>
              <a:rPr lang="en-US" sz="5325" b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ПСИХІЧНЕ ЗДОРОВ’Я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3139" y="6083276"/>
            <a:ext cx="4795107" cy="1673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2"/>
              </a:lnSpc>
            </a:pPr>
            <a:r>
              <a:rPr lang="en-US" sz="5775">
                <a:solidFill>
                  <a:srgbClr val="004AAD"/>
                </a:solidFill>
                <a:latin typeface="Crimson Roman"/>
                <a:ea typeface="Crimson Roman"/>
                <a:cs typeface="Crimson Roman"/>
                <a:sym typeface="Crimson Roman"/>
              </a:rPr>
              <a:t>інтелектуальне здоров’я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44725" y="6083276"/>
            <a:ext cx="4160973" cy="1673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2"/>
              </a:lnSpc>
            </a:pPr>
            <a:r>
              <a:rPr lang="en-US" sz="5775">
                <a:solidFill>
                  <a:srgbClr val="00BF63"/>
                </a:solidFill>
                <a:latin typeface="Crimson Roman"/>
                <a:ea typeface="Crimson Roman"/>
                <a:cs typeface="Crimson Roman"/>
                <a:sym typeface="Crimson Roman"/>
              </a:rPr>
              <a:t>емоційне здоров’я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1639" y="564647"/>
            <a:ext cx="15464723" cy="72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42"/>
              </a:lnSpc>
            </a:pPr>
            <a:r>
              <a:rPr lang="en-US" sz="4675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Вплив емоційного інтелекту на психічне здоров’я</a:t>
            </a:r>
          </a:p>
        </p:txBody>
      </p:sp>
      <p:sp>
        <p:nvSpPr>
          <p:cNvPr id="3" name="Freeform 3"/>
          <p:cNvSpPr/>
          <p:nvPr/>
        </p:nvSpPr>
        <p:spPr>
          <a:xfrm>
            <a:off x="3756658" y="2180888"/>
            <a:ext cx="2355456" cy="1087923"/>
          </a:xfrm>
          <a:custGeom>
            <a:avLst/>
            <a:gdLst/>
            <a:ahLst/>
            <a:cxnLst/>
            <a:rect l="l" t="t" r="r" b="b"/>
            <a:pathLst>
              <a:path w="2355456" h="1087923">
                <a:moveTo>
                  <a:pt x="0" y="0"/>
                </a:moveTo>
                <a:lnTo>
                  <a:pt x="2355456" y="0"/>
                </a:lnTo>
                <a:lnTo>
                  <a:pt x="2355456" y="1087923"/>
                </a:lnTo>
                <a:lnTo>
                  <a:pt x="0" y="10879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57651" y="1519853"/>
            <a:ext cx="11401527" cy="66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0"/>
              </a:lnSpc>
            </a:pPr>
            <a:r>
              <a:rPr lang="en-US" sz="3925" b="1">
                <a:solidFill>
                  <a:srgbClr val="FF66C4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ЕМОЦІЙНИЙ ІНТЕЛЕКТ</a:t>
            </a:r>
          </a:p>
        </p:txBody>
      </p:sp>
      <p:sp>
        <p:nvSpPr>
          <p:cNvPr id="5" name="Freeform 5"/>
          <p:cNvSpPr/>
          <p:nvPr/>
        </p:nvSpPr>
        <p:spPr>
          <a:xfrm>
            <a:off x="8466347" y="2355109"/>
            <a:ext cx="1172061" cy="1940942"/>
          </a:xfrm>
          <a:custGeom>
            <a:avLst/>
            <a:gdLst/>
            <a:ahLst/>
            <a:cxnLst/>
            <a:rect l="l" t="t" r="r" b="b"/>
            <a:pathLst>
              <a:path w="1172061" h="1940942">
                <a:moveTo>
                  <a:pt x="0" y="0"/>
                </a:moveTo>
                <a:lnTo>
                  <a:pt x="1172061" y="0"/>
                </a:lnTo>
                <a:lnTo>
                  <a:pt x="1172061" y="1940942"/>
                </a:lnTo>
                <a:lnTo>
                  <a:pt x="0" y="19409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800" t="-34927" r="-80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91083" y="2135353"/>
            <a:ext cx="2490754" cy="1178993"/>
          </a:xfrm>
          <a:custGeom>
            <a:avLst/>
            <a:gdLst/>
            <a:ahLst/>
            <a:cxnLst/>
            <a:rect l="l" t="t" r="r" b="b"/>
            <a:pathLst>
              <a:path w="2490754" h="1178993">
                <a:moveTo>
                  <a:pt x="0" y="0"/>
                </a:moveTo>
                <a:lnTo>
                  <a:pt x="2490754" y="0"/>
                </a:lnTo>
                <a:lnTo>
                  <a:pt x="2490754" y="1178993"/>
                </a:lnTo>
                <a:lnTo>
                  <a:pt x="0" y="117899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83318" y="3295296"/>
            <a:ext cx="2846526" cy="975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2"/>
              </a:lnSpc>
            </a:pPr>
            <a:r>
              <a:rPr lang="en-US" sz="3275">
                <a:solidFill>
                  <a:srgbClr val="004AAD"/>
                </a:solidFill>
                <a:latin typeface="Crimson Roman"/>
                <a:ea typeface="Crimson Roman"/>
                <a:cs typeface="Crimson Roman"/>
                <a:sym typeface="Crimson Roman"/>
              </a:rPr>
              <a:t> настрій та стрес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29114" y="4637895"/>
            <a:ext cx="2846526" cy="3261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2"/>
              </a:lnSpc>
            </a:pPr>
            <a:r>
              <a:rPr lang="en-US" sz="3275">
                <a:solidFill>
                  <a:srgbClr val="004AAD"/>
                </a:solidFill>
                <a:latin typeface="Crimson Roman"/>
                <a:ea typeface="Crimson Roman"/>
                <a:cs typeface="Crimson Roman"/>
                <a:sym typeface="Crimson Roman"/>
              </a:rPr>
              <a:t>перешкода на шляху виникнення депресії, неврозів, суїцидальних думок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61765" y="3601415"/>
            <a:ext cx="2963958" cy="188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2"/>
              </a:lnSpc>
            </a:pPr>
            <a:r>
              <a:rPr lang="en-US" sz="3275">
                <a:solidFill>
                  <a:srgbClr val="004AAD"/>
                </a:solidFill>
                <a:latin typeface="Crimson Roman"/>
                <a:ea typeface="Crimson Roman"/>
                <a:cs typeface="Crimson Roman"/>
                <a:sym typeface="Crimson Roman"/>
              </a:rPr>
              <a:t>ефективний профілактичний засіб адективної поведінки</a:t>
            </a:r>
          </a:p>
        </p:txBody>
      </p:sp>
      <p:sp>
        <p:nvSpPr>
          <p:cNvPr id="10" name="Freeform 10"/>
          <p:cNvSpPr/>
          <p:nvPr/>
        </p:nvSpPr>
        <p:spPr>
          <a:xfrm>
            <a:off x="3325618" y="4180378"/>
            <a:ext cx="431040" cy="963122"/>
          </a:xfrm>
          <a:custGeom>
            <a:avLst/>
            <a:gdLst/>
            <a:ahLst/>
            <a:cxnLst/>
            <a:rect l="l" t="t" r="r" b="b"/>
            <a:pathLst>
              <a:path w="431040" h="963122">
                <a:moveTo>
                  <a:pt x="0" y="0"/>
                </a:moveTo>
                <a:lnTo>
                  <a:pt x="431040" y="0"/>
                </a:lnTo>
                <a:lnTo>
                  <a:pt x="431040" y="963122"/>
                </a:lnTo>
                <a:lnTo>
                  <a:pt x="0" y="96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800" r="-800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34388" y="5224272"/>
            <a:ext cx="2846526" cy="1432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2"/>
              </a:lnSpc>
            </a:pPr>
            <a:r>
              <a:rPr lang="en-US" sz="3275">
                <a:solidFill>
                  <a:srgbClr val="004AAD"/>
                </a:solidFill>
                <a:latin typeface="Crimson Roman"/>
                <a:ea typeface="Crimson Roman"/>
                <a:cs typeface="Crimson Roman"/>
                <a:sym typeface="Crimson Roman"/>
              </a:rPr>
              <a:t>успішна соціальна взаємодія</a:t>
            </a:r>
          </a:p>
        </p:txBody>
      </p:sp>
      <p:sp>
        <p:nvSpPr>
          <p:cNvPr id="12" name="Freeform 12"/>
          <p:cNvSpPr/>
          <p:nvPr/>
        </p:nvSpPr>
        <p:spPr>
          <a:xfrm>
            <a:off x="3350449" y="6656516"/>
            <a:ext cx="500155" cy="1242423"/>
          </a:xfrm>
          <a:custGeom>
            <a:avLst/>
            <a:gdLst/>
            <a:ahLst/>
            <a:cxnLst/>
            <a:rect l="l" t="t" r="r" b="b"/>
            <a:pathLst>
              <a:path w="500155" h="1242423">
                <a:moveTo>
                  <a:pt x="0" y="0"/>
                </a:moveTo>
                <a:lnTo>
                  <a:pt x="500155" y="0"/>
                </a:lnTo>
                <a:lnTo>
                  <a:pt x="500155" y="1242422"/>
                </a:lnTo>
                <a:lnTo>
                  <a:pt x="0" y="124242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14230" t="-14632" r="-15250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83318" y="7879888"/>
            <a:ext cx="3034417" cy="1432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2"/>
              </a:lnSpc>
            </a:pPr>
            <a:r>
              <a:rPr lang="en-US" sz="3275">
                <a:solidFill>
                  <a:srgbClr val="004AAD"/>
                </a:solidFill>
                <a:latin typeface="Crimson Roman"/>
                <a:ea typeface="Crimson Roman"/>
                <a:cs typeface="Crimson Roman"/>
                <a:sym typeface="Crimson Roman"/>
              </a:rPr>
              <a:t>висока якість міжособистісної взаємодії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277</Words>
  <Application>Microsoft Office PowerPoint</Application>
  <PresentationFormat>Произвольный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Crimson Roman Bold</vt:lpstr>
      <vt:lpstr>Crimson Roman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ЕМОЦІЙНОГО ІНТЕЛЕКТУ- ОСНОВА ПСИХІЧНОГО ЗДОРОВ’Я ПЕДАГОГІВ</dc:title>
  <cp:lastModifiedBy>dnz14</cp:lastModifiedBy>
  <cp:revision>3</cp:revision>
  <dcterms:created xsi:type="dcterms:W3CDTF">2006-08-16T00:00:00Z</dcterms:created>
  <dcterms:modified xsi:type="dcterms:W3CDTF">2026-03-29T11:19:35Z</dcterms:modified>
  <dc:identifier>DAHECCckgpA</dc:identifier>
</cp:coreProperties>
</file>