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72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70" r:id="rId15"/>
    <p:sldId id="266" r:id="rId16"/>
    <p:sldId id="275" r:id="rId17"/>
    <p:sldId id="27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2954"/>
  </p:normalViewPr>
  <p:slideViewPr>
    <p:cSldViewPr>
      <p:cViewPr>
        <p:scale>
          <a:sx n="119" d="100"/>
          <a:sy n="119" d="100"/>
        </p:scale>
        <p:origin x="169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750" y="134937"/>
            <a:ext cx="8731250" cy="2746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575" y="0"/>
            <a:ext cx="278130" cy="271780"/>
          </a:xfrm>
          <a:custGeom>
            <a:avLst/>
            <a:gdLst/>
            <a:ahLst/>
            <a:cxnLst/>
            <a:rect l="l" t="t" r="r" b="b"/>
            <a:pathLst>
              <a:path w="278130" h="271780">
                <a:moveTo>
                  <a:pt x="138112" y="134937"/>
                </a:moveTo>
                <a:lnTo>
                  <a:pt x="0" y="134937"/>
                </a:lnTo>
                <a:lnTo>
                  <a:pt x="0" y="271462"/>
                </a:lnTo>
                <a:lnTo>
                  <a:pt x="138112" y="271462"/>
                </a:lnTo>
                <a:lnTo>
                  <a:pt x="138112" y="134937"/>
                </a:lnTo>
                <a:close/>
              </a:path>
              <a:path w="278130" h="271780">
                <a:moveTo>
                  <a:pt x="277812" y="0"/>
                </a:moveTo>
                <a:lnTo>
                  <a:pt x="138112" y="0"/>
                </a:lnTo>
                <a:lnTo>
                  <a:pt x="138112" y="134937"/>
                </a:lnTo>
                <a:lnTo>
                  <a:pt x="277812" y="134937"/>
                </a:lnTo>
                <a:lnTo>
                  <a:pt x="277812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7688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139700" y="0"/>
                </a:moveTo>
                <a:lnTo>
                  <a:pt x="0" y="0"/>
                </a:lnTo>
                <a:lnTo>
                  <a:pt x="0" y="141288"/>
                </a:lnTo>
                <a:lnTo>
                  <a:pt x="139700" y="141288"/>
                </a:lnTo>
                <a:lnTo>
                  <a:pt x="1397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74638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8"/>
                </a:moveTo>
                <a:lnTo>
                  <a:pt x="136525" y="134938"/>
                </a:lnTo>
                <a:lnTo>
                  <a:pt x="136525" y="0"/>
                </a:lnTo>
                <a:lnTo>
                  <a:pt x="0" y="0"/>
                </a:lnTo>
                <a:lnTo>
                  <a:pt x="0" y="134938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1763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141288" y="0"/>
                </a:moveTo>
                <a:lnTo>
                  <a:pt x="0" y="0"/>
                </a:lnTo>
                <a:lnTo>
                  <a:pt x="0" y="138112"/>
                </a:lnTo>
                <a:lnTo>
                  <a:pt x="141288" y="138112"/>
                </a:lnTo>
                <a:lnTo>
                  <a:pt x="141288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4637" y="271462"/>
            <a:ext cx="273050" cy="274955"/>
          </a:xfrm>
          <a:custGeom>
            <a:avLst/>
            <a:gdLst/>
            <a:ahLst/>
            <a:cxnLst/>
            <a:rect l="l" t="t" r="r" b="b"/>
            <a:pathLst>
              <a:path w="273050" h="274955">
                <a:moveTo>
                  <a:pt x="273050" y="0"/>
                </a:moveTo>
                <a:lnTo>
                  <a:pt x="134937" y="0"/>
                </a:lnTo>
                <a:lnTo>
                  <a:pt x="134937" y="138112"/>
                </a:lnTo>
                <a:lnTo>
                  <a:pt x="0" y="138112"/>
                </a:lnTo>
                <a:lnTo>
                  <a:pt x="0" y="274637"/>
                </a:lnTo>
                <a:lnTo>
                  <a:pt x="136525" y="274637"/>
                </a:lnTo>
                <a:lnTo>
                  <a:pt x="136525" y="138125"/>
                </a:lnTo>
                <a:lnTo>
                  <a:pt x="273050" y="138125"/>
                </a:lnTo>
                <a:lnTo>
                  <a:pt x="27305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0794" y="2431796"/>
            <a:ext cx="471297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77188"/>
            <a:ext cx="8072119" cy="308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B0mq25Czc" TargetMode="External"/><Relationship Id="rId2" Type="http://schemas.openxmlformats.org/officeDocument/2006/relationships/hyperlink" Target="https://www.youtube.com/watch?v=f8Df4udgLx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vAeVW7iOA" TargetMode="External"/><Relationship Id="rId2" Type="http://schemas.openxmlformats.org/officeDocument/2006/relationships/hyperlink" Target="https://www.youtube.com/shorts/Cl7YggyUDa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317" cy="6858000"/>
            <a:chOff x="0" y="0"/>
            <a:chExt cx="9144317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5052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6087" y="1690687"/>
              <a:ext cx="7428230" cy="2533650"/>
            </a:xfrm>
            <a:custGeom>
              <a:avLst/>
              <a:gdLst/>
              <a:ahLst/>
              <a:cxnLst/>
              <a:rect l="l" t="t" r="r" b="b"/>
              <a:pathLst>
                <a:path w="7428230" h="2533650">
                  <a:moveTo>
                    <a:pt x="7427912" y="0"/>
                  </a:moveTo>
                  <a:lnTo>
                    <a:pt x="0" y="0"/>
                  </a:lnTo>
                  <a:lnTo>
                    <a:pt x="0" y="2533650"/>
                  </a:lnTo>
                  <a:lnTo>
                    <a:pt x="7427912" y="2533650"/>
                  </a:lnTo>
                  <a:lnTo>
                    <a:pt x="7427912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3087" y="3592512"/>
              <a:ext cx="568325" cy="631825"/>
            </a:xfrm>
            <a:custGeom>
              <a:avLst/>
              <a:gdLst/>
              <a:ahLst/>
              <a:cxnLst/>
              <a:rect l="l" t="t" r="r" b="b"/>
              <a:pathLst>
                <a:path w="568325" h="631825">
                  <a:moveTo>
                    <a:pt x="0" y="631825"/>
                  </a:moveTo>
                  <a:lnTo>
                    <a:pt x="568325" y="6318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6087" y="1066799"/>
              <a:ext cx="1151255" cy="1257300"/>
            </a:xfrm>
            <a:custGeom>
              <a:avLst/>
              <a:gdLst/>
              <a:ahLst/>
              <a:cxnLst/>
              <a:rect l="l" t="t" r="r" b="b"/>
              <a:pathLst>
                <a:path w="1151255" h="1257300">
                  <a:moveTo>
                    <a:pt x="565150" y="623887"/>
                  </a:moveTo>
                  <a:lnTo>
                    <a:pt x="0" y="623887"/>
                  </a:lnTo>
                  <a:lnTo>
                    <a:pt x="0" y="1257300"/>
                  </a:lnTo>
                  <a:lnTo>
                    <a:pt x="565150" y="1257300"/>
                  </a:lnTo>
                  <a:lnTo>
                    <a:pt x="565150" y="623887"/>
                  </a:lnTo>
                  <a:close/>
                </a:path>
                <a:path w="1151255" h="1257300">
                  <a:moveTo>
                    <a:pt x="1150937" y="0"/>
                  </a:moveTo>
                  <a:lnTo>
                    <a:pt x="565150" y="0"/>
                  </a:lnTo>
                  <a:lnTo>
                    <a:pt x="565150" y="623887"/>
                  </a:lnTo>
                  <a:lnTo>
                    <a:pt x="1150937" y="623887"/>
                  </a:lnTo>
                  <a:lnTo>
                    <a:pt x="1150937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1412" y="3592512"/>
              <a:ext cx="584200" cy="631825"/>
            </a:xfrm>
            <a:custGeom>
              <a:avLst/>
              <a:gdLst/>
              <a:ahLst/>
              <a:cxnLst/>
              <a:rect l="l" t="t" r="r" b="b"/>
              <a:pathLst>
                <a:path w="584200" h="631825">
                  <a:moveTo>
                    <a:pt x="0" y="631825"/>
                  </a:moveTo>
                  <a:lnTo>
                    <a:pt x="584199" y="631825"/>
                  </a:lnTo>
                  <a:lnTo>
                    <a:pt x="584199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1237" y="1690687"/>
              <a:ext cx="586105" cy="643255"/>
            </a:xfrm>
            <a:custGeom>
              <a:avLst/>
              <a:gdLst/>
              <a:ahLst/>
              <a:cxnLst/>
              <a:rect l="l" t="t" r="r" b="b"/>
              <a:pathLst>
                <a:path w="586105" h="643255">
                  <a:moveTo>
                    <a:pt x="585787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585787" y="642937"/>
                  </a:lnTo>
                  <a:lnTo>
                    <a:pt x="585787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1412" y="2324100"/>
              <a:ext cx="574675" cy="624205"/>
            </a:xfrm>
            <a:custGeom>
              <a:avLst/>
              <a:gdLst/>
              <a:ahLst/>
              <a:cxnLst/>
              <a:rect l="l" t="t" r="r" b="b"/>
              <a:pathLst>
                <a:path w="574675" h="624205">
                  <a:moveTo>
                    <a:pt x="0" y="623887"/>
                  </a:moveTo>
                  <a:lnTo>
                    <a:pt x="574674" y="623887"/>
                  </a:lnTo>
                  <a:lnTo>
                    <a:pt x="574674" y="0"/>
                  </a:lnTo>
                  <a:lnTo>
                    <a:pt x="0" y="0"/>
                  </a:lnTo>
                  <a:lnTo>
                    <a:pt x="0" y="62388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24100"/>
              <a:ext cx="582930" cy="633730"/>
            </a:xfrm>
            <a:custGeom>
              <a:avLst/>
              <a:gdLst/>
              <a:ahLst/>
              <a:cxnLst/>
              <a:rect l="l" t="t" r="r" b="b"/>
              <a:pathLst>
                <a:path w="582930" h="633730">
                  <a:moveTo>
                    <a:pt x="582613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82613" y="633412"/>
                  </a:lnTo>
                  <a:lnTo>
                    <a:pt x="582613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6087" y="2324100"/>
              <a:ext cx="574675" cy="633730"/>
            </a:xfrm>
            <a:custGeom>
              <a:avLst/>
              <a:gdLst/>
              <a:ahLst/>
              <a:cxnLst/>
              <a:rect l="l" t="t" r="r" b="b"/>
              <a:pathLst>
                <a:path w="574675" h="633730">
                  <a:moveTo>
                    <a:pt x="574675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74675" y="633412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087" y="2947987"/>
              <a:ext cx="568325" cy="644525"/>
            </a:xfrm>
            <a:custGeom>
              <a:avLst/>
              <a:gdLst/>
              <a:ahLst/>
              <a:cxnLst/>
              <a:rect l="l" t="t" r="r" b="b"/>
              <a:pathLst>
                <a:path w="568325" h="644525">
                  <a:moveTo>
                    <a:pt x="0" y="644525"/>
                  </a:moveTo>
                  <a:lnTo>
                    <a:pt x="568325" y="6445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44525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1412" y="2947987"/>
              <a:ext cx="584200" cy="644525"/>
            </a:xfrm>
            <a:custGeom>
              <a:avLst/>
              <a:gdLst/>
              <a:ahLst/>
              <a:cxnLst/>
              <a:rect l="l" t="t" r="r" b="b"/>
              <a:pathLst>
                <a:path w="584200" h="644525">
                  <a:moveTo>
                    <a:pt x="584199" y="0"/>
                  </a:moveTo>
                  <a:lnTo>
                    <a:pt x="0" y="0"/>
                  </a:lnTo>
                  <a:lnTo>
                    <a:pt x="0" y="644525"/>
                  </a:lnTo>
                  <a:lnTo>
                    <a:pt x="584199" y="644525"/>
                  </a:lnTo>
                  <a:lnTo>
                    <a:pt x="58419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0256" y="2012187"/>
            <a:ext cx="114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24200" y="2197771"/>
            <a:ext cx="565531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2800" dirty="0"/>
              <a:t>КРЕОЛІЗОВ</a:t>
            </a:r>
            <a:r>
              <a:rPr lang="en-US" sz="2800" dirty="0"/>
              <a:t>A</a:t>
            </a:r>
            <a:r>
              <a:rPr lang="uk-UA" sz="2800" dirty="0"/>
              <a:t>НА ПОЕЗІЯ</a:t>
            </a:r>
            <a:br>
              <a:rPr lang="uk-UA" sz="2800" dirty="0"/>
            </a:br>
            <a:r>
              <a:rPr lang="en-US" sz="2800" dirty="0"/>
              <a:t>CREOLISED POETRY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00200" y="4208779"/>
            <a:ext cx="7017862" cy="88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95120" algn="ctr">
              <a:lnSpc>
                <a:spcPct val="121700"/>
              </a:lnSpc>
              <a:spcBef>
                <a:spcPts val="100"/>
              </a:spcBef>
            </a:pPr>
            <a:r>
              <a:rPr sz="2400" i="1" spc="-5" dirty="0" err="1">
                <a:solidFill>
                  <a:srgbClr val="00007D"/>
                </a:solidFill>
                <a:latin typeface="Times New Roman"/>
                <a:cs typeface="Times New Roman"/>
              </a:rPr>
              <a:t>Tetyana</a:t>
            </a:r>
            <a:r>
              <a:rPr sz="2400" i="1" spc="2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 err="1">
                <a:solidFill>
                  <a:srgbClr val="00007D"/>
                </a:solidFill>
                <a:latin typeface="Times New Roman"/>
                <a:cs typeface="Times New Roman"/>
              </a:rPr>
              <a:t>Kozlova</a:t>
            </a:r>
            <a:endParaRPr lang="en-US" sz="2400" i="1" spc="-5" dirty="0">
              <a:solidFill>
                <a:srgbClr val="00007D"/>
              </a:solidFill>
              <a:latin typeface="Times New Roman"/>
              <a:cs typeface="Times New Roman"/>
            </a:endParaRPr>
          </a:p>
          <a:p>
            <a:pPr marL="12700" marR="5080" indent="1595120">
              <a:lnSpc>
                <a:spcPct val="121700"/>
              </a:lnSpc>
              <a:spcBef>
                <a:spcPts val="100"/>
              </a:spcBef>
            </a:pPr>
            <a:r>
              <a:rPr sz="2400" i="1" spc="-5" dirty="0" err="1">
                <a:solidFill>
                  <a:srgbClr val="00007D"/>
                </a:solidFill>
                <a:latin typeface="Times New Roman"/>
                <a:cs typeface="Times New Roman"/>
              </a:rPr>
              <a:t>Zaporizhzhia</a:t>
            </a:r>
            <a:r>
              <a:rPr sz="2400" i="1" spc="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National</a:t>
            </a:r>
            <a:r>
              <a:rPr sz="2400" i="1" spc="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University,</a:t>
            </a:r>
            <a:r>
              <a:rPr sz="2400" i="1" spc="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Ukraine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305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/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BLAKE’S VERBAL-VISUAL SYNTHESIS:               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SALIENCE ON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VERTICAL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990600"/>
            <a:ext cx="8382000" cy="517385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 IS REVEALED VERTICALLY THROUGH LEXICAL ELABORATION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Thro’ the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 VERBALIZATIONS (43.5%)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 high, heaven, cloud, sky, hill, mountain, rock,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sun, moon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sz="16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PREVAILING DESIGNATIONS (56.5% ) 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down, under, hole, grave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middle layer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earth, ground, land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space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stream, river, sea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upper part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verbs of vertical movement)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thy dark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clouds ascend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Rush’d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floods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his mountains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doors … and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chimneys…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229A88-F815-0641-B4EE-55D7D0CC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1371600"/>
            <a:ext cx="3886200" cy="53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60" y="457200"/>
            <a:ext cx="80746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BLAKE’S VERBAL-VISUAL SYNTHESIS:      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SALIENCE ON THE VERTICAL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5171" y="1600200"/>
            <a:ext cx="4236720" cy="265008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MANIPULATING THE VIEWER’S POSITION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FROM BELOW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VIOLATING THE PRINCIPLE OF ORDERING AND PERSPECTIVE  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6687D-02C3-B142-B66C-8B7E7C74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9" y="896992"/>
            <a:ext cx="3465689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2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1" y="609600"/>
            <a:ext cx="4495800" cy="6783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BLAKE’S VERBAL-VISUAL SYNTHESIS: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FIGURE / GROUND 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ALIGNMENT </a:t>
            </a:r>
            <a:endParaRPr lang="en-US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means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vertical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share of space between the text and the pictures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framed poem – unity between the nature and people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means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 image of beaming nature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“…</a:t>
            </a:r>
            <a:r>
              <a:rPr lang="en-US" i="1" dirty="0"/>
              <a:t>the </a:t>
            </a:r>
            <a:r>
              <a:rPr lang="en-US" i="1" dirty="0">
                <a:solidFill>
                  <a:srgbClr val="C00000"/>
                </a:solidFill>
              </a:rPr>
              <a:t>green woods laugh </a:t>
            </a:r>
            <a:r>
              <a:rPr lang="en-US" i="1" dirty="0"/>
              <a:t>…the dimpling </a:t>
            </a:r>
            <a:r>
              <a:rPr lang="en-US" i="1" dirty="0">
                <a:solidFill>
                  <a:srgbClr val="C00000"/>
                </a:solidFill>
              </a:rPr>
              <a:t>stream</a:t>
            </a:r>
            <a:r>
              <a:rPr lang="en-US" i="1" dirty="0"/>
              <a:t> runs </a:t>
            </a:r>
            <a:r>
              <a:rPr lang="en-US" i="1" dirty="0">
                <a:solidFill>
                  <a:srgbClr val="C00000"/>
                </a:solidFill>
              </a:rPr>
              <a:t>laughing</a:t>
            </a:r>
            <a:r>
              <a:rPr lang="en-US" i="1" dirty="0"/>
              <a:t>… the </a:t>
            </a:r>
            <a:r>
              <a:rPr lang="en-US" i="1" dirty="0">
                <a:solidFill>
                  <a:srgbClr val="C00000"/>
                </a:solidFill>
              </a:rPr>
              <a:t>air</a:t>
            </a:r>
            <a:r>
              <a:rPr lang="en-US" i="1" dirty="0"/>
              <a:t> does </a:t>
            </a:r>
            <a:r>
              <a:rPr lang="en-US" i="1" dirty="0">
                <a:solidFill>
                  <a:srgbClr val="C00000"/>
                </a:solidFill>
              </a:rPr>
              <a:t>laugh</a:t>
            </a:r>
            <a:r>
              <a:rPr lang="en-US" i="1" dirty="0"/>
              <a:t> …the green </a:t>
            </a:r>
            <a:r>
              <a:rPr lang="en-US" i="1" dirty="0">
                <a:solidFill>
                  <a:srgbClr val="C00000"/>
                </a:solidFill>
              </a:rPr>
              <a:t>hill laughs </a:t>
            </a:r>
            <a:r>
              <a:rPr lang="en-US" i="1" dirty="0"/>
              <a:t>… the </a:t>
            </a:r>
            <a:r>
              <a:rPr lang="en-US" i="1" dirty="0">
                <a:solidFill>
                  <a:srgbClr val="C00000"/>
                </a:solidFill>
              </a:rPr>
              <a:t>meadows laugh</a:t>
            </a:r>
            <a:r>
              <a:rPr lang="en-US" i="1" dirty="0"/>
              <a:t> … the </a:t>
            </a:r>
            <a:r>
              <a:rPr lang="en-US" i="1" dirty="0">
                <a:solidFill>
                  <a:srgbClr val="C00000"/>
                </a:solidFill>
              </a:rPr>
              <a:t>grasshopper laughs </a:t>
            </a:r>
            <a:r>
              <a:rPr lang="en-US" i="1" dirty="0"/>
              <a:t>…the painted </a:t>
            </a:r>
            <a:r>
              <a:rPr lang="en-US" i="1" dirty="0">
                <a:solidFill>
                  <a:srgbClr val="C00000"/>
                </a:solidFill>
              </a:rPr>
              <a:t>birds laugh</a:t>
            </a:r>
            <a:r>
              <a:rPr lang="en-US" dirty="0"/>
              <a:t>” 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E6A74-7E79-3745-9014-85DC7808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8710"/>
            <a:ext cx="4038600" cy="6459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474979"/>
            <a:ext cx="5795010" cy="589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BLAKE’S VERBAL-VISUAL SYNTHESIS: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REPRESENTATION OF SCENES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asleep as a transition from wakefulness to sleepiness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means</a:t>
            </a:r>
          </a:p>
          <a:p>
            <a:pPr lvl="1"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gradual change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(transparent yellow &gt; dark blue &gt; opaque dark blue )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lvl="1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verbal means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verbs denoting creation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(‘begin to exist’ as in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a shade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‘make a path by moving quickly,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twisting’ as in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weave the brows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US" sz="1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35C73-D525-EE40-8455-2EBED48E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0" y="1324262"/>
            <a:ext cx="2407040" cy="3658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BFE27-CAD2-6245-9DB7-2F795C9D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350068"/>
            <a:ext cx="2063205" cy="34704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474979"/>
            <a:ext cx="792861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BLAKE’S VERBAL-VISUAL SYNTHESIS: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IMAGIC AND DIAGRAMMATICAL ICONICITY</a:t>
            </a:r>
            <a:endParaRPr sz="17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6B9D1-F6F8-6E41-8F48-2A8A3D43B6B6}"/>
              </a:ext>
            </a:extLst>
          </p:cNvPr>
          <p:cNvSpPr/>
          <p:nvPr/>
        </p:nvSpPr>
        <p:spPr>
          <a:xfrm>
            <a:off x="381000" y="1447800"/>
            <a:ext cx="464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Mimicking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STILLNESS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SAMENESS</a:t>
            </a:r>
          </a:p>
          <a:p>
            <a:pPr algn="just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most of the vertical imprint space</a:t>
            </a: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broad tonal range of the same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colour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alliteration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 de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ight, </a:t>
            </a:r>
          </a:p>
          <a:p>
            <a:pPr algn="just"/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anaphoric repetition and polysyndeton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them …</a:t>
            </a:r>
          </a:p>
          <a:p>
            <a:pPr algn="just"/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pitying the tender … </a:t>
            </a:r>
          </a:p>
          <a:p>
            <a:pPr algn="just"/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walking round… </a:t>
            </a:r>
          </a:p>
          <a:p>
            <a:pPr algn="just"/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 beside thee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0FF0F-4BF8-3147-AE34-A5DEA7CC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757" y="1295400"/>
            <a:ext cx="336176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9476"/>
            <a:ext cx="7769860" cy="635430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b="1" i="1" dirty="0">
                <a:solidFill>
                  <a:srgbClr val="00007D"/>
                </a:solidFill>
                <a:latin typeface="Times New Roman"/>
                <a:cs typeface="Times New Roman"/>
              </a:rPr>
              <a:t>CONCLUSION</a:t>
            </a:r>
            <a:endParaRPr lang="en-US" sz="2000" b="1" i="1" dirty="0">
              <a:solidFill>
                <a:srgbClr val="00007D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hybrid representation of Blake’s poetic worldview resulted in:</a:t>
            </a:r>
            <a:endParaRPr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73380" marR="963930" indent="-342900" algn="just">
              <a:lnSpc>
                <a:spcPct val="100000"/>
              </a:lnSpc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multimodal manifestation of the centerpiece and less-central concepts;</a:t>
            </a:r>
          </a:p>
          <a:p>
            <a:pPr marL="373380" marR="963930" indent="-342900" algn="just">
              <a:lnSpc>
                <a:spcPct val="100000"/>
              </a:lnSpc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complementarity of  verbal and visual dimensions in multimodal complexes ;</a:t>
            </a:r>
          </a:p>
          <a:p>
            <a:pPr marL="373380" marR="963930" indent="-342900" algn="just">
              <a:lnSpc>
                <a:spcPct val="100000"/>
              </a:lnSpc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manifestation of the order of the universe as imagined and considered fair by the poet;</a:t>
            </a:r>
          </a:p>
          <a:p>
            <a:pPr marL="373380" marR="963930" indent="-342900" algn="just">
              <a:lnSpc>
                <a:spcPct val="100000"/>
              </a:lnSpc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increased salience of relevant information, more varied imagery and its elaborate encoding;</a:t>
            </a:r>
          </a:p>
          <a:p>
            <a:pPr marL="373380" marR="963930" indent="-342900" algn="just">
              <a:lnSpc>
                <a:spcPct val="100000"/>
              </a:lnSpc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shift of the onus for communicating ideas from the poet onto the painter and vice versa;</a:t>
            </a:r>
          </a:p>
          <a:p>
            <a:pPr marL="373380" marR="963930" indent="-342900" algn="just"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r>
              <a:rPr sz="2000" i="1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findings support the hypothesis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reated separately but used together, verbal and visual representations made a demand for each other as they reflected unified embodied conceptualizations of the author</a:t>
            </a:r>
          </a:p>
          <a:p>
            <a:pPr marL="373380" marR="963930" indent="-342900" algn="just">
              <a:lnSpc>
                <a:spcPct val="100000"/>
              </a:lnSpc>
              <a:spcBef>
                <a:spcPts val="12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73380" algn="l"/>
                <a:tab pos="374015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2ABD18C-9EB9-5347-B440-7367DD7E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Яскравим прикладом еквівалентності між позначувальним та позначуваним є креолізований текст (Рисунок 1.6), який суміщає геометричну візуалізацію концепту </a:t>
            </a:r>
            <a:r>
              <a:rPr kumimoji="0" lang="uk-U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ВСЕСВІТ = СФЕРА</a:t>
            </a:r>
            <a:r>
              <a:rPr kumimoji="0" lang="uk-UA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різні вербальні засоби його діаграматизації:</a:t>
            </a:r>
            <a:endParaRPr kumimoji="0" lang="uk-UA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D345B9D-5E52-C547-B32A-83C61374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533400"/>
            <a:ext cx="6781800" cy="72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B137D5A-07CF-B048-BEDB-E8CED050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2603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9A574-F290-344F-B5F7-EDC6A8A1ACE2}"/>
              </a:ext>
            </a:extLst>
          </p:cNvPr>
          <p:cNvSpPr/>
          <p:nvPr/>
        </p:nvSpPr>
        <p:spPr>
          <a:xfrm>
            <a:off x="92365" y="4285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Joe</a:t>
            </a:r>
            <a:r>
              <a:rPr lang="uk-UA" alt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Miller</a:t>
            </a:r>
            <a:r>
              <a:rPr lang="uk-UA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uk-UA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uk-UA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Earth</a:t>
            </a:r>
            <a:r>
              <a:rPr lang="uk-UA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were</a:t>
            </a:r>
            <a:r>
              <a:rPr lang="uk-UA" alt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[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MEWFFD</a:t>
            </a:r>
            <a:r>
              <a:rPr lang="ru-RU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1998]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36A97-6AAE-8248-9C69-734082F3689D}"/>
              </a:ext>
            </a:extLst>
          </p:cNvPr>
          <p:cNvSpPr txBox="1"/>
          <p:nvPr/>
        </p:nvSpPr>
        <p:spPr>
          <a:xfrm>
            <a:off x="228600" y="457200"/>
            <a:ext cx="7467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Креолізований</a:t>
            </a:r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текст і комбінована </a:t>
            </a:r>
            <a:r>
              <a:rPr lang="uk-UA" alt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діаграматизація</a:t>
            </a:r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концепту </a:t>
            </a:r>
            <a:endParaRPr lang="uk-UA" altLang="en-US" sz="1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ВСЕСВІТ = СФЕРА</a:t>
            </a:r>
            <a:endParaRPr lang="uk-UA" altLang="en-US" sz="1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фреймінг</a:t>
            </a:r>
            <a:r>
              <a:rPr lang="uk-UA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earth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were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only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few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feet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diameter</a:t>
            </a:r>
            <a:r>
              <a:rPr lang="uk-UA" alt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 &lt;…&gt; 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earth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were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only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few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feet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diameter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анафора 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The) people would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паралельні конструкції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people would come…, people would walk…; people would marvel…, people would love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…;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анто</a:t>
            </a:r>
            <a:r>
              <a:rPr lang="uk-UA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німічна</a:t>
            </a:r>
            <a:r>
              <a:rPr lang="uk-UA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конденсація 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big pools and little pools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bumps and holes, be hurt – be healed, somewhere 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everywhere</a:t>
            </a:r>
            <a:r>
              <a:rPr lang="uk-UA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синонімічна конденсація 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love – marvel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protect – defend.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Різними вербальними засобами (</a:t>
            </a:r>
            <a:r>
              <a:rPr lang="uk-UA" alt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синтаксичний паралелізм, лексичний повтор, антитеза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прозоро актуалізовано такі концептуальні ознаки </a:t>
            </a:r>
            <a:endParaRPr lang="uk-UA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‘замкнута поверхня, яка не має ані початку, ані кінця’ 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uk-UA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СФЕРА = ЗЕМНА КУЛЯ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), ‘точки, рівновіддалені від центру’ (</a:t>
            </a:r>
            <a:r>
              <a:rPr lang="uk-UA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СФЕРА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= ‘сукупність усіх (різних і подібних) форм матерії як єдине ціле’ (</a:t>
            </a:r>
            <a:r>
              <a:rPr lang="uk-UA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ЗЕМНА КУЛЯ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)’ тощо.</a:t>
            </a:r>
            <a:endParaRPr lang="uk-UA" altLang="en-US" sz="1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Іконічність</a:t>
            </a:r>
            <a:r>
              <a:rPr lang="uk-UA" alt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різнорівневих одиниць </a:t>
            </a:r>
            <a:r>
              <a:rPr lang="uk-UA" alt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полегшує декодування інформації реципієнтом у процесі комунікативного акту та сприяє економії зусиль мовців при виборі найефективнішого засобу передачі інформації. </a:t>
            </a:r>
            <a:endParaRPr lang="uk-UA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9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5AAA4-5BD6-BF45-A947-935122E8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369332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Поняття мультимодального  </a:t>
            </a:r>
            <a:r>
              <a:rPr lang="en-US" dirty="0">
                <a:solidFill>
                  <a:srgbClr val="002060"/>
                </a:solidFill>
              </a:rPr>
              <a:t>vs  </a:t>
            </a:r>
            <a:r>
              <a:rPr lang="uk-UA" dirty="0" err="1">
                <a:solidFill>
                  <a:srgbClr val="002060"/>
                </a:solidFill>
              </a:rPr>
              <a:t>креолізованого</a:t>
            </a:r>
            <a:r>
              <a:rPr lang="uk-UA" dirty="0">
                <a:solidFill>
                  <a:srgbClr val="002060"/>
                </a:solidFill>
              </a:rPr>
              <a:t> тексту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8E569D-8CDC-864D-B74D-247AB0065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" y="1447800"/>
            <a:ext cx="3977640" cy="4524315"/>
          </a:xfrm>
        </p:spPr>
        <p:txBody>
          <a:bodyPr/>
          <a:lstStyle/>
          <a:p>
            <a:r>
              <a:rPr lang="en-US" b="1" i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 the Earth were … by J.  Miller</a:t>
            </a:r>
          </a:p>
          <a:p>
            <a:endParaRPr lang="en-US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uk-UA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Різні прочитання – різні візуалізації</a:t>
            </a:r>
            <a:endParaRPr lang="en-US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https://www.youtube.com/watch?v=f8Df4udgLxs</a:t>
            </a:r>
            <a:r>
              <a:rPr lang="en-US" dirty="0"/>
              <a:t>   </a:t>
            </a:r>
            <a:endParaRPr lang="uk-UA" dirty="0"/>
          </a:p>
          <a:p>
            <a:endParaRPr lang="uk-UA" dirty="0"/>
          </a:p>
          <a:p>
            <a:r>
              <a:rPr lang="en-US" sz="1200" i="1" dirty="0"/>
              <a:t>David </a:t>
            </a:r>
            <a:r>
              <a:rPr lang="en-US" sz="1200" i="1" dirty="0" err="1"/>
              <a:t>Bayliss</a:t>
            </a:r>
            <a:r>
              <a:rPr lang="en-US" sz="1200" i="1" dirty="0"/>
              <a:t>, from a freely distributable domain resource of TS Production LLC</a:t>
            </a:r>
            <a:endParaRPr lang="uk-UA" sz="1200" i="1" dirty="0"/>
          </a:p>
          <a:p>
            <a:endParaRPr lang="uk-UA" dirty="0"/>
          </a:p>
          <a:p>
            <a:endParaRPr lang="uk-UA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9BFE2-C6D5-9B4A-BE12-381338E2C4D4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876800" y="3793331"/>
            <a:ext cx="3977640" cy="193899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https://www.youtube.com/watch?v=F-B0mq25Czc</a:t>
            </a:r>
            <a:endParaRPr lang="uk-UA" dirty="0"/>
          </a:p>
          <a:p>
            <a:endParaRPr lang="uk-UA" dirty="0"/>
          </a:p>
          <a:p>
            <a:r>
              <a:rPr lang="en-US" sz="1200" i="1" dirty="0"/>
              <a:t>Read aloud: If the Earth were a Few Feet in diameter. Eco chick</a:t>
            </a:r>
            <a:r>
              <a:rPr lang="en-US" b="1" dirty="0"/>
              <a:t>.</a:t>
            </a:r>
          </a:p>
          <a:p>
            <a:endParaRPr lang="uk-UA" dirty="0"/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3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2ABD18C-9EB9-5347-B440-7367DD7E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70" y="450706"/>
            <a:ext cx="810196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kumimoji="0" lang="uk-UA" altLang="en-U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РИКЛАД КРЕОЛІЗОВАНОГО / МУЛЬТИМОДАЛЬНОГО ТЕКСТУ </a:t>
            </a:r>
          </a:p>
          <a:p>
            <a:pPr algn="ctr"/>
            <a:r>
              <a:rPr lang="en-US" altLang="en-US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Joe</a:t>
            </a:r>
            <a:r>
              <a:rPr lang="uk-UA" altLang="en-US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Miller</a:t>
            </a:r>
            <a:r>
              <a:rPr lang="uk-UA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</a:t>
            </a:r>
            <a:r>
              <a:rPr lang="uk-UA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uk-UA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Earth</a:t>
            </a:r>
            <a:r>
              <a:rPr lang="uk-UA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were</a:t>
            </a:r>
            <a:r>
              <a:rPr lang="uk-UA" altLang="en-US" sz="16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[</a:t>
            </a: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MEWFFD</a:t>
            </a: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1998]</a:t>
            </a:r>
            <a:endParaRPr kumimoji="0" lang="uk-UA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en-US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kumimoji="0" lang="uk-UA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квівалентність між </a:t>
            </a:r>
            <a:r>
              <a:rPr kumimoji="0" lang="uk-UA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позначувальним</a:t>
            </a:r>
            <a:r>
              <a:rPr kumimoji="0" lang="uk-UA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позначуваним суміщає геометричну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візуалізацію концепту </a:t>
            </a:r>
            <a:r>
              <a:rPr kumimoji="0" lang="uk-UA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ВСЕСВІТ = СФЕРА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D345B9D-5E52-C547-B32A-83C61374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8734"/>
            <a:ext cx="5029200" cy="50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B137D5A-07CF-B048-BEDB-E8CED050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2603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8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317" cy="6858000"/>
            <a:chOff x="0" y="0"/>
            <a:chExt cx="9144317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5052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6087" y="1690687"/>
              <a:ext cx="7428230" cy="2533650"/>
            </a:xfrm>
            <a:custGeom>
              <a:avLst/>
              <a:gdLst/>
              <a:ahLst/>
              <a:cxnLst/>
              <a:rect l="l" t="t" r="r" b="b"/>
              <a:pathLst>
                <a:path w="7428230" h="2533650">
                  <a:moveTo>
                    <a:pt x="7427912" y="0"/>
                  </a:moveTo>
                  <a:lnTo>
                    <a:pt x="0" y="0"/>
                  </a:lnTo>
                  <a:lnTo>
                    <a:pt x="0" y="2533650"/>
                  </a:lnTo>
                  <a:lnTo>
                    <a:pt x="7427912" y="2533650"/>
                  </a:lnTo>
                  <a:lnTo>
                    <a:pt x="7427912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3087" y="3592512"/>
              <a:ext cx="568325" cy="631825"/>
            </a:xfrm>
            <a:custGeom>
              <a:avLst/>
              <a:gdLst/>
              <a:ahLst/>
              <a:cxnLst/>
              <a:rect l="l" t="t" r="r" b="b"/>
              <a:pathLst>
                <a:path w="568325" h="631825">
                  <a:moveTo>
                    <a:pt x="0" y="631825"/>
                  </a:moveTo>
                  <a:lnTo>
                    <a:pt x="568325" y="6318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6087" y="1066799"/>
              <a:ext cx="1151255" cy="1257300"/>
            </a:xfrm>
            <a:custGeom>
              <a:avLst/>
              <a:gdLst/>
              <a:ahLst/>
              <a:cxnLst/>
              <a:rect l="l" t="t" r="r" b="b"/>
              <a:pathLst>
                <a:path w="1151255" h="1257300">
                  <a:moveTo>
                    <a:pt x="565150" y="623887"/>
                  </a:moveTo>
                  <a:lnTo>
                    <a:pt x="0" y="623887"/>
                  </a:lnTo>
                  <a:lnTo>
                    <a:pt x="0" y="1257300"/>
                  </a:lnTo>
                  <a:lnTo>
                    <a:pt x="565150" y="1257300"/>
                  </a:lnTo>
                  <a:lnTo>
                    <a:pt x="565150" y="623887"/>
                  </a:lnTo>
                  <a:close/>
                </a:path>
                <a:path w="1151255" h="1257300">
                  <a:moveTo>
                    <a:pt x="1150937" y="0"/>
                  </a:moveTo>
                  <a:lnTo>
                    <a:pt x="565150" y="0"/>
                  </a:lnTo>
                  <a:lnTo>
                    <a:pt x="565150" y="623887"/>
                  </a:lnTo>
                  <a:lnTo>
                    <a:pt x="1150937" y="623887"/>
                  </a:lnTo>
                  <a:lnTo>
                    <a:pt x="1150937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1412" y="3592512"/>
              <a:ext cx="584200" cy="631825"/>
            </a:xfrm>
            <a:custGeom>
              <a:avLst/>
              <a:gdLst/>
              <a:ahLst/>
              <a:cxnLst/>
              <a:rect l="l" t="t" r="r" b="b"/>
              <a:pathLst>
                <a:path w="584200" h="631825">
                  <a:moveTo>
                    <a:pt x="0" y="631825"/>
                  </a:moveTo>
                  <a:lnTo>
                    <a:pt x="584199" y="631825"/>
                  </a:lnTo>
                  <a:lnTo>
                    <a:pt x="584199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1237" y="1690687"/>
              <a:ext cx="586105" cy="643255"/>
            </a:xfrm>
            <a:custGeom>
              <a:avLst/>
              <a:gdLst/>
              <a:ahLst/>
              <a:cxnLst/>
              <a:rect l="l" t="t" r="r" b="b"/>
              <a:pathLst>
                <a:path w="586105" h="643255">
                  <a:moveTo>
                    <a:pt x="585787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585787" y="642937"/>
                  </a:lnTo>
                  <a:lnTo>
                    <a:pt x="585787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1412" y="2324100"/>
              <a:ext cx="574675" cy="624205"/>
            </a:xfrm>
            <a:custGeom>
              <a:avLst/>
              <a:gdLst/>
              <a:ahLst/>
              <a:cxnLst/>
              <a:rect l="l" t="t" r="r" b="b"/>
              <a:pathLst>
                <a:path w="574675" h="624205">
                  <a:moveTo>
                    <a:pt x="0" y="623887"/>
                  </a:moveTo>
                  <a:lnTo>
                    <a:pt x="574674" y="623887"/>
                  </a:lnTo>
                  <a:lnTo>
                    <a:pt x="574674" y="0"/>
                  </a:lnTo>
                  <a:lnTo>
                    <a:pt x="0" y="0"/>
                  </a:lnTo>
                  <a:lnTo>
                    <a:pt x="0" y="62388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324100"/>
              <a:ext cx="582930" cy="633730"/>
            </a:xfrm>
            <a:custGeom>
              <a:avLst/>
              <a:gdLst/>
              <a:ahLst/>
              <a:cxnLst/>
              <a:rect l="l" t="t" r="r" b="b"/>
              <a:pathLst>
                <a:path w="582930" h="633730">
                  <a:moveTo>
                    <a:pt x="582613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82613" y="633412"/>
                  </a:lnTo>
                  <a:lnTo>
                    <a:pt x="582613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6087" y="2324100"/>
              <a:ext cx="574675" cy="633730"/>
            </a:xfrm>
            <a:custGeom>
              <a:avLst/>
              <a:gdLst/>
              <a:ahLst/>
              <a:cxnLst/>
              <a:rect l="l" t="t" r="r" b="b"/>
              <a:pathLst>
                <a:path w="574675" h="633730">
                  <a:moveTo>
                    <a:pt x="574675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74675" y="633412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3087" y="2947987"/>
              <a:ext cx="568325" cy="644525"/>
            </a:xfrm>
            <a:custGeom>
              <a:avLst/>
              <a:gdLst/>
              <a:ahLst/>
              <a:cxnLst/>
              <a:rect l="l" t="t" r="r" b="b"/>
              <a:pathLst>
                <a:path w="568325" h="644525">
                  <a:moveTo>
                    <a:pt x="0" y="644525"/>
                  </a:moveTo>
                  <a:lnTo>
                    <a:pt x="568325" y="6445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44525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1412" y="2947987"/>
              <a:ext cx="584200" cy="644525"/>
            </a:xfrm>
            <a:custGeom>
              <a:avLst/>
              <a:gdLst/>
              <a:ahLst/>
              <a:cxnLst/>
              <a:rect l="l" t="t" r="r" b="b"/>
              <a:pathLst>
                <a:path w="584200" h="644525">
                  <a:moveTo>
                    <a:pt x="584199" y="0"/>
                  </a:moveTo>
                  <a:lnTo>
                    <a:pt x="0" y="0"/>
                  </a:lnTo>
                  <a:lnTo>
                    <a:pt x="0" y="644525"/>
                  </a:lnTo>
                  <a:lnTo>
                    <a:pt x="584199" y="644525"/>
                  </a:lnTo>
                  <a:lnTo>
                    <a:pt x="58419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0256" y="2012187"/>
            <a:ext cx="114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24200" y="2197771"/>
            <a:ext cx="565531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i="1" dirty="0"/>
              <a:t>Ut </a:t>
            </a:r>
            <a:r>
              <a:rPr lang="en-US" sz="2800" i="1" dirty="0" err="1"/>
              <a:t>Pictura</a:t>
            </a:r>
            <a:r>
              <a:rPr lang="en-US" sz="2800" i="1" dirty="0"/>
              <a:t> </a:t>
            </a:r>
            <a:r>
              <a:rPr lang="en-US" sz="2800" i="1" dirty="0" err="1"/>
              <a:t>Poesis</a:t>
            </a:r>
            <a:r>
              <a:rPr lang="en-US" sz="2800" i="1" dirty="0"/>
              <a:t>: </a:t>
            </a:r>
            <a:br>
              <a:rPr lang="en-US" sz="2800" i="1" dirty="0"/>
            </a:br>
            <a:r>
              <a:rPr lang="en-US" sz="2800" dirty="0"/>
              <a:t>The Verbal-Visual Synthesis in William Blake’s Poetic Worldview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00200" y="4208779"/>
            <a:ext cx="7017862" cy="1331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95120" algn="ctr">
              <a:lnSpc>
                <a:spcPct val="121700"/>
              </a:lnSpc>
              <a:spcBef>
                <a:spcPts val="1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Poesis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Вербально-візуальний синтез в авторській поетичній картині світу В.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Блейка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57200"/>
            <a:ext cx="5486400" cy="3583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WHY</a:t>
            </a:r>
            <a:r>
              <a:rPr sz="2000" b="1" i="1" spc="-2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7D"/>
                </a:solidFill>
                <a:latin typeface="Times New Roman"/>
                <a:cs typeface="Times New Roman"/>
              </a:rPr>
              <a:t>STUDY</a:t>
            </a:r>
            <a:r>
              <a:rPr lang="en-US" sz="2000" b="1" i="1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MULTIMODAL FORMAT IN POETRY   </a:t>
            </a:r>
            <a:r>
              <a:rPr sz="2000" b="1" i="1" dirty="0">
                <a:solidFill>
                  <a:srgbClr val="00007D"/>
                </a:solidFill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        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view of human creativity </a:t>
            </a:r>
          </a:p>
          <a:p>
            <a:pPr marL="355600" indent="-342900"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individual motivation</a:t>
            </a:r>
          </a:p>
          <a:p>
            <a:pPr marL="355600" indent="-342900"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gap between mind and world</a:t>
            </a:r>
          </a:p>
          <a:p>
            <a:pPr marL="355600" indent="-342900"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new methods to research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polycoding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of concept representation  by an individual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39371-44D5-054E-BC5A-97CEB700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080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8452"/>
            <a:ext cx="76936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i="1" dirty="0">
                <a:solidFill>
                  <a:srgbClr val="00007D"/>
                </a:solidFill>
              </a:rPr>
              <a:t>W. BLAKE’S POETIC AND ARTISTIC WORKS FROM </a:t>
            </a:r>
            <a:r>
              <a:rPr sz="2000" i="1" dirty="0">
                <a:solidFill>
                  <a:srgbClr val="00007D"/>
                </a:solidFill>
                <a:latin typeface="Times New Roman"/>
                <a:cs typeface="Times New Roman"/>
              </a:rPr>
              <a:t>VARIOUS</a:t>
            </a:r>
            <a:r>
              <a:rPr sz="2000" i="1" spc="-1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PERSPECTIVES</a:t>
            </a:r>
            <a:r>
              <a:rPr lang="uk-UA"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   </a:t>
            </a:r>
            <a:r>
              <a:rPr lang="en-US" sz="2000" i="1" spc="-5" dirty="0">
                <a:solidFill>
                  <a:srgbClr val="00007D"/>
                </a:solidFill>
                <a:hlinkClick r:id="rId2"/>
              </a:rPr>
              <a:t>https://www.youtube.com/shorts/Cl7YggyUDak</a:t>
            </a:r>
            <a:r>
              <a:rPr lang="uk-UA" sz="2000" i="1" spc="-5" dirty="0">
                <a:solidFill>
                  <a:srgbClr val="00007D"/>
                </a:solidFill>
              </a:rPr>
              <a:t> </a:t>
            </a:r>
            <a:br>
              <a:rPr lang="en-US"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</a:b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26617"/>
            <a:ext cx="8379460" cy="506677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ASPECTS</a:t>
            </a:r>
            <a:r>
              <a:rPr sz="1800" b="1" i="1" spc="-1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ALREADY STUDIED BY OTHER RESEARCHERS</a:t>
            </a:r>
            <a:endParaRPr sz="18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40"/>
              </a:spcBef>
              <a:buSzPct val="77777"/>
              <a:buFont typeface="Wingdings"/>
              <a:buChar char=""/>
              <a:tabLst>
                <a:tab pos="354965" algn="l"/>
                <a:tab pos="355600" algn="l"/>
                <a:tab pos="1635760" algn="l"/>
                <a:tab pos="1879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literary studies (Adams 2014;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Roberts 2007; Rudd 2016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40"/>
              </a:spcBef>
              <a:buSzPct val="77777"/>
              <a:buFont typeface="Wingdings"/>
              <a:buChar char=""/>
              <a:tabLst>
                <a:tab pos="354965" algn="l"/>
                <a:tab pos="355600" algn="l"/>
                <a:tab pos="1635760" algn="l"/>
                <a:tab pos="1879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semiotics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Damon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2013)</a:t>
            </a:r>
          </a:p>
          <a:p>
            <a:pPr marL="355600" marR="5080" indent="-342900" algn="just">
              <a:spcBef>
                <a:spcPts val="540"/>
              </a:spcBef>
              <a:buSzPct val="77777"/>
              <a:buFont typeface="Wingdings"/>
              <a:buChar char=""/>
              <a:tabLst>
                <a:tab pos="354965" algn="l"/>
                <a:tab pos="355600" algn="l"/>
                <a:tab pos="1635760" algn="l"/>
                <a:tab pos="1879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studies 20 (Haddad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2020; </a:t>
            </a:r>
            <a:r>
              <a:rPr lang="en-US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Stewart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</a:p>
          <a:p>
            <a:pPr marL="355600" marR="5080" indent="-342900" algn="just">
              <a:spcBef>
                <a:spcPts val="540"/>
              </a:spcBef>
              <a:buSzPct val="77777"/>
              <a:buFont typeface="Wingdings"/>
              <a:buChar char=""/>
              <a:tabLst>
                <a:tab pos="354965" algn="l"/>
                <a:tab pos="355600" algn="l"/>
                <a:tab pos="1635760" algn="l"/>
                <a:tab pos="1879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poetics (Adams 1993, 2014; Murray 2020;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2015 ) 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12700">
              <a:lnSpc>
                <a:spcPct val="100000"/>
              </a:lnSpc>
              <a:spcBef>
                <a:spcPts val="440"/>
              </a:spcBef>
              <a:buSzPct val="77777"/>
              <a:tabLst>
                <a:tab pos="354965" algn="l"/>
                <a:tab pos="355600" algn="l"/>
              </a:tabLst>
            </a:pPr>
            <a:endParaRPr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i="1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b="1" i="1" spc="-1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</a:t>
            </a:r>
            <a:r>
              <a:rPr sz="1800" b="1" i="1" spc="-1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1800" b="1" i="1" spc="-1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inextricable intertwine between the poetry and imprints in Blake’s book productions</a:t>
            </a: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NEW APPROACH</a:t>
            </a: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Blake as an artistic poet synthesizing poetic and artistic methods in creating picturesque poetic texts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https://www.youtube.com/watch?v=U4vAeVW7iOA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090"/>
              </a:lnSpc>
              <a:spcBef>
                <a:spcPts val="58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7700"/>
            <a:ext cx="1847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IN</a:t>
            </a:r>
            <a:r>
              <a:rPr sz="2000" i="1" spc="-3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THIS</a:t>
            </a:r>
            <a:r>
              <a:rPr sz="2000" i="1" spc="-3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7D"/>
                </a:solidFill>
                <a:latin typeface="Times New Roman"/>
                <a:cs typeface="Times New Roman"/>
              </a:rPr>
              <a:t>STUDY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7531100" cy="25964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just"/>
            <a:r>
              <a:rPr sz="2400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sz="2400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multimodal space of William Blake’s poetic worldview.</a:t>
            </a:r>
          </a:p>
          <a:p>
            <a:pPr algn="just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600"/>
              </a:lnSpc>
            </a:pPr>
            <a:r>
              <a:rPr sz="24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sz="24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argued</a:t>
            </a:r>
            <a:r>
              <a:rPr sz="24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Blake’s self-illustrated poetry collections employed verbal and visual means to elaborate his individual worldview. Created separately but used together, they reflected unified embodied conceptualizations.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4444"/>
            <a:ext cx="41122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M</a:t>
            </a:r>
            <a:r>
              <a:rPr lang="en-US"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ETHODS AND M</a:t>
            </a:r>
            <a:r>
              <a:rPr sz="2000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ATERIALS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29132"/>
            <a:ext cx="8071484" cy="577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William Blake’s illustrated books 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130 lyrical and prophetic poems, 200 imprints and drawings 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7D"/>
              </a:buClr>
            </a:pP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7D"/>
              </a:buClr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contextual, componential, and conceptual analysis used in linguistics 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of the description of works of fine arts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15"/>
              </a:spcBef>
              <a:buClr>
                <a:srgbClr val="00007D"/>
              </a:buClr>
              <a:buSzPct val="77777"/>
              <a:tabLst>
                <a:tab pos="355600" algn="l"/>
              </a:tabLst>
            </a:pPr>
            <a:r>
              <a:rPr lang="en-US" b="1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THE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ORETICAL BASIS FOR THE RESEARCH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aesthetic experience and creativity in arts and literature (Horace; Deming 2018) 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semiotic constructs consisting of several codes and cooperating in the production of meaning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Feng 2000)  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language worldview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Weisgerber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Humboldt; Naugle 2002;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Głaz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2022)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theory of iconicity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Kozlova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2015)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cognitive metaphor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Snævarr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2010)  </a:t>
            </a:r>
          </a:p>
          <a:p>
            <a:pPr marL="355600" indent="-342900" algn="just"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515"/>
              </a:spcBef>
              <a:buClr>
                <a:srgbClr val="00007D"/>
              </a:buClr>
              <a:buSzPct val="77777"/>
              <a:buFont typeface="Wingdings"/>
              <a:buChar char=""/>
              <a:tabLst>
                <a:tab pos="35560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20852"/>
            <a:ext cx="7737475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 i="1" spc="-5" dirty="0">
                <a:solidFill>
                  <a:srgbClr val="00007D"/>
                </a:solidFill>
                <a:latin typeface="Times New Roman"/>
                <a:cs typeface="Times New Roman"/>
              </a:rPr>
              <a:t>VERBAL-VISUAL INTEGRITY OF W. BLAKE’S POETIC SPACE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artistic interpretation of the world based on the rules of beauty</a:t>
            </a: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xtended and varied dimensions of the worldview</a:t>
            </a: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enrichment of the stories, 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duplication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multimodal conception of the Universe </a:t>
            </a:r>
          </a:p>
          <a:p>
            <a:pPr marL="12700" marR="5080">
              <a:lnSpc>
                <a:spcPct val="100000"/>
              </a:lnSpc>
              <a:spcBef>
                <a:spcPts val="480"/>
              </a:spcBef>
              <a:buClr>
                <a:srgbClr val="00007D"/>
              </a:buClr>
              <a:buSzPct val="75000"/>
              <a:tabLst>
                <a:tab pos="354965" algn="l"/>
                <a:tab pos="355600" algn="l"/>
              </a:tabLst>
            </a:pPr>
            <a:endParaRPr lang="en-US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7A07C-AC2B-E746-B9DA-32DA79D6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77" y="2819400"/>
            <a:ext cx="5613400" cy="34036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1217</Words>
  <Application>Microsoft Macintosh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DengXian</vt:lpstr>
      <vt:lpstr>Arial</vt:lpstr>
      <vt:lpstr>Calibri</vt:lpstr>
      <vt:lpstr>Times New Roman</vt:lpstr>
      <vt:lpstr>Wingdings</vt:lpstr>
      <vt:lpstr>Office Theme</vt:lpstr>
      <vt:lpstr>КРЕОЛІЗОВAНА ПОЕЗІЯ CREOLISED POETRY</vt:lpstr>
      <vt:lpstr>Поняття мультимодального  vs  креолізованого тексту</vt:lpstr>
      <vt:lpstr>PowerPoint Presentation</vt:lpstr>
      <vt:lpstr>Ut Pictura Poesis:  The Verbal-Visual Synthesis in William Blake’s Poetic Worldview </vt:lpstr>
      <vt:lpstr>PowerPoint Presentation</vt:lpstr>
      <vt:lpstr>W. BLAKE’S POETIC AND ARTISTIC WORKS FROM VARIOUS PERSPECTIVES   https://www.youtube.com/shorts/Cl7YggyUDak  </vt:lpstr>
      <vt:lpstr>IN THIS STUDY</vt:lpstr>
      <vt:lpstr>METHODS AND MATERIALS</vt:lpstr>
      <vt:lpstr>PowerPoint Presentation</vt:lpstr>
      <vt:lpstr>BLAKE’S VERBAL-VISUAL SYNTHESIS:               SALIENCE ON THE VERTICAL</vt:lpstr>
      <vt:lpstr>BLAKE’S VERBAL-VISUAL SYNTHESIS:       SALIENCE ON THE VERTICAL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Paper-47 copy</dc:title>
  <cp:lastModifiedBy>Пользователь Microsoft Office</cp:lastModifiedBy>
  <cp:revision>87</cp:revision>
  <dcterms:created xsi:type="dcterms:W3CDTF">2021-03-31T11:54:43Z</dcterms:created>
  <dcterms:modified xsi:type="dcterms:W3CDTF">2026-02-27T11:24:58Z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2021-03-31T00:00:00Z</vt:filetime>
  </property>
</Properties>
</file>