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4" r:id="rId3"/>
    <p:sldId id="272" r:id="rId4"/>
    <p:sldId id="271" r:id="rId5"/>
    <p:sldId id="257" r:id="rId6"/>
    <p:sldId id="262" r:id="rId7"/>
    <p:sldId id="267" r:id="rId8"/>
    <p:sldId id="263" r:id="rId9"/>
    <p:sldId id="264" r:id="rId10"/>
    <p:sldId id="270" r:id="rId11"/>
    <p:sldId id="275" r:id="rId12"/>
    <p:sldId id="273" r:id="rId13"/>
    <p:sldId id="276" r:id="rId14"/>
    <p:sldId id="280" r:id="rId15"/>
    <p:sldId id="277" r:id="rId16"/>
    <p:sldId id="279" r:id="rId17"/>
    <p:sldId id="278" r:id="rId1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93"/>
    <p:restoredTop sz="92954"/>
  </p:normalViewPr>
  <p:slideViewPr>
    <p:cSldViewPr>
      <p:cViewPr varScale="1">
        <p:scale>
          <a:sx n="119" d="100"/>
          <a:sy n="119" d="100"/>
        </p:scale>
        <p:origin x="1992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85750" cy="5334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2750" y="134937"/>
            <a:ext cx="8731250" cy="27463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09575" y="0"/>
            <a:ext cx="278130" cy="271780"/>
          </a:xfrm>
          <a:custGeom>
            <a:avLst/>
            <a:gdLst/>
            <a:ahLst/>
            <a:cxnLst/>
            <a:rect l="l" t="t" r="r" b="b"/>
            <a:pathLst>
              <a:path w="278130" h="271780">
                <a:moveTo>
                  <a:pt x="138112" y="134937"/>
                </a:moveTo>
                <a:lnTo>
                  <a:pt x="0" y="134937"/>
                </a:lnTo>
                <a:lnTo>
                  <a:pt x="0" y="271462"/>
                </a:lnTo>
                <a:lnTo>
                  <a:pt x="138112" y="271462"/>
                </a:lnTo>
                <a:lnTo>
                  <a:pt x="138112" y="134937"/>
                </a:lnTo>
                <a:close/>
              </a:path>
              <a:path w="278130" h="271780">
                <a:moveTo>
                  <a:pt x="277812" y="0"/>
                </a:moveTo>
                <a:lnTo>
                  <a:pt x="138112" y="0"/>
                </a:lnTo>
                <a:lnTo>
                  <a:pt x="138112" y="134937"/>
                </a:lnTo>
                <a:lnTo>
                  <a:pt x="277812" y="134937"/>
                </a:lnTo>
                <a:lnTo>
                  <a:pt x="277812" y="0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47688" y="134937"/>
            <a:ext cx="139700" cy="141605"/>
          </a:xfrm>
          <a:custGeom>
            <a:avLst/>
            <a:gdLst/>
            <a:ahLst/>
            <a:cxnLst/>
            <a:rect l="l" t="t" r="r" b="b"/>
            <a:pathLst>
              <a:path w="139700" h="141604">
                <a:moveTo>
                  <a:pt x="139700" y="0"/>
                </a:moveTo>
                <a:lnTo>
                  <a:pt x="0" y="0"/>
                </a:lnTo>
                <a:lnTo>
                  <a:pt x="0" y="141288"/>
                </a:lnTo>
                <a:lnTo>
                  <a:pt x="139700" y="141288"/>
                </a:lnTo>
                <a:lnTo>
                  <a:pt x="139700" y="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74638" y="274637"/>
            <a:ext cx="136525" cy="135255"/>
          </a:xfrm>
          <a:custGeom>
            <a:avLst/>
            <a:gdLst/>
            <a:ahLst/>
            <a:cxnLst/>
            <a:rect l="l" t="t" r="r" b="b"/>
            <a:pathLst>
              <a:path w="136525" h="135254">
                <a:moveTo>
                  <a:pt x="0" y="134938"/>
                </a:moveTo>
                <a:lnTo>
                  <a:pt x="136525" y="134938"/>
                </a:lnTo>
                <a:lnTo>
                  <a:pt x="136525" y="0"/>
                </a:lnTo>
                <a:lnTo>
                  <a:pt x="0" y="0"/>
                </a:lnTo>
                <a:lnTo>
                  <a:pt x="0" y="134938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31763" y="136525"/>
            <a:ext cx="141605" cy="138430"/>
          </a:xfrm>
          <a:custGeom>
            <a:avLst/>
            <a:gdLst/>
            <a:ahLst/>
            <a:cxnLst/>
            <a:rect l="l" t="t" r="r" b="b"/>
            <a:pathLst>
              <a:path w="141604" h="138429">
                <a:moveTo>
                  <a:pt x="141288" y="0"/>
                </a:moveTo>
                <a:lnTo>
                  <a:pt x="0" y="0"/>
                </a:lnTo>
                <a:lnTo>
                  <a:pt x="0" y="138112"/>
                </a:lnTo>
                <a:lnTo>
                  <a:pt x="141288" y="138112"/>
                </a:lnTo>
                <a:lnTo>
                  <a:pt x="141288" y="0"/>
                </a:lnTo>
                <a:close/>
              </a:path>
            </a:pathLst>
          </a:custGeom>
          <a:solidFill>
            <a:srgbClr val="0000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74637" y="271462"/>
            <a:ext cx="273050" cy="274955"/>
          </a:xfrm>
          <a:custGeom>
            <a:avLst/>
            <a:gdLst/>
            <a:ahLst/>
            <a:cxnLst/>
            <a:rect l="l" t="t" r="r" b="b"/>
            <a:pathLst>
              <a:path w="273050" h="274955">
                <a:moveTo>
                  <a:pt x="273050" y="0"/>
                </a:moveTo>
                <a:lnTo>
                  <a:pt x="134937" y="0"/>
                </a:lnTo>
                <a:lnTo>
                  <a:pt x="134937" y="138112"/>
                </a:lnTo>
                <a:lnTo>
                  <a:pt x="0" y="138112"/>
                </a:lnTo>
                <a:lnTo>
                  <a:pt x="0" y="274637"/>
                </a:lnTo>
                <a:lnTo>
                  <a:pt x="136525" y="274637"/>
                </a:lnTo>
                <a:lnTo>
                  <a:pt x="136525" y="138125"/>
                </a:lnTo>
                <a:lnTo>
                  <a:pt x="273050" y="138125"/>
                </a:lnTo>
                <a:lnTo>
                  <a:pt x="273050" y="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0794" y="2431796"/>
            <a:ext cx="4712970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377188"/>
            <a:ext cx="8072119" cy="3088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-B0mq25Czc" TargetMode="External"/><Relationship Id="rId2" Type="http://schemas.openxmlformats.org/officeDocument/2006/relationships/hyperlink" Target="https://www.youtube.com/watch?v=f8Df4udgLxs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317" cy="6858000"/>
            <a:chOff x="0" y="0"/>
            <a:chExt cx="9144317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5052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16087" y="1690687"/>
              <a:ext cx="7428230" cy="2533650"/>
            </a:xfrm>
            <a:custGeom>
              <a:avLst/>
              <a:gdLst/>
              <a:ahLst/>
              <a:cxnLst/>
              <a:rect l="l" t="t" r="r" b="b"/>
              <a:pathLst>
                <a:path w="7428230" h="2533650">
                  <a:moveTo>
                    <a:pt x="7427912" y="0"/>
                  </a:moveTo>
                  <a:lnTo>
                    <a:pt x="0" y="0"/>
                  </a:lnTo>
                  <a:lnTo>
                    <a:pt x="0" y="2533650"/>
                  </a:lnTo>
                  <a:lnTo>
                    <a:pt x="7427912" y="2533650"/>
                  </a:lnTo>
                  <a:lnTo>
                    <a:pt x="7427912" y="0"/>
                  </a:lnTo>
                  <a:close/>
                </a:path>
              </a:pathLst>
            </a:custGeom>
            <a:solidFill>
              <a:srgbClr val="00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3087" y="3592512"/>
              <a:ext cx="568325" cy="631825"/>
            </a:xfrm>
            <a:custGeom>
              <a:avLst/>
              <a:gdLst/>
              <a:ahLst/>
              <a:cxnLst/>
              <a:rect l="l" t="t" r="r" b="b"/>
              <a:pathLst>
                <a:path w="568325" h="631825">
                  <a:moveTo>
                    <a:pt x="0" y="631825"/>
                  </a:moveTo>
                  <a:lnTo>
                    <a:pt x="568325" y="631825"/>
                  </a:lnTo>
                  <a:lnTo>
                    <a:pt x="568325" y="0"/>
                  </a:lnTo>
                  <a:lnTo>
                    <a:pt x="0" y="0"/>
                  </a:lnTo>
                  <a:lnTo>
                    <a:pt x="0" y="631825"/>
                  </a:lnTo>
                  <a:close/>
                </a:path>
              </a:pathLst>
            </a:custGeom>
            <a:solidFill>
              <a:srgbClr val="99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16087" y="1066799"/>
              <a:ext cx="1151255" cy="1257300"/>
            </a:xfrm>
            <a:custGeom>
              <a:avLst/>
              <a:gdLst/>
              <a:ahLst/>
              <a:cxnLst/>
              <a:rect l="l" t="t" r="r" b="b"/>
              <a:pathLst>
                <a:path w="1151255" h="1257300">
                  <a:moveTo>
                    <a:pt x="565150" y="623887"/>
                  </a:moveTo>
                  <a:lnTo>
                    <a:pt x="0" y="623887"/>
                  </a:lnTo>
                  <a:lnTo>
                    <a:pt x="0" y="1257300"/>
                  </a:lnTo>
                  <a:lnTo>
                    <a:pt x="565150" y="1257300"/>
                  </a:lnTo>
                  <a:lnTo>
                    <a:pt x="565150" y="623887"/>
                  </a:lnTo>
                  <a:close/>
                </a:path>
                <a:path w="1151255" h="1257300">
                  <a:moveTo>
                    <a:pt x="1150937" y="0"/>
                  </a:moveTo>
                  <a:lnTo>
                    <a:pt x="565150" y="0"/>
                  </a:lnTo>
                  <a:lnTo>
                    <a:pt x="565150" y="623887"/>
                  </a:lnTo>
                  <a:lnTo>
                    <a:pt x="1150937" y="623887"/>
                  </a:lnTo>
                  <a:lnTo>
                    <a:pt x="1150937" y="0"/>
                  </a:lnTo>
                  <a:close/>
                </a:path>
              </a:pathLst>
            </a:custGeom>
            <a:solidFill>
              <a:srgbClr val="CCC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41412" y="3592512"/>
              <a:ext cx="584200" cy="631825"/>
            </a:xfrm>
            <a:custGeom>
              <a:avLst/>
              <a:gdLst/>
              <a:ahLst/>
              <a:cxnLst/>
              <a:rect l="l" t="t" r="r" b="b"/>
              <a:pathLst>
                <a:path w="584200" h="631825">
                  <a:moveTo>
                    <a:pt x="0" y="631825"/>
                  </a:moveTo>
                  <a:lnTo>
                    <a:pt x="584199" y="631825"/>
                  </a:lnTo>
                  <a:lnTo>
                    <a:pt x="584199" y="0"/>
                  </a:lnTo>
                  <a:lnTo>
                    <a:pt x="0" y="0"/>
                  </a:lnTo>
                  <a:lnTo>
                    <a:pt x="0" y="631825"/>
                  </a:lnTo>
                  <a:close/>
                </a:path>
              </a:pathLst>
            </a:custGeom>
            <a:solidFill>
              <a:srgbClr val="00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81237" y="1690687"/>
              <a:ext cx="586105" cy="643255"/>
            </a:xfrm>
            <a:custGeom>
              <a:avLst/>
              <a:gdLst/>
              <a:ahLst/>
              <a:cxnLst/>
              <a:rect l="l" t="t" r="r" b="b"/>
              <a:pathLst>
                <a:path w="586105" h="643255">
                  <a:moveTo>
                    <a:pt x="585787" y="0"/>
                  </a:moveTo>
                  <a:lnTo>
                    <a:pt x="0" y="0"/>
                  </a:lnTo>
                  <a:lnTo>
                    <a:pt x="0" y="642937"/>
                  </a:lnTo>
                  <a:lnTo>
                    <a:pt x="585787" y="642937"/>
                  </a:lnTo>
                  <a:lnTo>
                    <a:pt x="585787" y="0"/>
                  </a:lnTo>
                  <a:close/>
                </a:path>
              </a:pathLst>
            </a:custGeom>
            <a:solidFill>
              <a:srgbClr val="99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1412" y="2324100"/>
              <a:ext cx="574675" cy="624205"/>
            </a:xfrm>
            <a:custGeom>
              <a:avLst/>
              <a:gdLst/>
              <a:ahLst/>
              <a:cxnLst/>
              <a:rect l="l" t="t" r="r" b="b"/>
              <a:pathLst>
                <a:path w="574675" h="624205">
                  <a:moveTo>
                    <a:pt x="0" y="623887"/>
                  </a:moveTo>
                  <a:lnTo>
                    <a:pt x="574674" y="623887"/>
                  </a:lnTo>
                  <a:lnTo>
                    <a:pt x="574674" y="0"/>
                  </a:lnTo>
                  <a:lnTo>
                    <a:pt x="0" y="0"/>
                  </a:lnTo>
                  <a:lnTo>
                    <a:pt x="0" y="623887"/>
                  </a:lnTo>
                  <a:close/>
                </a:path>
              </a:pathLst>
            </a:custGeom>
            <a:solidFill>
              <a:srgbClr val="CCC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2324100"/>
              <a:ext cx="582930" cy="633730"/>
            </a:xfrm>
            <a:custGeom>
              <a:avLst/>
              <a:gdLst/>
              <a:ahLst/>
              <a:cxnLst/>
              <a:rect l="l" t="t" r="r" b="b"/>
              <a:pathLst>
                <a:path w="582930" h="633730">
                  <a:moveTo>
                    <a:pt x="582613" y="0"/>
                  </a:moveTo>
                  <a:lnTo>
                    <a:pt x="0" y="0"/>
                  </a:lnTo>
                  <a:lnTo>
                    <a:pt x="0" y="633412"/>
                  </a:lnTo>
                  <a:lnTo>
                    <a:pt x="582613" y="633412"/>
                  </a:lnTo>
                  <a:lnTo>
                    <a:pt x="582613" y="0"/>
                  </a:lnTo>
                  <a:close/>
                </a:path>
              </a:pathLst>
            </a:custGeom>
            <a:solidFill>
              <a:srgbClr val="00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6087" y="2324100"/>
              <a:ext cx="574675" cy="633730"/>
            </a:xfrm>
            <a:custGeom>
              <a:avLst/>
              <a:gdLst/>
              <a:ahLst/>
              <a:cxnLst/>
              <a:rect l="l" t="t" r="r" b="b"/>
              <a:pathLst>
                <a:path w="574675" h="633730">
                  <a:moveTo>
                    <a:pt x="574675" y="0"/>
                  </a:moveTo>
                  <a:lnTo>
                    <a:pt x="0" y="0"/>
                  </a:lnTo>
                  <a:lnTo>
                    <a:pt x="0" y="633412"/>
                  </a:lnTo>
                  <a:lnTo>
                    <a:pt x="574675" y="633412"/>
                  </a:lnTo>
                  <a:lnTo>
                    <a:pt x="574675" y="0"/>
                  </a:lnTo>
                  <a:close/>
                </a:path>
              </a:pathLst>
            </a:custGeom>
            <a:solidFill>
              <a:srgbClr val="99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3087" y="2947987"/>
              <a:ext cx="568325" cy="644525"/>
            </a:xfrm>
            <a:custGeom>
              <a:avLst/>
              <a:gdLst/>
              <a:ahLst/>
              <a:cxnLst/>
              <a:rect l="l" t="t" r="r" b="b"/>
              <a:pathLst>
                <a:path w="568325" h="644525">
                  <a:moveTo>
                    <a:pt x="0" y="644525"/>
                  </a:moveTo>
                  <a:lnTo>
                    <a:pt x="568325" y="644525"/>
                  </a:lnTo>
                  <a:lnTo>
                    <a:pt x="568325" y="0"/>
                  </a:lnTo>
                  <a:lnTo>
                    <a:pt x="0" y="0"/>
                  </a:lnTo>
                  <a:lnTo>
                    <a:pt x="0" y="644525"/>
                  </a:lnTo>
                  <a:close/>
                </a:path>
              </a:pathLst>
            </a:custGeom>
            <a:solidFill>
              <a:srgbClr val="CCC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41412" y="2947987"/>
              <a:ext cx="584200" cy="644525"/>
            </a:xfrm>
            <a:custGeom>
              <a:avLst/>
              <a:gdLst/>
              <a:ahLst/>
              <a:cxnLst/>
              <a:rect l="l" t="t" r="r" b="b"/>
              <a:pathLst>
                <a:path w="584200" h="644525">
                  <a:moveTo>
                    <a:pt x="584199" y="0"/>
                  </a:moveTo>
                  <a:lnTo>
                    <a:pt x="0" y="0"/>
                  </a:lnTo>
                  <a:lnTo>
                    <a:pt x="0" y="644525"/>
                  </a:lnTo>
                  <a:lnTo>
                    <a:pt x="584199" y="644525"/>
                  </a:lnTo>
                  <a:lnTo>
                    <a:pt x="584199" y="0"/>
                  </a:lnTo>
                  <a:close/>
                </a:path>
              </a:pathLst>
            </a:custGeom>
            <a:solidFill>
              <a:srgbClr val="99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860256" y="2012187"/>
            <a:ext cx="1143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124200" y="2197771"/>
            <a:ext cx="565531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2800" dirty="0"/>
              <a:t>КРЕОЛІЗОВ</a:t>
            </a:r>
            <a:r>
              <a:rPr lang="en-US" sz="2800" dirty="0"/>
              <a:t>A</a:t>
            </a:r>
            <a:r>
              <a:rPr lang="uk-UA" sz="2800" dirty="0"/>
              <a:t>НА ПОЕЗІЯ</a:t>
            </a:r>
            <a:br>
              <a:rPr lang="uk-UA" sz="2800" dirty="0"/>
            </a:br>
            <a:r>
              <a:rPr lang="en-US" sz="2800" dirty="0"/>
              <a:t>CREOLISED POETRY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600200" y="4208779"/>
            <a:ext cx="7017862" cy="8863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95120" algn="ctr">
              <a:lnSpc>
                <a:spcPct val="121700"/>
              </a:lnSpc>
              <a:spcBef>
                <a:spcPts val="100"/>
              </a:spcBef>
            </a:pPr>
            <a:r>
              <a:rPr sz="2400" i="1" spc="-5" dirty="0" err="1">
                <a:solidFill>
                  <a:srgbClr val="00007D"/>
                </a:solidFill>
                <a:latin typeface="Times New Roman"/>
                <a:cs typeface="Times New Roman"/>
              </a:rPr>
              <a:t>Tetyana</a:t>
            </a:r>
            <a:r>
              <a:rPr sz="2400" i="1" spc="25" dirty="0">
                <a:solidFill>
                  <a:srgbClr val="00007D"/>
                </a:solidFill>
                <a:latin typeface="Times New Roman"/>
                <a:cs typeface="Times New Roman"/>
              </a:rPr>
              <a:t> </a:t>
            </a:r>
            <a:r>
              <a:rPr sz="2400" i="1" spc="-5" dirty="0" err="1">
                <a:solidFill>
                  <a:srgbClr val="00007D"/>
                </a:solidFill>
                <a:latin typeface="Times New Roman"/>
                <a:cs typeface="Times New Roman"/>
              </a:rPr>
              <a:t>Kozlova</a:t>
            </a:r>
            <a:endParaRPr lang="en-US" sz="2400" i="1" spc="-5" dirty="0">
              <a:solidFill>
                <a:srgbClr val="00007D"/>
              </a:solidFill>
              <a:latin typeface="Times New Roman"/>
              <a:cs typeface="Times New Roman"/>
            </a:endParaRPr>
          </a:p>
          <a:p>
            <a:pPr marL="12700" marR="5080" indent="1595120">
              <a:lnSpc>
                <a:spcPct val="121700"/>
              </a:lnSpc>
              <a:spcBef>
                <a:spcPts val="100"/>
              </a:spcBef>
            </a:pPr>
            <a:r>
              <a:rPr sz="2400" i="1" spc="-5" dirty="0" err="1">
                <a:solidFill>
                  <a:srgbClr val="00007D"/>
                </a:solidFill>
                <a:latin typeface="Times New Roman"/>
                <a:cs typeface="Times New Roman"/>
              </a:rPr>
              <a:t>Zaporizhzhia</a:t>
            </a:r>
            <a:r>
              <a:rPr sz="2400" i="1" spc="5" dirty="0">
                <a:solidFill>
                  <a:srgbClr val="00007D"/>
                </a:solidFill>
                <a:latin typeface="Times New Roman"/>
                <a:cs typeface="Times New Roman"/>
              </a:rPr>
              <a:t> </a:t>
            </a:r>
            <a:r>
              <a:rPr sz="2400" i="1" spc="-5" dirty="0">
                <a:solidFill>
                  <a:srgbClr val="00007D"/>
                </a:solidFill>
                <a:latin typeface="Times New Roman"/>
                <a:cs typeface="Times New Roman"/>
              </a:rPr>
              <a:t>National</a:t>
            </a:r>
            <a:r>
              <a:rPr sz="2400" i="1" spc="5" dirty="0">
                <a:solidFill>
                  <a:srgbClr val="00007D"/>
                </a:solidFill>
                <a:latin typeface="Times New Roman"/>
                <a:cs typeface="Times New Roman"/>
              </a:rPr>
              <a:t> </a:t>
            </a:r>
            <a:r>
              <a:rPr sz="2400" i="1" spc="-5" dirty="0">
                <a:solidFill>
                  <a:srgbClr val="00007D"/>
                </a:solidFill>
                <a:latin typeface="Times New Roman"/>
                <a:cs typeface="Times New Roman"/>
              </a:rPr>
              <a:t>University,</a:t>
            </a:r>
            <a:r>
              <a:rPr sz="2400" i="1" spc="5" dirty="0">
                <a:solidFill>
                  <a:srgbClr val="00007D"/>
                </a:solidFill>
                <a:latin typeface="Times New Roman"/>
                <a:cs typeface="Times New Roman"/>
              </a:rPr>
              <a:t> </a:t>
            </a:r>
            <a:r>
              <a:rPr sz="2400" i="1" spc="-5" dirty="0">
                <a:solidFill>
                  <a:srgbClr val="00007D"/>
                </a:solidFill>
                <a:latin typeface="Times New Roman"/>
                <a:cs typeface="Times New Roman"/>
              </a:rPr>
              <a:t>Ukraine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474979"/>
            <a:ext cx="792861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BLAKE’S VERBAL-VISUAL SYNTHESIS:    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IMAGIC AND DIAGRAMMATICAL ICONICITY</a:t>
            </a:r>
            <a:endParaRPr sz="175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F6B9D1-F6F8-6E41-8F48-2A8A3D43B6B6}"/>
              </a:ext>
            </a:extLst>
          </p:cNvPr>
          <p:cNvSpPr/>
          <p:nvPr/>
        </p:nvSpPr>
        <p:spPr>
          <a:xfrm>
            <a:off x="381000" y="1447800"/>
            <a:ext cx="4648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Mimicking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STILLNESS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SAMENESS</a:t>
            </a:r>
          </a:p>
          <a:p>
            <a:pPr algn="just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the most of the vertical imprint space</a:t>
            </a:r>
          </a:p>
          <a:p>
            <a:pPr algn="just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broad tonal range of the same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colour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alliteration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 de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ight, </a:t>
            </a:r>
          </a:p>
          <a:p>
            <a:pPr algn="just"/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 and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anaphoric repetition and polysyndeton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keep them …</a:t>
            </a:r>
          </a:p>
          <a:p>
            <a:pPr algn="just"/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pitying the tender … </a:t>
            </a:r>
          </a:p>
          <a:p>
            <a:pPr algn="just"/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walking round… </a:t>
            </a:r>
          </a:p>
          <a:p>
            <a:pPr algn="just"/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now beside thee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0FF0F-4BF8-3147-AE34-A5DEA7CCF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757" y="1295400"/>
            <a:ext cx="3361764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33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22ABD18C-9EB9-5347-B440-7367DD7E0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Яскравим прикладом еквівалентності між позначувальним та позначуваним є креолізований текст (Рисунок 1.6), який суміщає геометричну візуалізацію концепту </a:t>
            </a:r>
            <a:r>
              <a:rPr kumimoji="0" lang="uk-UA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ВСЕСВІТ = СФЕРА</a:t>
            </a:r>
            <a:r>
              <a:rPr kumimoji="0" lang="uk-UA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та різні вербальні засоби його діаграматизації:</a:t>
            </a:r>
            <a:endParaRPr kumimoji="0" lang="uk-UA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AD345B9D-5E52-C547-B32A-83C61374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99" y="533400"/>
            <a:ext cx="6781800" cy="721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B137D5A-07CF-B048-BEDB-E8CED050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42603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D9A574-F290-344F-B5F7-EDC6A8A1ACE2}"/>
              </a:ext>
            </a:extLst>
          </p:cNvPr>
          <p:cNvSpPr/>
          <p:nvPr/>
        </p:nvSpPr>
        <p:spPr>
          <a:xfrm>
            <a:off x="92365" y="4285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Joe</a:t>
            </a:r>
            <a:r>
              <a:rPr lang="uk-UA" altLang="en-US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Miller</a:t>
            </a:r>
            <a:r>
              <a:rPr lang="uk-UA" altLang="en-US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altLang="en-US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If</a:t>
            </a:r>
            <a:r>
              <a:rPr lang="uk-UA" altLang="en-US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uk-UA" altLang="en-US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Earth</a:t>
            </a:r>
            <a:r>
              <a:rPr lang="uk-UA" altLang="en-US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were</a:t>
            </a:r>
            <a:r>
              <a:rPr lang="uk-UA" altLang="en-US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uk-UA" altLang="en-US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</a:t>
            </a:r>
          </a:p>
          <a:p>
            <a:r>
              <a:rPr lang="uk-UA" altLang="en-US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[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MEWFFD</a:t>
            </a:r>
            <a:r>
              <a:rPr lang="ru-RU" altLang="en-US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uk-UA" altLang="en-US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1998]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40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036A97-6AAE-8248-9C69-734082F3689D}"/>
              </a:ext>
            </a:extLst>
          </p:cNvPr>
          <p:cNvSpPr txBox="1"/>
          <p:nvPr/>
        </p:nvSpPr>
        <p:spPr>
          <a:xfrm>
            <a:off x="228600" y="457200"/>
            <a:ext cx="74676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en-US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Креолізований</a:t>
            </a:r>
            <a:r>
              <a:rPr lang="uk-UA" altLang="en-US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текст і комбінована </a:t>
            </a:r>
            <a:r>
              <a:rPr lang="uk-UA" altLang="en-US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діаграматизація</a:t>
            </a:r>
            <a:r>
              <a:rPr lang="uk-UA" altLang="en-US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концепту </a:t>
            </a:r>
            <a:endParaRPr lang="uk-UA" altLang="en-US" sz="10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ВСЕСВІТ = СФЕРА</a:t>
            </a:r>
            <a:endParaRPr lang="uk-UA" altLang="en-US" sz="10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фреймінг</a:t>
            </a:r>
            <a:r>
              <a:rPr lang="uk-UA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uk-UA" altLang="en-US" dirty="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If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earth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were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only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few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feet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in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diameter</a:t>
            </a:r>
            <a:r>
              <a:rPr lang="uk-UA" altLang="en-US" b="1" i="1" dirty="0">
                <a:solidFill>
                  <a:srgbClr val="000000"/>
                </a:solidFill>
                <a:latin typeface="Arial" panose="020B0604020202020204" pitchFamily="34" charset="0"/>
              </a:rPr>
              <a:t> &lt;…&gt; 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If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earth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were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only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few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feet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in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diameter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  <a:endParaRPr lang="en-US" altLang="en-US" sz="10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анафора </a:t>
            </a:r>
            <a:r>
              <a:rPr lang="uk-UA" altLang="en-US" dirty="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The) people would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…</a:t>
            </a:r>
            <a:r>
              <a:rPr lang="uk-UA" altLang="en-US" dirty="0">
                <a:solidFill>
                  <a:srgbClr val="000000"/>
                </a:solidFill>
                <a:latin typeface="Arial" panose="020B0604020202020204" pitchFamily="34" charset="0"/>
              </a:rPr>
              <a:t>;</a:t>
            </a:r>
            <a:endParaRPr lang="uk-UA" altLang="en-US" sz="10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паралельні конструкції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people would come…, people would walk…; people would marvel…, people would love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…;</a:t>
            </a:r>
            <a:endParaRPr lang="en-US" altLang="en-US" sz="10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анто</a:t>
            </a:r>
            <a:r>
              <a:rPr lang="uk-UA" altLang="en-US" b="1" dirty="0" err="1">
                <a:solidFill>
                  <a:srgbClr val="FF0000"/>
                </a:solidFill>
                <a:latin typeface="Arial" panose="020B0604020202020204" pitchFamily="34" charset="0"/>
              </a:rPr>
              <a:t>німічна</a:t>
            </a:r>
            <a:r>
              <a:rPr lang="uk-UA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конденсація </a:t>
            </a:r>
            <a:r>
              <a:rPr lang="uk-UA" altLang="en-US" dirty="0">
                <a:solidFill>
                  <a:srgbClr val="000000"/>
                </a:solidFill>
                <a:latin typeface="Arial" panose="020B0604020202020204" pitchFamily="34" charset="0"/>
              </a:rPr>
              <a:t>–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big pools and little pools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bumps and holes, be hurt – be healed, somewhere 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–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everywhere</a:t>
            </a:r>
            <a:r>
              <a:rPr lang="uk-UA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altLang="en-US" sz="10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синонімічна конденсація </a:t>
            </a:r>
            <a:r>
              <a:rPr lang="uk-UA" altLang="en-US" dirty="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love – marvel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protect – defend.</a:t>
            </a:r>
            <a:endParaRPr lang="en-US" altLang="en-US" sz="10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en-US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Різними вербальними засобами (</a:t>
            </a:r>
            <a:r>
              <a:rPr lang="uk-UA" altLang="en-US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синтаксичний паралелізм, лексичний повтор, антитеза</a:t>
            </a:r>
            <a:r>
              <a:rPr lang="uk-UA" alt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прозоро актуалізовано такі концептуальні ознаки </a:t>
            </a:r>
            <a:endParaRPr lang="uk-UA" altLang="en-US" sz="10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– </a:t>
            </a:r>
            <a:r>
              <a:rPr lang="uk-UA" altLang="en-US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‘замкнута поверхня, яка не має ані початку, ані кінця’ </a:t>
            </a:r>
            <a:r>
              <a:rPr lang="uk-UA" alt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uk-UA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СФЕРА = ЗЕМНА КУЛЯ</a:t>
            </a:r>
            <a:r>
              <a:rPr lang="uk-UA" alt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), ‘точки, рівновіддалені від центру’ (</a:t>
            </a:r>
            <a:r>
              <a:rPr lang="uk-UA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СФЕРА</a:t>
            </a:r>
            <a:r>
              <a:rPr lang="uk-UA" alt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= ‘сукупність усіх (різних і подібних) форм матерії як єдине ціле’ (</a:t>
            </a:r>
            <a:r>
              <a:rPr lang="uk-UA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ЗЕМНА КУЛЯ</a:t>
            </a:r>
            <a:r>
              <a:rPr lang="uk-UA" alt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)’ тощо.</a:t>
            </a:r>
            <a:endParaRPr lang="uk-UA" altLang="en-US" sz="10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altLang="en-US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en-US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Іконічність</a:t>
            </a:r>
            <a:r>
              <a:rPr lang="uk-UA" altLang="en-US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різнорівневих одиниць </a:t>
            </a:r>
            <a:r>
              <a:rPr lang="uk-UA" alt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полегшує декодування інформації реципієнтом у процесі комунікативного акту та сприяє економії зусиль мовців при виборі найефективнішого засобу передачі інформації. </a:t>
            </a:r>
            <a:endParaRPr lang="uk-UA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94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EC3C-BC4B-4D40-B351-6556CAC2E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6705599" cy="369332"/>
          </a:xfrm>
        </p:spPr>
        <p:txBody>
          <a:bodyPr/>
          <a:lstStyle/>
          <a:p>
            <a:pPr algn="l"/>
            <a:r>
              <a:rPr lang="uk-UA" dirty="0">
                <a:solidFill>
                  <a:srgbClr val="002060"/>
                </a:solidFill>
              </a:rPr>
              <a:t>Практичне завдання 1</a:t>
            </a:r>
            <a:r>
              <a:rPr lang="uk-UA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Аналіз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візуальної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поезії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E71B4-FF8C-594B-BD05-4DAD95280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139" y="1219200"/>
            <a:ext cx="8072119" cy="498598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твору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Яке перше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справляє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текст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Невербальна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візуальна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символ,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фігура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предмет)?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(центр,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діагональ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розсип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порожній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яку роль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метафору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шрифт,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інтервали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тексту?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повторюються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(метафора, символ, повтор,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поезії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32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F662-F895-4645-92C7-81F44B0DE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40" y="533400"/>
            <a:ext cx="6553200" cy="738664"/>
          </a:xfrm>
        </p:spPr>
        <p:txBody>
          <a:bodyPr/>
          <a:lstStyle/>
          <a:p>
            <a:r>
              <a:rPr lang="uk-UA" dirty="0">
                <a:solidFill>
                  <a:srgbClr val="002060"/>
                </a:solidFill>
              </a:rPr>
              <a:t>Практичне завдання 1</a:t>
            </a:r>
            <a:r>
              <a:rPr lang="uk-UA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Аналіз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візуальної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поезії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CAB81-D683-C440-8D40-58B162CE2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072119" cy="443198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вербального і невербального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підсилює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смисл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візуальну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Семіотика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віршу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знаки в культурному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контекстуальному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візуальні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смислу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Інтерпретація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Яку роль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908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405F65-AF06-B34E-9AF8-EA674C31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68" y="457201"/>
            <a:ext cx="7459532" cy="761999"/>
          </a:xfrm>
        </p:spPr>
        <p:txBody>
          <a:bodyPr/>
          <a:lstStyle/>
          <a:p>
            <a:r>
              <a:rPr lang="ru-RU" dirty="0" err="1">
                <a:solidFill>
                  <a:srgbClr val="002060"/>
                </a:solidFill>
              </a:rPr>
              <a:t>М.Сарма-Соколовськии</a:t>
            </a:r>
            <a:r>
              <a:rPr lang="ru-RU" dirty="0">
                <a:solidFill>
                  <a:srgbClr val="002060"/>
                </a:solidFill>
              </a:rPr>
              <a:t>̆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                                   «</a:t>
            </a:r>
            <a:r>
              <a:rPr lang="ru-RU" dirty="0" err="1">
                <a:solidFill>
                  <a:srgbClr val="002060"/>
                </a:solidFill>
              </a:rPr>
              <a:t>Дзвін</a:t>
            </a:r>
            <a:r>
              <a:rPr lang="ru-RU" dirty="0">
                <a:solidFill>
                  <a:srgbClr val="002060"/>
                </a:solidFill>
              </a:rPr>
              <a:t>  </a:t>
            </a:r>
            <a:r>
              <a:rPr lang="ru-RU" dirty="0" err="1">
                <a:solidFill>
                  <a:srgbClr val="002060"/>
                </a:solidFill>
              </a:rPr>
              <a:t>гетьмана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Івана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Мазепи</a:t>
            </a:r>
            <a:r>
              <a:rPr lang="ru-RU" dirty="0">
                <a:solidFill>
                  <a:srgbClr val="002060"/>
                </a:solidFill>
              </a:rPr>
              <a:t>» </a:t>
            </a:r>
            <a:br>
              <a:rPr lang="ru-RU" dirty="0">
                <a:solidFill>
                  <a:srgbClr val="002060"/>
                </a:solidFill>
              </a:rPr>
            </a:br>
            <a:br>
              <a:rPr lang="ru-RU" sz="2000" dirty="0">
                <a:solidFill>
                  <a:srgbClr val="002060"/>
                </a:solidFill>
              </a:rPr>
            </a:b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BC096-5ACA-A843-86E2-C5D436313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169" y="1488366"/>
            <a:ext cx="3759631" cy="478744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6237E-8F6C-2F48-BA8A-96398F541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68" y="1233768"/>
            <a:ext cx="8072119" cy="5257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025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405F65-AF06-B34E-9AF8-EA674C31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68" y="457201"/>
            <a:ext cx="7459532" cy="1354217"/>
          </a:xfrm>
        </p:spPr>
        <p:txBody>
          <a:bodyPr/>
          <a:lstStyle/>
          <a:p>
            <a:r>
              <a:rPr lang="ru-RU" dirty="0" err="1">
                <a:solidFill>
                  <a:srgbClr val="002060"/>
                </a:solidFill>
              </a:rPr>
              <a:t>М.Сарма-Соколовськии</a:t>
            </a:r>
            <a:r>
              <a:rPr lang="ru-RU" dirty="0">
                <a:solidFill>
                  <a:srgbClr val="002060"/>
                </a:solidFill>
              </a:rPr>
              <a:t>̆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                                   «</a:t>
            </a:r>
            <a:r>
              <a:rPr lang="ru-RU" dirty="0" err="1">
                <a:solidFill>
                  <a:srgbClr val="002060"/>
                </a:solidFill>
              </a:rPr>
              <a:t>Вітряк</a:t>
            </a:r>
            <a:r>
              <a:rPr lang="ru-RU" dirty="0">
                <a:solidFill>
                  <a:srgbClr val="002060"/>
                </a:solidFill>
              </a:rPr>
              <a:t>» </a:t>
            </a:r>
            <a:br>
              <a:rPr lang="ru-RU" dirty="0">
                <a:solidFill>
                  <a:srgbClr val="002060"/>
                </a:solidFill>
              </a:rPr>
            </a:br>
            <a:br>
              <a:rPr lang="ru-RU" sz="2000" dirty="0">
                <a:solidFill>
                  <a:srgbClr val="002060"/>
                </a:solidFill>
              </a:rPr>
            </a:b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0E770F-676C-F24D-9A7F-832581CA6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81" y="1388772"/>
            <a:ext cx="4189119" cy="509827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6237E-8F6C-2F48-BA8A-96398F541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68" y="1219200"/>
            <a:ext cx="8072119" cy="5257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866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405F65-AF06-B34E-9AF8-EA674C31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68" y="457201"/>
            <a:ext cx="7459532" cy="457199"/>
          </a:xfrm>
        </p:spPr>
        <p:txBody>
          <a:bodyPr/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Мірошниченко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Фенікс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-птах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земель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рустих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6237E-8F6C-2F48-BA8A-96398F541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8072119" cy="1384995"/>
          </a:xfrm>
        </p:spPr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5B7635-CEA5-D641-80A1-F95DA1747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04" y="838200"/>
            <a:ext cx="385572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3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45AAA4-5BD6-BF45-A947-935122E8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8153400" cy="369332"/>
          </a:xfrm>
        </p:spPr>
        <p:txBody>
          <a:bodyPr/>
          <a:lstStyle/>
          <a:p>
            <a:r>
              <a:rPr lang="uk-UA" dirty="0">
                <a:solidFill>
                  <a:srgbClr val="002060"/>
                </a:solidFill>
              </a:rPr>
              <a:t>Поняття мультимодального  </a:t>
            </a:r>
            <a:r>
              <a:rPr lang="en-US" dirty="0">
                <a:solidFill>
                  <a:srgbClr val="002060"/>
                </a:solidFill>
              </a:rPr>
              <a:t>vs  </a:t>
            </a:r>
            <a:r>
              <a:rPr lang="uk-UA" dirty="0" err="1">
                <a:solidFill>
                  <a:srgbClr val="002060"/>
                </a:solidFill>
              </a:rPr>
              <a:t>креолізованого</a:t>
            </a:r>
            <a:r>
              <a:rPr lang="uk-UA" dirty="0">
                <a:solidFill>
                  <a:srgbClr val="002060"/>
                </a:solidFill>
              </a:rPr>
              <a:t> тексту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8E569D-8CDC-864D-B74D-247AB0065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" y="1447800"/>
            <a:ext cx="3977640" cy="4524315"/>
          </a:xfrm>
        </p:spPr>
        <p:txBody>
          <a:bodyPr/>
          <a:lstStyle/>
          <a:p>
            <a:r>
              <a:rPr lang="en-US" b="1" i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If the Earth were … by J.  Miller</a:t>
            </a:r>
          </a:p>
          <a:p>
            <a:endParaRPr lang="en-US" u="sng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uk-UA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Різні прочитання – різні візуалізації</a:t>
            </a:r>
            <a:endParaRPr lang="en-US" u="sng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https://www.youtube.com/watch?v=f8Df4udgLxs</a:t>
            </a:r>
            <a:r>
              <a:rPr lang="en-US" dirty="0"/>
              <a:t>   </a:t>
            </a:r>
            <a:endParaRPr lang="uk-UA" dirty="0"/>
          </a:p>
          <a:p>
            <a:endParaRPr lang="uk-UA" dirty="0"/>
          </a:p>
          <a:p>
            <a:r>
              <a:rPr lang="en-US" sz="1200" i="1" dirty="0"/>
              <a:t>David </a:t>
            </a:r>
            <a:r>
              <a:rPr lang="en-US" sz="1200" i="1" dirty="0" err="1"/>
              <a:t>Bayliss</a:t>
            </a:r>
            <a:r>
              <a:rPr lang="en-US" sz="1200" i="1" dirty="0"/>
              <a:t>, from a freely distributable domain resource of TS Production LLC</a:t>
            </a:r>
            <a:endParaRPr lang="uk-UA" sz="1200" i="1" dirty="0"/>
          </a:p>
          <a:p>
            <a:endParaRPr lang="uk-UA" dirty="0"/>
          </a:p>
          <a:p>
            <a:endParaRPr lang="uk-UA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C9BFE2-C6D5-9B4A-BE12-381338E2C4D4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876800" y="3793331"/>
            <a:ext cx="3977640" cy="1938992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https://www.youtube.com/watch?v=F-B0mq25Czc</a:t>
            </a:r>
            <a:endParaRPr lang="uk-UA" dirty="0"/>
          </a:p>
          <a:p>
            <a:endParaRPr lang="uk-UA" dirty="0"/>
          </a:p>
          <a:p>
            <a:r>
              <a:rPr lang="en-US" sz="1200" i="1" dirty="0"/>
              <a:t>Read aloud: If the Earth were a Few Feet in diameter. Eco chick</a:t>
            </a:r>
            <a:r>
              <a:rPr lang="en-US" b="1" dirty="0"/>
              <a:t>.</a:t>
            </a:r>
          </a:p>
          <a:p>
            <a:endParaRPr lang="uk-UA" dirty="0"/>
          </a:p>
          <a:p>
            <a:endParaRPr lang="uk-U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32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22ABD18C-9EB9-5347-B440-7367DD7E0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70" y="450706"/>
            <a:ext cx="8101962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</a:t>
            </a:r>
            <a:r>
              <a:rPr kumimoji="0" lang="uk-UA" altLang="en-US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РИКЛАД КРЕОЛІЗОВАНОГО / МУЛЬТИМОДАЛЬНОГО ТЕКСТУ </a:t>
            </a:r>
          </a:p>
          <a:p>
            <a:pPr algn="ctr"/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Joe</a:t>
            </a:r>
            <a:r>
              <a:rPr lang="uk-UA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Miller</a:t>
            </a:r>
            <a:r>
              <a:rPr lang="uk-UA" altLang="en-US" sz="16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altLang="en-US" sz="16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If</a:t>
            </a:r>
            <a:r>
              <a:rPr lang="uk-UA" altLang="en-US" sz="16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uk-UA" altLang="en-US" sz="16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Earth</a:t>
            </a:r>
            <a:r>
              <a:rPr lang="uk-UA" altLang="en-US" sz="16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16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were</a:t>
            </a:r>
            <a:r>
              <a:rPr lang="uk-UA" altLang="en-US" sz="16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uk-UA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… [</a:t>
            </a:r>
            <a:r>
              <a:rPr lang="en-US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MEWFFD</a:t>
            </a:r>
            <a:r>
              <a:rPr lang="ru-RU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uk-UA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1998]</a:t>
            </a:r>
            <a:endParaRPr kumimoji="0" lang="uk-UA" altLang="en-US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altLang="en-US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Е</a:t>
            </a:r>
            <a:r>
              <a:rPr kumimoji="0" lang="uk-UA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квівалентність між </a:t>
            </a:r>
            <a:r>
              <a:rPr kumimoji="0" lang="uk-UA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позначувальним</a:t>
            </a:r>
            <a:r>
              <a:rPr kumimoji="0" lang="uk-UA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та позначуваним суміщає геометричну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візуалізацію концепту </a:t>
            </a:r>
            <a:r>
              <a:rPr kumimoji="0" lang="uk-UA" altLang="en-U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ВСЕСВІТ = СФЕРА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AD345B9D-5E52-C547-B32A-83C61374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38734"/>
            <a:ext cx="5029200" cy="50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B137D5A-07CF-B048-BEDB-E8CED050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42603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786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317" cy="6858000"/>
            <a:chOff x="0" y="0"/>
            <a:chExt cx="9144317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5052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16087" y="1690687"/>
              <a:ext cx="7428230" cy="2533650"/>
            </a:xfrm>
            <a:custGeom>
              <a:avLst/>
              <a:gdLst/>
              <a:ahLst/>
              <a:cxnLst/>
              <a:rect l="l" t="t" r="r" b="b"/>
              <a:pathLst>
                <a:path w="7428230" h="2533650">
                  <a:moveTo>
                    <a:pt x="7427912" y="0"/>
                  </a:moveTo>
                  <a:lnTo>
                    <a:pt x="0" y="0"/>
                  </a:lnTo>
                  <a:lnTo>
                    <a:pt x="0" y="2533650"/>
                  </a:lnTo>
                  <a:lnTo>
                    <a:pt x="7427912" y="2533650"/>
                  </a:lnTo>
                  <a:lnTo>
                    <a:pt x="7427912" y="0"/>
                  </a:lnTo>
                  <a:close/>
                </a:path>
              </a:pathLst>
            </a:custGeom>
            <a:solidFill>
              <a:srgbClr val="00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3087" y="3592512"/>
              <a:ext cx="568325" cy="631825"/>
            </a:xfrm>
            <a:custGeom>
              <a:avLst/>
              <a:gdLst/>
              <a:ahLst/>
              <a:cxnLst/>
              <a:rect l="l" t="t" r="r" b="b"/>
              <a:pathLst>
                <a:path w="568325" h="631825">
                  <a:moveTo>
                    <a:pt x="0" y="631825"/>
                  </a:moveTo>
                  <a:lnTo>
                    <a:pt x="568325" y="631825"/>
                  </a:lnTo>
                  <a:lnTo>
                    <a:pt x="568325" y="0"/>
                  </a:lnTo>
                  <a:lnTo>
                    <a:pt x="0" y="0"/>
                  </a:lnTo>
                  <a:lnTo>
                    <a:pt x="0" y="631825"/>
                  </a:lnTo>
                  <a:close/>
                </a:path>
              </a:pathLst>
            </a:custGeom>
            <a:solidFill>
              <a:srgbClr val="99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16087" y="1066799"/>
              <a:ext cx="1151255" cy="1257300"/>
            </a:xfrm>
            <a:custGeom>
              <a:avLst/>
              <a:gdLst/>
              <a:ahLst/>
              <a:cxnLst/>
              <a:rect l="l" t="t" r="r" b="b"/>
              <a:pathLst>
                <a:path w="1151255" h="1257300">
                  <a:moveTo>
                    <a:pt x="565150" y="623887"/>
                  </a:moveTo>
                  <a:lnTo>
                    <a:pt x="0" y="623887"/>
                  </a:lnTo>
                  <a:lnTo>
                    <a:pt x="0" y="1257300"/>
                  </a:lnTo>
                  <a:lnTo>
                    <a:pt x="565150" y="1257300"/>
                  </a:lnTo>
                  <a:lnTo>
                    <a:pt x="565150" y="623887"/>
                  </a:lnTo>
                  <a:close/>
                </a:path>
                <a:path w="1151255" h="1257300">
                  <a:moveTo>
                    <a:pt x="1150937" y="0"/>
                  </a:moveTo>
                  <a:lnTo>
                    <a:pt x="565150" y="0"/>
                  </a:lnTo>
                  <a:lnTo>
                    <a:pt x="565150" y="623887"/>
                  </a:lnTo>
                  <a:lnTo>
                    <a:pt x="1150937" y="623887"/>
                  </a:lnTo>
                  <a:lnTo>
                    <a:pt x="1150937" y="0"/>
                  </a:lnTo>
                  <a:close/>
                </a:path>
              </a:pathLst>
            </a:custGeom>
            <a:solidFill>
              <a:srgbClr val="CCC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41412" y="3592512"/>
              <a:ext cx="584200" cy="631825"/>
            </a:xfrm>
            <a:custGeom>
              <a:avLst/>
              <a:gdLst/>
              <a:ahLst/>
              <a:cxnLst/>
              <a:rect l="l" t="t" r="r" b="b"/>
              <a:pathLst>
                <a:path w="584200" h="631825">
                  <a:moveTo>
                    <a:pt x="0" y="631825"/>
                  </a:moveTo>
                  <a:lnTo>
                    <a:pt x="584199" y="631825"/>
                  </a:lnTo>
                  <a:lnTo>
                    <a:pt x="584199" y="0"/>
                  </a:lnTo>
                  <a:lnTo>
                    <a:pt x="0" y="0"/>
                  </a:lnTo>
                  <a:lnTo>
                    <a:pt x="0" y="631825"/>
                  </a:lnTo>
                  <a:close/>
                </a:path>
              </a:pathLst>
            </a:custGeom>
            <a:solidFill>
              <a:srgbClr val="00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81237" y="1690687"/>
              <a:ext cx="586105" cy="643255"/>
            </a:xfrm>
            <a:custGeom>
              <a:avLst/>
              <a:gdLst/>
              <a:ahLst/>
              <a:cxnLst/>
              <a:rect l="l" t="t" r="r" b="b"/>
              <a:pathLst>
                <a:path w="586105" h="643255">
                  <a:moveTo>
                    <a:pt x="585787" y="0"/>
                  </a:moveTo>
                  <a:lnTo>
                    <a:pt x="0" y="0"/>
                  </a:lnTo>
                  <a:lnTo>
                    <a:pt x="0" y="642937"/>
                  </a:lnTo>
                  <a:lnTo>
                    <a:pt x="585787" y="642937"/>
                  </a:lnTo>
                  <a:lnTo>
                    <a:pt x="585787" y="0"/>
                  </a:lnTo>
                  <a:close/>
                </a:path>
              </a:pathLst>
            </a:custGeom>
            <a:solidFill>
              <a:srgbClr val="99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41412" y="2324100"/>
              <a:ext cx="574675" cy="624205"/>
            </a:xfrm>
            <a:custGeom>
              <a:avLst/>
              <a:gdLst/>
              <a:ahLst/>
              <a:cxnLst/>
              <a:rect l="l" t="t" r="r" b="b"/>
              <a:pathLst>
                <a:path w="574675" h="624205">
                  <a:moveTo>
                    <a:pt x="0" y="623887"/>
                  </a:moveTo>
                  <a:lnTo>
                    <a:pt x="574674" y="623887"/>
                  </a:lnTo>
                  <a:lnTo>
                    <a:pt x="574674" y="0"/>
                  </a:lnTo>
                  <a:lnTo>
                    <a:pt x="0" y="0"/>
                  </a:lnTo>
                  <a:lnTo>
                    <a:pt x="0" y="623887"/>
                  </a:lnTo>
                  <a:close/>
                </a:path>
              </a:pathLst>
            </a:custGeom>
            <a:solidFill>
              <a:srgbClr val="CCC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2324100"/>
              <a:ext cx="582930" cy="633730"/>
            </a:xfrm>
            <a:custGeom>
              <a:avLst/>
              <a:gdLst/>
              <a:ahLst/>
              <a:cxnLst/>
              <a:rect l="l" t="t" r="r" b="b"/>
              <a:pathLst>
                <a:path w="582930" h="633730">
                  <a:moveTo>
                    <a:pt x="582613" y="0"/>
                  </a:moveTo>
                  <a:lnTo>
                    <a:pt x="0" y="0"/>
                  </a:lnTo>
                  <a:lnTo>
                    <a:pt x="0" y="633412"/>
                  </a:lnTo>
                  <a:lnTo>
                    <a:pt x="582613" y="633412"/>
                  </a:lnTo>
                  <a:lnTo>
                    <a:pt x="582613" y="0"/>
                  </a:lnTo>
                  <a:close/>
                </a:path>
              </a:pathLst>
            </a:custGeom>
            <a:solidFill>
              <a:srgbClr val="0000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6087" y="2324100"/>
              <a:ext cx="574675" cy="633730"/>
            </a:xfrm>
            <a:custGeom>
              <a:avLst/>
              <a:gdLst/>
              <a:ahLst/>
              <a:cxnLst/>
              <a:rect l="l" t="t" r="r" b="b"/>
              <a:pathLst>
                <a:path w="574675" h="633730">
                  <a:moveTo>
                    <a:pt x="574675" y="0"/>
                  </a:moveTo>
                  <a:lnTo>
                    <a:pt x="0" y="0"/>
                  </a:lnTo>
                  <a:lnTo>
                    <a:pt x="0" y="633412"/>
                  </a:lnTo>
                  <a:lnTo>
                    <a:pt x="574675" y="633412"/>
                  </a:lnTo>
                  <a:lnTo>
                    <a:pt x="574675" y="0"/>
                  </a:lnTo>
                  <a:close/>
                </a:path>
              </a:pathLst>
            </a:custGeom>
            <a:solidFill>
              <a:srgbClr val="99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3087" y="2947987"/>
              <a:ext cx="568325" cy="644525"/>
            </a:xfrm>
            <a:custGeom>
              <a:avLst/>
              <a:gdLst/>
              <a:ahLst/>
              <a:cxnLst/>
              <a:rect l="l" t="t" r="r" b="b"/>
              <a:pathLst>
                <a:path w="568325" h="644525">
                  <a:moveTo>
                    <a:pt x="0" y="644525"/>
                  </a:moveTo>
                  <a:lnTo>
                    <a:pt x="568325" y="644525"/>
                  </a:lnTo>
                  <a:lnTo>
                    <a:pt x="568325" y="0"/>
                  </a:lnTo>
                  <a:lnTo>
                    <a:pt x="0" y="0"/>
                  </a:lnTo>
                  <a:lnTo>
                    <a:pt x="0" y="644525"/>
                  </a:lnTo>
                  <a:close/>
                </a:path>
              </a:pathLst>
            </a:custGeom>
            <a:solidFill>
              <a:srgbClr val="CCCC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41412" y="2947987"/>
              <a:ext cx="584200" cy="644525"/>
            </a:xfrm>
            <a:custGeom>
              <a:avLst/>
              <a:gdLst/>
              <a:ahLst/>
              <a:cxnLst/>
              <a:rect l="l" t="t" r="r" b="b"/>
              <a:pathLst>
                <a:path w="584200" h="644525">
                  <a:moveTo>
                    <a:pt x="584199" y="0"/>
                  </a:moveTo>
                  <a:lnTo>
                    <a:pt x="0" y="0"/>
                  </a:lnTo>
                  <a:lnTo>
                    <a:pt x="0" y="644525"/>
                  </a:lnTo>
                  <a:lnTo>
                    <a:pt x="584199" y="644525"/>
                  </a:lnTo>
                  <a:lnTo>
                    <a:pt x="584199" y="0"/>
                  </a:lnTo>
                  <a:close/>
                </a:path>
              </a:pathLst>
            </a:custGeom>
            <a:solidFill>
              <a:srgbClr val="999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860256" y="2012187"/>
            <a:ext cx="1143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124200" y="2197771"/>
            <a:ext cx="5655311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i="1" dirty="0"/>
              <a:t>Ut </a:t>
            </a:r>
            <a:r>
              <a:rPr lang="en-US" sz="2800" i="1" dirty="0" err="1"/>
              <a:t>Pictura</a:t>
            </a:r>
            <a:r>
              <a:rPr lang="en-US" sz="2800" i="1" dirty="0"/>
              <a:t> </a:t>
            </a:r>
            <a:r>
              <a:rPr lang="en-US" sz="2800" i="1" dirty="0" err="1"/>
              <a:t>Poesis</a:t>
            </a:r>
            <a:r>
              <a:rPr lang="en-US" sz="2800" i="1" dirty="0"/>
              <a:t>: </a:t>
            </a:r>
            <a:br>
              <a:rPr lang="en-US" sz="2800" i="1" dirty="0"/>
            </a:br>
            <a:r>
              <a:rPr lang="en-US" sz="2800" dirty="0"/>
              <a:t>The Verbal-Visual Synthesis in William Blake’s Poetic Worldview 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600200" y="4208779"/>
            <a:ext cx="7017862" cy="1331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95120" algn="ctr">
              <a:lnSpc>
                <a:spcPct val="121700"/>
              </a:lnSpc>
              <a:spcBef>
                <a:spcPts val="100"/>
              </a:spcBef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Pictura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Poesis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Вербально-візуальний синтез в авторській поетичній картині світу В. </a:t>
            </a:r>
            <a:r>
              <a:rPr lang="uk-UA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Блейка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425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" y="457200"/>
            <a:ext cx="5486400" cy="35830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spc="-5" dirty="0">
                <a:solidFill>
                  <a:srgbClr val="00007D"/>
                </a:solidFill>
                <a:latin typeface="Times New Roman"/>
                <a:cs typeface="Times New Roman"/>
              </a:rPr>
              <a:t>WHY</a:t>
            </a:r>
            <a:r>
              <a:rPr sz="2000" b="1" i="1" spc="-20" dirty="0">
                <a:solidFill>
                  <a:srgbClr val="00007D"/>
                </a:solidFill>
                <a:latin typeface="Times New Roman"/>
                <a:cs typeface="Times New Roman"/>
              </a:rPr>
              <a:t> </a:t>
            </a:r>
            <a:r>
              <a:rPr sz="2000" b="1" i="1" dirty="0">
                <a:solidFill>
                  <a:srgbClr val="00007D"/>
                </a:solidFill>
                <a:latin typeface="Times New Roman"/>
                <a:cs typeface="Times New Roman"/>
              </a:rPr>
              <a:t>STUDY</a:t>
            </a:r>
            <a:r>
              <a:rPr lang="en-US" sz="2000" b="1" i="1" dirty="0">
                <a:solidFill>
                  <a:srgbClr val="00007D"/>
                </a:solidFill>
                <a:latin typeface="Times New Roman"/>
                <a:cs typeface="Times New Roman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MULTIMODAL FORMAT IN POETRY   </a:t>
            </a:r>
            <a:r>
              <a:rPr sz="2000" b="1" i="1" dirty="0">
                <a:solidFill>
                  <a:srgbClr val="00007D"/>
                </a:solidFill>
                <a:latin typeface="Times New Roman"/>
                <a:cs typeface="Times New Roman"/>
              </a:rPr>
              <a:t>?</a:t>
            </a:r>
            <a:endParaRPr lang="en-US" sz="20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lang="en-US" sz="2400" dirty="0">
                <a:solidFill>
                  <a:srgbClr val="002060"/>
                </a:solidFill>
                <a:latin typeface="Times New Roman"/>
                <a:cs typeface="Times New Roman"/>
              </a:rPr>
              <a:t>         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lang="en-US" sz="24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buClr>
                <a:srgbClr val="00007D"/>
              </a:buClr>
              <a:buSzPct val="7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view of human creativity </a:t>
            </a:r>
          </a:p>
          <a:p>
            <a:pPr marL="355600" indent="-342900">
              <a:buClr>
                <a:srgbClr val="00007D"/>
              </a:buClr>
              <a:buSzPct val="7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individual motivation</a:t>
            </a:r>
          </a:p>
          <a:p>
            <a:pPr marL="355600" indent="-342900">
              <a:buClr>
                <a:srgbClr val="00007D"/>
              </a:buClr>
              <a:buSzPct val="7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bridging the gap between mind and world</a:t>
            </a:r>
          </a:p>
          <a:p>
            <a:pPr marL="355600" indent="-342900">
              <a:buClr>
                <a:srgbClr val="00007D"/>
              </a:buClr>
              <a:buSzPct val="7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new methods to research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polycoding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means of concept representation  by an individual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39371-44D5-054E-BC5A-97CEB7008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80800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81A771-6E79-874D-B121-AA3876F1D3E4}"/>
              </a:ext>
            </a:extLst>
          </p:cNvPr>
          <p:cNvSpPr/>
          <p:nvPr/>
        </p:nvSpPr>
        <p:spPr>
          <a:xfrm>
            <a:off x="457200" y="410589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Blake’s self-illustrated poetry collections employed verbal and visual means to elaborate his individual worldview. Created separately but used together, they reflected unified embodied conceptualizations.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83058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1"/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BLAKE’S VERBAL-VISUAL SYNTHESIS:               </a:t>
            </a:r>
            <a:r>
              <a:rPr lang="en-US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SALIENCE ON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VERTICAL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8600" y="990600"/>
            <a:ext cx="8382000" cy="5173852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WORLD  IS REVEALED VERTICALLY THROUGH LEXICAL ELABORATION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Thro’ the 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Heaven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FREQUENT VERBALIZATIONS (43.5%) 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up, high, heaven, cloud, sky, hill, mountain, rock, 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sun, moon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endParaRPr lang="en-US" sz="160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PREVAILING DESIGNATIONS (56.5% ) 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down, under, hole, grave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middle layer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earth, ground, land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space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stream, river, sea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n-US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upper part 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verbs of vertical movement)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see thy dark 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clouds ascend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Rush’d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like floods 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his mountains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doors … and </a:t>
            </a:r>
            <a:r>
              <a:rPr lang="en-US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chimneys…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6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4229A88-F815-0641-B4EE-55D7D0CC3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06" y="1371600"/>
            <a:ext cx="3886200" cy="536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5460" y="457200"/>
            <a:ext cx="807466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1"/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BLAKE’S VERBAL-VISUAL SYNTHESIS:      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SALIENCE ON THE VERTICAL</a:t>
            </a:r>
            <a:endParaRPr lang="en-US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65171" y="1600200"/>
            <a:ext cx="4236720" cy="265008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MANIPULATING THE VIEWER’S POSITION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DRAWING FROM BELOW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VIOLATING THE PRINCIPLE OF ORDERING AND PERSPECTIVE  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buClr>
                <a:srgbClr val="00007D"/>
              </a:buClr>
              <a:buSzPct val="75000"/>
              <a:tabLst>
                <a:tab pos="354965" algn="l"/>
                <a:tab pos="355600" algn="l"/>
              </a:tabLst>
            </a:pPr>
            <a:endParaRPr lang="en-US" spc="-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6687D-02C3-B142-B66C-8B7E7C748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89" y="896992"/>
            <a:ext cx="3465689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20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1" y="609600"/>
            <a:ext cx="4495800" cy="6783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1"/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BLAKE’S VERBAL-VISUAL SYNTHESIS: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FIGURE / GROUND 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ALIGNMENT </a:t>
            </a:r>
            <a:endParaRPr lang="en-US" sz="1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means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vertical format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equal share of space between the text and the pictures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framed poem – unity between the nature and people</a:t>
            </a: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verbal means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the image of beaming nature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“…</a:t>
            </a:r>
            <a:r>
              <a:rPr lang="en-US" i="1" dirty="0"/>
              <a:t>the </a:t>
            </a:r>
            <a:r>
              <a:rPr lang="en-US" i="1" dirty="0">
                <a:solidFill>
                  <a:srgbClr val="C00000"/>
                </a:solidFill>
              </a:rPr>
              <a:t>green woods laugh </a:t>
            </a:r>
            <a:r>
              <a:rPr lang="en-US" i="1" dirty="0"/>
              <a:t>…the dimpling </a:t>
            </a:r>
            <a:r>
              <a:rPr lang="en-US" i="1" dirty="0">
                <a:solidFill>
                  <a:srgbClr val="C00000"/>
                </a:solidFill>
              </a:rPr>
              <a:t>stream</a:t>
            </a:r>
            <a:r>
              <a:rPr lang="en-US" i="1" dirty="0"/>
              <a:t> runs </a:t>
            </a:r>
            <a:r>
              <a:rPr lang="en-US" i="1" dirty="0">
                <a:solidFill>
                  <a:srgbClr val="C00000"/>
                </a:solidFill>
              </a:rPr>
              <a:t>laughing</a:t>
            </a:r>
            <a:r>
              <a:rPr lang="en-US" i="1" dirty="0"/>
              <a:t>… the </a:t>
            </a:r>
            <a:r>
              <a:rPr lang="en-US" i="1" dirty="0">
                <a:solidFill>
                  <a:srgbClr val="C00000"/>
                </a:solidFill>
              </a:rPr>
              <a:t>air</a:t>
            </a:r>
            <a:r>
              <a:rPr lang="en-US" i="1" dirty="0"/>
              <a:t> does </a:t>
            </a:r>
            <a:r>
              <a:rPr lang="en-US" i="1" dirty="0">
                <a:solidFill>
                  <a:srgbClr val="C00000"/>
                </a:solidFill>
              </a:rPr>
              <a:t>laugh</a:t>
            </a:r>
            <a:r>
              <a:rPr lang="en-US" i="1" dirty="0"/>
              <a:t> …the green </a:t>
            </a:r>
            <a:r>
              <a:rPr lang="en-US" i="1" dirty="0">
                <a:solidFill>
                  <a:srgbClr val="C00000"/>
                </a:solidFill>
              </a:rPr>
              <a:t>hill laughs </a:t>
            </a:r>
            <a:r>
              <a:rPr lang="en-US" i="1" dirty="0"/>
              <a:t>… the </a:t>
            </a:r>
            <a:r>
              <a:rPr lang="en-US" i="1" dirty="0">
                <a:solidFill>
                  <a:srgbClr val="C00000"/>
                </a:solidFill>
              </a:rPr>
              <a:t>meadows laugh</a:t>
            </a:r>
            <a:r>
              <a:rPr lang="en-US" i="1" dirty="0"/>
              <a:t> … the </a:t>
            </a:r>
            <a:r>
              <a:rPr lang="en-US" i="1" dirty="0">
                <a:solidFill>
                  <a:srgbClr val="C00000"/>
                </a:solidFill>
              </a:rPr>
              <a:t>grasshopper laughs </a:t>
            </a:r>
            <a:r>
              <a:rPr lang="en-US" i="1" dirty="0"/>
              <a:t>…the painted </a:t>
            </a:r>
            <a:r>
              <a:rPr lang="en-US" i="1" dirty="0">
                <a:solidFill>
                  <a:srgbClr val="C00000"/>
                </a:solidFill>
              </a:rPr>
              <a:t>birds laugh</a:t>
            </a:r>
            <a:r>
              <a:rPr lang="en-US" dirty="0"/>
              <a:t>” </a:t>
            </a:r>
            <a:endParaRPr lang="en-US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E6A74-7E79-3745-9014-85DC78080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98710"/>
            <a:ext cx="4038600" cy="64592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7000" y="474979"/>
            <a:ext cx="5795010" cy="58913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BLAKE’S VERBAL-VISUAL SYNTHESIS:    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 REPRESENTATION OF SCENES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falling asleep as a transition from wakefulness to sleepiness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means</a:t>
            </a:r>
          </a:p>
          <a:p>
            <a:pPr lvl="1" algn="ctr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gradual change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(transparent yellow &gt; dark blue &gt; opaque dark blue )</a:t>
            </a:r>
          </a:p>
          <a:p>
            <a:pPr lvl="1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</a:p>
          <a:p>
            <a:pPr lvl="1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</a:p>
          <a:p>
            <a:pPr lvl="1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verbal means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verbs denoting creation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(‘begin to exist’ as in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a shade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‘make a path by moving quickly,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twisting’ as in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weave the brows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 pitchFamily="2" charset="2"/>
              <a:buChar char="§"/>
            </a:pPr>
            <a:endParaRPr lang="en-US" sz="17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750" dirty="0">
              <a:latin typeface="Times New Roman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435C73-D525-EE40-8455-2EBED48ED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0" y="1324262"/>
            <a:ext cx="2407040" cy="3658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BFE27-CAD2-6245-9DB7-2F795C9D0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350068"/>
            <a:ext cx="2063205" cy="347047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2075</TotalTime>
  <Words>1083</Words>
  <Application>Microsoft Macintosh PowerPoint</Application>
  <PresentationFormat>On-screen Show (4:3)</PresentationFormat>
  <Paragraphs>166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DengXian</vt:lpstr>
      <vt:lpstr>Arial</vt:lpstr>
      <vt:lpstr>Calibri</vt:lpstr>
      <vt:lpstr>Times New Roman</vt:lpstr>
      <vt:lpstr>Wingdings</vt:lpstr>
      <vt:lpstr>Office Theme</vt:lpstr>
      <vt:lpstr>КРЕОЛІЗОВAНА ПОЕЗІЯ CREOLISED POETRY</vt:lpstr>
      <vt:lpstr>Поняття мультимодального  vs  креолізованого тексту</vt:lpstr>
      <vt:lpstr>PowerPoint Presentation</vt:lpstr>
      <vt:lpstr>Ut Pictura Poesis:  The Verbal-Visual Synthesis in William Blake’s Poetic Worldview </vt:lpstr>
      <vt:lpstr>PowerPoint Presentation</vt:lpstr>
      <vt:lpstr>BLAKE’S VERBAL-VISUAL SYNTHESIS:               SALIENCE ON THE VERTICAL</vt:lpstr>
      <vt:lpstr>BLAKE’S VERBAL-VISUAL SYNTHESIS:       SALIENCE ON THE VERTICAL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Практичне завдання 1 Аналіз візуальної поезії</vt:lpstr>
      <vt:lpstr>Практичне завдання 1 Аналіз візуальної поезії</vt:lpstr>
      <vt:lpstr>М.Сарма-Соколовський                                      «Дзвін  гетьмана Івана Мазепи»   </vt:lpstr>
      <vt:lpstr>М.Сарма-Соколовський                                      «Вітряк»   </vt:lpstr>
      <vt:lpstr>М. Мірошниченко «Фенікс-птах із земель рустих»   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Paper-47 copy</dc:title>
  <cp:lastModifiedBy>Пользователь Microsoft Office</cp:lastModifiedBy>
  <cp:revision>93</cp:revision>
  <dcterms:created xsi:type="dcterms:W3CDTF">2021-03-31T11:54:43Z</dcterms:created>
  <dcterms:modified xsi:type="dcterms:W3CDTF">2026-03-13T04:51:29Z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2020-03-27T00:00:00Z</vt:filetime>
  </property>
  <property fmtid="{D5CDD505-2E9C-101B-9397-08002B2CF9AE}" pid="3" name="Creator">
    <vt:lpwstr>PowerPoint</vt:lpwstr>
  </property>
  <property fmtid="{D5CDD505-2E9C-101B-9397-08002B2CF9AE}" pid="4" name="LastSaved">
    <vt:filetime>2021-03-31T00:00:00Z</vt:filetime>
  </property>
</Properties>
</file>