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web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eb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eb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eb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ebp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eb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eprints.zu.edu.ua/37998/1/271-1-10-20210601.pd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f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eb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eb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33613" y="2336800"/>
            <a:ext cx="8915399" cy="1043581"/>
          </a:xfrm>
        </p:spPr>
        <p:txBody>
          <a:bodyPr>
            <a:normAutofit/>
          </a:bodyPr>
          <a:lstStyle/>
          <a:p>
            <a:r>
              <a:rPr lang="uk-UA" sz="4400" dirty="0" err="1"/>
              <a:t>Каністерапія</a:t>
            </a:r>
            <a:r>
              <a:rPr lang="uk-UA" sz="4400" dirty="0"/>
              <a:t> та </a:t>
            </a:r>
            <a:r>
              <a:rPr lang="uk-UA" sz="4400" dirty="0" err="1"/>
              <a:t>Фелінотерапія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33613" y="4320179"/>
            <a:ext cx="8915399" cy="1775821"/>
          </a:xfrm>
        </p:spPr>
        <p:txBody>
          <a:bodyPr>
            <a:normAutofit/>
          </a:bodyPr>
          <a:lstStyle/>
          <a:p>
            <a:pPr algn="ctr"/>
            <a:r>
              <a:rPr lang="uk-UA" dirty="0"/>
              <a:t>Роботу виконала</a:t>
            </a:r>
          </a:p>
          <a:p>
            <a:pPr algn="ctr"/>
            <a:r>
              <a:rPr lang="uk-UA" dirty="0"/>
              <a:t>Студентка 4 </a:t>
            </a:r>
            <a:r>
              <a:rPr lang="uk-UA" dirty="0" err="1"/>
              <a:t>курса</a:t>
            </a:r>
            <a:endParaRPr lang="uk-UA" dirty="0"/>
          </a:p>
          <a:p>
            <a:pPr algn="ctr"/>
            <a:r>
              <a:rPr lang="uk-UA" dirty="0"/>
              <a:t>Групи 6.0533-з-с2</a:t>
            </a:r>
          </a:p>
          <a:p>
            <a:pPr algn="ctr"/>
            <a:r>
              <a:rPr lang="uk-UA" dirty="0"/>
              <a:t>Морозова Тетяна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3076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Фел</a:t>
            </a:r>
            <a:r>
              <a:rPr lang="uk-UA" dirty="0" err="1"/>
              <a:t>інотерапія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4000" y="1905000"/>
            <a:ext cx="5511800" cy="4368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000" dirty="0"/>
              <a:t> - </a:t>
            </a:r>
            <a:r>
              <a:rPr lang="uk-UA" sz="2000" dirty="0" err="1"/>
              <a:t>Фелінотерапія</a:t>
            </a:r>
            <a:r>
              <a:rPr lang="uk-UA" sz="2000" dirty="0"/>
              <a:t> – </a:t>
            </a:r>
            <a:r>
              <a:rPr lang="ru-RU" sz="2000" dirty="0" err="1"/>
              <a:t>це</a:t>
            </a:r>
            <a:r>
              <a:rPr lang="ru-RU" sz="2000" dirty="0"/>
              <a:t> метод </a:t>
            </a:r>
            <a:r>
              <a:rPr lang="ru-RU" sz="2000" dirty="0" err="1"/>
              <a:t>профілактики</a:t>
            </a:r>
            <a:r>
              <a:rPr lang="ru-RU" sz="2000" dirty="0"/>
              <a:t> і </a:t>
            </a:r>
            <a:r>
              <a:rPr lang="ru-RU" sz="2000" dirty="0" err="1"/>
              <a:t>лікування</a:t>
            </a:r>
            <a:r>
              <a:rPr lang="ru-RU" sz="2000" dirty="0"/>
              <a:t> </a:t>
            </a:r>
            <a:r>
              <a:rPr lang="ru-RU" sz="2000" dirty="0" err="1"/>
              <a:t>різних</a:t>
            </a:r>
            <a:r>
              <a:rPr lang="ru-RU" sz="2000" dirty="0"/>
              <a:t> </a:t>
            </a:r>
            <a:r>
              <a:rPr lang="ru-RU" sz="2000" dirty="0" err="1"/>
              <a:t>захворювань</a:t>
            </a:r>
            <a:r>
              <a:rPr lang="ru-RU" sz="2000" dirty="0"/>
              <a:t> за </a:t>
            </a:r>
            <a:r>
              <a:rPr lang="ru-RU" sz="2000" dirty="0" err="1"/>
              <a:t>допомогою</a:t>
            </a:r>
            <a:r>
              <a:rPr lang="ru-RU" sz="2000" dirty="0"/>
              <a:t> </a:t>
            </a:r>
            <a:r>
              <a:rPr lang="ru-RU" sz="2000" dirty="0" err="1"/>
              <a:t>контактів</a:t>
            </a:r>
            <a:r>
              <a:rPr lang="ru-RU" sz="2000" dirty="0"/>
              <a:t> з котами. Як </a:t>
            </a:r>
            <a:r>
              <a:rPr lang="ru-RU" sz="2000" dirty="0" err="1"/>
              <a:t>з'ясували</a:t>
            </a:r>
            <a:r>
              <a:rPr lang="ru-RU" sz="2000" dirty="0"/>
              <a:t> </a:t>
            </a:r>
            <a:r>
              <a:rPr lang="ru-RU" sz="2000" dirty="0" err="1"/>
              <a:t>лікарітерапевти</a:t>
            </a:r>
            <a:r>
              <a:rPr lang="ru-RU" sz="2000" dirty="0"/>
              <a:t> </a:t>
            </a:r>
            <a:r>
              <a:rPr lang="ru-RU" sz="2000" dirty="0" err="1"/>
              <a:t>Англії</a:t>
            </a:r>
            <a:r>
              <a:rPr lang="ru-RU" sz="2000" dirty="0"/>
              <a:t> і США, </a:t>
            </a:r>
            <a:r>
              <a:rPr lang="ru-RU" sz="2000" dirty="0" err="1"/>
              <a:t>коти</a:t>
            </a:r>
            <a:r>
              <a:rPr lang="ru-RU" sz="2000" dirty="0"/>
              <a:t> </a:t>
            </a:r>
            <a:r>
              <a:rPr lang="ru-RU" sz="2000" dirty="0" err="1"/>
              <a:t>надають</a:t>
            </a:r>
            <a:r>
              <a:rPr lang="ru-RU" sz="2000" dirty="0"/>
              <a:t> </a:t>
            </a:r>
            <a:r>
              <a:rPr lang="ru-RU" sz="2000" dirty="0" err="1"/>
              <a:t>серйозну</a:t>
            </a:r>
            <a:r>
              <a:rPr lang="ru-RU" sz="2000" dirty="0"/>
              <a:t> </a:t>
            </a:r>
            <a:r>
              <a:rPr lang="ru-RU" sz="2000" dirty="0" err="1"/>
              <a:t>допомогу</a:t>
            </a:r>
            <a:r>
              <a:rPr lang="ru-RU" sz="2000" dirty="0"/>
              <a:t> людям,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страждають</a:t>
            </a:r>
            <a:r>
              <a:rPr lang="ru-RU" sz="2000" dirty="0"/>
              <a:t> на </a:t>
            </a:r>
            <a:r>
              <a:rPr lang="ru-RU" sz="2000" dirty="0" err="1"/>
              <a:t>психічні</a:t>
            </a:r>
            <a:r>
              <a:rPr lang="ru-RU" sz="2000" dirty="0"/>
              <a:t> </a:t>
            </a:r>
            <a:r>
              <a:rPr lang="ru-RU" sz="2000" dirty="0" err="1"/>
              <a:t>захворювання</a:t>
            </a:r>
            <a:r>
              <a:rPr lang="ru-RU" sz="2000" dirty="0"/>
              <a:t>, </a:t>
            </a:r>
            <a:r>
              <a:rPr lang="ru-RU" sz="2000" dirty="0" err="1"/>
              <a:t>серцеві</a:t>
            </a:r>
            <a:r>
              <a:rPr lang="ru-RU" sz="2000" dirty="0"/>
              <a:t> </a:t>
            </a:r>
            <a:r>
              <a:rPr lang="ru-RU" sz="2000" dirty="0" err="1"/>
              <a:t>розлади</a:t>
            </a:r>
            <a:r>
              <a:rPr lang="ru-RU" sz="2000" dirty="0"/>
              <a:t>, </a:t>
            </a:r>
            <a:r>
              <a:rPr lang="ru-RU" sz="2000" dirty="0" err="1"/>
              <a:t>ушкодженнями</a:t>
            </a:r>
            <a:r>
              <a:rPr lang="ru-RU" sz="2000" dirty="0"/>
              <a:t> </a:t>
            </a:r>
            <a:r>
              <a:rPr lang="ru-RU" sz="2000" dirty="0" err="1"/>
              <a:t>мозку</a:t>
            </a:r>
            <a:r>
              <a:rPr lang="ru-RU" sz="2000" dirty="0"/>
              <a:t> і </a:t>
            </a:r>
            <a:r>
              <a:rPr lang="ru-RU" sz="2000" dirty="0" err="1"/>
              <a:t>навіть</a:t>
            </a:r>
            <a:r>
              <a:rPr lang="ru-RU" sz="2000" dirty="0"/>
              <a:t> </a:t>
            </a:r>
            <a:r>
              <a:rPr lang="ru-RU" sz="2000" dirty="0" err="1"/>
              <a:t>сприяють</a:t>
            </a:r>
            <a:r>
              <a:rPr lang="ru-RU" sz="2000" dirty="0"/>
              <a:t> </a:t>
            </a:r>
            <a:r>
              <a:rPr lang="ru-RU" sz="2000" dirty="0" err="1"/>
              <a:t>повному</a:t>
            </a:r>
            <a:r>
              <a:rPr lang="ru-RU" sz="2000" dirty="0"/>
              <a:t> </a:t>
            </a:r>
            <a:r>
              <a:rPr lang="ru-RU" sz="2000" dirty="0" err="1"/>
              <a:t>зціленню</a:t>
            </a:r>
            <a:r>
              <a:rPr lang="ru-RU" sz="2000" dirty="0"/>
              <a:t> </a:t>
            </a:r>
            <a:r>
              <a:rPr lang="ru-RU" sz="2000" dirty="0" err="1"/>
              <a:t>залежних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алкоголю та </a:t>
            </a:r>
            <a:r>
              <a:rPr lang="ru-RU" sz="2000" dirty="0" err="1"/>
              <a:t>наркотиків</a:t>
            </a:r>
            <a:r>
              <a:rPr lang="ru-RU" sz="2000" dirty="0"/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800" y="1905000"/>
            <a:ext cx="6323012" cy="37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258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Особливості </a:t>
            </a:r>
            <a:r>
              <a:rPr lang="uk-UA" dirty="0" err="1"/>
              <a:t>фелінотерапії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70263" y="2108200"/>
            <a:ext cx="4445000" cy="1905000"/>
          </a:xfrm>
        </p:spPr>
        <p:txBody>
          <a:bodyPr/>
          <a:lstStyle/>
          <a:p>
            <a:r>
              <a:rPr lang="ru-RU" dirty="0" err="1"/>
              <a:t>м’який</a:t>
            </a:r>
            <a:r>
              <a:rPr lang="ru-RU" dirty="0"/>
              <a:t>, </a:t>
            </a:r>
            <a:r>
              <a:rPr lang="ru-RU" dirty="0" err="1"/>
              <a:t>ненав’язливий</a:t>
            </a:r>
            <a:r>
              <a:rPr lang="ru-RU" dirty="0"/>
              <a:t> контакт</a:t>
            </a:r>
          </a:p>
          <a:p>
            <a:r>
              <a:rPr lang="ru-RU" dirty="0" err="1"/>
              <a:t>позитивний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</a:t>
            </a:r>
            <a:r>
              <a:rPr lang="ru-RU" dirty="0" err="1"/>
              <a:t>муркотіння</a:t>
            </a:r>
            <a:r>
              <a:rPr lang="ru-RU" dirty="0"/>
              <a:t> (частота 20–140 Гц)</a:t>
            </a:r>
          </a:p>
          <a:p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/>
              <a:t>тривожності</a:t>
            </a:r>
            <a:r>
              <a:rPr lang="ru-RU" dirty="0"/>
              <a:t> та </a:t>
            </a:r>
            <a:r>
              <a:rPr lang="ru-RU" dirty="0" err="1"/>
              <a:t>напруги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399" y="1905000"/>
            <a:ext cx="5944663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319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Механізми впливу </a:t>
            </a:r>
            <a:r>
              <a:rPr lang="uk-UA" dirty="0" err="1"/>
              <a:t>фелінотерапії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3000" y="2133600"/>
            <a:ext cx="7010400" cy="4318000"/>
          </a:xfrm>
        </p:spPr>
        <p:txBody>
          <a:bodyPr>
            <a:normAutofit/>
          </a:bodyPr>
          <a:lstStyle/>
          <a:p>
            <a:r>
              <a:rPr lang="ru-RU" sz="1900" dirty="0" err="1"/>
              <a:t>заспокійливий</a:t>
            </a:r>
            <a:r>
              <a:rPr lang="ru-RU" sz="1900" dirty="0"/>
              <a:t> </a:t>
            </a:r>
            <a:r>
              <a:rPr lang="ru-RU" sz="1900" dirty="0" err="1"/>
              <a:t>сенсорний</a:t>
            </a:r>
            <a:r>
              <a:rPr lang="ru-RU" sz="1900" dirty="0"/>
              <a:t> </a:t>
            </a:r>
            <a:r>
              <a:rPr lang="ru-RU" sz="1900" dirty="0" err="1"/>
              <a:t>вплив</a:t>
            </a:r>
            <a:endParaRPr lang="ru-RU" sz="1900" dirty="0"/>
          </a:p>
          <a:p>
            <a:r>
              <a:rPr lang="ru-RU" sz="1900" dirty="0" err="1"/>
              <a:t>стабілізація</a:t>
            </a:r>
            <a:r>
              <a:rPr lang="ru-RU" sz="1900" dirty="0"/>
              <a:t> </a:t>
            </a:r>
            <a:r>
              <a:rPr lang="ru-RU" sz="1900" dirty="0" err="1"/>
              <a:t>серцевого</a:t>
            </a:r>
            <a:r>
              <a:rPr lang="ru-RU" sz="1900" dirty="0"/>
              <a:t> ритму</a:t>
            </a:r>
          </a:p>
          <a:p>
            <a:r>
              <a:rPr lang="ru-RU" sz="1900" dirty="0" err="1"/>
              <a:t>покращення</a:t>
            </a:r>
            <a:r>
              <a:rPr lang="ru-RU" sz="1900" dirty="0"/>
              <a:t> настрою</a:t>
            </a:r>
          </a:p>
          <a:p>
            <a:r>
              <a:rPr lang="ru-RU" sz="1900" dirty="0" err="1"/>
              <a:t>зменшення</a:t>
            </a:r>
            <a:r>
              <a:rPr lang="ru-RU" sz="1900" dirty="0"/>
              <a:t> </a:t>
            </a:r>
            <a:r>
              <a:rPr lang="ru-RU" sz="1900" dirty="0" err="1"/>
              <a:t>проявів</a:t>
            </a:r>
            <a:r>
              <a:rPr lang="ru-RU" sz="1900" dirty="0"/>
              <a:t> </a:t>
            </a:r>
            <a:r>
              <a:rPr lang="ru-RU" sz="1900" dirty="0" err="1"/>
              <a:t>депресії</a:t>
            </a:r>
            <a:endParaRPr lang="ru-RU" sz="1900" dirty="0"/>
          </a:p>
          <a:p>
            <a:r>
              <a:rPr lang="ru-RU" sz="1900" dirty="0" err="1"/>
              <a:t>Коти</a:t>
            </a:r>
            <a:r>
              <a:rPr lang="ru-RU" sz="1900" dirty="0"/>
              <a:t> «</a:t>
            </a:r>
            <a:r>
              <a:rPr lang="ru-RU" sz="1900" dirty="0" err="1"/>
              <a:t>рекомендовані</a:t>
            </a:r>
            <a:r>
              <a:rPr lang="ru-RU" sz="1900" dirty="0"/>
              <a:t>» при </a:t>
            </a:r>
            <a:r>
              <a:rPr lang="ru-RU" sz="1900" dirty="0" err="1"/>
              <a:t>депресіях</a:t>
            </a:r>
            <a:r>
              <a:rPr lang="ru-RU" sz="1900" dirty="0"/>
              <a:t>, неврозах, </a:t>
            </a:r>
            <a:r>
              <a:rPr lang="ru-RU" sz="1900" dirty="0" err="1"/>
              <a:t>маніях</a:t>
            </a:r>
            <a:r>
              <a:rPr lang="ru-RU" sz="1900" dirty="0"/>
              <a:t> і </a:t>
            </a:r>
            <a:r>
              <a:rPr lang="ru-RU" sz="1900" dirty="0" err="1"/>
              <a:t>шизофренії</a:t>
            </a:r>
            <a:r>
              <a:rPr lang="ru-RU" sz="1900" dirty="0"/>
              <a:t>. </a:t>
            </a:r>
            <a:r>
              <a:rPr lang="ru-RU" sz="1900" dirty="0" err="1"/>
              <a:t>Кішка</a:t>
            </a:r>
            <a:r>
              <a:rPr lang="ru-RU" sz="1900" dirty="0"/>
              <a:t>, по </a:t>
            </a:r>
            <a:r>
              <a:rPr lang="ru-RU" sz="1900" dirty="0" err="1"/>
              <a:t>суті</a:t>
            </a:r>
            <a:r>
              <a:rPr lang="ru-RU" sz="1900" dirty="0"/>
              <a:t>, не </a:t>
            </a:r>
            <a:r>
              <a:rPr lang="ru-RU" sz="1900" dirty="0" err="1"/>
              <a:t>робить</a:t>
            </a:r>
            <a:r>
              <a:rPr lang="ru-RU" sz="1900" dirty="0"/>
              <a:t> </a:t>
            </a:r>
            <a:r>
              <a:rPr lang="ru-RU" sz="1900" dirty="0" err="1"/>
              <a:t>нічого</a:t>
            </a:r>
            <a:r>
              <a:rPr lang="ru-RU" sz="1900" dirty="0"/>
              <a:t> </a:t>
            </a:r>
            <a:r>
              <a:rPr lang="ru-RU" sz="1900" dirty="0" err="1"/>
              <a:t>незвичайного</a:t>
            </a:r>
            <a:r>
              <a:rPr lang="ru-RU" sz="1900" dirty="0"/>
              <a:t>, вона просто </a:t>
            </a:r>
            <a:r>
              <a:rPr lang="ru-RU" sz="1900" dirty="0" err="1"/>
              <a:t>лащиться</a:t>
            </a:r>
            <a:r>
              <a:rPr lang="ru-RU" sz="1900" dirty="0"/>
              <a:t> до хворого, </a:t>
            </a:r>
            <a:r>
              <a:rPr lang="ru-RU" sz="1900" dirty="0" err="1"/>
              <a:t>лиже</a:t>
            </a:r>
            <a:r>
              <a:rPr lang="ru-RU" sz="1900" dirty="0"/>
              <a:t> </a:t>
            </a:r>
            <a:r>
              <a:rPr lang="ru-RU" sz="1900" dirty="0" err="1"/>
              <a:t>йому</a:t>
            </a:r>
            <a:r>
              <a:rPr lang="ru-RU" sz="1900" dirty="0"/>
              <a:t> руки, </a:t>
            </a:r>
            <a:r>
              <a:rPr lang="ru-RU" sz="1900" dirty="0" err="1"/>
              <a:t>обличчя</a:t>
            </a:r>
            <a:r>
              <a:rPr lang="ru-RU" sz="1900" dirty="0"/>
              <a:t>. </a:t>
            </a:r>
            <a:r>
              <a:rPr lang="ru-RU" sz="1900" dirty="0" err="1"/>
              <a:t>Її</a:t>
            </a:r>
            <a:r>
              <a:rPr lang="ru-RU" sz="1900" dirty="0"/>
              <a:t> тепло та </a:t>
            </a:r>
            <a:r>
              <a:rPr lang="ru-RU" sz="1900" dirty="0" err="1"/>
              <a:t>заспокійливе</a:t>
            </a:r>
            <a:r>
              <a:rPr lang="ru-RU" sz="1900" dirty="0"/>
              <a:t> </a:t>
            </a:r>
            <a:r>
              <a:rPr lang="ru-RU" sz="1900" dirty="0" err="1"/>
              <a:t>мурчання</a:t>
            </a:r>
            <a:r>
              <a:rPr lang="ru-RU" sz="1900" dirty="0"/>
              <a:t> </a:t>
            </a:r>
            <a:r>
              <a:rPr lang="ru-RU" sz="1900" dirty="0" err="1"/>
              <a:t>дозволяють</a:t>
            </a:r>
            <a:r>
              <a:rPr lang="ru-RU" sz="1900" dirty="0"/>
              <a:t> </a:t>
            </a:r>
            <a:r>
              <a:rPr lang="ru-RU" sz="1900" dirty="0" err="1"/>
              <a:t>пацієнту</a:t>
            </a:r>
            <a:r>
              <a:rPr lang="ru-RU" sz="1900" dirty="0"/>
              <a:t> </a:t>
            </a:r>
            <a:r>
              <a:rPr lang="ru-RU" sz="1900" dirty="0" err="1"/>
              <a:t>розслабитися</a:t>
            </a:r>
            <a:r>
              <a:rPr lang="ru-RU" sz="1900" dirty="0"/>
              <a:t>. </a:t>
            </a:r>
            <a:r>
              <a:rPr lang="ru-RU" sz="1900" dirty="0" err="1"/>
              <a:t>Котяче</a:t>
            </a:r>
            <a:r>
              <a:rPr lang="ru-RU" sz="1900" dirty="0"/>
              <a:t> </a:t>
            </a:r>
            <a:r>
              <a:rPr lang="ru-RU" sz="1900" dirty="0" err="1"/>
              <a:t>муркотіння</a:t>
            </a:r>
            <a:r>
              <a:rPr lang="ru-RU" sz="1900" dirty="0"/>
              <a:t> </a:t>
            </a:r>
            <a:r>
              <a:rPr lang="ru-RU" sz="1900" dirty="0" err="1"/>
              <a:t>допомагає</a:t>
            </a:r>
            <a:r>
              <a:rPr lang="ru-RU" sz="1900" dirty="0"/>
              <a:t> </a:t>
            </a:r>
            <a:r>
              <a:rPr lang="ru-RU" sz="1900" dirty="0" err="1"/>
              <a:t>загоювати</a:t>
            </a:r>
            <a:r>
              <a:rPr lang="ru-RU" sz="1900" dirty="0"/>
              <a:t> рани і </a:t>
            </a:r>
            <a:r>
              <a:rPr lang="ru-RU" sz="1900" dirty="0" err="1"/>
              <a:t>зміцнювати</a:t>
            </a:r>
            <a:r>
              <a:rPr lang="ru-RU" sz="1900" dirty="0"/>
              <a:t> </a:t>
            </a:r>
            <a:r>
              <a:rPr lang="ru-RU" sz="1900" dirty="0" err="1"/>
              <a:t>кістки</a:t>
            </a:r>
            <a:r>
              <a:rPr lang="ru-RU" sz="1900" dirty="0"/>
              <a:t> – до такого </a:t>
            </a:r>
            <a:r>
              <a:rPr lang="ru-RU" sz="1900" dirty="0" err="1"/>
              <a:t>висновку</a:t>
            </a:r>
            <a:r>
              <a:rPr lang="ru-RU" sz="1900" dirty="0"/>
              <a:t> </a:t>
            </a:r>
            <a:r>
              <a:rPr lang="ru-RU" sz="1900" dirty="0" err="1"/>
              <a:t>прийшли</a:t>
            </a:r>
            <a:r>
              <a:rPr lang="ru-RU" sz="1900" dirty="0"/>
              <a:t> </a:t>
            </a:r>
            <a:r>
              <a:rPr lang="ru-RU" sz="1900" dirty="0" err="1"/>
              <a:t>вчені</a:t>
            </a:r>
            <a:r>
              <a:rPr lang="ru-RU" sz="1900" dirty="0"/>
              <a:t> з </a:t>
            </a:r>
            <a:r>
              <a:rPr lang="ru-RU" sz="1900" dirty="0" err="1"/>
              <a:t>Північної</a:t>
            </a:r>
            <a:r>
              <a:rPr lang="ru-RU" sz="1900" dirty="0"/>
              <a:t> </a:t>
            </a:r>
            <a:r>
              <a:rPr lang="ru-RU" sz="1900" dirty="0" err="1"/>
              <a:t>Кароліни</a:t>
            </a:r>
            <a:r>
              <a:rPr lang="ru-RU" sz="1900" dirty="0"/>
              <a:t>, </a:t>
            </a:r>
            <a:r>
              <a:rPr lang="ru-RU" sz="1900" dirty="0" err="1"/>
              <a:t>які</a:t>
            </a:r>
            <a:r>
              <a:rPr lang="ru-RU" sz="1900" dirty="0"/>
              <a:t> </a:t>
            </a:r>
            <a:r>
              <a:rPr lang="ru-RU" sz="1900" dirty="0" err="1"/>
              <a:t>досліджували</a:t>
            </a:r>
            <a:r>
              <a:rPr lang="ru-RU" sz="1900" dirty="0"/>
              <a:t> звуки </a:t>
            </a:r>
            <a:r>
              <a:rPr lang="ru-RU" sz="1900" dirty="0" err="1"/>
              <a:t>сімейства</a:t>
            </a:r>
            <a:r>
              <a:rPr lang="ru-RU" sz="1900" dirty="0"/>
              <a:t> </a:t>
            </a:r>
            <a:r>
              <a:rPr lang="ru-RU" sz="1900" dirty="0" err="1"/>
              <a:t>котячих</a:t>
            </a:r>
            <a:r>
              <a:rPr lang="ru-RU" sz="1900" dirty="0"/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50" y="2133600"/>
            <a:ext cx="429895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9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Сфери застосування </a:t>
            </a:r>
            <a:r>
              <a:rPr lang="uk-UA" dirty="0" err="1"/>
              <a:t>фелінотерапії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4612" y="2133600"/>
            <a:ext cx="3862388" cy="2260600"/>
          </a:xfrm>
        </p:spPr>
        <p:txBody>
          <a:bodyPr>
            <a:normAutofit/>
          </a:bodyPr>
          <a:lstStyle/>
          <a:p>
            <a:r>
              <a:rPr lang="ru-RU" dirty="0" err="1"/>
              <a:t>психологічна</a:t>
            </a:r>
            <a:r>
              <a:rPr lang="ru-RU" dirty="0"/>
              <a:t> </a:t>
            </a:r>
            <a:r>
              <a:rPr lang="ru-RU" dirty="0" err="1"/>
              <a:t>підтримка</a:t>
            </a:r>
            <a:r>
              <a:rPr lang="ru-RU" dirty="0"/>
              <a:t> </a:t>
            </a:r>
          </a:p>
          <a:p>
            <a:r>
              <a:rPr lang="ru-RU" dirty="0"/>
              <a:t>робота з людьми </a:t>
            </a:r>
            <a:r>
              <a:rPr lang="ru-RU" dirty="0" err="1"/>
              <a:t>похилого</a:t>
            </a:r>
            <a:r>
              <a:rPr lang="ru-RU" dirty="0"/>
              <a:t> </a:t>
            </a:r>
            <a:r>
              <a:rPr lang="ru-RU" dirty="0" err="1"/>
              <a:t>віку</a:t>
            </a:r>
            <a:endParaRPr lang="ru-RU" dirty="0"/>
          </a:p>
          <a:p>
            <a:r>
              <a:rPr lang="ru-RU" dirty="0" err="1"/>
              <a:t>зменшення</a:t>
            </a:r>
            <a:r>
              <a:rPr lang="ru-RU" dirty="0"/>
              <a:t> </a:t>
            </a:r>
            <a:r>
              <a:rPr lang="ru-RU" dirty="0" err="1"/>
              <a:t>стресу</a:t>
            </a:r>
            <a:endParaRPr lang="ru-RU" dirty="0"/>
          </a:p>
          <a:p>
            <a:r>
              <a:rPr lang="ru-RU" dirty="0" err="1"/>
              <a:t>підтримка</a:t>
            </a:r>
            <a:r>
              <a:rPr lang="ru-RU" dirty="0"/>
              <a:t> при </a:t>
            </a:r>
            <a:r>
              <a:rPr lang="ru-RU" dirty="0" err="1"/>
              <a:t>хронічних</a:t>
            </a:r>
            <a:r>
              <a:rPr lang="ru-RU" dirty="0"/>
              <a:t> </a:t>
            </a:r>
            <a:r>
              <a:rPr lang="ru-RU" dirty="0" err="1"/>
              <a:t>захворюваннях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0" y="2133600"/>
            <a:ext cx="6591300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99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/>
              <a:t>Порівняння </a:t>
            </a:r>
            <a:r>
              <a:rPr lang="uk-UA" sz="2800" dirty="0" err="1"/>
              <a:t>каністрепапії</a:t>
            </a:r>
            <a:r>
              <a:rPr lang="uk-UA" sz="2800" dirty="0"/>
              <a:t> з </a:t>
            </a:r>
            <a:r>
              <a:rPr lang="uk-UA" sz="2800" dirty="0" err="1"/>
              <a:t>фелінотерапією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1034425"/>
              </p:ext>
            </p:extLst>
          </p:nvPr>
        </p:nvGraphicFramePr>
        <p:xfrm>
          <a:off x="1462505" y="4281967"/>
          <a:ext cx="3149600" cy="20680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9600">
                  <a:extLst>
                    <a:ext uri="{9D8B030D-6E8A-4147-A177-3AD203B41FA5}">
                      <a16:colId xmlns:a16="http://schemas.microsoft.com/office/drawing/2014/main" val="1750868070"/>
                    </a:ext>
                  </a:extLst>
                </a:gridCol>
              </a:tblGrid>
              <a:tr h="57864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  <a:p>
                      <a:pPr algn="ctr"/>
                      <a:r>
                        <a:rPr lang="uk-UA" dirty="0" err="1"/>
                        <a:t>Каністерапія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5343485"/>
                  </a:ext>
                </a:extLst>
              </a:tr>
              <a:tr h="1427953">
                <a:tc>
                  <a:txBody>
                    <a:bodyPr/>
                    <a:lstStyle/>
                    <a:p>
                      <a:r>
                        <a:rPr lang="ru-RU" dirty="0"/>
                        <a:t>- активна </a:t>
                      </a:r>
                      <a:r>
                        <a:rPr lang="ru-RU" dirty="0" err="1"/>
                        <a:t>взаємодія</a:t>
                      </a:r>
                      <a:endParaRPr lang="ru-RU" dirty="0"/>
                    </a:p>
                    <a:p>
                      <a:r>
                        <a:rPr lang="ru-RU" dirty="0"/>
                        <a:t> - </a:t>
                      </a:r>
                      <a:r>
                        <a:rPr lang="ru-RU" dirty="0" err="1"/>
                        <a:t>потребує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спеціального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навчання</a:t>
                      </a:r>
                      <a:r>
                        <a:rPr lang="ru-RU" dirty="0"/>
                        <a:t> собак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8226942"/>
                  </a:ext>
                </a:extLst>
              </a:tr>
            </a:tbl>
          </a:graphicData>
        </a:graphic>
      </p:graphicFrame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3881460"/>
              </p:ext>
            </p:extLst>
          </p:nvPr>
        </p:nvGraphicFramePr>
        <p:xfrm>
          <a:off x="7048767" y="4281967"/>
          <a:ext cx="2984233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4233">
                  <a:extLst>
                    <a:ext uri="{9D8B030D-6E8A-4147-A177-3AD203B41FA5}">
                      <a16:colId xmlns:a16="http://schemas.microsoft.com/office/drawing/2014/main" val="1750868070"/>
                    </a:ext>
                  </a:extLst>
                </a:gridCol>
              </a:tblGrid>
              <a:tr h="51042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  <a:p>
                      <a:pPr algn="ctr"/>
                      <a:r>
                        <a:rPr lang="uk-UA" dirty="0" err="1"/>
                        <a:t>Фелінотерапія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5343485"/>
                  </a:ext>
                </a:extLst>
              </a:tr>
              <a:tr h="1075010">
                <a:tc>
                  <a:txBody>
                    <a:bodyPr/>
                    <a:lstStyle/>
                    <a:p>
                      <a:r>
                        <a:rPr lang="ru-RU" dirty="0"/>
                        <a:t>- </a:t>
                      </a:r>
                      <a:r>
                        <a:rPr lang="ru-RU" dirty="0" err="1"/>
                        <a:t>пасивна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взаємодія</a:t>
                      </a:r>
                      <a:endParaRPr lang="ru-RU" dirty="0"/>
                    </a:p>
                    <a:p>
                      <a:r>
                        <a:rPr lang="ru-RU" dirty="0"/>
                        <a:t>- </a:t>
                      </a:r>
                      <a:r>
                        <a:rPr lang="ru-RU" dirty="0" err="1"/>
                        <a:t>природна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поведінка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котів</a:t>
                      </a:r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8226942"/>
                  </a:ext>
                </a:extLst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580" y="1551877"/>
            <a:ext cx="3416958" cy="249694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705" y="1551877"/>
            <a:ext cx="3848100" cy="256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985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Цікаві факти про ці напрямки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06824" y="2133600"/>
            <a:ext cx="7697788" cy="3777622"/>
          </a:xfrm>
        </p:spPr>
        <p:txBody>
          <a:bodyPr/>
          <a:lstStyle/>
          <a:p>
            <a:r>
              <a:rPr lang="ru-RU" dirty="0" err="1"/>
              <a:t>Неймовірно</a:t>
            </a:r>
            <a:r>
              <a:rPr lang="ru-RU" dirty="0"/>
              <a:t>, але факт: </a:t>
            </a:r>
            <a:r>
              <a:rPr lang="ru-RU" dirty="0" err="1"/>
              <a:t>виявилося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роль </a:t>
            </a:r>
            <a:r>
              <a:rPr lang="ru-RU" dirty="0" err="1"/>
              <a:t>кішок</a:t>
            </a:r>
            <a:r>
              <a:rPr lang="ru-RU" dirty="0"/>
              <a:t> і собак в </a:t>
            </a:r>
            <a:r>
              <a:rPr lang="ru-RU" dirty="0" err="1"/>
              <a:t>одужанні</a:t>
            </a:r>
            <a:r>
              <a:rPr lang="ru-RU" dirty="0"/>
              <a:t> </a:t>
            </a:r>
            <a:r>
              <a:rPr lang="ru-RU" dirty="0" err="1"/>
              <a:t>вища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роль </a:t>
            </a:r>
            <a:r>
              <a:rPr lang="ru-RU" dirty="0" err="1"/>
              <a:t>рідних</a:t>
            </a:r>
            <a:r>
              <a:rPr lang="ru-RU" dirty="0"/>
              <a:t> і </a:t>
            </a:r>
            <a:r>
              <a:rPr lang="ru-RU" dirty="0" err="1"/>
              <a:t>близьких</a:t>
            </a:r>
            <a:r>
              <a:rPr lang="ru-RU" dirty="0"/>
              <a:t> </a:t>
            </a:r>
            <a:r>
              <a:rPr lang="ru-RU" dirty="0" err="1"/>
              <a:t>пацієнта</a:t>
            </a:r>
            <a:r>
              <a:rPr lang="ru-RU" dirty="0"/>
              <a:t>!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підтвердили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досліджень</a:t>
            </a:r>
            <a:r>
              <a:rPr lang="ru-RU" dirty="0"/>
              <a:t>.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людиною</a:t>
            </a:r>
            <a:r>
              <a:rPr lang="ru-RU" dirty="0"/>
              <a:t> і </a:t>
            </a:r>
            <a:r>
              <a:rPr lang="ru-RU" dirty="0" err="1"/>
              <a:t>домашньою</a:t>
            </a:r>
            <a:r>
              <a:rPr lang="ru-RU" dirty="0"/>
              <a:t> </a:t>
            </a:r>
            <a:r>
              <a:rPr lang="ru-RU" dirty="0" err="1"/>
              <a:t>твариною</a:t>
            </a:r>
            <a:r>
              <a:rPr lang="ru-RU" dirty="0"/>
              <a:t> </a:t>
            </a:r>
            <a:r>
              <a:rPr lang="ru-RU" dirty="0" err="1"/>
              <a:t>виникає</a:t>
            </a:r>
            <a:r>
              <a:rPr lang="ru-RU" dirty="0"/>
              <a:t> </a:t>
            </a:r>
            <a:r>
              <a:rPr lang="ru-RU" dirty="0" err="1"/>
              <a:t>певне</a:t>
            </a:r>
            <a:r>
              <a:rPr lang="ru-RU" dirty="0"/>
              <a:t> </a:t>
            </a:r>
            <a:r>
              <a:rPr lang="ru-RU" dirty="0" err="1"/>
              <a:t>комунікативне</a:t>
            </a:r>
            <a:r>
              <a:rPr lang="ru-RU" dirty="0"/>
              <a:t> поле,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набагато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переваг</a:t>
            </a:r>
            <a:r>
              <a:rPr lang="ru-RU" dirty="0"/>
              <a:t> у </a:t>
            </a:r>
            <a:r>
              <a:rPr lang="ru-RU" dirty="0" err="1"/>
              <a:t>порівнянні</a:t>
            </a:r>
            <a:r>
              <a:rPr lang="ru-RU" dirty="0"/>
              <a:t> з </a:t>
            </a:r>
            <a:r>
              <a:rPr lang="ru-RU" dirty="0" err="1"/>
              <a:t>іншими</a:t>
            </a:r>
            <a:r>
              <a:rPr lang="ru-RU" dirty="0"/>
              <a:t> формами </a:t>
            </a:r>
            <a:r>
              <a:rPr lang="ru-RU" dirty="0" err="1"/>
              <a:t>комунікації</a:t>
            </a:r>
            <a:r>
              <a:rPr lang="ru-RU" dirty="0"/>
              <a:t>. </a:t>
            </a:r>
          </a:p>
          <a:p>
            <a:r>
              <a:rPr lang="ru-RU" dirty="0" err="1"/>
              <a:t>Передчуття</a:t>
            </a:r>
            <a:r>
              <a:rPr lang="ru-RU" dirty="0"/>
              <a:t> собаками </a:t>
            </a:r>
            <a:r>
              <a:rPr lang="ru-RU" dirty="0" err="1"/>
              <a:t>наближення</a:t>
            </a:r>
            <a:r>
              <a:rPr lang="ru-RU" dirty="0"/>
              <a:t> </a:t>
            </a:r>
            <a:r>
              <a:rPr lang="ru-RU" dirty="0" err="1"/>
              <a:t>епілептичного</a:t>
            </a:r>
            <a:r>
              <a:rPr lang="ru-RU" dirty="0"/>
              <a:t> нападу у </a:t>
            </a:r>
            <a:r>
              <a:rPr lang="ru-RU" dirty="0" err="1"/>
              <a:t>дітей</a:t>
            </a:r>
            <a:r>
              <a:rPr lang="ru-RU" dirty="0"/>
              <a:t> </a:t>
            </a:r>
            <a:r>
              <a:rPr lang="ru-RU" dirty="0" err="1"/>
              <a:t>підтвердили</a:t>
            </a:r>
            <a:r>
              <a:rPr lang="ru-RU" dirty="0"/>
              <a:t> </a:t>
            </a:r>
            <a:r>
              <a:rPr lang="ru-RU" dirty="0" err="1"/>
              <a:t>канадські</a:t>
            </a:r>
            <a:r>
              <a:rPr lang="ru-RU" dirty="0"/>
              <a:t> </a:t>
            </a:r>
            <a:r>
              <a:rPr lang="ru-RU" dirty="0" err="1"/>
              <a:t>вчені</a:t>
            </a:r>
            <a:r>
              <a:rPr lang="ru-RU" dirty="0"/>
              <a:t>. </a:t>
            </a:r>
          </a:p>
          <a:p>
            <a:r>
              <a:rPr lang="ru-RU" dirty="0" err="1"/>
              <a:t>Керівник</a:t>
            </a:r>
            <a:r>
              <a:rPr lang="ru-RU" dirty="0"/>
              <a:t> </a:t>
            </a:r>
            <a:r>
              <a:rPr lang="ru-RU" dirty="0" err="1"/>
              <a:t>австралійської</a:t>
            </a:r>
            <a:r>
              <a:rPr lang="ru-RU" dirty="0"/>
              <a:t> ради по </a:t>
            </a:r>
            <a:r>
              <a:rPr lang="ru-RU" dirty="0" err="1"/>
              <a:t>боротьбі</a:t>
            </a:r>
            <a:r>
              <a:rPr lang="ru-RU" dirty="0"/>
              <a:t> з </a:t>
            </a:r>
            <a:r>
              <a:rPr lang="ru-RU" dirty="0" err="1"/>
              <a:t>онкологічними</a:t>
            </a:r>
            <a:r>
              <a:rPr lang="ru-RU" dirty="0"/>
              <a:t> </a:t>
            </a:r>
            <a:r>
              <a:rPr lang="ru-RU" dirty="0" err="1"/>
              <a:t>захворюваннями</a:t>
            </a:r>
            <a:r>
              <a:rPr lang="ru-RU" dirty="0"/>
              <a:t> Ян </a:t>
            </a:r>
            <a:r>
              <a:rPr lang="ru-RU" dirty="0" err="1"/>
              <a:t>Олвер</a:t>
            </a:r>
            <a:r>
              <a:rPr lang="ru-RU" dirty="0"/>
              <a:t> заявив, </a:t>
            </a:r>
            <a:r>
              <a:rPr lang="ru-RU" dirty="0" err="1"/>
              <a:t>що</a:t>
            </a:r>
            <a:r>
              <a:rPr lang="ru-RU" dirty="0"/>
              <a:t> собаки практично </a:t>
            </a:r>
            <a:r>
              <a:rPr lang="ru-RU" dirty="0" err="1"/>
              <a:t>безпомилково</a:t>
            </a:r>
            <a:r>
              <a:rPr lang="ru-RU" dirty="0"/>
              <a:t> </a:t>
            </a:r>
            <a:r>
              <a:rPr lang="ru-RU" dirty="0" err="1"/>
              <a:t>визначають</a:t>
            </a:r>
            <a:r>
              <a:rPr lang="ru-RU" dirty="0"/>
              <a:t> рак </a:t>
            </a:r>
            <a:r>
              <a:rPr lang="ru-RU" dirty="0" err="1"/>
              <a:t>легенів</a:t>
            </a:r>
            <a:r>
              <a:rPr lang="ru-RU" dirty="0"/>
              <a:t> і </a:t>
            </a:r>
            <a:r>
              <a:rPr lang="ru-RU" dirty="0" err="1"/>
              <a:t>молочної</a:t>
            </a:r>
            <a:r>
              <a:rPr lang="ru-RU" dirty="0"/>
              <a:t> </a:t>
            </a:r>
            <a:r>
              <a:rPr lang="ru-RU" dirty="0" err="1"/>
              <a:t>залози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25" y="2612711"/>
            <a:ext cx="3410999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095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Список використаних джерел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A53010"/>
              </a:buClr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hlinkClick r:id="rId2"/>
              </a:rPr>
              <a:t>https://eprints.zu.edu.ua/37998/1/271-1-10-20210601.pdf</a:t>
            </a:r>
            <a:endParaRPr lang="uk-UA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buClr>
                <a:srgbClr val="A53010"/>
              </a:buClr>
            </a:pPr>
            <a:r>
              <a:rPr lang="ru-RU" dirty="0" err="1"/>
              <a:t>Росоха</a:t>
            </a:r>
            <a:r>
              <a:rPr lang="ru-RU" dirty="0"/>
              <a:t> Л.М. РЕАБІЛІТАЦІЯ ЛЮДЕЙ ЗА ДОПОМОГОЮ ПЕТ-ТЕРАПІЇ</a:t>
            </a:r>
          </a:p>
          <a:p>
            <a:pPr lvl="0">
              <a:buClr>
                <a:srgbClr val="A53010"/>
              </a:buClr>
            </a:pPr>
            <a:r>
              <a:rPr lang="ru-RU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Що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таке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анімалотерапія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. </a:t>
            </a:r>
            <a:r>
              <a:rPr lang="ru-RU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Навчально-методичний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матеріал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. ВНМУ.</a:t>
            </a:r>
          </a:p>
          <a:p>
            <a:pPr lvl="0">
              <a:buClr>
                <a:srgbClr val="A53010"/>
              </a:buClr>
            </a:pP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Пет-</a:t>
            </a:r>
            <a:r>
              <a:rPr lang="ru-RU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терапія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 у </a:t>
            </a:r>
            <a:r>
              <a:rPr lang="ru-RU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системі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реабілітації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людини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. </a:t>
            </a:r>
            <a:r>
              <a:rPr lang="ru-RU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Репозитарії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закладів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вищої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освіти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України</a:t>
            </a:r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A53010"/>
              </a:buClr>
            </a:pPr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829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4925" y="3138710"/>
            <a:ext cx="4087275" cy="1280890"/>
          </a:xfrm>
        </p:spPr>
        <p:txBody>
          <a:bodyPr/>
          <a:lstStyle/>
          <a:p>
            <a:r>
              <a:rPr lang="uk-UA" dirty="0"/>
              <a:t>Дякую за увагу!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8"/>
          <a:stretch/>
        </p:blipFill>
        <p:spPr>
          <a:xfrm>
            <a:off x="7442200" y="1612800"/>
            <a:ext cx="3821638" cy="469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106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224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628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Що таке </a:t>
            </a:r>
            <a:r>
              <a:rPr lang="uk-UA" dirty="0" err="1"/>
              <a:t>анімалотерапія</a:t>
            </a:r>
            <a:r>
              <a:rPr lang="uk-UA" dirty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5212" y="1651000"/>
            <a:ext cx="8915400" cy="3777622"/>
          </a:xfrm>
        </p:spPr>
        <p:txBody>
          <a:bodyPr/>
          <a:lstStyle/>
          <a:p>
            <a:r>
              <a:rPr lang="ru-RU" dirty="0" err="1"/>
              <a:t>Анімалотерапія</a:t>
            </a:r>
            <a:r>
              <a:rPr lang="ru-RU" dirty="0"/>
              <a:t> - </a:t>
            </a:r>
            <a:r>
              <a:rPr lang="ru-RU" dirty="0" err="1"/>
              <a:t>особливий</a:t>
            </a:r>
            <a:r>
              <a:rPr lang="ru-RU" dirty="0"/>
              <a:t> </a:t>
            </a:r>
            <a:r>
              <a:rPr lang="ru-RU" dirty="0" err="1"/>
              <a:t>напрямок</a:t>
            </a:r>
            <a:r>
              <a:rPr lang="ru-RU" dirty="0"/>
              <a:t> медико-</a:t>
            </a:r>
            <a:r>
              <a:rPr lang="ru-RU" dirty="0" err="1"/>
              <a:t>психологічної</a:t>
            </a:r>
            <a:r>
              <a:rPr lang="ru-RU" dirty="0"/>
              <a:t> </a:t>
            </a:r>
            <a:r>
              <a:rPr lang="ru-RU" dirty="0" err="1"/>
              <a:t>допомоги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здійснюється</a:t>
            </a:r>
            <a:r>
              <a:rPr lang="ru-RU" dirty="0"/>
              <a:t>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фізіологічному</a:t>
            </a:r>
            <a:r>
              <a:rPr lang="ru-RU" dirty="0"/>
              <a:t> та </a:t>
            </a:r>
            <a:r>
              <a:rPr lang="ru-RU" dirty="0" err="1"/>
              <a:t>психологічному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 </a:t>
            </a:r>
            <a:r>
              <a:rPr lang="ru-RU" dirty="0" err="1"/>
              <a:t>тварин-асистентів</a:t>
            </a:r>
            <a:r>
              <a:rPr lang="ru-RU" dirty="0"/>
              <a:t> . </a:t>
            </a:r>
            <a:r>
              <a:rPr lang="ru-RU" dirty="0" err="1"/>
              <a:t>Офіційно</a:t>
            </a:r>
            <a:r>
              <a:rPr lang="ru-RU" dirty="0"/>
              <a:t>, як метод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вперше</a:t>
            </a:r>
            <a:r>
              <a:rPr lang="ru-RU" dirty="0"/>
              <a:t> </a:t>
            </a:r>
            <a:r>
              <a:rPr lang="ru-RU" dirty="0" err="1"/>
              <a:t>використана</a:t>
            </a:r>
            <a:r>
              <a:rPr lang="ru-RU" dirty="0"/>
              <a:t> в </a:t>
            </a:r>
            <a:r>
              <a:rPr lang="ru-RU" dirty="0" err="1"/>
              <a:t>психіатричній</a:t>
            </a:r>
            <a:r>
              <a:rPr lang="ru-RU" dirty="0"/>
              <a:t> </a:t>
            </a:r>
            <a:r>
              <a:rPr lang="ru-RU" dirty="0" err="1"/>
              <a:t>лікарні</a:t>
            </a:r>
            <a:r>
              <a:rPr lang="ru-RU" dirty="0"/>
              <a:t> «Йо0рк </a:t>
            </a:r>
            <a:r>
              <a:rPr lang="ru-RU" dirty="0" err="1"/>
              <a:t>Ретріт</a:t>
            </a:r>
            <a:r>
              <a:rPr lang="ru-RU" dirty="0"/>
              <a:t>» в </a:t>
            </a:r>
            <a:r>
              <a:rPr lang="ru-RU" dirty="0" err="1"/>
              <a:t>Англії</a:t>
            </a:r>
            <a:r>
              <a:rPr lang="ru-RU" dirty="0"/>
              <a:t> в </a:t>
            </a:r>
            <a:r>
              <a:rPr lang="ru-RU" dirty="0" err="1"/>
              <a:t>кінці</a:t>
            </a:r>
            <a:r>
              <a:rPr lang="ru-RU" dirty="0"/>
              <a:t> </a:t>
            </a:r>
            <a:r>
              <a:rPr lang="en-US" dirty="0"/>
              <a:t>XVIII </a:t>
            </a:r>
            <a:r>
              <a:rPr lang="ru-RU" dirty="0"/>
              <a:t>ст.]. </a:t>
            </a:r>
            <a:r>
              <a:rPr lang="ru-RU" dirty="0" err="1"/>
              <a:t>Термін</a:t>
            </a:r>
            <a:r>
              <a:rPr lang="ru-RU" dirty="0"/>
              <a:t> </a:t>
            </a:r>
            <a:r>
              <a:rPr lang="en-US" dirty="0"/>
              <a:t>pet therapy (</a:t>
            </a:r>
            <a:r>
              <a:rPr lang="ru-RU" dirty="0" err="1"/>
              <a:t>зоотерапія</a:t>
            </a:r>
            <a:r>
              <a:rPr lang="ru-RU" dirty="0"/>
              <a:t>) </a:t>
            </a:r>
            <a:r>
              <a:rPr lang="ru-RU" dirty="0" err="1"/>
              <a:t>ввів</a:t>
            </a:r>
            <a:r>
              <a:rPr lang="ru-RU" dirty="0"/>
              <a:t> </a:t>
            </a:r>
            <a:r>
              <a:rPr lang="ru-RU" dirty="0" err="1"/>
              <a:t>американський</a:t>
            </a:r>
            <a:r>
              <a:rPr lang="ru-RU" dirty="0"/>
              <a:t> </a:t>
            </a:r>
            <a:r>
              <a:rPr lang="ru-RU" dirty="0" err="1"/>
              <a:t>психіатр</a:t>
            </a:r>
            <a:r>
              <a:rPr lang="ru-RU" dirty="0"/>
              <a:t> Борис </a:t>
            </a:r>
            <a:r>
              <a:rPr lang="ru-RU" dirty="0" err="1"/>
              <a:t>Левінсон</a:t>
            </a:r>
            <a:r>
              <a:rPr lang="ru-RU" dirty="0"/>
              <a:t>, коли </a:t>
            </a:r>
            <a:r>
              <a:rPr lang="ru-RU" dirty="0" err="1"/>
              <a:t>виявив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пацієнти</a:t>
            </a:r>
            <a:r>
              <a:rPr lang="ru-RU" dirty="0"/>
              <a:t> позитивно </a:t>
            </a:r>
            <a:r>
              <a:rPr lang="ru-RU" dirty="0" err="1"/>
              <a:t>реагували</a:t>
            </a:r>
            <a:r>
              <a:rPr lang="ru-RU" dirty="0"/>
              <a:t> на </a:t>
            </a:r>
            <a:r>
              <a:rPr lang="ru-RU" dirty="0" err="1"/>
              <a:t>його</a:t>
            </a:r>
            <a:r>
              <a:rPr lang="ru-RU" dirty="0"/>
              <a:t> собаку, яка </a:t>
            </a:r>
            <a:r>
              <a:rPr lang="ru-RU" dirty="0" err="1"/>
              <a:t>перебувала</a:t>
            </a:r>
            <a:r>
              <a:rPr lang="ru-RU" dirty="0"/>
              <a:t> в </a:t>
            </a:r>
            <a:r>
              <a:rPr lang="ru-RU" dirty="0" err="1"/>
              <a:t>приймальні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сеансу </a:t>
            </a:r>
            <a:r>
              <a:rPr lang="ru-RU" dirty="0" err="1"/>
              <a:t>лікування</a:t>
            </a:r>
            <a:r>
              <a:rPr lang="ru-RU" dirty="0"/>
              <a:t>. В </a:t>
            </a:r>
            <a:r>
              <a:rPr lang="ru-RU" dirty="0" err="1"/>
              <a:t>середині</a:t>
            </a:r>
            <a:r>
              <a:rPr lang="ru-RU" dirty="0"/>
              <a:t> 1950-х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лікування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 (</a:t>
            </a:r>
            <a:r>
              <a:rPr lang="ru-RU" dirty="0" err="1"/>
              <a:t>зоотерапія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анімалотерапія</a:t>
            </a:r>
            <a:r>
              <a:rPr lang="ru-RU" dirty="0"/>
              <a:t>) </a:t>
            </a:r>
            <a:r>
              <a:rPr lang="ru-RU" dirty="0" err="1"/>
              <a:t>виокремилося</a:t>
            </a:r>
            <a:r>
              <a:rPr lang="ru-RU" dirty="0"/>
              <a:t> в </a:t>
            </a:r>
            <a:r>
              <a:rPr lang="ru-RU" dirty="0" err="1"/>
              <a:t>особливий</a:t>
            </a:r>
            <a:r>
              <a:rPr lang="ru-RU" dirty="0"/>
              <a:t> </a:t>
            </a:r>
            <a:r>
              <a:rPr lang="ru-RU" dirty="0" err="1"/>
              <a:t>напрямок</a:t>
            </a:r>
            <a:r>
              <a:rPr lang="ru-RU" dirty="0"/>
              <a:t> в </a:t>
            </a:r>
            <a:r>
              <a:rPr lang="ru-RU" dirty="0" err="1"/>
              <a:t>медицині</a:t>
            </a:r>
            <a:r>
              <a:rPr lang="ru-RU" dirty="0"/>
              <a:t>.</a:t>
            </a:r>
            <a:r>
              <a:rPr lang="en-US" dirty="0"/>
              <a:t>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42076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Основні напрями </a:t>
            </a:r>
            <a:r>
              <a:rPr lang="uk-UA" dirty="0" err="1"/>
              <a:t>анімалотерапії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44823" y="1477999"/>
            <a:ext cx="4709576" cy="1628603"/>
          </a:xfrm>
        </p:spPr>
        <p:txBody>
          <a:bodyPr>
            <a:normAutofit/>
          </a:bodyPr>
          <a:lstStyle/>
          <a:p>
            <a:r>
              <a:rPr lang="uk-UA" dirty="0"/>
              <a:t>- </a:t>
            </a:r>
            <a:r>
              <a:rPr lang="uk-UA" dirty="0" err="1"/>
              <a:t>каністерапія</a:t>
            </a:r>
            <a:r>
              <a:rPr lang="uk-UA" dirty="0"/>
              <a:t> ( собаки)</a:t>
            </a:r>
          </a:p>
          <a:p>
            <a:r>
              <a:rPr lang="uk-UA" dirty="0"/>
              <a:t>- </a:t>
            </a:r>
            <a:r>
              <a:rPr lang="uk-UA" dirty="0" err="1"/>
              <a:t>фелінотерапія</a:t>
            </a:r>
            <a:r>
              <a:rPr lang="uk-UA" dirty="0"/>
              <a:t> (коти)</a:t>
            </a:r>
          </a:p>
          <a:p>
            <a:r>
              <a:rPr lang="uk-UA" dirty="0"/>
              <a:t>- </a:t>
            </a:r>
            <a:r>
              <a:rPr lang="uk-UA" dirty="0" err="1"/>
              <a:t>іпотерапія</a:t>
            </a:r>
            <a:r>
              <a:rPr lang="uk-UA" dirty="0"/>
              <a:t> (коні)</a:t>
            </a:r>
          </a:p>
          <a:p>
            <a:r>
              <a:rPr lang="uk-UA" dirty="0"/>
              <a:t>- </a:t>
            </a:r>
            <a:r>
              <a:rPr lang="uk-UA" dirty="0" err="1"/>
              <a:t>дельфінотерапія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58" y="3981227"/>
            <a:ext cx="3629025" cy="23923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174" y="3333209"/>
            <a:ext cx="3854592" cy="27581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714" y="1768205"/>
            <a:ext cx="3685848" cy="26767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128" y="3958475"/>
            <a:ext cx="4293537" cy="241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332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Які потреби задовольняються в контакті із тваринами?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79600" y="1701800"/>
            <a:ext cx="9625012" cy="4546600"/>
          </a:xfrm>
        </p:spPr>
        <p:txBody>
          <a:bodyPr>
            <a:normAutofit/>
          </a:bodyPr>
          <a:lstStyle/>
          <a:p>
            <a:r>
              <a:rPr lang="ru-RU" dirty="0"/>
              <a:t>потреба в реальному </a:t>
            </a:r>
            <a:r>
              <a:rPr lang="ru-RU" dirty="0" err="1"/>
              <a:t>захисті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психологічній</a:t>
            </a:r>
            <a:r>
              <a:rPr lang="ru-RU" dirty="0"/>
              <a:t> </a:t>
            </a:r>
            <a:r>
              <a:rPr lang="ru-RU" dirty="0" err="1"/>
              <a:t>захищеності</a:t>
            </a:r>
            <a:r>
              <a:rPr lang="ru-RU" dirty="0"/>
              <a:t>;</a:t>
            </a:r>
          </a:p>
          <a:p>
            <a:r>
              <a:rPr lang="ru-RU" dirty="0"/>
              <a:t>потреба бути </a:t>
            </a:r>
            <a:r>
              <a:rPr lang="ru-RU" dirty="0" err="1"/>
              <a:t>захисником</a:t>
            </a:r>
            <a:r>
              <a:rPr lang="ru-RU" dirty="0"/>
              <a:t>;</a:t>
            </a:r>
          </a:p>
          <a:p>
            <a:r>
              <a:rPr lang="ru-RU" dirty="0"/>
              <a:t>потреба в </a:t>
            </a:r>
            <a:r>
              <a:rPr lang="ru-RU" dirty="0" err="1"/>
              <a:t>русі</a:t>
            </a:r>
            <a:r>
              <a:rPr lang="ru-RU" dirty="0"/>
              <a:t> та активному </a:t>
            </a:r>
            <a:r>
              <a:rPr lang="ru-RU" dirty="0" err="1"/>
              <a:t>способі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;</a:t>
            </a:r>
          </a:p>
          <a:p>
            <a:r>
              <a:rPr lang="ru-RU" dirty="0"/>
              <a:t>потреба в </a:t>
            </a:r>
            <a:r>
              <a:rPr lang="ru-RU" dirty="0" err="1"/>
              <a:t>спільній</a:t>
            </a:r>
            <a:r>
              <a:rPr lang="ru-RU" dirty="0"/>
              <a:t> </a:t>
            </a:r>
            <a:r>
              <a:rPr lang="ru-RU" dirty="0" err="1"/>
              <a:t>активності</a:t>
            </a:r>
            <a:r>
              <a:rPr lang="ru-RU" dirty="0"/>
              <a:t>;</a:t>
            </a:r>
          </a:p>
          <a:p>
            <a:r>
              <a:rPr lang="ru-RU" dirty="0"/>
              <a:t>потреба в </a:t>
            </a:r>
            <a:r>
              <a:rPr lang="ru-RU" dirty="0" err="1"/>
              <a:t>функціональних</a:t>
            </a:r>
            <a:r>
              <a:rPr lang="ru-RU" dirty="0"/>
              <a:t> </a:t>
            </a:r>
            <a:r>
              <a:rPr lang="ru-RU" dirty="0" err="1"/>
              <a:t>взаємодіях</a:t>
            </a:r>
            <a:r>
              <a:rPr lang="ru-RU" dirty="0"/>
              <a:t>;</a:t>
            </a:r>
          </a:p>
          <a:p>
            <a:r>
              <a:rPr lang="ru-RU" dirty="0"/>
              <a:t>потреба в </a:t>
            </a:r>
            <a:r>
              <a:rPr lang="ru-RU" dirty="0" err="1"/>
              <a:t>домінуванні</a:t>
            </a:r>
            <a:r>
              <a:rPr lang="ru-RU" dirty="0"/>
              <a:t> (</a:t>
            </a:r>
            <a:r>
              <a:rPr lang="ru-RU" dirty="0" err="1"/>
              <a:t>рідше</a:t>
            </a:r>
            <a:r>
              <a:rPr lang="ru-RU" dirty="0"/>
              <a:t> - в </a:t>
            </a:r>
            <a:r>
              <a:rPr lang="ru-RU" dirty="0" err="1"/>
              <a:t>підпорядкуванні</a:t>
            </a:r>
            <a:r>
              <a:rPr lang="ru-RU" dirty="0"/>
              <a:t>);</a:t>
            </a:r>
          </a:p>
          <a:p>
            <a:r>
              <a:rPr lang="ru-RU" dirty="0"/>
              <a:t>потреба в </a:t>
            </a:r>
            <a:r>
              <a:rPr lang="ru-RU" dirty="0" err="1"/>
              <a:t>проявах</a:t>
            </a:r>
            <a:r>
              <a:rPr lang="ru-RU" dirty="0"/>
              <a:t> </a:t>
            </a:r>
            <a:r>
              <a:rPr lang="ru-RU" dirty="0" err="1"/>
              <a:t>емоцій</a:t>
            </a:r>
            <a:r>
              <a:rPr lang="ru-RU" dirty="0"/>
              <a:t>, в </a:t>
            </a:r>
            <a:r>
              <a:rPr lang="ru-RU" dirty="0" err="1"/>
              <a:t>почуттях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естетичні</a:t>
            </a:r>
            <a:r>
              <a:rPr lang="ru-RU" dirty="0"/>
              <a:t> потреби;</a:t>
            </a:r>
          </a:p>
          <a:p>
            <a:r>
              <a:rPr lang="ru-RU" dirty="0"/>
              <a:t>потреба в </a:t>
            </a:r>
            <a:r>
              <a:rPr lang="ru-RU" dirty="0" err="1"/>
              <a:t>спілкуванні</a:t>
            </a:r>
            <a:r>
              <a:rPr lang="ru-RU" dirty="0"/>
              <a:t>;</a:t>
            </a:r>
          </a:p>
          <a:p>
            <a:r>
              <a:rPr lang="ru-RU" dirty="0"/>
              <a:t>потреба в </a:t>
            </a:r>
            <a:r>
              <a:rPr lang="ru-RU" dirty="0" err="1"/>
              <a:t>соціальних</a:t>
            </a:r>
            <a:r>
              <a:rPr lang="ru-RU" dirty="0"/>
              <a:t> контактах (</a:t>
            </a:r>
            <a:r>
              <a:rPr lang="ru-RU" dirty="0" err="1"/>
              <a:t>включаючи</a:t>
            </a:r>
            <a:r>
              <a:rPr lang="ru-RU" dirty="0"/>
              <a:t> і </a:t>
            </a:r>
            <a:r>
              <a:rPr lang="ru-RU" dirty="0" err="1"/>
              <a:t>відносини</a:t>
            </a:r>
            <a:r>
              <a:rPr lang="ru-RU" dirty="0"/>
              <a:t> з</a:t>
            </a:r>
          </a:p>
          <a:p>
            <a:r>
              <a:rPr lang="ru-RU" dirty="0"/>
              <a:t>господарями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527659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Стани здоров’я людини при яких допомагають тварини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4006222"/>
          </a:xfrm>
        </p:spPr>
        <p:txBody>
          <a:bodyPr>
            <a:normAutofit/>
          </a:bodyPr>
          <a:lstStyle/>
          <a:p>
            <a:r>
              <a:rPr lang="ru-RU" dirty="0"/>
              <a:t>при </a:t>
            </a:r>
            <a:r>
              <a:rPr lang="ru-RU" dirty="0" err="1"/>
              <a:t>серцево-судинних</a:t>
            </a:r>
            <a:r>
              <a:rPr lang="ru-RU" dirty="0"/>
              <a:t> хворобах.</a:t>
            </a:r>
          </a:p>
          <a:p>
            <a:r>
              <a:rPr lang="ru-RU" dirty="0"/>
              <a:t>при </a:t>
            </a:r>
            <a:r>
              <a:rPr lang="ru-RU" dirty="0" err="1"/>
              <a:t>стресі</a:t>
            </a:r>
            <a:r>
              <a:rPr lang="ru-RU" dirty="0"/>
              <a:t> і </a:t>
            </a:r>
            <a:r>
              <a:rPr lang="ru-RU" dirty="0" err="1"/>
              <a:t>втомі</a:t>
            </a:r>
            <a:r>
              <a:rPr lang="ru-RU" dirty="0"/>
              <a:t>;</a:t>
            </a:r>
          </a:p>
          <a:p>
            <a:r>
              <a:rPr lang="ru-RU" dirty="0"/>
              <a:t> при </a:t>
            </a:r>
            <a:r>
              <a:rPr lang="ru-RU" dirty="0" err="1"/>
              <a:t>комунікативній</a:t>
            </a:r>
            <a:r>
              <a:rPr lang="ru-RU" dirty="0"/>
              <a:t> </a:t>
            </a:r>
            <a:r>
              <a:rPr lang="ru-RU" dirty="0" err="1"/>
              <a:t>деривації</a:t>
            </a:r>
            <a:r>
              <a:rPr lang="ru-RU" dirty="0"/>
              <a:t>,- </a:t>
            </a:r>
            <a:r>
              <a:rPr lang="ru-RU" dirty="0" err="1"/>
              <a:t>зокрема</a:t>
            </a:r>
            <a:r>
              <a:rPr lang="ru-RU" dirty="0"/>
              <a:t>, </a:t>
            </a:r>
            <a:r>
              <a:rPr lang="ru-RU" dirty="0" err="1"/>
              <a:t>американські</a:t>
            </a:r>
            <a:r>
              <a:rPr lang="ru-RU" dirty="0"/>
              <a:t> </a:t>
            </a:r>
            <a:r>
              <a:rPr lang="ru-RU" dirty="0" err="1"/>
              <a:t>вчені</a:t>
            </a:r>
            <a:r>
              <a:rPr lang="ru-RU" dirty="0"/>
              <a:t> </a:t>
            </a:r>
            <a:r>
              <a:rPr lang="ru-RU" dirty="0" err="1"/>
              <a:t>виявили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люди з </a:t>
            </a:r>
            <a:r>
              <a:rPr lang="ru-RU" dirty="0" err="1"/>
              <a:t>обмеженими</a:t>
            </a:r>
            <a:r>
              <a:rPr lang="ru-RU" dirty="0"/>
              <a:t> </a:t>
            </a:r>
            <a:r>
              <a:rPr lang="ru-RU" dirty="0" err="1"/>
              <a:t>можливостями</a:t>
            </a:r>
            <a:r>
              <a:rPr lang="ru-RU" dirty="0"/>
              <a:t> 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каністерапії</a:t>
            </a:r>
            <a:r>
              <a:rPr lang="ru-RU" dirty="0"/>
              <a:t> </a:t>
            </a:r>
            <a:r>
              <a:rPr lang="ru-RU" dirty="0" err="1"/>
              <a:t>починають</a:t>
            </a:r>
            <a:r>
              <a:rPr lang="ru-RU" dirty="0"/>
              <a:t> </a:t>
            </a:r>
            <a:r>
              <a:rPr lang="ru-RU" dirty="0" err="1"/>
              <a:t>відчувати</a:t>
            </a:r>
            <a:r>
              <a:rPr lang="ru-RU" dirty="0"/>
              <a:t> себе </a:t>
            </a:r>
            <a:r>
              <a:rPr lang="ru-RU" dirty="0" err="1"/>
              <a:t>менш</a:t>
            </a:r>
            <a:r>
              <a:rPr lang="ru-RU" dirty="0"/>
              <a:t> </a:t>
            </a:r>
            <a:r>
              <a:rPr lang="ru-RU" dirty="0" err="1"/>
              <a:t>самотніми</a:t>
            </a:r>
            <a:r>
              <a:rPr lang="ru-RU" dirty="0"/>
              <a:t> і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незалежними</a:t>
            </a:r>
            <a:r>
              <a:rPr lang="ru-RU" dirty="0"/>
              <a:t>, у них </a:t>
            </a:r>
            <a:r>
              <a:rPr lang="ru-RU" dirty="0" err="1"/>
              <a:t>підвищується</a:t>
            </a:r>
            <a:r>
              <a:rPr lang="ru-RU" dirty="0"/>
              <a:t> </a:t>
            </a:r>
            <a:r>
              <a:rPr lang="ru-RU" dirty="0" err="1"/>
              <a:t>самооцінка</a:t>
            </a:r>
            <a:r>
              <a:rPr lang="ru-RU" dirty="0"/>
              <a:t>, вони </a:t>
            </a:r>
            <a:r>
              <a:rPr lang="ru-RU" dirty="0" err="1"/>
              <a:t>стають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комунікабельними</a:t>
            </a:r>
            <a:r>
              <a:rPr lang="ru-RU" dirty="0"/>
              <a:t>; </a:t>
            </a:r>
          </a:p>
          <a:p>
            <a:r>
              <a:rPr lang="ru-RU" dirty="0"/>
              <a:t>при </a:t>
            </a:r>
            <a:r>
              <a:rPr lang="ru-RU" dirty="0" err="1"/>
              <a:t>розладах</a:t>
            </a:r>
            <a:r>
              <a:rPr lang="ru-RU" dirty="0"/>
              <a:t> спектру аутизму; </a:t>
            </a:r>
          </a:p>
          <a:p>
            <a:r>
              <a:rPr lang="ru-RU" dirty="0"/>
              <a:t>при </a:t>
            </a:r>
            <a:r>
              <a:rPr lang="ru-RU" dirty="0" err="1"/>
              <a:t>нервовому</a:t>
            </a:r>
            <a:r>
              <a:rPr lang="ru-RU" dirty="0"/>
              <a:t> </a:t>
            </a:r>
            <a:r>
              <a:rPr lang="ru-RU" dirty="0" err="1"/>
              <a:t>напруженні</a:t>
            </a:r>
            <a:r>
              <a:rPr lang="ru-RU" dirty="0"/>
              <a:t>,- будь-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тварини</a:t>
            </a:r>
            <a:r>
              <a:rPr lang="ru-RU" dirty="0"/>
              <a:t> </a:t>
            </a:r>
            <a:r>
              <a:rPr lang="ru-RU" dirty="0" err="1"/>
              <a:t>допомагають</a:t>
            </a:r>
            <a:r>
              <a:rPr lang="ru-RU" dirty="0"/>
              <a:t> </a:t>
            </a:r>
            <a:r>
              <a:rPr lang="ru-RU" dirty="0" err="1"/>
              <a:t>долати</a:t>
            </a:r>
            <a:r>
              <a:rPr lang="ru-RU" dirty="0"/>
              <a:t> </a:t>
            </a:r>
            <a:r>
              <a:rPr lang="ru-RU" dirty="0" err="1"/>
              <a:t>стрес</a:t>
            </a:r>
            <a:r>
              <a:rPr lang="ru-RU" dirty="0"/>
              <a:t> і </a:t>
            </a:r>
            <a:r>
              <a:rPr lang="ru-RU" dirty="0" err="1"/>
              <a:t>нервову</a:t>
            </a:r>
            <a:r>
              <a:rPr lang="ru-RU" dirty="0"/>
              <a:t> </a:t>
            </a:r>
            <a:r>
              <a:rPr lang="ru-RU" dirty="0" err="1"/>
              <a:t>напругу</a:t>
            </a:r>
            <a:r>
              <a:rPr lang="ru-RU" dirty="0"/>
              <a:t> </a:t>
            </a:r>
            <a:r>
              <a:rPr lang="ru-RU" dirty="0" err="1"/>
              <a:t>завдяки</a:t>
            </a:r>
            <a:r>
              <a:rPr lang="ru-RU" dirty="0"/>
              <a:t> тому,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допомагають</a:t>
            </a:r>
            <a:r>
              <a:rPr lang="ru-RU" dirty="0"/>
              <a:t> </a:t>
            </a:r>
            <a:r>
              <a:rPr lang="ru-RU" dirty="0" err="1"/>
              <a:t>людині</a:t>
            </a:r>
            <a:r>
              <a:rPr lang="ru-RU" dirty="0"/>
              <a:t> </a:t>
            </a:r>
            <a:r>
              <a:rPr lang="ru-RU" dirty="0" err="1"/>
              <a:t>переключити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, </a:t>
            </a:r>
            <a:r>
              <a:rPr lang="ru-RU" dirty="0" err="1"/>
              <a:t>відволіктися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 </a:t>
            </a:r>
            <a:r>
              <a:rPr lang="ru-RU" dirty="0" err="1"/>
              <a:t>негативної</a:t>
            </a:r>
            <a:r>
              <a:rPr lang="ru-RU" dirty="0"/>
              <a:t> думки.</a:t>
            </a:r>
          </a:p>
        </p:txBody>
      </p:sp>
    </p:spTree>
    <p:extLst>
      <p:ext uri="{BB962C8B-B14F-4D97-AF65-F5344CB8AC3E}">
        <p14:creationId xmlns:p14="http://schemas.microsoft.com/office/powerpoint/2010/main" val="4148182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Що таке </a:t>
            </a:r>
            <a:r>
              <a:rPr lang="uk-UA" dirty="0" err="1"/>
              <a:t>каністерапія</a:t>
            </a:r>
            <a:r>
              <a:rPr lang="uk-UA" dirty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24612" y="1905000"/>
            <a:ext cx="5080000" cy="3777622"/>
          </a:xfrm>
        </p:spPr>
        <p:txBody>
          <a:bodyPr>
            <a:normAutofit/>
          </a:bodyPr>
          <a:lstStyle/>
          <a:p>
            <a:r>
              <a:rPr lang="ru-RU" sz="2000" dirty="0" err="1"/>
              <a:t>Каністерапія</a:t>
            </a:r>
            <a:r>
              <a:rPr lang="ru-RU" sz="2000" dirty="0"/>
              <a:t> - </a:t>
            </a:r>
            <a:r>
              <a:rPr lang="ru-RU" sz="2000" dirty="0" err="1"/>
              <a:t>це</a:t>
            </a:r>
            <a:r>
              <a:rPr lang="ru-RU" sz="2000" dirty="0"/>
              <a:t> вид </a:t>
            </a:r>
            <a:r>
              <a:rPr lang="ru-RU" sz="2000" dirty="0" err="1"/>
              <a:t>лікування</a:t>
            </a:r>
            <a:r>
              <a:rPr lang="ru-RU" sz="2000" dirty="0"/>
              <a:t> при </a:t>
            </a:r>
            <a:r>
              <a:rPr lang="ru-RU" sz="2000" dirty="0" err="1"/>
              <a:t>якому</a:t>
            </a:r>
            <a:r>
              <a:rPr lang="ru-RU" sz="2000" dirty="0"/>
              <a:t> </a:t>
            </a:r>
            <a:r>
              <a:rPr lang="ru-RU" sz="2000" dirty="0" err="1"/>
              <a:t>використовують</a:t>
            </a:r>
            <a:r>
              <a:rPr lang="ru-RU" sz="2000" dirty="0"/>
              <a:t> собак та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вплив</a:t>
            </a:r>
            <a:r>
              <a:rPr lang="ru-RU" sz="2000" dirty="0"/>
              <a:t> на </a:t>
            </a:r>
            <a:r>
              <a:rPr lang="ru-RU" sz="2000" dirty="0" err="1"/>
              <a:t>людину</a:t>
            </a:r>
            <a:r>
              <a:rPr lang="ru-RU" sz="2000" dirty="0"/>
              <a:t>. </a:t>
            </a:r>
            <a:r>
              <a:rPr lang="ru-RU" sz="2000" dirty="0" err="1"/>
              <a:t>Наприклад</a:t>
            </a:r>
            <a:r>
              <a:rPr lang="ru-RU" sz="2000" dirty="0"/>
              <a:t>, собаки </a:t>
            </a:r>
            <a:r>
              <a:rPr lang="ru-RU" sz="2000" dirty="0" err="1"/>
              <a:t>допомогають</a:t>
            </a:r>
            <a:r>
              <a:rPr lang="ru-RU" sz="2000" dirty="0"/>
              <a:t> </a:t>
            </a:r>
            <a:r>
              <a:rPr lang="ru-RU" sz="2000" dirty="0" err="1"/>
              <a:t>самотнім</a:t>
            </a:r>
            <a:r>
              <a:rPr lang="ru-RU" sz="2000" dirty="0"/>
              <a:t> людям, у </a:t>
            </a:r>
            <a:r>
              <a:rPr lang="ru-RU" sz="2000" dirty="0" err="1"/>
              <a:t>яких</a:t>
            </a:r>
            <a:r>
              <a:rPr lang="ru-RU" sz="2000" dirty="0"/>
              <a:t> є </a:t>
            </a:r>
            <a:r>
              <a:rPr lang="ru-RU" sz="2000" dirty="0" err="1"/>
              <a:t>проблеми</a:t>
            </a:r>
            <a:r>
              <a:rPr lang="ru-RU" sz="2000" dirty="0"/>
              <a:t>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комунікацією</a:t>
            </a:r>
            <a:r>
              <a:rPr lang="ru-RU" sz="2000" dirty="0"/>
              <a:t>. </a:t>
            </a:r>
            <a:r>
              <a:rPr lang="ru-RU" sz="2000" dirty="0" err="1"/>
              <a:t>Також</a:t>
            </a:r>
            <a:r>
              <a:rPr lang="ru-RU" sz="2000" dirty="0"/>
              <a:t> доведено,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активний</a:t>
            </a:r>
            <a:r>
              <a:rPr lang="ru-RU" sz="2000" dirty="0"/>
              <a:t> </a:t>
            </a:r>
            <a:r>
              <a:rPr lang="ru-RU" sz="2000" dirty="0" err="1"/>
              <a:t>відпочинок</a:t>
            </a:r>
            <a:r>
              <a:rPr lang="ru-RU" sz="2000" dirty="0"/>
              <a:t> з собакою </a:t>
            </a:r>
            <a:r>
              <a:rPr lang="ru-RU" sz="2000" dirty="0" err="1"/>
              <a:t>знижує</a:t>
            </a:r>
            <a:r>
              <a:rPr lang="ru-RU" sz="2000" dirty="0"/>
              <a:t> </a:t>
            </a:r>
            <a:r>
              <a:rPr lang="ru-RU" sz="2000" dirty="0" err="1"/>
              <a:t>вірогідність</a:t>
            </a:r>
            <a:r>
              <a:rPr lang="ru-RU" sz="2000" dirty="0"/>
              <a:t> </a:t>
            </a:r>
            <a:r>
              <a:rPr lang="ru-RU" sz="2000" dirty="0" err="1"/>
              <a:t>серцево-судинних</a:t>
            </a:r>
            <a:r>
              <a:rPr lang="ru-RU" sz="2000" dirty="0"/>
              <a:t> </a:t>
            </a:r>
            <a:r>
              <a:rPr lang="ru-RU" sz="2000" dirty="0" err="1"/>
              <a:t>захворювань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712" y="1905000"/>
            <a:ext cx="4838700" cy="322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271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78300" y="649510"/>
            <a:ext cx="5509675" cy="1280890"/>
          </a:xfrm>
        </p:spPr>
        <p:txBody>
          <a:bodyPr/>
          <a:lstStyle/>
          <a:p>
            <a:r>
              <a:rPr lang="uk-UA" dirty="0"/>
              <a:t>На що вона впливає?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9812" y="1930400"/>
            <a:ext cx="4903788" cy="4165600"/>
          </a:xfrm>
        </p:spPr>
        <p:txBody>
          <a:bodyPr>
            <a:normAutofit/>
          </a:bodyPr>
          <a:lstStyle/>
          <a:p>
            <a:r>
              <a:rPr lang="uk-UA" dirty="0"/>
              <a:t>- </a:t>
            </a:r>
            <a:r>
              <a:rPr lang="uk-UA" dirty="0" err="1"/>
              <a:t>допомогає</a:t>
            </a:r>
            <a:r>
              <a:rPr lang="uk-UA" dirty="0"/>
              <a:t> в зниженні рівня </a:t>
            </a:r>
            <a:r>
              <a:rPr lang="uk-UA" dirty="0" err="1"/>
              <a:t>кортизолу</a:t>
            </a:r>
            <a:endParaRPr lang="uk-UA" dirty="0"/>
          </a:p>
          <a:p>
            <a:r>
              <a:rPr lang="uk-UA" dirty="0"/>
              <a:t>- підвищує рівень </a:t>
            </a:r>
            <a:r>
              <a:rPr lang="uk-UA" dirty="0" err="1"/>
              <a:t>окситоцину</a:t>
            </a:r>
            <a:endParaRPr lang="uk-UA" dirty="0"/>
          </a:p>
          <a:p>
            <a:r>
              <a:rPr lang="uk-UA" dirty="0"/>
              <a:t>- стимулює до рухової активності</a:t>
            </a:r>
          </a:p>
          <a:p>
            <a:r>
              <a:rPr lang="uk-UA" dirty="0"/>
              <a:t>- розвиває комунікативні навички</a:t>
            </a:r>
          </a:p>
          <a:p>
            <a:r>
              <a:rPr lang="ru-RU" dirty="0"/>
              <a:t>Собака </a:t>
            </a:r>
            <a:r>
              <a:rPr lang="ru-RU" dirty="0" err="1"/>
              <a:t>завжди</a:t>
            </a:r>
            <a:r>
              <a:rPr lang="ru-RU" dirty="0"/>
              <a:t> рада </a:t>
            </a:r>
            <a:r>
              <a:rPr lang="ru-RU" dirty="0" err="1"/>
              <a:t>спілкуванню</a:t>
            </a:r>
            <a:r>
              <a:rPr lang="ru-RU" dirty="0"/>
              <a:t> з </a:t>
            </a:r>
            <a:r>
              <a:rPr lang="ru-RU" dirty="0" err="1"/>
              <a:t>людиною</a:t>
            </a:r>
            <a:r>
              <a:rPr lang="ru-RU" dirty="0"/>
              <a:t>,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перебувати</a:t>
            </a:r>
            <a:r>
              <a:rPr lang="ru-RU" dirty="0"/>
              <a:t> </a:t>
            </a:r>
            <a:r>
              <a:rPr lang="ru-RU" dirty="0" err="1"/>
              <a:t>поруч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нею, тому до собаки </a:t>
            </a:r>
            <a:r>
              <a:rPr lang="ru-RU" dirty="0" err="1"/>
              <a:t>тягнуться</a:t>
            </a:r>
            <a:r>
              <a:rPr lang="ru-RU" dirty="0"/>
              <a:t> і </a:t>
            </a:r>
            <a:r>
              <a:rPr lang="ru-RU" dirty="0" err="1"/>
              <a:t>дорослі</a:t>
            </a:r>
            <a:r>
              <a:rPr lang="ru-RU" dirty="0"/>
              <a:t>, і </a:t>
            </a:r>
            <a:r>
              <a:rPr lang="ru-RU" dirty="0" err="1"/>
              <a:t>діти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відчувають</a:t>
            </a:r>
            <a:r>
              <a:rPr lang="ru-RU" dirty="0"/>
              <a:t> брак </a:t>
            </a:r>
            <a:r>
              <a:rPr lang="ru-RU" dirty="0" err="1"/>
              <a:t>безумовної</a:t>
            </a:r>
            <a:r>
              <a:rPr lang="ru-RU" dirty="0"/>
              <a:t> </a:t>
            </a:r>
            <a:r>
              <a:rPr lang="ru-RU" dirty="0" err="1"/>
              <a:t>любові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прагнуть</a:t>
            </a:r>
            <a:r>
              <a:rPr lang="ru-RU" dirty="0"/>
              <a:t> до </a:t>
            </a:r>
            <a:r>
              <a:rPr lang="ru-RU" dirty="0" err="1"/>
              <a:t>вільного</a:t>
            </a:r>
            <a:r>
              <a:rPr lang="ru-RU" dirty="0"/>
              <a:t> </a:t>
            </a:r>
            <a:r>
              <a:rPr lang="ru-RU" dirty="0" err="1"/>
              <a:t>прояву</a:t>
            </a:r>
            <a:r>
              <a:rPr lang="ru-RU" dirty="0"/>
              <a:t> </a:t>
            </a:r>
            <a:r>
              <a:rPr lang="ru-RU" dirty="0" err="1"/>
              <a:t>емоцій</a:t>
            </a:r>
            <a:r>
              <a:rPr lang="ru-RU" dirty="0"/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505" y="1555750"/>
            <a:ext cx="5647267" cy="423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426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Де застосовується </a:t>
            </a:r>
            <a:r>
              <a:rPr lang="uk-UA" dirty="0" err="1"/>
              <a:t>каністерапія</a:t>
            </a:r>
            <a:r>
              <a:rPr lang="uk-UA" dirty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83200" y="1752600"/>
            <a:ext cx="6577012" cy="4216400"/>
          </a:xfrm>
        </p:spPr>
        <p:txBody>
          <a:bodyPr/>
          <a:lstStyle/>
          <a:p>
            <a:r>
              <a:rPr lang="ru-RU" dirty="0"/>
              <a:t>робота з </a:t>
            </a:r>
            <a:r>
              <a:rPr lang="ru-RU" dirty="0" err="1"/>
              <a:t>дітьми</a:t>
            </a:r>
            <a:r>
              <a:rPr lang="ru-RU" dirty="0"/>
              <a:t> з РАС</a:t>
            </a:r>
          </a:p>
          <a:p>
            <a:r>
              <a:rPr lang="ru-RU" dirty="0" err="1"/>
              <a:t>реабілітація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травм</a:t>
            </a:r>
          </a:p>
          <a:p>
            <a:r>
              <a:rPr lang="ru-RU" dirty="0" err="1"/>
              <a:t>підтримка</a:t>
            </a:r>
            <a:r>
              <a:rPr lang="ru-RU" dirty="0"/>
              <a:t> людей </a:t>
            </a:r>
            <a:r>
              <a:rPr lang="ru-RU" dirty="0" err="1"/>
              <a:t>похилого</a:t>
            </a:r>
            <a:r>
              <a:rPr lang="ru-RU" dirty="0"/>
              <a:t> </a:t>
            </a:r>
            <a:r>
              <a:rPr lang="ru-RU" dirty="0" err="1"/>
              <a:t>віку</a:t>
            </a:r>
            <a:endParaRPr lang="ru-RU" dirty="0"/>
          </a:p>
          <a:p>
            <a:r>
              <a:rPr lang="ru-RU" dirty="0" err="1"/>
              <a:t>психологічна</a:t>
            </a:r>
            <a:r>
              <a:rPr lang="ru-RU" dirty="0"/>
              <a:t> </a:t>
            </a:r>
            <a:r>
              <a:rPr lang="ru-RU" dirty="0" err="1"/>
              <a:t>допомога</a:t>
            </a:r>
            <a:endParaRPr lang="ru-RU" dirty="0"/>
          </a:p>
          <a:p>
            <a:r>
              <a:rPr lang="ru-RU" dirty="0"/>
              <a:t>собак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реабілітаційною</a:t>
            </a:r>
            <a:r>
              <a:rPr lang="ru-RU" dirty="0"/>
              <a:t> метою </a:t>
            </a:r>
            <a:r>
              <a:rPr lang="ru-RU" dirty="0" err="1"/>
              <a:t>використовують</a:t>
            </a:r>
            <a:r>
              <a:rPr lang="ru-RU" dirty="0"/>
              <a:t> у </a:t>
            </a:r>
            <a:r>
              <a:rPr lang="ru-RU" dirty="0" err="1"/>
              <a:t>дитячих</a:t>
            </a:r>
            <a:r>
              <a:rPr lang="ru-RU" dirty="0"/>
              <a:t> </a:t>
            </a:r>
            <a:r>
              <a:rPr lang="ru-RU" dirty="0" err="1"/>
              <a:t>будинках</a:t>
            </a:r>
            <a:r>
              <a:rPr lang="ru-RU" dirty="0"/>
              <a:t>, </a:t>
            </a:r>
            <a:r>
              <a:rPr lang="ru-RU" dirty="0" err="1"/>
              <a:t>будинках</a:t>
            </a:r>
            <a:r>
              <a:rPr lang="ru-RU" dirty="0"/>
              <a:t> </a:t>
            </a:r>
            <a:r>
              <a:rPr lang="ru-RU" dirty="0" err="1"/>
              <a:t>інвалідів</a:t>
            </a:r>
            <a:r>
              <a:rPr lang="ru-RU" dirty="0"/>
              <a:t>, </a:t>
            </a:r>
            <a:r>
              <a:rPr lang="ru-RU" dirty="0" err="1"/>
              <a:t>будинках</a:t>
            </a:r>
            <a:r>
              <a:rPr lang="ru-RU" dirty="0"/>
              <a:t> для людей </a:t>
            </a:r>
            <a:r>
              <a:rPr lang="ru-RU" dirty="0" err="1"/>
              <a:t>похилого</a:t>
            </a:r>
            <a:r>
              <a:rPr lang="ru-RU" dirty="0"/>
              <a:t> </a:t>
            </a:r>
            <a:r>
              <a:rPr lang="ru-RU" dirty="0" err="1"/>
              <a:t>віку</a:t>
            </a:r>
            <a:r>
              <a:rPr lang="ru-RU" dirty="0"/>
              <a:t>, </a:t>
            </a:r>
            <a:r>
              <a:rPr lang="ru-RU" dirty="0" err="1"/>
              <a:t>стаціонарних</a:t>
            </a:r>
            <a:r>
              <a:rPr lang="ru-RU" dirty="0"/>
              <a:t> </a:t>
            </a:r>
            <a:r>
              <a:rPr lang="ru-RU" dirty="0" err="1"/>
              <a:t>лікувальних</a:t>
            </a:r>
            <a:r>
              <a:rPr lang="ru-RU" dirty="0"/>
              <a:t>, </a:t>
            </a:r>
            <a:r>
              <a:rPr lang="ru-RU" dirty="0" err="1"/>
              <a:t>реабілітаційних</a:t>
            </a:r>
            <a:r>
              <a:rPr lang="ru-RU" dirty="0"/>
              <a:t>, </a:t>
            </a:r>
            <a:r>
              <a:rPr lang="ru-RU" dirty="0" err="1"/>
              <a:t>оздоровчих</a:t>
            </a:r>
            <a:r>
              <a:rPr lang="ru-RU" dirty="0"/>
              <a:t> закладах, і шляхом контакту </a:t>
            </a:r>
            <a:r>
              <a:rPr lang="ru-RU" dirty="0" err="1"/>
              <a:t>пацієнтів</a:t>
            </a:r>
            <a:r>
              <a:rPr lang="ru-RU" dirty="0"/>
              <a:t> з собаками, </a:t>
            </a:r>
            <a:r>
              <a:rPr lang="ru-RU" dirty="0" err="1"/>
              <a:t>ігор</a:t>
            </a:r>
            <a:r>
              <a:rPr lang="ru-RU" dirty="0"/>
              <a:t>, </a:t>
            </a:r>
            <a:r>
              <a:rPr lang="ru-RU" dirty="0" err="1"/>
              <a:t>спеціальних</a:t>
            </a:r>
            <a:r>
              <a:rPr lang="ru-RU" dirty="0"/>
              <a:t> процедур і </a:t>
            </a:r>
            <a:r>
              <a:rPr lang="ru-RU" dirty="0" err="1"/>
              <a:t>вправ</a:t>
            </a:r>
            <a:r>
              <a:rPr lang="ru-RU" dirty="0"/>
              <a:t> </a:t>
            </a:r>
            <a:r>
              <a:rPr lang="ru-RU" dirty="0" err="1"/>
              <a:t>домагаються</a:t>
            </a:r>
            <a:r>
              <a:rPr lang="ru-RU" dirty="0"/>
              <a:t> часом </a:t>
            </a:r>
            <a:r>
              <a:rPr lang="ru-RU" dirty="0" err="1"/>
              <a:t>значного</a:t>
            </a:r>
            <a:r>
              <a:rPr lang="ru-RU" dirty="0"/>
              <a:t> </a:t>
            </a:r>
            <a:r>
              <a:rPr lang="ru-RU" dirty="0" err="1"/>
              <a:t>оздоровлюючого</a:t>
            </a:r>
            <a:r>
              <a:rPr lang="ru-RU" dirty="0"/>
              <a:t> </a:t>
            </a:r>
            <a:r>
              <a:rPr lang="ru-RU" dirty="0" err="1"/>
              <a:t>ефекту</a:t>
            </a:r>
            <a:r>
              <a:rPr lang="ru-RU" dirty="0"/>
              <a:t>: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1905000"/>
            <a:ext cx="42926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902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2601" y="624110"/>
            <a:ext cx="9752012" cy="1280890"/>
          </a:xfrm>
        </p:spPr>
        <p:txBody>
          <a:bodyPr/>
          <a:lstStyle/>
          <a:p>
            <a:r>
              <a:rPr lang="ru-RU" dirty="0" err="1"/>
              <a:t>Наукові</a:t>
            </a:r>
            <a:r>
              <a:rPr lang="ru-RU" dirty="0"/>
              <a:t> </a:t>
            </a:r>
            <a:r>
              <a:rPr lang="ru-RU" dirty="0" err="1"/>
              <a:t>докази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каністерапії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32400" y="2133600"/>
            <a:ext cx="6272212" cy="3777622"/>
          </a:xfrm>
        </p:spPr>
        <p:txBody>
          <a:bodyPr>
            <a:normAutofit/>
          </a:bodyPr>
          <a:lstStyle/>
          <a:p>
            <a:r>
              <a:rPr lang="ru-RU" sz="2400" dirty="0" err="1"/>
              <a:t>результати</a:t>
            </a:r>
            <a:r>
              <a:rPr lang="ru-RU" sz="2400" dirty="0"/>
              <a:t> </a:t>
            </a:r>
            <a:r>
              <a:rPr lang="ru-RU" sz="2400" dirty="0" err="1"/>
              <a:t>систематичних</a:t>
            </a:r>
            <a:r>
              <a:rPr lang="ru-RU" sz="2400" dirty="0"/>
              <a:t> </a:t>
            </a:r>
            <a:r>
              <a:rPr lang="ru-RU" sz="2400" dirty="0" err="1"/>
              <a:t>оглядів</a:t>
            </a:r>
            <a:r>
              <a:rPr lang="ru-RU" sz="2400" dirty="0"/>
              <a:t> </a:t>
            </a:r>
            <a:r>
              <a:rPr lang="ru-RU" sz="2400" dirty="0" err="1"/>
              <a:t>свідчать</a:t>
            </a:r>
            <a:r>
              <a:rPr lang="ru-RU" sz="2400" dirty="0"/>
              <a:t> про </a:t>
            </a:r>
            <a:r>
              <a:rPr lang="ru-RU" sz="2400" dirty="0" err="1"/>
              <a:t>позитивний</a:t>
            </a:r>
            <a:r>
              <a:rPr lang="ru-RU" sz="2400" dirty="0"/>
              <a:t> </a:t>
            </a:r>
            <a:r>
              <a:rPr lang="ru-RU" sz="2400" dirty="0" err="1"/>
              <a:t>вплив</a:t>
            </a:r>
            <a:r>
              <a:rPr lang="ru-RU" sz="2400" dirty="0"/>
              <a:t> </a:t>
            </a:r>
            <a:r>
              <a:rPr lang="ru-RU" sz="2400" dirty="0" err="1"/>
              <a:t>каністерапії</a:t>
            </a:r>
            <a:r>
              <a:rPr lang="ru-RU" sz="2400" dirty="0"/>
              <a:t> на </a:t>
            </a:r>
            <a:r>
              <a:rPr lang="ru-RU" sz="2400" dirty="0" err="1"/>
              <a:t>психоемоційний</a:t>
            </a:r>
            <a:r>
              <a:rPr lang="ru-RU" sz="2400" dirty="0"/>
              <a:t> стан </a:t>
            </a:r>
            <a:r>
              <a:rPr lang="ru-RU" sz="2400" dirty="0" err="1"/>
              <a:t>дітей</a:t>
            </a:r>
            <a:endParaRPr lang="ru-RU" sz="2400" dirty="0"/>
          </a:p>
          <a:p>
            <a:r>
              <a:rPr lang="ru-RU" sz="2400" dirty="0" err="1"/>
              <a:t>зафіксовано</a:t>
            </a:r>
            <a:r>
              <a:rPr lang="ru-RU" sz="2400" dirty="0"/>
              <a:t> </a:t>
            </a:r>
            <a:r>
              <a:rPr lang="ru-RU" sz="2400" dirty="0" err="1"/>
              <a:t>зниження</a:t>
            </a:r>
            <a:r>
              <a:rPr lang="ru-RU" sz="2400" dirty="0"/>
              <a:t> </a:t>
            </a:r>
            <a:r>
              <a:rPr lang="ru-RU" sz="2400" dirty="0" err="1"/>
              <a:t>рівня</a:t>
            </a:r>
            <a:r>
              <a:rPr lang="ru-RU" sz="2400" dirty="0"/>
              <a:t> </a:t>
            </a:r>
            <a:r>
              <a:rPr lang="ru-RU" sz="2400" dirty="0" err="1"/>
              <a:t>тривожності</a:t>
            </a:r>
            <a:r>
              <a:rPr lang="ru-RU" sz="2400" dirty="0"/>
              <a:t> та </a:t>
            </a:r>
            <a:r>
              <a:rPr lang="ru-RU" sz="2400" dirty="0" err="1"/>
              <a:t>покращення</a:t>
            </a:r>
            <a:r>
              <a:rPr lang="ru-RU" sz="2400" dirty="0"/>
              <a:t> </a:t>
            </a:r>
            <a:r>
              <a:rPr lang="ru-RU" sz="2400" dirty="0" err="1"/>
              <a:t>соціальної</a:t>
            </a:r>
            <a:r>
              <a:rPr lang="ru-RU" sz="2400" dirty="0"/>
              <a:t> </a:t>
            </a:r>
            <a:r>
              <a:rPr lang="ru-RU" sz="2400" dirty="0" err="1"/>
              <a:t>взаємодіїп</a:t>
            </a:r>
            <a:endParaRPr lang="ru-RU" sz="2400" dirty="0"/>
          </a:p>
          <a:p>
            <a:r>
              <a:rPr lang="ru-RU" sz="2400" dirty="0" err="1"/>
              <a:t>ідвищується</a:t>
            </a:r>
            <a:r>
              <a:rPr lang="ru-RU" sz="2400" dirty="0"/>
              <a:t> </a:t>
            </a:r>
            <a:r>
              <a:rPr lang="ru-RU" sz="2400" dirty="0" err="1"/>
              <a:t>мотивація</a:t>
            </a:r>
            <a:r>
              <a:rPr lang="ru-RU" sz="2400" dirty="0"/>
              <a:t> </a:t>
            </a:r>
            <a:r>
              <a:rPr lang="ru-RU" sz="2400" dirty="0" err="1"/>
              <a:t>пацієнтів</a:t>
            </a:r>
            <a:r>
              <a:rPr lang="ru-RU" sz="2400" dirty="0"/>
              <a:t> до </a:t>
            </a:r>
            <a:r>
              <a:rPr lang="ru-RU" sz="2400" dirty="0" err="1"/>
              <a:t>участі</a:t>
            </a:r>
            <a:r>
              <a:rPr lang="ru-RU" sz="2400" dirty="0"/>
              <a:t> в </a:t>
            </a:r>
            <a:r>
              <a:rPr lang="ru-RU" sz="2400" dirty="0" err="1"/>
              <a:t>реабілітаційних</a:t>
            </a:r>
            <a:r>
              <a:rPr lang="ru-RU" sz="2400" dirty="0"/>
              <a:t> </a:t>
            </a:r>
            <a:r>
              <a:rPr lang="ru-RU" sz="2400" dirty="0" err="1"/>
              <a:t>програмах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2304422"/>
            <a:ext cx="4521200" cy="36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038932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740</TotalTime>
  <Words>828</Words>
  <Application>Microsoft Office PowerPoint</Application>
  <PresentationFormat>Широкоэкранный</PresentationFormat>
  <Paragraphs>83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Century Gothic</vt:lpstr>
      <vt:lpstr>Wingdings 3</vt:lpstr>
      <vt:lpstr>Легкий дым</vt:lpstr>
      <vt:lpstr>Каністерапія та Фелінотерапія</vt:lpstr>
      <vt:lpstr>Що таке анімалотерапія?</vt:lpstr>
      <vt:lpstr>Основні напрями анімалотерапії</vt:lpstr>
      <vt:lpstr>Які потреби задовольняються в контакті із тваринами?</vt:lpstr>
      <vt:lpstr>Стани здоров’я людини при яких допомагають тварини</vt:lpstr>
      <vt:lpstr>Що таке каністерапія?</vt:lpstr>
      <vt:lpstr>На що вона впливає?</vt:lpstr>
      <vt:lpstr>Де застосовується каністерапія?</vt:lpstr>
      <vt:lpstr>Наукові докази ефективності каністерапії</vt:lpstr>
      <vt:lpstr>Фелінотерапія</vt:lpstr>
      <vt:lpstr>Особливості фелінотерапії</vt:lpstr>
      <vt:lpstr>Механізми впливу фелінотерапії</vt:lpstr>
      <vt:lpstr>Сфери застосування фелінотерапії</vt:lpstr>
      <vt:lpstr>Порівняння каністрепапії з фелінотерапією</vt:lpstr>
      <vt:lpstr>Цікаві факти про ці напрямки</vt:lpstr>
      <vt:lpstr>Список використаних джерел</vt:lpstr>
      <vt:lpstr>Дякую за увагу!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Каністерапія та Фелінотерапія</dc:title>
  <dc:creator>Пользователь</dc:creator>
  <cp:lastModifiedBy>Пользователь</cp:lastModifiedBy>
  <cp:revision>14</cp:revision>
  <dcterms:created xsi:type="dcterms:W3CDTF">2026-02-06T08:12:28Z</dcterms:created>
  <dcterms:modified xsi:type="dcterms:W3CDTF">2026-02-12T21:00:06Z</dcterms:modified>
</cp:coreProperties>
</file>