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73" r:id="rId6"/>
    <p:sldId id="272" r:id="rId7"/>
    <p:sldId id="267" r:id="rId8"/>
    <p:sldId id="268" r:id="rId9"/>
    <p:sldId id="269" r:id="rId10"/>
    <p:sldId id="274" r:id="rId11"/>
    <p:sldId id="258" r:id="rId12"/>
    <p:sldId id="271" r:id="rId13"/>
    <p:sldId id="270" r:id="rId14"/>
    <p:sldId id="263" r:id="rId15"/>
    <p:sldId id="259" r:id="rId16"/>
    <p:sldId id="261" r:id="rId17"/>
    <p:sldId id="260" r:id="rId18"/>
    <p:sldId id="262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044171-572E-4464-B3E6-4DCDE0E0E3D6}">
          <p14:sldIdLst>
            <p14:sldId id="256"/>
            <p14:sldId id="265"/>
            <p14:sldId id="266"/>
            <p14:sldId id="264"/>
            <p14:sldId id="273"/>
            <p14:sldId id="272"/>
            <p14:sldId id="267"/>
            <p14:sldId id="268"/>
            <p14:sldId id="269"/>
            <p14:sldId id="274"/>
            <p14:sldId id="258"/>
            <p14:sldId id="271"/>
            <p14:sldId id="270"/>
            <p14:sldId id="263"/>
            <p14:sldId id="259"/>
            <p14:sldId id="261"/>
            <p14:sldId id="260"/>
            <p14:sldId id="262"/>
          </p14:sldIdLst>
        </p14:section>
        <p14:section name="Раздел без заголовка" id="{764A3B04-3094-41DA-838C-A32CE56F8B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A3D6-9074-4470-BD85-2248F53EE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9B54DA-0403-41DA-A78D-43E863AB6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8C0F6-74D6-4244-BCB2-95FFEB69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FD0E9-840B-4D73-9D3D-A9739F34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9B75D-D38F-4D19-B042-7DC78322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7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4211-4113-405A-900D-5A16B0B1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EC62F3-BDEA-4DFE-81E4-ABEC134E1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5FA05-D293-43BC-946A-28BF7B39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FCA55-B52F-4AFA-A766-5840858E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7D703-2A27-441A-9AB8-5E48908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2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F1A677-175A-4D71-9640-6C9F6E4BE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E4D259-6B0D-4405-8798-E2675428A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9B185-F982-4D4E-98F7-195ACE3B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61372-89F3-4ABA-A740-C572E2CC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3C0F7-72D7-4447-B01F-80BBD7EB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7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D47B-B162-4FF8-96C2-C88D006D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D1373-799F-46F8-8434-1264F409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D5CD6-E161-43E2-846F-BE71A949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071BA-2C0B-4D9D-BCDD-57249C4D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AFB89-0C4C-43AA-A825-F41F1B8D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5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53BB7-19CE-47F7-89B3-BBA6691D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C63AE-4434-4609-9C66-20DA3D98B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A5C54-ABCA-4310-8B52-405E9471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6F1B5-DC49-49EB-A4B0-1AAACC61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9B1CB-528F-481B-8C70-FD809299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461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6ADCE-A522-46AE-9F48-1139C339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5681B-74DF-4054-B1EF-EBF205E52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5CC06-1D17-4BB4-920A-FCA0D8FCB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DF6396-985E-4E48-9CC2-810E8EB9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092B8A-75EC-460A-885B-3EEED0EC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313AD-C6EC-4B70-966B-7A8525E1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65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12296-461C-41FB-8BE1-3C66EEBE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F74969-D0C0-49AA-B7A5-D6DB0A1F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ACDEB3-710A-4B26-9A2C-E28CEF58C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EEDD7B-8372-4CDC-AD0D-272E349C2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81E019-1AED-4E7D-89A5-9899D31DC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B18C3-550E-4AD2-B7F6-CA9588D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37409A-1F78-46EF-B6BD-F1509C8D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EC6E2-4B20-4040-AA2E-C039786E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1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2A11-88B4-401F-9A1C-0C48F7F8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46268-2E4B-448F-8BE5-8D4E596A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AC6818-E1A6-4854-8EF8-A4346150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B0FD49-D218-4B62-9F9F-271FF0EF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36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E8A90E-E66A-4EDE-9DAB-D7D05686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720D7C-69FC-43C5-B2CF-245EF022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5386EC-4674-44B9-A726-42CDF8E1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123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F5197-BE9A-405D-891A-B681E898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87049-9DD9-4294-8EAE-769C1A53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B4FE80-6774-413E-83FC-AA93BC5F6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507C52-C2BD-4B8E-8996-FDEC15A4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04C820-01D2-4ACB-A4CC-F0F8113E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AC19EB-F59E-42CD-A6DC-4DD96F80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56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E68F9-41D9-488C-887B-B5F59365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D39CC-3F99-4EF3-88E8-069A0505B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5EC63-9F0A-4A13-8C78-1C99B53DD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6C51E7-2724-48FA-B0FF-D8674B60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14292-E06F-495D-8DEA-283C3524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11BDF-A1D2-403A-A6D2-640F04B9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567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BBFBC-3058-4B61-A9F9-A5CD7455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9C3D6-2CAA-4258-BA12-9203758AA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0971-E039-4251-A4C1-B871D5945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F07A-BB1C-4346-B879-71753D764E74}" type="datetimeFigureOut">
              <a:rPr lang="ru-UA" smtClean="0"/>
              <a:t>10.04.2026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CA51A-CD5D-45D3-B14A-589C8281D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390D7-C985-4A51-888D-F74ABB5CB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F26C-3B2E-4BD3-BD80-B9A34F855D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78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fif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5F42-B901-4582-8708-1039FBC6F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727"/>
            <a:ext cx="9144000" cy="1503948"/>
          </a:xfrm>
        </p:spPr>
        <p:txBody>
          <a:bodyPr/>
          <a:lstStyle/>
          <a:p>
            <a:r>
              <a:rPr lang="uk-UA" dirty="0"/>
              <a:t>Плоскостопість 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0C4C8-E89A-4564-ACF7-81EAC9DA8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8957"/>
            <a:ext cx="9144000" cy="4596063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4FF35-78A7-4721-92C7-5992D86ED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720517"/>
            <a:ext cx="9144000" cy="45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0CBCE-54E9-490F-98D5-377133D6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err="1">
                <a:solidFill>
                  <a:srgbClr val="151515"/>
                </a:solidFill>
                <a:effectLst/>
                <a:latin typeface="MuseoSansCyrl"/>
              </a:rPr>
              <a:t>Ступені</a:t>
            </a:r>
            <a:r>
              <a:rPr lang="ru-RU" b="1" i="0" dirty="0">
                <a:solidFill>
                  <a:srgbClr val="151515"/>
                </a:solidFill>
                <a:effectLst/>
                <a:latin typeface="MuseoSansCyrl"/>
              </a:rPr>
              <a:t> </a:t>
            </a:r>
            <a:r>
              <a:rPr lang="ru-RU" b="1" i="0" dirty="0" err="1">
                <a:solidFill>
                  <a:srgbClr val="151515"/>
                </a:solidFill>
                <a:effectLst/>
                <a:latin typeface="MuseoSansCyrl"/>
              </a:rPr>
              <a:t>плоскостопості</a:t>
            </a:r>
            <a:br>
              <a:rPr lang="ru-RU" b="1" i="0" dirty="0">
                <a:solidFill>
                  <a:srgbClr val="151515"/>
                </a:solidFill>
                <a:effectLst/>
                <a:latin typeface="MuseoSansCyrl"/>
              </a:rPr>
            </a:br>
            <a:endParaRPr lang="ru-UA" dirty="0"/>
          </a:p>
        </p:txBody>
      </p:sp>
      <p:pic>
        <p:nvPicPr>
          <p:cNvPr id="2050" name="Picture 2" descr="Плоскостопість: профілактика і лікуваня проскостопості | Київ, Львів,  Івано-Франківськ">
            <a:extLst>
              <a:ext uri="{FF2B5EF4-FFF2-40B4-BE49-F238E27FC236}">
                <a16:creationId xmlns:a16="http://schemas.microsoft.com/office/drawing/2014/main" id="{0457542F-0D33-461D-8691-E7003BDC6B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2027746"/>
            <a:ext cx="5767754" cy="43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7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1DF05-36A4-4870-9149-F8486C7C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28570"/>
          </a:xfrm>
        </p:spPr>
        <p:txBody>
          <a:bodyPr/>
          <a:lstStyle/>
          <a:p>
            <a:pPr algn="ctr"/>
            <a:r>
              <a:rPr lang="uk-UA" dirty="0"/>
              <a:t>Діагностика. Вимірювальні методи</a:t>
            </a:r>
            <a:br>
              <a:rPr lang="uk-UA" dirty="0"/>
            </a:br>
            <a:r>
              <a:rPr lang="uk-UA" dirty="0"/>
              <a:t>- </a:t>
            </a:r>
            <a:r>
              <a:rPr lang="uk-UA" dirty="0" err="1"/>
              <a:t>Подометрія</a:t>
            </a:r>
            <a:br>
              <a:rPr lang="uk-UA" dirty="0"/>
            </a:br>
            <a:r>
              <a:rPr lang="uk-UA" dirty="0"/>
              <a:t>- </a:t>
            </a:r>
            <a:r>
              <a:rPr lang="uk-UA" dirty="0" err="1"/>
              <a:t>Плантографія</a:t>
            </a:r>
            <a:endParaRPr lang="ru-UA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F266647-A298-47BF-A006-3CC969093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93" y="3429000"/>
            <a:ext cx="2343477" cy="221010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AACB9B-D08C-4231-AE49-656964F7C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60" y="3657754"/>
            <a:ext cx="2609850" cy="1752600"/>
          </a:xfrm>
          <a:prstGeom prst="rect">
            <a:avLst/>
          </a:prstGeom>
        </p:spPr>
      </p:pic>
      <p:pic>
        <p:nvPicPr>
          <p:cNvPr id="1026" name="Picture 2" descr="К вопросу о взаимосвязи нарушений сводов стопы и осанки у подростков 13 –  15 лет">
            <a:extLst>
              <a:ext uri="{FF2B5EF4-FFF2-40B4-BE49-F238E27FC236}">
                <a16:creationId xmlns:a16="http://schemas.microsoft.com/office/drawing/2014/main" id="{F5BC30F7-ECE6-4E43-BCB5-FE413926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72" y="3495822"/>
            <a:ext cx="27241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4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46AA3-439F-4186-B405-52AB6AB2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Оцінка стану стопи за </a:t>
            </a:r>
            <a:r>
              <a:rPr lang="uk-UA" sz="4000" b="1" dirty="0" err="1"/>
              <a:t>М.О.Фрідландом</a:t>
            </a:r>
            <a:endParaRPr lang="ru-UA" sz="40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A03B3B-9694-4CA6-AA2B-E1CC7E19F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96" y="2700997"/>
            <a:ext cx="3164115" cy="2124807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8018B618-D24F-432A-8547-AB3354BC22CA}"/>
              </a:ext>
            </a:extLst>
          </p:cNvPr>
          <p:cNvSpPr txBox="1">
            <a:spLocks/>
          </p:cNvSpPr>
          <p:nvPr/>
        </p:nvSpPr>
        <p:spPr>
          <a:xfrm>
            <a:off x="969498" y="2180493"/>
            <a:ext cx="5979942" cy="3080825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uk-UA" sz="2800" dirty="0"/>
            </a:br>
            <a:r>
              <a:rPr lang="en-US" sz="5300" dirty="0"/>
              <a:t>I=h</a:t>
            </a:r>
            <a:r>
              <a:rPr lang="uk-UA" sz="5300" dirty="0"/>
              <a:t>/</a:t>
            </a:r>
            <a:r>
              <a:rPr lang="en-US" sz="5300" dirty="0"/>
              <a:t>L*100</a:t>
            </a:r>
            <a:br>
              <a:rPr lang="uk-UA" sz="5300" dirty="0"/>
            </a:br>
            <a:r>
              <a:rPr lang="en-US" sz="5300" dirty="0"/>
              <a:t>25 </a:t>
            </a:r>
            <a:r>
              <a:rPr lang="uk-UA" sz="5300" dirty="0"/>
              <a:t>і нижче – різка плоскостопість</a:t>
            </a:r>
            <a:br>
              <a:rPr lang="uk-UA" sz="5300" dirty="0"/>
            </a:br>
            <a:r>
              <a:rPr lang="uk-UA" sz="5300" dirty="0"/>
              <a:t>25,1-27,0 - плоска стопа</a:t>
            </a:r>
            <a:br>
              <a:rPr lang="uk-UA" sz="5300" dirty="0"/>
            </a:br>
            <a:r>
              <a:rPr lang="uk-UA" sz="5300" dirty="0"/>
              <a:t>27,1-29,0 – знижене склепіння</a:t>
            </a:r>
            <a:br>
              <a:rPr lang="uk-UA" sz="5300" dirty="0"/>
            </a:br>
            <a:r>
              <a:rPr lang="uk-UA" sz="5300" dirty="0"/>
              <a:t>29,1-31,0 – нормальне склепіння</a:t>
            </a:r>
            <a:br>
              <a:rPr lang="uk-UA" sz="5300" dirty="0"/>
            </a:br>
            <a:r>
              <a:rPr lang="uk-UA" sz="5300" dirty="0"/>
              <a:t>31,1-33,0 – помірна екскавація</a:t>
            </a:r>
          </a:p>
          <a:p>
            <a:pPr algn="ctr"/>
            <a:r>
              <a:rPr lang="uk-UA" sz="5300" dirty="0"/>
              <a:t>33,1 і вище – різка екскавація стопи</a:t>
            </a:r>
            <a:br>
              <a:rPr lang="uk-UA" sz="5300" dirty="0"/>
            </a:b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412154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6A02AF-3CDE-497A-8F41-948406ADE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3193" y="1603717"/>
            <a:ext cx="3017598" cy="3432517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8DA95EE-0A94-48A9-ACD9-D56AA295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92" y="2207993"/>
            <a:ext cx="5210908" cy="27016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 b="1" dirty="0"/>
              <a:t>Метод </a:t>
            </a:r>
            <a:r>
              <a:rPr lang="uk-UA" b="1" dirty="0" err="1"/>
              <a:t>В.А.Штритера</a:t>
            </a:r>
            <a:br>
              <a:rPr lang="uk-UA" sz="2800" dirty="0"/>
            </a:br>
            <a:r>
              <a:rPr lang="en-US" sz="2800" dirty="0"/>
              <a:t>I=</a:t>
            </a:r>
            <a:r>
              <a:rPr lang="uk-UA" sz="2800" dirty="0"/>
              <a:t>ГД*100/ВД</a:t>
            </a:r>
            <a:br>
              <a:rPr lang="uk-UA" sz="2800" dirty="0"/>
            </a:br>
            <a:r>
              <a:rPr lang="uk-UA" sz="2800" dirty="0"/>
              <a:t>0-36% - </a:t>
            </a:r>
            <a:r>
              <a:rPr lang="uk-UA" sz="2800" dirty="0" err="1"/>
              <a:t>екскавована</a:t>
            </a:r>
            <a:r>
              <a:rPr lang="uk-UA" sz="2800" dirty="0"/>
              <a:t> стопа</a:t>
            </a:r>
            <a:br>
              <a:rPr lang="uk-UA" sz="2800" dirty="0"/>
            </a:br>
            <a:r>
              <a:rPr lang="uk-UA" sz="2800" dirty="0"/>
              <a:t>36,1-43% - </a:t>
            </a:r>
            <a:r>
              <a:rPr lang="uk-UA" sz="2800" dirty="0" err="1"/>
              <a:t>субекскавована</a:t>
            </a:r>
            <a:r>
              <a:rPr lang="uk-UA" sz="2800" dirty="0"/>
              <a:t> стопа</a:t>
            </a:r>
            <a:br>
              <a:rPr lang="uk-UA" sz="2800" dirty="0"/>
            </a:br>
            <a:r>
              <a:rPr lang="uk-UA" sz="2800" dirty="0"/>
              <a:t>43,1-50% - нормальна стопа</a:t>
            </a:r>
            <a:br>
              <a:rPr lang="uk-UA" sz="2800" dirty="0"/>
            </a:br>
            <a:r>
              <a:rPr lang="uk-UA" sz="2800" dirty="0"/>
              <a:t>50,1-60% - сплющена стопа</a:t>
            </a:r>
            <a:br>
              <a:rPr lang="uk-UA" sz="2800" dirty="0"/>
            </a:br>
            <a:r>
              <a:rPr lang="uk-UA" sz="2800" dirty="0"/>
              <a:t>60,1-70% - плоскостопість</a:t>
            </a: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07524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блиця 5.1">
            <a:extLst>
              <a:ext uri="{FF2B5EF4-FFF2-40B4-BE49-F238E27FC236}">
                <a16:creationId xmlns:a16="http://schemas.microsoft.com/office/drawing/2014/main" id="{17278933-5E22-482C-B18F-3000E262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99" y="1152927"/>
            <a:ext cx="3115544" cy="45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E080A8-41C3-466F-8C21-6F1350CF4702}"/>
              </a:ext>
            </a:extLst>
          </p:cNvPr>
          <p:cNvSpPr/>
          <p:nvPr/>
        </p:nvSpPr>
        <p:spPr>
          <a:xfrm>
            <a:off x="665491" y="1772529"/>
            <a:ext cx="5045991" cy="40374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Метод І.М. </a:t>
            </a:r>
            <a:r>
              <a:rPr lang="uk-UA" sz="4000" b="1" dirty="0" err="1"/>
              <a:t>Чижіна</a:t>
            </a:r>
            <a:endParaRPr lang="uk-UA" sz="4000" b="1" dirty="0"/>
          </a:p>
          <a:p>
            <a:pPr algn="ctr"/>
            <a:r>
              <a:rPr lang="en-US" sz="2800" dirty="0"/>
              <a:t>I=</a:t>
            </a:r>
            <a:r>
              <a:rPr lang="uk-UA" sz="2800" dirty="0"/>
              <a:t>ДЕ/ЕЖ</a:t>
            </a:r>
          </a:p>
          <a:p>
            <a:pPr algn="ctr"/>
            <a:r>
              <a:rPr lang="uk-UA" sz="2800" dirty="0"/>
              <a:t>0-1,0 стопа нормальна</a:t>
            </a:r>
          </a:p>
          <a:p>
            <a:pPr algn="ctr"/>
            <a:r>
              <a:rPr lang="uk-UA" sz="2800" dirty="0"/>
              <a:t>1,1 до 2,0 – сплощена</a:t>
            </a:r>
          </a:p>
          <a:p>
            <a:pPr algn="ctr"/>
            <a:r>
              <a:rPr lang="uk-UA" sz="2800" dirty="0"/>
              <a:t>Від 2,1 і більше – плоска стопа</a:t>
            </a:r>
          </a:p>
          <a:p>
            <a:pPr algn="ctr"/>
            <a:endParaRPr lang="uk-UA" sz="2800" dirty="0"/>
          </a:p>
          <a:p>
            <a:pPr algn="ctr"/>
            <a:endParaRPr lang="uk-UA" sz="2800" dirty="0"/>
          </a:p>
          <a:p>
            <a:pPr algn="ctr"/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92660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07918C-9999-4652-A623-D6CEE1E31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22" y="538246"/>
            <a:ext cx="3017947" cy="28907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224A8A-09C6-4CBD-AE54-74EEFB9F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65" y="618290"/>
            <a:ext cx="3817226" cy="2144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26DF76-4432-4D02-AEDB-84381AD62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03" y="3942514"/>
            <a:ext cx="2640932" cy="26409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678A99-A04A-481B-82C7-5100230ED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42" y="3429000"/>
            <a:ext cx="3403349" cy="34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3F2BDE-3056-4074-9E6E-2C341A79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0" y="502819"/>
            <a:ext cx="3059030" cy="4730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B6B9AE-3E04-4FF0-B1DB-B978B2EAF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70" y="659444"/>
            <a:ext cx="3592030" cy="5539112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9F0CA52-8220-494A-8437-2246F13D3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7" y="502819"/>
            <a:ext cx="3263503" cy="5003548"/>
          </a:xfrm>
        </p:spPr>
      </p:pic>
    </p:spTree>
    <p:extLst>
      <p:ext uri="{BB962C8B-B14F-4D97-AF65-F5344CB8AC3E}">
        <p14:creationId xmlns:p14="http://schemas.microsoft.com/office/powerpoint/2010/main" val="366261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6B901-7F75-450E-830B-85BC507E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BA7F22-A93D-48BF-AC69-13DA49270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8" y="453732"/>
            <a:ext cx="4267200" cy="30765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0E850-6691-4306-AE54-3C408013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29" y="365125"/>
            <a:ext cx="2457450" cy="186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7A3F50-6CA8-4623-BF30-BB4E1AFBF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08" y="4233862"/>
            <a:ext cx="3143250" cy="20478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9CA8C4-ECC3-4BCC-AF2E-9AF92683F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21" y="2911476"/>
            <a:ext cx="4953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23E54-2643-49B1-8127-65D588FB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B6D04B-9AD3-4201-B4A8-CDE2F7065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7" y="658269"/>
            <a:ext cx="4365062" cy="27707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EC49D4-A378-4A83-811B-793460CB5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883"/>
            <a:ext cx="3222459" cy="34909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63A9F5-341C-457B-8D5A-546BB1FF1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4170906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8" t="32576" r="9703" b="9469"/>
          <a:stretch/>
        </p:blipFill>
        <p:spPr bwMode="auto">
          <a:xfrm>
            <a:off x="1773381" y="497720"/>
            <a:ext cx="8645237" cy="58625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16582" y="1579418"/>
            <a:ext cx="1787236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/>
              <a:t>Таранна кістка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80789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9"/>
          <a:stretch/>
        </p:blipFill>
        <p:spPr bwMode="auto">
          <a:xfrm>
            <a:off x="3024554" y="511762"/>
            <a:ext cx="6098664" cy="54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Elena V\Рабочий стол 21.07\картинки\0-02-05-9bab90fdf5f5c9b64db1dee7a18026afc7dcc4ceb1f8145dd59e7d9c37763725_3b3a835285bc2f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47" y="998806"/>
            <a:ext cx="6273933" cy="52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ОП 10 вправ при парезі стопи після інсульту, щоб впевнено ...">
            <a:extLst>
              <a:ext uri="{FF2B5EF4-FFF2-40B4-BE49-F238E27FC236}">
                <a16:creationId xmlns:a16="http://schemas.microsoft.com/office/drawing/2014/main" id="{790B5703-7027-462E-8A74-7FA5BA39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6" y="1294228"/>
            <a:ext cx="3784209" cy="46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AAC5-7469-4BF4-9E59-09E1F600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272727"/>
                </a:solidFill>
                <a:effectLst/>
                <a:latin typeface="MuseoSansCyrl"/>
              </a:rPr>
              <a:t>Плоскостопість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A6A2E-B957-43FB-BDC2-FFE1D6F5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272727"/>
                </a:solidFill>
                <a:latin typeface="MuseoSansCyrl"/>
              </a:rPr>
              <a:t>це вроджена чи набута деформація, що супроводжується зменшенням висоти її склепіння. </a:t>
            </a:r>
            <a:endParaRPr lang="uk-UA" dirty="0"/>
          </a:p>
        </p:txBody>
      </p:sp>
      <p:pic>
        <p:nvPicPr>
          <p:cNvPr id="1026" name="Picture 2" descr="ПЛОСКОСТОПІСТЬ ТА ЇЇ НАСЛІДКИ - Департамент охорони здоров'я Полтавської  обласної державної адміністрації">
            <a:extLst>
              <a:ext uri="{FF2B5EF4-FFF2-40B4-BE49-F238E27FC236}">
                <a16:creationId xmlns:a16="http://schemas.microsoft.com/office/drawing/2014/main" id="{ECD74583-B4D0-4E93-BCFD-8E82C273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51" y="2677786"/>
            <a:ext cx="6056857" cy="36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3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5110A-9C53-44F3-812D-266F5844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Причини плоскостопості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63B59-8BF9-4498-AA59-8E22237E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72727"/>
                </a:solidFill>
                <a:effectLst/>
                <a:latin typeface="MuseoSansCyrl"/>
              </a:rPr>
              <a:t>вроджені</a:t>
            </a:r>
            <a:r>
              <a:rPr lang="ru-RU" b="0" i="0" dirty="0">
                <a:solidFill>
                  <a:srgbClr val="272727"/>
                </a:solidFill>
                <a:effectLst/>
                <a:latin typeface="MuseoSansCyrl"/>
              </a:rPr>
              <a:t> (</a:t>
            </a:r>
            <a:r>
              <a:rPr lang="ru-RU" b="0" i="0" dirty="0" err="1">
                <a:solidFill>
                  <a:srgbClr val="272727"/>
                </a:solidFill>
                <a:effectLst/>
                <a:latin typeface="MuseoSansCyrl"/>
              </a:rPr>
              <a:t>внутрішньоутробні</a:t>
            </a:r>
            <a:r>
              <a:rPr lang="ru-RU" b="0" i="0" dirty="0">
                <a:solidFill>
                  <a:srgbClr val="272727"/>
                </a:solidFill>
                <a:effectLst/>
                <a:latin typeface="MuseoSansCyrl"/>
              </a:rPr>
              <a:t>) </a:t>
            </a:r>
            <a:r>
              <a:rPr lang="ru-RU" b="0" i="0" dirty="0" err="1">
                <a:solidFill>
                  <a:srgbClr val="272727"/>
                </a:solidFill>
                <a:effectLst/>
                <a:latin typeface="MuseoSansCyrl"/>
              </a:rPr>
              <a:t>порушення</a:t>
            </a:r>
            <a:r>
              <a:rPr lang="ru-RU" b="0" i="0" dirty="0">
                <a:solidFill>
                  <a:srgbClr val="272727"/>
                </a:solidFill>
                <a:effectLst/>
                <a:latin typeface="MuseoSansCyrl"/>
              </a:rPr>
              <a:t> </a:t>
            </a:r>
            <a:r>
              <a:rPr lang="ru-RU" b="0" i="0" dirty="0" err="1">
                <a:solidFill>
                  <a:srgbClr val="272727"/>
                </a:solidFill>
                <a:effectLst/>
                <a:latin typeface="MuseoSansCyrl"/>
              </a:rPr>
              <a:t>розвитку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атрофія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слабкість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м’язів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зв’язок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виникли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через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недостатню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рухову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активність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надлишкова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вага;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незручне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взуття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надто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великі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навантаження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на стопи (стояча робота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постійне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носіння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взуття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високих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підборах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).</a:t>
            </a:r>
          </a:p>
          <a:p>
            <a:r>
              <a:rPr lang="uk-UA" dirty="0"/>
              <a:t>травми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781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33" y="161925"/>
            <a:ext cx="43889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9075" y="533397"/>
            <a:ext cx="1438275" cy="6572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8625" y="1490659"/>
            <a:ext cx="15621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Довгий малогомілковий м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>
                <a:solidFill>
                  <a:schemeClr val="tx1"/>
                </a:solidFill>
              </a:rPr>
              <a:t>яз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37192" y="3267070"/>
            <a:ext cx="1973408" cy="547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Задній великогомілковий м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>
                <a:solidFill>
                  <a:schemeClr val="tx1"/>
                </a:solidFill>
              </a:rPr>
              <a:t>яз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8525" y="3305172"/>
            <a:ext cx="1581150" cy="757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Довгий і короткий згинач великого пальця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4840" y="4112580"/>
            <a:ext cx="15621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Відвідний м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>
                <a:solidFill>
                  <a:schemeClr val="tx1"/>
                </a:solidFill>
              </a:rPr>
              <a:t>яз  великого пальця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8400" y="4076690"/>
            <a:ext cx="15621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Короткий і довгий знинач пальців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78" y="586854"/>
            <a:ext cx="4138651" cy="517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0548" y="818865"/>
            <a:ext cx="13374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5903" y="3285975"/>
            <a:ext cx="2702257" cy="534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Довгий малогомілковий</a:t>
            </a:r>
            <a:r>
              <a:rPr lang="uk-UA" sz="1600" dirty="0"/>
              <a:t> </a:t>
            </a:r>
            <a:r>
              <a:rPr lang="uk-UA" sz="1600" dirty="0">
                <a:solidFill>
                  <a:schemeClr val="tx1"/>
                </a:solidFill>
              </a:rPr>
              <a:t>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5655" y="3205508"/>
            <a:ext cx="3232244" cy="50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Відвідний 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 мізинця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2587" y="3826711"/>
            <a:ext cx="3232244" cy="43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Короткий малогомілковий  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8907" y="4988564"/>
            <a:ext cx="3232244" cy="50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Відвідний 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 мізинця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36" y="544773"/>
            <a:ext cx="4561764" cy="570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3255" y="743803"/>
            <a:ext cx="1514900" cy="6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28447" y="743803"/>
            <a:ext cx="2804616" cy="64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Привідний 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 великого пальця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1093" y="5460244"/>
            <a:ext cx="2374708" cy="50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Задній великогомілковий 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5801" y="5448875"/>
            <a:ext cx="2374708" cy="50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Довгий малогомілковий м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uk-UA" sz="1600" dirty="0">
                <a:solidFill>
                  <a:schemeClr val="tx1"/>
                </a:solidFill>
              </a:rPr>
              <a:t>яз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6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742</TotalTime>
  <Words>269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MuseoSansCyrl</vt:lpstr>
      <vt:lpstr>PTSans</vt:lpstr>
      <vt:lpstr>Тема Office</vt:lpstr>
      <vt:lpstr>Плоскостопість </vt:lpstr>
      <vt:lpstr>Презентация PowerPoint</vt:lpstr>
      <vt:lpstr>Презентация PowerPoint</vt:lpstr>
      <vt:lpstr>Презентация PowerPoint</vt:lpstr>
      <vt:lpstr>Плоскостопість</vt:lpstr>
      <vt:lpstr>Причини плоскостопості</vt:lpstr>
      <vt:lpstr>Презентация PowerPoint</vt:lpstr>
      <vt:lpstr>Презентация PowerPoint</vt:lpstr>
      <vt:lpstr>Презентация PowerPoint</vt:lpstr>
      <vt:lpstr>Ступені плоскостопості </vt:lpstr>
      <vt:lpstr>Діагностика. Вимірювальні методи - Подометрія - Плантографія</vt:lpstr>
      <vt:lpstr>Оцінка стану стопи за М.О.Фрідландом</vt:lpstr>
      <vt:lpstr>Метод В.А.Штритера I=ГД*100/ВД 0-36% - екскавована стопа 36,1-43% - субекскавована стопа 43,1-50% - нормальна стопа 50,1-60% - сплющена стопа 60,1-70% - плоскостопість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Плоскостопість </dc:title>
  <dc:creator>Елена Бессарабова</dc:creator>
  <cp:lastModifiedBy>Елена Бессарабова</cp:lastModifiedBy>
  <cp:revision>28</cp:revision>
  <dcterms:created xsi:type="dcterms:W3CDTF">2022-04-20T15:27:28Z</dcterms:created>
  <dcterms:modified xsi:type="dcterms:W3CDTF">2026-04-10T12:22:20Z</dcterms:modified>
</cp:coreProperties>
</file>