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1" r:id="rId6"/>
    <p:sldId id="262" r:id="rId7"/>
    <p:sldId id="260"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Lst>
  <p:sldSz cx="12192000" cy="6858000"/>
  <p:notesSz cx="6858000" cy="9144000"/>
  <p:defaultTextStyle>
    <a:defPPr>
      <a:defRPr lang="en-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81"/>
  </p:normalViewPr>
  <p:slideViewPr>
    <p:cSldViewPr snapToGrid="0">
      <p:cViewPr varScale="1">
        <p:scale>
          <a:sx n="116" d="100"/>
          <a:sy n="116" d="100"/>
        </p:scale>
        <p:origin x="440"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6547C-0299-2BB2-0343-62FB2F7E062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A"/>
          </a:p>
        </p:txBody>
      </p:sp>
      <p:sp>
        <p:nvSpPr>
          <p:cNvPr id="3" name="Subtitle 2">
            <a:extLst>
              <a:ext uri="{FF2B5EF4-FFF2-40B4-BE49-F238E27FC236}">
                <a16:creationId xmlns:a16="http://schemas.microsoft.com/office/drawing/2014/main" id="{8A8C29B6-807E-FDC5-464C-14F87308BB7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A"/>
          </a:p>
        </p:txBody>
      </p:sp>
      <p:sp>
        <p:nvSpPr>
          <p:cNvPr id="4" name="Date Placeholder 3">
            <a:extLst>
              <a:ext uri="{FF2B5EF4-FFF2-40B4-BE49-F238E27FC236}">
                <a16:creationId xmlns:a16="http://schemas.microsoft.com/office/drawing/2014/main" id="{E60BA49F-D2E7-55DF-BCC6-CC591AC5D064}"/>
              </a:ext>
            </a:extLst>
          </p:cNvPr>
          <p:cNvSpPr>
            <a:spLocks noGrp="1"/>
          </p:cNvSpPr>
          <p:nvPr>
            <p:ph type="dt" sz="half" idx="10"/>
          </p:nvPr>
        </p:nvSpPr>
        <p:spPr/>
        <p:txBody>
          <a:bodyPr/>
          <a:lstStyle/>
          <a:p>
            <a:fld id="{E03E8C22-62D4-FE44-86FB-2C61B09FA368}" type="datetimeFigureOut">
              <a:rPr lang="en-UA" smtClean="0"/>
              <a:t>13.04.2026</a:t>
            </a:fld>
            <a:endParaRPr lang="en-UA"/>
          </a:p>
        </p:txBody>
      </p:sp>
      <p:sp>
        <p:nvSpPr>
          <p:cNvPr id="5" name="Footer Placeholder 4">
            <a:extLst>
              <a:ext uri="{FF2B5EF4-FFF2-40B4-BE49-F238E27FC236}">
                <a16:creationId xmlns:a16="http://schemas.microsoft.com/office/drawing/2014/main" id="{C3DB4872-8453-965D-03A9-0623B9EC4EBC}"/>
              </a:ext>
            </a:extLst>
          </p:cNvPr>
          <p:cNvSpPr>
            <a:spLocks noGrp="1"/>
          </p:cNvSpPr>
          <p:nvPr>
            <p:ph type="ftr" sz="quarter" idx="11"/>
          </p:nvPr>
        </p:nvSpPr>
        <p:spPr/>
        <p:txBody>
          <a:bodyPr/>
          <a:lstStyle/>
          <a:p>
            <a:endParaRPr lang="en-UA"/>
          </a:p>
        </p:txBody>
      </p:sp>
      <p:sp>
        <p:nvSpPr>
          <p:cNvPr id="6" name="Slide Number Placeholder 5">
            <a:extLst>
              <a:ext uri="{FF2B5EF4-FFF2-40B4-BE49-F238E27FC236}">
                <a16:creationId xmlns:a16="http://schemas.microsoft.com/office/drawing/2014/main" id="{660D2109-0E2B-D311-C3E6-26621B16250D}"/>
              </a:ext>
            </a:extLst>
          </p:cNvPr>
          <p:cNvSpPr>
            <a:spLocks noGrp="1"/>
          </p:cNvSpPr>
          <p:nvPr>
            <p:ph type="sldNum" sz="quarter" idx="12"/>
          </p:nvPr>
        </p:nvSpPr>
        <p:spPr/>
        <p:txBody>
          <a:bodyPr/>
          <a:lstStyle/>
          <a:p>
            <a:fld id="{30BA2C08-C3F4-BF44-9BDB-07A99BE30E0F}" type="slidenum">
              <a:rPr lang="en-UA" smtClean="0"/>
              <a:t>‹#›</a:t>
            </a:fld>
            <a:endParaRPr lang="en-UA"/>
          </a:p>
        </p:txBody>
      </p:sp>
    </p:spTree>
    <p:extLst>
      <p:ext uri="{BB962C8B-B14F-4D97-AF65-F5344CB8AC3E}">
        <p14:creationId xmlns:p14="http://schemas.microsoft.com/office/powerpoint/2010/main" val="27175117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8BB5E-F030-893F-3A03-A3E0C7E2DF98}"/>
              </a:ext>
            </a:extLst>
          </p:cNvPr>
          <p:cNvSpPr>
            <a:spLocks noGrp="1"/>
          </p:cNvSpPr>
          <p:nvPr>
            <p:ph type="title"/>
          </p:nvPr>
        </p:nvSpPr>
        <p:spPr/>
        <p:txBody>
          <a:bodyPr/>
          <a:lstStyle/>
          <a:p>
            <a:r>
              <a:rPr lang="en-US"/>
              <a:t>Click to edit Master title style</a:t>
            </a:r>
            <a:endParaRPr lang="en-UA"/>
          </a:p>
        </p:txBody>
      </p:sp>
      <p:sp>
        <p:nvSpPr>
          <p:cNvPr id="3" name="Vertical Text Placeholder 2">
            <a:extLst>
              <a:ext uri="{FF2B5EF4-FFF2-40B4-BE49-F238E27FC236}">
                <a16:creationId xmlns:a16="http://schemas.microsoft.com/office/drawing/2014/main" id="{EAD63199-29E2-08DC-BD58-9653AA8337F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A"/>
          </a:p>
        </p:txBody>
      </p:sp>
      <p:sp>
        <p:nvSpPr>
          <p:cNvPr id="4" name="Date Placeholder 3">
            <a:extLst>
              <a:ext uri="{FF2B5EF4-FFF2-40B4-BE49-F238E27FC236}">
                <a16:creationId xmlns:a16="http://schemas.microsoft.com/office/drawing/2014/main" id="{CE3207C9-5568-CFF0-0783-1850E11734FB}"/>
              </a:ext>
            </a:extLst>
          </p:cNvPr>
          <p:cNvSpPr>
            <a:spLocks noGrp="1"/>
          </p:cNvSpPr>
          <p:nvPr>
            <p:ph type="dt" sz="half" idx="10"/>
          </p:nvPr>
        </p:nvSpPr>
        <p:spPr/>
        <p:txBody>
          <a:bodyPr/>
          <a:lstStyle/>
          <a:p>
            <a:fld id="{E03E8C22-62D4-FE44-86FB-2C61B09FA368}" type="datetimeFigureOut">
              <a:rPr lang="en-UA" smtClean="0"/>
              <a:t>13.04.2026</a:t>
            </a:fld>
            <a:endParaRPr lang="en-UA"/>
          </a:p>
        </p:txBody>
      </p:sp>
      <p:sp>
        <p:nvSpPr>
          <p:cNvPr id="5" name="Footer Placeholder 4">
            <a:extLst>
              <a:ext uri="{FF2B5EF4-FFF2-40B4-BE49-F238E27FC236}">
                <a16:creationId xmlns:a16="http://schemas.microsoft.com/office/drawing/2014/main" id="{CBDDA3DE-8366-A4F8-764D-B7BA06FA59F8}"/>
              </a:ext>
            </a:extLst>
          </p:cNvPr>
          <p:cNvSpPr>
            <a:spLocks noGrp="1"/>
          </p:cNvSpPr>
          <p:nvPr>
            <p:ph type="ftr" sz="quarter" idx="11"/>
          </p:nvPr>
        </p:nvSpPr>
        <p:spPr/>
        <p:txBody>
          <a:bodyPr/>
          <a:lstStyle/>
          <a:p>
            <a:endParaRPr lang="en-UA"/>
          </a:p>
        </p:txBody>
      </p:sp>
      <p:sp>
        <p:nvSpPr>
          <p:cNvPr id="6" name="Slide Number Placeholder 5">
            <a:extLst>
              <a:ext uri="{FF2B5EF4-FFF2-40B4-BE49-F238E27FC236}">
                <a16:creationId xmlns:a16="http://schemas.microsoft.com/office/drawing/2014/main" id="{04D0DA30-8A91-4DAB-4D73-0B9D3B2CB1DA}"/>
              </a:ext>
            </a:extLst>
          </p:cNvPr>
          <p:cNvSpPr>
            <a:spLocks noGrp="1"/>
          </p:cNvSpPr>
          <p:nvPr>
            <p:ph type="sldNum" sz="quarter" idx="12"/>
          </p:nvPr>
        </p:nvSpPr>
        <p:spPr/>
        <p:txBody>
          <a:bodyPr/>
          <a:lstStyle/>
          <a:p>
            <a:fld id="{30BA2C08-C3F4-BF44-9BDB-07A99BE30E0F}" type="slidenum">
              <a:rPr lang="en-UA" smtClean="0"/>
              <a:t>‹#›</a:t>
            </a:fld>
            <a:endParaRPr lang="en-UA"/>
          </a:p>
        </p:txBody>
      </p:sp>
    </p:spTree>
    <p:extLst>
      <p:ext uri="{BB962C8B-B14F-4D97-AF65-F5344CB8AC3E}">
        <p14:creationId xmlns:p14="http://schemas.microsoft.com/office/powerpoint/2010/main" val="38387961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2E2589-A224-2107-B9D8-42C98F13CE7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UA"/>
          </a:p>
        </p:txBody>
      </p:sp>
      <p:sp>
        <p:nvSpPr>
          <p:cNvPr id="3" name="Vertical Text Placeholder 2">
            <a:extLst>
              <a:ext uri="{FF2B5EF4-FFF2-40B4-BE49-F238E27FC236}">
                <a16:creationId xmlns:a16="http://schemas.microsoft.com/office/drawing/2014/main" id="{9774F90C-897F-3A0E-E9CA-1E28670D2CA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A"/>
          </a:p>
        </p:txBody>
      </p:sp>
      <p:sp>
        <p:nvSpPr>
          <p:cNvPr id="4" name="Date Placeholder 3">
            <a:extLst>
              <a:ext uri="{FF2B5EF4-FFF2-40B4-BE49-F238E27FC236}">
                <a16:creationId xmlns:a16="http://schemas.microsoft.com/office/drawing/2014/main" id="{B8B100EE-D041-F60A-CC4D-B98148C5FBED}"/>
              </a:ext>
            </a:extLst>
          </p:cNvPr>
          <p:cNvSpPr>
            <a:spLocks noGrp="1"/>
          </p:cNvSpPr>
          <p:nvPr>
            <p:ph type="dt" sz="half" idx="10"/>
          </p:nvPr>
        </p:nvSpPr>
        <p:spPr/>
        <p:txBody>
          <a:bodyPr/>
          <a:lstStyle/>
          <a:p>
            <a:fld id="{E03E8C22-62D4-FE44-86FB-2C61B09FA368}" type="datetimeFigureOut">
              <a:rPr lang="en-UA" smtClean="0"/>
              <a:t>13.04.2026</a:t>
            </a:fld>
            <a:endParaRPr lang="en-UA"/>
          </a:p>
        </p:txBody>
      </p:sp>
      <p:sp>
        <p:nvSpPr>
          <p:cNvPr id="5" name="Footer Placeholder 4">
            <a:extLst>
              <a:ext uri="{FF2B5EF4-FFF2-40B4-BE49-F238E27FC236}">
                <a16:creationId xmlns:a16="http://schemas.microsoft.com/office/drawing/2014/main" id="{062C388B-C3E7-913E-2F6C-3D7089B1B0E0}"/>
              </a:ext>
            </a:extLst>
          </p:cNvPr>
          <p:cNvSpPr>
            <a:spLocks noGrp="1"/>
          </p:cNvSpPr>
          <p:nvPr>
            <p:ph type="ftr" sz="quarter" idx="11"/>
          </p:nvPr>
        </p:nvSpPr>
        <p:spPr/>
        <p:txBody>
          <a:bodyPr/>
          <a:lstStyle/>
          <a:p>
            <a:endParaRPr lang="en-UA"/>
          </a:p>
        </p:txBody>
      </p:sp>
      <p:sp>
        <p:nvSpPr>
          <p:cNvPr id="6" name="Slide Number Placeholder 5">
            <a:extLst>
              <a:ext uri="{FF2B5EF4-FFF2-40B4-BE49-F238E27FC236}">
                <a16:creationId xmlns:a16="http://schemas.microsoft.com/office/drawing/2014/main" id="{112E34F0-2C9B-7878-E871-D776D824B7D9}"/>
              </a:ext>
            </a:extLst>
          </p:cNvPr>
          <p:cNvSpPr>
            <a:spLocks noGrp="1"/>
          </p:cNvSpPr>
          <p:nvPr>
            <p:ph type="sldNum" sz="quarter" idx="12"/>
          </p:nvPr>
        </p:nvSpPr>
        <p:spPr/>
        <p:txBody>
          <a:bodyPr/>
          <a:lstStyle/>
          <a:p>
            <a:fld id="{30BA2C08-C3F4-BF44-9BDB-07A99BE30E0F}" type="slidenum">
              <a:rPr lang="en-UA" smtClean="0"/>
              <a:t>‹#›</a:t>
            </a:fld>
            <a:endParaRPr lang="en-UA"/>
          </a:p>
        </p:txBody>
      </p:sp>
    </p:spTree>
    <p:extLst>
      <p:ext uri="{BB962C8B-B14F-4D97-AF65-F5344CB8AC3E}">
        <p14:creationId xmlns:p14="http://schemas.microsoft.com/office/powerpoint/2010/main" val="29290872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64345-8C20-EF00-424D-2CF1771CB5E0}"/>
              </a:ext>
            </a:extLst>
          </p:cNvPr>
          <p:cNvSpPr>
            <a:spLocks noGrp="1"/>
          </p:cNvSpPr>
          <p:nvPr>
            <p:ph type="title"/>
          </p:nvPr>
        </p:nvSpPr>
        <p:spPr/>
        <p:txBody>
          <a:bodyPr/>
          <a:lstStyle/>
          <a:p>
            <a:r>
              <a:rPr lang="en-US"/>
              <a:t>Click to edit Master title style</a:t>
            </a:r>
            <a:endParaRPr lang="en-UA"/>
          </a:p>
        </p:txBody>
      </p:sp>
      <p:sp>
        <p:nvSpPr>
          <p:cNvPr id="3" name="Content Placeholder 2">
            <a:extLst>
              <a:ext uri="{FF2B5EF4-FFF2-40B4-BE49-F238E27FC236}">
                <a16:creationId xmlns:a16="http://schemas.microsoft.com/office/drawing/2014/main" id="{1BA04EDE-B960-2254-09BA-B60BFC1694D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A"/>
          </a:p>
        </p:txBody>
      </p:sp>
      <p:sp>
        <p:nvSpPr>
          <p:cNvPr id="4" name="Date Placeholder 3">
            <a:extLst>
              <a:ext uri="{FF2B5EF4-FFF2-40B4-BE49-F238E27FC236}">
                <a16:creationId xmlns:a16="http://schemas.microsoft.com/office/drawing/2014/main" id="{CACC746E-C1E1-230D-73E0-15880D640E97}"/>
              </a:ext>
            </a:extLst>
          </p:cNvPr>
          <p:cNvSpPr>
            <a:spLocks noGrp="1"/>
          </p:cNvSpPr>
          <p:nvPr>
            <p:ph type="dt" sz="half" idx="10"/>
          </p:nvPr>
        </p:nvSpPr>
        <p:spPr/>
        <p:txBody>
          <a:bodyPr/>
          <a:lstStyle/>
          <a:p>
            <a:fld id="{E03E8C22-62D4-FE44-86FB-2C61B09FA368}" type="datetimeFigureOut">
              <a:rPr lang="en-UA" smtClean="0"/>
              <a:t>13.04.2026</a:t>
            </a:fld>
            <a:endParaRPr lang="en-UA"/>
          </a:p>
        </p:txBody>
      </p:sp>
      <p:sp>
        <p:nvSpPr>
          <p:cNvPr id="5" name="Footer Placeholder 4">
            <a:extLst>
              <a:ext uri="{FF2B5EF4-FFF2-40B4-BE49-F238E27FC236}">
                <a16:creationId xmlns:a16="http://schemas.microsoft.com/office/drawing/2014/main" id="{8C2867D1-93DB-2A96-61DF-6008989A022A}"/>
              </a:ext>
            </a:extLst>
          </p:cNvPr>
          <p:cNvSpPr>
            <a:spLocks noGrp="1"/>
          </p:cNvSpPr>
          <p:nvPr>
            <p:ph type="ftr" sz="quarter" idx="11"/>
          </p:nvPr>
        </p:nvSpPr>
        <p:spPr/>
        <p:txBody>
          <a:bodyPr/>
          <a:lstStyle/>
          <a:p>
            <a:endParaRPr lang="en-UA"/>
          </a:p>
        </p:txBody>
      </p:sp>
      <p:sp>
        <p:nvSpPr>
          <p:cNvPr id="6" name="Slide Number Placeholder 5">
            <a:extLst>
              <a:ext uri="{FF2B5EF4-FFF2-40B4-BE49-F238E27FC236}">
                <a16:creationId xmlns:a16="http://schemas.microsoft.com/office/drawing/2014/main" id="{6EBBA483-7890-AC6A-5F92-3A5C9C04B21F}"/>
              </a:ext>
            </a:extLst>
          </p:cNvPr>
          <p:cNvSpPr>
            <a:spLocks noGrp="1"/>
          </p:cNvSpPr>
          <p:nvPr>
            <p:ph type="sldNum" sz="quarter" idx="12"/>
          </p:nvPr>
        </p:nvSpPr>
        <p:spPr/>
        <p:txBody>
          <a:bodyPr/>
          <a:lstStyle/>
          <a:p>
            <a:fld id="{30BA2C08-C3F4-BF44-9BDB-07A99BE30E0F}" type="slidenum">
              <a:rPr lang="en-UA" smtClean="0"/>
              <a:t>‹#›</a:t>
            </a:fld>
            <a:endParaRPr lang="en-UA"/>
          </a:p>
        </p:txBody>
      </p:sp>
    </p:spTree>
    <p:extLst>
      <p:ext uri="{BB962C8B-B14F-4D97-AF65-F5344CB8AC3E}">
        <p14:creationId xmlns:p14="http://schemas.microsoft.com/office/powerpoint/2010/main" val="21306212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9FE1B-F712-A3BE-D8B2-54691F5F6E3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A"/>
          </a:p>
        </p:txBody>
      </p:sp>
      <p:sp>
        <p:nvSpPr>
          <p:cNvPr id="3" name="Text Placeholder 2">
            <a:extLst>
              <a:ext uri="{FF2B5EF4-FFF2-40B4-BE49-F238E27FC236}">
                <a16:creationId xmlns:a16="http://schemas.microsoft.com/office/drawing/2014/main" id="{3273E677-5FF6-66C8-1CC6-49F367DD747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1109077-3C6B-FEF4-2B48-7A3A9A3C5671}"/>
              </a:ext>
            </a:extLst>
          </p:cNvPr>
          <p:cNvSpPr>
            <a:spLocks noGrp="1"/>
          </p:cNvSpPr>
          <p:nvPr>
            <p:ph type="dt" sz="half" idx="10"/>
          </p:nvPr>
        </p:nvSpPr>
        <p:spPr/>
        <p:txBody>
          <a:bodyPr/>
          <a:lstStyle/>
          <a:p>
            <a:fld id="{E03E8C22-62D4-FE44-86FB-2C61B09FA368}" type="datetimeFigureOut">
              <a:rPr lang="en-UA" smtClean="0"/>
              <a:t>13.04.2026</a:t>
            </a:fld>
            <a:endParaRPr lang="en-UA"/>
          </a:p>
        </p:txBody>
      </p:sp>
      <p:sp>
        <p:nvSpPr>
          <p:cNvPr id="5" name="Footer Placeholder 4">
            <a:extLst>
              <a:ext uri="{FF2B5EF4-FFF2-40B4-BE49-F238E27FC236}">
                <a16:creationId xmlns:a16="http://schemas.microsoft.com/office/drawing/2014/main" id="{AAAEA008-2EB3-9A24-64BB-19DBBE230A57}"/>
              </a:ext>
            </a:extLst>
          </p:cNvPr>
          <p:cNvSpPr>
            <a:spLocks noGrp="1"/>
          </p:cNvSpPr>
          <p:nvPr>
            <p:ph type="ftr" sz="quarter" idx="11"/>
          </p:nvPr>
        </p:nvSpPr>
        <p:spPr/>
        <p:txBody>
          <a:bodyPr/>
          <a:lstStyle/>
          <a:p>
            <a:endParaRPr lang="en-UA"/>
          </a:p>
        </p:txBody>
      </p:sp>
      <p:sp>
        <p:nvSpPr>
          <p:cNvPr id="6" name="Slide Number Placeholder 5">
            <a:extLst>
              <a:ext uri="{FF2B5EF4-FFF2-40B4-BE49-F238E27FC236}">
                <a16:creationId xmlns:a16="http://schemas.microsoft.com/office/drawing/2014/main" id="{C9479482-DCCD-8155-8BF0-5329A3C886A8}"/>
              </a:ext>
            </a:extLst>
          </p:cNvPr>
          <p:cNvSpPr>
            <a:spLocks noGrp="1"/>
          </p:cNvSpPr>
          <p:nvPr>
            <p:ph type="sldNum" sz="quarter" idx="12"/>
          </p:nvPr>
        </p:nvSpPr>
        <p:spPr/>
        <p:txBody>
          <a:bodyPr/>
          <a:lstStyle/>
          <a:p>
            <a:fld id="{30BA2C08-C3F4-BF44-9BDB-07A99BE30E0F}" type="slidenum">
              <a:rPr lang="en-UA" smtClean="0"/>
              <a:t>‹#›</a:t>
            </a:fld>
            <a:endParaRPr lang="en-UA"/>
          </a:p>
        </p:txBody>
      </p:sp>
    </p:spTree>
    <p:extLst>
      <p:ext uri="{BB962C8B-B14F-4D97-AF65-F5344CB8AC3E}">
        <p14:creationId xmlns:p14="http://schemas.microsoft.com/office/powerpoint/2010/main" val="5016678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A6DC73-0BB3-1ED2-8679-6F26DFBA2AAF}"/>
              </a:ext>
            </a:extLst>
          </p:cNvPr>
          <p:cNvSpPr>
            <a:spLocks noGrp="1"/>
          </p:cNvSpPr>
          <p:nvPr>
            <p:ph type="title"/>
          </p:nvPr>
        </p:nvSpPr>
        <p:spPr/>
        <p:txBody>
          <a:bodyPr/>
          <a:lstStyle/>
          <a:p>
            <a:r>
              <a:rPr lang="en-US"/>
              <a:t>Click to edit Master title style</a:t>
            </a:r>
            <a:endParaRPr lang="en-UA"/>
          </a:p>
        </p:txBody>
      </p:sp>
      <p:sp>
        <p:nvSpPr>
          <p:cNvPr id="3" name="Content Placeholder 2">
            <a:extLst>
              <a:ext uri="{FF2B5EF4-FFF2-40B4-BE49-F238E27FC236}">
                <a16:creationId xmlns:a16="http://schemas.microsoft.com/office/drawing/2014/main" id="{88503603-D1F1-79E3-24BF-A1361937E9A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A"/>
          </a:p>
        </p:txBody>
      </p:sp>
      <p:sp>
        <p:nvSpPr>
          <p:cNvPr id="4" name="Content Placeholder 3">
            <a:extLst>
              <a:ext uri="{FF2B5EF4-FFF2-40B4-BE49-F238E27FC236}">
                <a16:creationId xmlns:a16="http://schemas.microsoft.com/office/drawing/2014/main" id="{C860CCD4-1012-AA34-E40D-BCE18E50C8E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A"/>
          </a:p>
        </p:txBody>
      </p:sp>
      <p:sp>
        <p:nvSpPr>
          <p:cNvPr id="5" name="Date Placeholder 4">
            <a:extLst>
              <a:ext uri="{FF2B5EF4-FFF2-40B4-BE49-F238E27FC236}">
                <a16:creationId xmlns:a16="http://schemas.microsoft.com/office/drawing/2014/main" id="{9888BB13-B1DE-345F-0371-744099AF4C51}"/>
              </a:ext>
            </a:extLst>
          </p:cNvPr>
          <p:cNvSpPr>
            <a:spLocks noGrp="1"/>
          </p:cNvSpPr>
          <p:nvPr>
            <p:ph type="dt" sz="half" idx="10"/>
          </p:nvPr>
        </p:nvSpPr>
        <p:spPr/>
        <p:txBody>
          <a:bodyPr/>
          <a:lstStyle/>
          <a:p>
            <a:fld id="{E03E8C22-62D4-FE44-86FB-2C61B09FA368}" type="datetimeFigureOut">
              <a:rPr lang="en-UA" smtClean="0"/>
              <a:t>13.04.2026</a:t>
            </a:fld>
            <a:endParaRPr lang="en-UA"/>
          </a:p>
        </p:txBody>
      </p:sp>
      <p:sp>
        <p:nvSpPr>
          <p:cNvPr id="6" name="Footer Placeholder 5">
            <a:extLst>
              <a:ext uri="{FF2B5EF4-FFF2-40B4-BE49-F238E27FC236}">
                <a16:creationId xmlns:a16="http://schemas.microsoft.com/office/drawing/2014/main" id="{6F7A9038-A879-BC14-4D31-343F2B0088AF}"/>
              </a:ext>
            </a:extLst>
          </p:cNvPr>
          <p:cNvSpPr>
            <a:spLocks noGrp="1"/>
          </p:cNvSpPr>
          <p:nvPr>
            <p:ph type="ftr" sz="quarter" idx="11"/>
          </p:nvPr>
        </p:nvSpPr>
        <p:spPr/>
        <p:txBody>
          <a:bodyPr/>
          <a:lstStyle/>
          <a:p>
            <a:endParaRPr lang="en-UA"/>
          </a:p>
        </p:txBody>
      </p:sp>
      <p:sp>
        <p:nvSpPr>
          <p:cNvPr id="7" name="Slide Number Placeholder 6">
            <a:extLst>
              <a:ext uri="{FF2B5EF4-FFF2-40B4-BE49-F238E27FC236}">
                <a16:creationId xmlns:a16="http://schemas.microsoft.com/office/drawing/2014/main" id="{BD72A97B-3B09-4425-701D-D0B483F8CCAC}"/>
              </a:ext>
            </a:extLst>
          </p:cNvPr>
          <p:cNvSpPr>
            <a:spLocks noGrp="1"/>
          </p:cNvSpPr>
          <p:nvPr>
            <p:ph type="sldNum" sz="quarter" idx="12"/>
          </p:nvPr>
        </p:nvSpPr>
        <p:spPr/>
        <p:txBody>
          <a:bodyPr/>
          <a:lstStyle/>
          <a:p>
            <a:fld id="{30BA2C08-C3F4-BF44-9BDB-07A99BE30E0F}" type="slidenum">
              <a:rPr lang="en-UA" smtClean="0"/>
              <a:t>‹#›</a:t>
            </a:fld>
            <a:endParaRPr lang="en-UA"/>
          </a:p>
        </p:txBody>
      </p:sp>
    </p:spTree>
    <p:extLst>
      <p:ext uri="{BB962C8B-B14F-4D97-AF65-F5344CB8AC3E}">
        <p14:creationId xmlns:p14="http://schemas.microsoft.com/office/powerpoint/2010/main" val="39306356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CBFC9-6D55-173D-26A7-3587FEE383AB}"/>
              </a:ext>
            </a:extLst>
          </p:cNvPr>
          <p:cNvSpPr>
            <a:spLocks noGrp="1"/>
          </p:cNvSpPr>
          <p:nvPr>
            <p:ph type="title"/>
          </p:nvPr>
        </p:nvSpPr>
        <p:spPr>
          <a:xfrm>
            <a:off x="839788" y="365125"/>
            <a:ext cx="10515600" cy="1325563"/>
          </a:xfrm>
        </p:spPr>
        <p:txBody>
          <a:bodyPr/>
          <a:lstStyle/>
          <a:p>
            <a:r>
              <a:rPr lang="en-US"/>
              <a:t>Click to edit Master title style</a:t>
            </a:r>
            <a:endParaRPr lang="en-UA"/>
          </a:p>
        </p:txBody>
      </p:sp>
      <p:sp>
        <p:nvSpPr>
          <p:cNvPr id="3" name="Text Placeholder 2">
            <a:extLst>
              <a:ext uri="{FF2B5EF4-FFF2-40B4-BE49-F238E27FC236}">
                <a16:creationId xmlns:a16="http://schemas.microsoft.com/office/drawing/2014/main" id="{EB3D2706-6FC3-7725-A544-D06ADE30DD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28B49EB-5566-4648-D218-509F8691C80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A"/>
          </a:p>
        </p:txBody>
      </p:sp>
      <p:sp>
        <p:nvSpPr>
          <p:cNvPr id="5" name="Text Placeholder 4">
            <a:extLst>
              <a:ext uri="{FF2B5EF4-FFF2-40B4-BE49-F238E27FC236}">
                <a16:creationId xmlns:a16="http://schemas.microsoft.com/office/drawing/2014/main" id="{989D7856-AE3E-79FF-DC36-846BDCB2AF1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CB0BD89-20A1-5B96-1FDF-A4F6BAC8203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A"/>
          </a:p>
        </p:txBody>
      </p:sp>
      <p:sp>
        <p:nvSpPr>
          <p:cNvPr id="7" name="Date Placeholder 6">
            <a:extLst>
              <a:ext uri="{FF2B5EF4-FFF2-40B4-BE49-F238E27FC236}">
                <a16:creationId xmlns:a16="http://schemas.microsoft.com/office/drawing/2014/main" id="{07C81AF6-D535-FE8D-6869-881EEA860E74}"/>
              </a:ext>
            </a:extLst>
          </p:cNvPr>
          <p:cNvSpPr>
            <a:spLocks noGrp="1"/>
          </p:cNvSpPr>
          <p:nvPr>
            <p:ph type="dt" sz="half" idx="10"/>
          </p:nvPr>
        </p:nvSpPr>
        <p:spPr/>
        <p:txBody>
          <a:bodyPr/>
          <a:lstStyle/>
          <a:p>
            <a:fld id="{E03E8C22-62D4-FE44-86FB-2C61B09FA368}" type="datetimeFigureOut">
              <a:rPr lang="en-UA" smtClean="0"/>
              <a:t>13.04.2026</a:t>
            </a:fld>
            <a:endParaRPr lang="en-UA"/>
          </a:p>
        </p:txBody>
      </p:sp>
      <p:sp>
        <p:nvSpPr>
          <p:cNvPr id="8" name="Footer Placeholder 7">
            <a:extLst>
              <a:ext uri="{FF2B5EF4-FFF2-40B4-BE49-F238E27FC236}">
                <a16:creationId xmlns:a16="http://schemas.microsoft.com/office/drawing/2014/main" id="{C4FE76AA-E77B-EB58-94F5-513EB75931C6}"/>
              </a:ext>
            </a:extLst>
          </p:cNvPr>
          <p:cNvSpPr>
            <a:spLocks noGrp="1"/>
          </p:cNvSpPr>
          <p:nvPr>
            <p:ph type="ftr" sz="quarter" idx="11"/>
          </p:nvPr>
        </p:nvSpPr>
        <p:spPr/>
        <p:txBody>
          <a:bodyPr/>
          <a:lstStyle/>
          <a:p>
            <a:endParaRPr lang="en-UA"/>
          </a:p>
        </p:txBody>
      </p:sp>
      <p:sp>
        <p:nvSpPr>
          <p:cNvPr id="9" name="Slide Number Placeholder 8">
            <a:extLst>
              <a:ext uri="{FF2B5EF4-FFF2-40B4-BE49-F238E27FC236}">
                <a16:creationId xmlns:a16="http://schemas.microsoft.com/office/drawing/2014/main" id="{8F8D5C56-C5B2-38F8-1728-A8EBFB53F3B2}"/>
              </a:ext>
            </a:extLst>
          </p:cNvPr>
          <p:cNvSpPr>
            <a:spLocks noGrp="1"/>
          </p:cNvSpPr>
          <p:nvPr>
            <p:ph type="sldNum" sz="quarter" idx="12"/>
          </p:nvPr>
        </p:nvSpPr>
        <p:spPr/>
        <p:txBody>
          <a:bodyPr/>
          <a:lstStyle/>
          <a:p>
            <a:fld id="{30BA2C08-C3F4-BF44-9BDB-07A99BE30E0F}" type="slidenum">
              <a:rPr lang="en-UA" smtClean="0"/>
              <a:t>‹#›</a:t>
            </a:fld>
            <a:endParaRPr lang="en-UA"/>
          </a:p>
        </p:txBody>
      </p:sp>
    </p:spTree>
    <p:extLst>
      <p:ext uri="{BB962C8B-B14F-4D97-AF65-F5344CB8AC3E}">
        <p14:creationId xmlns:p14="http://schemas.microsoft.com/office/powerpoint/2010/main" val="39251483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DAC68-15F0-5F01-8CF9-6ACC3C9079DA}"/>
              </a:ext>
            </a:extLst>
          </p:cNvPr>
          <p:cNvSpPr>
            <a:spLocks noGrp="1"/>
          </p:cNvSpPr>
          <p:nvPr>
            <p:ph type="title"/>
          </p:nvPr>
        </p:nvSpPr>
        <p:spPr/>
        <p:txBody>
          <a:bodyPr/>
          <a:lstStyle/>
          <a:p>
            <a:r>
              <a:rPr lang="en-US"/>
              <a:t>Click to edit Master title style</a:t>
            </a:r>
            <a:endParaRPr lang="en-UA"/>
          </a:p>
        </p:txBody>
      </p:sp>
      <p:sp>
        <p:nvSpPr>
          <p:cNvPr id="3" name="Date Placeholder 2">
            <a:extLst>
              <a:ext uri="{FF2B5EF4-FFF2-40B4-BE49-F238E27FC236}">
                <a16:creationId xmlns:a16="http://schemas.microsoft.com/office/drawing/2014/main" id="{7716C9DB-2DA0-0FB0-B055-B29AE28D0BBF}"/>
              </a:ext>
            </a:extLst>
          </p:cNvPr>
          <p:cNvSpPr>
            <a:spLocks noGrp="1"/>
          </p:cNvSpPr>
          <p:nvPr>
            <p:ph type="dt" sz="half" idx="10"/>
          </p:nvPr>
        </p:nvSpPr>
        <p:spPr/>
        <p:txBody>
          <a:bodyPr/>
          <a:lstStyle/>
          <a:p>
            <a:fld id="{E03E8C22-62D4-FE44-86FB-2C61B09FA368}" type="datetimeFigureOut">
              <a:rPr lang="en-UA" smtClean="0"/>
              <a:t>13.04.2026</a:t>
            </a:fld>
            <a:endParaRPr lang="en-UA"/>
          </a:p>
        </p:txBody>
      </p:sp>
      <p:sp>
        <p:nvSpPr>
          <p:cNvPr id="4" name="Footer Placeholder 3">
            <a:extLst>
              <a:ext uri="{FF2B5EF4-FFF2-40B4-BE49-F238E27FC236}">
                <a16:creationId xmlns:a16="http://schemas.microsoft.com/office/drawing/2014/main" id="{409247B1-99E6-EEB6-3E92-FCF41ED9D6F1}"/>
              </a:ext>
            </a:extLst>
          </p:cNvPr>
          <p:cNvSpPr>
            <a:spLocks noGrp="1"/>
          </p:cNvSpPr>
          <p:nvPr>
            <p:ph type="ftr" sz="quarter" idx="11"/>
          </p:nvPr>
        </p:nvSpPr>
        <p:spPr/>
        <p:txBody>
          <a:bodyPr/>
          <a:lstStyle/>
          <a:p>
            <a:endParaRPr lang="en-UA"/>
          </a:p>
        </p:txBody>
      </p:sp>
      <p:sp>
        <p:nvSpPr>
          <p:cNvPr id="5" name="Slide Number Placeholder 4">
            <a:extLst>
              <a:ext uri="{FF2B5EF4-FFF2-40B4-BE49-F238E27FC236}">
                <a16:creationId xmlns:a16="http://schemas.microsoft.com/office/drawing/2014/main" id="{8162D1D2-5328-CBBB-EB1B-A71B66AE990B}"/>
              </a:ext>
            </a:extLst>
          </p:cNvPr>
          <p:cNvSpPr>
            <a:spLocks noGrp="1"/>
          </p:cNvSpPr>
          <p:nvPr>
            <p:ph type="sldNum" sz="quarter" idx="12"/>
          </p:nvPr>
        </p:nvSpPr>
        <p:spPr/>
        <p:txBody>
          <a:bodyPr/>
          <a:lstStyle/>
          <a:p>
            <a:fld id="{30BA2C08-C3F4-BF44-9BDB-07A99BE30E0F}" type="slidenum">
              <a:rPr lang="en-UA" smtClean="0"/>
              <a:t>‹#›</a:t>
            </a:fld>
            <a:endParaRPr lang="en-UA"/>
          </a:p>
        </p:txBody>
      </p:sp>
    </p:spTree>
    <p:extLst>
      <p:ext uri="{BB962C8B-B14F-4D97-AF65-F5344CB8AC3E}">
        <p14:creationId xmlns:p14="http://schemas.microsoft.com/office/powerpoint/2010/main" val="30641494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2B6309-DC84-ABE5-67AF-350F704558C0}"/>
              </a:ext>
            </a:extLst>
          </p:cNvPr>
          <p:cNvSpPr>
            <a:spLocks noGrp="1"/>
          </p:cNvSpPr>
          <p:nvPr>
            <p:ph type="dt" sz="half" idx="10"/>
          </p:nvPr>
        </p:nvSpPr>
        <p:spPr/>
        <p:txBody>
          <a:bodyPr/>
          <a:lstStyle/>
          <a:p>
            <a:fld id="{E03E8C22-62D4-FE44-86FB-2C61B09FA368}" type="datetimeFigureOut">
              <a:rPr lang="en-UA" smtClean="0"/>
              <a:t>13.04.2026</a:t>
            </a:fld>
            <a:endParaRPr lang="en-UA"/>
          </a:p>
        </p:txBody>
      </p:sp>
      <p:sp>
        <p:nvSpPr>
          <p:cNvPr id="3" name="Footer Placeholder 2">
            <a:extLst>
              <a:ext uri="{FF2B5EF4-FFF2-40B4-BE49-F238E27FC236}">
                <a16:creationId xmlns:a16="http://schemas.microsoft.com/office/drawing/2014/main" id="{A6A6E3F0-A212-FFE3-74CE-A9EC3403DE37}"/>
              </a:ext>
            </a:extLst>
          </p:cNvPr>
          <p:cNvSpPr>
            <a:spLocks noGrp="1"/>
          </p:cNvSpPr>
          <p:nvPr>
            <p:ph type="ftr" sz="quarter" idx="11"/>
          </p:nvPr>
        </p:nvSpPr>
        <p:spPr/>
        <p:txBody>
          <a:bodyPr/>
          <a:lstStyle/>
          <a:p>
            <a:endParaRPr lang="en-UA"/>
          </a:p>
        </p:txBody>
      </p:sp>
      <p:sp>
        <p:nvSpPr>
          <p:cNvPr id="4" name="Slide Number Placeholder 3">
            <a:extLst>
              <a:ext uri="{FF2B5EF4-FFF2-40B4-BE49-F238E27FC236}">
                <a16:creationId xmlns:a16="http://schemas.microsoft.com/office/drawing/2014/main" id="{5730CAFB-3C9F-DE71-D4C9-915A21BECBB3}"/>
              </a:ext>
            </a:extLst>
          </p:cNvPr>
          <p:cNvSpPr>
            <a:spLocks noGrp="1"/>
          </p:cNvSpPr>
          <p:nvPr>
            <p:ph type="sldNum" sz="quarter" idx="12"/>
          </p:nvPr>
        </p:nvSpPr>
        <p:spPr/>
        <p:txBody>
          <a:bodyPr/>
          <a:lstStyle/>
          <a:p>
            <a:fld id="{30BA2C08-C3F4-BF44-9BDB-07A99BE30E0F}" type="slidenum">
              <a:rPr lang="en-UA" smtClean="0"/>
              <a:t>‹#›</a:t>
            </a:fld>
            <a:endParaRPr lang="en-UA"/>
          </a:p>
        </p:txBody>
      </p:sp>
    </p:spTree>
    <p:extLst>
      <p:ext uri="{BB962C8B-B14F-4D97-AF65-F5344CB8AC3E}">
        <p14:creationId xmlns:p14="http://schemas.microsoft.com/office/powerpoint/2010/main" val="45453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E81307-7AE3-8668-AD7F-2B625261EB1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A"/>
          </a:p>
        </p:txBody>
      </p:sp>
      <p:sp>
        <p:nvSpPr>
          <p:cNvPr id="3" name="Content Placeholder 2">
            <a:extLst>
              <a:ext uri="{FF2B5EF4-FFF2-40B4-BE49-F238E27FC236}">
                <a16:creationId xmlns:a16="http://schemas.microsoft.com/office/drawing/2014/main" id="{22E28B76-3C7B-885C-1051-04F0D39501C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A"/>
          </a:p>
        </p:txBody>
      </p:sp>
      <p:sp>
        <p:nvSpPr>
          <p:cNvPr id="4" name="Text Placeholder 3">
            <a:extLst>
              <a:ext uri="{FF2B5EF4-FFF2-40B4-BE49-F238E27FC236}">
                <a16:creationId xmlns:a16="http://schemas.microsoft.com/office/drawing/2014/main" id="{CCFAF308-1778-89FA-A08F-851221D172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EEB7BBE-BE5E-2850-2DEE-593C691D4EB8}"/>
              </a:ext>
            </a:extLst>
          </p:cNvPr>
          <p:cNvSpPr>
            <a:spLocks noGrp="1"/>
          </p:cNvSpPr>
          <p:nvPr>
            <p:ph type="dt" sz="half" idx="10"/>
          </p:nvPr>
        </p:nvSpPr>
        <p:spPr/>
        <p:txBody>
          <a:bodyPr/>
          <a:lstStyle/>
          <a:p>
            <a:fld id="{E03E8C22-62D4-FE44-86FB-2C61B09FA368}" type="datetimeFigureOut">
              <a:rPr lang="en-UA" smtClean="0"/>
              <a:t>13.04.2026</a:t>
            </a:fld>
            <a:endParaRPr lang="en-UA"/>
          </a:p>
        </p:txBody>
      </p:sp>
      <p:sp>
        <p:nvSpPr>
          <p:cNvPr id="6" name="Footer Placeholder 5">
            <a:extLst>
              <a:ext uri="{FF2B5EF4-FFF2-40B4-BE49-F238E27FC236}">
                <a16:creationId xmlns:a16="http://schemas.microsoft.com/office/drawing/2014/main" id="{EFCF761B-733A-ABD6-0B04-5896FB3D09DA}"/>
              </a:ext>
            </a:extLst>
          </p:cNvPr>
          <p:cNvSpPr>
            <a:spLocks noGrp="1"/>
          </p:cNvSpPr>
          <p:nvPr>
            <p:ph type="ftr" sz="quarter" idx="11"/>
          </p:nvPr>
        </p:nvSpPr>
        <p:spPr/>
        <p:txBody>
          <a:bodyPr/>
          <a:lstStyle/>
          <a:p>
            <a:endParaRPr lang="en-UA"/>
          </a:p>
        </p:txBody>
      </p:sp>
      <p:sp>
        <p:nvSpPr>
          <p:cNvPr id="7" name="Slide Number Placeholder 6">
            <a:extLst>
              <a:ext uri="{FF2B5EF4-FFF2-40B4-BE49-F238E27FC236}">
                <a16:creationId xmlns:a16="http://schemas.microsoft.com/office/drawing/2014/main" id="{922D0AE7-DC92-26E8-25FB-BD40B58DA3B3}"/>
              </a:ext>
            </a:extLst>
          </p:cNvPr>
          <p:cNvSpPr>
            <a:spLocks noGrp="1"/>
          </p:cNvSpPr>
          <p:nvPr>
            <p:ph type="sldNum" sz="quarter" idx="12"/>
          </p:nvPr>
        </p:nvSpPr>
        <p:spPr/>
        <p:txBody>
          <a:bodyPr/>
          <a:lstStyle/>
          <a:p>
            <a:fld id="{30BA2C08-C3F4-BF44-9BDB-07A99BE30E0F}" type="slidenum">
              <a:rPr lang="en-UA" smtClean="0"/>
              <a:t>‹#›</a:t>
            </a:fld>
            <a:endParaRPr lang="en-UA"/>
          </a:p>
        </p:txBody>
      </p:sp>
    </p:spTree>
    <p:extLst>
      <p:ext uri="{BB962C8B-B14F-4D97-AF65-F5344CB8AC3E}">
        <p14:creationId xmlns:p14="http://schemas.microsoft.com/office/powerpoint/2010/main" val="38674606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2E326-A4D0-E4F1-7FA1-4DA27265EFE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A"/>
          </a:p>
        </p:txBody>
      </p:sp>
      <p:sp>
        <p:nvSpPr>
          <p:cNvPr id="3" name="Picture Placeholder 2">
            <a:extLst>
              <a:ext uri="{FF2B5EF4-FFF2-40B4-BE49-F238E27FC236}">
                <a16:creationId xmlns:a16="http://schemas.microsoft.com/office/drawing/2014/main" id="{482DA778-8032-9ED4-D261-6DC927D21F7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A"/>
          </a:p>
        </p:txBody>
      </p:sp>
      <p:sp>
        <p:nvSpPr>
          <p:cNvPr id="4" name="Text Placeholder 3">
            <a:extLst>
              <a:ext uri="{FF2B5EF4-FFF2-40B4-BE49-F238E27FC236}">
                <a16:creationId xmlns:a16="http://schemas.microsoft.com/office/drawing/2014/main" id="{F7DAF6CD-CD40-2DD1-7019-5EB9B95C11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3345692-89E1-E645-02D3-E04F40A30FA7}"/>
              </a:ext>
            </a:extLst>
          </p:cNvPr>
          <p:cNvSpPr>
            <a:spLocks noGrp="1"/>
          </p:cNvSpPr>
          <p:nvPr>
            <p:ph type="dt" sz="half" idx="10"/>
          </p:nvPr>
        </p:nvSpPr>
        <p:spPr/>
        <p:txBody>
          <a:bodyPr/>
          <a:lstStyle/>
          <a:p>
            <a:fld id="{E03E8C22-62D4-FE44-86FB-2C61B09FA368}" type="datetimeFigureOut">
              <a:rPr lang="en-UA" smtClean="0"/>
              <a:t>13.04.2026</a:t>
            </a:fld>
            <a:endParaRPr lang="en-UA"/>
          </a:p>
        </p:txBody>
      </p:sp>
      <p:sp>
        <p:nvSpPr>
          <p:cNvPr id="6" name="Footer Placeholder 5">
            <a:extLst>
              <a:ext uri="{FF2B5EF4-FFF2-40B4-BE49-F238E27FC236}">
                <a16:creationId xmlns:a16="http://schemas.microsoft.com/office/drawing/2014/main" id="{597FF47F-80BA-ED60-1C84-2852E68AB580}"/>
              </a:ext>
            </a:extLst>
          </p:cNvPr>
          <p:cNvSpPr>
            <a:spLocks noGrp="1"/>
          </p:cNvSpPr>
          <p:nvPr>
            <p:ph type="ftr" sz="quarter" idx="11"/>
          </p:nvPr>
        </p:nvSpPr>
        <p:spPr/>
        <p:txBody>
          <a:bodyPr/>
          <a:lstStyle/>
          <a:p>
            <a:endParaRPr lang="en-UA"/>
          </a:p>
        </p:txBody>
      </p:sp>
      <p:sp>
        <p:nvSpPr>
          <p:cNvPr id="7" name="Slide Number Placeholder 6">
            <a:extLst>
              <a:ext uri="{FF2B5EF4-FFF2-40B4-BE49-F238E27FC236}">
                <a16:creationId xmlns:a16="http://schemas.microsoft.com/office/drawing/2014/main" id="{2EB731A5-F281-1A4F-45EE-E99C01EF5F41}"/>
              </a:ext>
            </a:extLst>
          </p:cNvPr>
          <p:cNvSpPr>
            <a:spLocks noGrp="1"/>
          </p:cNvSpPr>
          <p:nvPr>
            <p:ph type="sldNum" sz="quarter" idx="12"/>
          </p:nvPr>
        </p:nvSpPr>
        <p:spPr/>
        <p:txBody>
          <a:bodyPr/>
          <a:lstStyle/>
          <a:p>
            <a:fld id="{30BA2C08-C3F4-BF44-9BDB-07A99BE30E0F}" type="slidenum">
              <a:rPr lang="en-UA" smtClean="0"/>
              <a:t>‹#›</a:t>
            </a:fld>
            <a:endParaRPr lang="en-UA"/>
          </a:p>
        </p:txBody>
      </p:sp>
    </p:spTree>
    <p:extLst>
      <p:ext uri="{BB962C8B-B14F-4D97-AF65-F5344CB8AC3E}">
        <p14:creationId xmlns:p14="http://schemas.microsoft.com/office/powerpoint/2010/main" val="33204722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F40348A-CBF5-E688-209C-51D848A0C4D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A"/>
          </a:p>
        </p:txBody>
      </p:sp>
      <p:sp>
        <p:nvSpPr>
          <p:cNvPr id="3" name="Text Placeholder 2">
            <a:extLst>
              <a:ext uri="{FF2B5EF4-FFF2-40B4-BE49-F238E27FC236}">
                <a16:creationId xmlns:a16="http://schemas.microsoft.com/office/drawing/2014/main" id="{7E4E5F8A-D0CD-205C-E0CE-69C0F3E6022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A"/>
          </a:p>
        </p:txBody>
      </p:sp>
      <p:sp>
        <p:nvSpPr>
          <p:cNvPr id="4" name="Date Placeholder 3">
            <a:extLst>
              <a:ext uri="{FF2B5EF4-FFF2-40B4-BE49-F238E27FC236}">
                <a16:creationId xmlns:a16="http://schemas.microsoft.com/office/drawing/2014/main" id="{9812926B-F403-FC21-B29A-673849BCA09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3E8C22-62D4-FE44-86FB-2C61B09FA368}" type="datetimeFigureOut">
              <a:rPr lang="en-UA" smtClean="0"/>
              <a:t>13.04.2026</a:t>
            </a:fld>
            <a:endParaRPr lang="en-UA"/>
          </a:p>
        </p:txBody>
      </p:sp>
      <p:sp>
        <p:nvSpPr>
          <p:cNvPr id="5" name="Footer Placeholder 4">
            <a:extLst>
              <a:ext uri="{FF2B5EF4-FFF2-40B4-BE49-F238E27FC236}">
                <a16:creationId xmlns:a16="http://schemas.microsoft.com/office/drawing/2014/main" id="{58950FA1-65CE-B6DF-6FC8-A96084E9938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A"/>
          </a:p>
        </p:txBody>
      </p:sp>
      <p:sp>
        <p:nvSpPr>
          <p:cNvPr id="6" name="Slide Number Placeholder 5">
            <a:extLst>
              <a:ext uri="{FF2B5EF4-FFF2-40B4-BE49-F238E27FC236}">
                <a16:creationId xmlns:a16="http://schemas.microsoft.com/office/drawing/2014/main" id="{62A237D7-1F41-5ED7-220B-88E7FDFDF08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BA2C08-C3F4-BF44-9BDB-07A99BE30E0F}" type="slidenum">
              <a:rPr lang="en-UA" smtClean="0"/>
              <a:t>‹#›</a:t>
            </a:fld>
            <a:endParaRPr lang="en-UA"/>
          </a:p>
        </p:txBody>
      </p:sp>
    </p:spTree>
    <p:extLst>
      <p:ext uri="{BB962C8B-B14F-4D97-AF65-F5344CB8AC3E}">
        <p14:creationId xmlns:p14="http://schemas.microsoft.com/office/powerpoint/2010/main" val="9322364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99EDE1-E7AB-9719-00EE-6404334FD8CD}"/>
              </a:ext>
            </a:extLst>
          </p:cNvPr>
          <p:cNvSpPr>
            <a:spLocks noGrp="1"/>
          </p:cNvSpPr>
          <p:nvPr>
            <p:ph type="ctrTitle"/>
          </p:nvPr>
        </p:nvSpPr>
        <p:spPr>
          <a:xfrm>
            <a:off x="1524000" y="1122363"/>
            <a:ext cx="9144000" cy="1334398"/>
          </a:xfrm>
        </p:spPr>
        <p:txBody>
          <a:bodyPr>
            <a:normAutofit/>
          </a:bodyPr>
          <a:lstStyle/>
          <a:p>
            <a:r>
              <a:rPr lang="uk-UA" sz="2800" b="1" dirty="0">
                <a:latin typeface="Times New Roman" panose="02020603050405020304" pitchFamily="18" charset="0"/>
                <a:cs typeface="Times New Roman" panose="02020603050405020304" pitchFamily="18" charset="0"/>
              </a:rPr>
              <a:t>Від виживання до відновлення: що допомагає після психологічного насильства</a:t>
            </a:r>
            <a:endParaRPr lang="en-UA" sz="2800" b="1" dirty="0">
              <a:latin typeface="Times New Roman" panose="02020603050405020304" pitchFamily="18" charset="0"/>
              <a:cs typeface="Times New Roman" panose="02020603050405020304" pitchFamily="18" charset="0"/>
            </a:endParaRPr>
          </a:p>
        </p:txBody>
      </p:sp>
      <p:sp>
        <p:nvSpPr>
          <p:cNvPr id="3" name="Subtitle 2">
            <a:extLst>
              <a:ext uri="{FF2B5EF4-FFF2-40B4-BE49-F238E27FC236}">
                <a16:creationId xmlns:a16="http://schemas.microsoft.com/office/drawing/2014/main" id="{E6EB82C3-36C9-C8A0-D43F-56FC5B3F205F}"/>
              </a:ext>
            </a:extLst>
          </p:cNvPr>
          <p:cNvSpPr>
            <a:spLocks noGrp="1"/>
          </p:cNvSpPr>
          <p:nvPr>
            <p:ph type="subTitle" idx="1"/>
          </p:nvPr>
        </p:nvSpPr>
        <p:spPr>
          <a:xfrm>
            <a:off x="1524000" y="4814370"/>
            <a:ext cx="9448800" cy="443429"/>
          </a:xfrm>
        </p:spPr>
        <p:txBody>
          <a:bodyPr/>
          <a:lstStyle/>
          <a:p>
            <a:r>
              <a:rPr lang="uk-UA" dirty="0">
                <a:latin typeface="Times New Roman" panose="02020603050405020304" pitchFamily="18" charset="0"/>
                <a:cs typeface="Times New Roman" panose="02020603050405020304" pitchFamily="18" charset="0"/>
              </a:rPr>
              <a:t>М.І. Гречаник, </a:t>
            </a:r>
            <a:r>
              <a:rPr lang="en-US" dirty="0">
                <a:latin typeface="Times New Roman" panose="02020603050405020304" pitchFamily="18" charset="0"/>
                <a:cs typeface="Times New Roman" panose="02020603050405020304" pitchFamily="18" charset="0"/>
              </a:rPr>
              <a:t>PhD, </a:t>
            </a:r>
            <a:r>
              <a:rPr lang="uk-UA" dirty="0" err="1">
                <a:latin typeface="Times New Roman" panose="02020603050405020304" pitchFamily="18" charset="0"/>
                <a:cs typeface="Times New Roman" panose="02020603050405020304" pitchFamily="18" charset="0"/>
              </a:rPr>
              <a:t>доцентка</a:t>
            </a:r>
            <a:r>
              <a:rPr lang="uk-UA" dirty="0">
                <a:latin typeface="Times New Roman" panose="02020603050405020304" pitchFamily="18" charset="0"/>
                <a:cs typeface="Times New Roman" panose="02020603050405020304" pitchFamily="18" charset="0"/>
              </a:rPr>
              <a:t> кафедри психології</a:t>
            </a:r>
            <a:endParaRPr lang="en-UA"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8B1853A4-623E-525E-FB8D-43976C2773B4}"/>
              </a:ext>
            </a:extLst>
          </p:cNvPr>
          <p:cNvPicPr>
            <a:picLocks noChangeAspect="1"/>
          </p:cNvPicPr>
          <p:nvPr/>
        </p:nvPicPr>
        <p:blipFill>
          <a:blip r:embed="rId2"/>
          <a:stretch>
            <a:fillRect/>
          </a:stretch>
        </p:blipFill>
        <p:spPr>
          <a:xfrm>
            <a:off x="3949481" y="2587815"/>
            <a:ext cx="3746500" cy="2095500"/>
          </a:xfrm>
          <a:prstGeom prst="rect">
            <a:avLst/>
          </a:prstGeom>
        </p:spPr>
      </p:pic>
    </p:spTree>
    <p:extLst>
      <p:ext uri="{BB962C8B-B14F-4D97-AF65-F5344CB8AC3E}">
        <p14:creationId xmlns:p14="http://schemas.microsoft.com/office/powerpoint/2010/main" val="21301814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2835B0-FBBE-5F38-FAD9-0D5302959B98}"/>
              </a:ext>
            </a:extLst>
          </p:cNvPr>
          <p:cNvSpPr>
            <a:spLocks noGrp="1"/>
          </p:cNvSpPr>
          <p:nvPr>
            <p:ph type="title"/>
          </p:nvPr>
        </p:nvSpPr>
        <p:spPr/>
        <p:txBody>
          <a:bodyPr>
            <a:normAutofit/>
          </a:bodyPr>
          <a:lstStyle/>
          <a:p>
            <a:r>
              <a:rPr lang="uk-UA" sz="2800" b="1" dirty="0">
                <a:latin typeface="Times New Roman" panose="02020603050405020304" pitchFamily="18" charset="0"/>
                <a:cs typeface="Times New Roman" panose="02020603050405020304" pitchFamily="18" charset="0"/>
              </a:rPr>
              <a:t>Психологічні та </a:t>
            </a:r>
            <a:r>
              <a:rPr lang="uk-UA" sz="2800" b="1" dirty="0" err="1">
                <a:latin typeface="Times New Roman" panose="02020603050405020304" pitchFamily="18" charset="0"/>
                <a:cs typeface="Times New Roman" panose="02020603050405020304" pitchFamily="18" charset="0"/>
              </a:rPr>
              <a:t>нейробіологічні</a:t>
            </a:r>
            <a:r>
              <a:rPr lang="uk-UA" sz="2800" b="1" dirty="0">
                <a:latin typeface="Times New Roman" panose="02020603050405020304" pitchFamily="18" charset="0"/>
                <a:cs typeface="Times New Roman" panose="02020603050405020304" pitchFamily="18" charset="0"/>
              </a:rPr>
              <a:t> механізми відновлення після психологічного насильства</a:t>
            </a:r>
            <a:endParaRPr lang="en-UA" sz="2800" dirty="0"/>
          </a:p>
        </p:txBody>
      </p:sp>
      <p:sp>
        <p:nvSpPr>
          <p:cNvPr id="3" name="Content Placeholder 2">
            <a:extLst>
              <a:ext uri="{FF2B5EF4-FFF2-40B4-BE49-F238E27FC236}">
                <a16:creationId xmlns:a16="http://schemas.microsoft.com/office/drawing/2014/main" id="{C81BB4F7-C354-4F64-81BA-508A09F8DAAF}"/>
              </a:ext>
            </a:extLst>
          </p:cNvPr>
          <p:cNvSpPr>
            <a:spLocks noGrp="1"/>
          </p:cNvSpPr>
          <p:nvPr>
            <p:ph idx="1"/>
          </p:nvPr>
        </p:nvSpPr>
        <p:spPr>
          <a:xfrm>
            <a:off x="253388" y="1542361"/>
            <a:ext cx="11100412" cy="4634602"/>
          </a:xfrm>
        </p:spPr>
        <p:txBody>
          <a:bodyPr>
            <a:normAutofit/>
          </a:bodyPr>
          <a:lstStyle/>
          <a:p>
            <a:pPr marL="0" indent="0">
              <a:buNone/>
            </a:pPr>
            <a:r>
              <a:rPr lang="uk-UA" sz="2200" b="1" dirty="0">
                <a:latin typeface="Times New Roman" panose="02020603050405020304" pitchFamily="18" charset="0"/>
                <a:cs typeface="Times New Roman" panose="02020603050405020304" pitchFamily="18" charset="0"/>
              </a:rPr>
              <a:t>3. Корекційний емоційний досвід - </a:t>
            </a:r>
            <a:r>
              <a:rPr lang="uk-UA" sz="2200" dirty="0">
                <a:latin typeface="Times New Roman" panose="02020603050405020304" pitchFamily="18" charset="0"/>
                <a:cs typeface="Times New Roman" panose="02020603050405020304" pitchFamily="18" charset="0"/>
              </a:rPr>
              <a:t>це психотерапевтичний процес, під час якого клієнт повторно переживає минулі емоційні травми або конфлікти в безпечних, підтримуючих стосунках з психотерапевтом, що призводить до нового, здоровішого результату. Реагуючи інакше, ніж ті, хто за ним доглядає, психотерапевт допомагає спростувати старі очікування, сприяючи зціленню, емоційному зростанню та позитивному </a:t>
            </a:r>
            <a:r>
              <a:rPr lang="uk-UA" sz="2200" dirty="0" err="1">
                <a:latin typeface="Times New Roman" panose="02020603050405020304" pitchFamily="18" charset="0"/>
                <a:cs typeface="Times New Roman" panose="02020603050405020304" pitchFamily="18" charset="0"/>
              </a:rPr>
              <a:t>самосприйняттю</a:t>
            </a:r>
            <a:r>
              <a:rPr lang="uk-UA" sz="2200" dirty="0">
                <a:latin typeface="Times New Roman" panose="02020603050405020304" pitchFamily="18" charset="0"/>
                <a:cs typeface="Times New Roman" panose="02020603050405020304" pitchFamily="18" charset="0"/>
              </a:rPr>
              <a:t>.</a:t>
            </a:r>
            <a:endParaRPr lang="en-UA" sz="2200"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C6D6DFBD-8664-5FB9-BDB9-16CAC3033AED}"/>
              </a:ext>
            </a:extLst>
          </p:cNvPr>
          <p:cNvPicPr>
            <a:picLocks noChangeAspect="1"/>
          </p:cNvPicPr>
          <p:nvPr/>
        </p:nvPicPr>
        <p:blipFill>
          <a:blip r:embed="rId2"/>
          <a:stretch>
            <a:fillRect/>
          </a:stretch>
        </p:blipFill>
        <p:spPr>
          <a:xfrm>
            <a:off x="4076262" y="3725589"/>
            <a:ext cx="4353034" cy="2767286"/>
          </a:xfrm>
          <a:prstGeom prst="rect">
            <a:avLst/>
          </a:prstGeom>
        </p:spPr>
      </p:pic>
    </p:spTree>
    <p:extLst>
      <p:ext uri="{BB962C8B-B14F-4D97-AF65-F5344CB8AC3E}">
        <p14:creationId xmlns:p14="http://schemas.microsoft.com/office/powerpoint/2010/main" val="33428271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C5112F-4FC7-37DC-30D3-F2A0FAAB3244}"/>
              </a:ext>
            </a:extLst>
          </p:cNvPr>
          <p:cNvSpPr>
            <a:spLocks noGrp="1"/>
          </p:cNvSpPr>
          <p:nvPr>
            <p:ph type="title"/>
          </p:nvPr>
        </p:nvSpPr>
        <p:spPr>
          <a:xfrm>
            <a:off x="838200" y="365125"/>
            <a:ext cx="10515600" cy="486213"/>
          </a:xfrm>
        </p:spPr>
        <p:txBody>
          <a:bodyPr>
            <a:normAutofit fontScale="90000"/>
          </a:bodyPr>
          <a:lstStyle/>
          <a:p>
            <a:r>
              <a:rPr lang="uk-UA" sz="2800" b="1" dirty="0">
                <a:latin typeface="Times New Roman" panose="02020603050405020304" pitchFamily="18" charset="0"/>
                <a:cs typeface="Times New Roman" panose="02020603050405020304" pitchFamily="18" charset="0"/>
              </a:rPr>
              <a:t>Ключові елементи корекційного емоційного досвіду:</a:t>
            </a:r>
            <a:br>
              <a:rPr lang="uk-UA" sz="2800" b="1" dirty="0">
                <a:latin typeface="Times New Roman" panose="02020603050405020304" pitchFamily="18" charset="0"/>
                <a:cs typeface="Times New Roman" panose="02020603050405020304" pitchFamily="18" charset="0"/>
              </a:rPr>
            </a:br>
            <a:endParaRPr lang="en-UA" sz="2800" b="1"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DC6B1598-6189-C1F7-047C-5EF86C25DA10}"/>
              </a:ext>
            </a:extLst>
          </p:cNvPr>
          <p:cNvSpPr>
            <a:spLocks noGrp="1"/>
          </p:cNvSpPr>
          <p:nvPr>
            <p:ph idx="1"/>
          </p:nvPr>
        </p:nvSpPr>
        <p:spPr>
          <a:xfrm>
            <a:off x="136634" y="735724"/>
            <a:ext cx="11217166" cy="5441239"/>
          </a:xfrm>
        </p:spPr>
        <p:txBody>
          <a:bodyPr>
            <a:normAutofit/>
          </a:bodyPr>
          <a:lstStyle/>
          <a:p>
            <a:pPr marL="0" indent="0">
              <a:buNone/>
            </a:pPr>
            <a:r>
              <a:rPr lang="uk-UA" sz="2200" b="1" dirty="0">
                <a:latin typeface="Times New Roman" panose="02020603050405020304" pitchFamily="18" charset="0"/>
                <a:cs typeface="Times New Roman" panose="02020603050405020304" pitchFamily="18" charset="0"/>
              </a:rPr>
              <a:t>Безпечне середовище</a:t>
            </a:r>
            <a:r>
              <a:rPr lang="uk-UA" sz="2200" dirty="0">
                <a:latin typeface="Times New Roman" panose="02020603050405020304" pitchFamily="18" charset="0"/>
                <a:cs typeface="Times New Roman" panose="02020603050405020304" pitchFamily="18" charset="0"/>
              </a:rPr>
              <a:t>: Психотерапевт забезпечує неупереджене, </a:t>
            </a:r>
            <a:r>
              <a:rPr lang="uk-UA" sz="2200" dirty="0" err="1">
                <a:latin typeface="Times New Roman" panose="02020603050405020304" pitchFamily="18" charset="0"/>
                <a:cs typeface="Times New Roman" panose="02020603050405020304" pitchFamily="18" charset="0"/>
              </a:rPr>
              <a:t>емпатичне</a:t>
            </a:r>
            <a:r>
              <a:rPr lang="uk-UA" sz="2200" dirty="0">
                <a:latin typeface="Times New Roman" panose="02020603050405020304" pitchFamily="18" charset="0"/>
                <a:cs typeface="Times New Roman" panose="02020603050405020304" pitchFamily="18" charset="0"/>
              </a:rPr>
              <a:t> та стабільне середовище, яке суттєво відрізняється від минулих, часто образливих або </a:t>
            </a:r>
            <a:r>
              <a:rPr lang="uk-UA" sz="2200" dirty="0" err="1">
                <a:latin typeface="Times New Roman" panose="02020603050405020304" pitchFamily="18" charset="0"/>
                <a:cs typeface="Times New Roman" panose="02020603050405020304" pitchFamily="18" charset="0"/>
              </a:rPr>
              <a:t>нехтливих</a:t>
            </a:r>
            <a:r>
              <a:rPr lang="uk-UA" sz="2200" dirty="0">
                <a:latin typeface="Times New Roman" panose="02020603050405020304" pitchFamily="18" charset="0"/>
                <a:cs typeface="Times New Roman" panose="02020603050405020304" pitchFamily="18" charset="0"/>
              </a:rPr>
              <a:t> стосунків клієнта.</a:t>
            </a:r>
          </a:p>
          <a:p>
            <a:pPr marL="0" indent="0">
              <a:buNone/>
            </a:pPr>
            <a:r>
              <a:rPr lang="uk-UA" sz="2200" b="1" dirty="0">
                <a:latin typeface="Times New Roman" panose="02020603050405020304" pitchFamily="18" charset="0"/>
                <a:cs typeface="Times New Roman" panose="02020603050405020304" pitchFamily="18" charset="0"/>
              </a:rPr>
              <a:t>Спростування старих очікувань:</a:t>
            </a:r>
            <a:r>
              <a:rPr lang="uk-UA" sz="2200" dirty="0">
                <a:latin typeface="Times New Roman" panose="02020603050405020304" pitchFamily="18" charset="0"/>
                <a:cs typeface="Times New Roman" panose="02020603050405020304" pitchFamily="18" charset="0"/>
              </a:rPr>
              <a:t> Коли клієнт очікує відмови або критики через минулу травму, послідовна, підтримуюча реакція терапевта порушує цю схему.</a:t>
            </a:r>
          </a:p>
          <a:p>
            <a:pPr marL="0" indent="0">
              <a:buNone/>
            </a:pPr>
            <a:r>
              <a:rPr lang="uk-UA" sz="2200" b="1" dirty="0">
                <a:latin typeface="Times New Roman" panose="02020603050405020304" pitchFamily="18" charset="0"/>
                <a:cs typeface="Times New Roman" panose="02020603050405020304" pitchFamily="18" charset="0"/>
              </a:rPr>
              <a:t>Активна обробка:</a:t>
            </a:r>
            <a:r>
              <a:rPr lang="uk-UA" sz="2200" dirty="0">
                <a:latin typeface="Times New Roman" panose="02020603050405020304" pitchFamily="18" charset="0"/>
                <a:cs typeface="Times New Roman" panose="02020603050405020304" pitchFamily="18" charset="0"/>
              </a:rPr>
              <a:t> Клієнти часто згадують або переживають болісні емоції під час сеансів, але цього разу вони обробляються по-новому.</a:t>
            </a:r>
          </a:p>
          <a:p>
            <a:pPr marL="0" indent="0">
              <a:buNone/>
            </a:pPr>
            <a:r>
              <a:rPr lang="uk-UA" sz="2200" b="1" dirty="0">
                <a:latin typeface="Times New Roman" panose="02020603050405020304" pitchFamily="18" charset="0"/>
                <a:cs typeface="Times New Roman" panose="02020603050405020304" pitchFamily="18" charset="0"/>
              </a:rPr>
              <a:t>Перегляд спогадів: </a:t>
            </a:r>
            <a:r>
              <a:rPr lang="uk-UA" sz="2200" dirty="0">
                <a:latin typeface="Times New Roman" panose="02020603050405020304" pitchFamily="18" charset="0"/>
                <a:cs typeface="Times New Roman" panose="02020603050405020304" pitchFamily="18" charset="0"/>
              </a:rPr>
              <a:t>Основна увага приділяється повторному впливу на минулі складні ситуації, а не просто розмові про них, що дозволяє змінити емоційну вагу цих спогадів.</a:t>
            </a:r>
            <a:endParaRPr lang="en-UA" sz="2200"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20D6C28F-DBF1-1C7B-A758-2BF56F40D210}"/>
              </a:ext>
            </a:extLst>
          </p:cNvPr>
          <p:cNvPicPr>
            <a:picLocks noChangeAspect="1"/>
          </p:cNvPicPr>
          <p:nvPr/>
        </p:nvPicPr>
        <p:blipFill>
          <a:blip r:embed="rId2"/>
          <a:stretch>
            <a:fillRect/>
          </a:stretch>
        </p:blipFill>
        <p:spPr>
          <a:xfrm>
            <a:off x="4100567" y="4260850"/>
            <a:ext cx="3289300" cy="1993900"/>
          </a:xfrm>
          <a:prstGeom prst="rect">
            <a:avLst/>
          </a:prstGeom>
        </p:spPr>
      </p:pic>
    </p:spTree>
    <p:extLst>
      <p:ext uri="{BB962C8B-B14F-4D97-AF65-F5344CB8AC3E}">
        <p14:creationId xmlns:p14="http://schemas.microsoft.com/office/powerpoint/2010/main" val="32956080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DC0FC-6CB9-75F4-FBF7-D767865A1D32}"/>
              </a:ext>
            </a:extLst>
          </p:cNvPr>
          <p:cNvSpPr>
            <a:spLocks noGrp="1"/>
          </p:cNvSpPr>
          <p:nvPr>
            <p:ph type="title"/>
          </p:nvPr>
        </p:nvSpPr>
        <p:spPr/>
        <p:txBody>
          <a:bodyPr/>
          <a:lstStyle/>
          <a:p>
            <a:endParaRPr lang="en-UA"/>
          </a:p>
        </p:txBody>
      </p:sp>
      <p:sp>
        <p:nvSpPr>
          <p:cNvPr id="3" name="Content Placeholder 2">
            <a:extLst>
              <a:ext uri="{FF2B5EF4-FFF2-40B4-BE49-F238E27FC236}">
                <a16:creationId xmlns:a16="http://schemas.microsoft.com/office/drawing/2014/main" id="{93EF4F0A-467A-05A4-B3A1-C829077FDB25}"/>
              </a:ext>
            </a:extLst>
          </p:cNvPr>
          <p:cNvSpPr>
            <a:spLocks noGrp="1"/>
          </p:cNvSpPr>
          <p:nvPr>
            <p:ph idx="1"/>
          </p:nvPr>
        </p:nvSpPr>
        <p:spPr>
          <a:xfrm>
            <a:off x="378372" y="365125"/>
            <a:ext cx="10975428" cy="5811838"/>
          </a:xfrm>
        </p:spPr>
        <p:txBody>
          <a:bodyPr>
            <a:normAutofit/>
          </a:bodyPr>
          <a:lstStyle/>
          <a:p>
            <a:pPr marL="0" indent="0">
              <a:buNone/>
            </a:pPr>
            <a:r>
              <a:rPr lang="uk-UA" b="1" dirty="0">
                <a:latin typeface="Times New Roman" panose="02020603050405020304" pitchFamily="18" charset="0"/>
                <a:cs typeface="Times New Roman" panose="02020603050405020304" pitchFamily="18" charset="0"/>
              </a:rPr>
              <a:t>Роль психотерапевта:</a:t>
            </a:r>
          </a:p>
          <a:p>
            <a:pPr marL="0" indent="0">
              <a:buNone/>
            </a:pPr>
            <a:r>
              <a:rPr lang="uk-UA" sz="2200" b="1" dirty="0">
                <a:latin typeface="Times New Roman" panose="02020603050405020304" pitchFamily="18" charset="0"/>
                <a:cs typeface="Times New Roman" panose="02020603050405020304" pitchFamily="18" charset="0"/>
              </a:rPr>
              <a:t>«Нова» фігура: </a:t>
            </a:r>
            <a:r>
              <a:rPr lang="uk-UA" sz="2200" dirty="0">
                <a:latin typeface="Times New Roman" panose="02020603050405020304" pitchFamily="18" charset="0"/>
                <a:cs typeface="Times New Roman" panose="02020603050405020304" pitchFamily="18" charset="0"/>
              </a:rPr>
              <a:t>Психотерапевт виступає як «нова батьківська фігура» або довірена фігура прив’язаності, що контрастує з ранніми формувальними стосунками.</a:t>
            </a:r>
          </a:p>
          <a:p>
            <a:pPr marL="0" indent="0">
              <a:buNone/>
            </a:pPr>
            <a:r>
              <a:rPr lang="uk-UA" sz="2200" b="1" dirty="0">
                <a:latin typeface="Times New Roman" panose="02020603050405020304" pitchFamily="18" charset="0"/>
                <a:cs typeface="Times New Roman" panose="02020603050405020304" pitchFamily="18" charset="0"/>
              </a:rPr>
              <a:t>Автентичність та підтримка: </a:t>
            </a:r>
            <a:r>
              <a:rPr lang="uk-UA" sz="2200" dirty="0">
                <a:latin typeface="Times New Roman" panose="02020603050405020304" pitchFamily="18" charset="0"/>
                <a:cs typeface="Times New Roman" panose="02020603050405020304" pitchFamily="18" charset="0"/>
              </a:rPr>
              <a:t>Психотерапевти повинні бути автентичними та готовими вийти за межі суто нейтральних ролей, щоб запропонувати необхідне підтвердження.</a:t>
            </a:r>
          </a:p>
          <a:p>
            <a:pPr marL="0" indent="0">
              <a:buNone/>
            </a:pPr>
            <a:r>
              <a:rPr lang="uk-UA" sz="2200" b="1" dirty="0">
                <a:latin typeface="Times New Roman" panose="02020603050405020304" pitchFamily="18" charset="0"/>
                <a:cs typeface="Times New Roman" panose="02020603050405020304" pitchFamily="18" charset="0"/>
              </a:rPr>
              <a:t>Переваги та цілі:</a:t>
            </a:r>
          </a:p>
          <a:p>
            <a:pPr marL="0" indent="0">
              <a:buNone/>
            </a:pPr>
            <a:r>
              <a:rPr lang="uk-UA" sz="2200" i="1" dirty="0">
                <a:latin typeface="Times New Roman" panose="02020603050405020304" pitchFamily="18" charset="0"/>
                <a:cs typeface="Times New Roman" panose="02020603050405020304" pitchFamily="18" charset="0"/>
              </a:rPr>
              <a:t>Трансформація:</a:t>
            </a:r>
            <a:r>
              <a:rPr lang="uk-UA" sz="2200" dirty="0">
                <a:latin typeface="Times New Roman" panose="02020603050405020304" pitchFamily="18" charset="0"/>
                <a:cs typeface="Times New Roman" panose="02020603050405020304" pitchFamily="18" charset="0"/>
              </a:rPr>
              <a:t> Допомагає змінити те, як люди сприймають себе та інших.</a:t>
            </a:r>
          </a:p>
          <a:p>
            <a:pPr marL="0" indent="0">
              <a:buNone/>
            </a:pPr>
            <a:r>
              <a:rPr lang="uk-UA" sz="2200" i="1" dirty="0">
                <a:latin typeface="Times New Roman" panose="02020603050405020304" pitchFamily="18" charset="0"/>
                <a:cs typeface="Times New Roman" panose="02020603050405020304" pitchFamily="18" charset="0"/>
              </a:rPr>
              <a:t>Емоційний ріст:</a:t>
            </a:r>
            <a:r>
              <a:rPr lang="uk-UA" sz="2200" dirty="0">
                <a:latin typeface="Times New Roman" panose="02020603050405020304" pitchFamily="18" charset="0"/>
                <a:cs typeface="Times New Roman" panose="02020603050405020304" pitchFamily="18" charset="0"/>
              </a:rPr>
              <a:t> Сприяє адаптивним реакціям на минулі, невирішені проблеми.</a:t>
            </a:r>
          </a:p>
          <a:p>
            <a:pPr marL="0" indent="0">
              <a:buNone/>
            </a:pPr>
            <a:r>
              <a:rPr lang="uk-UA" sz="2200" i="1" dirty="0">
                <a:latin typeface="Times New Roman" panose="02020603050405020304" pitchFamily="18" charset="0"/>
                <a:cs typeface="Times New Roman" panose="02020603050405020304" pitchFamily="18" charset="0"/>
              </a:rPr>
              <a:t>Кращі стосунки:</a:t>
            </a:r>
            <a:r>
              <a:rPr lang="uk-UA" sz="2200" dirty="0">
                <a:latin typeface="Times New Roman" panose="02020603050405020304" pitchFamily="18" charset="0"/>
                <a:cs typeface="Times New Roman" panose="02020603050405020304" pitchFamily="18" charset="0"/>
              </a:rPr>
              <a:t> Дозволяє клієнту будувати здоровіші, стабільніші стосунки поза психотерапією.</a:t>
            </a:r>
          </a:p>
          <a:p>
            <a:pPr marL="0" indent="0">
              <a:buNone/>
            </a:pPr>
            <a:r>
              <a:rPr lang="uk-UA" sz="2200" dirty="0">
                <a:latin typeface="Times New Roman" panose="02020603050405020304" pitchFamily="18" charset="0"/>
                <a:cs typeface="Times New Roman" panose="02020603050405020304" pitchFamily="18" charset="0"/>
              </a:rPr>
              <a:t>Ця концепція, спочатку розроблена </a:t>
            </a:r>
            <a:r>
              <a:rPr lang="en-US" sz="2200" dirty="0">
                <a:latin typeface="Times New Roman" panose="02020603050405020304" pitchFamily="18" charset="0"/>
                <a:cs typeface="Times New Roman" panose="02020603050405020304" pitchFamily="18" charset="0"/>
              </a:rPr>
              <a:t>Franz Alexander</a:t>
            </a:r>
            <a:r>
              <a:rPr lang="uk-UA" sz="2200" dirty="0">
                <a:latin typeface="Times New Roman" panose="02020603050405020304" pitchFamily="18" charset="0"/>
                <a:cs typeface="Times New Roman" panose="02020603050405020304" pitchFamily="18" charset="0"/>
              </a:rPr>
              <a:t> у 1946 році, стала основним компонентом багатьох психотерапевтичних підходів.</a:t>
            </a:r>
            <a:endParaRPr lang="en-UA" sz="2200"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DC7BD1B6-DFFA-E232-7EDF-1840368AADBA}"/>
              </a:ext>
            </a:extLst>
          </p:cNvPr>
          <p:cNvPicPr>
            <a:picLocks noChangeAspect="1"/>
          </p:cNvPicPr>
          <p:nvPr/>
        </p:nvPicPr>
        <p:blipFill>
          <a:blip r:embed="rId2"/>
          <a:stretch>
            <a:fillRect/>
          </a:stretch>
        </p:blipFill>
        <p:spPr>
          <a:xfrm>
            <a:off x="6997700" y="4671834"/>
            <a:ext cx="2955597" cy="2186165"/>
          </a:xfrm>
          <a:prstGeom prst="rect">
            <a:avLst/>
          </a:prstGeom>
        </p:spPr>
      </p:pic>
    </p:spTree>
    <p:extLst>
      <p:ext uri="{BB962C8B-B14F-4D97-AF65-F5344CB8AC3E}">
        <p14:creationId xmlns:p14="http://schemas.microsoft.com/office/powerpoint/2010/main" val="17132158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130E9D-5F9A-E8E7-AF7D-69ED2117152B}"/>
              </a:ext>
            </a:extLst>
          </p:cNvPr>
          <p:cNvSpPr>
            <a:spLocks noGrp="1"/>
          </p:cNvSpPr>
          <p:nvPr>
            <p:ph type="title"/>
          </p:nvPr>
        </p:nvSpPr>
        <p:spPr>
          <a:xfrm>
            <a:off x="838200" y="98425"/>
            <a:ext cx="10515600" cy="1325563"/>
          </a:xfrm>
        </p:spPr>
        <p:txBody>
          <a:bodyPr>
            <a:normAutofit/>
          </a:bodyPr>
          <a:lstStyle/>
          <a:p>
            <a:pPr algn="ctr"/>
            <a:r>
              <a:rPr lang="uk-UA" sz="2800" b="1" dirty="0">
                <a:latin typeface="Times New Roman" panose="02020603050405020304" pitchFamily="18" charset="0"/>
                <a:cs typeface="Times New Roman" panose="02020603050405020304" pitchFamily="18" charset="0"/>
              </a:rPr>
              <a:t>Психотерапевтичні чинники відновлення: умови ефективної психотерапевтичної зміни</a:t>
            </a:r>
            <a:endParaRPr lang="en-UA" sz="2800" b="1"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10B572FF-CC71-14FD-9EAE-45B0E4B6E863}"/>
              </a:ext>
            </a:extLst>
          </p:cNvPr>
          <p:cNvSpPr>
            <a:spLocks noGrp="1"/>
          </p:cNvSpPr>
          <p:nvPr>
            <p:ph idx="1"/>
          </p:nvPr>
        </p:nvSpPr>
        <p:spPr/>
        <p:txBody>
          <a:bodyPr/>
          <a:lstStyle/>
          <a:p>
            <a:pPr marL="0" indent="0">
              <a:buNone/>
            </a:pPr>
            <a:r>
              <a:rPr lang="uk-UA" dirty="0"/>
              <a:t>  </a:t>
            </a:r>
            <a:endParaRPr lang="en-UA" dirty="0"/>
          </a:p>
        </p:txBody>
      </p:sp>
      <p:sp>
        <p:nvSpPr>
          <p:cNvPr id="6" name="Rectangle 3">
            <a:extLst>
              <a:ext uri="{FF2B5EF4-FFF2-40B4-BE49-F238E27FC236}">
                <a16:creationId xmlns:a16="http://schemas.microsoft.com/office/drawing/2014/main" id="{5AA777E2-C7F8-FC7C-2034-EA927FB23F7F}"/>
              </a:ext>
            </a:extLst>
          </p:cNvPr>
          <p:cNvSpPr>
            <a:spLocks noChangeArrowheads="1"/>
          </p:cNvSpPr>
          <p:nvPr/>
        </p:nvSpPr>
        <p:spPr bwMode="auto">
          <a:xfrm>
            <a:off x="152400" y="15240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A" altLang="en-UA" sz="1800" b="0" i="0" u="none" strike="noStrike" cap="none" normalizeH="0" baseline="0">
                <a:ln>
                  <a:noFill/>
                </a:ln>
                <a:solidFill>
                  <a:schemeClr val="tx1"/>
                </a:solidFill>
                <a:effectLst/>
                <a:latin typeface="Roboto" panose="02000000000000000000" pitchFamily="2" charset="0"/>
              </a:rPr>
            </a:br>
            <a:endParaRPr kumimoji="0" lang="en-UA" altLang="en-UA" sz="1800" b="0" i="0" u="none" strike="noStrike" cap="none" normalizeH="0" baseline="0">
              <a:ln>
                <a:noFill/>
              </a:ln>
              <a:solidFill>
                <a:schemeClr val="tx1"/>
              </a:solidFill>
              <a:effectLst/>
              <a:latin typeface="Roboto" panose="02000000000000000000"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A" altLang="en-UA" sz="1800" b="0" i="0" u="none" strike="noStrike" cap="none" normalizeH="0" baseline="0">
              <a:ln>
                <a:noFill/>
              </a:ln>
              <a:solidFill>
                <a:schemeClr val="tx1"/>
              </a:solidFill>
              <a:effectLst/>
              <a:latin typeface="Arial" panose="020B0604020202020204" pitchFamily="34" charset="0"/>
            </a:endParaRPr>
          </a:p>
        </p:txBody>
      </p:sp>
      <p:sp>
        <p:nvSpPr>
          <p:cNvPr id="7" name="Rectangle 4">
            <a:extLst>
              <a:ext uri="{FF2B5EF4-FFF2-40B4-BE49-F238E27FC236}">
                <a16:creationId xmlns:a16="http://schemas.microsoft.com/office/drawing/2014/main" id="{9C6830E7-0715-F94C-C036-9B2A63E210C3}"/>
              </a:ext>
            </a:extLst>
          </p:cNvPr>
          <p:cNvSpPr>
            <a:spLocks noChangeArrowheads="1"/>
          </p:cNvSpPr>
          <p:nvPr/>
        </p:nvSpPr>
        <p:spPr bwMode="auto">
          <a:xfrm>
            <a:off x="152400" y="1127216"/>
            <a:ext cx="11472041" cy="126188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A" altLang="en-UA" sz="1000" b="0" i="0" u="none" strike="noStrike" cap="none" normalizeH="0" baseline="0" dirty="0">
              <a:ln>
                <a:noFill/>
              </a:ln>
              <a:solidFill>
                <a:schemeClr val="tx1"/>
              </a:solidFill>
              <a:effectLst/>
              <a:latin typeface="Roboto" panose="02000000000000000000"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A" altLang="en-UA" sz="2200" b="1" i="0" u="none" strike="noStrike" cap="none" normalizeH="0" baseline="0" dirty="0">
                <a:ln>
                  <a:noFill/>
                </a:ln>
                <a:effectLst/>
                <a:latin typeface="Times New Roman" panose="02020603050405020304" pitchFamily="18" charset="0"/>
                <a:cs typeface="Times New Roman" panose="02020603050405020304" pitchFamily="18" charset="0"/>
              </a:rPr>
              <a:t>Терапевтичний альянс, або робочий альянс</a:t>
            </a:r>
            <a:r>
              <a:rPr kumimoji="0" lang="en-UA" altLang="en-UA" sz="2200" b="0" i="0" u="none" strike="noStrike" cap="none" normalizeH="0" baseline="0" dirty="0">
                <a:ln>
                  <a:noFill/>
                </a:ln>
                <a:effectLst/>
                <a:latin typeface="Times New Roman" panose="02020603050405020304" pitchFamily="18" charset="0"/>
                <a:cs typeface="Times New Roman" panose="02020603050405020304" pitchFamily="18" charset="0"/>
              </a:rPr>
              <a:t>, – це партнерство між </a:t>
            </a:r>
            <a:r>
              <a:rPr kumimoji="0" lang="uk-UA" altLang="en-UA" sz="2200" b="0" i="0" u="none" strike="noStrike" cap="none" normalizeH="0" baseline="0" dirty="0">
                <a:ln>
                  <a:noFill/>
                </a:ln>
                <a:effectLst/>
                <a:latin typeface="Times New Roman" panose="02020603050405020304" pitchFamily="18" charset="0"/>
                <a:cs typeface="Times New Roman" panose="02020603050405020304" pitchFamily="18" charset="0"/>
              </a:rPr>
              <a:t>клієнтом</a:t>
            </a:r>
            <a:r>
              <a:rPr kumimoji="0" lang="en-UA" altLang="en-UA" sz="2200" b="0" i="0" u="none" strike="noStrike" cap="none" normalizeH="0" baseline="0" dirty="0">
                <a:ln>
                  <a:noFill/>
                </a:ln>
                <a:effectLst/>
                <a:latin typeface="Times New Roman" panose="02020603050405020304" pitchFamily="18" charset="0"/>
                <a:cs typeface="Times New Roman" panose="02020603050405020304" pitchFamily="18" charset="0"/>
              </a:rPr>
              <a:t> та його </a:t>
            </a:r>
            <a:endParaRPr kumimoji="0" lang="uk-UA" altLang="en-UA" sz="2200" b="0" i="0" u="none" strike="noStrike" cap="none" normalizeH="0" baseline="0" dirty="0">
              <a:ln>
                <a:noFill/>
              </a:ln>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uk-UA" altLang="en-UA" sz="2200" b="0" i="0" u="none" strike="noStrike" cap="none" normalizeH="0" baseline="0" dirty="0" err="1">
                <a:ln>
                  <a:noFill/>
                </a:ln>
                <a:effectLst/>
                <a:latin typeface="Times New Roman" panose="02020603050405020304" pitchFamily="18" charset="0"/>
                <a:cs typeface="Times New Roman" panose="02020603050405020304" pitchFamily="18" charset="0"/>
              </a:rPr>
              <a:t>психо</a:t>
            </a:r>
            <a:r>
              <a:rPr kumimoji="0" lang="en-UA" altLang="en-UA" sz="2200" b="0" i="0" u="none" strike="noStrike" cap="none" normalizeH="0" baseline="0" dirty="0">
                <a:ln>
                  <a:noFill/>
                </a:ln>
                <a:effectLst/>
                <a:latin typeface="Times New Roman" panose="02020603050405020304" pitchFamily="18" charset="0"/>
                <a:cs typeface="Times New Roman" panose="02020603050405020304" pitchFamily="18" charset="0"/>
              </a:rPr>
              <a:t>терапевтом, яке дозволяє їм досягати цілей за допомогою узгоджених завдань.</a:t>
            </a:r>
            <a:endParaRPr kumimoji="0" lang="uk-UA" altLang="en-UA" sz="2200" b="0" i="0" u="none" strike="noStrike" cap="none" normalizeH="0" baseline="0" dirty="0">
              <a:ln>
                <a:noFill/>
              </a:ln>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A" altLang="en-UA" sz="2200" b="0" i="0" u="none" strike="noStrike" cap="none" normalizeH="0" baseline="0" dirty="0">
                <a:ln>
                  <a:noFill/>
                </a:ln>
                <a:solidFill>
                  <a:srgbClr val="3C4043"/>
                </a:solidFill>
                <a:effectLst/>
                <a:latin typeface="Times New Roman" panose="02020603050405020304" pitchFamily="18" charset="0"/>
                <a:cs typeface="Times New Roman" panose="02020603050405020304" pitchFamily="18" charset="0"/>
              </a:rPr>
              <a:t> </a:t>
            </a:r>
            <a:endParaRPr kumimoji="0" lang="en-UA" altLang="en-UA" sz="2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8" name="Rectangle 5">
            <a:extLst>
              <a:ext uri="{FF2B5EF4-FFF2-40B4-BE49-F238E27FC236}">
                <a16:creationId xmlns:a16="http://schemas.microsoft.com/office/drawing/2014/main" id="{69C1182F-3BFA-01F5-CD0C-40DCC5087E2B}"/>
              </a:ext>
            </a:extLst>
          </p:cNvPr>
          <p:cNvSpPr>
            <a:spLocks noChangeArrowheads="1"/>
          </p:cNvSpPr>
          <p:nvPr/>
        </p:nvSpPr>
        <p:spPr bwMode="auto">
          <a:xfrm>
            <a:off x="152400" y="2389100"/>
            <a:ext cx="11201400" cy="264687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A" altLang="en-UA" sz="2200" b="1" i="0" u="none" strike="noStrike" cap="none" normalizeH="0" baseline="0" dirty="0">
                <a:ln>
                  <a:noFill/>
                </a:ln>
                <a:solidFill>
                  <a:srgbClr val="0A0A0A"/>
                </a:solidFill>
                <a:effectLst/>
                <a:latin typeface="Times New Roman" panose="02020603050405020304" pitchFamily="18" charset="0"/>
                <a:cs typeface="Times New Roman" panose="02020603050405020304" pitchFamily="18" charset="0"/>
              </a:rPr>
              <a:t>Основні компоненти терапевтичного альянсу:</a:t>
            </a:r>
            <a:endParaRPr kumimoji="0" lang="en-UA" altLang="en-UA" sz="2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tabLst/>
            </a:pPr>
            <a:r>
              <a:rPr kumimoji="0" lang="en-UA" altLang="en-UA" sz="2200" b="1" i="0" u="none" strike="noStrike" cap="none" normalizeH="0" baseline="0" dirty="0">
                <a:ln>
                  <a:noFill/>
                </a:ln>
                <a:solidFill>
                  <a:srgbClr val="0A0A0A"/>
                </a:solidFill>
                <a:effectLst/>
                <a:latin typeface="Times New Roman" panose="02020603050405020304" pitchFamily="18" charset="0"/>
                <a:cs typeface="Times New Roman" panose="02020603050405020304" pitchFamily="18" charset="0"/>
              </a:rPr>
              <a:t>Угода про цілі:</a:t>
            </a:r>
            <a:r>
              <a:rPr kumimoji="0" lang="en-UA" altLang="en-UA" sz="2200" b="0" i="0" u="none" strike="noStrike" cap="none" normalizeH="0" baseline="0" dirty="0">
                <a:ln>
                  <a:noFill/>
                </a:ln>
                <a:solidFill>
                  <a:srgbClr val="0A0A0A"/>
                </a:solidFill>
                <a:effectLst/>
                <a:latin typeface="Times New Roman" panose="02020603050405020304" pitchFamily="18" charset="0"/>
                <a:cs typeface="Times New Roman" panose="02020603050405020304" pitchFamily="18" charset="0"/>
              </a:rPr>
              <a:t> </a:t>
            </a:r>
            <a:r>
              <a:rPr kumimoji="0" lang="uk-UA" altLang="en-UA" sz="2200" b="0" i="0" u="none" strike="noStrike" cap="none" normalizeH="0" baseline="0" dirty="0">
                <a:ln>
                  <a:noFill/>
                </a:ln>
                <a:solidFill>
                  <a:srgbClr val="0A0A0A"/>
                </a:solidFill>
                <a:effectLst/>
                <a:latin typeface="Times New Roman" panose="02020603050405020304" pitchFamily="18" charset="0"/>
                <a:cs typeface="Times New Roman" panose="02020603050405020304" pitchFamily="18" charset="0"/>
              </a:rPr>
              <a:t>Психотерапевт</a:t>
            </a:r>
            <a:r>
              <a:rPr kumimoji="0" lang="en-UA" altLang="en-UA" sz="2200" b="0" i="0" u="none" strike="noStrike" cap="none" normalizeH="0" baseline="0" dirty="0">
                <a:ln>
                  <a:noFill/>
                </a:ln>
                <a:solidFill>
                  <a:srgbClr val="0A0A0A"/>
                </a:solidFill>
                <a:effectLst/>
                <a:latin typeface="Times New Roman" panose="02020603050405020304" pitchFamily="18" charset="0"/>
                <a:cs typeface="Times New Roman" panose="02020603050405020304" pitchFamily="18" charset="0"/>
              </a:rPr>
              <a:t> і клієнт погоджуються, над чим вони працюють (наприклад, зменшення тривоги, розв'язання проблем у стосунках).</a:t>
            </a:r>
          </a:p>
          <a:p>
            <a:pPr marL="0" marR="0" lvl="0" indent="0" algn="l" defTabSz="914400" rtl="0" eaLnBrk="0" fontAlgn="base" latinLnBrk="0" hangingPunct="0">
              <a:lnSpc>
                <a:spcPct val="100000"/>
              </a:lnSpc>
              <a:spcBef>
                <a:spcPct val="0"/>
              </a:spcBef>
              <a:spcAft>
                <a:spcPct val="0"/>
              </a:spcAft>
              <a:buClrTx/>
              <a:buSzTx/>
              <a:tabLst/>
            </a:pPr>
            <a:r>
              <a:rPr kumimoji="0" lang="en-UA" altLang="en-UA" sz="2200" b="1" i="0" u="none" strike="noStrike" cap="none" normalizeH="0" baseline="0" dirty="0">
                <a:ln>
                  <a:noFill/>
                </a:ln>
                <a:solidFill>
                  <a:srgbClr val="0A0A0A"/>
                </a:solidFill>
                <a:effectLst/>
                <a:latin typeface="Times New Roman" panose="02020603050405020304" pitchFamily="18" charset="0"/>
                <a:cs typeface="Times New Roman" panose="02020603050405020304" pitchFamily="18" charset="0"/>
              </a:rPr>
              <a:t>Угода про завдання:</a:t>
            </a:r>
            <a:r>
              <a:rPr kumimoji="0" lang="en-UA" altLang="en-UA" sz="2200" b="0" i="0" u="none" strike="noStrike" cap="none" normalizeH="0" baseline="0" dirty="0">
                <a:ln>
                  <a:noFill/>
                </a:ln>
                <a:solidFill>
                  <a:srgbClr val="0A0A0A"/>
                </a:solidFill>
                <a:effectLst/>
                <a:latin typeface="Times New Roman" panose="02020603050405020304" pitchFamily="18" charset="0"/>
                <a:cs typeface="Times New Roman" panose="02020603050405020304" pitchFamily="18" charset="0"/>
              </a:rPr>
              <a:t> Спільне визначення методів та кроків (інтервенцій), необхідних для досягнення цих цілей.</a:t>
            </a:r>
          </a:p>
          <a:p>
            <a:pPr marL="0" marR="0" lvl="0" indent="0" algn="l" defTabSz="914400" rtl="0" eaLnBrk="0" fontAlgn="base" latinLnBrk="0" hangingPunct="0">
              <a:lnSpc>
                <a:spcPct val="100000"/>
              </a:lnSpc>
              <a:spcBef>
                <a:spcPct val="0"/>
              </a:spcBef>
              <a:spcAft>
                <a:spcPct val="0"/>
              </a:spcAft>
              <a:buClrTx/>
              <a:buSzTx/>
              <a:tabLst/>
            </a:pPr>
            <a:r>
              <a:rPr kumimoji="0" lang="en-UA" altLang="en-UA" sz="2200" b="1" i="0" u="none" strike="noStrike" cap="none" normalizeH="0" baseline="0" dirty="0">
                <a:ln>
                  <a:noFill/>
                </a:ln>
                <a:solidFill>
                  <a:srgbClr val="0A0A0A"/>
                </a:solidFill>
                <a:effectLst/>
                <a:latin typeface="Times New Roman" panose="02020603050405020304" pitchFamily="18" charset="0"/>
                <a:cs typeface="Times New Roman" panose="02020603050405020304" pitchFamily="18" charset="0"/>
              </a:rPr>
              <a:t>Емоційний зв'язок (Бонд):</a:t>
            </a:r>
            <a:r>
              <a:rPr kumimoji="0" lang="en-UA" altLang="en-UA" sz="2200" b="0" i="0" u="none" strike="noStrike" cap="none" normalizeH="0" baseline="0" dirty="0">
                <a:ln>
                  <a:noFill/>
                </a:ln>
                <a:solidFill>
                  <a:srgbClr val="0A0A0A"/>
                </a:solidFill>
                <a:effectLst/>
                <a:latin typeface="Times New Roman" panose="02020603050405020304" pitchFamily="18" charset="0"/>
                <a:cs typeface="Times New Roman" panose="02020603050405020304" pitchFamily="18" charset="0"/>
              </a:rPr>
              <a:t> Взаємна довіра, прийняття, емпатія та почуття безпеки, що дозволяє клієнту бути щирим.</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A" altLang="en-UA" sz="1800" b="0" i="0" u="none" strike="noStrike" cap="none" normalizeH="0" baseline="0" dirty="0">
              <a:ln>
                <a:noFill/>
              </a:ln>
              <a:solidFill>
                <a:schemeClr val="tx1"/>
              </a:solidFill>
              <a:effectLst/>
              <a:latin typeface="Arial" panose="020B0604020202020204" pitchFamily="34" charset="0"/>
            </a:endParaRPr>
          </a:p>
        </p:txBody>
      </p:sp>
      <p:pic>
        <p:nvPicPr>
          <p:cNvPr id="10" name="Picture 9">
            <a:extLst>
              <a:ext uri="{FF2B5EF4-FFF2-40B4-BE49-F238E27FC236}">
                <a16:creationId xmlns:a16="http://schemas.microsoft.com/office/drawing/2014/main" id="{D3E019D4-4201-B79F-11D4-3C522D716587}"/>
              </a:ext>
            </a:extLst>
          </p:cNvPr>
          <p:cNvPicPr>
            <a:picLocks noChangeAspect="1"/>
          </p:cNvPicPr>
          <p:nvPr/>
        </p:nvPicPr>
        <p:blipFill>
          <a:blip r:embed="rId2"/>
          <a:stretch>
            <a:fillRect/>
          </a:stretch>
        </p:blipFill>
        <p:spPr>
          <a:xfrm>
            <a:off x="3800365" y="4517938"/>
            <a:ext cx="3403600" cy="2222500"/>
          </a:xfrm>
          <a:prstGeom prst="rect">
            <a:avLst/>
          </a:prstGeom>
        </p:spPr>
      </p:pic>
    </p:spTree>
    <p:extLst>
      <p:ext uri="{BB962C8B-B14F-4D97-AF65-F5344CB8AC3E}">
        <p14:creationId xmlns:p14="http://schemas.microsoft.com/office/powerpoint/2010/main" val="6595256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0C33F-8F41-F9ED-36ED-083D1D63AD89}"/>
              </a:ext>
            </a:extLst>
          </p:cNvPr>
          <p:cNvSpPr>
            <a:spLocks noGrp="1"/>
          </p:cNvSpPr>
          <p:nvPr>
            <p:ph type="title"/>
          </p:nvPr>
        </p:nvSpPr>
        <p:spPr>
          <a:xfrm>
            <a:off x="838200" y="365125"/>
            <a:ext cx="10515600" cy="1001567"/>
          </a:xfrm>
        </p:spPr>
        <p:txBody>
          <a:bodyPr>
            <a:normAutofit/>
          </a:bodyPr>
          <a:lstStyle/>
          <a:p>
            <a:r>
              <a:rPr lang="en-UA" altLang="en-UA" sz="2200" b="1" dirty="0">
                <a:solidFill>
                  <a:srgbClr val="0A0A0A"/>
                </a:solidFill>
                <a:latin typeface="Times New Roman" panose="02020603050405020304" pitchFamily="18" charset="0"/>
                <a:cs typeface="Times New Roman" panose="02020603050405020304" pitchFamily="18" charset="0"/>
              </a:rPr>
              <a:t>Як будується </a:t>
            </a:r>
            <a:r>
              <a:rPr lang="uk-UA" altLang="en-UA" sz="2200" b="1" dirty="0">
                <a:solidFill>
                  <a:srgbClr val="0A0A0A"/>
                </a:solidFill>
                <a:latin typeface="Times New Roman" panose="02020603050405020304" pitchFamily="18" charset="0"/>
                <a:cs typeface="Times New Roman" panose="02020603050405020304" pitchFamily="18" charset="0"/>
              </a:rPr>
              <a:t>робочий </a:t>
            </a:r>
            <a:r>
              <a:rPr lang="en-UA" altLang="en-UA" sz="2200" b="1" dirty="0">
                <a:solidFill>
                  <a:srgbClr val="0A0A0A"/>
                </a:solidFill>
                <a:latin typeface="Times New Roman" panose="02020603050405020304" pitchFamily="18" charset="0"/>
                <a:cs typeface="Times New Roman" panose="02020603050405020304" pitchFamily="18" charset="0"/>
              </a:rPr>
              <a:t>альянс?</a:t>
            </a:r>
            <a:br>
              <a:rPr kumimoji="0" lang="en-UA" altLang="en-UA" sz="2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br>
            <a:endParaRPr lang="en-UA" sz="2200" dirty="0">
              <a:latin typeface="Times New Roman" panose="02020603050405020304" pitchFamily="18" charset="0"/>
              <a:cs typeface="Times New Roman" panose="02020603050405020304" pitchFamily="18" charset="0"/>
            </a:endParaRPr>
          </a:p>
        </p:txBody>
      </p:sp>
      <p:sp>
        <p:nvSpPr>
          <p:cNvPr id="4" name="Rectangle 1">
            <a:extLst>
              <a:ext uri="{FF2B5EF4-FFF2-40B4-BE49-F238E27FC236}">
                <a16:creationId xmlns:a16="http://schemas.microsoft.com/office/drawing/2014/main" id="{71339A9C-C330-A823-8928-231C235B09AF}"/>
              </a:ext>
            </a:extLst>
          </p:cNvPr>
          <p:cNvSpPr>
            <a:spLocks noGrp="1" noChangeArrowheads="1"/>
          </p:cNvSpPr>
          <p:nvPr>
            <p:ph idx="1"/>
          </p:nvPr>
        </p:nvSpPr>
        <p:spPr bwMode="auto">
          <a:xfrm>
            <a:off x="346841" y="1064943"/>
            <a:ext cx="5749159" cy="249299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A" altLang="en-UA" sz="1800" b="1" i="0" u="none" strike="noStrike" cap="none" normalizeH="0" baseline="0" dirty="0">
                <a:ln>
                  <a:noFill/>
                </a:ln>
                <a:solidFill>
                  <a:srgbClr val="0A0A0A"/>
                </a:solidFill>
                <a:effectLst/>
                <a:latin typeface="Times New Roman" panose="02020603050405020304" pitchFamily="18" charset="0"/>
                <a:cs typeface="Times New Roman" panose="02020603050405020304" pitchFamily="18" charset="0"/>
              </a:rPr>
              <a:t>Автентичність та емпатія:</a:t>
            </a:r>
            <a:r>
              <a:rPr kumimoji="0" lang="en-UA" altLang="en-UA" sz="1800" b="0" i="0" u="none" strike="noStrike" cap="none" normalizeH="0" baseline="0" dirty="0">
                <a:ln>
                  <a:noFill/>
                </a:ln>
                <a:solidFill>
                  <a:srgbClr val="0A0A0A"/>
                </a:solidFill>
                <a:effectLst/>
                <a:latin typeface="Times New Roman" panose="02020603050405020304" pitchFamily="18" charset="0"/>
                <a:cs typeface="Times New Roman" panose="02020603050405020304" pitchFamily="18" charset="0"/>
              </a:rPr>
              <a:t> </a:t>
            </a:r>
            <a:r>
              <a:rPr kumimoji="0" lang="uk-UA" altLang="en-UA" sz="1800" b="0" i="0" u="none" strike="noStrike" cap="none" normalizeH="0" baseline="0" dirty="0" err="1">
                <a:ln>
                  <a:noFill/>
                </a:ln>
                <a:solidFill>
                  <a:srgbClr val="0A0A0A"/>
                </a:solidFill>
                <a:effectLst/>
                <a:latin typeface="Times New Roman" panose="02020603050405020304" pitchFamily="18" charset="0"/>
                <a:cs typeface="Times New Roman" panose="02020603050405020304" pitchFamily="18" charset="0"/>
              </a:rPr>
              <a:t>Психот</a:t>
            </a:r>
            <a:r>
              <a:rPr kumimoji="0" lang="en-UA" altLang="en-UA" sz="1800" b="0" i="0" u="none" strike="noStrike" cap="none" normalizeH="0" baseline="0" dirty="0">
                <a:ln>
                  <a:noFill/>
                </a:ln>
                <a:solidFill>
                  <a:srgbClr val="0A0A0A"/>
                </a:solidFill>
                <a:effectLst/>
                <a:latin typeface="Times New Roman" panose="02020603050405020304" pitchFamily="18" charset="0"/>
                <a:cs typeface="Times New Roman" panose="02020603050405020304" pitchFamily="18" charset="0"/>
              </a:rPr>
              <a:t>ерапевт демонструє щиру зацікавленість та розуміння.</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A" altLang="en-UA" sz="1800" b="1" i="0" u="none" strike="noStrike" cap="none" normalizeH="0" baseline="0" dirty="0">
                <a:ln>
                  <a:noFill/>
                </a:ln>
                <a:solidFill>
                  <a:srgbClr val="0A0A0A"/>
                </a:solidFill>
                <a:effectLst/>
                <a:latin typeface="Times New Roman" panose="02020603050405020304" pitchFamily="18" charset="0"/>
                <a:cs typeface="Times New Roman" panose="02020603050405020304" pitchFamily="18" charset="0"/>
              </a:rPr>
              <a:t>Безпека та конфіденційність:</a:t>
            </a:r>
            <a:r>
              <a:rPr kumimoji="0" lang="en-UA" altLang="en-UA" sz="1800" b="0" i="0" u="none" strike="noStrike" cap="none" normalizeH="0" baseline="0" dirty="0">
                <a:ln>
                  <a:noFill/>
                </a:ln>
                <a:solidFill>
                  <a:srgbClr val="0A0A0A"/>
                </a:solidFill>
                <a:effectLst/>
                <a:latin typeface="Times New Roman" panose="02020603050405020304" pitchFamily="18" charset="0"/>
                <a:cs typeface="Times New Roman" panose="02020603050405020304" pitchFamily="18" charset="0"/>
              </a:rPr>
              <a:t> Створення атмосфери без осуду.</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A" altLang="en-UA" sz="1800" b="1" i="0" u="none" strike="noStrike" cap="none" normalizeH="0" baseline="0" dirty="0">
                <a:ln>
                  <a:noFill/>
                </a:ln>
                <a:solidFill>
                  <a:srgbClr val="0A0A0A"/>
                </a:solidFill>
                <a:effectLst/>
                <a:latin typeface="Times New Roman" panose="02020603050405020304" pitchFamily="18" charset="0"/>
                <a:cs typeface="Times New Roman" panose="02020603050405020304" pitchFamily="18" charset="0"/>
              </a:rPr>
              <a:t>Активне слухання:</a:t>
            </a:r>
            <a:r>
              <a:rPr kumimoji="0" lang="en-UA" altLang="en-UA" sz="1800" b="0" i="0" u="none" strike="noStrike" cap="none" normalizeH="0" baseline="0" dirty="0">
                <a:ln>
                  <a:noFill/>
                </a:ln>
                <a:solidFill>
                  <a:srgbClr val="0A0A0A"/>
                </a:solidFill>
                <a:effectLst/>
                <a:latin typeface="Times New Roman" panose="02020603050405020304" pitchFamily="18" charset="0"/>
                <a:cs typeface="Times New Roman" panose="02020603050405020304" pitchFamily="18" charset="0"/>
              </a:rPr>
              <a:t> Увага до того, що говорить клієнт, і надання зворотного зв'язку.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A" altLang="en-UA" sz="1800" b="0" i="0" u="none" strike="noStrike" cap="none" normalizeH="0" baseline="0" dirty="0">
                <a:ln>
                  <a:noFill/>
                </a:ln>
                <a:solidFill>
                  <a:srgbClr val="0A0A0A"/>
                </a:solidFill>
                <a:effectLst/>
                <a:latin typeface="Times New Roman" panose="02020603050405020304" pitchFamily="18" charset="0"/>
                <a:cs typeface="Times New Roman" panose="02020603050405020304" pitchFamily="18" charset="0"/>
              </a:rPr>
              <a:t>Терапевтичний альянс може змінюватися з часом, але його стабільність є фундаментальною для ефективної психотерапії. </a:t>
            </a:r>
            <a:endParaRPr kumimoji="0" lang="en-UA" altLang="en-UA" sz="1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23B9FB53-79E3-5B69-F998-830D10AC8D0D}"/>
              </a:ext>
            </a:extLst>
          </p:cNvPr>
          <p:cNvPicPr>
            <a:picLocks noChangeAspect="1"/>
          </p:cNvPicPr>
          <p:nvPr/>
        </p:nvPicPr>
        <p:blipFill>
          <a:blip r:embed="rId2"/>
          <a:stretch>
            <a:fillRect/>
          </a:stretch>
        </p:blipFill>
        <p:spPr>
          <a:xfrm>
            <a:off x="6432517" y="0"/>
            <a:ext cx="5725324" cy="6858000"/>
          </a:xfrm>
          <a:prstGeom prst="rect">
            <a:avLst/>
          </a:prstGeom>
        </p:spPr>
      </p:pic>
      <p:pic>
        <p:nvPicPr>
          <p:cNvPr id="8" name="Picture 7">
            <a:extLst>
              <a:ext uri="{FF2B5EF4-FFF2-40B4-BE49-F238E27FC236}">
                <a16:creationId xmlns:a16="http://schemas.microsoft.com/office/drawing/2014/main" id="{1A4C4411-6F06-BE58-9678-C1F920755543}"/>
              </a:ext>
            </a:extLst>
          </p:cNvPr>
          <p:cNvPicPr>
            <a:picLocks noChangeAspect="1"/>
          </p:cNvPicPr>
          <p:nvPr/>
        </p:nvPicPr>
        <p:blipFill>
          <a:blip r:embed="rId3"/>
          <a:stretch>
            <a:fillRect/>
          </a:stretch>
        </p:blipFill>
        <p:spPr>
          <a:xfrm>
            <a:off x="1331529" y="3557933"/>
            <a:ext cx="4000500" cy="3200400"/>
          </a:xfrm>
          <a:prstGeom prst="rect">
            <a:avLst/>
          </a:prstGeom>
        </p:spPr>
      </p:pic>
    </p:spTree>
    <p:extLst>
      <p:ext uri="{BB962C8B-B14F-4D97-AF65-F5344CB8AC3E}">
        <p14:creationId xmlns:p14="http://schemas.microsoft.com/office/powerpoint/2010/main" val="22579525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557146-A06B-3EB7-DF29-AAF30801B3E4}"/>
              </a:ext>
            </a:extLst>
          </p:cNvPr>
          <p:cNvSpPr>
            <a:spLocks noGrp="1"/>
          </p:cNvSpPr>
          <p:nvPr>
            <p:ph type="title"/>
          </p:nvPr>
        </p:nvSpPr>
        <p:spPr/>
        <p:txBody>
          <a:bodyPr>
            <a:normAutofit/>
          </a:bodyPr>
          <a:lstStyle/>
          <a:p>
            <a:r>
              <a:rPr lang="uk-UA" sz="2800" b="1" dirty="0">
                <a:latin typeface="Times New Roman" panose="02020603050405020304" pitchFamily="18" charset="0"/>
                <a:cs typeface="Times New Roman" panose="02020603050405020304" pitchFamily="18" charset="0"/>
              </a:rPr>
              <a:t>Психотерапевтичні чинники відновлення: умови ефективної психотерапевтичної зміни</a:t>
            </a:r>
            <a:endParaRPr lang="en-UA" sz="2800" dirty="0"/>
          </a:p>
        </p:txBody>
      </p:sp>
      <p:sp>
        <p:nvSpPr>
          <p:cNvPr id="3" name="Content Placeholder 2">
            <a:extLst>
              <a:ext uri="{FF2B5EF4-FFF2-40B4-BE49-F238E27FC236}">
                <a16:creationId xmlns:a16="http://schemas.microsoft.com/office/drawing/2014/main" id="{48CA1281-CBF5-F255-78B2-7291D1DF77A5}"/>
              </a:ext>
            </a:extLst>
          </p:cNvPr>
          <p:cNvSpPr>
            <a:spLocks noGrp="1"/>
          </p:cNvSpPr>
          <p:nvPr>
            <p:ph idx="1"/>
          </p:nvPr>
        </p:nvSpPr>
        <p:spPr>
          <a:xfrm>
            <a:off x="357352" y="1825625"/>
            <a:ext cx="11351172" cy="4351338"/>
          </a:xfrm>
        </p:spPr>
        <p:txBody>
          <a:bodyPr>
            <a:normAutofit/>
          </a:bodyPr>
          <a:lstStyle/>
          <a:p>
            <a:pPr marL="0" indent="0">
              <a:buNone/>
            </a:pPr>
            <a:r>
              <a:rPr lang="uk-UA" sz="2200" b="1" dirty="0">
                <a:latin typeface="Times New Roman" panose="02020603050405020304" pitchFamily="18" charset="0"/>
                <a:cs typeface="Times New Roman" panose="02020603050405020304" pitchFamily="18" charset="0"/>
              </a:rPr>
              <a:t>Психотерапія налаштування</a:t>
            </a:r>
            <a:r>
              <a:rPr lang="en-US" sz="2200" b="1" dirty="0">
                <a:latin typeface="Times New Roman" panose="02020603050405020304" pitchFamily="18" charset="0"/>
                <a:cs typeface="Times New Roman" panose="02020603050405020304" pitchFamily="18" charset="0"/>
              </a:rPr>
              <a:t> (Attunement psychotherapy)</a:t>
            </a:r>
            <a:r>
              <a:rPr lang="uk-UA" sz="2200" dirty="0">
                <a:latin typeface="Times New Roman" panose="02020603050405020304" pitchFamily="18" charset="0"/>
                <a:cs typeface="Times New Roman" panose="02020603050405020304" pitchFamily="18" charset="0"/>
              </a:rPr>
              <a:t> — це реляційний підхід, заснований на прив’язаності, де терапевт глибоко резонує з вербальними та невербальними емоційними станами клієнта, створюючи безпечне «відчуття» розуміння. Вона сприяє емоційній регуляції та надійній прив’язаності, імітуючи здорові зв’язки між опікуном та дитиною, дозволяючи клієнтам зцілитися від травм у стосунках, розвинути емоційну усвідомленість та </a:t>
            </a:r>
            <a:r>
              <a:rPr lang="uk-UA" sz="2200" dirty="0" err="1">
                <a:latin typeface="Times New Roman" panose="02020603050405020304" pitchFamily="18" charset="0"/>
                <a:cs typeface="Times New Roman" panose="02020603050405020304" pitchFamily="18" charset="0"/>
              </a:rPr>
              <a:t>переналаштувати</a:t>
            </a:r>
            <a:r>
              <a:rPr lang="uk-UA" sz="2200" dirty="0">
                <a:latin typeface="Times New Roman" panose="02020603050405020304" pitchFamily="18" charset="0"/>
                <a:cs typeface="Times New Roman" panose="02020603050405020304" pitchFamily="18" charset="0"/>
              </a:rPr>
              <a:t> свою нервову систему.</a:t>
            </a:r>
            <a:endParaRPr lang="en-UA" sz="2200"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26EDF1DE-E893-DB8D-B2F4-3A1F6596FC79}"/>
              </a:ext>
            </a:extLst>
          </p:cNvPr>
          <p:cNvPicPr>
            <a:picLocks noChangeAspect="1"/>
          </p:cNvPicPr>
          <p:nvPr/>
        </p:nvPicPr>
        <p:blipFill>
          <a:blip r:embed="rId2"/>
          <a:stretch>
            <a:fillRect/>
          </a:stretch>
        </p:blipFill>
        <p:spPr>
          <a:xfrm>
            <a:off x="3625631" y="3754774"/>
            <a:ext cx="3195583" cy="3103225"/>
          </a:xfrm>
          <a:prstGeom prst="rect">
            <a:avLst/>
          </a:prstGeom>
        </p:spPr>
      </p:pic>
    </p:spTree>
    <p:extLst>
      <p:ext uri="{BB962C8B-B14F-4D97-AF65-F5344CB8AC3E}">
        <p14:creationId xmlns:p14="http://schemas.microsoft.com/office/powerpoint/2010/main" val="41239171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49059-898A-F10E-BF84-86F29F44BC2B}"/>
              </a:ext>
            </a:extLst>
          </p:cNvPr>
          <p:cNvSpPr>
            <a:spLocks noGrp="1"/>
          </p:cNvSpPr>
          <p:nvPr>
            <p:ph type="title"/>
          </p:nvPr>
        </p:nvSpPr>
        <p:spPr/>
        <p:txBody>
          <a:bodyPr>
            <a:normAutofit/>
          </a:bodyPr>
          <a:lstStyle/>
          <a:p>
            <a:r>
              <a:rPr lang="uk-UA" sz="2800" b="1" dirty="0">
                <a:latin typeface="Times New Roman" panose="02020603050405020304" pitchFamily="18" charset="0"/>
                <a:cs typeface="Times New Roman" panose="02020603050405020304" pitchFamily="18" charset="0"/>
              </a:rPr>
              <a:t>Ключові компоненти налаштування</a:t>
            </a:r>
            <a:br>
              <a:rPr lang="uk-UA" sz="2800" b="1" dirty="0">
                <a:latin typeface="Times New Roman" panose="02020603050405020304" pitchFamily="18" charset="0"/>
                <a:cs typeface="Times New Roman" panose="02020603050405020304" pitchFamily="18" charset="0"/>
              </a:rPr>
            </a:br>
            <a:endParaRPr lang="en-UA" sz="2800" b="1"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D957B5CF-BA57-9DF2-6ADD-D664BBA773A1}"/>
              </a:ext>
            </a:extLst>
          </p:cNvPr>
          <p:cNvSpPr>
            <a:spLocks noGrp="1"/>
          </p:cNvSpPr>
          <p:nvPr>
            <p:ph idx="1"/>
          </p:nvPr>
        </p:nvSpPr>
        <p:spPr>
          <a:xfrm>
            <a:off x="0" y="1166648"/>
            <a:ext cx="11918731" cy="5010315"/>
          </a:xfrm>
        </p:spPr>
        <p:txBody>
          <a:bodyPr>
            <a:normAutofit fontScale="92500" lnSpcReduction="10000"/>
          </a:bodyPr>
          <a:lstStyle/>
          <a:p>
            <a:pPr marL="0" indent="0">
              <a:buNone/>
            </a:pPr>
            <a:r>
              <a:rPr lang="uk-UA" b="1" dirty="0">
                <a:latin typeface="Times New Roman" panose="02020603050405020304" pitchFamily="18" charset="0"/>
                <a:cs typeface="Times New Roman" panose="02020603050405020304" pitchFamily="18" charset="0"/>
              </a:rPr>
              <a:t>Емоційне та соматичне налаштування: </a:t>
            </a:r>
            <a:r>
              <a:rPr lang="uk-UA" dirty="0">
                <a:latin typeface="Times New Roman" panose="02020603050405020304" pitchFamily="18" charset="0"/>
                <a:cs typeface="Times New Roman" panose="02020603050405020304" pitchFamily="18" charset="0"/>
              </a:rPr>
              <a:t>Терапевти налаштовуються на внутрішній досвід клієнта — жести, позу, міміку та тон голосу — щоб відповідати його емоційному стану.</a:t>
            </a:r>
          </a:p>
          <a:p>
            <a:pPr marL="0" indent="0">
              <a:buNone/>
            </a:pPr>
            <a:r>
              <a:rPr lang="uk-UA" b="1" dirty="0">
                <a:latin typeface="Times New Roman" panose="02020603050405020304" pitchFamily="18" charset="0"/>
                <a:cs typeface="Times New Roman" panose="02020603050405020304" pitchFamily="18" charset="0"/>
              </a:rPr>
              <a:t>«Відчуття сприйняття»:</a:t>
            </a:r>
            <a:r>
              <a:rPr lang="uk-UA" dirty="0">
                <a:latin typeface="Times New Roman" panose="02020603050405020304" pitchFamily="18" charset="0"/>
                <a:cs typeface="Times New Roman" panose="02020603050405020304" pitchFamily="18" charset="0"/>
              </a:rPr>
              <a:t> Головна мета полягає в тому, щоб клієнт відчував себе глибоко поміченим та підтвердженим, що зменшує тривожність та створює відчуття безпеки.</a:t>
            </a:r>
          </a:p>
          <a:p>
            <a:pPr marL="0" indent="0">
              <a:buNone/>
            </a:pPr>
            <a:r>
              <a:rPr lang="uk-UA" b="1" dirty="0">
                <a:latin typeface="Times New Roman" panose="02020603050405020304" pitchFamily="18" charset="0"/>
                <a:cs typeface="Times New Roman" panose="02020603050405020304" pitchFamily="18" charset="0"/>
              </a:rPr>
              <a:t>Дзеркальне відображення: </a:t>
            </a:r>
            <a:r>
              <a:rPr lang="uk-UA" dirty="0">
                <a:latin typeface="Times New Roman" panose="02020603050405020304" pitchFamily="18" charset="0"/>
                <a:cs typeface="Times New Roman" panose="02020603050405020304" pitchFamily="18" charset="0"/>
              </a:rPr>
              <a:t>Терапевти відображають внутрішній світ клієнта за допомогою слів або виразів, допомагаючи йому зрозуміти власний емоційний досвід.</a:t>
            </a:r>
          </a:p>
          <a:p>
            <a:pPr marL="0" indent="0">
              <a:buNone/>
            </a:pPr>
            <a:r>
              <a:rPr lang="uk-UA" b="1" dirty="0">
                <a:latin typeface="Times New Roman" panose="02020603050405020304" pitchFamily="18" charset="0"/>
                <a:cs typeface="Times New Roman" panose="02020603050405020304" pitchFamily="18" charset="0"/>
              </a:rPr>
              <a:t>Ритмічне узгодження:</a:t>
            </a:r>
            <a:r>
              <a:rPr lang="uk-UA" dirty="0">
                <a:latin typeface="Times New Roman" panose="02020603050405020304" pitchFamily="18" charset="0"/>
                <a:cs typeface="Times New Roman" panose="02020603050405020304" pitchFamily="18" charset="0"/>
              </a:rPr>
              <a:t> Коригування темпу розмови відповідно до рівня комфорту клієнта, що допомагає йому почуватися </a:t>
            </a:r>
            <a:r>
              <a:rPr lang="uk-UA" dirty="0" err="1">
                <a:latin typeface="Times New Roman" panose="02020603050405020304" pitchFamily="18" charset="0"/>
                <a:cs typeface="Times New Roman" panose="02020603050405020304" pitchFamily="18" charset="0"/>
              </a:rPr>
              <a:t>комфортно</a:t>
            </a:r>
            <a:r>
              <a:rPr lang="uk-UA" dirty="0">
                <a:latin typeface="Times New Roman" panose="02020603050405020304" pitchFamily="18" charset="0"/>
                <a:cs typeface="Times New Roman" panose="02020603050405020304" pitchFamily="18" charset="0"/>
              </a:rPr>
              <a:t>, відкриваючись.</a:t>
            </a:r>
          </a:p>
          <a:p>
            <a:pPr marL="0" indent="0">
              <a:buNone/>
            </a:pPr>
            <a:r>
              <a:rPr lang="uk-UA" b="1" dirty="0">
                <a:latin typeface="Times New Roman" panose="02020603050405020304" pitchFamily="18" charset="0"/>
                <a:cs typeface="Times New Roman" panose="02020603050405020304" pitchFamily="18" charset="0"/>
              </a:rPr>
              <a:t>Автентична присутність:</a:t>
            </a:r>
            <a:r>
              <a:rPr lang="uk-UA" dirty="0">
                <a:latin typeface="Times New Roman" panose="02020603050405020304" pitchFamily="18" charset="0"/>
                <a:cs typeface="Times New Roman" panose="02020603050405020304" pitchFamily="18" charset="0"/>
              </a:rPr>
              <a:t> Терапевт привносить у кімнату заземлену, чесну та </a:t>
            </a:r>
            <a:r>
              <a:rPr lang="uk-UA" dirty="0" err="1">
                <a:latin typeface="Times New Roman" panose="02020603050405020304" pitchFamily="18" charset="0"/>
                <a:cs typeface="Times New Roman" panose="02020603050405020304" pitchFamily="18" charset="0"/>
              </a:rPr>
              <a:t>емоційно</a:t>
            </a:r>
            <a:r>
              <a:rPr lang="uk-UA" dirty="0">
                <a:latin typeface="Times New Roman" panose="02020603050405020304" pitchFamily="18" charset="0"/>
                <a:cs typeface="Times New Roman" panose="02020603050405020304" pitchFamily="18" charset="0"/>
              </a:rPr>
              <a:t> узгоджену присутність, створюючи безпечну основу.</a:t>
            </a:r>
            <a:endParaRPr lang="en-UA"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707407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CB825-83FD-E87C-0766-A147C9C00E4F}"/>
              </a:ext>
            </a:extLst>
          </p:cNvPr>
          <p:cNvSpPr>
            <a:spLocks noGrp="1"/>
          </p:cNvSpPr>
          <p:nvPr>
            <p:ph type="title"/>
          </p:nvPr>
        </p:nvSpPr>
        <p:spPr>
          <a:xfrm>
            <a:off x="3287111" y="3216152"/>
            <a:ext cx="10515600" cy="1325563"/>
          </a:xfrm>
        </p:spPr>
        <p:txBody>
          <a:bodyPr>
            <a:normAutofit/>
          </a:bodyPr>
          <a:lstStyle/>
          <a:p>
            <a:r>
              <a:rPr lang="uk-UA" sz="2800" b="1" dirty="0">
                <a:latin typeface="Times New Roman" panose="02020603050405020304" pitchFamily="18" charset="0"/>
                <a:cs typeface="Times New Roman" panose="02020603050405020304" pitchFamily="18" charset="0"/>
              </a:rPr>
              <a:t>Переваги та терапевтичний вплив</a:t>
            </a:r>
            <a:br>
              <a:rPr lang="uk-UA" sz="2800" b="1" dirty="0">
                <a:latin typeface="Times New Roman" panose="02020603050405020304" pitchFamily="18" charset="0"/>
                <a:cs typeface="Times New Roman" panose="02020603050405020304" pitchFamily="18" charset="0"/>
              </a:rPr>
            </a:br>
            <a:endParaRPr lang="en-UA" sz="2800" b="1" dirty="0"/>
          </a:p>
        </p:txBody>
      </p:sp>
      <p:sp>
        <p:nvSpPr>
          <p:cNvPr id="3" name="Content Placeholder 2">
            <a:extLst>
              <a:ext uri="{FF2B5EF4-FFF2-40B4-BE49-F238E27FC236}">
                <a16:creationId xmlns:a16="http://schemas.microsoft.com/office/drawing/2014/main" id="{E5E8633D-3DCF-A26A-0476-50DFA9E60258}"/>
              </a:ext>
            </a:extLst>
          </p:cNvPr>
          <p:cNvSpPr>
            <a:spLocks noGrp="1"/>
          </p:cNvSpPr>
          <p:nvPr>
            <p:ph idx="1"/>
          </p:nvPr>
        </p:nvSpPr>
        <p:spPr>
          <a:xfrm>
            <a:off x="304800" y="1282262"/>
            <a:ext cx="11049000" cy="4894701"/>
          </a:xfrm>
        </p:spPr>
        <p:txBody>
          <a:bodyPr>
            <a:normAutofit/>
          </a:bodyPr>
          <a:lstStyle/>
          <a:p>
            <a:pPr marL="0" indent="0">
              <a:buNone/>
            </a:pPr>
            <a:r>
              <a:rPr lang="uk-UA" dirty="0">
                <a:latin typeface="Times New Roman" panose="02020603050405020304" pitchFamily="18" charset="0"/>
                <a:cs typeface="Times New Roman" panose="02020603050405020304" pitchFamily="18" charset="0"/>
              </a:rPr>
              <a:t>.</a:t>
            </a:r>
            <a:endParaRPr lang="en-UA" dirty="0">
              <a:latin typeface="Times New Roman" panose="02020603050405020304" pitchFamily="18" charset="0"/>
              <a:cs typeface="Times New Roman" panose="02020603050405020304" pitchFamily="18" charset="0"/>
            </a:endParaRPr>
          </a:p>
        </p:txBody>
      </p:sp>
      <p:sp>
        <p:nvSpPr>
          <p:cNvPr id="4" name="Rounded Rectangle 3">
            <a:extLst>
              <a:ext uri="{FF2B5EF4-FFF2-40B4-BE49-F238E27FC236}">
                <a16:creationId xmlns:a16="http://schemas.microsoft.com/office/drawing/2014/main" id="{EB5FFDC2-62C3-DFD3-35B8-E7A8FE97432C}"/>
              </a:ext>
            </a:extLst>
          </p:cNvPr>
          <p:cNvSpPr/>
          <p:nvPr/>
        </p:nvSpPr>
        <p:spPr>
          <a:xfrm>
            <a:off x="136635" y="1121240"/>
            <a:ext cx="3563006" cy="230776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uk-UA" b="1" dirty="0">
                <a:latin typeface="Times New Roman" panose="02020603050405020304" pitchFamily="18" charset="0"/>
                <a:cs typeface="Times New Roman" panose="02020603050405020304" pitchFamily="18" charset="0"/>
              </a:rPr>
              <a:t>Покращена регуляція:</a:t>
            </a:r>
            <a:r>
              <a:rPr lang="uk-UA" dirty="0">
                <a:latin typeface="Times New Roman" panose="02020603050405020304" pitchFamily="18" charset="0"/>
                <a:cs typeface="Times New Roman" panose="02020603050405020304" pitchFamily="18" charset="0"/>
              </a:rPr>
              <a:t> Допомагає клієнтам перейти від стану </a:t>
            </a:r>
            <a:r>
              <a:rPr lang="uk-UA" dirty="0" err="1">
                <a:latin typeface="Times New Roman" panose="02020603050405020304" pitchFamily="18" charset="0"/>
                <a:cs typeface="Times New Roman" panose="02020603050405020304" pitchFamily="18" charset="0"/>
              </a:rPr>
              <a:t>гіперпильності</a:t>
            </a:r>
            <a:r>
              <a:rPr lang="uk-UA" dirty="0">
                <a:latin typeface="Times New Roman" panose="02020603050405020304" pitchFamily="18" charset="0"/>
                <a:cs typeface="Times New Roman" panose="02020603050405020304" pitchFamily="18" charset="0"/>
              </a:rPr>
              <a:t> нервової системи (стресу) до спокійнішого стану соціальної взаємодії.</a:t>
            </a:r>
          </a:p>
          <a:p>
            <a:pPr algn="ctr"/>
            <a:endParaRPr lang="en-UA" dirty="0"/>
          </a:p>
        </p:txBody>
      </p:sp>
      <p:sp>
        <p:nvSpPr>
          <p:cNvPr id="5" name="Rounded Rectangle 4">
            <a:extLst>
              <a:ext uri="{FF2B5EF4-FFF2-40B4-BE49-F238E27FC236}">
                <a16:creationId xmlns:a16="http://schemas.microsoft.com/office/drawing/2014/main" id="{94B96E62-0FA2-F08E-04D9-5D887DC08AE6}"/>
              </a:ext>
            </a:extLst>
          </p:cNvPr>
          <p:cNvSpPr/>
          <p:nvPr/>
        </p:nvSpPr>
        <p:spPr>
          <a:xfrm>
            <a:off x="584641" y="4422337"/>
            <a:ext cx="3557751" cy="207053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uk-UA" b="1" dirty="0">
                <a:latin typeface="Times New Roman" panose="02020603050405020304" pitchFamily="18" charset="0"/>
                <a:cs typeface="Times New Roman" panose="02020603050405020304" pitchFamily="18" charset="0"/>
              </a:rPr>
              <a:t>Зцілення травм:</a:t>
            </a:r>
            <a:r>
              <a:rPr lang="uk-UA" dirty="0">
                <a:latin typeface="Times New Roman" panose="02020603050405020304" pitchFamily="18" charset="0"/>
                <a:cs typeface="Times New Roman" panose="02020603050405020304" pitchFamily="18" charset="0"/>
              </a:rPr>
              <a:t> </a:t>
            </a:r>
            <a:endParaRPr lang="en-US" dirty="0">
              <a:latin typeface="Times New Roman" panose="02020603050405020304" pitchFamily="18" charset="0"/>
              <a:cs typeface="Times New Roman" panose="02020603050405020304" pitchFamily="18" charset="0"/>
            </a:endParaRPr>
          </a:p>
          <a:p>
            <a:pPr algn="ctr"/>
            <a:r>
              <a:rPr lang="uk-UA" dirty="0">
                <a:latin typeface="Times New Roman" panose="02020603050405020304" pitchFamily="18" charset="0"/>
                <a:cs typeface="Times New Roman" panose="02020603050405020304" pitchFamily="18" charset="0"/>
              </a:rPr>
              <a:t>Заповнюючи прогалини в розвитку раннього догляду, налаштування допомагає у відновленні ран прив'язаності.</a:t>
            </a:r>
          </a:p>
          <a:p>
            <a:pPr algn="ctr"/>
            <a:endParaRPr lang="en-UA" dirty="0"/>
          </a:p>
        </p:txBody>
      </p:sp>
      <p:sp>
        <p:nvSpPr>
          <p:cNvPr id="6" name="Rounded Rectangle 5">
            <a:extLst>
              <a:ext uri="{FF2B5EF4-FFF2-40B4-BE49-F238E27FC236}">
                <a16:creationId xmlns:a16="http://schemas.microsoft.com/office/drawing/2014/main" id="{1EE549CB-76E3-8AC0-FB1C-D130FD893743}"/>
              </a:ext>
            </a:extLst>
          </p:cNvPr>
          <p:cNvSpPr/>
          <p:nvPr/>
        </p:nvSpPr>
        <p:spPr>
          <a:xfrm>
            <a:off x="8049609" y="4267447"/>
            <a:ext cx="3304191" cy="207053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uk-UA" b="1" dirty="0">
                <a:latin typeface="Times New Roman" panose="02020603050405020304" pitchFamily="18" charset="0"/>
                <a:cs typeface="Times New Roman" panose="02020603050405020304" pitchFamily="18" charset="0"/>
              </a:rPr>
              <a:t>Міцніші стосунки</a:t>
            </a:r>
            <a:r>
              <a:rPr lang="uk-UA" dirty="0">
                <a:latin typeface="Times New Roman" panose="02020603050405020304" pitchFamily="18" charset="0"/>
                <a:cs typeface="Times New Roman" panose="02020603050405020304" pitchFamily="18" charset="0"/>
              </a:rPr>
              <a:t>: Клієнти </a:t>
            </a:r>
            <a:r>
              <a:rPr lang="uk-UA" dirty="0" err="1">
                <a:latin typeface="Times New Roman" panose="02020603050405020304" pitchFamily="18" charset="0"/>
                <a:cs typeface="Times New Roman" panose="02020603050405020304" pitchFamily="18" charset="0"/>
              </a:rPr>
              <a:t>вчаться</a:t>
            </a:r>
            <a:r>
              <a:rPr lang="uk-UA" dirty="0">
                <a:latin typeface="Times New Roman" panose="02020603050405020304" pitchFamily="18" charset="0"/>
                <a:cs typeface="Times New Roman" panose="02020603050405020304" pitchFamily="18" charset="0"/>
              </a:rPr>
              <a:t> розпізнавати та повідомляти про потреби, що призводить до здоровіших стосунків поза терапією</a:t>
            </a:r>
            <a:endParaRPr lang="en-UA" dirty="0"/>
          </a:p>
        </p:txBody>
      </p:sp>
      <p:sp>
        <p:nvSpPr>
          <p:cNvPr id="7" name="Rounded Rectangle 6">
            <a:extLst>
              <a:ext uri="{FF2B5EF4-FFF2-40B4-BE49-F238E27FC236}">
                <a16:creationId xmlns:a16="http://schemas.microsoft.com/office/drawing/2014/main" id="{87B80DEA-89D9-1E06-A8A7-78AA2825B15E}"/>
              </a:ext>
            </a:extLst>
          </p:cNvPr>
          <p:cNvSpPr/>
          <p:nvPr/>
        </p:nvSpPr>
        <p:spPr>
          <a:xfrm>
            <a:off x="7702767" y="908529"/>
            <a:ext cx="3997873" cy="207053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uk-UA" b="1" dirty="0">
                <a:latin typeface="Times New Roman" panose="02020603050405020304" pitchFamily="18" charset="0"/>
                <a:cs typeface="Times New Roman" panose="02020603050405020304" pitchFamily="18" charset="0"/>
              </a:rPr>
              <a:t>Підвищена усвідомленість:</a:t>
            </a:r>
            <a:r>
              <a:rPr lang="uk-UA" dirty="0">
                <a:latin typeface="Times New Roman" panose="02020603050405020304" pitchFamily="18" charset="0"/>
                <a:cs typeface="Times New Roman" panose="02020603050405020304" pitchFamily="18" charset="0"/>
              </a:rPr>
              <a:t> Клієнти розвивають кращий емоційний інтелект та самосвідомість завдяки «спільному досвіду».</a:t>
            </a:r>
          </a:p>
          <a:p>
            <a:pPr algn="ctr"/>
            <a:endParaRPr lang="en-UA" dirty="0"/>
          </a:p>
        </p:txBody>
      </p:sp>
    </p:spTree>
    <p:extLst>
      <p:ext uri="{BB962C8B-B14F-4D97-AF65-F5344CB8AC3E}">
        <p14:creationId xmlns:p14="http://schemas.microsoft.com/office/powerpoint/2010/main" val="16375922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B76972-0606-53CF-2B3B-CF90BE97EC04}"/>
              </a:ext>
            </a:extLst>
          </p:cNvPr>
          <p:cNvSpPr>
            <a:spLocks noGrp="1"/>
          </p:cNvSpPr>
          <p:nvPr>
            <p:ph type="title"/>
          </p:nvPr>
        </p:nvSpPr>
        <p:spPr/>
        <p:txBody>
          <a:bodyPr>
            <a:normAutofit/>
          </a:bodyPr>
          <a:lstStyle/>
          <a:p>
            <a:r>
              <a:rPr lang="uk-UA" sz="2800" b="1" dirty="0">
                <a:latin typeface="Times New Roman" panose="02020603050405020304" pitchFamily="18" charset="0"/>
                <a:cs typeface="Times New Roman" panose="02020603050405020304" pitchFamily="18" charset="0"/>
              </a:rPr>
              <a:t>Використані методи</a:t>
            </a:r>
            <a:br>
              <a:rPr lang="uk-UA" sz="2800" b="1" dirty="0">
                <a:latin typeface="Times New Roman" panose="02020603050405020304" pitchFamily="18" charset="0"/>
                <a:cs typeface="Times New Roman" panose="02020603050405020304" pitchFamily="18" charset="0"/>
              </a:rPr>
            </a:br>
            <a:endParaRPr lang="en-UA" sz="2800" b="1"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31B50BDD-9B47-4A5B-78C9-4349F138D4AB}"/>
              </a:ext>
            </a:extLst>
          </p:cNvPr>
          <p:cNvSpPr>
            <a:spLocks noGrp="1"/>
          </p:cNvSpPr>
          <p:nvPr>
            <p:ph idx="1"/>
          </p:nvPr>
        </p:nvSpPr>
        <p:spPr>
          <a:xfrm>
            <a:off x="493986" y="1250731"/>
            <a:ext cx="10859814" cy="4926232"/>
          </a:xfrm>
        </p:spPr>
        <p:txBody>
          <a:bodyPr>
            <a:normAutofit lnSpcReduction="10000"/>
          </a:bodyPr>
          <a:lstStyle/>
          <a:p>
            <a:pPr marL="0" indent="0">
              <a:buNone/>
            </a:pPr>
            <a:r>
              <a:rPr lang="uk-UA" b="1" dirty="0">
                <a:latin typeface="Times New Roman" panose="02020603050405020304" pitchFamily="18" charset="0"/>
                <a:cs typeface="Times New Roman" panose="02020603050405020304" pitchFamily="18" charset="0"/>
              </a:rPr>
              <a:t>Допитливість та підтвердження: </a:t>
            </a:r>
            <a:r>
              <a:rPr lang="uk-UA" dirty="0">
                <a:latin typeface="Times New Roman" panose="02020603050405020304" pitchFamily="18" charset="0"/>
                <a:cs typeface="Times New Roman" panose="02020603050405020304" pitchFamily="18" charset="0"/>
              </a:rPr>
              <a:t>Називання тілесних виразів та заохочення до дослідження (наприклад, «Я помітив, що ваш голос став тихішим, коли ви згадали...»).</a:t>
            </a:r>
          </a:p>
          <a:p>
            <a:pPr marL="0" indent="0">
              <a:buNone/>
            </a:pPr>
            <a:r>
              <a:rPr lang="uk-UA" b="1" dirty="0">
                <a:latin typeface="Times New Roman" panose="02020603050405020304" pitchFamily="18" charset="0"/>
                <a:cs typeface="Times New Roman" panose="02020603050405020304" pitchFamily="18" charset="0"/>
              </a:rPr>
              <a:t>Невербальна синхронізація:</a:t>
            </a:r>
            <a:r>
              <a:rPr lang="uk-UA" dirty="0">
                <a:latin typeface="Times New Roman" panose="02020603050405020304" pitchFamily="18" charset="0"/>
                <a:cs typeface="Times New Roman" panose="02020603050405020304" pitchFamily="18" charset="0"/>
              </a:rPr>
              <a:t> Узгодження тіла та голосу з емоційним станом клієнта, а не просто слухання слів.</a:t>
            </a:r>
          </a:p>
          <a:p>
            <a:pPr marL="0" indent="0">
              <a:buNone/>
            </a:pPr>
            <a:r>
              <a:rPr lang="uk-UA" b="1" dirty="0">
                <a:latin typeface="Times New Roman" panose="02020603050405020304" pitchFamily="18" charset="0"/>
                <a:cs typeface="Times New Roman" panose="02020603050405020304" pitchFamily="18" charset="0"/>
              </a:rPr>
              <a:t>Соматична усвідомленість:</a:t>
            </a:r>
            <a:r>
              <a:rPr lang="uk-UA" dirty="0">
                <a:latin typeface="Times New Roman" panose="02020603050405020304" pitchFamily="18" charset="0"/>
                <a:cs typeface="Times New Roman" panose="02020603050405020304" pitchFamily="18" charset="0"/>
              </a:rPr>
              <a:t> Заохочення клієнтів до зв'язку з тілесними відчуттями (диханням, напругою) та емоціями.</a:t>
            </a:r>
          </a:p>
          <a:p>
            <a:pPr marL="0" indent="0">
              <a:buNone/>
            </a:pPr>
            <a:r>
              <a:rPr lang="uk-UA" b="1" dirty="0">
                <a:latin typeface="Times New Roman" panose="02020603050405020304" pitchFamily="18" charset="0"/>
                <a:cs typeface="Times New Roman" panose="02020603050405020304" pitchFamily="18" charset="0"/>
              </a:rPr>
              <a:t>Використання терапевтичних стосунків:</a:t>
            </a:r>
            <a:r>
              <a:rPr lang="uk-UA" dirty="0">
                <a:latin typeface="Times New Roman" panose="02020603050405020304" pitchFamily="18" charset="0"/>
                <a:cs typeface="Times New Roman" panose="02020603050405020304" pitchFamily="18" charset="0"/>
              </a:rPr>
              <a:t> Використання самого зв'язку терапевт-клієнт як основного інструменту для зцілення.</a:t>
            </a:r>
          </a:p>
          <a:p>
            <a:pPr marL="0" indent="0">
              <a:buNone/>
            </a:pPr>
            <a:r>
              <a:rPr lang="uk-UA" b="1" dirty="0">
                <a:latin typeface="Times New Roman" panose="02020603050405020304" pitchFamily="18" charset="0"/>
                <a:cs typeface="Times New Roman" panose="02020603050405020304" pitchFamily="18" charset="0"/>
              </a:rPr>
              <a:t>Налаштування</a:t>
            </a:r>
            <a:r>
              <a:rPr lang="uk-UA" dirty="0">
                <a:latin typeface="Times New Roman" panose="02020603050405020304" pitchFamily="18" charset="0"/>
                <a:cs typeface="Times New Roman" panose="02020603050405020304" pitchFamily="18" charset="0"/>
              </a:rPr>
              <a:t> виходить за рамки традиційної емпатії, діючи як «місток стосунків», що дозволяє глибоке зцілення та відновлення зв'язку.</a:t>
            </a:r>
            <a:endParaRPr lang="en-UA"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312380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3DAC31-84B9-1CD7-96AB-03327384E81E}"/>
              </a:ext>
            </a:extLst>
          </p:cNvPr>
          <p:cNvSpPr>
            <a:spLocks noGrp="1"/>
          </p:cNvSpPr>
          <p:nvPr>
            <p:ph type="title"/>
          </p:nvPr>
        </p:nvSpPr>
        <p:spPr/>
        <p:txBody>
          <a:bodyPr>
            <a:normAutofit/>
          </a:bodyPr>
          <a:lstStyle/>
          <a:p>
            <a:r>
              <a:rPr lang="uk-UA" sz="2800" b="1" dirty="0">
                <a:latin typeface="Times New Roman" panose="02020603050405020304" pitchFamily="18" charset="0"/>
                <a:cs typeface="Times New Roman" panose="02020603050405020304" pitchFamily="18" charset="0"/>
              </a:rPr>
              <a:t>Психотерапевтичні чинники відновлення: умови ефективної психотерапевтичної зміни</a:t>
            </a:r>
            <a:endParaRPr lang="en-UA" sz="2800" dirty="0"/>
          </a:p>
        </p:txBody>
      </p:sp>
      <p:sp>
        <p:nvSpPr>
          <p:cNvPr id="3" name="Content Placeholder 2">
            <a:extLst>
              <a:ext uri="{FF2B5EF4-FFF2-40B4-BE49-F238E27FC236}">
                <a16:creationId xmlns:a16="http://schemas.microsoft.com/office/drawing/2014/main" id="{A1037230-3094-9708-7C06-E0ED975FAFA8}"/>
              </a:ext>
            </a:extLst>
          </p:cNvPr>
          <p:cNvSpPr>
            <a:spLocks noGrp="1"/>
          </p:cNvSpPr>
          <p:nvPr>
            <p:ph idx="1"/>
          </p:nvPr>
        </p:nvSpPr>
        <p:spPr>
          <a:xfrm>
            <a:off x="252248" y="1690688"/>
            <a:ext cx="11101552" cy="4486275"/>
          </a:xfrm>
        </p:spPr>
        <p:txBody>
          <a:bodyPr/>
          <a:lstStyle/>
          <a:p>
            <a:pPr marL="0" indent="0">
              <a:buNone/>
            </a:pPr>
            <a:r>
              <a:rPr lang="uk-UA" b="1" dirty="0" err="1">
                <a:latin typeface="Times New Roman" panose="02020603050405020304" pitchFamily="18" charset="0"/>
                <a:cs typeface="Times New Roman" panose="02020603050405020304" pitchFamily="18" charset="0"/>
              </a:rPr>
              <a:t>Менталізація</a:t>
            </a:r>
            <a:r>
              <a:rPr lang="uk-UA" dirty="0">
                <a:latin typeface="Times New Roman" panose="02020603050405020304" pitchFamily="18" charset="0"/>
                <a:cs typeface="Times New Roman" panose="02020603050405020304" pitchFamily="18" charset="0"/>
              </a:rPr>
              <a:t> — це вирішальна здатність людини розуміти думки, почуття та наміри, що стоять за поведінкою як у себе, так і в інших. Ця творча розумова діяльність сприяє емпатії, емоційній регуляції та надійним стосункам, слугуючи основою емоційного інтелекту, який зазвичай розвивається завдяки ранній взаємодії з особою, яка піклується про неї.</a:t>
            </a:r>
            <a:endParaRPr lang="en-UA" dirty="0">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164E44F5-2317-2BA9-02A1-D5FE1437B2E7}"/>
              </a:ext>
            </a:extLst>
          </p:cNvPr>
          <p:cNvPicPr>
            <a:picLocks noChangeAspect="1"/>
          </p:cNvPicPr>
          <p:nvPr/>
        </p:nvPicPr>
        <p:blipFill>
          <a:blip r:embed="rId2"/>
          <a:stretch>
            <a:fillRect/>
          </a:stretch>
        </p:blipFill>
        <p:spPr>
          <a:xfrm>
            <a:off x="3451553" y="3714039"/>
            <a:ext cx="4336612" cy="3143961"/>
          </a:xfrm>
          <a:prstGeom prst="rect">
            <a:avLst/>
          </a:prstGeom>
        </p:spPr>
      </p:pic>
    </p:spTree>
    <p:extLst>
      <p:ext uri="{BB962C8B-B14F-4D97-AF65-F5344CB8AC3E}">
        <p14:creationId xmlns:p14="http://schemas.microsoft.com/office/powerpoint/2010/main" val="1525809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5171A-0F55-59E9-BBC1-743311F141B5}"/>
              </a:ext>
            </a:extLst>
          </p:cNvPr>
          <p:cNvSpPr>
            <a:spLocks noGrp="1"/>
          </p:cNvSpPr>
          <p:nvPr>
            <p:ph type="title"/>
          </p:nvPr>
        </p:nvSpPr>
        <p:spPr>
          <a:xfrm>
            <a:off x="838200" y="365125"/>
            <a:ext cx="10515600" cy="472157"/>
          </a:xfrm>
        </p:spPr>
        <p:txBody>
          <a:bodyPr>
            <a:normAutofit fontScale="90000"/>
          </a:bodyPr>
          <a:lstStyle/>
          <a:p>
            <a:r>
              <a:rPr lang="uk-UA" sz="2800" b="1" dirty="0">
                <a:latin typeface="Times New Roman" panose="02020603050405020304" pitchFamily="18" charset="0"/>
                <a:cs typeface="Times New Roman" panose="02020603050405020304" pitchFamily="18" charset="0"/>
              </a:rPr>
              <a:t>Актуальність теми</a:t>
            </a:r>
            <a:endParaRPr lang="en-UA" sz="2800" b="1"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6554E348-0F95-B684-4418-2520FA7739D4}"/>
              </a:ext>
            </a:extLst>
          </p:cNvPr>
          <p:cNvSpPr>
            <a:spLocks noGrp="1"/>
          </p:cNvSpPr>
          <p:nvPr>
            <p:ph idx="1"/>
          </p:nvPr>
        </p:nvSpPr>
        <p:spPr>
          <a:xfrm>
            <a:off x="242371" y="837282"/>
            <a:ext cx="11949629" cy="5339681"/>
          </a:xfrm>
        </p:spPr>
        <p:txBody>
          <a:bodyPr/>
          <a:lstStyle/>
          <a:p>
            <a:pPr marL="0" indent="0">
              <a:buNone/>
            </a:pPr>
            <a:r>
              <a:rPr lang="en-US" b="1" dirty="0">
                <a:latin typeface="Times New Roman" panose="02020603050405020304" pitchFamily="18" charset="0"/>
                <a:cs typeface="Times New Roman" panose="02020603050405020304" pitchFamily="18" charset="0"/>
              </a:rPr>
              <a:t>1. </a:t>
            </a:r>
            <a:r>
              <a:rPr lang="uk-UA" sz="2200" b="1" dirty="0">
                <a:latin typeface="Times New Roman" panose="02020603050405020304" pitchFamily="18" charset="0"/>
                <a:cs typeface="Times New Roman" panose="02020603050405020304" pitchFamily="18" charset="0"/>
              </a:rPr>
              <a:t>Комплексна травма </a:t>
            </a:r>
            <a:r>
              <a:rPr lang="uk-UA" sz="2200" dirty="0">
                <a:latin typeface="Times New Roman" panose="02020603050405020304" pitchFamily="18" charset="0"/>
                <a:cs typeface="Times New Roman" panose="02020603050405020304" pitchFamily="18" charset="0"/>
              </a:rPr>
              <a:t>та</a:t>
            </a:r>
            <a:r>
              <a:rPr lang="uk-UA" sz="2200" b="1" dirty="0">
                <a:latin typeface="Times New Roman" panose="02020603050405020304" pitchFamily="18" charset="0"/>
                <a:cs typeface="Times New Roman" panose="02020603050405020304" pitchFamily="18" charset="0"/>
              </a:rPr>
              <a:t> </a:t>
            </a:r>
            <a:r>
              <a:rPr lang="uk-UA" sz="2200" dirty="0">
                <a:latin typeface="Times New Roman" panose="02020603050405020304" pitchFamily="18" charset="0"/>
                <a:cs typeface="Times New Roman" panose="02020603050405020304" pitchFamily="18" charset="0"/>
              </a:rPr>
              <a:t>Психологічне насильство — це хронічна міжособистісна травма, що змінює: </a:t>
            </a:r>
            <a:r>
              <a:rPr lang="en-UA" altLang="en-UA" sz="2200" dirty="0">
                <a:latin typeface="Times New Roman" panose="02020603050405020304" pitchFamily="18" charset="0"/>
                <a:cs typeface="Times New Roman" panose="02020603050405020304" pitchFamily="18" charset="0"/>
              </a:rPr>
              <a:t>самосприйняття</a:t>
            </a:r>
            <a:r>
              <a:rPr lang="uk-UA" altLang="en-UA" sz="2200" dirty="0">
                <a:latin typeface="Times New Roman" panose="02020603050405020304" pitchFamily="18" charset="0"/>
                <a:cs typeface="Times New Roman" panose="02020603050405020304" pitchFamily="18" charset="0"/>
              </a:rPr>
              <a:t>,</a:t>
            </a:r>
            <a:r>
              <a:rPr lang="en-UA" altLang="en-UA" sz="2200" dirty="0">
                <a:latin typeface="Times New Roman" panose="02020603050405020304" pitchFamily="18" charset="0"/>
                <a:cs typeface="Times New Roman" panose="02020603050405020304" pitchFamily="18" charset="0"/>
              </a:rPr>
              <a:t>емоційну регуляцію</a:t>
            </a:r>
            <a:r>
              <a:rPr lang="uk-UA" altLang="en-UA" sz="2200" dirty="0">
                <a:latin typeface="Times New Roman" panose="02020603050405020304" pitchFamily="18" charset="0"/>
                <a:cs typeface="Times New Roman" panose="02020603050405020304" pitchFamily="18" charset="0"/>
              </a:rPr>
              <a:t>,</a:t>
            </a:r>
            <a:r>
              <a:rPr lang="en-UA" altLang="en-UA" sz="2200" dirty="0">
                <a:latin typeface="Times New Roman" panose="02020603050405020304" pitchFamily="18" charset="0"/>
                <a:cs typeface="Times New Roman" panose="02020603050405020304" pitchFamily="18" charset="0"/>
              </a:rPr>
              <a:t> стосунки з іншими</a:t>
            </a:r>
            <a:r>
              <a:rPr lang="uk-UA" altLang="en-UA" sz="2200" dirty="0">
                <a:latin typeface="Times New Roman" panose="02020603050405020304" pitchFamily="18" charset="0"/>
                <a:cs typeface="Times New Roman" panose="02020603050405020304" pitchFamily="18" charset="0"/>
              </a:rPr>
              <a:t> </a:t>
            </a:r>
            <a:r>
              <a:rPr lang="en-US" sz="2200" i="1" dirty="0">
                <a:latin typeface="Times New Roman" panose="02020603050405020304" pitchFamily="18" charset="0"/>
                <a:cs typeface="Times New Roman" panose="02020603050405020304" pitchFamily="18" charset="0"/>
              </a:rPr>
              <a:t>J</a:t>
            </a:r>
            <a:r>
              <a:rPr lang="uk-UA" sz="2200" i="1" dirty="0">
                <a:latin typeface="Times New Roman" panose="02020603050405020304" pitchFamily="18" charset="0"/>
                <a:cs typeface="Times New Roman" panose="02020603050405020304" pitchFamily="18" charset="0"/>
              </a:rPr>
              <a:t>.</a:t>
            </a:r>
            <a:r>
              <a:rPr lang="en-US" sz="2200" i="1" dirty="0">
                <a:latin typeface="Times New Roman" panose="02020603050405020304" pitchFamily="18" charset="0"/>
                <a:cs typeface="Times New Roman" panose="02020603050405020304" pitchFamily="18" charset="0"/>
              </a:rPr>
              <a:t> Herman</a:t>
            </a:r>
            <a:r>
              <a:rPr lang="uk-UA" sz="2200" i="1" dirty="0">
                <a:latin typeface="Times New Roman" panose="02020603050405020304" pitchFamily="18" charset="0"/>
                <a:cs typeface="Times New Roman" panose="02020603050405020304" pitchFamily="18" charset="0"/>
              </a:rPr>
              <a:t>,</a:t>
            </a:r>
            <a:r>
              <a:rPr lang="en-UA" sz="2200" i="1" dirty="0">
                <a:latin typeface="Times New Roman" panose="02020603050405020304" pitchFamily="18" charset="0"/>
                <a:cs typeface="Times New Roman" panose="02020603050405020304" pitchFamily="18" charset="0"/>
              </a:rPr>
              <a:t> </a:t>
            </a:r>
            <a:r>
              <a:rPr lang="en-US" sz="2200" i="1" dirty="0">
                <a:latin typeface="Times New Roman" panose="02020603050405020304" pitchFamily="18" charset="0"/>
                <a:cs typeface="Times New Roman" panose="02020603050405020304" pitchFamily="18" charset="0"/>
              </a:rPr>
              <a:t>B</a:t>
            </a:r>
            <a:r>
              <a:rPr lang="uk-UA" sz="2200" i="1" dirty="0">
                <a:latin typeface="Times New Roman" panose="02020603050405020304" pitchFamily="18" charset="0"/>
                <a:cs typeface="Times New Roman" panose="02020603050405020304" pitchFamily="18" charset="0"/>
              </a:rPr>
              <a:t>.</a:t>
            </a:r>
            <a:r>
              <a:rPr lang="en-US" sz="2200" i="1" dirty="0">
                <a:latin typeface="Times New Roman" panose="02020603050405020304" pitchFamily="18" charset="0"/>
                <a:cs typeface="Times New Roman" panose="02020603050405020304" pitchFamily="18" charset="0"/>
              </a:rPr>
              <a:t> van der Kolk</a:t>
            </a:r>
            <a:endParaRPr lang="uk-UA" sz="2200" i="1" dirty="0">
              <a:latin typeface="Times New Roman" panose="02020603050405020304" pitchFamily="18" charset="0"/>
              <a:cs typeface="Times New Roman" panose="02020603050405020304" pitchFamily="18" charset="0"/>
            </a:endParaRPr>
          </a:p>
          <a:p>
            <a:pPr marL="0" indent="0">
              <a:buNone/>
            </a:pPr>
            <a:r>
              <a:rPr lang="uk-UA" b="1" dirty="0">
                <a:latin typeface="Times New Roman" panose="02020603050405020304" pitchFamily="18" charset="0"/>
                <a:cs typeface="Times New Roman" panose="02020603050405020304" pitchFamily="18" charset="0"/>
              </a:rPr>
              <a:t>2. </a:t>
            </a:r>
            <a:r>
              <a:rPr lang="uk-UA" sz="2200" b="1" dirty="0" err="1">
                <a:latin typeface="Times New Roman" panose="02020603050405020304" pitchFamily="18" charset="0"/>
                <a:cs typeface="Times New Roman" panose="02020603050405020304" pitchFamily="18" charset="0"/>
              </a:rPr>
              <a:t>Алостатичне</a:t>
            </a:r>
            <a:r>
              <a:rPr lang="uk-UA" sz="2200" b="1" dirty="0">
                <a:latin typeface="Times New Roman" panose="02020603050405020304" pitchFamily="18" charset="0"/>
                <a:cs typeface="Times New Roman" panose="02020603050405020304" pitchFamily="18" charset="0"/>
              </a:rPr>
              <a:t> навантаження</a:t>
            </a:r>
            <a:r>
              <a:rPr lang="uk-UA" sz="2200" dirty="0">
                <a:latin typeface="Times New Roman" panose="02020603050405020304" pitchFamily="18" charset="0"/>
                <a:cs typeface="Times New Roman" panose="02020603050405020304" pitchFamily="18" charset="0"/>
              </a:rPr>
              <a:t>— це сукупне «зношення» організму, що виникає через хронічний стрес та постійну адаптацію до життєвих труднощів. Воно відображає фізіологічні наслідки тривалої напруги, коли рівень гормонів стресу (</a:t>
            </a:r>
            <a:r>
              <a:rPr lang="uk-UA" sz="2200" dirty="0" err="1">
                <a:latin typeface="Times New Roman" panose="02020603050405020304" pitchFamily="18" charset="0"/>
                <a:cs typeface="Times New Roman" panose="02020603050405020304" pitchFamily="18" charset="0"/>
              </a:rPr>
              <a:t>кортизолу</a:t>
            </a:r>
            <a:r>
              <a:rPr lang="uk-UA" sz="2200" dirty="0">
                <a:latin typeface="Times New Roman" panose="02020603050405020304" pitchFamily="18" charset="0"/>
                <a:cs typeface="Times New Roman" panose="02020603050405020304" pitchFamily="18" charset="0"/>
              </a:rPr>
              <a:t>, адреналіну) залишається постійно підвищеним</a:t>
            </a:r>
            <a:r>
              <a:rPr lang="en-US" b="1" dirty="0"/>
              <a:t> </a:t>
            </a:r>
            <a:r>
              <a:rPr lang="en-US" sz="1600" i="1" dirty="0">
                <a:latin typeface="Times New Roman" panose="02020603050405020304" pitchFamily="18" charset="0"/>
                <a:cs typeface="Times New Roman" panose="02020603050405020304" pitchFamily="18" charset="0"/>
              </a:rPr>
              <a:t>Bruce McEwen</a:t>
            </a:r>
            <a:endParaRPr lang="uk-UA" sz="1600" i="1" dirty="0">
              <a:latin typeface="Times New Roman" panose="02020603050405020304" pitchFamily="18" charset="0"/>
              <a:cs typeface="Times New Roman" panose="02020603050405020304" pitchFamily="18" charset="0"/>
            </a:endParaRPr>
          </a:p>
          <a:p>
            <a:pPr marL="0" indent="0">
              <a:buNone/>
            </a:pPr>
            <a:r>
              <a:rPr lang="uk-UA" sz="2200" i="1" dirty="0">
                <a:latin typeface="Times New Roman" panose="02020603050405020304" pitchFamily="18" charset="0"/>
                <a:cs typeface="Times New Roman" panose="02020603050405020304" pitchFamily="18" charset="0"/>
              </a:rPr>
              <a:t>3. </a:t>
            </a:r>
            <a:r>
              <a:rPr lang="uk-UA" sz="2200" b="1" dirty="0">
                <a:latin typeface="Times New Roman" panose="02020603050405020304" pitchFamily="18" charset="0"/>
                <a:cs typeface="Times New Roman" panose="02020603050405020304" pitchFamily="18" charset="0"/>
              </a:rPr>
              <a:t>Втрата внутрішньої безпеки</a:t>
            </a:r>
            <a:r>
              <a:rPr lang="uk-UA" sz="2200" dirty="0">
                <a:latin typeface="Times New Roman" panose="02020603050405020304" pitchFamily="18" charset="0"/>
                <a:cs typeface="Times New Roman" panose="02020603050405020304" pitchFamily="18" charset="0"/>
              </a:rPr>
              <a:t> - це глибоке, часто неусвідомлене переживання, що виникає внаслідок травми або хронічного стресу, коли нервова система залишається в режимі підвищеної тривоги та «загрози», навіть коли людина об’єктивно перебуває в безпеці. Цей стан, часто пов’язаний зі складним посттравматичним стресовим розладом (ПТСР) або ранньою травмою розвитку, порушує здатність людини відчувати спокій, створюючи постійне внутрішнє відчуття небезпеки. </a:t>
            </a:r>
            <a:r>
              <a:rPr lang="en-US" sz="1600" i="1" dirty="0">
                <a:latin typeface="Times New Roman" panose="02020603050405020304" pitchFamily="18" charset="0"/>
                <a:cs typeface="Times New Roman" panose="02020603050405020304" pitchFamily="18" charset="0"/>
              </a:rPr>
              <a:t>Janina Fisher</a:t>
            </a:r>
          </a:p>
          <a:p>
            <a:pPr marL="0" indent="0">
              <a:buNone/>
            </a:pPr>
            <a:endParaRPr lang="en-UA" altLang="en-UA" sz="1600" i="1" dirty="0">
              <a:latin typeface="Times New Roman" panose="02020603050405020304" pitchFamily="18" charset="0"/>
              <a:cs typeface="Times New Roman" panose="02020603050405020304" pitchFamily="18" charset="0"/>
            </a:endParaRPr>
          </a:p>
          <a:p>
            <a:pPr marL="0" indent="0">
              <a:buNone/>
            </a:pPr>
            <a:endParaRPr lang="en-UA" altLang="en-UA" dirty="0">
              <a:latin typeface="Arial" panose="020B0604020202020204" pitchFamily="34" charset="0"/>
            </a:endParaRPr>
          </a:p>
          <a:p>
            <a:pPr marL="0" indent="0">
              <a:buNone/>
            </a:pPr>
            <a:endParaRPr lang="uk-UA" dirty="0"/>
          </a:p>
          <a:p>
            <a:pPr marL="0" indent="0">
              <a:buNone/>
            </a:pPr>
            <a:endParaRPr lang="en-UA" dirty="0"/>
          </a:p>
        </p:txBody>
      </p:sp>
      <p:sp>
        <p:nvSpPr>
          <p:cNvPr id="4" name="Rectangle 1">
            <a:extLst>
              <a:ext uri="{FF2B5EF4-FFF2-40B4-BE49-F238E27FC236}">
                <a16:creationId xmlns:a16="http://schemas.microsoft.com/office/drawing/2014/main" id="{E7828F8D-D1CC-178E-1DFB-F43CA0003454}"/>
              </a:ext>
            </a:extLst>
          </p:cNvPr>
          <p:cNvSpPr>
            <a:spLocks noChangeArrowheads="1"/>
          </p:cNvSpPr>
          <p:nvPr/>
        </p:nvSpPr>
        <p:spPr bwMode="auto">
          <a:xfrm>
            <a:off x="0" y="-323166"/>
            <a:ext cx="32893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A" altLang="en-UA"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A" altLang="en-UA" sz="1800" b="0" i="0" u="none" strike="noStrike" cap="none" normalizeH="0" baseline="0" dirty="0">
                <a:ln>
                  <a:noFill/>
                </a:ln>
                <a:solidFill>
                  <a:schemeClr val="tx1"/>
                </a:solidFill>
                <a:effectLst/>
                <a:latin typeface="Arial" panose="020B0604020202020204" pitchFamily="34" charset="0"/>
              </a:rPr>
              <a:t> </a:t>
            </a:r>
          </a:p>
        </p:txBody>
      </p:sp>
    </p:spTree>
    <p:extLst>
      <p:ext uri="{BB962C8B-B14F-4D97-AF65-F5344CB8AC3E}">
        <p14:creationId xmlns:p14="http://schemas.microsoft.com/office/powerpoint/2010/main" val="17174592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A880F-23E4-4345-30FE-6E7E588422D9}"/>
              </a:ext>
            </a:extLst>
          </p:cNvPr>
          <p:cNvSpPr>
            <a:spLocks noGrp="1"/>
          </p:cNvSpPr>
          <p:nvPr>
            <p:ph type="title"/>
          </p:nvPr>
        </p:nvSpPr>
        <p:spPr>
          <a:xfrm>
            <a:off x="838200" y="365125"/>
            <a:ext cx="10515600" cy="381109"/>
          </a:xfrm>
        </p:spPr>
        <p:txBody>
          <a:bodyPr>
            <a:normAutofit fontScale="90000"/>
          </a:bodyPr>
          <a:lstStyle/>
          <a:p>
            <a:r>
              <a:rPr lang="uk-UA" sz="2800" b="1" dirty="0">
                <a:latin typeface="Times New Roman" panose="02020603050405020304" pitchFamily="18" charset="0"/>
                <a:cs typeface="Times New Roman" panose="02020603050405020304" pitchFamily="18" charset="0"/>
              </a:rPr>
              <a:t>Ключові аспекти </a:t>
            </a:r>
            <a:r>
              <a:rPr lang="uk-UA" sz="2800" b="1" dirty="0" err="1">
                <a:latin typeface="Times New Roman" panose="02020603050405020304" pitchFamily="18" charset="0"/>
                <a:cs typeface="Times New Roman" panose="02020603050405020304" pitchFamily="18" charset="0"/>
              </a:rPr>
              <a:t>менталізації</a:t>
            </a:r>
            <a:br>
              <a:rPr lang="uk-UA" dirty="0"/>
            </a:br>
            <a:endParaRPr lang="en-UA" dirty="0"/>
          </a:p>
        </p:txBody>
      </p:sp>
      <p:sp>
        <p:nvSpPr>
          <p:cNvPr id="3" name="Content Placeholder 2">
            <a:extLst>
              <a:ext uri="{FF2B5EF4-FFF2-40B4-BE49-F238E27FC236}">
                <a16:creationId xmlns:a16="http://schemas.microsoft.com/office/drawing/2014/main" id="{35A95067-5ABC-6ADB-46E5-5C46E40187BD}"/>
              </a:ext>
            </a:extLst>
          </p:cNvPr>
          <p:cNvSpPr>
            <a:spLocks noGrp="1"/>
          </p:cNvSpPr>
          <p:nvPr>
            <p:ph idx="1"/>
          </p:nvPr>
        </p:nvSpPr>
        <p:spPr>
          <a:xfrm>
            <a:off x="157656" y="567450"/>
            <a:ext cx="11395841" cy="4960882"/>
          </a:xfrm>
        </p:spPr>
        <p:txBody>
          <a:bodyPr>
            <a:normAutofit/>
          </a:bodyPr>
          <a:lstStyle/>
          <a:p>
            <a:pPr marL="0" indent="0">
              <a:buNone/>
            </a:pPr>
            <a:r>
              <a:rPr lang="uk-UA" b="1" dirty="0">
                <a:latin typeface="Times New Roman" panose="02020603050405020304" pitchFamily="18" charset="0"/>
                <a:cs typeface="Times New Roman" panose="02020603050405020304" pitchFamily="18" charset="0"/>
              </a:rPr>
              <a:t>Виміри:</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Менталізація</a:t>
            </a:r>
            <a:r>
              <a:rPr lang="uk-UA" dirty="0">
                <a:latin typeface="Times New Roman" panose="02020603050405020304" pitchFamily="18" charset="0"/>
                <a:cs typeface="Times New Roman" panose="02020603050405020304" pitchFamily="18" charset="0"/>
              </a:rPr>
              <a:t> діє автоматично (неявно/швидко) або через контрольовані (явно/повільно) процеси. </a:t>
            </a:r>
            <a:r>
              <a:rPr lang="uk-UA" dirty="0" err="1">
                <a:latin typeface="Times New Roman" panose="02020603050405020304" pitchFamily="18" charset="0"/>
                <a:cs typeface="Times New Roman" panose="02020603050405020304" pitchFamily="18" charset="0"/>
              </a:rPr>
              <a:t>Менталізація</a:t>
            </a:r>
            <a:r>
              <a:rPr lang="uk-UA" dirty="0">
                <a:latin typeface="Times New Roman" panose="02020603050405020304" pitchFamily="18" charset="0"/>
                <a:cs typeface="Times New Roman" panose="02020603050405020304" pitchFamily="18" charset="0"/>
              </a:rPr>
              <a:t> зосереджена як на внутрішніх почуттях, так і на зовнішній поведінці.</a:t>
            </a:r>
          </a:p>
          <a:p>
            <a:pPr marL="0" indent="0">
              <a:buNone/>
            </a:pPr>
            <a:r>
              <a:rPr lang="uk-UA" b="1" dirty="0">
                <a:latin typeface="Times New Roman" panose="02020603050405020304" pitchFamily="18" charset="0"/>
                <a:cs typeface="Times New Roman" panose="02020603050405020304" pitchFamily="18" charset="0"/>
              </a:rPr>
              <a:t>Основна функція:</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Менталізація</a:t>
            </a:r>
            <a:r>
              <a:rPr lang="uk-UA" dirty="0">
                <a:latin typeface="Times New Roman" panose="02020603050405020304" pitchFamily="18" charset="0"/>
                <a:cs typeface="Times New Roman" panose="02020603050405020304" pitchFamily="18" charset="0"/>
              </a:rPr>
              <a:t> дозволяє людям усвідомити, що поведінка зумовлена ​​психічними станами, сприяючи гнучкості в перспективах та вирішенню конфліктів.</a:t>
            </a:r>
          </a:p>
          <a:p>
            <a:pPr marL="0" indent="0">
              <a:buNone/>
            </a:pPr>
            <a:r>
              <a:rPr lang="uk-UA" b="1" dirty="0">
                <a:latin typeface="Times New Roman" panose="02020603050405020304" pitchFamily="18" charset="0"/>
                <a:cs typeface="Times New Roman" panose="02020603050405020304" pitchFamily="18" charset="0"/>
              </a:rPr>
              <a:t>Терапія на основі </a:t>
            </a:r>
            <a:r>
              <a:rPr lang="uk-UA" b="1" dirty="0" err="1">
                <a:latin typeface="Times New Roman" panose="02020603050405020304" pitchFamily="18" charset="0"/>
                <a:cs typeface="Times New Roman" panose="02020603050405020304" pitchFamily="18" charset="0"/>
              </a:rPr>
              <a:t>менталізації</a:t>
            </a:r>
            <a:r>
              <a:rPr lang="uk-UA" b="1" dirty="0">
                <a:latin typeface="Times New Roman" panose="02020603050405020304" pitchFamily="18" charset="0"/>
                <a:cs typeface="Times New Roman" panose="02020603050405020304" pitchFamily="18" charset="0"/>
              </a:rPr>
              <a:t> (</a:t>
            </a:r>
            <a:r>
              <a:rPr lang="en-US" b="1" dirty="0">
                <a:latin typeface="Times New Roman" panose="02020603050405020304" pitchFamily="18" charset="0"/>
                <a:cs typeface="Times New Roman" panose="02020603050405020304" pitchFamily="18" charset="0"/>
              </a:rPr>
              <a:t>Mentalization-Based Therapy (MBT): </a:t>
            </a:r>
            <a:r>
              <a:rPr lang="uk-UA" dirty="0">
                <a:latin typeface="Times New Roman" panose="02020603050405020304" pitchFamily="18" charset="0"/>
                <a:cs typeface="Times New Roman" panose="02020603050405020304" pitchFamily="18" charset="0"/>
              </a:rPr>
              <a:t>Розроблена </a:t>
            </a:r>
            <a:r>
              <a:rPr lang="en-US" dirty="0">
                <a:latin typeface="Times New Roman" panose="02020603050405020304" pitchFamily="18" charset="0"/>
                <a:cs typeface="Times New Roman" panose="02020603050405020304" pitchFamily="18" charset="0"/>
              </a:rPr>
              <a:t>Peter Fonagy </a:t>
            </a:r>
            <a:r>
              <a:rPr lang="uk-UA" dirty="0">
                <a:latin typeface="Times New Roman" panose="02020603050405020304" pitchFamily="18" charset="0"/>
                <a:cs typeface="Times New Roman" panose="02020603050405020304" pitchFamily="18" charset="0"/>
              </a:rPr>
              <a:t> та </a:t>
            </a:r>
            <a:r>
              <a:rPr lang="en-US" dirty="0">
                <a:latin typeface="Times New Roman" panose="02020603050405020304" pitchFamily="18" charset="0"/>
                <a:cs typeface="Times New Roman" panose="02020603050405020304" pitchFamily="18" charset="0"/>
              </a:rPr>
              <a:t>Anthony Bateman</a:t>
            </a:r>
            <a:r>
              <a:rPr lang="uk-UA"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MBT </a:t>
            </a:r>
            <a:r>
              <a:rPr lang="uk-UA" dirty="0">
                <a:latin typeface="Times New Roman" panose="02020603050405020304" pitchFamily="18" charset="0"/>
                <a:cs typeface="Times New Roman" panose="02020603050405020304" pitchFamily="18" charset="0"/>
              </a:rPr>
              <a:t>є методом лікування, заснованим на доказах, зокрема для межового розладу особистості (МРО), призначеним для покращення цієї навички та підвищення емоційної стабільності.</a:t>
            </a:r>
            <a:endParaRPr lang="en-UA"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500B1849-C0AF-D7CE-8C9C-72CCEDF0D4A3}"/>
              </a:ext>
            </a:extLst>
          </p:cNvPr>
          <p:cNvPicPr>
            <a:picLocks noChangeAspect="1"/>
          </p:cNvPicPr>
          <p:nvPr/>
        </p:nvPicPr>
        <p:blipFill>
          <a:blip r:embed="rId2"/>
          <a:stretch>
            <a:fillRect/>
          </a:stretch>
        </p:blipFill>
        <p:spPr>
          <a:xfrm>
            <a:off x="4084790" y="4746516"/>
            <a:ext cx="3541572" cy="2111484"/>
          </a:xfrm>
          <a:prstGeom prst="rect">
            <a:avLst/>
          </a:prstGeom>
        </p:spPr>
      </p:pic>
    </p:spTree>
    <p:extLst>
      <p:ext uri="{BB962C8B-B14F-4D97-AF65-F5344CB8AC3E}">
        <p14:creationId xmlns:p14="http://schemas.microsoft.com/office/powerpoint/2010/main" val="9487554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83279-A32F-8D18-CD4A-0B01558A2300}"/>
              </a:ext>
            </a:extLst>
          </p:cNvPr>
          <p:cNvSpPr>
            <a:spLocks noGrp="1"/>
          </p:cNvSpPr>
          <p:nvPr>
            <p:ph type="title"/>
          </p:nvPr>
        </p:nvSpPr>
        <p:spPr>
          <a:xfrm>
            <a:off x="838200" y="365125"/>
            <a:ext cx="10515600" cy="717441"/>
          </a:xfrm>
        </p:spPr>
        <p:txBody>
          <a:bodyPr>
            <a:normAutofit fontScale="90000"/>
          </a:bodyPr>
          <a:lstStyle/>
          <a:p>
            <a:r>
              <a:rPr lang="uk-UA" sz="3100" b="1" dirty="0">
                <a:latin typeface="Times New Roman" panose="02020603050405020304" pitchFamily="18" charset="0"/>
                <a:cs typeface="Times New Roman" panose="02020603050405020304" pitchFamily="18" charset="0"/>
              </a:rPr>
              <a:t>Важливість </a:t>
            </a:r>
            <a:r>
              <a:rPr lang="uk-UA" sz="3100" b="1" dirty="0" err="1">
                <a:latin typeface="Times New Roman" panose="02020603050405020304" pitchFamily="18" charset="0"/>
                <a:cs typeface="Times New Roman" panose="02020603050405020304" pitchFamily="18" charset="0"/>
              </a:rPr>
              <a:t>менталізації</a:t>
            </a:r>
            <a:r>
              <a:rPr lang="uk-UA" sz="3100" b="1" dirty="0">
                <a:latin typeface="Times New Roman" panose="02020603050405020304" pitchFamily="18" charset="0"/>
                <a:cs typeface="Times New Roman" panose="02020603050405020304" pitchFamily="18" charset="0"/>
              </a:rPr>
              <a:t> у повсякденному житті</a:t>
            </a:r>
            <a:br>
              <a:rPr lang="uk-UA" dirty="0"/>
            </a:br>
            <a:endParaRPr lang="en-UA" dirty="0"/>
          </a:p>
        </p:txBody>
      </p:sp>
      <p:sp>
        <p:nvSpPr>
          <p:cNvPr id="3" name="Content Placeholder 2">
            <a:extLst>
              <a:ext uri="{FF2B5EF4-FFF2-40B4-BE49-F238E27FC236}">
                <a16:creationId xmlns:a16="http://schemas.microsoft.com/office/drawing/2014/main" id="{324E7BF3-6F2B-3663-EA0E-82D0BE2EB932}"/>
              </a:ext>
            </a:extLst>
          </p:cNvPr>
          <p:cNvSpPr>
            <a:spLocks noGrp="1"/>
          </p:cNvSpPr>
          <p:nvPr>
            <p:ph idx="1"/>
          </p:nvPr>
        </p:nvSpPr>
        <p:spPr>
          <a:xfrm>
            <a:off x="84083" y="592767"/>
            <a:ext cx="12107917" cy="5083887"/>
          </a:xfrm>
        </p:spPr>
        <p:txBody>
          <a:bodyPr/>
          <a:lstStyle/>
          <a:p>
            <a:pPr marL="0" indent="0">
              <a:buNone/>
            </a:pPr>
            <a:r>
              <a:rPr lang="uk-UA" b="1" dirty="0">
                <a:latin typeface="Times New Roman" panose="02020603050405020304" pitchFamily="18" charset="0"/>
                <a:cs typeface="Times New Roman" panose="02020603050405020304" pitchFamily="18" charset="0"/>
              </a:rPr>
              <a:t>Виховання дітей: </a:t>
            </a:r>
            <a:r>
              <a:rPr lang="uk-UA" dirty="0">
                <a:latin typeface="Times New Roman" panose="02020603050405020304" pitchFamily="18" charset="0"/>
                <a:cs typeface="Times New Roman" panose="02020603050405020304" pitchFamily="18" charset="0"/>
              </a:rPr>
              <a:t>«Батьківська </a:t>
            </a:r>
            <a:r>
              <a:rPr lang="uk-UA" dirty="0" err="1">
                <a:latin typeface="Times New Roman" panose="02020603050405020304" pitchFamily="18" charset="0"/>
                <a:cs typeface="Times New Roman" panose="02020603050405020304" pitchFamily="18" charset="0"/>
              </a:rPr>
              <a:t>менталізація</a:t>
            </a:r>
            <a:r>
              <a:rPr lang="uk-UA" dirty="0">
                <a:latin typeface="Times New Roman" panose="02020603050405020304" pitchFamily="18" charset="0"/>
                <a:cs typeface="Times New Roman" panose="02020603050405020304" pitchFamily="18" charset="0"/>
              </a:rPr>
              <a:t>» допомагає батькам інтерпретувати потреби своєї дитини, сприяючи надійній прив’язаності.</a:t>
            </a:r>
          </a:p>
          <a:p>
            <a:pPr marL="0" indent="0">
              <a:buNone/>
            </a:pPr>
            <a:r>
              <a:rPr lang="uk-UA" b="1" dirty="0">
                <a:latin typeface="Times New Roman" panose="02020603050405020304" pitchFamily="18" charset="0"/>
                <a:cs typeface="Times New Roman" panose="02020603050405020304" pitchFamily="18" charset="0"/>
              </a:rPr>
              <a:t>Міжособистісні стосунки: </a:t>
            </a:r>
            <a:r>
              <a:rPr lang="uk-UA" dirty="0">
                <a:latin typeface="Times New Roman" panose="02020603050405020304" pitchFamily="18" charset="0"/>
                <a:cs typeface="Times New Roman" panose="02020603050405020304" pitchFamily="18" charset="0"/>
              </a:rPr>
              <a:t>Вона запобігає неправильним інтерпретаціям, дозволяючи людям зрозуміти, що дії інших не завжди спрямовані особисто на них.</a:t>
            </a:r>
          </a:p>
          <a:p>
            <a:pPr marL="0" indent="0">
              <a:buNone/>
            </a:pPr>
            <a:r>
              <a:rPr lang="uk-UA" b="1" dirty="0">
                <a:latin typeface="Times New Roman" panose="02020603050405020304" pitchFamily="18" charset="0"/>
                <a:cs typeface="Times New Roman" panose="02020603050405020304" pitchFamily="18" charset="0"/>
              </a:rPr>
              <a:t>Психічне здоров’я: </a:t>
            </a:r>
            <a:r>
              <a:rPr lang="uk-UA" dirty="0">
                <a:latin typeface="Times New Roman" panose="02020603050405020304" pitchFamily="18" charset="0"/>
                <a:cs typeface="Times New Roman" panose="02020603050405020304" pitchFamily="18" charset="0"/>
              </a:rPr>
              <a:t>Відсутність здатності до </a:t>
            </a:r>
            <a:r>
              <a:rPr lang="uk-UA" dirty="0" err="1">
                <a:latin typeface="Times New Roman" panose="02020603050405020304" pitchFamily="18" charset="0"/>
                <a:cs typeface="Times New Roman" panose="02020603050405020304" pitchFamily="18" charset="0"/>
              </a:rPr>
              <a:t>менталізації</a:t>
            </a:r>
            <a:r>
              <a:rPr lang="uk-UA" dirty="0">
                <a:latin typeface="Times New Roman" panose="02020603050405020304" pitchFamily="18" charset="0"/>
                <a:cs typeface="Times New Roman" panose="02020603050405020304" pitchFamily="18" charset="0"/>
              </a:rPr>
              <a:t> пов’язана з труднощами соціальної адаптації та різними психічними розладами.</a:t>
            </a:r>
            <a:endParaRPr lang="en-UA" dirty="0">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AC38E84C-DC98-E96B-468C-6AE8C6DA2321}"/>
              </a:ext>
            </a:extLst>
          </p:cNvPr>
          <p:cNvPicPr>
            <a:picLocks noChangeAspect="1"/>
          </p:cNvPicPr>
          <p:nvPr/>
        </p:nvPicPr>
        <p:blipFill>
          <a:blip r:embed="rId2"/>
          <a:stretch>
            <a:fillRect/>
          </a:stretch>
        </p:blipFill>
        <p:spPr>
          <a:xfrm>
            <a:off x="1954925" y="3728196"/>
            <a:ext cx="7772400" cy="2764679"/>
          </a:xfrm>
          <a:prstGeom prst="rect">
            <a:avLst/>
          </a:prstGeom>
        </p:spPr>
      </p:pic>
    </p:spTree>
    <p:extLst>
      <p:ext uri="{BB962C8B-B14F-4D97-AF65-F5344CB8AC3E}">
        <p14:creationId xmlns:p14="http://schemas.microsoft.com/office/powerpoint/2010/main" val="9787700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CAD7AA-4E43-2974-E650-41B08D02F51A}"/>
              </a:ext>
            </a:extLst>
          </p:cNvPr>
          <p:cNvSpPr>
            <a:spLocks noGrp="1"/>
          </p:cNvSpPr>
          <p:nvPr>
            <p:ph type="title"/>
          </p:nvPr>
        </p:nvSpPr>
        <p:spPr/>
        <p:txBody>
          <a:bodyPr>
            <a:normAutofit/>
          </a:bodyPr>
          <a:lstStyle/>
          <a:p>
            <a:r>
              <a:rPr lang="uk-UA" sz="2800" b="1" dirty="0">
                <a:latin typeface="Times New Roman" panose="02020603050405020304" pitchFamily="18" charset="0"/>
                <a:cs typeface="Times New Roman" panose="02020603050405020304" pitchFamily="18" charset="0"/>
              </a:rPr>
              <a:t>Як покращити </a:t>
            </a:r>
            <a:r>
              <a:rPr lang="uk-UA" sz="2800" b="1" dirty="0" err="1">
                <a:latin typeface="Times New Roman" panose="02020603050405020304" pitchFamily="18" charset="0"/>
                <a:cs typeface="Times New Roman" panose="02020603050405020304" pitchFamily="18" charset="0"/>
              </a:rPr>
              <a:t>менталізацію</a:t>
            </a:r>
            <a:br>
              <a:rPr lang="uk-UA" sz="2800" b="1" dirty="0">
                <a:latin typeface="Times New Roman" panose="02020603050405020304" pitchFamily="18" charset="0"/>
                <a:cs typeface="Times New Roman" panose="02020603050405020304" pitchFamily="18" charset="0"/>
              </a:rPr>
            </a:br>
            <a:endParaRPr lang="en-UA" sz="2800" b="1"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AF6F26F3-D72E-84D8-A490-B86F3029D84A}"/>
              </a:ext>
            </a:extLst>
          </p:cNvPr>
          <p:cNvSpPr>
            <a:spLocks noGrp="1"/>
          </p:cNvSpPr>
          <p:nvPr>
            <p:ph idx="1"/>
          </p:nvPr>
        </p:nvSpPr>
        <p:spPr>
          <a:xfrm>
            <a:off x="105103" y="1250731"/>
            <a:ext cx="11624442" cy="4926232"/>
          </a:xfrm>
        </p:spPr>
        <p:txBody>
          <a:bodyPr>
            <a:normAutofit/>
          </a:bodyPr>
          <a:lstStyle/>
          <a:p>
            <a:pPr marL="0" indent="0">
              <a:buNone/>
            </a:pPr>
            <a:r>
              <a:rPr lang="uk-UA" sz="2200" b="1" dirty="0">
                <a:latin typeface="Times New Roman" panose="02020603050405020304" pitchFamily="18" charset="0"/>
                <a:cs typeface="Times New Roman" panose="02020603050405020304" pitchFamily="18" charset="0"/>
              </a:rPr>
              <a:t>Практики усвідомленості:</a:t>
            </a:r>
            <a:r>
              <a:rPr lang="uk-UA" sz="2200" dirty="0">
                <a:latin typeface="Times New Roman" panose="02020603050405020304" pitchFamily="18" charset="0"/>
                <a:cs typeface="Times New Roman" panose="02020603050405020304" pitchFamily="18" charset="0"/>
              </a:rPr>
              <a:t> Уповільнення для спостереження за психічними станами.</a:t>
            </a:r>
          </a:p>
          <a:p>
            <a:pPr marL="0" indent="0">
              <a:buNone/>
            </a:pPr>
            <a:r>
              <a:rPr lang="uk-UA" sz="2200" b="1" dirty="0">
                <a:latin typeface="Times New Roman" panose="02020603050405020304" pitchFamily="18" charset="0"/>
                <a:cs typeface="Times New Roman" panose="02020603050405020304" pitchFamily="18" charset="0"/>
              </a:rPr>
              <a:t>Погляд на перспективу</a:t>
            </a:r>
            <a:r>
              <a:rPr lang="uk-UA" sz="2200" dirty="0">
                <a:latin typeface="Times New Roman" panose="02020603050405020304" pitchFamily="18" charset="0"/>
                <a:cs typeface="Times New Roman" panose="02020603050405020304" pitchFamily="18" charset="0"/>
              </a:rPr>
              <a:t>: Активне уявлення думок/емоцій інших.</a:t>
            </a:r>
          </a:p>
          <a:p>
            <a:pPr marL="0" indent="0">
              <a:buNone/>
            </a:pPr>
            <a:r>
              <a:rPr lang="uk-UA" sz="2200" b="1" dirty="0">
                <a:latin typeface="Times New Roman" panose="02020603050405020304" pitchFamily="18" charset="0"/>
                <a:cs typeface="Times New Roman" panose="02020603050405020304" pitchFamily="18" charset="0"/>
              </a:rPr>
              <a:t>Рефлексія:</a:t>
            </a:r>
            <a:r>
              <a:rPr lang="uk-UA" sz="2200" dirty="0">
                <a:latin typeface="Times New Roman" panose="02020603050405020304" pitchFamily="18" charset="0"/>
                <a:cs typeface="Times New Roman" panose="02020603050405020304" pitchFamily="18" charset="0"/>
              </a:rPr>
              <a:t> Ведення щоденника або обговорення емоційних реакцій, щоб зрозуміти «чому» стоять за почуттями.</a:t>
            </a:r>
            <a:endParaRPr lang="en-UA" sz="2200"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7E01A2C2-34C9-6C28-C225-A949B9D904F7}"/>
              </a:ext>
            </a:extLst>
          </p:cNvPr>
          <p:cNvPicPr>
            <a:picLocks noChangeAspect="1"/>
          </p:cNvPicPr>
          <p:nvPr/>
        </p:nvPicPr>
        <p:blipFill>
          <a:blip r:embed="rId2"/>
          <a:stretch>
            <a:fillRect/>
          </a:stretch>
        </p:blipFill>
        <p:spPr>
          <a:xfrm>
            <a:off x="3582056" y="2972895"/>
            <a:ext cx="3619500" cy="3644900"/>
          </a:xfrm>
          <a:prstGeom prst="rect">
            <a:avLst/>
          </a:prstGeom>
        </p:spPr>
      </p:pic>
    </p:spTree>
    <p:extLst>
      <p:ext uri="{BB962C8B-B14F-4D97-AF65-F5344CB8AC3E}">
        <p14:creationId xmlns:p14="http://schemas.microsoft.com/office/powerpoint/2010/main" val="16665030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D229A-95BA-0798-347F-DED24C30F75E}"/>
              </a:ext>
            </a:extLst>
          </p:cNvPr>
          <p:cNvSpPr>
            <a:spLocks noGrp="1"/>
          </p:cNvSpPr>
          <p:nvPr>
            <p:ph type="title"/>
          </p:nvPr>
        </p:nvSpPr>
        <p:spPr>
          <a:xfrm>
            <a:off x="294290" y="365125"/>
            <a:ext cx="11059510" cy="1325563"/>
          </a:xfrm>
        </p:spPr>
        <p:txBody>
          <a:bodyPr>
            <a:normAutofit/>
          </a:bodyPr>
          <a:lstStyle/>
          <a:p>
            <a:r>
              <a:rPr lang="uk-UA" sz="2800" b="1" dirty="0">
                <a:latin typeface="Times New Roman" panose="02020603050405020304" pitchFamily="18" charset="0"/>
                <a:cs typeface="Times New Roman" panose="02020603050405020304" pitchFamily="18" charset="0"/>
              </a:rPr>
              <a:t>Психотерапевтичні чинники відновлення: умови ефективної психотерапевтичної зміни</a:t>
            </a:r>
            <a:endParaRPr lang="en-UA" sz="2800" dirty="0"/>
          </a:p>
        </p:txBody>
      </p:sp>
      <p:sp>
        <p:nvSpPr>
          <p:cNvPr id="3" name="Content Placeholder 2">
            <a:extLst>
              <a:ext uri="{FF2B5EF4-FFF2-40B4-BE49-F238E27FC236}">
                <a16:creationId xmlns:a16="http://schemas.microsoft.com/office/drawing/2014/main" id="{932204E2-D67B-62CA-018E-9458C394E7BE}"/>
              </a:ext>
            </a:extLst>
          </p:cNvPr>
          <p:cNvSpPr>
            <a:spLocks noGrp="1"/>
          </p:cNvSpPr>
          <p:nvPr>
            <p:ph idx="1"/>
          </p:nvPr>
        </p:nvSpPr>
        <p:spPr>
          <a:xfrm>
            <a:off x="173420" y="1435623"/>
            <a:ext cx="11845159" cy="4351338"/>
          </a:xfrm>
        </p:spPr>
        <p:txBody>
          <a:bodyPr>
            <a:normAutofit/>
          </a:bodyPr>
          <a:lstStyle/>
          <a:p>
            <a:pPr marL="0" indent="0">
              <a:buNone/>
            </a:pPr>
            <a:r>
              <a:rPr lang="uk-UA" sz="2200" b="1" dirty="0" err="1">
                <a:latin typeface="Times New Roman" panose="02020603050405020304" pitchFamily="18" charset="0"/>
                <a:cs typeface="Times New Roman" panose="02020603050405020304" pitchFamily="18" charset="0"/>
              </a:rPr>
              <a:t>Нейроцепція</a:t>
            </a:r>
            <a:r>
              <a:rPr lang="uk-UA" sz="2200" b="1" dirty="0">
                <a:latin typeface="Times New Roman" panose="02020603050405020304" pitchFamily="18" charset="0"/>
                <a:cs typeface="Times New Roman" panose="02020603050405020304" pitchFamily="18" charset="0"/>
              </a:rPr>
              <a:t> безпеки (</a:t>
            </a:r>
            <a:r>
              <a:rPr lang="en-US" sz="2200" b="1" dirty="0" err="1">
                <a:latin typeface="Times New Roman" panose="02020603050405020304" pitchFamily="18" charset="0"/>
                <a:cs typeface="Times New Roman" panose="02020603050405020304" pitchFamily="18" charset="0"/>
              </a:rPr>
              <a:t>Neuroception</a:t>
            </a:r>
            <a:r>
              <a:rPr lang="en-US" sz="2200" b="1" dirty="0">
                <a:latin typeface="Times New Roman" panose="02020603050405020304" pitchFamily="18" charset="0"/>
                <a:cs typeface="Times New Roman" panose="02020603050405020304" pitchFamily="18" charset="0"/>
              </a:rPr>
              <a:t> of safety</a:t>
            </a:r>
            <a:r>
              <a:rPr lang="uk-UA" sz="2200" b="1" dirty="0">
                <a:latin typeface="Times New Roman" panose="02020603050405020304" pitchFamily="18" charset="0"/>
                <a:cs typeface="Times New Roman" panose="02020603050405020304" pitchFamily="18" charset="0"/>
              </a:rPr>
              <a:t>) </a:t>
            </a:r>
            <a:r>
              <a:rPr lang="uk-UA" sz="2200" dirty="0">
                <a:latin typeface="Times New Roman" panose="02020603050405020304" pitchFamily="18" charset="0"/>
                <a:cs typeface="Times New Roman" panose="02020603050405020304" pitchFamily="18" charset="0"/>
              </a:rPr>
              <a:t>— це несвідомий нейронний процес, запропонований доктором Стівеном </a:t>
            </a:r>
            <a:r>
              <a:rPr lang="uk-UA" sz="2200" dirty="0" err="1">
                <a:latin typeface="Times New Roman" panose="02020603050405020304" pitchFamily="18" charset="0"/>
                <a:cs typeface="Times New Roman" panose="02020603050405020304" pitchFamily="18" charset="0"/>
              </a:rPr>
              <a:t>Порджесом</a:t>
            </a:r>
            <a:r>
              <a:rPr lang="uk-UA" sz="2200" dirty="0">
                <a:latin typeface="Times New Roman" panose="02020603050405020304" pitchFamily="18" charset="0"/>
                <a:cs typeface="Times New Roman" panose="02020603050405020304" pitchFamily="18" charset="0"/>
              </a:rPr>
              <a:t>, який постійно оцінює ризики навколишнього середовища, щоб визначити безпеку, небезпеку чи загрозу життю. На відміну від сприйняття, яке є свідомим, </a:t>
            </a:r>
            <a:r>
              <a:rPr lang="uk-UA" sz="2200" dirty="0" err="1">
                <a:latin typeface="Times New Roman" panose="02020603050405020304" pitchFamily="18" charset="0"/>
                <a:cs typeface="Times New Roman" panose="02020603050405020304" pitchFamily="18" charset="0"/>
              </a:rPr>
              <a:t>нейроцепція</a:t>
            </a:r>
            <a:r>
              <a:rPr lang="uk-UA" sz="2200" dirty="0">
                <a:latin typeface="Times New Roman" panose="02020603050405020304" pitchFamily="18" charset="0"/>
                <a:cs typeface="Times New Roman" panose="02020603050405020304" pitchFamily="18" charset="0"/>
              </a:rPr>
              <a:t> відбувається нижче рівня свідомості, скануючи сигнали навколишнього середовища, що активують або соціальну взаємодію (безпека), або захисні механізми виживання (бий, біжи, завмирай).</a:t>
            </a:r>
            <a:endParaRPr lang="en-UA" sz="2200"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595E7B8C-1F76-3CEA-B9B5-4F025A6C70D0}"/>
              </a:ext>
            </a:extLst>
          </p:cNvPr>
          <p:cNvPicPr>
            <a:picLocks noChangeAspect="1"/>
          </p:cNvPicPr>
          <p:nvPr/>
        </p:nvPicPr>
        <p:blipFill>
          <a:blip r:embed="rId2"/>
          <a:stretch>
            <a:fillRect/>
          </a:stretch>
        </p:blipFill>
        <p:spPr>
          <a:xfrm>
            <a:off x="2623645" y="3429000"/>
            <a:ext cx="6400800" cy="3246708"/>
          </a:xfrm>
          <a:prstGeom prst="rect">
            <a:avLst/>
          </a:prstGeom>
        </p:spPr>
      </p:pic>
    </p:spTree>
    <p:extLst>
      <p:ext uri="{BB962C8B-B14F-4D97-AF65-F5344CB8AC3E}">
        <p14:creationId xmlns:p14="http://schemas.microsoft.com/office/powerpoint/2010/main" val="8686497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218931-9643-8009-0A9F-76A15481C2AC}"/>
              </a:ext>
            </a:extLst>
          </p:cNvPr>
          <p:cNvSpPr>
            <a:spLocks noGrp="1"/>
          </p:cNvSpPr>
          <p:nvPr>
            <p:ph type="title"/>
          </p:nvPr>
        </p:nvSpPr>
        <p:spPr/>
        <p:txBody>
          <a:bodyPr>
            <a:normAutofit/>
          </a:bodyPr>
          <a:lstStyle/>
          <a:p>
            <a:r>
              <a:rPr lang="uk-UA" sz="3100" b="1" dirty="0">
                <a:latin typeface="Times New Roman" panose="02020603050405020304" pitchFamily="18" charset="0"/>
                <a:cs typeface="Times New Roman" panose="02020603050405020304" pitchFamily="18" charset="0"/>
              </a:rPr>
              <a:t>Ключові поняття та функції </a:t>
            </a:r>
            <a:r>
              <a:rPr lang="uk-UA" sz="3100" b="1" dirty="0" err="1">
                <a:latin typeface="Times New Roman" panose="02020603050405020304" pitchFamily="18" charset="0"/>
                <a:cs typeface="Times New Roman" panose="02020603050405020304" pitchFamily="18" charset="0"/>
              </a:rPr>
              <a:t>Нейроцепції</a:t>
            </a:r>
            <a:r>
              <a:rPr lang="uk-UA" sz="3100" b="1" dirty="0">
                <a:latin typeface="Times New Roman" panose="02020603050405020304" pitchFamily="18" charset="0"/>
                <a:cs typeface="Times New Roman" panose="02020603050405020304" pitchFamily="18" charset="0"/>
              </a:rPr>
              <a:t> безпеки </a:t>
            </a:r>
            <a:r>
              <a:rPr lang="uk-UA" sz="3100" dirty="0">
                <a:latin typeface="Times New Roman" panose="02020603050405020304" pitchFamily="18" charset="0"/>
                <a:cs typeface="Times New Roman" panose="02020603050405020304" pitchFamily="18" charset="0"/>
              </a:rPr>
              <a:t>:</a:t>
            </a:r>
            <a:br>
              <a:rPr lang="uk-UA" dirty="0"/>
            </a:br>
            <a:endParaRPr lang="en-UA" dirty="0"/>
          </a:p>
        </p:txBody>
      </p:sp>
      <p:sp>
        <p:nvSpPr>
          <p:cNvPr id="3" name="Content Placeholder 2">
            <a:extLst>
              <a:ext uri="{FF2B5EF4-FFF2-40B4-BE49-F238E27FC236}">
                <a16:creationId xmlns:a16="http://schemas.microsoft.com/office/drawing/2014/main" id="{977C23E4-2A19-A718-CD55-E579D37D56EC}"/>
              </a:ext>
            </a:extLst>
          </p:cNvPr>
          <p:cNvSpPr>
            <a:spLocks noGrp="1"/>
          </p:cNvSpPr>
          <p:nvPr>
            <p:ph idx="1"/>
          </p:nvPr>
        </p:nvSpPr>
        <p:spPr>
          <a:xfrm>
            <a:off x="252248" y="1187669"/>
            <a:ext cx="11101552" cy="4989294"/>
          </a:xfrm>
        </p:spPr>
        <p:txBody>
          <a:bodyPr>
            <a:normAutofit fontScale="85000" lnSpcReduction="20000"/>
          </a:bodyPr>
          <a:lstStyle/>
          <a:p>
            <a:pPr marL="0" indent="0">
              <a:buNone/>
            </a:pPr>
            <a:r>
              <a:rPr lang="uk-UA" b="1" dirty="0">
                <a:latin typeface="Times New Roman" panose="02020603050405020304" pitchFamily="18" charset="0"/>
                <a:cs typeface="Times New Roman" panose="02020603050405020304" pitchFamily="18" charset="0"/>
              </a:rPr>
              <a:t>Сигнали безпеки: </a:t>
            </a:r>
            <a:r>
              <a:rPr lang="uk-UA" dirty="0">
                <a:latin typeface="Times New Roman" panose="02020603050405020304" pitchFamily="18" charset="0"/>
                <a:cs typeface="Times New Roman" panose="02020603050405020304" pitchFamily="18" charset="0"/>
              </a:rPr>
              <a:t>Нервова система шукає просодичних голосів, ніжних виразів обличчя та спокійних рухів тіла, щоб зареєструвати безпеку.</a:t>
            </a:r>
          </a:p>
          <a:p>
            <a:pPr marL="0" indent="0">
              <a:buNone/>
            </a:pPr>
            <a:endParaRPr lang="uk-UA" dirty="0">
              <a:latin typeface="Times New Roman" panose="02020603050405020304" pitchFamily="18" charset="0"/>
              <a:cs typeface="Times New Roman" panose="02020603050405020304" pitchFamily="18" charset="0"/>
            </a:endParaRPr>
          </a:p>
          <a:p>
            <a:pPr marL="0" indent="0">
              <a:buNone/>
            </a:pPr>
            <a:r>
              <a:rPr lang="uk-UA" b="1" dirty="0">
                <a:latin typeface="Times New Roman" panose="02020603050405020304" pitchFamily="18" charset="0"/>
                <a:cs typeface="Times New Roman" panose="02020603050405020304" pitchFamily="18" charset="0"/>
              </a:rPr>
              <a:t>Порушення </a:t>
            </a:r>
            <a:r>
              <a:rPr lang="uk-UA" b="1" dirty="0" err="1">
                <a:latin typeface="Times New Roman" panose="02020603050405020304" pitchFamily="18" charset="0"/>
                <a:cs typeface="Times New Roman" panose="02020603050405020304" pitchFamily="18" charset="0"/>
              </a:rPr>
              <a:t>нейроцепції</a:t>
            </a:r>
            <a:r>
              <a:rPr lang="uk-UA" b="1" dirty="0">
                <a:latin typeface="Times New Roman" panose="02020603050405020304" pitchFamily="18" charset="0"/>
                <a:cs typeface="Times New Roman" panose="02020603050405020304" pitchFamily="18" charset="0"/>
              </a:rPr>
              <a:t>:</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Стресована</a:t>
            </a:r>
            <a:r>
              <a:rPr lang="uk-UA" dirty="0">
                <a:latin typeface="Times New Roman" panose="02020603050405020304" pitchFamily="18" charset="0"/>
                <a:cs typeface="Times New Roman" panose="02020603050405020304" pitchFamily="18" charset="0"/>
              </a:rPr>
              <a:t> або травмована нервова система може неправильно інтерпретувати сигнали безпеки як небезпеку, що призводить до соціальної ізоляції, підвищеної тривожності та постійного сканування навколишнього середовища.</a:t>
            </a:r>
          </a:p>
          <a:p>
            <a:pPr marL="0" indent="0">
              <a:buNone/>
            </a:pPr>
            <a:endParaRPr lang="uk-UA" dirty="0">
              <a:latin typeface="Times New Roman" panose="02020603050405020304" pitchFamily="18" charset="0"/>
              <a:cs typeface="Times New Roman" panose="02020603050405020304" pitchFamily="18" charset="0"/>
            </a:endParaRPr>
          </a:p>
          <a:p>
            <a:pPr marL="0" indent="0">
              <a:buNone/>
            </a:pPr>
            <a:r>
              <a:rPr lang="uk-UA" b="1" dirty="0">
                <a:latin typeface="Times New Roman" panose="02020603050405020304" pitchFamily="18" charset="0"/>
                <a:cs typeface="Times New Roman" panose="02020603050405020304" pitchFamily="18" charset="0"/>
              </a:rPr>
              <a:t>Три стани: </a:t>
            </a:r>
            <a:r>
              <a:rPr lang="uk-UA" dirty="0" err="1">
                <a:latin typeface="Times New Roman" panose="02020603050405020304" pitchFamily="18" charset="0"/>
                <a:cs typeface="Times New Roman" panose="02020603050405020304" pitchFamily="18" charset="0"/>
              </a:rPr>
              <a:t>Нейроцепція</a:t>
            </a:r>
            <a:r>
              <a:rPr lang="uk-UA" dirty="0">
                <a:latin typeface="Times New Roman" panose="02020603050405020304" pitchFamily="18" charset="0"/>
                <a:cs typeface="Times New Roman" panose="02020603050405020304" pitchFamily="18" charset="0"/>
              </a:rPr>
              <a:t> визначає, чи перебуває вегетативна нервова система у стані соціальної залученості (вентральний </a:t>
            </a:r>
            <a:r>
              <a:rPr lang="uk-UA" dirty="0" err="1">
                <a:latin typeface="Times New Roman" panose="02020603050405020304" pitchFamily="18" charset="0"/>
                <a:cs typeface="Times New Roman" panose="02020603050405020304" pitchFamily="18" charset="0"/>
              </a:rPr>
              <a:t>вагусний</a:t>
            </a:r>
            <a:r>
              <a:rPr lang="uk-UA" dirty="0">
                <a:latin typeface="Times New Roman" panose="02020603050405020304" pitchFamily="18" charset="0"/>
                <a:cs typeface="Times New Roman" panose="02020603050405020304" pitchFamily="18" charset="0"/>
              </a:rPr>
              <a:t>), захисної мобілізації (симпатичний) чи колапсу/вимкнення (дорсальний </a:t>
            </a:r>
            <a:r>
              <a:rPr lang="uk-UA" dirty="0" err="1">
                <a:latin typeface="Times New Roman" panose="02020603050405020304" pitchFamily="18" charset="0"/>
                <a:cs typeface="Times New Roman" panose="02020603050405020304" pitchFamily="18" charset="0"/>
              </a:rPr>
              <a:t>вагусний</a:t>
            </a:r>
            <a:r>
              <a:rPr lang="uk-UA" dirty="0">
                <a:latin typeface="Times New Roman" panose="02020603050405020304" pitchFamily="18" charset="0"/>
                <a:cs typeface="Times New Roman" panose="02020603050405020304" pitchFamily="18" charset="0"/>
              </a:rPr>
              <a:t>).</a:t>
            </a:r>
          </a:p>
          <a:p>
            <a:pPr marL="0" indent="0">
              <a:buNone/>
            </a:pPr>
            <a:endParaRPr lang="uk-UA" dirty="0">
              <a:latin typeface="Times New Roman" panose="02020603050405020304" pitchFamily="18" charset="0"/>
              <a:cs typeface="Times New Roman" panose="02020603050405020304" pitchFamily="18" charset="0"/>
            </a:endParaRPr>
          </a:p>
          <a:p>
            <a:pPr marL="0" indent="0">
              <a:buNone/>
            </a:pPr>
            <a:r>
              <a:rPr lang="uk-UA" b="1" dirty="0" err="1">
                <a:latin typeface="Times New Roman" panose="02020603050405020304" pitchFamily="18" charset="0"/>
                <a:cs typeface="Times New Roman" panose="02020603050405020304" pitchFamily="18" charset="0"/>
              </a:rPr>
              <a:t>Корегуляція</a:t>
            </a:r>
            <a:r>
              <a:rPr lang="uk-UA" b="1" dirty="0">
                <a:latin typeface="Times New Roman" panose="02020603050405020304" pitchFamily="18" charset="0"/>
                <a:cs typeface="Times New Roman" panose="02020603050405020304" pitchFamily="18" charset="0"/>
              </a:rPr>
              <a:t>:</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Нейроцепція</a:t>
            </a:r>
            <a:r>
              <a:rPr lang="uk-UA" dirty="0">
                <a:latin typeface="Times New Roman" panose="02020603050405020304" pitchFamily="18" charset="0"/>
                <a:cs typeface="Times New Roman" panose="02020603050405020304" pitchFamily="18" charset="0"/>
              </a:rPr>
              <a:t> спирається на зв'язок з іншими, щоб відчувати себе в безпеці, що є важливим для регулювання нашої нервової системи через позитивні взаємодії.</a:t>
            </a:r>
            <a:endParaRPr lang="en-UA"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532871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BD6AE3-1987-9506-6489-C7DC39F2CD29}"/>
              </a:ext>
            </a:extLst>
          </p:cNvPr>
          <p:cNvSpPr>
            <a:spLocks noGrp="1"/>
          </p:cNvSpPr>
          <p:nvPr>
            <p:ph type="title"/>
          </p:nvPr>
        </p:nvSpPr>
        <p:spPr/>
        <p:txBody>
          <a:bodyPr>
            <a:normAutofit/>
          </a:bodyPr>
          <a:lstStyle/>
          <a:p>
            <a:r>
              <a:rPr lang="uk-UA" sz="2800" b="1" dirty="0" err="1">
                <a:latin typeface="Times New Roman" panose="02020603050405020304" pitchFamily="18" charset="0"/>
                <a:cs typeface="Times New Roman" panose="02020603050405020304" pitchFamily="18" charset="0"/>
              </a:rPr>
              <a:t>Нейроцепція</a:t>
            </a:r>
            <a:r>
              <a:rPr lang="uk-UA" sz="2800" b="1" dirty="0">
                <a:latin typeface="Times New Roman" panose="02020603050405020304" pitchFamily="18" charset="0"/>
                <a:cs typeface="Times New Roman" panose="02020603050405020304" pitchFamily="18" charset="0"/>
              </a:rPr>
              <a:t> та сприйняття:</a:t>
            </a:r>
            <a:br>
              <a:rPr lang="uk-UA" sz="2800" b="1" dirty="0">
                <a:latin typeface="Times New Roman" panose="02020603050405020304" pitchFamily="18" charset="0"/>
                <a:cs typeface="Times New Roman" panose="02020603050405020304" pitchFamily="18" charset="0"/>
              </a:rPr>
            </a:br>
            <a:endParaRPr lang="en-UA" sz="2800" b="1"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F4802D11-4AE7-CF46-6458-A15DFCD3A3BB}"/>
              </a:ext>
            </a:extLst>
          </p:cNvPr>
          <p:cNvSpPr>
            <a:spLocks noGrp="1"/>
          </p:cNvSpPr>
          <p:nvPr>
            <p:ph idx="1"/>
          </p:nvPr>
        </p:nvSpPr>
        <p:spPr>
          <a:xfrm>
            <a:off x="136634" y="1103586"/>
            <a:ext cx="11217166" cy="5073377"/>
          </a:xfrm>
        </p:spPr>
        <p:txBody>
          <a:bodyPr>
            <a:normAutofit/>
          </a:bodyPr>
          <a:lstStyle/>
          <a:p>
            <a:pPr marL="0" indent="0">
              <a:buNone/>
            </a:pPr>
            <a:r>
              <a:rPr lang="uk-UA" dirty="0" err="1">
                <a:latin typeface="Times New Roman" panose="02020603050405020304" pitchFamily="18" charset="0"/>
                <a:cs typeface="Times New Roman" panose="02020603050405020304" pitchFamily="18" charset="0"/>
              </a:rPr>
              <a:t>Нейроцепція</a:t>
            </a:r>
            <a:r>
              <a:rPr lang="uk-UA" dirty="0">
                <a:latin typeface="Times New Roman" panose="02020603050405020304" pitchFamily="18" charset="0"/>
                <a:cs typeface="Times New Roman" panose="02020603050405020304" pitchFamily="18" charset="0"/>
              </a:rPr>
              <a:t> (тіло): Несвідоме, автоматичне та швидке відчуття безпеки або загрози.</a:t>
            </a:r>
          </a:p>
          <a:p>
            <a:pPr marL="0" indent="0">
              <a:buNone/>
            </a:pPr>
            <a:r>
              <a:rPr lang="uk-UA" dirty="0">
                <a:latin typeface="Times New Roman" panose="02020603050405020304" pitchFamily="18" charset="0"/>
                <a:cs typeface="Times New Roman" panose="02020603050405020304" pitchFamily="18" charset="0"/>
              </a:rPr>
              <a:t>Сприйняття (розум): Свідома інтерпретація цих </a:t>
            </a:r>
            <a:r>
              <a:rPr lang="uk-UA" dirty="0" err="1">
                <a:latin typeface="Times New Roman" panose="02020603050405020304" pitchFamily="18" charset="0"/>
                <a:cs typeface="Times New Roman" panose="02020603050405020304" pitchFamily="18" charset="0"/>
              </a:rPr>
              <a:t>відчуттів</a:t>
            </a:r>
            <a:r>
              <a:rPr lang="uk-UA" dirty="0">
                <a:latin typeface="Times New Roman" panose="02020603050405020304" pitchFamily="18" charset="0"/>
                <a:cs typeface="Times New Roman" panose="02020603050405020304" pitchFamily="18" charset="0"/>
              </a:rPr>
              <a:t>.</a:t>
            </a:r>
          </a:p>
          <a:p>
            <a:pPr marL="0" indent="0">
              <a:buNone/>
            </a:pPr>
            <a:r>
              <a:rPr lang="uk-UA" dirty="0">
                <a:latin typeface="Times New Roman" panose="02020603050405020304" pitchFamily="18" charset="0"/>
                <a:cs typeface="Times New Roman" panose="02020603050405020304" pitchFamily="18" charset="0"/>
              </a:rPr>
              <a:t>Відновлення </a:t>
            </a:r>
            <a:r>
              <a:rPr lang="uk-UA" dirty="0" err="1">
                <a:latin typeface="Times New Roman" panose="02020603050405020304" pitchFamily="18" charset="0"/>
                <a:cs typeface="Times New Roman" panose="02020603050405020304" pitchFamily="18" charset="0"/>
              </a:rPr>
              <a:t>нейроцепції</a:t>
            </a:r>
            <a:r>
              <a:rPr lang="uk-UA" dirty="0">
                <a:latin typeface="Times New Roman" panose="02020603050405020304" pitchFamily="18" charset="0"/>
                <a:cs typeface="Times New Roman" panose="02020603050405020304" pitchFamily="18" charset="0"/>
              </a:rPr>
              <a:t> безпеки:</a:t>
            </a:r>
          </a:p>
          <a:p>
            <a:pPr marL="0" indent="0">
              <a:buNone/>
            </a:pPr>
            <a:r>
              <a:rPr lang="uk-UA" dirty="0" err="1">
                <a:latin typeface="Times New Roman" panose="02020603050405020304" pitchFamily="18" charset="0"/>
                <a:cs typeface="Times New Roman" panose="02020603050405020304" pitchFamily="18" charset="0"/>
              </a:rPr>
              <a:t>Нейроцепцію</a:t>
            </a:r>
            <a:r>
              <a:rPr lang="uk-UA" dirty="0">
                <a:latin typeface="Times New Roman" panose="02020603050405020304" pitchFamily="18" charset="0"/>
                <a:cs typeface="Times New Roman" panose="02020603050405020304" pitchFamily="18" charset="0"/>
              </a:rPr>
              <a:t> можна налаштувати для кращого розпізнавання безпеки за допомогою повільного, ритмічного дихання, м’яких рухів та побудови безпечних стосунків.</a:t>
            </a:r>
          </a:p>
          <a:p>
            <a:pPr marL="0" indent="0">
              <a:buNone/>
            </a:pPr>
            <a:r>
              <a:rPr lang="uk-UA" dirty="0">
                <a:latin typeface="Times New Roman" panose="02020603050405020304" pitchFamily="18" charset="0"/>
                <a:cs typeface="Times New Roman" panose="02020603050405020304" pitchFamily="18" charset="0"/>
              </a:rPr>
              <a:t>Шкала психологічної безпеки </a:t>
            </a:r>
            <a:r>
              <a:rPr lang="uk-UA" dirty="0" err="1">
                <a:latin typeface="Times New Roman" panose="02020603050405020304" pitchFamily="18" charset="0"/>
                <a:cs typeface="Times New Roman" panose="02020603050405020304" pitchFamily="18" charset="0"/>
              </a:rPr>
              <a:t>нейроцепції</a:t>
            </a:r>
            <a:r>
              <a:rPr lang="uk-UA"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NPSS):</a:t>
            </a:r>
          </a:p>
          <a:p>
            <a:pPr marL="0" indent="0">
              <a:buNone/>
            </a:pPr>
            <a:r>
              <a:rPr lang="uk-UA" dirty="0">
                <a:latin typeface="Times New Roman" panose="02020603050405020304" pitchFamily="18" charset="0"/>
                <a:cs typeface="Times New Roman" panose="02020603050405020304" pitchFamily="18" charset="0"/>
              </a:rPr>
              <a:t>Інструмент із 29 пунктів, підтверджений дослідженнями, який вимірює підсвідоме відчуття безпеки людини в соціальних умовах на основі соціальної залученості, співчуття та тіла.</a:t>
            </a:r>
            <a:endParaRPr lang="en-UA"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770144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0CE2B7-E462-B3F3-11A3-11D2993E5119}"/>
              </a:ext>
            </a:extLst>
          </p:cNvPr>
          <p:cNvSpPr>
            <a:spLocks noGrp="1"/>
          </p:cNvSpPr>
          <p:nvPr>
            <p:ph type="title"/>
          </p:nvPr>
        </p:nvSpPr>
        <p:spPr/>
        <p:txBody>
          <a:bodyPr>
            <a:normAutofit/>
          </a:bodyPr>
          <a:lstStyle/>
          <a:p>
            <a:r>
              <a:rPr lang="uk-UA" sz="2800" b="1" dirty="0">
                <a:latin typeface="Times New Roman" panose="02020603050405020304" pitchFamily="18" charset="0"/>
                <a:cs typeface="Times New Roman" panose="02020603050405020304" pitchFamily="18" charset="0"/>
              </a:rPr>
              <a:t>Шкала психологічної безпеки </a:t>
            </a:r>
            <a:r>
              <a:rPr lang="uk-UA" sz="2800" b="1" dirty="0" err="1">
                <a:latin typeface="Times New Roman" panose="02020603050405020304" pitchFamily="18" charset="0"/>
                <a:cs typeface="Times New Roman" panose="02020603050405020304" pitchFamily="18" charset="0"/>
              </a:rPr>
              <a:t>нейроцепції</a:t>
            </a:r>
            <a:r>
              <a:rPr lang="uk-UA" sz="2800" b="1" dirty="0">
                <a:latin typeface="Times New Roman" panose="02020603050405020304" pitchFamily="18" charset="0"/>
                <a:cs typeface="Times New Roman" panose="02020603050405020304" pitchFamily="18" charset="0"/>
              </a:rPr>
              <a:t> (</a:t>
            </a:r>
            <a:r>
              <a:rPr lang="en-US" sz="2800" b="1" dirty="0">
                <a:latin typeface="Times New Roman" panose="02020603050405020304" pitchFamily="18" charset="0"/>
                <a:cs typeface="Times New Roman" panose="02020603050405020304" pitchFamily="18" charset="0"/>
              </a:rPr>
              <a:t>NPSS):</a:t>
            </a:r>
            <a:br>
              <a:rPr lang="en-US" sz="2800" b="1" dirty="0">
                <a:latin typeface="Times New Roman" panose="02020603050405020304" pitchFamily="18" charset="0"/>
                <a:cs typeface="Times New Roman" panose="02020603050405020304" pitchFamily="18" charset="0"/>
              </a:rPr>
            </a:br>
            <a:endParaRPr lang="en-UA" sz="2800" b="1" dirty="0"/>
          </a:p>
        </p:txBody>
      </p:sp>
      <p:sp>
        <p:nvSpPr>
          <p:cNvPr id="3" name="Content Placeholder 2">
            <a:extLst>
              <a:ext uri="{FF2B5EF4-FFF2-40B4-BE49-F238E27FC236}">
                <a16:creationId xmlns:a16="http://schemas.microsoft.com/office/drawing/2014/main" id="{645CD75C-D224-8143-816F-D60090AF6679}"/>
              </a:ext>
            </a:extLst>
          </p:cNvPr>
          <p:cNvSpPr>
            <a:spLocks noGrp="1"/>
          </p:cNvSpPr>
          <p:nvPr>
            <p:ph idx="1"/>
          </p:nvPr>
        </p:nvSpPr>
        <p:spPr>
          <a:xfrm>
            <a:off x="294289" y="1103586"/>
            <a:ext cx="11981793" cy="5073377"/>
          </a:xfrm>
        </p:spPr>
        <p:txBody>
          <a:bodyPr>
            <a:normAutofit fontScale="85000" lnSpcReduction="20000"/>
          </a:bodyPr>
          <a:lstStyle/>
          <a:p>
            <a:pPr marL="0" indent="0">
              <a:buNone/>
            </a:pPr>
            <a:r>
              <a:rPr lang="uk-UA" dirty="0">
                <a:latin typeface="Times New Roman" panose="02020603050405020304" pitchFamily="18" charset="0"/>
                <a:cs typeface="Times New Roman" panose="02020603050405020304" pitchFamily="18" charset="0"/>
              </a:rPr>
              <a:t>Інструмент із 29 пунктів, підтверджений дослідженнями, який вимірює підсвідоме відчуття безпеки людини в соціальних умовах на основі соціальної залученості, співчуття та тіла.</a:t>
            </a:r>
            <a:endParaRPr lang="en-UA" dirty="0">
              <a:latin typeface="Times New Roman" panose="02020603050405020304" pitchFamily="18" charset="0"/>
              <a:cs typeface="Times New Roman" panose="02020603050405020304" pitchFamily="18" charset="0"/>
            </a:endParaRPr>
          </a:p>
          <a:p>
            <a:pPr marL="0" indent="0">
              <a:buNone/>
            </a:pPr>
            <a:r>
              <a:rPr lang="uk-UA" dirty="0">
                <a:latin typeface="Times New Roman" panose="02020603050405020304" pitchFamily="18" charset="0"/>
                <a:cs typeface="Times New Roman" panose="02020603050405020304" pitchFamily="18" charset="0"/>
              </a:rPr>
              <a:t>Шкала базується на ідеях </a:t>
            </a:r>
            <a:r>
              <a:rPr lang="uk-UA" b="1" dirty="0" err="1">
                <a:latin typeface="Times New Roman" panose="02020603050405020304" pitchFamily="18" charset="0"/>
                <a:cs typeface="Times New Roman" panose="02020603050405020304" pitchFamily="18" charset="0"/>
              </a:rPr>
              <a:t>нейроцепції</a:t>
            </a:r>
            <a:r>
              <a:rPr lang="uk-UA"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Stephen Porges, polyvagal theory) </a:t>
            </a:r>
            <a:r>
              <a:rPr lang="uk-UA" dirty="0">
                <a:latin typeface="Times New Roman" panose="02020603050405020304" pitchFamily="18" charset="0"/>
                <a:cs typeface="Times New Roman" panose="02020603050405020304" pitchFamily="18" charset="0"/>
              </a:rPr>
              <a:t>і включає </a:t>
            </a:r>
            <a:r>
              <a:rPr lang="uk-UA" b="1" dirty="0">
                <a:latin typeface="Times New Roman" panose="02020603050405020304" pitchFamily="18" charset="0"/>
                <a:cs typeface="Times New Roman" panose="02020603050405020304" pitchFamily="18" charset="0"/>
              </a:rPr>
              <a:t>3 </a:t>
            </a:r>
            <a:r>
              <a:rPr lang="uk-UA" b="1" dirty="0" err="1">
                <a:latin typeface="Times New Roman" panose="02020603050405020304" pitchFamily="18" charset="0"/>
                <a:cs typeface="Times New Roman" panose="02020603050405020304" pitchFamily="18" charset="0"/>
              </a:rPr>
              <a:t>підшкали</a:t>
            </a:r>
            <a:r>
              <a:rPr lang="uk-UA" dirty="0">
                <a:latin typeface="Times New Roman" panose="02020603050405020304" pitchFamily="18" charset="0"/>
                <a:cs typeface="Times New Roman" panose="02020603050405020304" pitchFamily="18" charset="0"/>
              </a:rPr>
              <a:t>:</a:t>
            </a:r>
          </a:p>
          <a:p>
            <a:pPr marL="0" indent="0">
              <a:buNone/>
            </a:pPr>
            <a:r>
              <a:rPr lang="uk-UA" b="1" dirty="0">
                <a:latin typeface="Times New Roman" panose="02020603050405020304" pitchFamily="18" charset="0"/>
                <a:cs typeface="Times New Roman" panose="02020603050405020304" pitchFamily="18" charset="0"/>
              </a:rPr>
              <a:t>1. </a:t>
            </a:r>
            <a:r>
              <a:rPr lang="en-US" b="1" dirty="0">
                <a:latin typeface="Times New Roman" panose="02020603050405020304" pitchFamily="18" charset="0"/>
                <a:cs typeface="Times New Roman" panose="02020603050405020304" pitchFamily="18" charset="0"/>
              </a:rPr>
              <a:t>Social Engagement (</a:t>
            </a:r>
            <a:r>
              <a:rPr lang="uk-UA" b="1" dirty="0">
                <a:latin typeface="Times New Roman" panose="02020603050405020304" pitchFamily="18" charset="0"/>
                <a:cs typeface="Times New Roman" panose="02020603050405020304" pitchFamily="18" charset="0"/>
              </a:rPr>
              <a:t>Соціальна залученість)</a:t>
            </a:r>
          </a:p>
          <a:p>
            <a:pPr marL="0" indent="0">
              <a:buNone/>
            </a:pPr>
            <a:r>
              <a:rPr lang="uk-UA" dirty="0">
                <a:latin typeface="Times New Roman" panose="02020603050405020304" pitchFamily="18" charset="0"/>
                <a:cs typeface="Times New Roman" panose="02020603050405020304" pitchFamily="18" charset="0"/>
              </a:rPr>
              <a:t>як людина відчуває контакт з іншими </a:t>
            </a:r>
          </a:p>
          <a:p>
            <a:pPr marL="0" indent="0">
              <a:buNone/>
            </a:pPr>
            <a:r>
              <a:rPr lang="uk-UA" dirty="0">
                <a:latin typeface="Times New Roman" panose="02020603050405020304" pitchFamily="18" charset="0"/>
                <a:cs typeface="Times New Roman" panose="02020603050405020304" pitchFamily="18" charset="0"/>
              </a:rPr>
              <a:t>відчуття доступності, відкритості, зв’язку </a:t>
            </a:r>
          </a:p>
          <a:p>
            <a:pPr marL="0" indent="0">
              <a:buNone/>
            </a:pPr>
            <a:r>
              <a:rPr lang="uk-UA" b="1" dirty="0">
                <a:latin typeface="Times New Roman" panose="02020603050405020304" pitchFamily="18" charset="0"/>
                <a:cs typeface="Times New Roman" panose="02020603050405020304" pitchFamily="18" charset="0"/>
              </a:rPr>
              <a:t>2</a:t>
            </a:r>
            <a:r>
              <a:rPr lang="en-US" b="1" dirty="0">
                <a:latin typeface="Times New Roman" panose="02020603050405020304" pitchFamily="18" charset="0"/>
                <a:cs typeface="Times New Roman" panose="02020603050405020304" pitchFamily="18" charset="0"/>
              </a:rPr>
              <a:t> Compassion (</a:t>
            </a:r>
            <a:r>
              <a:rPr lang="uk-UA" b="1" dirty="0">
                <a:latin typeface="Times New Roman" panose="02020603050405020304" pitchFamily="18" charset="0"/>
                <a:cs typeface="Times New Roman" panose="02020603050405020304" pitchFamily="18" charset="0"/>
              </a:rPr>
              <a:t>Співчуття / прийняття)</a:t>
            </a:r>
          </a:p>
          <a:p>
            <a:r>
              <a:rPr lang="uk-UA" dirty="0">
                <a:latin typeface="Times New Roman" panose="02020603050405020304" pitchFamily="18" charset="0"/>
                <a:cs typeface="Times New Roman" panose="02020603050405020304" pitchFamily="18" charset="0"/>
              </a:rPr>
              <a:t>чи сприймається середовище як доброзичливе </a:t>
            </a:r>
          </a:p>
          <a:p>
            <a:r>
              <a:rPr lang="uk-UA" dirty="0">
                <a:latin typeface="Times New Roman" panose="02020603050405020304" pitchFamily="18" charset="0"/>
                <a:cs typeface="Times New Roman" panose="02020603050405020304" pitchFamily="18" charset="0"/>
              </a:rPr>
              <a:t>відчуття, що тебе не оцінюють і не засуджують</a:t>
            </a:r>
          </a:p>
          <a:p>
            <a:pPr marL="0" indent="0">
              <a:buNone/>
            </a:pPr>
            <a:r>
              <a:rPr lang="uk-UA" b="1" dirty="0">
                <a:latin typeface="Times New Roman" panose="02020603050405020304" pitchFamily="18" charset="0"/>
                <a:cs typeface="Times New Roman" panose="02020603050405020304" pitchFamily="18" charset="0"/>
              </a:rPr>
              <a:t>3. </a:t>
            </a:r>
            <a:r>
              <a:rPr lang="en-US" b="1" dirty="0">
                <a:latin typeface="Times New Roman" panose="02020603050405020304" pitchFamily="18" charset="0"/>
                <a:cs typeface="Times New Roman" panose="02020603050405020304" pitchFamily="18" charset="0"/>
              </a:rPr>
              <a:t>Body Sensations (</a:t>
            </a:r>
            <a:r>
              <a:rPr lang="uk-UA" b="1" dirty="0">
                <a:latin typeface="Times New Roman" panose="02020603050405020304" pitchFamily="18" charset="0"/>
                <a:cs typeface="Times New Roman" panose="02020603050405020304" pitchFamily="18" charset="0"/>
              </a:rPr>
              <a:t>Тілесна безпека)</a:t>
            </a:r>
          </a:p>
          <a:p>
            <a:r>
              <a:rPr lang="uk-UA" dirty="0">
                <a:latin typeface="Times New Roman" panose="02020603050405020304" pitchFamily="18" charset="0"/>
                <a:cs typeface="Times New Roman" panose="02020603050405020304" pitchFamily="18" charset="0"/>
              </a:rPr>
              <a:t>соматичні маркери безпеки/небезпеки </a:t>
            </a:r>
          </a:p>
          <a:p>
            <a:r>
              <a:rPr lang="uk-UA" dirty="0">
                <a:latin typeface="Times New Roman" panose="02020603050405020304" pitchFamily="18" charset="0"/>
                <a:cs typeface="Times New Roman" panose="02020603050405020304" pitchFamily="18" charset="0"/>
              </a:rPr>
              <a:t>напруга, розслаблення, комфорт у тілі</a:t>
            </a:r>
          </a:p>
          <a:p>
            <a:pPr marL="0" indent="0">
              <a:buNone/>
            </a:pPr>
            <a:endParaRPr lang="en-UA" dirty="0"/>
          </a:p>
        </p:txBody>
      </p:sp>
      <p:pic>
        <p:nvPicPr>
          <p:cNvPr id="5" name="Picture 4">
            <a:extLst>
              <a:ext uri="{FF2B5EF4-FFF2-40B4-BE49-F238E27FC236}">
                <a16:creationId xmlns:a16="http://schemas.microsoft.com/office/drawing/2014/main" id="{2F9EC086-EEF8-0C63-0062-CE00B5747E52}"/>
              </a:ext>
            </a:extLst>
          </p:cNvPr>
          <p:cNvPicPr>
            <a:picLocks noChangeAspect="1"/>
          </p:cNvPicPr>
          <p:nvPr/>
        </p:nvPicPr>
        <p:blipFill>
          <a:blip r:embed="rId2"/>
          <a:stretch>
            <a:fillRect/>
          </a:stretch>
        </p:blipFill>
        <p:spPr>
          <a:xfrm>
            <a:off x="7591096" y="2690211"/>
            <a:ext cx="3505200" cy="2717800"/>
          </a:xfrm>
          <a:prstGeom prst="rect">
            <a:avLst/>
          </a:prstGeom>
        </p:spPr>
      </p:pic>
    </p:spTree>
    <p:extLst>
      <p:ext uri="{BB962C8B-B14F-4D97-AF65-F5344CB8AC3E}">
        <p14:creationId xmlns:p14="http://schemas.microsoft.com/office/powerpoint/2010/main" val="27185104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EE82FA-23D8-9700-4BD3-93282A55D70E}"/>
              </a:ext>
            </a:extLst>
          </p:cNvPr>
          <p:cNvSpPr>
            <a:spLocks noGrp="1"/>
          </p:cNvSpPr>
          <p:nvPr>
            <p:ph type="title"/>
          </p:nvPr>
        </p:nvSpPr>
        <p:spPr>
          <a:xfrm>
            <a:off x="399393" y="365126"/>
            <a:ext cx="10954407" cy="654378"/>
          </a:xfrm>
        </p:spPr>
        <p:txBody>
          <a:bodyPr>
            <a:normAutofit fontScale="90000"/>
          </a:bodyPr>
          <a:lstStyle/>
          <a:p>
            <a:r>
              <a:rPr lang="uk-UA" sz="3100" b="1" dirty="0">
                <a:latin typeface="Times New Roman" panose="02020603050405020304" pitchFamily="18" charset="0"/>
                <a:cs typeface="Times New Roman" panose="02020603050405020304" pitchFamily="18" charset="0"/>
              </a:rPr>
              <a:t>Бар’єри прийняття допомоги після психологічного насильства: клініко-психологічні механізми</a:t>
            </a:r>
            <a:br>
              <a:rPr lang="uk-UA" dirty="0"/>
            </a:br>
            <a:endParaRPr lang="en-UA" dirty="0"/>
          </a:p>
        </p:txBody>
      </p:sp>
      <p:sp>
        <p:nvSpPr>
          <p:cNvPr id="3" name="Content Placeholder 2">
            <a:extLst>
              <a:ext uri="{FF2B5EF4-FFF2-40B4-BE49-F238E27FC236}">
                <a16:creationId xmlns:a16="http://schemas.microsoft.com/office/drawing/2014/main" id="{7D0EB619-BE69-BA34-3BEB-C7396971B228}"/>
              </a:ext>
            </a:extLst>
          </p:cNvPr>
          <p:cNvSpPr>
            <a:spLocks noGrp="1"/>
          </p:cNvSpPr>
          <p:nvPr>
            <p:ph idx="1"/>
          </p:nvPr>
        </p:nvSpPr>
        <p:spPr>
          <a:xfrm>
            <a:off x="210207" y="1019504"/>
            <a:ext cx="11143593" cy="5157459"/>
          </a:xfrm>
        </p:spPr>
        <p:txBody>
          <a:bodyPr>
            <a:normAutofit/>
          </a:bodyPr>
          <a:lstStyle/>
          <a:p>
            <a:pPr marL="0" indent="0">
              <a:buNone/>
            </a:pPr>
            <a:r>
              <a:rPr lang="uk-UA" sz="2200" b="1" dirty="0" err="1">
                <a:latin typeface="Times New Roman" panose="02020603050405020304" pitchFamily="18" charset="0"/>
                <a:cs typeface="Times New Roman" panose="02020603050405020304" pitchFamily="18" charset="0"/>
              </a:rPr>
              <a:t>Епістемічна</a:t>
            </a:r>
            <a:r>
              <a:rPr lang="uk-UA" sz="2200" b="1" dirty="0">
                <a:latin typeface="Times New Roman" panose="02020603050405020304" pitchFamily="18" charset="0"/>
                <a:cs typeface="Times New Roman" panose="02020603050405020304" pitchFamily="18" charset="0"/>
              </a:rPr>
              <a:t> недовіра </a:t>
            </a:r>
            <a:r>
              <a:rPr lang="uk-UA" sz="2200" dirty="0">
                <a:latin typeface="Times New Roman" panose="02020603050405020304" pitchFamily="18" charset="0"/>
                <a:cs typeface="Times New Roman" panose="02020603050405020304" pitchFamily="18" charset="0"/>
              </a:rPr>
              <a:t>— це хронічна, часто підсвідома, недовіра до інших як джерел інформації, що призводить до ігнорування знань про себе та світ. Часто виникає внаслідок дитячої травми або жорстокого поводження, цей психічний стан діє як захисний механізм, що пригнічує соціальне навчання, обмежує здатність до </a:t>
            </a:r>
            <a:r>
              <a:rPr lang="uk-UA" sz="2200" dirty="0" err="1">
                <a:latin typeface="Times New Roman" panose="02020603050405020304" pitchFamily="18" charset="0"/>
                <a:cs typeface="Times New Roman" panose="02020603050405020304" pitchFamily="18" charset="0"/>
              </a:rPr>
              <a:t>менталізації</a:t>
            </a:r>
            <a:r>
              <a:rPr lang="uk-UA" sz="2200" dirty="0">
                <a:latin typeface="Times New Roman" panose="02020603050405020304" pitchFamily="18" charset="0"/>
                <a:cs typeface="Times New Roman" panose="02020603050405020304" pitchFamily="18" charset="0"/>
              </a:rPr>
              <a:t> та пов'язаний з психопатологією, включаючи межові риси особистості.</a:t>
            </a:r>
            <a:endParaRPr lang="en-UA" sz="2200"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F76B97B3-6A4B-FC9A-84AE-38FD9AA31EB4}"/>
              </a:ext>
            </a:extLst>
          </p:cNvPr>
          <p:cNvPicPr>
            <a:picLocks noChangeAspect="1"/>
          </p:cNvPicPr>
          <p:nvPr/>
        </p:nvPicPr>
        <p:blipFill>
          <a:blip r:embed="rId2"/>
          <a:stretch>
            <a:fillRect/>
          </a:stretch>
        </p:blipFill>
        <p:spPr>
          <a:xfrm>
            <a:off x="1878285" y="3598233"/>
            <a:ext cx="3327400" cy="2082800"/>
          </a:xfrm>
          <a:prstGeom prst="rect">
            <a:avLst/>
          </a:prstGeom>
        </p:spPr>
      </p:pic>
      <p:pic>
        <p:nvPicPr>
          <p:cNvPr id="6" name="Picture 5">
            <a:extLst>
              <a:ext uri="{FF2B5EF4-FFF2-40B4-BE49-F238E27FC236}">
                <a16:creationId xmlns:a16="http://schemas.microsoft.com/office/drawing/2014/main" id="{93805628-57C7-8E3C-9010-525B4FD1526E}"/>
              </a:ext>
            </a:extLst>
          </p:cNvPr>
          <p:cNvPicPr>
            <a:picLocks noChangeAspect="1"/>
          </p:cNvPicPr>
          <p:nvPr/>
        </p:nvPicPr>
        <p:blipFill>
          <a:blip r:embed="rId3"/>
          <a:stretch>
            <a:fillRect/>
          </a:stretch>
        </p:blipFill>
        <p:spPr>
          <a:xfrm>
            <a:off x="6096000" y="2733742"/>
            <a:ext cx="3566292" cy="4019154"/>
          </a:xfrm>
          <a:prstGeom prst="rect">
            <a:avLst/>
          </a:prstGeom>
        </p:spPr>
      </p:pic>
    </p:spTree>
    <p:extLst>
      <p:ext uri="{BB962C8B-B14F-4D97-AF65-F5344CB8AC3E}">
        <p14:creationId xmlns:p14="http://schemas.microsoft.com/office/powerpoint/2010/main" val="37506173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5E684-7C9C-9A26-44A9-36F0761757A9}"/>
              </a:ext>
            </a:extLst>
          </p:cNvPr>
          <p:cNvSpPr>
            <a:spLocks noGrp="1"/>
          </p:cNvSpPr>
          <p:nvPr>
            <p:ph type="title"/>
          </p:nvPr>
        </p:nvSpPr>
        <p:spPr/>
        <p:txBody>
          <a:bodyPr>
            <a:normAutofit/>
          </a:bodyPr>
          <a:lstStyle/>
          <a:p>
            <a:r>
              <a:rPr lang="uk-UA" sz="2800" b="1" dirty="0">
                <a:latin typeface="Times New Roman" panose="02020603050405020304" pitchFamily="18" charset="0"/>
                <a:cs typeface="Times New Roman" panose="02020603050405020304" pitchFamily="18" charset="0"/>
              </a:rPr>
              <a:t>Ключові аспекти </a:t>
            </a:r>
            <a:r>
              <a:rPr lang="uk-UA" sz="2800" b="1" dirty="0" err="1">
                <a:latin typeface="Times New Roman" panose="02020603050405020304" pitchFamily="18" charset="0"/>
                <a:cs typeface="Times New Roman" panose="02020603050405020304" pitchFamily="18" charset="0"/>
              </a:rPr>
              <a:t>епістемічної</a:t>
            </a:r>
            <a:r>
              <a:rPr lang="uk-UA" sz="2800" b="1" dirty="0">
                <a:latin typeface="Times New Roman" panose="02020603050405020304" pitchFamily="18" charset="0"/>
                <a:cs typeface="Times New Roman" panose="02020603050405020304" pitchFamily="18" charset="0"/>
              </a:rPr>
              <a:t> недовіри включають:</a:t>
            </a:r>
            <a:br>
              <a:rPr lang="uk-UA" sz="2800" b="1" dirty="0">
                <a:latin typeface="Times New Roman" panose="02020603050405020304" pitchFamily="18" charset="0"/>
                <a:cs typeface="Times New Roman" panose="02020603050405020304" pitchFamily="18" charset="0"/>
              </a:rPr>
            </a:br>
            <a:endParaRPr lang="en-UA" sz="2800" b="1"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A07ECE79-B614-2E17-3E96-D2C4360B4425}"/>
              </a:ext>
            </a:extLst>
          </p:cNvPr>
          <p:cNvSpPr>
            <a:spLocks noGrp="1"/>
          </p:cNvSpPr>
          <p:nvPr>
            <p:ph idx="1"/>
          </p:nvPr>
        </p:nvSpPr>
        <p:spPr>
          <a:xfrm>
            <a:off x="409903" y="1145628"/>
            <a:ext cx="10943897" cy="5031335"/>
          </a:xfrm>
        </p:spPr>
        <p:txBody>
          <a:bodyPr>
            <a:normAutofit/>
          </a:bodyPr>
          <a:lstStyle/>
          <a:p>
            <a:pPr marL="0" indent="0">
              <a:buNone/>
            </a:pPr>
            <a:r>
              <a:rPr lang="uk-UA" sz="2200" b="1" dirty="0">
                <a:latin typeface="Times New Roman" panose="02020603050405020304" pitchFamily="18" charset="0"/>
                <a:cs typeface="Times New Roman" panose="02020603050405020304" pitchFamily="18" charset="0"/>
              </a:rPr>
              <a:t>Неадаптивний скептицизм: </a:t>
            </a:r>
            <a:r>
              <a:rPr lang="uk-UA" sz="2200" dirty="0">
                <a:latin typeface="Times New Roman" panose="02020603050405020304" pitchFamily="18" charset="0"/>
                <a:cs typeface="Times New Roman" panose="02020603050405020304" pitchFamily="18" charset="0"/>
              </a:rPr>
              <a:t>це надмірний скептицизм щодо інформації, який часто змушує людей відкидати достовірну інформацію від однолітків або авторитетів.</a:t>
            </a:r>
          </a:p>
          <a:p>
            <a:pPr marL="0" indent="0">
              <a:buNone/>
            </a:pPr>
            <a:r>
              <a:rPr lang="uk-UA" sz="2200" b="1" dirty="0" err="1">
                <a:latin typeface="Times New Roman" panose="02020603050405020304" pitchFamily="18" charset="0"/>
                <a:cs typeface="Times New Roman" panose="02020603050405020304" pitchFamily="18" charset="0"/>
              </a:rPr>
              <a:t>Менталізація</a:t>
            </a:r>
            <a:r>
              <a:rPr lang="uk-UA" sz="2200" b="1" dirty="0">
                <a:latin typeface="Times New Roman" panose="02020603050405020304" pitchFamily="18" charset="0"/>
                <a:cs typeface="Times New Roman" panose="02020603050405020304" pitchFamily="18" charset="0"/>
              </a:rPr>
              <a:t> проблем: </a:t>
            </a:r>
            <a:r>
              <a:rPr lang="uk-UA" sz="2200" dirty="0">
                <a:latin typeface="Times New Roman" panose="02020603050405020304" pitchFamily="18" charset="0"/>
                <a:cs typeface="Times New Roman" panose="02020603050405020304" pitchFamily="18" charset="0"/>
              </a:rPr>
              <a:t>це погіршує здатність розуміти психічні стани, ускладнюючи точну інтерпретацію соціальних сигналів.</a:t>
            </a:r>
          </a:p>
          <a:p>
            <a:pPr marL="0" indent="0">
              <a:buNone/>
            </a:pPr>
            <a:r>
              <a:rPr lang="uk-UA" sz="2200" b="1" dirty="0">
                <a:latin typeface="Times New Roman" panose="02020603050405020304" pitchFamily="18" charset="0"/>
                <a:cs typeface="Times New Roman" panose="02020603050405020304" pitchFamily="18" charset="0"/>
              </a:rPr>
              <a:t>Реакція на травму: </a:t>
            </a:r>
            <a:r>
              <a:rPr lang="uk-UA" sz="2200" dirty="0">
                <a:latin typeface="Times New Roman" panose="02020603050405020304" pitchFamily="18" charset="0"/>
                <a:cs typeface="Times New Roman" panose="02020603050405020304" pitchFamily="18" charset="0"/>
              </a:rPr>
              <a:t>це виникає внаслідок досвіду, коли міжособистісне спілкування сприймалося як небезпечне або нечесне, що призводить до «закритої» позиції щодо нової інформації.</a:t>
            </a:r>
          </a:p>
          <a:p>
            <a:pPr marL="0" indent="0">
              <a:buNone/>
            </a:pPr>
            <a:r>
              <a:rPr lang="uk-UA" sz="2200" b="1" dirty="0">
                <a:latin typeface="Times New Roman" panose="02020603050405020304" pitchFamily="18" charset="0"/>
                <a:cs typeface="Times New Roman" panose="02020603050405020304" pitchFamily="18" charset="0"/>
              </a:rPr>
              <a:t>Соціальна ізоляція: </a:t>
            </a:r>
            <a:r>
              <a:rPr lang="uk-UA" sz="2200" dirty="0">
                <a:latin typeface="Times New Roman" panose="02020603050405020304" pitchFamily="18" charset="0"/>
                <a:cs typeface="Times New Roman" panose="02020603050405020304" pitchFamily="18" charset="0"/>
              </a:rPr>
              <a:t>недовіра може призвести до жорсткого, ізольованого мислення та уникнення корисних соціальних взаємодій.</a:t>
            </a:r>
          </a:p>
          <a:p>
            <a:pPr marL="0" indent="0">
              <a:buNone/>
            </a:pPr>
            <a:r>
              <a:rPr lang="uk-UA" sz="2200" b="1" dirty="0">
                <a:latin typeface="Times New Roman" panose="02020603050405020304" pitchFamily="18" charset="0"/>
                <a:cs typeface="Times New Roman" panose="02020603050405020304" pitchFamily="18" charset="0"/>
              </a:rPr>
              <a:t>Неправильна оцінка </a:t>
            </a:r>
            <a:r>
              <a:rPr lang="uk-UA" sz="2200" b="1" dirty="0" err="1">
                <a:latin typeface="Times New Roman" panose="02020603050405020304" pitchFamily="18" charset="0"/>
                <a:cs typeface="Times New Roman" panose="02020603050405020304" pitchFamily="18" charset="0"/>
              </a:rPr>
              <a:t>релевантності</a:t>
            </a:r>
            <a:r>
              <a:rPr lang="uk-UA" sz="2200" b="1" dirty="0">
                <a:latin typeface="Times New Roman" panose="02020603050405020304" pitchFamily="18" charset="0"/>
                <a:cs typeface="Times New Roman" panose="02020603050405020304" pitchFamily="18" charset="0"/>
              </a:rPr>
              <a:t>: </a:t>
            </a:r>
            <a:r>
              <a:rPr lang="uk-UA" sz="2200" dirty="0">
                <a:latin typeface="Times New Roman" panose="02020603050405020304" pitchFamily="18" charset="0"/>
                <a:cs typeface="Times New Roman" panose="02020603050405020304" pitchFamily="18" charset="0"/>
              </a:rPr>
              <a:t>люди розглядають інформацію від інших як недоречну, некорисну або зловмисну.</a:t>
            </a:r>
            <a:endParaRPr lang="en-UA" sz="2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116219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70C33E-815F-32B8-FF71-BE92C934A425}"/>
              </a:ext>
            </a:extLst>
          </p:cNvPr>
          <p:cNvSpPr>
            <a:spLocks noGrp="1"/>
          </p:cNvSpPr>
          <p:nvPr>
            <p:ph type="title"/>
          </p:nvPr>
        </p:nvSpPr>
        <p:spPr>
          <a:xfrm>
            <a:off x="712076" y="-233965"/>
            <a:ext cx="10515600" cy="1325563"/>
          </a:xfrm>
        </p:spPr>
        <p:txBody>
          <a:bodyPr>
            <a:normAutofit/>
          </a:bodyPr>
          <a:lstStyle/>
          <a:p>
            <a:r>
              <a:rPr lang="uk-UA" sz="2800" b="1" dirty="0">
                <a:latin typeface="Times New Roman" panose="02020603050405020304" pitchFamily="18" charset="0"/>
                <a:cs typeface="Times New Roman" panose="02020603050405020304" pitchFamily="18" charset="0"/>
              </a:rPr>
              <a:t>Бар’єри прийняття допомоги після психологічного насильства: клініко-психологічні механізми</a:t>
            </a:r>
            <a:endParaRPr lang="en-UA" sz="2800" dirty="0"/>
          </a:p>
        </p:txBody>
      </p:sp>
      <p:sp>
        <p:nvSpPr>
          <p:cNvPr id="3" name="Content Placeholder 2">
            <a:extLst>
              <a:ext uri="{FF2B5EF4-FFF2-40B4-BE49-F238E27FC236}">
                <a16:creationId xmlns:a16="http://schemas.microsoft.com/office/drawing/2014/main" id="{36BABF9A-0C55-0BED-1D9E-CAF1BCCDA6CE}"/>
              </a:ext>
            </a:extLst>
          </p:cNvPr>
          <p:cNvSpPr>
            <a:spLocks noGrp="1"/>
          </p:cNvSpPr>
          <p:nvPr>
            <p:ph idx="1"/>
          </p:nvPr>
        </p:nvSpPr>
        <p:spPr>
          <a:xfrm>
            <a:off x="312682" y="932246"/>
            <a:ext cx="11879317" cy="4351338"/>
          </a:xfrm>
        </p:spPr>
        <p:txBody>
          <a:bodyPr>
            <a:normAutofit/>
          </a:bodyPr>
          <a:lstStyle/>
          <a:p>
            <a:pPr marL="0" indent="0">
              <a:buNone/>
            </a:pPr>
            <a:r>
              <a:rPr lang="uk-UA" sz="2200" b="1" dirty="0">
                <a:latin typeface="Times New Roman" panose="02020603050405020304" pitchFamily="18" charset="0"/>
                <a:cs typeface="Times New Roman" panose="02020603050405020304" pitchFamily="18" charset="0"/>
              </a:rPr>
              <a:t>Сором, пов'язаний з травмою (</a:t>
            </a:r>
            <a:r>
              <a:rPr lang="en-US" sz="2200" b="1" dirty="0">
                <a:latin typeface="Times New Roman" panose="02020603050405020304" pitchFamily="18" charset="0"/>
                <a:cs typeface="Times New Roman" panose="02020603050405020304" pitchFamily="18" charset="0"/>
              </a:rPr>
              <a:t>Trauma-related shame</a:t>
            </a:r>
            <a:r>
              <a:rPr lang="uk-UA" sz="2200" b="1" dirty="0">
                <a:latin typeface="Times New Roman" panose="02020603050405020304" pitchFamily="18" charset="0"/>
                <a:cs typeface="Times New Roman" panose="02020603050405020304" pitchFamily="18" charset="0"/>
              </a:rPr>
              <a:t>)</a:t>
            </a:r>
            <a:r>
              <a:rPr lang="uk-UA" sz="2200" dirty="0">
                <a:latin typeface="Times New Roman" panose="02020603050405020304" pitchFamily="18" charset="0"/>
                <a:cs typeface="Times New Roman" panose="02020603050405020304" pitchFamily="18" charset="0"/>
              </a:rPr>
              <a:t> – це глибоке, </a:t>
            </a:r>
            <a:r>
              <a:rPr lang="uk-UA" sz="2200" dirty="0" err="1">
                <a:latin typeface="Times New Roman" panose="02020603050405020304" pitchFamily="18" charset="0"/>
                <a:cs typeface="Times New Roman" panose="02020603050405020304" pitchFamily="18" charset="0"/>
              </a:rPr>
              <a:t>інтерналізоване</a:t>
            </a:r>
            <a:r>
              <a:rPr lang="uk-UA" sz="2200" dirty="0">
                <a:latin typeface="Times New Roman" panose="02020603050405020304" pitchFamily="18" charset="0"/>
                <a:cs typeface="Times New Roman" panose="02020603050405020304" pitchFamily="18" charset="0"/>
              </a:rPr>
              <a:t> відчуття власної недосконалості, негідності або «</a:t>
            </a:r>
            <a:r>
              <a:rPr lang="uk-UA" sz="2200" dirty="0" err="1">
                <a:latin typeface="Times New Roman" panose="02020603050405020304" pitchFamily="18" charset="0"/>
                <a:cs typeface="Times New Roman" panose="02020603050405020304" pitchFamily="18" charset="0"/>
              </a:rPr>
              <a:t>поганості</a:t>
            </a:r>
            <a:r>
              <a:rPr lang="uk-UA" sz="2200" dirty="0">
                <a:latin typeface="Times New Roman" panose="02020603050405020304" pitchFamily="18" charset="0"/>
                <a:cs typeface="Times New Roman" panose="02020603050405020304" pitchFamily="18" charset="0"/>
              </a:rPr>
              <a:t>», яке виникає внаслідок міжособистісної травми (наприклад, жорстокого поводження чи нападу), а не дій жертви. Це стійка, болісна емоція, яка викликає </a:t>
            </a:r>
            <a:r>
              <a:rPr lang="uk-UA" sz="2200" dirty="0" err="1">
                <a:latin typeface="Times New Roman" panose="02020603050405020304" pitchFamily="18" charset="0"/>
                <a:cs typeface="Times New Roman" panose="02020603050405020304" pitchFamily="18" charset="0"/>
              </a:rPr>
              <a:t>самознецінення</a:t>
            </a:r>
            <a:r>
              <a:rPr lang="uk-UA" sz="2200" dirty="0">
                <a:latin typeface="Times New Roman" panose="02020603050405020304" pitchFamily="18" charset="0"/>
                <a:cs typeface="Times New Roman" panose="02020603050405020304" pitchFamily="18" charset="0"/>
              </a:rPr>
              <a:t>, соціальну ізоляцію та жорстку самокритику, що часто передбачає вищу тяжкість посттравматичного стресового розладу.</a:t>
            </a:r>
            <a:endParaRPr lang="en-UA" sz="2200"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068F99D9-786E-F14A-50C9-227224ADFAA8}"/>
              </a:ext>
            </a:extLst>
          </p:cNvPr>
          <p:cNvPicPr>
            <a:picLocks noChangeAspect="1"/>
          </p:cNvPicPr>
          <p:nvPr/>
        </p:nvPicPr>
        <p:blipFill>
          <a:blip r:embed="rId2"/>
          <a:stretch>
            <a:fillRect/>
          </a:stretch>
        </p:blipFill>
        <p:spPr>
          <a:xfrm>
            <a:off x="4259793" y="2940870"/>
            <a:ext cx="3672413" cy="2984884"/>
          </a:xfrm>
          <a:prstGeom prst="rect">
            <a:avLst/>
          </a:prstGeom>
        </p:spPr>
      </p:pic>
    </p:spTree>
    <p:extLst>
      <p:ext uri="{BB962C8B-B14F-4D97-AF65-F5344CB8AC3E}">
        <p14:creationId xmlns:p14="http://schemas.microsoft.com/office/powerpoint/2010/main" val="11712403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0051A-2EAB-B37D-7D69-C8DD65E52398}"/>
              </a:ext>
            </a:extLst>
          </p:cNvPr>
          <p:cNvSpPr>
            <a:spLocks noGrp="1"/>
          </p:cNvSpPr>
          <p:nvPr>
            <p:ph type="title"/>
          </p:nvPr>
        </p:nvSpPr>
        <p:spPr>
          <a:xfrm>
            <a:off x="165253" y="365125"/>
            <a:ext cx="12026747" cy="1325563"/>
          </a:xfrm>
        </p:spPr>
        <p:txBody>
          <a:bodyPr>
            <a:normAutofit/>
          </a:bodyPr>
          <a:lstStyle/>
          <a:p>
            <a:pPr algn="ctr"/>
            <a:r>
              <a:rPr lang="uk-UA" sz="2800" b="1" dirty="0">
                <a:latin typeface="Times New Roman" panose="02020603050405020304" pitchFamily="18" charset="0"/>
                <a:cs typeface="Times New Roman" panose="02020603050405020304" pitchFamily="18" charset="0"/>
              </a:rPr>
              <a:t>Порушення базових психічних систем унаслідок хронічної міжособистісної травматизації</a:t>
            </a:r>
            <a:endParaRPr lang="en-UA" sz="2800" b="1" dirty="0">
              <a:latin typeface="Times New Roman" panose="02020603050405020304" pitchFamily="18" charset="0"/>
              <a:cs typeface="Times New Roman" panose="02020603050405020304" pitchFamily="18" charset="0"/>
            </a:endParaRPr>
          </a:p>
        </p:txBody>
      </p:sp>
      <p:sp>
        <p:nvSpPr>
          <p:cNvPr id="4" name="Rounded Rectangle 3">
            <a:extLst>
              <a:ext uri="{FF2B5EF4-FFF2-40B4-BE49-F238E27FC236}">
                <a16:creationId xmlns:a16="http://schemas.microsoft.com/office/drawing/2014/main" id="{F6AE3196-CF29-AFDB-9E0E-D32E9219A8AE}"/>
              </a:ext>
            </a:extLst>
          </p:cNvPr>
          <p:cNvSpPr/>
          <p:nvPr/>
        </p:nvSpPr>
        <p:spPr>
          <a:xfrm>
            <a:off x="605927" y="1476261"/>
            <a:ext cx="4068898" cy="241776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uk-UA" b="1" dirty="0" err="1">
                <a:latin typeface="Times New Roman" panose="02020603050405020304" pitchFamily="18" charset="0"/>
                <a:cs typeface="Times New Roman" panose="02020603050405020304" pitchFamily="18" charset="0"/>
              </a:rPr>
              <a:t>Аффективна</a:t>
            </a:r>
            <a:r>
              <a:rPr lang="uk-UA" b="1" dirty="0">
                <a:latin typeface="Times New Roman" panose="02020603050405020304" pitchFamily="18" charset="0"/>
                <a:cs typeface="Times New Roman" panose="02020603050405020304" pitchFamily="18" charset="0"/>
              </a:rPr>
              <a:t> регуляція- </a:t>
            </a:r>
            <a:r>
              <a:rPr lang="uk-UA" dirty="0">
                <a:latin typeface="Times New Roman" panose="02020603050405020304" pitchFamily="18" charset="0"/>
                <a:cs typeface="Times New Roman" panose="02020603050405020304" pitchFamily="18" charset="0"/>
              </a:rPr>
              <a:t>здатність витримувати та регулювати емоції</a:t>
            </a:r>
          </a:p>
          <a:p>
            <a:r>
              <a:rPr lang="uk-UA" b="1" dirty="0">
                <a:latin typeface="Times New Roman" panose="02020603050405020304" pitchFamily="18" charset="0"/>
                <a:cs typeface="Times New Roman" panose="02020603050405020304" pitchFamily="18" charset="0"/>
              </a:rPr>
              <a:t> </a:t>
            </a:r>
            <a:r>
              <a:rPr lang="uk-UA" dirty="0">
                <a:latin typeface="Times New Roman" panose="02020603050405020304" pitchFamily="18" charset="0"/>
                <a:cs typeface="Times New Roman" panose="02020603050405020304" pitchFamily="18" charset="0"/>
              </a:rPr>
              <a:t>емоційні «гойдалки» або оніміння </a:t>
            </a:r>
          </a:p>
          <a:p>
            <a:r>
              <a:rPr lang="uk-UA" dirty="0">
                <a:latin typeface="Times New Roman" panose="02020603050405020304" pitchFamily="18" charset="0"/>
                <a:cs typeface="Times New Roman" panose="02020603050405020304" pitchFamily="18" charset="0"/>
              </a:rPr>
              <a:t>неможливість заспокоїтись</a:t>
            </a:r>
          </a:p>
        </p:txBody>
      </p:sp>
      <p:sp>
        <p:nvSpPr>
          <p:cNvPr id="5" name="Content Placeholder 4">
            <a:extLst>
              <a:ext uri="{FF2B5EF4-FFF2-40B4-BE49-F238E27FC236}">
                <a16:creationId xmlns:a16="http://schemas.microsoft.com/office/drawing/2014/main" id="{36DBA9F4-8EFB-EE8B-F65A-E59420557430}"/>
              </a:ext>
            </a:extLst>
          </p:cNvPr>
          <p:cNvSpPr>
            <a:spLocks noGrp="1"/>
          </p:cNvSpPr>
          <p:nvPr>
            <p:ph idx="1"/>
          </p:nvPr>
        </p:nvSpPr>
        <p:spPr>
          <a:xfrm>
            <a:off x="715943" y="4252511"/>
            <a:ext cx="4175546" cy="227454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normAutofit fontScale="47500" lnSpcReduction="20000"/>
          </a:bodyPr>
          <a:lstStyle/>
          <a:p>
            <a:pPr marL="0" indent="0">
              <a:buNone/>
            </a:pPr>
            <a:r>
              <a:rPr lang="uk-UA" sz="4200" b="1" dirty="0">
                <a:latin typeface="Times New Roman" panose="02020603050405020304" pitchFamily="18" charset="0"/>
                <a:cs typeface="Times New Roman" panose="02020603050405020304" pitchFamily="18" charset="0"/>
              </a:rPr>
              <a:t>Інтеграція досвіду - </a:t>
            </a:r>
            <a:r>
              <a:rPr lang="uk-UA" sz="4200" dirty="0">
                <a:latin typeface="Times New Roman" panose="02020603050405020304" pitchFamily="18" charset="0"/>
                <a:cs typeface="Times New Roman" panose="02020603050405020304" pitchFamily="18" charset="0"/>
              </a:rPr>
              <a:t>зв’язок між тілом, емоціями і сенсом</a:t>
            </a:r>
            <a:endParaRPr lang="en-US" sz="4200" b="1" dirty="0">
              <a:latin typeface="Times New Roman" panose="02020603050405020304" pitchFamily="18" charset="0"/>
              <a:cs typeface="Times New Roman" panose="02020603050405020304" pitchFamily="18" charset="0"/>
            </a:endParaRPr>
          </a:p>
          <a:p>
            <a:pPr marL="0" indent="0">
              <a:buNone/>
            </a:pPr>
            <a:r>
              <a:rPr lang="uk-UA" sz="4200" dirty="0" err="1">
                <a:latin typeface="Times New Roman" panose="02020603050405020304" pitchFamily="18" charset="0"/>
                <a:cs typeface="Times New Roman" panose="02020603050405020304" pitchFamily="18" charset="0"/>
              </a:rPr>
              <a:t>фрагментовані</a:t>
            </a:r>
            <a:r>
              <a:rPr lang="uk-UA" sz="4200" dirty="0">
                <a:latin typeface="Times New Roman" panose="02020603050405020304" pitchFamily="18" charset="0"/>
                <a:cs typeface="Times New Roman" panose="02020603050405020304" pitchFamily="18" charset="0"/>
              </a:rPr>
              <a:t> спогади </a:t>
            </a:r>
          </a:p>
          <a:p>
            <a:pPr marL="0" indent="0">
              <a:buNone/>
            </a:pPr>
            <a:r>
              <a:rPr lang="uk-UA" sz="4200" dirty="0">
                <a:latin typeface="Times New Roman" panose="02020603050405020304" pitchFamily="18" charset="0"/>
                <a:cs typeface="Times New Roman" panose="02020603050405020304" pitchFamily="18" charset="0"/>
              </a:rPr>
              <a:t>тілесні реакції без усвідомлення </a:t>
            </a:r>
          </a:p>
          <a:p>
            <a:pPr marL="0" indent="0">
              <a:buNone/>
            </a:pPr>
            <a:r>
              <a:rPr lang="uk-UA" sz="4200" dirty="0">
                <a:latin typeface="Times New Roman" panose="02020603050405020304" pitchFamily="18" charset="0"/>
                <a:cs typeface="Times New Roman" panose="02020603050405020304" pitchFamily="18" charset="0"/>
              </a:rPr>
              <a:t>дисоціація </a:t>
            </a:r>
          </a:p>
          <a:p>
            <a:pPr marL="0" indent="0">
              <a:buNone/>
            </a:pPr>
            <a:br>
              <a:rPr lang="uk-UA" dirty="0">
                <a:latin typeface="Times New Roman" panose="02020603050405020304" pitchFamily="18" charset="0"/>
                <a:cs typeface="Times New Roman" panose="02020603050405020304" pitchFamily="18" charset="0"/>
              </a:rPr>
            </a:br>
            <a:endParaRPr lang="uk-UA" dirty="0">
              <a:latin typeface="Times New Roman" panose="02020603050405020304" pitchFamily="18" charset="0"/>
              <a:cs typeface="Times New Roman" panose="02020603050405020304" pitchFamily="18" charset="0"/>
            </a:endParaRPr>
          </a:p>
          <a:p>
            <a:pPr marL="0" indent="0">
              <a:buNone/>
            </a:pPr>
            <a:endParaRPr lang="en-UA" dirty="0"/>
          </a:p>
        </p:txBody>
      </p:sp>
      <p:sp>
        <p:nvSpPr>
          <p:cNvPr id="6" name="Rounded Rectangle 5">
            <a:extLst>
              <a:ext uri="{FF2B5EF4-FFF2-40B4-BE49-F238E27FC236}">
                <a16:creationId xmlns:a16="http://schemas.microsoft.com/office/drawing/2014/main" id="{E30E7FF2-A7A8-DC4F-0A96-F9D173DBB0FE}"/>
              </a:ext>
            </a:extLst>
          </p:cNvPr>
          <p:cNvSpPr/>
          <p:nvPr/>
        </p:nvSpPr>
        <p:spPr>
          <a:xfrm>
            <a:off x="6661534" y="1476261"/>
            <a:ext cx="4333300" cy="265506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uk-UA" b="1" dirty="0">
                <a:latin typeface="Times New Roman" panose="02020603050405020304" pitchFamily="18" charset="0"/>
                <a:cs typeface="Times New Roman" panose="02020603050405020304" pitchFamily="18" charset="0"/>
              </a:rPr>
              <a:t>Внутрішня безпека </a:t>
            </a:r>
            <a:r>
              <a:rPr lang="uk-UA" dirty="0">
                <a:latin typeface="Times New Roman" panose="02020603050405020304" pitchFamily="18" charset="0"/>
                <a:cs typeface="Times New Roman" panose="02020603050405020304" pitchFamily="18" charset="0"/>
              </a:rPr>
              <a:t>досвід «я в безпеці» як базовий стан</a:t>
            </a:r>
            <a:endParaRPr lang="en-US" b="1" dirty="0">
              <a:latin typeface="Times New Roman" panose="02020603050405020304" pitchFamily="18" charset="0"/>
              <a:cs typeface="Times New Roman" panose="02020603050405020304" pitchFamily="18" charset="0"/>
            </a:endParaRPr>
          </a:p>
          <a:p>
            <a:r>
              <a:rPr lang="uk-UA" dirty="0">
                <a:latin typeface="Times New Roman" panose="02020603050405020304" pitchFamily="18" charset="0"/>
                <a:cs typeface="Times New Roman" panose="02020603050405020304" pitchFamily="18" charset="0"/>
              </a:rPr>
              <a:t>постійна напруга </a:t>
            </a:r>
          </a:p>
          <a:p>
            <a:r>
              <a:rPr lang="uk-UA" dirty="0">
                <a:latin typeface="Times New Roman" panose="02020603050405020304" pitchFamily="18" charset="0"/>
                <a:cs typeface="Times New Roman" panose="02020603050405020304" pitchFamily="18" charset="0"/>
              </a:rPr>
              <a:t>відчуття загрози без реальної небезпеки </a:t>
            </a:r>
          </a:p>
          <a:p>
            <a:br>
              <a:rPr lang="uk-UA" dirty="0"/>
            </a:br>
            <a:endParaRPr lang="uk-UA" dirty="0"/>
          </a:p>
        </p:txBody>
      </p:sp>
      <p:sp>
        <p:nvSpPr>
          <p:cNvPr id="7" name="Rounded Rectangle 6">
            <a:extLst>
              <a:ext uri="{FF2B5EF4-FFF2-40B4-BE49-F238E27FC236}">
                <a16:creationId xmlns:a16="http://schemas.microsoft.com/office/drawing/2014/main" id="{C46F4B67-93DE-3A0C-6783-D8A84259C582}"/>
              </a:ext>
            </a:extLst>
          </p:cNvPr>
          <p:cNvSpPr/>
          <p:nvPr/>
        </p:nvSpPr>
        <p:spPr>
          <a:xfrm>
            <a:off x="6661534" y="4345717"/>
            <a:ext cx="4333300" cy="214715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uk-UA" b="1" dirty="0">
                <a:latin typeface="Times New Roman" panose="02020603050405020304" pitchFamily="18" charset="0"/>
                <a:cs typeface="Times New Roman" panose="02020603050405020304" pitchFamily="18" charset="0"/>
              </a:rPr>
              <a:t>Система довіри та прив’язаності -</a:t>
            </a:r>
            <a:endParaRPr lang="uk-UA" dirty="0">
              <a:latin typeface="Times New Roman" panose="02020603050405020304" pitchFamily="18" charset="0"/>
              <a:cs typeface="Times New Roman" panose="02020603050405020304" pitchFamily="18" charset="0"/>
            </a:endParaRPr>
          </a:p>
          <a:p>
            <a:r>
              <a:rPr lang="uk-UA" dirty="0">
                <a:latin typeface="Times New Roman" panose="02020603050405020304" pitchFamily="18" charset="0"/>
                <a:cs typeface="Times New Roman" panose="02020603050405020304" pitchFamily="18" charset="0"/>
              </a:rPr>
              <a:t>досвід надійного зв’язку</a:t>
            </a:r>
          </a:p>
          <a:p>
            <a:r>
              <a:rPr lang="uk-UA" dirty="0">
                <a:latin typeface="Times New Roman" panose="02020603050405020304" pitchFamily="18" charset="0"/>
                <a:cs typeface="Times New Roman" panose="02020603050405020304" pitchFamily="18" charset="0"/>
              </a:rPr>
              <a:t> поступове відновлення довіри</a:t>
            </a:r>
          </a:p>
          <a:p>
            <a:r>
              <a:rPr lang="uk-UA" dirty="0">
                <a:latin typeface="Times New Roman" panose="02020603050405020304" pitchFamily="18" charset="0"/>
                <a:cs typeface="Times New Roman" panose="02020603050405020304" pitchFamily="18" charset="0"/>
              </a:rPr>
              <a:t>недовіра до інших </a:t>
            </a:r>
          </a:p>
          <a:p>
            <a:r>
              <a:rPr lang="uk-UA" dirty="0">
                <a:latin typeface="Times New Roman" panose="02020603050405020304" pitchFamily="18" charset="0"/>
                <a:cs typeface="Times New Roman" panose="02020603050405020304" pitchFamily="18" charset="0"/>
              </a:rPr>
              <a:t>або надмірна залежність </a:t>
            </a:r>
          </a:p>
          <a:p>
            <a:r>
              <a:rPr lang="uk-UA" dirty="0">
                <a:latin typeface="Times New Roman" panose="02020603050405020304" pitchFamily="18" charset="0"/>
                <a:cs typeface="Times New Roman" panose="02020603050405020304" pitchFamily="18" charset="0"/>
              </a:rPr>
              <a:t>труднощі приймати допомогу </a:t>
            </a:r>
          </a:p>
        </p:txBody>
      </p:sp>
    </p:spTree>
    <p:extLst>
      <p:ext uri="{BB962C8B-B14F-4D97-AF65-F5344CB8AC3E}">
        <p14:creationId xmlns:p14="http://schemas.microsoft.com/office/powerpoint/2010/main" val="31022624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6F7E6-F44F-58E9-C0AC-DA7E4A7E068F}"/>
              </a:ext>
            </a:extLst>
          </p:cNvPr>
          <p:cNvSpPr>
            <a:spLocks noGrp="1"/>
          </p:cNvSpPr>
          <p:nvPr>
            <p:ph type="title"/>
          </p:nvPr>
        </p:nvSpPr>
        <p:spPr>
          <a:xfrm>
            <a:off x="838200" y="365125"/>
            <a:ext cx="10515600" cy="622847"/>
          </a:xfrm>
        </p:spPr>
        <p:txBody>
          <a:bodyPr>
            <a:normAutofit fontScale="90000"/>
          </a:bodyPr>
          <a:lstStyle/>
          <a:p>
            <a:r>
              <a:rPr lang="uk-UA" sz="2800" b="1" dirty="0">
                <a:latin typeface="Times New Roman" panose="02020603050405020304" pitchFamily="18" charset="0"/>
                <a:cs typeface="Times New Roman" panose="02020603050405020304" pitchFamily="18" charset="0"/>
              </a:rPr>
              <a:t>Основні аспекти сорому, пов'язаного з травмою:</a:t>
            </a:r>
            <a:br>
              <a:rPr lang="uk-UA" sz="2800" b="1" dirty="0">
                <a:latin typeface="Times New Roman" panose="02020603050405020304" pitchFamily="18" charset="0"/>
                <a:cs typeface="Times New Roman" panose="02020603050405020304" pitchFamily="18" charset="0"/>
              </a:rPr>
            </a:br>
            <a:endParaRPr lang="en-UA" sz="2800" b="1"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208DA892-55CB-5DEA-7936-26EB008F47F1}"/>
              </a:ext>
            </a:extLst>
          </p:cNvPr>
          <p:cNvSpPr>
            <a:spLocks noGrp="1"/>
          </p:cNvSpPr>
          <p:nvPr>
            <p:ph idx="1"/>
          </p:nvPr>
        </p:nvSpPr>
        <p:spPr>
          <a:xfrm>
            <a:off x="157655" y="788276"/>
            <a:ext cx="11845159" cy="5388687"/>
          </a:xfrm>
        </p:spPr>
        <p:txBody>
          <a:bodyPr>
            <a:normAutofit/>
          </a:bodyPr>
          <a:lstStyle/>
          <a:p>
            <a:pPr marL="0" indent="0">
              <a:buNone/>
            </a:pPr>
            <a:r>
              <a:rPr lang="uk-UA" sz="2200" b="1" dirty="0">
                <a:latin typeface="Times New Roman" panose="02020603050405020304" pitchFamily="18" charset="0"/>
                <a:cs typeface="Times New Roman" panose="02020603050405020304" pitchFamily="18" charset="0"/>
              </a:rPr>
              <a:t>Внутрішній проти зовнішнього</a:t>
            </a:r>
            <a:r>
              <a:rPr lang="uk-UA" sz="2200" dirty="0">
                <a:latin typeface="Times New Roman" panose="02020603050405020304" pitchFamily="18" charset="0"/>
                <a:cs typeface="Times New Roman" panose="02020603050405020304" pitchFamily="18" charset="0"/>
              </a:rPr>
              <a:t>: Внутрішній сором – це «Я погана» або «Я це заслужила». Зовнішній сором включає страх, що інші засудять, відкинуть або не повірять жертві.</a:t>
            </a:r>
          </a:p>
          <a:p>
            <a:pPr marL="0" indent="0">
              <a:buNone/>
            </a:pPr>
            <a:r>
              <a:rPr lang="uk-UA" sz="2200" b="1" dirty="0">
                <a:latin typeface="Times New Roman" panose="02020603050405020304" pitchFamily="18" charset="0"/>
                <a:cs typeface="Times New Roman" panose="02020603050405020304" pitchFamily="18" charset="0"/>
              </a:rPr>
              <a:t>Зміна ідентичності:</a:t>
            </a:r>
            <a:r>
              <a:rPr lang="uk-UA" sz="2200" dirty="0">
                <a:latin typeface="Times New Roman" panose="02020603050405020304" pitchFamily="18" charset="0"/>
                <a:cs typeface="Times New Roman" panose="02020603050405020304" pitchFamily="18" charset="0"/>
              </a:rPr>
              <a:t> На відміну від провини (провина = «Я зробила щось погане»), сором впливає на основну ідентичність (сором = «Я погана»).</a:t>
            </a:r>
          </a:p>
          <a:p>
            <a:pPr marL="0" indent="0">
              <a:buNone/>
            </a:pPr>
            <a:r>
              <a:rPr lang="uk-UA" sz="2200" b="1" dirty="0">
                <a:latin typeface="Times New Roman" panose="02020603050405020304" pitchFamily="18" charset="0"/>
                <a:cs typeface="Times New Roman" panose="02020603050405020304" pitchFamily="18" charset="0"/>
              </a:rPr>
              <a:t>Вкорінений у травмі:</a:t>
            </a:r>
            <a:r>
              <a:rPr lang="uk-UA" sz="2200" dirty="0">
                <a:latin typeface="Times New Roman" panose="02020603050405020304" pitchFamily="18" charset="0"/>
                <a:cs typeface="Times New Roman" panose="02020603050405020304" pitchFamily="18" charset="0"/>
              </a:rPr>
              <a:t> Це поширена реакція на міжособистісні напади (домашнє насильство, сексуальне насильство). Діти, зокрема, можуть соромитися вижити, вважаючи, що вони принципово недосконалі, а не приймають насильство.</a:t>
            </a:r>
          </a:p>
          <a:p>
            <a:pPr marL="0" indent="0">
              <a:buNone/>
            </a:pPr>
            <a:r>
              <a:rPr lang="uk-UA" sz="2200" b="1" dirty="0">
                <a:latin typeface="Times New Roman" panose="02020603050405020304" pitchFamily="18" charset="0"/>
                <a:cs typeface="Times New Roman" panose="02020603050405020304" pitchFamily="18" charset="0"/>
              </a:rPr>
              <a:t>Механізм дії:</a:t>
            </a:r>
            <a:r>
              <a:rPr lang="uk-UA" sz="2200" dirty="0">
                <a:latin typeface="Times New Roman" panose="02020603050405020304" pitchFamily="18" charset="0"/>
                <a:cs typeface="Times New Roman" panose="02020603050405020304" pitchFamily="18" charset="0"/>
              </a:rPr>
              <a:t> Це захисний, але шкідливий механізм, щоб зрозуміти незрозуміле насильство.</a:t>
            </a:r>
            <a:endParaRPr lang="en-UA" sz="2200"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DFF5419D-9F5B-DB45-A1D9-63042A3DDD0C}"/>
              </a:ext>
            </a:extLst>
          </p:cNvPr>
          <p:cNvPicPr>
            <a:picLocks noChangeAspect="1"/>
          </p:cNvPicPr>
          <p:nvPr/>
        </p:nvPicPr>
        <p:blipFill>
          <a:blip r:embed="rId2"/>
          <a:stretch>
            <a:fillRect/>
          </a:stretch>
        </p:blipFill>
        <p:spPr>
          <a:xfrm>
            <a:off x="3127485" y="3639057"/>
            <a:ext cx="4324349" cy="3218943"/>
          </a:xfrm>
          <a:prstGeom prst="rect">
            <a:avLst/>
          </a:prstGeom>
        </p:spPr>
      </p:pic>
    </p:spTree>
    <p:extLst>
      <p:ext uri="{BB962C8B-B14F-4D97-AF65-F5344CB8AC3E}">
        <p14:creationId xmlns:p14="http://schemas.microsoft.com/office/powerpoint/2010/main" val="1002315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13CC3-382B-6EE0-B22B-02EF454F6D73}"/>
              </a:ext>
            </a:extLst>
          </p:cNvPr>
          <p:cNvSpPr>
            <a:spLocks noGrp="1"/>
          </p:cNvSpPr>
          <p:nvPr>
            <p:ph type="title"/>
          </p:nvPr>
        </p:nvSpPr>
        <p:spPr>
          <a:xfrm>
            <a:off x="838200" y="365125"/>
            <a:ext cx="10515600" cy="664889"/>
          </a:xfrm>
        </p:spPr>
        <p:txBody>
          <a:bodyPr>
            <a:normAutofit fontScale="90000"/>
          </a:bodyPr>
          <a:lstStyle/>
          <a:p>
            <a:r>
              <a:rPr lang="uk-UA" sz="2800" b="1" dirty="0">
                <a:latin typeface="Times New Roman" panose="02020603050405020304" pitchFamily="18" charset="0"/>
                <a:cs typeface="Times New Roman" panose="02020603050405020304" pitchFamily="18" charset="0"/>
              </a:rPr>
              <a:t>Ознаки та наслідки:</a:t>
            </a:r>
            <a:br>
              <a:rPr lang="uk-UA" sz="2800" b="1" dirty="0">
                <a:latin typeface="Times New Roman" panose="02020603050405020304" pitchFamily="18" charset="0"/>
                <a:cs typeface="Times New Roman" panose="02020603050405020304" pitchFamily="18" charset="0"/>
              </a:rPr>
            </a:br>
            <a:endParaRPr lang="en-UA" sz="2800" b="1"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C8968D3B-3C1E-E2C7-FC79-E8BF03C2BCC9}"/>
              </a:ext>
            </a:extLst>
          </p:cNvPr>
          <p:cNvSpPr>
            <a:spLocks noGrp="1"/>
          </p:cNvSpPr>
          <p:nvPr>
            <p:ph idx="1"/>
          </p:nvPr>
        </p:nvSpPr>
        <p:spPr>
          <a:xfrm>
            <a:off x="105103" y="830317"/>
            <a:ext cx="11771587" cy="5020825"/>
          </a:xfrm>
        </p:spPr>
        <p:txBody>
          <a:bodyPr>
            <a:normAutofit/>
          </a:bodyPr>
          <a:lstStyle/>
          <a:p>
            <a:pPr marL="0" indent="0">
              <a:buNone/>
            </a:pPr>
            <a:r>
              <a:rPr lang="uk-UA" b="1" dirty="0">
                <a:latin typeface="Times New Roman" panose="02020603050405020304" pitchFamily="18" charset="0"/>
                <a:cs typeface="Times New Roman" panose="02020603050405020304" pitchFamily="18" charset="0"/>
              </a:rPr>
              <a:t>Роздратована самокритика: </a:t>
            </a:r>
            <a:r>
              <a:rPr lang="uk-UA" dirty="0">
                <a:latin typeface="Times New Roman" panose="02020603050405020304" pitchFamily="18" charset="0"/>
                <a:cs typeface="Times New Roman" panose="02020603050405020304" pitchFamily="18" charset="0"/>
              </a:rPr>
              <a:t>Інтенсивний негативний внутрішній діалог.</a:t>
            </a:r>
          </a:p>
          <a:p>
            <a:pPr marL="0" indent="0">
              <a:buNone/>
            </a:pPr>
            <a:r>
              <a:rPr lang="uk-UA" b="1" dirty="0">
                <a:latin typeface="Times New Roman" panose="02020603050405020304" pitchFamily="18" charset="0"/>
                <a:cs typeface="Times New Roman" panose="02020603050405020304" pitchFamily="18" charset="0"/>
              </a:rPr>
              <a:t>Соціальна ізоляція: </a:t>
            </a:r>
            <a:r>
              <a:rPr lang="uk-UA" dirty="0">
                <a:latin typeface="Times New Roman" panose="02020603050405020304" pitchFamily="18" charset="0"/>
                <a:cs typeface="Times New Roman" panose="02020603050405020304" pitchFamily="18" charset="0"/>
              </a:rPr>
              <a:t>Схильність ховатися, замикатися або ставати «невидимим», щоб уникнути осуду.</a:t>
            </a:r>
          </a:p>
          <a:p>
            <a:pPr marL="0" indent="0">
              <a:buNone/>
            </a:pPr>
            <a:r>
              <a:rPr lang="uk-UA" b="1" dirty="0">
                <a:latin typeface="Times New Roman" panose="02020603050405020304" pitchFamily="18" charset="0"/>
                <a:cs typeface="Times New Roman" panose="02020603050405020304" pitchFamily="18" charset="0"/>
              </a:rPr>
              <a:t>Уникнення та догоджання людям: </a:t>
            </a:r>
            <a:r>
              <a:rPr lang="uk-UA" dirty="0">
                <a:latin typeface="Times New Roman" panose="02020603050405020304" pitchFamily="18" charset="0"/>
                <a:cs typeface="Times New Roman" panose="02020603050405020304" pitchFamily="18" charset="0"/>
              </a:rPr>
              <a:t>Схильність уникати конфліктів, догоджання людям або боротьби з довірою.</a:t>
            </a:r>
          </a:p>
          <a:p>
            <a:pPr marL="0" indent="0">
              <a:buNone/>
            </a:pPr>
            <a:r>
              <a:rPr lang="uk-UA" b="1" dirty="0">
                <a:latin typeface="Times New Roman" panose="02020603050405020304" pitchFamily="18" charset="0"/>
                <a:cs typeface="Times New Roman" panose="02020603050405020304" pitchFamily="18" charset="0"/>
              </a:rPr>
              <a:t>Вплив на психічне здоров'я:</a:t>
            </a:r>
            <a:r>
              <a:rPr lang="uk-UA" dirty="0">
                <a:latin typeface="Times New Roman" panose="02020603050405020304" pitchFamily="18" charset="0"/>
                <a:cs typeface="Times New Roman" panose="02020603050405020304" pitchFamily="18" charset="0"/>
              </a:rPr>
              <a:t> Високий зв'язок з хронічною тривогою, депресією, </a:t>
            </a:r>
            <a:r>
              <a:rPr lang="uk-UA" dirty="0" err="1">
                <a:latin typeface="Times New Roman" panose="02020603050405020304" pitchFamily="18" charset="0"/>
                <a:cs typeface="Times New Roman" panose="02020603050405020304" pitchFamily="18" charset="0"/>
              </a:rPr>
              <a:t>суїцидальністю</a:t>
            </a:r>
            <a:r>
              <a:rPr lang="uk-UA" dirty="0">
                <a:latin typeface="Times New Roman" panose="02020603050405020304" pitchFamily="18" charset="0"/>
                <a:cs typeface="Times New Roman" panose="02020603050405020304" pitchFamily="18" charset="0"/>
              </a:rPr>
              <a:t> та тяжким посттравматичним стресовим розладом.</a:t>
            </a:r>
            <a:endParaRPr lang="en-UA"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FDD04C93-5490-D316-EEDE-86AC10C5EA86}"/>
              </a:ext>
            </a:extLst>
          </p:cNvPr>
          <p:cNvPicPr>
            <a:picLocks noChangeAspect="1"/>
          </p:cNvPicPr>
          <p:nvPr/>
        </p:nvPicPr>
        <p:blipFill>
          <a:blip r:embed="rId2"/>
          <a:stretch>
            <a:fillRect/>
          </a:stretch>
        </p:blipFill>
        <p:spPr>
          <a:xfrm>
            <a:off x="3300247" y="3976567"/>
            <a:ext cx="3373821" cy="2516308"/>
          </a:xfrm>
          <a:prstGeom prst="rect">
            <a:avLst/>
          </a:prstGeom>
        </p:spPr>
      </p:pic>
    </p:spTree>
    <p:extLst>
      <p:ext uri="{BB962C8B-B14F-4D97-AF65-F5344CB8AC3E}">
        <p14:creationId xmlns:p14="http://schemas.microsoft.com/office/powerpoint/2010/main" val="9578123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A917F-64D9-1F92-DF9E-3F3356A96E8E}"/>
              </a:ext>
            </a:extLst>
          </p:cNvPr>
          <p:cNvSpPr>
            <a:spLocks noGrp="1"/>
          </p:cNvSpPr>
          <p:nvPr>
            <p:ph type="title"/>
          </p:nvPr>
        </p:nvSpPr>
        <p:spPr>
          <a:xfrm>
            <a:off x="838200" y="365125"/>
            <a:ext cx="10515600" cy="780503"/>
          </a:xfrm>
        </p:spPr>
        <p:txBody>
          <a:bodyPr>
            <a:normAutofit fontScale="90000"/>
          </a:bodyPr>
          <a:lstStyle/>
          <a:p>
            <a:r>
              <a:rPr lang="uk-UA" dirty="0"/>
              <a:t> </a:t>
            </a:r>
            <a:r>
              <a:rPr lang="uk-UA" sz="2800" b="1" dirty="0">
                <a:latin typeface="Times New Roman" panose="02020603050405020304" pitchFamily="18" charset="0"/>
                <a:cs typeface="Times New Roman" panose="02020603050405020304" pitchFamily="18" charset="0"/>
              </a:rPr>
              <a:t>Психотерапевтичні інтервенції:</a:t>
            </a:r>
            <a:br>
              <a:rPr lang="uk-UA" sz="2800" b="1" dirty="0">
                <a:latin typeface="Times New Roman" panose="02020603050405020304" pitchFamily="18" charset="0"/>
                <a:cs typeface="Times New Roman" panose="02020603050405020304" pitchFamily="18" charset="0"/>
              </a:rPr>
            </a:br>
            <a:endParaRPr lang="en-UA" sz="2800" b="1"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7A654CEA-E828-BBC6-745D-679B838E87A1}"/>
              </a:ext>
            </a:extLst>
          </p:cNvPr>
          <p:cNvSpPr>
            <a:spLocks noGrp="1"/>
          </p:cNvSpPr>
          <p:nvPr>
            <p:ph idx="1"/>
          </p:nvPr>
        </p:nvSpPr>
        <p:spPr>
          <a:xfrm>
            <a:off x="157655" y="872359"/>
            <a:ext cx="11196145" cy="5283584"/>
          </a:xfrm>
        </p:spPr>
        <p:txBody>
          <a:bodyPr/>
          <a:lstStyle/>
          <a:p>
            <a:pPr marL="0" indent="0">
              <a:buNone/>
            </a:pPr>
            <a:r>
              <a:rPr lang="uk-UA" b="1" dirty="0">
                <a:latin typeface="Times New Roman" panose="02020603050405020304" pitchFamily="18" charset="0"/>
                <a:cs typeface="Times New Roman" panose="02020603050405020304" pitchFamily="18" charset="0"/>
              </a:rPr>
              <a:t>Терапевтичне втручання:</a:t>
            </a:r>
            <a:r>
              <a:rPr lang="uk-UA" dirty="0">
                <a:latin typeface="Times New Roman" panose="02020603050405020304" pitchFamily="18" charset="0"/>
                <a:cs typeface="Times New Roman" panose="02020603050405020304" pitchFamily="18" charset="0"/>
              </a:rPr>
              <a:t> Визнання того, що травма не була виною постраждалої, є критично важливим.</a:t>
            </a:r>
          </a:p>
          <a:p>
            <a:pPr marL="0" indent="0">
              <a:buNone/>
            </a:pPr>
            <a:r>
              <a:rPr lang="uk-UA" b="1" dirty="0">
                <a:latin typeface="Times New Roman" panose="02020603050405020304" pitchFamily="18" charset="0"/>
                <a:cs typeface="Times New Roman" panose="02020603050405020304" pitchFamily="18" charset="0"/>
              </a:rPr>
              <a:t>Терапія, орієнтована на співчуття:</a:t>
            </a:r>
            <a:r>
              <a:rPr lang="uk-UA" dirty="0">
                <a:latin typeface="Times New Roman" panose="02020603050405020304" pitchFamily="18" charset="0"/>
                <a:cs typeface="Times New Roman" panose="02020603050405020304" pitchFamily="18" charset="0"/>
              </a:rPr>
              <a:t> Формування співчуття до себе, щоб кинути виклик внутрішньому критику.</a:t>
            </a:r>
          </a:p>
          <a:p>
            <a:pPr marL="0" indent="0">
              <a:buNone/>
            </a:pPr>
            <a:r>
              <a:rPr lang="uk-UA" b="1" dirty="0">
                <a:latin typeface="Times New Roman" panose="02020603050405020304" pitchFamily="18" charset="0"/>
                <a:cs typeface="Times New Roman" panose="02020603050405020304" pitchFamily="18" charset="0"/>
              </a:rPr>
              <a:t>Опитувальник сорому, пов'язаного з травмою (</a:t>
            </a:r>
            <a:r>
              <a:rPr lang="en-US" b="1" dirty="0">
                <a:latin typeface="Times New Roman" panose="02020603050405020304" pitchFamily="18" charset="0"/>
                <a:cs typeface="Times New Roman" panose="02020603050405020304" pitchFamily="18" charset="0"/>
              </a:rPr>
              <a:t>TRSI-24):</a:t>
            </a:r>
            <a:r>
              <a:rPr lang="en-US" dirty="0">
                <a:latin typeface="Times New Roman" panose="02020603050405020304" pitchFamily="18" charset="0"/>
                <a:cs typeface="Times New Roman" panose="02020603050405020304" pitchFamily="18" charset="0"/>
              </a:rPr>
              <a:t> </a:t>
            </a:r>
            <a:r>
              <a:rPr lang="uk-UA" dirty="0">
                <a:latin typeface="Times New Roman" panose="02020603050405020304" pitchFamily="18" charset="0"/>
                <a:cs typeface="Times New Roman" panose="02020603050405020304" pitchFamily="18" charset="0"/>
              </a:rPr>
              <a:t>Інструмент із 24 пунктів, який використовується в терапії для оцінки інтенсивності сорому та спрямування лікування.</a:t>
            </a:r>
            <a:endParaRPr lang="en-UA"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F2BF06BC-1652-02A8-F462-2449E8C7D2A3}"/>
              </a:ext>
            </a:extLst>
          </p:cNvPr>
          <p:cNvPicPr>
            <a:picLocks noChangeAspect="1"/>
          </p:cNvPicPr>
          <p:nvPr/>
        </p:nvPicPr>
        <p:blipFill>
          <a:blip r:embed="rId2"/>
          <a:stretch>
            <a:fillRect/>
          </a:stretch>
        </p:blipFill>
        <p:spPr>
          <a:xfrm>
            <a:off x="4055460" y="4091330"/>
            <a:ext cx="3400534" cy="2401545"/>
          </a:xfrm>
          <a:prstGeom prst="rect">
            <a:avLst/>
          </a:prstGeom>
        </p:spPr>
      </p:pic>
    </p:spTree>
    <p:extLst>
      <p:ext uri="{BB962C8B-B14F-4D97-AF65-F5344CB8AC3E}">
        <p14:creationId xmlns:p14="http://schemas.microsoft.com/office/powerpoint/2010/main" val="30040633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50098-D394-446B-BC96-E637D80D5E8F}"/>
              </a:ext>
            </a:extLst>
          </p:cNvPr>
          <p:cNvSpPr>
            <a:spLocks noGrp="1"/>
          </p:cNvSpPr>
          <p:nvPr>
            <p:ph type="title"/>
          </p:nvPr>
        </p:nvSpPr>
        <p:spPr>
          <a:xfrm>
            <a:off x="0" y="365125"/>
            <a:ext cx="11353800" cy="1325563"/>
          </a:xfrm>
        </p:spPr>
        <p:txBody>
          <a:bodyPr>
            <a:normAutofit/>
          </a:bodyPr>
          <a:lstStyle/>
          <a:p>
            <a:r>
              <a:rPr lang="uk-UA" sz="2800" b="1" dirty="0">
                <a:latin typeface="Times New Roman" panose="02020603050405020304" pitchFamily="18" charset="0"/>
                <a:cs typeface="Times New Roman" panose="02020603050405020304" pitchFamily="18" charset="0"/>
              </a:rPr>
              <a:t>Бар’єри прийняття допомоги після психологічного насильства: клініко-психологічні механізми</a:t>
            </a:r>
            <a:endParaRPr lang="en-UA" sz="2800" dirty="0"/>
          </a:p>
        </p:txBody>
      </p:sp>
      <p:sp>
        <p:nvSpPr>
          <p:cNvPr id="3" name="Content Placeholder 2">
            <a:extLst>
              <a:ext uri="{FF2B5EF4-FFF2-40B4-BE49-F238E27FC236}">
                <a16:creationId xmlns:a16="http://schemas.microsoft.com/office/drawing/2014/main" id="{61A69EE0-B4F6-4BEB-1CA5-15A842013A00}"/>
              </a:ext>
            </a:extLst>
          </p:cNvPr>
          <p:cNvSpPr>
            <a:spLocks noGrp="1"/>
          </p:cNvSpPr>
          <p:nvPr>
            <p:ph idx="1"/>
          </p:nvPr>
        </p:nvSpPr>
        <p:spPr>
          <a:xfrm>
            <a:off x="252248" y="1502979"/>
            <a:ext cx="11101552" cy="4673984"/>
          </a:xfrm>
        </p:spPr>
        <p:txBody>
          <a:bodyPr>
            <a:normAutofit/>
          </a:bodyPr>
          <a:lstStyle/>
          <a:p>
            <a:pPr marL="0" indent="0">
              <a:buNone/>
            </a:pPr>
            <a:r>
              <a:rPr lang="uk-UA" sz="2200" b="1" dirty="0">
                <a:latin typeface="Times New Roman" panose="02020603050405020304" pitchFamily="18" charset="0"/>
                <a:cs typeface="Times New Roman" panose="02020603050405020304" pitchFamily="18" charset="0"/>
              </a:rPr>
              <a:t>Навчена безпорадність </a:t>
            </a:r>
            <a:r>
              <a:rPr lang="uk-UA" sz="2200" dirty="0">
                <a:latin typeface="Times New Roman" panose="02020603050405020304" pitchFamily="18" charset="0"/>
                <a:cs typeface="Times New Roman" panose="02020603050405020304" pitchFamily="18" charset="0"/>
              </a:rPr>
              <a:t>– це психологічний стан, коли люди перестають намагатися змінити негативні ситуації, вважаючи, що вони не мають контролю над результатами через минулий травматичний або неконтрольований досвід. Розроблене </a:t>
            </a:r>
            <a:r>
              <a:rPr lang="en-US" sz="2200" dirty="0">
                <a:latin typeface="Times New Roman" panose="02020603050405020304" pitchFamily="18" charset="0"/>
                <a:cs typeface="Times New Roman" panose="02020603050405020304" pitchFamily="18" charset="0"/>
              </a:rPr>
              <a:t>Martin Seligman</a:t>
            </a:r>
            <a:r>
              <a:rPr lang="uk-UA" sz="2200" dirty="0">
                <a:latin typeface="Times New Roman" panose="02020603050405020304" pitchFamily="18" charset="0"/>
                <a:cs typeface="Times New Roman" panose="02020603050405020304" pitchFamily="18" charset="0"/>
              </a:rPr>
              <a:t>, це явище призводить до пасивності, низької мотивації та депресії, оскільки люди переживають негаразди, навіть коли існують можливості для змін.</a:t>
            </a:r>
            <a:endParaRPr lang="en-UA" sz="2200"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E86FA343-AE59-4972-4F96-EBDA6BF70BE2}"/>
              </a:ext>
            </a:extLst>
          </p:cNvPr>
          <p:cNvPicPr>
            <a:picLocks noChangeAspect="1"/>
          </p:cNvPicPr>
          <p:nvPr/>
        </p:nvPicPr>
        <p:blipFill>
          <a:blip r:embed="rId2"/>
          <a:stretch>
            <a:fillRect/>
          </a:stretch>
        </p:blipFill>
        <p:spPr>
          <a:xfrm>
            <a:off x="3752850" y="3160329"/>
            <a:ext cx="4686300" cy="3543300"/>
          </a:xfrm>
          <a:prstGeom prst="rect">
            <a:avLst/>
          </a:prstGeom>
        </p:spPr>
      </p:pic>
    </p:spTree>
    <p:extLst>
      <p:ext uri="{BB962C8B-B14F-4D97-AF65-F5344CB8AC3E}">
        <p14:creationId xmlns:p14="http://schemas.microsoft.com/office/powerpoint/2010/main" val="29334790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B174D5-6786-2366-830A-FDF7EFDEDDF4}"/>
              </a:ext>
            </a:extLst>
          </p:cNvPr>
          <p:cNvSpPr>
            <a:spLocks noGrp="1"/>
          </p:cNvSpPr>
          <p:nvPr>
            <p:ph type="title"/>
          </p:nvPr>
        </p:nvSpPr>
        <p:spPr>
          <a:xfrm>
            <a:off x="838200" y="365126"/>
            <a:ext cx="10515600" cy="315912"/>
          </a:xfrm>
        </p:spPr>
        <p:txBody>
          <a:bodyPr>
            <a:normAutofit fontScale="90000"/>
          </a:bodyPr>
          <a:lstStyle/>
          <a:p>
            <a:r>
              <a:rPr lang="uk-UA" sz="2800" b="1" dirty="0">
                <a:latin typeface="Times New Roman" panose="02020603050405020304" pitchFamily="18" charset="0"/>
                <a:cs typeface="Times New Roman" panose="02020603050405020304" pitchFamily="18" charset="0"/>
              </a:rPr>
              <a:t>Ключові аспекти набутої безпорадності:</a:t>
            </a:r>
            <a:br>
              <a:rPr lang="uk-UA" sz="2800" b="1" dirty="0">
                <a:latin typeface="Times New Roman" panose="02020603050405020304" pitchFamily="18" charset="0"/>
                <a:cs typeface="Times New Roman" panose="02020603050405020304" pitchFamily="18" charset="0"/>
              </a:rPr>
            </a:br>
            <a:endParaRPr lang="en-UA" sz="2800" b="1"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EC2D2DB9-370B-8396-17CE-B750365F5FFE}"/>
              </a:ext>
            </a:extLst>
          </p:cNvPr>
          <p:cNvSpPr>
            <a:spLocks noGrp="1"/>
          </p:cNvSpPr>
          <p:nvPr>
            <p:ph idx="1"/>
          </p:nvPr>
        </p:nvSpPr>
        <p:spPr>
          <a:xfrm>
            <a:off x="304800" y="681038"/>
            <a:ext cx="11049000" cy="5495925"/>
          </a:xfrm>
        </p:spPr>
        <p:txBody>
          <a:bodyPr>
            <a:normAutofit fontScale="77500" lnSpcReduction="20000"/>
          </a:bodyPr>
          <a:lstStyle/>
          <a:p>
            <a:pPr marL="0" indent="0">
              <a:buNone/>
            </a:pPr>
            <a:r>
              <a:rPr lang="uk-UA" dirty="0">
                <a:latin typeface="Times New Roman" panose="02020603050405020304" pitchFamily="18" charset="0"/>
                <a:cs typeface="Times New Roman" panose="02020603050405020304" pitchFamily="18" charset="0"/>
              </a:rPr>
              <a:t>Витоки: Часто НБ виникає через дитячу травму, хронічний стрес або повторювані невдачі, коли дії не покращили ситуацію.</a:t>
            </a:r>
          </a:p>
          <a:p>
            <a:pPr marL="0" indent="0">
              <a:buNone/>
            </a:pPr>
            <a:r>
              <a:rPr lang="uk-UA" b="1" dirty="0">
                <a:latin typeface="Times New Roman" panose="02020603050405020304" pitchFamily="18" charset="0"/>
                <a:cs typeface="Times New Roman" panose="02020603050405020304" pitchFamily="18" charset="0"/>
              </a:rPr>
              <a:t>Поведінкова реакція</a:t>
            </a:r>
            <a:r>
              <a:rPr lang="uk-UA" dirty="0">
                <a:latin typeface="Times New Roman" panose="02020603050405020304" pitchFamily="18" charset="0"/>
                <a:cs typeface="Times New Roman" panose="02020603050405020304" pitchFamily="18" charset="0"/>
              </a:rPr>
              <a:t>: Люди з набутою безпорадністю можуть не намагатися покращити свої обставини, наприклад, залишаючись у стосунках, де панує насильство, не </a:t>
            </a:r>
            <a:r>
              <a:rPr lang="uk-UA" dirty="0" err="1">
                <a:latin typeface="Times New Roman" panose="02020603050405020304" pitchFamily="18" charset="0"/>
                <a:cs typeface="Times New Roman" panose="02020603050405020304" pitchFamily="18" charset="0"/>
              </a:rPr>
              <a:t>прагнучи</a:t>
            </a:r>
            <a:r>
              <a:rPr lang="uk-UA" dirty="0">
                <a:latin typeface="Times New Roman" panose="02020603050405020304" pitchFamily="18" charset="0"/>
                <a:cs typeface="Times New Roman" panose="02020603050405020304" pitchFamily="18" charset="0"/>
              </a:rPr>
              <a:t> досягти кар'єрних цілей або нехтуючи особистим здоров'ям.</a:t>
            </a:r>
          </a:p>
          <a:p>
            <a:pPr marL="0" indent="0">
              <a:buNone/>
            </a:pPr>
            <a:endParaRPr lang="uk-UA" dirty="0">
              <a:latin typeface="Times New Roman" panose="02020603050405020304" pitchFamily="18" charset="0"/>
              <a:cs typeface="Times New Roman" panose="02020603050405020304" pitchFamily="18" charset="0"/>
            </a:endParaRPr>
          </a:p>
          <a:p>
            <a:pPr marL="0" indent="0">
              <a:buNone/>
            </a:pPr>
            <a:r>
              <a:rPr lang="uk-UA" dirty="0">
                <a:latin typeface="Times New Roman" panose="02020603050405020304" pitchFamily="18" charset="0"/>
                <a:cs typeface="Times New Roman" panose="02020603050405020304" pitchFamily="18" charset="0"/>
              </a:rPr>
              <a:t>Люди часто пояснюють свою безпорадність через:</a:t>
            </a:r>
          </a:p>
          <a:p>
            <a:pPr marL="0" indent="0">
              <a:buNone/>
            </a:pPr>
            <a:r>
              <a:rPr lang="uk-UA" b="1" dirty="0">
                <a:latin typeface="Times New Roman" panose="02020603050405020304" pitchFamily="18" charset="0"/>
                <a:cs typeface="Times New Roman" panose="02020603050405020304" pitchFamily="18" charset="0"/>
              </a:rPr>
              <a:t>Персоналізацію:</a:t>
            </a:r>
            <a:r>
              <a:rPr lang="uk-UA" dirty="0">
                <a:latin typeface="Times New Roman" panose="02020603050405020304" pitchFamily="18" charset="0"/>
                <a:cs typeface="Times New Roman" panose="02020603050405020304" pitchFamily="18" charset="0"/>
              </a:rPr>
              <a:t> Звинувачення себе у невдачі.</a:t>
            </a:r>
          </a:p>
          <a:p>
            <a:pPr marL="0" indent="0">
              <a:buNone/>
            </a:pPr>
            <a:r>
              <a:rPr lang="uk-UA" b="1" dirty="0">
                <a:latin typeface="Times New Roman" panose="02020603050405020304" pitchFamily="18" charset="0"/>
                <a:cs typeface="Times New Roman" panose="02020603050405020304" pitchFamily="18" charset="0"/>
              </a:rPr>
              <a:t>Поширеність:</a:t>
            </a:r>
            <a:r>
              <a:rPr lang="uk-UA" dirty="0">
                <a:latin typeface="Times New Roman" panose="02020603050405020304" pitchFamily="18" charset="0"/>
                <a:cs typeface="Times New Roman" panose="02020603050405020304" pitchFamily="18" charset="0"/>
              </a:rPr>
              <a:t> Віра в те, що проблема впливає на всі сфери життя.</a:t>
            </a:r>
          </a:p>
          <a:p>
            <a:pPr marL="0" indent="0">
              <a:buNone/>
            </a:pPr>
            <a:r>
              <a:rPr lang="uk-UA" b="1" dirty="0">
                <a:latin typeface="Times New Roman" panose="02020603050405020304" pitchFamily="18" charset="0"/>
                <a:cs typeface="Times New Roman" panose="02020603050405020304" pitchFamily="18" charset="0"/>
              </a:rPr>
              <a:t>Постійність:</a:t>
            </a:r>
            <a:r>
              <a:rPr lang="uk-UA" dirty="0">
                <a:latin typeface="Times New Roman" panose="02020603050405020304" pitchFamily="18" charset="0"/>
                <a:cs typeface="Times New Roman" panose="02020603050405020304" pitchFamily="18" charset="0"/>
              </a:rPr>
              <a:t> Віра в те, що проблема ніколи не закінчиться.</a:t>
            </a:r>
          </a:p>
          <a:p>
            <a:pPr marL="0" indent="0">
              <a:buNone/>
            </a:pPr>
            <a:r>
              <a:rPr lang="uk-UA" b="1" dirty="0">
                <a:latin typeface="Times New Roman" panose="02020603050405020304" pitchFamily="18" charset="0"/>
                <a:cs typeface="Times New Roman" panose="02020603050405020304" pitchFamily="18" charset="0"/>
              </a:rPr>
              <a:t>Біологічна основа: </a:t>
            </a:r>
            <a:r>
              <a:rPr lang="uk-UA" dirty="0">
                <a:latin typeface="Times New Roman" panose="02020603050405020304" pitchFamily="18" charset="0"/>
                <a:cs typeface="Times New Roman" panose="02020603050405020304" pitchFamily="18" charset="0"/>
              </a:rPr>
              <a:t>Вона пов'язана зі зниженою мотивацією та когнітивними спотвореннями, іноді пов'язаними з підвищеною активністю в дорсальному ядрі шва мозку.</a:t>
            </a:r>
          </a:p>
          <a:p>
            <a:pPr marL="0" indent="0">
              <a:buNone/>
            </a:pPr>
            <a:r>
              <a:rPr lang="uk-UA" b="1" dirty="0">
                <a:latin typeface="Times New Roman" panose="02020603050405020304" pitchFamily="18" charset="0"/>
                <a:cs typeface="Times New Roman" panose="02020603050405020304" pitchFamily="18" charset="0"/>
              </a:rPr>
              <a:t>Подолання:</a:t>
            </a:r>
            <a:r>
              <a:rPr lang="uk-UA" dirty="0">
                <a:latin typeface="Times New Roman" panose="02020603050405020304" pitchFamily="18" charset="0"/>
                <a:cs typeface="Times New Roman" panose="02020603050405020304" pitchFamily="18" charset="0"/>
              </a:rPr>
              <a:t> Хоча вона глибоко вкорінена, її можна позбутися за допомогою таких терапій, як </a:t>
            </a:r>
            <a:r>
              <a:rPr lang="uk-UA" dirty="0" err="1">
                <a:latin typeface="Times New Roman" panose="02020603050405020304" pitchFamily="18" charset="0"/>
                <a:cs typeface="Times New Roman" panose="02020603050405020304" pitchFamily="18" charset="0"/>
              </a:rPr>
              <a:t>когнітивно</a:t>
            </a:r>
            <a:r>
              <a:rPr lang="uk-UA" dirty="0">
                <a:latin typeface="Times New Roman" panose="02020603050405020304" pitchFamily="18" charset="0"/>
                <a:cs typeface="Times New Roman" panose="02020603050405020304" pitchFamily="18" charset="0"/>
              </a:rPr>
              <a:t>-поведінкова терапія (КПТ), яка зосереджена на відновленні почуття власної ефективності та боротьбі з ірраціональними переконаннями щодо відсутності контролю.</a:t>
            </a:r>
            <a:endParaRPr lang="en-UA"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913902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B3512-4B68-D62E-E36D-E2B3A95D3855}"/>
              </a:ext>
            </a:extLst>
          </p:cNvPr>
          <p:cNvSpPr>
            <a:spLocks noGrp="1"/>
          </p:cNvSpPr>
          <p:nvPr>
            <p:ph type="title"/>
          </p:nvPr>
        </p:nvSpPr>
        <p:spPr>
          <a:xfrm>
            <a:off x="21021" y="0"/>
            <a:ext cx="12170979" cy="1325563"/>
          </a:xfrm>
        </p:spPr>
        <p:txBody>
          <a:bodyPr>
            <a:normAutofit/>
          </a:bodyPr>
          <a:lstStyle/>
          <a:p>
            <a:r>
              <a:rPr lang="uk-UA" sz="2800" b="1" dirty="0">
                <a:latin typeface="Times New Roman" panose="02020603050405020304" pitchFamily="18" charset="0"/>
                <a:cs typeface="Times New Roman" panose="02020603050405020304" pitchFamily="18" charset="0"/>
              </a:rPr>
              <a:t>Механізми подолання бар’єрів та відновлення після психологічного насильства у психотерапії</a:t>
            </a:r>
            <a:endParaRPr lang="en-UA" sz="2800" b="1"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9991C6A8-381E-5A61-4C54-30E2EB5BB005}"/>
              </a:ext>
            </a:extLst>
          </p:cNvPr>
          <p:cNvSpPr>
            <a:spLocks noGrp="1"/>
          </p:cNvSpPr>
          <p:nvPr>
            <p:ph idx="1"/>
          </p:nvPr>
        </p:nvSpPr>
        <p:spPr>
          <a:xfrm>
            <a:off x="241738" y="1208690"/>
            <a:ext cx="11112062" cy="4968273"/>
          </a:xfrm>
        </p:spPr>
        <p:txBody>
          <a:bodyPr/>
          <a:lstStyle/>
          <a:p>
            <a:pPr marL="0" indent="0">
              <a:buNone/>
            </a:pPr>
            <a:r>
              <a:rPr lang="uk-UA" b="1" dirty="0" err="1">
                <a:latin typeface="Times New Roman" panose="02020603050405020304" pitchFamily="18" charset="0"/>
                <a:cs typeface="Times New Roman" panose="02020603050405020304" pitchFamily="18" charset="0"/>
              </a:rPr>
              <a:t>Інтероцептивна</a:t>
            </a:r>
            <a:r>
              <a:rPr lang="uk-UA" b="1" dirty="0">
                <a:latin typeface="Times New Roman" panose="02020603050405020304" pitchFamily="18" charset="0"/>
                <a:cs typeface="Times New Roman" panose="02020603050405020304" pitchFamily="18" charset="0"/>
              </a:rPr>
              <a:t> усвідомленість </a:t>
            </a:r>
            <a:r>
              <a:rPr lang="uk-UA" dirty="0">
                <a:latin typeface="Times New Roman" panose="02020603050405020304" pitchFamily="18" charset="0"/>
                <a:cs typeface="Times New Roman" panose="02020603050405020304" pitchFamily="18" charset="0"/>
              </a:rPr>
              <a:t>— це свідома здатність виявляти, інтерпретувати та реагувати на внутрішні сигнали тіла, такі як голод, частота серцевих скорочень, дихання та біль, що має вирішальне значення для гомеостазу та емоційної регуляції. Вона служить </a:t>
            </a:r>
            <a:r>
              <a:rPr lang="uk-UA" dirty="0" err="1">
                <a:latin typeface="Times New Roman" panose="02020603050405020304" pitchFamily="18" charset="0"/>
                <a:cs typeface="Times New Roman" panose="02020603050405020304" pitchFamily="18" charset="0"/>
              </a:rPr>
              <a:t>життєво</a:t>
            </a:r>
            <a:r>
              <a:rPr lang="uk-UA" dirty="0">
                <a:latin typeface="Times New Roman" panose="02020603050405020304" pitchFamily="18" charset="0"/>
                <a:cs typeface="Times New Roman" panose="02020603050405020304" pitchFamily="18" charset="0"/>
              </a:rPr>
              <a:t> важливим мостом між фізичними відчуттями та психічним здоров'ям, часто опосередковуючись </a:t>
            </a:r>
            <a:r>
              <a:rPr lang="uk-UA" dirty="0" err="1">
                <a:latin typeface="Times New Roman" panose="02020603050405020304" pitchFamily="18" charset="0"/>
                <a:cs typeface="Times New Roman" panose="02020603050405020304" pitchFamily="18" charset="0"/>
              </a:rPr>
              <a:t>інсулярною</a:t>
            </a:r>
            <a:r>
              <a:rPr lang="uk-UA" dirty="0">
                <a:latin typeface="Times New Roman" panose="02020603050405020304" pitchFamily="18" charset="0"/>
                <a:cs typeface="Times New Roman" panose="02020603050405020304" pitchFamily="18" charset="0"/>
              </a:rPr>
              <a:t> корою.</a:t>
            </a:r>
            <a:endParaRPr lang="en-UA"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83AC18A3-2406-D6BE-B42C-B1FA8CF14D5E}"/>
              </a:ext>
            </a:extLst>
          </p:cNvPr>
          <p:cNvPicPr>
            <a:picLocks noChangeAspect="1"/>
          </p:cNvPicPr>
          <p:nvPr/>
        </p:nvPicPr>
        <p:blipFill>
          <a:blip r:embed="rId2"/>
          <a:stretch>
            <a:fillRect/>
          </a:stretch>
        </p:blipFill>
        <p:spPr>
          <a:xfrm>
            <a:off x="4144360" y="3941763"/>
            <a:ext cx="3924300" cy="2235200"/>
          </a:xfrm>
          <a:prstGeom prst="rect">
            <a:avLst/>
          </a:prstGeom>
        </p:spPr>
      </p:pic>
    </p:spTree>
    <p:extLst>
      <p:ext uri="{BB962C8B-B14F-4D97-AF65-F5344CB8AC3E}">
        <p14:creationId xmlns:p14="http://schemas.microsoft.com/office/powerpoint/2010/main" val="41986192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8724B5-E587-2E1D-9819-D07672FA0629}"/>
              </a:ext>
            </a:extLst>
          </p:cNvPr>
          <p:cNvSpPr>
            <a:spLocks noGrp="1"/>
          </p:cNvSpPr>
          <p:nvPr>
            <p:ph type="title"/>
          </p:nvPr>
        </p:nvSpPr>
        <p:spPr/>
        <p:txBody>
          <a:bodyPr>
            <a:normAutofit/>
          </a:bodyPr>
          <a:lstStyle/>
          <a:p>
            <a:r>
              <a:rPr lang="uk-UA" sz="2800" b="1" dirty="0">
                <a:latin typeface="Times New Roman" panose="02020603050405020304" pitchFamily="18" charset="0"/>
                <a:cs typeface="Times New Roman" panose="02020603050405020304" pitchFamily="18" charset="0"/>
              </a:rPr>
              <a:t>Механізми подолання бар’єрів та відновлення після психологічного насильства у психотерапії</a:t>
            </a:r>
            <a:endParaRPr lang="en-UA" sz="2800" dirty="0"/>
          </a:p>
        </p:txBody>
      </p:sp>
      <p:sp>
        <p:nvSpPr>
          <p:cNvPr id="3" name="Content Placeholder 2">
            <a:extLst>
              <a:ext uri="{FF2B5EF4-FFF2-40B4-BE49-F238E27FC236}">
                <a16:creationId xmlns:a16="http://schemas.microsoft.com/office/drawing/2014/main" id="{6A90874F-8547-0470-9976-349390C5F8DD}"/>
              </a:ext>
            </a:extLst>
          </p:cNvPr>
          <p:cNvSpPr>
            <a:spLocks noGrp="1"/>
          </p:cNvSpPr>
          <p:nvPr>
            <p:ph idx="1"/>
          </p:nvPr>
        </p:nvSpPr>
        <p:spPr>
          <a:xfrm>
            <a:off x="189186" y="1492469"/>
            <a:ext cx="11164614" cy="4684494"/>
          </a:xfrm>
        </p:spPr>
        <p:txBody>
          <a:bodyPr/>
          <a:lstStyle/>
          <a:p>
            <a:pPr marL="0" indent="0">
              <a:buNone/>
            </a:pPr>
            <a:r>
              <a:rPr lang="uk-UA" b="1" dirty="0" err="1">
                <a:latin typeface="Times New Roman" panose="02020603050405020304" pitchFamily="18" charset="0"/>
                <a:cs typeface="Times New Roman" panose="02020603050405020304" pitchFamily="18" charset="0"/>
              </a:rPr>
              <a:t>Наративна</a:t>
            </a:r>
            <a:r>
              <a:rPr lang="uk-UA" b="1" dirty="0">
                <a:latin typeface="Times New Roman" panose="02020603050405020304" pitchFamily="18" charset="0"/>
                <a:cs typeface="Times New Roman" panose="02020603050405020304" pitchFamily="18" charset="0"/>
              </a:rPr>
              <a:t> реконструкція </a:t>
            </a:r>
            <a:r>
              <a:rPr lang="uk-UA" dirty="0">
                <a:latin typeface="Times New Roman" panose="02020603050405020304" pitchFamily="18" charset="0"/>
                <a:cs typeface="Times New Roman" panose="02020603050405020304" pitchFamily="18" charset="0"/>
              </a:rPr>
              <a:t>— це інтегративна терапевтична техніка, розроблена, щоб допомогти людям переосмислити травму, тривале горе або посттравматичний стресовий розлад шляхом переписування їхніх особистих історій. Вона включає детальні, письмові або усні розповіді про болісні спогади, щоб інтегрувати їх у цілісну життєву історію, сприяючи створенню сенсу, емоційній регуляції та посттравматичному зростанню.</a:t>
            </a:r>
            <a:endParaRPr lang="en-UA"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4853D3B0-7EE5-346A-4607-F4CCBFF2B48D}"/>
              </a:ext>
            </a:extLst>
          </p:cNvPr>
          <p:cNvPicPr>
            <a:picLocks noChangeAspect="1"/>
          </p:cNvPicPr>
          <p:nvPr/>
        </p:nvPicPr>
        <p:blipFill>
          <a:blip r:embed="rId2"/>
          <a:stretch>
            <a:fillRect/>
          </a:stretch>
        </p:blipFill>
        <p:spPr>
          <a:xfrm>
            <a:off x="3866493" y="4260631"/>
            <a:ext cx="3810000" cy="2057400"/>
          </a:xfrm>
          <a:prstGeom prst="rect">
            <a:avLst/>
          </a:prstGeom>
        </p:spPr>
      </p:pic>
    </p:spTree>
    <p:extLst>
      <p:ext uri="{BB962C8B-B14F-4D97-AF65-F5344CB8AC3E}">
        <p14:creationId xmlns:p14="http://schemas.microsoft.com/office/powerpoint/2010/main" val="23582073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BA73F2-5779-9DFB-E567-C40ADD07DB56}"/>
              </a:ext>
            </a:extLst>
          </p:cNvPr>
          <p:cNvSpPr>
            <a:spLocks noGrp="1"/>
          </p:cNvSpPr>
          <p:nvPr>
            <p:ph type="title"/>
          </p:nvPr>
        </p:nvSpPr>
        <p:spPr>
          <a:xfrm>
            <a:off x="210207" y="365125"/>
            <a:ext cx="11782095" cy="1325563"/>
          </a:xfrm>
        </p:spPr>
        <p:txBody>
          <a:bodyPr>
            <a:normAutofit/>
          </a:bodyPr>
          <a:lstStyle/>
          <a:p>
            <a:r>
              <a:rPr lang="uk-UA" sz="2800" b="1" dirty="0">
                <a:latin typeface="Times New Roman" panose="02020603050405020304" pitchFamily="18" charset="0"/>
                <a:cs typeface="Times New Roman" panose="02020603050405020304" pitchFamily="18" charset="0"/>
              </a:rPr>
              <a:t>Механізми подолання бар’єрів та відновлення після психологічного насильства у психотерапії</a:t>
            </a:r>
            <a:endParaRPr lang="en-UA" sz="2800" dirty="0"/>
          </a:p>
        </p:txBody>
      </p:sp>
      <p:sp>
        <p:nvSpPr>
          <p:cNvPr id="3" name="Content Placeholder 2">
            <a:extLst>
              <a:ext uri="{FF2B5EF4-FFF2-40B4-BE49-F238E27FC236}">
                <a16:creationId xmlns:a16="http://schemas.microsoft.com/office/drawing/2014/main" id="{429764E6-BC16-8A0F-67A9-076D07F4622C}"/>
              </a:ext>
            </a:extLst>
          </p:cNvPr>
          <p:cNvSpPr>
            <a:spLocks noGrp="1"/>
          </p:cNvSpPr>
          <p:nvPr>
            <p:ph idx="1"/>
          </p:nvPr>
        </p:nvSpPr>
        <p:spPr>
          <a:xfrm>
            <a:off x="199698" y="1566041"/>
            <a:ext cx="11154102" cy="4610922"/>
          </a:xfrm>
        </p:spPr>
        <p:txBody>
          <a:bodyPr>
            <a:normAutofit/>
          </a:bodyPr>
          <a:lstStyle/>
          <a:p>
            <a:pPr marL="0" indent="0">
              <a:buNone/>
            </a:pPr>
            <a:r>
              <a:rPr lang="uk-UA" sz="2200" b="1" dirty="0">
                <a:latin typeface="Times New Roman" panose="02020603050405020304" pitchFamily="18" charset="0"/>
                <a:cs typeface="Times New Roman" panose="02020603050405020304" pitchFamily="18" charset="0"/>
              </a:rPr>
              <a:t>Інтеграція травматичної пам'яті </a:t>
            </a:r>
            <a:r>
              <a:rPr lang="uk-UA" sz="2200" dirty="0">
                <a:latin typeface="Times New Roman" panose="02020603050405020304" pitchFamily="18" charset="0"/>
                <a:cs typeface="Times New Roman" panose="02020603050405020304" pitchFamily="18" charset="0"/>
              </a:rPr>
              <a:t>– це терапевтичний процес перетворення </a:t>
            </a:r>
            <a:r>
              <a:rPr lang="uk-UA" sz="2200" dirty="0" err="1">
                <a:latin typeface="Times New Roman" panose="02020603050405020304" pitchFamily="18" charset="0"/>
                <a:cs typeface="Times New Roman" panose="02020603050405020304" pitchFamily="18" charset="0"/>
              </a:rPr>
              <a:t>фрагментованих</a:t>
            </a:r>
            <a:r>
              <a:rPr lang="uk-UA" sz="2200" dirty="0">
                <a:latin typeface="Times New Roman" panose="02020603050405020304" pitchFamily="18" charset="0"/>
                <a:cs typeface="Times New Roman" panose="02020603050405020304" pitchFamily="18" charset="0"/>
              </a:rPr>
              <a:t> </a:t>
            </a:r>
            <a:r>
              <a:rPr lang="uk-UA" sz="2200" dirty="0" err="1">
                <a:latin typeface="Times New Roman" panose="02020603050405020304" pitchFamily="18" charset="0"/>
                <a:cs typeface="Times New Roman" panose="02020603050405020304" pitchFamily="18" charset="0"/>
              </a:rPr>
              <a:t>сенсомоторних</a:t>
            </a:r>
            <a:r>
              <a:rPr lang="uk-UA" sz="2200" dirty="0">
                <a:latin typeface="Times New Roman" panose="02020603050405020304" pitchFamily="18" charset="0"/>
                <a:cs typeface="Times New Roman" panose="02020603050405020304" pitchFamily="18" charset="0"/>
              </a:rPr>
              <a:t> спогадів про травму в цілісний, керований </a:t>
            </a:r>
            <a:r>
              <a:rPr lang="uk-UA" sz="2200" dirty="0" err="1">
                <a:latin typeface="Times New Roman" panose="02020603050405020304" pitchFamily="18" charset="0"/>
                <a:cs typeface="Times New Roman" panose="02020603050405020304" pitchFamily="18" charset="0"/>
              </a:rPr>
              <a:t>наратив</a:t>
            </a:r>
            <a:r>
              <a:rPr lang="uk-UA" sz="2200" dirty="0">
                <a:latin typeface="Times New Roman" panose="02020603050405020304" pitchFamily="18" charset="0"/>
                <a:cs typeface="Times New Roman" panose="02020603050405020304" pitchFamily="18" charset="0"/>
              </a:rPr>
              <a:t>. Він зменшує емоційну інтенсивність та соматичні симптоми, дозволяючи людям обробляти минулі події та рухатися вперед, інтегруючи їх у свою особисту життєву історію.</a:t>
            </a:r>
            <a:endParaRPr lang="en-UA" sz="2200"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5BEC4AC0-E511-400F-CA7F-BB5E4F3D06C2}"/>
              </a:ext>
            </a:extLst>
          </p:cNvPr>
          <p:cNvPicPr>
            <a:picLocks noChangeAspect="1"/>
          </p:cNvPicPr>
          <p:nvPr/>
        </p:nvPicPr>
        <p:blipFill>
          <a:blip r:embed="rId2"/>
          <a:stretch>
            <a:fillRect/>
          </a:stretch>
        </p:blipFill>
        <p:spPr>
          <a:xfrm>
            <a:off x="3668548" y="3156497"/>
            <a:ext cx="3747163" cy="3336378"/>
          </a:xfrm>
          <a:prstGeom prst="rect">
            <a:avLst/>
          </a:prstGeom>
        </p:spPr>
      </p:pic>
    </p:spTree>
    <p:extLst>
      <p:ext uri="{BB962C8B-B14F-4D97-AF65-F5344CB8AC3E}">
        <p14:creationId xmlns:p14="http://schemas.microsoft.com/office/powerpoint/2010/main" val="7834673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769784-2D60-9DC6-2271-BC4F448580C1}"/>
              </a:ext>
            </a:extLst>
          </p:cNvPr>
          <p:cNvSpPr>
            <a:spLocks noGrp="1"/>
          </p:cNvSpPr>
          <p:nvPr>
            <p:ph type="title"/>
          </p:nvPr>
        </p:nvSpPr>
        <p:spPr>
          <a:xfrm>
            <a:off x="838200" y="365125"/>
            <a:ext cx="10515600" cy="395039"/>
          </a:xfrm>
        </p:spPr>
        <p:txBody>
          <a:bodyPr>
            <a:normAutofit fontScale="90000"/>
          </a:bodyPr>
          <a:lstStyle/>
          <a:p>
            <a:r>
              <a:rPr lang="uk-UA" sz="2800" b="1" dirty="0">
                <a:latin typeface="Times New Roman" panose="02020603050405020304" pitchFamily="18" charset="0"/>
                <a:cs typeface="Times New Roman" panose="02020603050405020304" pitchFamily="18" charset="0"/>
              </a:rPr>
              <a:t>Домашнє завдання</a:t>
            </a:r>
            <a:endParaRPr lang="en-UA" sz="2800" b="1"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01605B8F-319B-D80A-0D87-1D9FA89F32A7}"/>
              </a:ext>
            </a:extLst>
          </p:cNvPr>
          <p:cNvSpPr>
            <a:spLocks noGrp="1"/>
          </p:cNvSpPr>
          <p:nvPr>
            <p:ph idx="1"/>
          </p:nvPr>
        </p:nvSpPr>
        <p:spPr>
          <a:xfrm>
            <a:off x="242372" y="760164"/>
            <a:ext cx="10968210" cy="5416799"/>
          </a:xfrm>
        </p:spPr>
        <p:txBody>
          <a:bodyPr>
            <a:normAutofit fontScale="92500"/>
          </a:bodyPr>
          <a:lstStyle/>
          <a:p>
            <a:pPr marL="0" indent="0">
              <a:buNone/>
            </a:pPr>
            <a:r>
              <a:rPr lang="uk-UA" b="1" dirty="0">
                <a:latin typeface="Times New Roman" panose="02020603050405020304" pitchFamily="18" charset="0"/>
                <a:cs typeface="Times New Roman" panose="02020603050405020304" pitchFamily="18" charset="0"/>
              </a:rPr>
              <a:t>Аналіз кейсу через модель «від виживання до відновлення»</a:t>
            </a:r>
            <a:br>
              <a:rPr lang="uk-UA" b="1" dirty="0">
                <a:latin typeface="Times New Roman" panose="02020603050405020304" pitchFamily="18" charset="0"/>
                <a:cs typeface="Times New Roman" panose="02020603050405020304" pitchFamily="18" charset="0"/>
              </a:rPr>
            </a:br>
            <a:r>
              <a:rPr lang="uk-UA" dirty="0">
                <a:latin typeface="Times New Roman" panose="02020603050405020304" pitchFamily="18" charset="0"/>
                <a:cs typeface="Times New Roman" panose="02020603050405020304" pitchFamily="18" charset="0"/>
              </a:rPr>
              <a:t>Оберіть один кейс психологічного насильства: з фільму;  серіалу;  книги; </a:t>
            </a:r>
          </a:p>
          <a:p>
            <a:pPr marL="0" indent="0">
              <a:buNone/>
            </a:pPr>
            <a:r>
              <a:rPr lang="uk-UA" dirty="0">
                <a:latin typeface="Times New Roman" panose="02020603050405020304" pitchFamily="18" charset="0"/>
                <a:cs typeface="Times New Roman" panose="02020603050405020304" pitchFamily="18" charset="0"/>
              </a:rPr>
              <a:t>публічного інтерв’ю; </a:t>
            </a:r>
          </a:p>
          <a:p>
            <a:pPr marL="0" indent="0">
              <a:buNone/>
            </a:pPr>
            <a:r>
              <a:rPr lang="uk-UA" b="1" dirty="0">
                <a:latin typeface="Times New Roman" panose="02020603050405020304" pitchFamily="18" charset="0"/>
                <a:cs typeface="Times New Roman" panose="02020603050405020304" pitchFamily="18" charset="0"/>
              </a:rPr>
              <a:t>Проаналізуйте його за такою схемою:</a:t>
            </a:r>
          </a:p>
          <a:p>
            <a:pPr marL="0" indent="0">
              <a:buNone/>
            </a:pPr>
            <a:r>
              <a:rPr lang="uk-UA" dirty="0">
                <a:latin typeface="Times New Roman" panose="02020603050405020304" pitchFamily="18" charset="0"/>
                <a:cs typeface="Times New Roman" panose="02020603050405020304" pitchFamily="18" charset="0"/>
              </a:rPr>
              <a:t>Які прояви психологічного насильства можна виявити? </a:t>
            </a:r>
          </a:p>
          <a:p>
            <a:pPr marL="0" indent="0">
              <a:buNone/>
            </a:pPr>
            <a:r>
              <a:rPr lang="uk-UA" dirty="0">
                <a:latin typeface="Times New Roman" panose="02020603050405020304" pitchFamily="18" charset="0"/>
                <a:cs typeface="Times New Roman" panose="02020603050405020304" pitchFamily="18" charset="0"/>
              </a:rPr>
              <a:t>Які психічні, емоційні, тілесні та поведінкові наслідки видно у постраждалої особи? </a:t>
            </a:r>
          </a:p>
          <a:p>
            <a:pPr marL="0" indent="0">
              <a:buNone/>
            </a:pPr>
            <a:r>
              <a:rPr lang="uk-UA" dirty="0">
                <a:latin typeface="Times New Roman" panose="02020603050405020304" pitchFamily="18" charset="0"/>
                <a:cs typeface="Times New Roman" panose="02020603050405020304" pitchFamily="18" charset="0"/>
              </a:rPr>
              <a:t>Які бар’єри до прийняття допомоги можна припустити? </a:t>
            </a:r>
          </a:p>
          <a:p>
            <a:pPr marL="0" indent="0">
              <a:buNone/>
            </a:pPr>
            <a:r>
              <a:rPr lang="uk-UA" dirty="0">
                <a:latin typeface="Times New Roman" panose="02020603050405020304" pitchFamily="18" charset="0"/>
                <a:cs typeface="Times New Roman" panose="02020603050405020304" pitchFamily="18" charset="0"/>
              </a:rPr>
              <a:t>Які механізми відновлення були б найбільш важливими у цьому випадку? </a:t>
            </a:r>
          </a:p>
          <a:p>
            <a:pPr marL="0" indent="0">
              <a:buNone/>
            </a:pPr>
            <a:r>
              <a:rPr lang="uk-UA" dirty="0">
                <a:latin typeface="Times New Roman" panose="02020603050405020304" pitchFamily="18" charset="0"/>
                <a:cs typeface="Times New Roman" panose="02020603050405020304" pitchFamily="18" charset="0"/>
              </a:rPr>
              <a:t>Яку роль міг би відігравати психолог у процесі відновлення? </a:t>
            </a:r>
          </a:p>
          <a:p>
            <a:pPr marL="0" indent="0">
              <a:buNone/>
            </a:pPr>
            <a:r>
              <a:rPr lang="uk-UA" b="1" dirty="0">
                <a:latin typeface="Times New Roman" panose="02020603050405020304" pitchFamily="18" charset="0"/>
                <a:cs typeface="Times New Roman" panose="02020603050405020304" pitchFamily="18" charset="0"/>
              </a:rPr>
              <a:t>Обсяг </a:t>
            </a:r>
            <a:r>
              <a:rPr lang="uk-UA" dirty="0">
                <a:latin typeface="Times New Roman" panose="02020603050405020304" pitchFamily="18" charset="0"/>
                <a:cs typeface="Times New Roman" panose="02020603050405020304" pitchFamily="18" charset="0"/>
              </a:rPr>
              <a:t> 5–7 слайдів.</a:t>
            </a:r>
          </a:p>
          <a:p>
            <a:pPr marL="0" indent="0">
              <a:buNone/>
            </a:pPr>
            <a:endParaRPr lang="en-UA" dirty="0"/>
          </a:p>
        </p:txBody>
      </p:sp>
    </p:spTree>
    <p:extLst>
      <p:ext uri="{BB962C8B-B14F-4D97-AF65-F5344CB8AC3E}">
        <p14:creationId xmlns:p14="http://schemas.microsoft.com/office/powerpoint/2010/main" val="6847021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06FCB-9882-CC37-AEB6-02B969679A88}"/>
              </a:ext>
            </a:extLst>
          </p:cNvPr>
          <p:cNvSpPr>
            <a:spLocks noGrp="1"/>
          </p:cNvSpPr>
          <p:nvPr>
            <p:ph type="title"/>
          </p:nvPr>
        </p:nvSpPr>
        <p:spPr>
          <a:xfrm>
            <a:off x="838200" y="-517793"/>
            <a:ext cx="10773578" cy="2208481"/>
          </a:xfrm>
        </p:spPr>
        <p:txBody>
          <a:bodyPr>
            <a:normAutofit/>
          </a:bodyPr>
          <a:lstStyle/>
          <a:p>
            <a:pPr algn="ctr"/>
            <a:r>
              <a:rPr lang="uk-UA" sz="2800" b="1" dirty="0">
                <a:latin typeface="Times New Roman" panose="02020603050405020304" pitchFamily="18" charset="0"/>
                <a:cs typeface="Times New Roman" panose="02020603050405020304" pitchFamily="18" charset="0"/>
              </a:rPr>
              <a:t>Психологічні та </a:t>
            </a:r>
            <a:r>
              <a:rPr lang="uk-UA" sz="2800" b="1" dirty="0" err="1">
                <a:latin typeface="Times New Roman" panose="02020603050405020304" pitchFamily="18" charset="0"/>
                <a:cs typeface="Times New Roman" panose="02020603050405020304" pitchFamily="18" charset="0"/>
              </a:rPr>
              <a:t>нейробіологічні</a:t>
            </a:r>
            <a:r>
              <a:rPr lang="uk-UA" sz="2800" b="1" dirty="0">
                <a:latin typeface="Times New Roman" panose="02020603050405020304" pitchFamily="18" charset="0"/>
                <a:cs typeface="Times New Roman" panose="02020603050405020304" pitchFamily="18" charset="0"/>
              </a:rPr>
              <a:t> механізми відновлення після психологічного насильства</a:t>
            </a:r>
            <a:endParaRPr lang="en-UA" sz="2800" b="1"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58CB8CFA-54D4-8A9C-75F1-34E232D25F6C}"/>
              </a:ext>
            </a:extLst>
          </p:cNvPr>
          <p:cNvSpPr>
            <a:spLocks noGrp="1"/>
          </p:cNvSpPr>
          <p:nvPr>
            <p:ph idx="1"/>
          </p:nvPr>
        </p:nvSpPr>
        <p:spPr>
          <a:xfrm>
            <a:off x="202932" y="1007039"/>
            <a:ext cx="11786136" cy="4843922"/>
          </a:xfrm>
        </p:spPr>
        <p:txBody>
          <a:bodyPr>
            <a:normAutofit/>
          </a:bodyPr>
          <a:lstStyle/>
          <a:p>
            <a:pPr marL="0" indent="0">
              <a:buNone/>
            </a:pPr>
            <a:r>
              <a:rPr lang="uk-UA" sz="2200" b="1" dirty="0">
                <a:latin typeface="Times New Roman" panose="02020603050405020304" pitchFamily="18" charset="0"/>
                <a:cs typeface="Times New Roman" panose="02020603050405020304" pitchFamily="18" charset="0"/>
              </a:rPr>
              <a:t>1. </a:t>
            </a:r>
            <a:r>
              <a:rPr lang="uk-UA" sz="2200" b="1" dirty="0" err="1">
                <a:latin typeface="Times New Roman" panose="02020603050405020304" pitchFamily="18" charset="0"/>
                <a:cs typeface="Times New Roman" panose="02020603050405020304" pitchFamily="18" charset="0"/>
              </a:rPr>
              <a:t>Нейропластичність</a:t>
            </a:r>
            <a:r>
              <a:rPr lang="uk-UA" sz="2200" dirty="0">
                <a:latin typeface="Times New Roman" panose="02020603050405020304" pitchFamily="18" charset="0"/>
                <a:cs typeface="Times New Roman" panose="02020603050405020304" pitchFamily="18" charset="0"/>
              </a:rPr>
              <a:t> — це здатність мозку протягом усього життя реорганізовувати свою структуру, функції та нейронні зв'язки у відповідь на навчання, досвід або травму. Це дозволяє мозку формувати нові нейронні шляхи та послаблювати старі, що сприяє адаптації, набуттю навичок та відновленню після пошкодження мозку.</a:t>
            </a:r>
          </a:p>
          <a:p>
            <a:pPr marL="0" indent="0" algn="ctr">
              <a:buNone/>
            </a:pPr>
            <a:r>
              <a:rPr lang="uk-UA" sz="2200" b="1" dirty="0">
                <a:latin typeface="Times New Roman" panose="02020603050405020304" pitchFamily="18" charset="0"/>
                <a:cs typeface="Times New Roman" panose="02020603050405020304" pitchFamily="18" charset="0"/>
              </a:rPr>
              <a:t>Ключові аспекти:</a:t>
            </a:r>
            <a:endParaRPr lang="en-UA" sz="2200" b="1"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82ED08B6-ED7E-F4CE-2261-268247D57B17}"/>
              </a:ext>
            </a:extLst>
          </p:cNvPr>
          <p:cNvPicPr>
            <a:picLocks noChangeAspect="1"/>
          </p:cNvPicPr>
          <p:nvPr/>
        </p:nvPicPr>
        <p:blipFill>
          <a:blip r:embed="rId2"/>
          <a:stretch>
            <a:fillRect/>
          </a:stretch>
        </p:blipFill>
        <p:spPr>
          <a:xfrm>
            <a:off x="86375" y="4699000"/>
            <a:ext cx="3822700" cy="2159000"/>
          </a:xfrm>
          <a:prstGeom prst="rect">
            <a:avLst/>
          </a:prstGeom>
        </p:spPr>
      </p:pic>
      <p:sp>
        <p:nvSpPr>
          <p:cNvPr id="6" name="Rounded Rectangle 5">
            <a:extLst>
              <a:ext uri="{FF2B5EF4-FFF2-40B4-BE49-F238E27FC236}">
                <a16:creationId xmlns:a16="http://schemas.microsoft.com/office/drawing/2014/main" id="{5D523739-A841-D552-D6D5-015D769E9EA7}"/>
              </a:ext>
            </a:extLst>
          </p:cNvPr>
          <p:cNvSpPr/>
          <p:nvPr/>
        </p:nvSpPr>
        <p:spPr>
          <a:xfrm>
            <a:off x="0" y="2655064"/>
            <a:ext cx="4087258" cy="174066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uk-UA" b="1" dirty="0">
                <a:latin typeface="Times New Roman" panose="02020603050405020304" pitchFamily="18" charset="0"/>
                <a:cs typeface="Times New Roman" panose="02020603050405020304" pitchFamily="18" charset="0"/>
              </a:rPr>
              <a:t>Механізми: </a:t>
            </a:r>
            <a:r>
              <a:rPr lang="uk-UA" dirty="0">
                <a:latin typeface="Times New Roman" panose="02020603050405020304" pitchFamily="18" charset="0"/>
                <a:cs typeface="Times New Roman" panose="02020603050405020304" pitchFamily="18" charset="0"/>
              </a:rPr>
              <a:t>Включає </a:t>
            </a:r>
            <a:r>
              <a:rPr lang="uk-UA" dirty="0" err="1">
                <a:latin typeface="Times New Roman" panose="02020603050405020304" pitchFamily="18" charset="0"/>
                <a:cs typeface="Times New Roman" panose="02020603050405020304" pitchFamily="18" charset="0"/>
              </a:rPr>
              <a:t>синаптичну</a:t>
            </a:r>
            <a:r>
              <a:rPr lang="uk-UA" dirty="0">
                <a:latin typeface="Times New Roman" panose="02020603050405020304" pitchFamily="18" charset="0"/>
                <a:cs typeface="Times New Roman" panose="02020603050405020304" pitchFamily="18" charset="0"/>
              </a:rPr>
              <a:t> пластичність (зміцнення/послаблення </a:t>
            </a:r>
            <a:r>
              <a:rPr lang="uk-UA" dirty="0" err="1">
                <a:latin typeface="Times New Roman" panose="02020603050405020304" pitchFamily="18" charset="0"/>
                <a:cs typeface="Times New Roman" panose="02020603050405020304" pitchFamily="18" charset="0"/>
              </a:rPr>
              <a:t>зв'язків</a:t>
            </a:r>
            <a:r>
              <a:rPr lang="uk-UA" dirty="0">
                <a:latin typeface="Times New Roman" panose="02020603050405020304" pitchFamily="18" charset="0"/>
                <a:cs typeface="Times New Roman" panose="02020603050405020304" pitchFamily="18" charset="0"/>
              </a:rPr>
              <a:t>), функціональну реорганізацію (перерозподіл функцій) та </a:t>
            </a:r>
            <a:r>
              <a:rPr lang="uk-UA" dirty="0" err="1">
                <a:latin typeface="Times New Roman" panose="02020603050405020304" pitchFamily="18" charset="0"/>
                <a:cs typeface="Times New Roman" panose="02020603050405020304" pitchFamily="18" charset="0"/>
              </a:rPr>
              <a:t>нейрогенез</a:t>
            </a:r>
            <a:r>
              <a:rPr lang="uk-UA" dirty="0">
                <a:latin typeface="Times New Roman" panose="02020603050405020304" pitchFamily="18" charset="0"/>
                <a:cs typeface="Times New Roman" panose="02020603050405020304" pitchFamily="18" charset="0"/>
              </a:rPr>
              <a:t> (генерацію нових нейронів).</a:t>
            </a:r>
            <a:endParaRPr lang="en-UA" dirty="0">
              <a:latin typeface="Times New Roman" panose="02020603050405020304" pitchFamily="18" charset="0"/>
              <a:cs typeface="Times New Roman" panose="02020603050405020304" pitchFamily="18" charset="0"/>
            </a:endParaRPr>
          </a:p>
        </p:txBody>
      </p:sp>
      <p:sp>
        <p:nvSpPr>
          <p:cNvPr id="7" name="Rounded Rectangle 6">
            <a:extLst>
              <a:ext uri="{FF2B5EF4-FFF2-40B4-BE49-F238E27FC236}">
                <a16:creationId xmlns:a16="http://schemas.microsoft.com/office/drawing/2014/main" id="{F03408A4-F5D0-3B74-18FD-09740B8323A1}"/>
              </a:ext>
            </a:extLst>
          </p:cNvPr>
          <p:cNvSpPr/>
          <p:nvPr/>
        </p:nvSpPr>
        <p:spPr>
          <a:xfrm>
            <a:off x="4290190" y="2743199"/>
            <a:ext cx="3586870" cy="165252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uk-UA" b="1" dirty="0">
                <a:latin typeface="Times New Roman" panose="02020603050405020304" pitchFamily="18" charset="0"/>
                <a:cs typeface="Times New Roman" panose="02020603050405020304" pitchFamily="18" charset="0"/>
              </a:rPr>
              <a:t>Процес, що триває все життя: </a:t>
            </a:r>
            <a:r>
              <a:rPr lang="uk-UA" dirty="0">
                <a:latin typeface="Times New Roman" panose="02020603050405020304" pitchFamily="18" charset="0"/>
                <a:cs typeface="Times New Roman" panose="02020603050405020304" pitchFamily="18" charset="0"/>
              </a:rPr>
              <a:t>Всупереч старішим переконанням, що мозок був відновлений після дитинства, він змінюється протягом життя.</a:t>
            </a:r>
            <a:endParaRPr lang="en-UA" dirty="0">
              <a:latin typeface="Times New Roman" panose="02020603050405020304" pitchFamily="18" charset="0"/>
              <a:cs typeface="Times New Roman" panose="02020603050405020304" pitchFamily="18" charset="0"/>
            </a:endParaRPr>
          </a:p>
        </p:txBody>
      </p:sp>
      <p:sp>
        <p:nvSpPr>
          <p:cNvPr id="8" name="Rounded Rectangle 7">
            <a:extLst>
              <a:ext uri="{FF2B5EF4-FFF2-40B4-BE49-F238E27FC236}">
                <a16:creationId xmlns:a16="http://schemas.microsoft.com/office/drawing/2014/main" id="{2E6AE825-C7EA-4C64-2A98-AF31CA4303D1}"/>
              </a:ext>
            </a:extLst>
          </p:cNvPr>
          <p:cNvSpPr/>
          <p:nvPr/>
        </p:nvSpPr>
        <p:spPr>
          <a:xfrm>
            <a:off x="7998246" y="2655062"/>
            <a:ext cx="3990822" cy="174066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uk-UA" b="1" dirty="0">
                <a:latin typeface="Times New Roman" panose="02020603050405020304" pitchFamily="18" charset="0"/>
                <a:cs typeface="Times New Roman" panose="02020603050405020304" pitchFamily="18" charset="0"/>
              </a:rPr>
              <a:t>Формування та навчання звичок: </a:t>
            </a:r>
            <a:r>
              <a:rPr lang="uk-UA" dirty="0">
                <a:latin typeface="Times New Roman" panose="02020603050405020304" pitchFamily="18" charset="0"/>
                <a:cs typeface="Times New Roman" panose="02020603050405020304" pitchFamily="18" charset="0"/>
              </a:rPr>
              <a:t>Повторення нових дій або думок формує нові, тривалі нейронні шляхи.</a:t>
            </a:r>
          </a:p>
        </p:txBody>
      </p:sp>
      <p:sp>
        <p:nvSpPr>
          <p:cNvPr id="9" name="Rounded Rectangle 8">
            <a:extLst>
              <a:ext uri="{FF2B5EF4-FFF2-40B4-BE49-F238E27FC236}">
                <a16:creationId xmlns:a16="http://schemas.microsoft.com/office/drawing/2014/main" id="{45109B9B-F9F6-83CB-9D61-2BE529B85778}"/>
              </a:ext>
            </a:extLst>
          </p:cNvPr>
          <p:cNvSpPr/>
          <p:nvPr/>
        </p:nvSpPr>
        <p:spPr>
          <a:xfrm>
            <a:off x="5280751" y="4701951"/>
            <a:ext cx="6331027" cy="165252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uk-UA" b="1" dirty="0">
                <a:latin typeface="Times New Roman" panose="02020603050405020304" pitchFamily="18" charset="0"/>
                <a:cs typeface="Times New Roman" panose="02020603050405020304" pitchFamily="18" charset="0"/>
              </a:rPr>
              <a:t>Відновлення та адаптація:</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Нейропластичність</a:t>
            </a:r>
            <a:r>
              <a:rPr lang="uk-UA" dirty="0">
                <a:latin typeface="Times New Roman" panose="02020603050405020304" pitchFamily="18" charset="0"/>
                <a:cs typeface="Times New Roman" panose="02020603050405020304" pitchFamily="18" charset="0"/>
              </a:rPr>
              <a:t> дозволяє мозку гоїтися після травм, таких як інсульти, часто прискорюючись реабілітаційними вправами.</a:t>
            </a:r>
            <a:endParaRPr lang="en-UA" dirty="0">
              <a:latin typeface="Times New Roman" panose="02020603050405020304" pitchFamily="18" charset="0"/>
              <a:cs typeface="Times New Roman" panose="02020603050405020304" pitchFamily="18" charset="0"/>
            </a:endParaRPr>
          </a:p>
          <a:p>
            <a:pPr algn="ctr"/>
            <a:endParaRPr lang="en-UA" dirty="0"/>
          </a:p>
        </p:txBody>
      </p:sp>
    </p:spTree>
    <p:extLst>
      <p:ext uri="{BB962C8B-B14F-4D97-AF65-F5344CB8AC3E}">
        <p14:creationId xmlns:p14="http://schemas.microsoft.com/office/powerpoint/2010/main" val="1832630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8B1C90-F1D0-2F92-0EF7-456B57840F80}"/>
              </a:ext>
            </a:extLst>
          </p:cNvPr>
          <p:cNvSpPr>
            <a:spLocks noGrp="1"/>
          </p:cNvSpPr>
          <p:nvPr>
            <p:ph type="title"/>
          </p:nvPr>
        </p:nvSpPr>
        <p:spPr>
          <a:xfrm>
            <a:off x="1300908" y="-86565"/>
            <a:ext cx="10515600" cy="461140"/>
          </a:xfrm>
        </p:spPr>
        <p:txBody>
          <a:bodyPr>
            <a:normAutofit fontScale="90000"/>
          </a:bodyPr>
          <a:lstStyle/>
          <a:p>
            <a:r>
              <a:rPr lang="uk-UA" sz="2800" b="1" dirty="0" err="1">
                <a:latin typeface="Times New Roman" panose="02020603050405020304" pitchFamily="18" charset="0"/>
                <a:cs typeface="Times New Roman" panose="02020603050405020304" pitchFamily="18" charset="0"/>
              </a:rPr>
              <a:t>Нейропластичність</a:t>
            </a:r>
            <a:endParaRPr lang="en-UA" sz="2800" b="1"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169ADCFD-51BC-EF1B-007B-ECB1CFBC6823}"/>
              </a:ext>
            </a:extLst>
          </p:cNvPr>
          <p:cNvSpPr>
            <a:spLocks noGrp="1"/>
          </p:cNvSpPr>
          <p:nvPr>
            <p:ph idx="1"/>
          </p:nvPr>
        </p:nvSpPr>
        <p:spPr>
          <a:xfrm>
            <a:off x="154235" y="374575"/>
            <a:ext cx="10869058" cy="4910023"/>
          </a:xfrm>
        </p:spPr>
        <p:txBody>
          <a:bodyPr>
            <a:normAutofit/>
          </a:bodyPr>
          <a:lstStyle/>
          <a:p>
            <a:pPr marL="0" indent="0">
              <a:buNone/>
            </a:pPr>
            <a:r>
              <a:rPr lang="uk-UA" sz="2200" b="1" dirty="0">
                <a:latin typeface="Times New Roman" panose="02020603050405020304" pitchFamily="18" charset="0"/>
                <a:cs typeface="Times New Roman" panose="02020603050405020304" pitchFamily="18" charset="0"/>
              </a:rPr>
              <a:t>Види </a:t>
            </a:r>
            <a:r>
              <a:rPr lang="uk-UA" sz="2200" b="1" dirty="0" err="1">
                <a:latin typeface="Times New Roman" panose="02020603050405020304" pitchFamily="18" charset="0"/>
                <a:cs typeface="Times New Roman" panose="02020603050405020304" pitchFamily="18" charset="0"/>
              </a:rPr>
              <a:t>нейропластичності</a:t>
            </a:r>
            <a:r>
              <a:rPr lang="uk-UA" sz="2200" b="1" dirty="0">
                <a:latin typeface="Times New Roman" panose="02020603050405020304" pitchFamily="18" charset="0"/>
                <a:cs typeface="Times New Roman" panose="02020603050405020304" pitchFamily="18" charset="0"/>
              </a:rPr>
              <a:t>:</a:t>
            </a:r>
          </a:p>
          <a:p>
            <a:pPr marL="0" indent="0">
              <a:buNone/>
            </a:pPr>
            <a:r>
              <a:rPr lang="uk-UA" sz="2200" b="1" dirty="0">
                <a:latin typeface="Times New Roman" panose="02020603050405020304" pitchFamily="18" charset="0"/>
                <a:cs typeface="Times New Roman" panose="02020603050405020304" pitchFamily="18" charset="0"/>
              </a:rPr>
              <a:t>Функціональна реорганізація</a:t>
            </a:r>
            <a:r>
              <a:rPr lang="uk-UA" sz="2200" dirty="0">
                <a:latin typeface="Times New Roman" panose="02020603050405020304" pitchFamily="18" charset="0"/>
                <a:cs typeface="Times New Roman" panose="02020603050405020304" pitchFamily="18" charset="0"/>
              </a:rPr>
              <a:t>: Перепризначення функцій новим ділянкам мозку після пошкодження.</a:t>
            </a:r>
          </a:p>
          <a:p>
            <a:pPr marL="0" indent="0">
              <a:buNone/>
            </a:pPr>
            <a:r>
              <a:rPr lang="uk-UA" sz="2200" b="1" dirty="0">
                <a:latin typeface="Times New Roman" panose="02020603050405020304" pitchFamily="18" charset="0"/>
                <a:cs typeface="Times New Roman" panose="02020603050405020304" pitchFamily="18" charset="0"/>
              </a:rPr>
              <a:t>Структурна пластичність: </a:t>
            </a:r>
            <a:r>
              <a:rPr lang="uk-UA" sz="2200" dirty="0">
                <a:latin typeface="Times New Roman" panose="02020603050405020304" pitchFamily="18" charset="0"/>
                <a:cs typeface="Times New Roman" panose="02020603050405020304" pitchFamily="18" charset="0"/>
              </a:rPr>
              <a:t>Фізичні зміни нейронних </a:t>
            </a:r>
            <a:r>
              <a:rPr lang="uk-UA" sz="2200" dirty="0" err="1">
                <a:latin typeface="Times New Roman" panose="02020603050405020304" pitchFamily="18" charset="0"/>
                <a:cs typeface="Times New Roman" panose="02020603050405020304" pitchFamily="18" charset="0"/>
              </a:rPr>
              <a:t>зв'язків</a:t>
            </a:r>
            <a:r>
              <a:rPr lang="uk-UA" sz="2200" dirty="0">
                <a:latin typeface="Times New Roman" panose="02020603050405020304" pitchFamily="18" charset="0"/>
                <a:cs typeface="Times New Roman" panose="02020603050405020304" pitchFamily="18" charset="0"/>
              </a:rPr>
              <a:t> та зміцнення або послаблення синапсів.</a:t>
            </a:r>
          </a:p>
        </p:txBody>
      </p:sp>
      <p:pic>
        <p:nvPicPr>
          <p:cNvPr id="5" name="Picture 4">
            <a:extLst>
              <a:ext uri="{FF2B5EF4-FFF2-40B4-BE49-F238E27FC236}">
                <a16:creationId xmlns:a16="http://schemas.microsoft.com/office/drawing/2014/main" id="{9AE2221B-8250-5B59-C236-44E0F60CBD24}"/>
              </a:ext>
            </a:extLst>
          </p:cNvPr>
          <p:cNvPicPr>
            <a:picLocks noChangeAspect="1"/>
          </p:cNvPicPr>
          <p:nvPr/>
        </p:nvPicPr>
        <p:blipFill>
          <a:blip r:embed="rId2"/>
          <a:stretch>
            <a:fillRect/>
          </a:stretch>
        </p:blipFill>
        <p:spPr>
          <a:xfrm>
            <a:off x="3041573" y="1916549"/>
            <a:ext cx="7027843" cy="4941451"/>
          </a:xfrm>
          <a:prstGeom prst="rect">
            <a:avLst/>
          </a:prstGeom>
        </p:spPr>
      </p:pic>
    </p:spTree>
    <p:extLst>
      <p:ext uri="{BB962C8B-B14F-4D97-AF65-F5344CB8AC3E}">
        <p14:creationId xmlns:p14="http://schemas.microsoft.com/office/powerpoint/2010/main" val="24002393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4E1D79-14CA-8EE7-7A2F-B5DE4278DA8F}"/>
              </a:ext>
            </a:extLst>
          </p:cNvPr>
          <p:cNvSpPr>
            <a:spLocks noGrp="1"/>
          </p:cNvSpPr>
          <p:nvPr>
            <p:ph type="title"/>
          </p:nvPr>
        </p:nvSpPr>
        <p:spPr>
          <a:xfrm>
            <a:off x="838200" y="226013"/>
            <a:ext cx="10515600" cy="196735"/>
          </a:xfrm>
        </p:spPr>
        <p:txBody>
          <a:bodyPr>
            <a:normAutofit fontScale="90000"/>
          </a:bodyPr>
          <a:lstStyle/>
          <a:p>
            <a:r>
              <a:rPr lang="uk-UA" sz="2800" b="1" dirty="0">
                <a:latin typeface="Times New Roman" panose="02020603050405020304" pitchFamily="18" charset="0"/>
                <a:cs typeface="Times New Roman" panose="02020603050405020304" pitchFamily="18" charset="0"/>
              </a:rPr>
              <a:t>Як сприяти розвитку </a:t>
            </a:r>
            <a:r>
              <a:rPr lang="uk-UA" sz="2800" b="1" dirty="0" err="1">
                <a:latin typeface="Times New Roman" panose="02020603050405020304" pitchFamily="18" charset="0"/>
                <a:cs typeface="Times New Roman" panose="02020603050405020304" pitchFamily="18" charset="0"/>
              </a:rPr>
              <a:t>нейропластичності</a:t>
            </a:r>
            <a:r>
              <a:rPr lang="uk-UA" sz="2800" b="1" dirty="0">
                <a:latin typeface="Times New Roman" panose="02020603050405020304" pitchFamily="18" charset="0"/>
                <a:cs typeface="Times New Roman" panose="02020603050405020304" pitchFamily="18" charset="0"/>
              </a:rPr>
              <a:t>:</a:t>
            </a:r>
            <a:br>
              <a:rPr lang="uk-UA" sz="2800" b="1" dirty="0">
                <a:latin typeface="Times New Roman" panose="02020603050405020304" pitchFamily="18" charset="0"/>
                <a:cs typeface="Times New Roman" panose="02020603050405020304" pitchFamily="18" charset="0"/>
              </a:rPr>
            </a:br>
            <a:endParaRPr lang="en-UA" sz="2800" b="1"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30665AA7-F16A-C58D-8035-60858772B09E}"/>
              </a:ext>
            </a:extLst>
          </p:cNvPr>
          <p:cNvSpPr>
            <a:spLocks noGrp="1"/>
          </p:cNvSpPr>
          <p:nvPr>
            <p:ph idx="1"/>
          </p:nvPr>
        </p:nvSpPr>
        <p:spPr>
          <a:xfrm>
            <a:off x="385590" y="1410159"/>
            <a:ext cx="10968210" cy="4766804"/>
          </a:xfrm>
        </p:spPr>
        <p:txBody>
          <a:bodyPr/>
          <a:lstStyle/>
          <a:p>
            <a:pPr marL="0" indent="0">
              <a:buNone/>
            </a:pPr>
            <a:endParaRPr lang="en-UA"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70672D2D-A677-CBEC-56EF-91B152054B3E}"/>
              </a:ext>
            </a:extLst>
          </p:cNvPr>
          <p:cNvPicPr>
            <a:picLocks noChangeAspect="1"/>
          </p:cNvPicPr>
          <p:nvPr/>
        </p:nvPicPr>
        <p:blipFill>
          <a:blip r:embed="rId2"/>
          <a:stretch>
            <a:fillRect/>
          </a:stretch>
        </p:blipFill>
        <p:spPr>
          <a:xfrm>
            <a:off x="1200839" y="387644"/>
            <a:ext cx="8456672" cy="6470356"/>
          </a:xfrm>
          <a:prstGeom prst="rect">
            <a:avLst/>
          </a:prstGeom>
        </p:spPr>
      </p:pic>
    </p:spTree>
    <p:extLst>
      <p:ext uri="{BB962C8B-B14F-4D97-AF65-F5344CB8AC3E}">
        <p14:creationId xmlns:p14="http://schemas.microsoft.com/office/powerpoint/2010/main" val="40985591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8F929A-1230-C710-3AFF-ECFB8EF2F822}"/>
              </a:ext>
            </a:extLst>
          </p:cNvPr>
          <p:cNvSpPr>
            <a:spLocks noGrp="1"/>
          </p:cNvSpPr>
          <p:nvPr>
            <p:ph type="title"/>
          </p:nvPr>
        </p:nvSpPr>
        <p:spPr/>
        <p:txBody>
          <a:bodyPr>
            <a:normAutofit/>
          </a:bodyPr>
          <a:lstStyle/>
          <a:p>
            <a:r>
              <a:rPr lang="uk-UA" sz="2800" b="1" dirty="0">
                <a:latin typeface="Times New Roman" panose="02020603050405020304" pitchFamily="18" charset="0"/>
                <a:cs typeface="Times New Roman" panose="02020603050405020304" pitchFamily="18" charset="0"/>
              </a:rPr>
              <a:t>Психологічні та </a:t>
            </a:r>
            <a:r>
              <a:rPr lang="uk-UA" sz="2800" b="1" dirty="0" err="1">
                <a:latin typeface="Times New Roman" panose="02020603050405020304" pitchFamily="18" charset="0"/>
                <a:cs typeface="Times New Roman" panose="02020603050405020304" pitchFamily="18" charset="0"/>
              </a:rPr>
              <a:t>нейробіологічні</a:t>
            </a:r>
            <a:r>
              <a:rPr lang="uk-UA" sz="2800" b="1" dirty="0">
                <a:latin typeface="Times New Roman" panose="02020603050405020304" pitchFamily="18" charset="0"/>
                <a:cs typeface="Times New Roman" panose="02020603050405020304" pitchFamily="18" charset="0"/>
              </a:rPr>
              <a:t> механізми відновлення після психологічного насильства</a:t>
            </a:r>
            <a:endParaRPr lang="en-UA" sz="2800" dirty="0"/>
          </a:p>
        </p:txBody>
      </p:sp>
      <p:sp>
        <p:nvSpPr>
          <p:cNvPr id="3" name="Content Placeholder 2">
            <a:extLst>
              <a:ext uri="{FF2B5EF4-FFF2-40B4-BE49-F238E27FC236}">
                <a16:creationId xmlns:a16="http://schemas.microsoft.com/office/drawing/2014/main" id="{D610F4B9-8A0B-2C87-FD65-28F40546D4E4}"/>
              </a:ext>
            </a:extLst>
          </p:cNvPr>
          <p:cNvSpPr>
            <a:spLocks noGrp="1"/>
          </p:cNvSpPr>
          <p:nvPr>
            <p:ph idx="1"/>
          </p:nvPr>
        </p:nvSpPr>
        <p:spPr/>
        <p:txBody>
          <a:bodyPr/>
          <a:lstStyle/>
          <a:p>
            <a:pPr marL="0" indent="0">
              <a:buNone/>
            </a:pPr>
            <a:r>
              <a:rPr lang="uk-UA" dirty="0"/>
              <a:t>2. </a:t>
            </a:r>
            <a:r>
              <a:rPr lang="uk-UA" b="1" dirty="0" err="1">
                <a:latin typeface="Times New Roman" panose="02020603050405020304" pitchFamily="18" charset="0"/>
                <a:cs typeface="Times New Roman" panose="02020603050405020304" pitchFamily="18" charset="0"/>
              </a:rPr>
              <a:t>Реконсолідація</a:t>
            </a:r>
            <a:r>
              <a:rPr lang="uk-UA" b="1" dirty="0">
                <a:latin typeface="Times New Roman" panose="02020603050405020304" pitchFamily="18" charset="0"/>
                <a:cs typeface="Times New Roman" panose="02020603050405020304" pitchFamily="18" charset="0"/>
              </a:rPr>
              <a:t> пам'яті</a:t>
            </a:r>
            <a:r>
              <a:rPr lang="uk-UA" dirty="0">
                <a:latin typeface="Times New Roman" panose="02020603050405020304" pitchFamily="18" charset="0"/>
                <a:cs typeface="Times New Roman" panose="02020603050405020304" pitchFamily="18" charset="0"/>
              </a:rPr>
              <a:t> – це біологічний процес, під час якого раніше збережені, стабільні довготривалі спогади дестабілізуються під час відтворення та повинні бути повторно стабілізовані (</a:t>
            </a:r>
            <a:r>
              <a:rPr lang="uk-UA" dirty="0" err="1">
                <a:latin typeface="Times New Roman" panose="02020603050405020304" pitchFamily="18" charset="0"/>
                <a:cs typeface="Times New Roman" panose="02020603050405020304" pitchFamily="18" charset="0"/>
              </a:rPr>
              <a:t>реконсолідовані</a:t>
            </a:r>
            <a:r>
              <a:rPr lang="uk-UA" dirty="0">
                <a:latin typeface="Times New Roman" panose="02020603050405020304" pitchFamily="18" charset="0"/>
                <a:cs typeface="Times New Roman" panose="02020603050405020304" pitchFamily="18" charset="0"/>
              </a:rPr>
              <a:t>) для збереження. Цей механізм дозволяє оновлювати, зміцнювати або змінювати спогади шляхом інтеграції нової інформації перед повторним зберіганням.</a:t>
            </a:r>
            <a:endParaRPr lang="en-UA"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884B15A8-2D46-4351-06C8-3A9B56949BED}"/>
              </a:ext>
            </a:extLst>
          </p:cNvPr>
          <p:cNvPicPr>
            <a:picLocks noChangeAspect="1"/>
          </p:cNvPicPr>
          <p:nvPr/>
        </p:nvPicPr>
        <p:blipFill>
          <a:blip r:embed="rId2"/>
          <a:stretch>
            <a:fillRect/>
          </a:stretch>
        </p:blipFill>
        <p:spPr>
          <a:xfrm>
            <a:off x="4538261" y="4244975"/>
            <a:ext cx="2476500" cy="2247900"/>
          </a:xfrm>
          <a:prstGeom prst="rect">
            <a:avLst/>
          </a:prstGeom>
        </p:spPr>
      </p:pic>
    </p:spTree>
    <p:extLst>
      <p:ext uri="{BB962C8B-B14F-4D97-AF65-F5344CB8AC3E}">
        <p14:creationId xmlns:p14="http://schemas.microsoft.com/office/powerpoint/2010/main" val="21366801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D97DD-569C-CA06-A477-FB634967A9E3}"/>
              </a:ext>
            </a:extLst>
          </p:cNvPr>
          <p:cNvSpPr>
            <a:spLocks noGrp="1"/>
          </p:cNvSpPr>
          <p:nvPr>
            <p:ph type="title"/>
          </p:nvPr>
        </p:nvSpPr>
        <p:spPr>
          <a:xfrm>
            <a:off x="867577" y="-119216"/>
            <a:ext cx="10515600" cy="1325563"/>
          </a:xfrm>
        </p:spPr>
        <p:txBody>
          <a:bodyPr>
            <a:normAutofit/>
          </a:bodyPr>
          <a:lstStyle/>
          <a:p>
            <a:r>
              <a:rPr lang="uk-UA" sz="2800" b="1" dirty="0">
                <a:latin typeface="Times New Roman" panose="02020603050405020304" pitchFamily="18" charset="0"/>
                <a:cs typeface="Times New Roman" panose="02020603050405020304" pitchFamily="18" charset="0"/>
              </a:rPr>
              <a:t>Ключові аспекти </a:t>
            </a:r>
            <a:r>
              <a:rPr lang="uk-UA" sz="2800" b="1" dirty="0" err="1">
                <a:latin typeface="Times New Roman" panose="02020603050405020304" pitchFamily="18" charset="0"/>
                <a:cs typeface="Times New Roman" panose="02020603050405020304" pitchFamily="18" charset="0"/>
              </a:rPr>
              <a:t>реконсолідації</a:t>
            </a:r>
            <a:r>
              <a:rPr lang="uk-UA" sz="2800" b="1" dirty="0">
                <a:latin typeface="Times New Roman" panose="02020603050405020304" pitchFamily="18" charset="0"/>
                <a:cs typeface="Times New Roman" panose="02020603050405020304" pitchFamily="18" charset="0"/>
              </a:rPr>
              <a:t> пам'яті:</a:t>
            </a:r>
            <a:br>
              <a:rPr lang="uk-UA" sz="2800" b="1" dirty="0">
                <a:latin typeface="Times New Roman" panose="02020603050405020304" pitchFamily="18" charset="0"/>
                <a:cs typeface="Times New Roman" panose="02020603050405020304" pitchFamily="18" charset="0"/>
              </a:rPr>
            </a:br>
            <a:endParaRPr lang="en-UA" sz="2800" b="1"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0FF0F648-58CF-CD85-40FC-69528025915C}"/>
              </a:ext>
            </a:extLst>
          </p:cNvPr>
          <p:cNvSpPr>
            <a:spLocks noGrp="1"/>
          </p:cNvSpPr>
          <p:nvPr>
            <p:ph idx="1"/>
          </p:nvPr>
        </p:nvSpPr>
        <p:spPr>
          <a:xfrm>
            <a:off x="550843" y="1277957"/>
            <a:ext cx="10802957" cy="4899006"/>
          </a:xfrm>
        </p:spPr>
        <p:txBody>
          <a:bodyPr>
            <a:normAutofit/>
          </a:bodyPr>
          <a:lstStyle/>
          <a:p>
            <a:pPr marL="0" indent="0">
              <a:buNone/>
            </a:pPr>
            <a:endParaRPr lang="en-UA" dirty="0"/>
          </a:p>
        </p:txBody>
      </p:sp>
      <p:sp>
        <p:nvSpPr>
          <p:cNvPr id="4" name="Rounded Rectangle 3">
            <a:extLst>
              <a:ext uri="{FF2B5EF4-FFF2-40B4-BE49-F238E27FC236}">
                <a16:creationId xmlns:a16="http://schemas.microsoft.com/office/drawing/2014/main" id="{EB11809D-BB18-B7F7-8D18-F90B37A77FDF}"/>
              </a:ext>
            </a:extLst>
          </p:cNvPr>
          <p:cNvSpPr/>
          <p:nvPr/>
        </p:nvSpPr>
        <p:spPr>
          <a:xfrm>
            <a:off x="7264705" y="883385"/>
            <a:ext cx="3465723" cy="254561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uk-UA" sz="2200" b="1" dirty="0">
                <a:latin typeface="Times New Roman" panose="02020603050405020304" pitchFamily="18" charset="0"/>
                <a:cs typeface="Times New Roman" panose="02020603050405020304" pitchFamily="18" charset="0"/>
              </a:rPr>
              <a:t>Мета:</a:t>
            </a:r>
          </a:p>
          <a:p>
            <a:pPr algn="ctr"/>
            <a:r>
              <a:rPr lang="uk-UA" sz="2200" dirty="0">
                <a:latin typeface="Times New Roman" panose="02020603050405020304" pitchFamily="18" charset="0"/>
                <a:cs typeface="Times New Roman" panose="02020603050405020304" pitchFamily="18" charset="0"/>
              </a:rPr>
              <a:t> Функціонує як механізм «оновлення», дозволяючи мозку включати новий досвід у старі сліди пам'яті.</a:t>
            </a:r>
          </a:p>
          <a:p>
            <a:pPr algn="ctr"/>
            <a:endParaRPr lang="en-UA" dirty="0"/>
          </a:p>
        </p:txBody>
      </p:sp>
      <p:sp>
        <p:nvSpPr>
          <p:cNvPr id="5" name="Rounded Rectangle 4">
            <a:extLst>
              <a:ext uri="{FF2B5EF4-FFF2-40B4-BE49-F238E27FC236}">
                <a16:creationId xmlns:a16="http://schemas.microsoft.com/office/drawing/2014/main" id="{3C6B52E6-391D-FBC5-FFE1-4D54180821FD}"/>
              </a:ext>
            </a:extLst>
          </p:cNvPr>
          <p:cNvSpPr/>
          <p:nvPr/>
        </p:nvSpPr>
        <p:spPr>
          <a:xfrm>
            <a:off x="1167788" y="3693611"/>
            <a:ext cx="3732882" cy="237780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uk-UA" sz="2200" b="1" dirty="0">
                <a:latin typeface="Times New Roman" panose="02020603050405020304" pitchFamily="18" charset="0"/>
                <a:cs typeface="Times New Roman" panose="02020603050405020304" pitchFamily="18" charset="0"/>
              </a:rPr>
              <a:t>Молекулярний механізм: </a:t>
            </a:r>
            <a:r>
              <a:rPr lang="uk-UA" sz="2200" dirty="0" err="1">
                <a:latin typeface="Times New Roman" panose="02020603050405020304" pitchFamily="18" charset="0"/>
                <a:cs typeface="Times New Roman" panose="02020603050405020304" pitchFamily="18" charset="0"/>
              </a:rPr>
              <a:t>Реконсолідація</a:t>
            </a:r>
            <a:r>
              <a:rPr lang="uk-UA" sz="2200" dirty="0">
                <a:latin typeface="Times New Roman" panose="02020603050405020304" pitchFamily="18" charset="0"/>
                <a:cs typeface="Times New Roman" panose="02020603050405020304" pitchFamily="18" charset="0"/>
              </a:rPr>
              <a:t> вимагає нового синтезу білка в мозку, щоб знову стабілізувати пам'ять після її модифікації.</a:t>
            </a:r>
            <a:endParaRPr lang="en-UA" sz="2200" dirty="0">
              <a:latin typeface="Times New Roman" panose="02020603050405020304" pitchFamily="18" charset="0"/>
              <a:cs typeface="Times New Roman" panose="02020603050405020304" pitchFamily="18" charset="0"/>
            </a:endParaRPr>
          </a:p>
          <a:p>
            <a:pPr algn="ctr"/>
            <a:endParaRPr lang="en-UA" dirty="0"/>
          </a:p>
        </p:txBody>
      </p:sp>
      <p:sp>
        <p:nvSpPr>
          <p:cNvPr id="6" name="Rounded Rectangle 5">
            <a:extLst>
              <a:ext uri="{FF2B5EF4-FFF2-40B4-BE49-F238E27FC236}">
                <a16:creationId xmlns:a16="http://schemas.microsoft.com/office/drawing/2014/main" id="{6D36E54F-9B74-4C06-34F2-B1E116BC2695}"/>
              </a:ext>
            </a:extLst>
          </p:cNvPr>
          <p:cNvSpPr/>
          <p:nvPr/>
        </p:nvSpPr>
        <p:spPr>
          <a:xfrm>
            <a:off x="5959207" y="3560218"/>
            <a:ext cx="5813234" cy="264459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uk-UA" sz="2200" b="1" dirty="0">
                <a:latin typeface="Times New Roman" panose="02020603050405020304" pitchFamily="18" charset="0"/>
                <a:cs typeface="Times New Roman" panose="02020603050405020304" pitchFamily="18" charset="0"/>
              </a:rPr>
              <a:t>Терапевтичний потенціал:</a:t>
            </a:r>
            <a:r>
              <a:rPr lang="uk-UA" sz="2200" dirty="0">
                <a:latin typeface="Times New Roman" panose="02020603050405020304" pitchFamily="18" charset="0"/>
                <a:cs typeface="Times New Roman" panose="02020603050405020304" pitchFamily="18" charset="0"/>
              </a:rPr>
              <a:t> </a:t>
            </a:r>
          </a:p>
          <a:p>
            <a:pPr algn="ctr"/>
            <a:r>
              <a:rPr lang="uk-UA" sz="2200" dirty="0">
                <a:latin typeface="Times New Roman" panose="02020603050405020304" pitchFamily="18" charset="0"/>
                <a:cs typeface="Times New Roman" panose="02020603050405020304" pitchFamily="18" charset="0"/>
              </a:rPr>
              <a:t>Може стерти або зменшити емоційний заряд травматичних спогадів або фобій, оскільки </a:t>
            </a:r>
            <a:r>
              <a:rPr lang="uk-UA" sz="2200" dirty="0" err="1">
                <a:latin typeface="Times New Roman" panose="02020603050405020304" pitchFamily="18" charset="0"/>
                <a:cs typeface="Times New Roman" panose="02020603050405020304" pitchFamily="18" charset="0"/>
              </a:rPr>
              <a:t>реактивований</a:t>
            </a:r>
            <a:r>
              <a:rPr lang="uk-UA" sz="2200" dirty="0">
                <a:latin typeface="Times New Roman" panose="02020603050405020304" pitchFamily="18" charset="0"/>
                <a:cs typeface="Times New Roman" panose="02020603050405020304" pitchFamily="18" charset="0"/>
              </a:rPr>
              <a:t> спогад може бути переписаний, щоб включати інформацію про безпеку, ефективно скасовуючи навчання, засноване на страху.</a:t>
            </a:r>
          </a:p>
          <a:p>
            <a:pPr algn="ctr"/>
            <a:endParaRPr lang="en-UA" dirty="0"/>
          </a:p>
        </p:txBody>
      </p:sp>
      <p:sp>
        <p:nvSpPr>
          <p:cNvPr id="7" name="Rounded Rectangle 6">
            <a:extLst>
              <a:ext uri="{FF2B5EF4-FFF2-40B4-BE49-F238E27FC236}">
                <a16:creationId xmlns:a16="http://schemas.microsoft.com/office/drawing/2014/main" id="{7AB2C593-4B6B-68BC-4EA4-4C1791B5087A}"/>
              </a:ext>
            </a:extLst>
          </p:cNvPr>
          <p:cNvSpPr/>
          <p:nvPr/>
        </p:nvSpPr>
        <p:spPr>
          <a:xfrm>
            <a:off x="1689255" y="883385"/>
            <a:ext cx="4616067" cy="254561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uk-UA" sz="2200" b="1" dirty="0">
                <a:latin typeface="Times New Roman" panose="02020603050405020304" pitchFamily="18" charset="0"/>
                <a:cs typeface="Times New Roman" panose="02020603050405020304" pitchFamily="18" charset="0"/>
              </a:rPr>
              <a:t>Лабільний стан:</a:t>
            </a:r>
          </a:p>
          <a:p>
            <a:pPr algn="ctr"/>
            <a:r>
              <a:rPr lang="uk-UA" sz="2200" b="1" dirty="0">
                <a:latin typeface="Times New Roman" panose="02020603050405020304" pitchFamily="18" charset="0"/>
                <a:cs typeface="Times New Roman" panose="02020603050405020304" pitchFamily="18" charset="0"/>
              </a:rPr>
              <a:t> </a:t>
            </a:r>
            <a:r>
              <a:rPr lang="uk-UA" sz="2200" dirty="0">
                <a:latin typeface="Times New Roman" panose="02020603050405020304" pitchFamily="18" charset="0"/>
                <a:cs typeface="Times New Roman" panose="02020603050405020304" pitchFamily="18" charset="0"/>
              </a:rPr>
              <a:t>Після того, як спогад відновлено, він переходить у «лабільний» (нестабільний) стан, де він чутливий до модифікації або порушення, перш ніж знову </a:t>
            </a:r>
            <a:r>
              <a:rPr lang="uk-UA" sz="2200" dirty="0" err="1">
                <a:latin typeface="Times New Roman" panose="02020603050405020304" pitchFamily="18" charset="0"/>
                <a:cs typeface="Times New Roman" panose="02020603050405020304" pitchFamily="18" charset="0"/>
              </a:rPr>
              <a:t>зафіксуватися</a:t>
            </a:r>
            <a:r>
              <a:rPr lang="uk-UA" sz="2200" dirty="0">
                <a:latin typeface="Times New Roman" panose="02020603050405020304" pitchFamily="18" charset="0"/>
                <a:cs typeface="Times New Roman" panose="02020603050405020304" pitchFamily="18" charset="0"/>
              </a:rPr>
              <a:t>.</a:t>
            </a:r>
          </a:p>
          <a:p>
            <a:pPr algn="ctr"/>
            <a:endParaRPr lang="en-UA" dirty="0"/>
          </a:p>
        </p:txBody>
      </p:sp>
    </p:spTree>
    <p:extLst>
      <p:ext uri="{BB962C8B-B14F-4D97-AF65-F5344CB8AC3E}">
        <p14:creationId xmlns:p14="http://schemas.microsoft.com/office/powerpoint/2010/main" val="30893189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8138B6-4BE0-FF0F-8F42-D9B7BA19C688}"/>
              </a:ext>
            </a:extLst>
          </p:cNvPr>
          <p:cNvSpPr>
            <a:spLocks noGrp="1"/>
          </p:cNvSpPr>
          <p:nvPr>
            <p:ph type="title"/>
          </p:nvPr>
        </p:nvSpPr>
        <p:spPr>
          <a:xfrm>
            <a:off x="838200" y="-97583"/>
            <a:ext cx="10515600" cy="1325563"/>
          </a:xfrm>
        </p:spPr>
        <p:txBody>
          <a:bodyPr>
            <a:normAutofit/>
          </a:bodyPr>
          <a:lstStyle/>
          <a:p>
            <a:r>
              <a:rPr lang="uk-UA" sz="2800" b="1" dirty="0">
                <a:latin typeface="Times New Roman" panose="02020603050405020304" pitchFamily="18" charset="0"/>
                <a:cs typeface="Times New Roman" panose="02020603050405020304" pitchFamily="18" charset="0"/>
              </a:rPr>
              <a:t>Кроки для терапевтичної модифікації пам'яті:</a:t>
            </a:r>
            <a:br>
              <a:rPr lang="uk-UA" sz="2800" b="1" dirty="0">
                <a:latin typeface="Times New Roman" panose="02020603050405020304" pitchFamily="18" charset="0"/>
                <a:cs typeface="Times New Roman" panose="02020603050405020304" pitchFamily="18" charset="0"/>
              </a:rPr>
            </a:br>
            <a:endParaRPr lang="en-UA" sz="2800" b="1"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C7E54FB1-6A5C-96F1-3761-72C52119D7AF}"/>
              </a:ext>
            </a:extLst>
          </p:cNvPr>
          <p:cNvSpPr>
            <a:spLocks noGrp="1"/>
          </p:cNvSpPr>
          <p:nvPr>
            <p:ph idx="1"/>
          </p:nvPr>
        </p:nvSpPr>
        <p:spPr>
          <a:xfrm>
            <a:off x="396608" y="565198"/>
            <a:ext cx="10824990" cy="5141377"/>
          </a:xfrm>
        </p:spPr>
        <p:txBody>
          <a:bodyPr>
            <a:normAutofit/>
          </a:bodyPr>
          <a:lstStyle/>
          <a:p>
            <a:pPr marL="0" indent="0">
              <a:buNone/>
            </a:pPr>
            <a:r>
              <a:rPr lang="uk-UA" b="1" dirty="0" err="1">
                <a:latin typeface="Times New Roman" panose="02020603050405020304" pitchFamily="18" charset="0"/>
                <a:cs typeface="Times New Roman" panose="02020603050405020304" pitchFamily="18" charset="0"/>
              </a:rPr>
              <a:t>Реактивація</a:t>
            </a:r>
            <a:r>
              <a:rPr lang="uk-UA" b="1" dirty="0">
                <a:latin typeface="Times New Roman" panose="02020603050405020304" pitchFamily="18" charset="0"/>
                <a:cs typeface="Times New Roman" panose="02020603050405020304" pitchFamily="18" charset="0"/>
              </a:rPr>
              <a:t>: </a:t>
            </a:r>
            <a:r>
              <a:rPr lang="uk-UA" dirty="0">
                <a:latin typeface="Times New Roman" panose="02020603050405020304" pitchFamily="18" charset="0"/>
                <a:cs typeface="Times New Roman" panose="02020603050405020304" pitchFamily="18" charset="0"/>
              </a:rPr>
              <a:t>Активується емоційний цільовий спогад.</a:t>
            </a:r>
          </a:p>
          <a:p>
            <a:pPr marL="0" indent="0">
              <a:buNone/>
            </a:pPr>
            <a:r>
              <a:rPr lang="uk-UA" b="1" dirty="0">
                <a:latin typeface="Times New Roman" panose="02020603050405020304" pitchFamily="18" charset="0"/>
                <a:cs typeface="Times New Roman" panose="02020603050405020304" pitchFamily="18" charset="0"/>
              </a:rPr>
              <a:t>Невідповідність/</a:t>
            </a:r>
            <a:r>
              <a:rPr lang="uk-UA" b="1" dirty="0" err="1">
                <a:latin typeface="Times New Roman" panose="02020603050405020304" pitchFamily="18" charset="0"/>
                <a:cs typeface="Times New Roman" panose="02020603050405020304" pitchFamily="18" charset="0"/>
              </a:rPr>
              <a:t>Непідтвердження</a:t>
            </a:r>
            <a:r>
              <a:rPr lang="uk-UA" b="1" dirty="0">
                <a:latin typeface="Times New Roman" panose="02020603050405020304" pitchFamily="18" charset="0"/>
                <a:cs typeface="Times New Roman" panose="02020603050405020304" pitchFamily="18" charset="0"/>
              </a:rPr>
              <a:t>:</a:t>
            </a:r>
            <a:r>
              <a:rPr lang="uk-UA" dirty="0">
                <a:latin typeface="Times New Roman" panose="02020603050405020304" pitchFamily="18" charset="0"/>
                <a:cs typeface="Times New Roman" panose="02020603050405020304" pitchFamily="18" charset="0"/>
              </a:rPr>
              <a:t> Вводиться нова інформація, яка суперечить старому спогаду, створюючи конфлікт.</a:t>
            </a:r>
          </a:p>
          <a:p>
            <a:pPr marL="0" indent="0">
              <a:buNone/>
            </a:pPr>
            <a:r>
              <a:rPr lang="uk-UA" b="1" dirty="0">
                <a:latin typeface="Times New Roman" panose="02020603050405020304" pitchFamily="18" charset="0"/>
                <a:cs typeface="Times New Roman" panose="02020603050405020304" pitchFamily="18" charset="0"/>
              </a:rPr>
              <a:t>Оновлення:</a:t>
            </a:r>
            <a:r>
              <a:rPr lang="uk-UA" dirty="0">
                <a:latin typeface="Times New Roman" panose="02020603050405020304" pitchFamily="18" charset="0"/>
                <a:cs typeface="Times New Roman" panose="02020603050405020304" pitchFamily="18" charset="0"/>
              </a:rPr>
              <a:t> Мозок інтегрує нову, безпечну інформацію, переписуючи старий спогад.</a:t>
            </a:r>
          </a:p>
          <a:p>
            <a:pPr marL="0" indent="0">
              <a:buNone/>
            </a:pPr>
            <a:r>
              <a:rPr lang="uk-UA" b="1" dirty="0">
                <a:latin typeface="Times New Roman" panose="02020603050405020304" pitchFamily="18" charset="0"/>
                <a:cs typeface="Times New Roman" panose="02020603050405020304" pitchFamily="18" charset="0"/>
              </a:rPr>
              <a:t>Відмінність від консолідації:</a:t>
            </a:r>
          </a:p>
          <a:p>
            <a:pPr marL="0" indent="0">
              <a:buNone/>
            </a:pPr>
            <a:r>
              <a:rPr lang="uk-UA" dirty="0">
                <a:latin typeface="Times New Roman" panose="02020603050405020304" pitchFamily="18" charset="0"/>
                <a:cs typeface="Times New Roman" panose="02020603050405020304" pitchFamily="18" charset="0"/>
              </a:rPr>
              <a:t>У той час як початкова консолідація відбувається невдовзі після формування спогаду, </a:t>
            </a:r>
            <a:r>
              <a:rPr lang="uk-UA" dirty="0" err="1">
                <a:latin typeface="Times New Roman" panose="02020603050405020304" pitchFamily="18" charset="0"/>
                <a:cs typeface="Times New Roman" panose="02020603050405020304" pitchFamily="18" charset="0"/>
              </a:rPr>
              <a:t>реконсолідація</a:t>
            </a:r>
            <a:r>
              <a:rPr lang="uk-UA" dirty="0">
                <a:latin typeface="Times New Roman" panose="02020603050405020304" pitchFamily="18" charset="0"/>
                <a:cs typeface="Times New Roman" panose="02020603050405020304" pitchFamily="18" charset="0"/>
              </a:rPr>
              <a:t> відбувається через роки, коли спогад згадується.</a:t>
            </a:r>
            <a:endParaRPr lang="en-UA"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07176699-C2DA-B850-6BF3-D1BE41562BBA}"/>
              </a:ext>
            </a:extLst>
          </p:cNvPr>
          <p:cNvPicPr>
            <a:picLocks noChangeAspect="1"/>
          </p:cNvPicPr>
          <p:nvPr/>
        </p:nvPicPr>
        <p:blipFill>
          <a:blip r:embed="rId2"/>
          <a:stretch>
            <a:fillRect/>
          </a:stretch>
        </p:blipFill>
        <p:spPr>
          <a:xfrm>
            <a:off x="2049137" y="4547585"/>
            <a:ext cx="7772400" cy="2145603"/>
          </a:xfrm>
          <a:prstGeom prst="rect">
            <a:avLst/>
          </a:prstGeom>
        </p:spPr>
      </p:pic>
    </p:spTree>
    <p:extLst>
      <p:ext uri="{BB962C8B-B14F-4D97-AF65-F5344CB8AC3E}">
        <p14:creationId xmlns:p14="http://schemas.microsoft.com/office/powerpoint/2010/main" val="214612417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241</TotalTime>
  <Words>3178</Words>
  <Application>Microsoft Macintosh PowerPoint</Application>
  <PresentationFormat>Widescreen</PresentationFormat>
  <Paragraphs>204</Paragraphs>
  <Slides>38</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38</vt:i4>
      </vt:variant>
    </vt:vector>
  </HeadingPairs>
  <TitlesOfParts>
    <vt:vector size="44" baseType="lpstr">
      <vt:lpstr>Arial</vt:lpstr>
      <vt:lpstr>Calibri</vt:lpstr>
      <vt:lpstr>Calibri Light</vt:lpstr>
      <vt:lpstr>Roboto</vt:lpstr>
      <vt:lpstr>Times New Roman</vt:lpstr>
      <vt:lpstr>Office Theme</vt:lpstr>
      <vt:lpstr>Від виживання до відновлення: що допомагає після психологічного насильства</vt:lpstr>
      <vt:lpstr>Актуальність теми</vt:lpstr>
      <vt:lpstr>Порушення базових психічних систем унаслідок хронічної міжособистісної травматизації</vt:lpstr>
      <vt:lpstr>Психологічні та нейробіологічні механізми відновлення після психологічного насильства</vt:lpstr>
      <vt:lpstr>Нейропластичність</vt:lpstr>
      <vt:lpstr>Як сприяти розвитку нейропластичності: </vt:lpstr>
      <vt:lpstr>Психологічні та нейробіологічні механізми відновлення після психологічного насильства</vt:lpstr>
      <vt:lpstr>Ключові аспекти реконсолідації пам'яті: </vt:lpstr>
      <vt:lpstr>Кроки для терапевтичної модифікації пам'яті: </vt:lpstr>
      <vt:lpstr>Психологічні та нейробіологічні механізми відновлення після психологічного насильства</vt:lpstr>
      <vt:lpstr>Ключові елементи корекційного емоційного досвіду: </vt:lpstr>
      <vt:lpstr>PowerPoint Presentation</vt:lpstr>
      <vt:lpstr>Психотерапевтичні чинники відновлення: умови ефективної психотерапевтичної зміни</vt:lpstr>
      <vt:lpstr>Як будується робочий альянс? </vt:lpstr>
      <vt:lpstr>Психотерапевтичні чинники відновлення: умови ефективної психотерапевтичної зміни</vt:lpstr>
      <vt:lpstr>Ключові компоненти налаштування </vt:lpstr>
      <vt:lpstr>Переваги та терапевтичний вплив </vt:lpstr>
      <vt:lpstr>Використані методи </vt:lpstr>
      <vt:lpstr>Психотерапевтичні чинники відновлення: умови ефективної психотерапевтичної зміни</vt:lpstr>
      <vt:lpstr>Ключові аспекти менталізації </vt:lpstr>
      <vt:lpstr>Важливість менталізації у повсякденному житті </vt:lpstr>
      <vt:lpstr>Як покращити менталізацію </vt:lpstr>
      <vt:lpstr>Психотерапевтичні чинники відновлення: умови ефективної психотерапевтичної зміни</vt:lpstr>
      <vt:lpstr>Ключові поняття та функції Нейроцепції безпеки : </vt:lpstr>
      <vt:lpstr>Нейроцепція та сприйняття: </vt:lpstr>
      <vt:lpstr>Шкала психологічної безпеки нейроцепції (NPSS): </vt:lpstr>
      <vt:lpstr>Бар’єри прийняття допомоги після психологічного насильства: клініко-психологічні механізми </vt:lpstr>
      <vt:lpstr>Ключові аспекти епістемічної недовіри включають: </vt:lpstr>
      <vt:lpstr>Бар’єри прийняття допомоги після психологічного насильства: клініко-психологічні механізми</vt:lpstr>
      <vt:lpstr>Основні аспекти сорому, пов'язаного з травмою: </vt:lpstr>
      <vt:lpstr>Ознаки та наслідки: </vt:lpstr>
      <vt:lpstr> Психотерапевтичні інтервенції: </vt:lpstr>
      <vt:lpstr>Бар’єри прийняття допомоги після психологічного насильства: клініко-психологічні механізми</vt:lpstr>
      <vt:lpstr>Ключові аспекти набутої безпорадності: </vt:lpstr>
      <vt:lpstr>Механізми подолання бар’єрів та відновлення після психологічного насильства у психотерапії</vt:lpstr>
      <vt:lpstr>Механізми подолання бар’єрів та відновлення після психологічного насильства у психотерапії</vt:lpstr>
      <vt:lpstr>Механізми подолання бар’єрів та відновлення після психологічного насильства у психотерапії</vt:lpstr>
      <vt:lpstr>Домашнє завдання</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Mariia Hrechanyk</dc:creator>
  <cp:lastModifiedBy>Mariia Hrechanyk</cp:lastModifiedBy>
  <cp:revision>9</cp:revision>
  <dcterms:created xsi:type="dcterms:W3CDTF">2026-04-12T17:37:08Z</dcterms:created>
  <dcterms:modified xsi:type="dcterms:W3CDTF">2026-04-12T21:40:46Z</dcterms:modified>
</cp:coreProperties>
</file>