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9" r:id="rId2"/>
    <p:sldId id="280" r:id="rId3"/>
    <p:sldId id="301" r:id="rId4"/>
    <p:sldId id="299" r:id="rId5"/>
    <p:sldId id="300" r:id="rId6"/>
    <p:sldId id="304" r:id="rId7"/>
    <p:sldId id="281" r:id="rId8"/>
    <p:sldId id="283" r:id="rId9"/>
    <p:sldId id="296" r:id="rId10"/>
    <p:sldId id="30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B0B9319-4196-4115-B876-3AB1639D2FC0}">
          <p14:sldIdLst>
            <p14:sldId id="279"/>
            <p14:sldId id="280"/>
            <p14:sldId id="301"/>
            <p14:sldId id="299"/>
            <p14:sldId id="300"/>
            <p14:sldId id="304"/>
            <p14:sldId id="281"/>
            <p14:sldId id="283"/>
            <p14:sldId id="296"/>
            <p14:sldId id="309"/>
          </p14:sldIdLst>
        </p14:section>
        <p14:section name="Раздел без заголовка" id="{17C7C05A-8A2D-43AA-88C8-C0EB0A443818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7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464972F-44DA-4389-86E7-888743F92214}" type="datetimeFigureOut">
              <a:rPr lang="ru-RU" smtClean="0"/>
              <a:t>13.04.2026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E00AE65-7D56-4AC4-8381-EE241DF68E0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60648"/>
            <a:ext cx="8532440" cy="6569168"/>
          </a:xfrm>
        </p:spPr>
        <p:txBody>
          <a:bodyPr/>
          <a:lstStyle/>
          <a:p>
            <a:pPr>
              <a:buNone/>
            </a:pPr>
            <a:r>
              <a:rPr lang="uk-UA" sz="4400" b="1" dirty="0" smtClean="0"/>
              <a:t>Лекція 8. </a:t>
            </a:r>
          </a:p>
          <a:p>
            <a:pPr>
              <a:buNone/>
            </a:pPr>
            <a:r>
              <a:rPr lang="uk-UA" sz="4400" b="1" dirty="0" smtClean="0"/>
              <a:t>Філософія</a:t>
            </a:r>
          </a:p>
          <a:p>
            <a:pPr>
              <a:buNone/>
            </a:pPr>
            <a:r>
              <a:rPr lang="uk-UA" sz="4400" b="1" dirty="0" smtClean="0"/>
              <a:t> покарання</a:t>
            </a:r>
            <a:endParaRPr lang="ru-RU" sz="4000" b="1" dirty="0"/>
          </a:p>
        </p:txBody>
      </p:sp>
      <p:pic>
        <p:nvPicPr>
          <p:cNvPr id="4" name="Рисунок 3" descr="p039_0_01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404664"/>
            <a:ext cx="2992590" cy="2571757"/>
          </a:xfrm>
          <a:prstGeom prst="rect">
            <a:avLst/>
          </a:prstGeom>
        </p:spPr>
      </p:pic>
      <p:pic>
        <p:nvPicPr>
          <p:cNvPr id="5" name="Picture 2" descr="C:\Users\Администратор\Documents\правовы норми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687" y="3610366"/>
            <a:ext cx="5167313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95737" y="2627040"/>
            <a:ext cx="3960440" cy="1492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b="1" dirty="0"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b="1" dirty="0"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b="1" dirty="0"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Дякую за увагу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36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7272808" cy="5472608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err="1"/>
              <a:t>Онтологія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. </a:t>
            </a:r>
            <a:r>
              <a:rPr lang="ru-RU" dirty="0" err="1"/>
              <a:t>Філософсько-правові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.  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Соціологічні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.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злочинів</a:t>
            </a:r>
            <a:r>
              <a:rPr lang="ru-RU" dirty="0"/>
              <a:t>. 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Екзистенціальна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психоаналітична</a:t>
            </a:r>
            <a:r>
              <a:rPr lang="ru-RU" dirty="0"/>
              <a:t> природа </a:t>
            </a:r>
            <a:r>
              <a:rPr lang="ru-RU" dirty="0" err="1"/>
              <a:t>злочину</a:t>
            </a:r>
            <a:r>
              <a:rPr lang="ru-RU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Філософія</a:t>
            </a:r>
            <a:r>
              <a:rPr lang="ru-RU" dirty="0" smtClean="0"/>
              <a:t> </a:t>
            </a:r>
            <a:r>
              <a:rPr lang="ru-RU" dirty="0" err="1"/>
              <a:t>вбивства</a:t>
            </a:r>
            <a:r>
              <a:rPr lang="ru-RU" dirty="0"/>
              <a:t> і </a:t>
            </a:r>
            <a:r>
              <a:rPr lang="ru-RU" dirty="0" err="1"/>
              <a:t>суїциу</a:t>
            </a:r>
            <a:r>
              <a:rPr lang="ru-RU" dirty="0"/>
              <a:t>. 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err="1" smtClean="0"/>
              <a:t>Детермінація</a:t>
            </a:r>
            <a:r>
              <a:rPr lang="ru-RU" dirty="0" smtClean="0"/>
              <a:t> </a:t>
            </a:r>
            <a:r>
              <a:rPr lang="ru-RU" dirty="0" err="1"/>
              <a:t>злочину</a:t>
            </a:r>
            <a:r>
              <a:rPr lang="ru-RU" dirty="0"/>
              <a:t>: </a:t>
            </a:r>
            <a:r>
              <a:rPr lang="ru-RU" dirty="0" err="1"/>
              <a:t>лінійні</a:t>
            </a:r>
            <a:r>
              <a:rPr lang="ru-RU" dirty="0"/>
              <a:t> та </a:t>
            </a:r>
            <a:r>
              <a:rPr lang="ru-RU" dirty="0" err="1"/>
              <a:t>нелінійні</a:t>
            </a:r>
            <a:r>
              <a:rPr lang="ru-RU" dirty="0"/>
              <a:t> </a:t>
            </a:r>
            <a:r>
              <a:rPr lang="ru-RU" dirty="0" err="1"/>
              <a:t>каузальні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. </a:t>
            </a:r>
            <a:r>
              <a:rPr lang="ru-RU" dirty="0" err="1"/>
              <a:t>Релігійні</a:t>
            </a:r>
            <a:r>
              <a:rPr lang="ru-RU" dirty="0"/>
              <a:t>, </a:t>
            </a:r>
            <a:r>
              <a:rPr lang="ru-RU" dirty="0" err="1"/>
              <a:t>метафізичні</a:t>
            </a:r>
            <a:r>
              <a:rPr lang="ru-RU" dirty="0"/>
              <a:t>, </a:t>
            </a:r>
            <a:r>
              <a:rPr lang="ru-RU" dirty="0" err="1"/>
              <a:t>антропогенні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uk-UA" dirty="0" smtClean="0"/>
              <a:t>План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76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7272808" cy="6192688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ru-RU" b="1" dirty="0"/>
              <a:t>1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b="1" dirty="0" err="1">
                <a:solidFill>
                  <a:srgbClr val="FF0000"/>
                </a:solidFill>
              </a:rPr>
              <a:t>Онтологія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злочину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проблеми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визначення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err="1">
                <a:solidFill>
                  <a:srgbClr val="FF0000"/>
                </a:solidFill>
              </a:rPr>
              <a:t>Онтологія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злочину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досліджує</a:t>
            </a:r>
            <a:r>
              <a:rPr lang="ru-RU" dirty="0"/>
              <a:t> природу </a:t>
            </a:r>
            <a:r>
              <a:rPr lang="ru-RU" dirty="0" err="1"/>
              <a:t>злочину</a:t>
            </a:r>
            <a:r>
              <a:rPr lang="ru-RU" dirty="0"/>
              <a:t> як особливого виду </a:t>
            </a:r>
            <a:r>
              <a:rPr lang="ru-RU" dirty="0" err="1"/>
              <a:t>буття</a:t>
            </a:r>
            <a:r>
              <a:rPr lang="ru-RU" dirty="0"/>
              <a:t>. </a:t>
            </a:r>
            <a:r>
              <a:rPr lang="ru-RU" dirty="0" err="1"/>
              <a:t>Злочин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не просто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ККУ, а акт </a:t>
            </a:r>
            <a:r>
              <a:rPr lang="ru-RU" dirty="0" err="1"/>
              <a:t>волі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заперечує</a:t>
            </a:r>
            <a:r>
              <a:rPr lang="ru-RU" dirty="0"/>
              <a:t> право як </a:t>
            </a:r>
            <a:r>
              <a:rPr lang="ru-RU" dirty="0" err="1"/>
              <a:t>таке</a:t>
            </a:r>
            <a:r>
              <a:rPr lang="ru-RU" dirty="0"/>
              <a:t>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Злочин</a:t>
            </a:r>
            <a:r>
              <a:rPr lang="ru-RU" b="1" dirty="0">
                <a:solidFill>
                  <a:srgbClr val="FF0000"/>
                </a:solidFill>
              </a:rPr>
              <a:t> як </a:t>
            </a:r>
            <a:r>
              <a:rPr lang="ru-RU" b="1" dirty="0" err="1">
                <a:solidFill>
                  <a:srgbClr val="FF0000"/>
                </a:solidFill>
              </a:rPr>
              <a:t>небуття</a:t>
            </a:r>
            <a:r>
              <a:rPr lang="ru-RU" b="1" dirty="0">
                <a:solidFill>
                  <a:srgbClr val="FF0000"/>
                </a:solidFill>
              </a:rPr>
              <a:t> права</a:t>
            </a:r>
            <a:r>
              <a:rPr lang="ru-RU" b="1" dirty="0"/>
              <a:t>:</a:t>
            </a:r>
            <a:r>
              <a:rPr lang="ru-RU" dirty="0"/>
              <a:t> Гегель </a:t>
            </a:r>
            <a:r>
              <a:rPr lang="ru-RU" dirty="0" err="1"/>
              <a:t>розглядав</a:t>
            </a:r>
            <a:r>
              <a:rPr lang="ru-RU" dirty="0"/>
              <a:t> </a:t>
            </a:r>
            <a:r>
              <a:rPr lang="ru-RU" dirty="0" err="1"/>
              <a:t>злочин</a:t>
            </a:r>
            <a:r>
              <a:rPr lang="ru-RU" dirty="0"/>
              <a:t> як «</a:t>
            </a:r>
            <a:r>
              <a:rPr lang="ru-RU" dirty="0" err="1"/>
              <a:t>заперечення</a:t>
            </a:r>
            <a:r>
              <a:rPr lang="ru-RU" dirty="0"/>
              <a:t> права». </a:t>
            </a:r>
            <a:r>
              <a:rPr lang="ru-RU" dirty="0" err="1"/>
              <a:t>Покарання</a:t>
            </a:r>
            <a:r>
              <a:rPr lang="ru-RU" dirty="0"/>
              <a:t> в такому </a:t>
            </a:r>
            <a:r>
              <a:rPr lang="ru-RU" dirty="0" err="1"/>
              <a:t>разі</a:t>
            </a:r>
            <a:r>
              <a:rPr lang="ru-RU" dirty="0"/>
              <a:t> є «</a:t>
            </a:r>
            <a:r>
              <a:rPr lang="ru-RU" dirty="0" err="1"/>
              <a:t>запереченням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»,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відновленням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реальності</a:t>
            </a:r>
            <a:r>
              <a:rPr lang="ru-RU" dirty="0"/>
              <a:t>.</a:t>
            </a:r>
          </a:p>
          <a:p>
            <a:r>
              <a:rPr lang="ru-RU" b="1" dirty="0">
                <a:solidFill>
                  <a:srgbClr val="FF0000"/>
                </a:solidFill>
              </a:rPr>
              <a:t>Проблема </a:t>
            </a:r>
            <a:r>
              <a:rPr lang="ru-RU" b="1" dirty="0" err="1">
                <a:solidFill>
                  <a:srgbClr val="FF0000"/>
                </a:solidFill>
              </a:rPr>
              <a:t>визначення</a:t>
            </a:r>
            <a:r>
              <a:rPr lang="ru-RU" b="1" dirty="0"/>
              <a:t>:</a:t>
            </a:r>
            <a:r>
              <a:rPr lang="ru-RU" dirty="0"/>
              <a:t> Де межа </a:t>
            </a:r>
            <a:r>
              <a:rPr lang="ru-RU" dirty="0" err="1"/>
              <a:t>між</a:t>
            </a:r>
            <a:r>
              <a:rPr lang="ru-RU" dirty="0"/>
              <a:t> «проступком» і «</a:t>
            </a:r>
            <a:r>
              <a:rPr lang="ru-RU" dirty="0" err="1"/>
              <a:t>злочином</a:t>
            </a:r>
            <a:r>
              <a:rPr lang="ru-RU" dirty="0"/>
              <a:t>»? </a:t>
            </a:r>
            <a:r>
              <a:rPr lang="ru-RU" dirty="0" err="1"/>
              <a:t>Філософія</a:t>
            </a:r>
            <a:r>
              <a:rPr lang="ru-RU" dirty="0"/>
              <a:t> </a:t>
            </a:r>
            <a:r>
              <a:rPr lang="ru-RU" dirty="0" err="1"/>
              <a:t>шукає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 у </a:t>
            </a:r>
            <a:r>
              <a:rPr lang="ru-RU" b="1" dirty="0" err="1"/>
              <a:t>сутності</a:t>
            </a:r>
            <a:r>
              <a:rPr lang="ru-RU" b="1" dirty="0"/>
              <a:t> </a:t>
            </a:r>
            <a:r>
              <a:rPr lang="ru-RU" b="1" dirty="0" err="1"/>
              <a:t>посягання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посягає</a:t>
            </a:r>
            <a:r>
              <a:rPr lang="ru-RU" dirty="0"/>
              <a:t> на </a:t>
            </a:r>
            <a:r>
              <a:rPr lang="ru-RU" dirty="0" err="1"/>
              <a:t>самі</a:t>
            </a:r>
            <a:r>
              <a:rPr lang="ru-RU" dirty="0"/>
              <a:t> засади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співжиття</a:t>
            </a:r>
            <a:r>
              <a:rPr lang="ru-RU" dirty="0"/>
              <a:t> (</a:t>
            </a:r>
            <a:r>
              <a:rPr lang="ru-RU" dirty="0" err="1"/>
              <a:t>гідність</a:t>
            </a:r>
            <a:r>
              <a:rPr lang="ru-RU" dirty="0"/>
              <a:t>, </a:t>
            </a:r>
            <a:r>
              <a:rPr lang="ru-RU" dirty="0" err="1"/>
              <a:t>життя</a:t>
            </a:r>
            <a:r>
              <a:rPr lang="ru-RU" dirty="0"/>
              <a:t>), вона є </a:t>
            </a:r>
            <a:r>
              <a:rPr lang="ru-RU" dirty="0" err="1"/>
              <a:t>злочинною</a:t>
            </a:r>
            <a:r>
              <a:rPr lang="ru-RU" dirty="0"/>
              <a:t>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онтологічною</a:t>
            </a:r>
            <a:r>
              <a:rPr lang="ru-RU" dirty="0"/>
              <a:t> природою,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закон </a:t>
            </a:r>
            <a:r>
              <a:rPr lang="ru-RU" dirty="0" err="1"/>
              <a:t>мовчить</a:t>
            </a:r>
            <a:r>
              <a:rPr lang="ru-RU" dirty="0"/>
              <a:t> (природно-</a:t>
            </a:r>
            <a:r>
              <a:rPr lang="ru-RU" dirty="0" err="1"/>
              <a:t>правовий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).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6434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7272808" cy="6192688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Соціологічні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концепції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види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злочинів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 err="1"/>
              <a:t>Соціологія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злочин</a:t>
            </a:r>
            <a:r>
              <a:rPr lang="ru-RU" dirty="0"/>
              <a:t> як «</a:t>
            </a:r>
            <a:r>
              <a:rPr lang="ru-RU" dirty="0" err="1"/>
              <a:t>соціальну</a:t>
            </a:r>
            <a:r>
              <a:rPr lang="ru-RU" dirty="0"/>
              <a:t> хворобу» </a:t>
            </a:r>
            <a:r>
              <a:rPr lang="ru-RU" dirty="0" err="1"/>
              <a:t>або</a:t>
            </a:r>
            <a:r>
              <a:rPr lang="ru-RU" dirty="0"/>
              <a:t> неминучий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Теорія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аномії</a:t>
            </a:r>
            <a:r>
              <a:rPr lang="ru-RU" b="1" dirty="0">
                <a:solidFill>
                  <a:srgbClr val="FF0000"/>
                </a:solidFill>
              </a:rPr>
              <a:t> (Е. Дюркгейм, Р. Мертон):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Злочин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старі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не </a:t>
            </a:r>
            <a:r>
              <a:rPr lang="ru-RU" dirty="0" err="1"/>
              <a:t>працюють</a:t>
            </a:r>
            <a:r>
              <a:rPr lang="ru-RU" dirty="0"/>
              <a:t>, а </a:t>
            </a:r>
            <a:r>
              <a:rPr lang="ru-RU" dirty="0" err="1"/>
              <a:t>нові</a:t>
            </a:r>
            <a:r>
              <a:rPr lang="ru-RU" dirty="0"/>
              <a:t> не </a:t>
            </a:r>
            <a:r>
              <a:rPr lang="ru-RU" dirty="0" err="1"/>
              <a:t>створені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коли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(</a:t>
            </a:r>
            <a:r>
              <a:rPr lang="ru-RU" dirty="0" err="1"/>
              <a:t>успіх</a:t>
            </a:r>
            <a:r>
              <a:rPr lang="ru-RU" dirty="0"/>
              <a:t>) не </a:t>
            </a:r>
            <a:r>
              <a:rPr lang="ru-RU" dirty="0" err="1"/>
              <a:t>збігаються</a:t>
            </a:r>
            <a:r>
              <a:rPr lang="ru-RU" dirty="0"/>
              <a:t> з </a:t>
            </a:r>
            <a:r>
              <a:rPr lang="ru-RU" dirty="0" err="1"/>
              <a:t>легальними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Теорія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диференційованого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зв'язку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err="1"/>
              <a:t>Злочинній</a:t>
            </a:r>
            <a:r>
              <a:rPr lang="ru-RU" dirty="0"/>
              <a:t> </a:t>
            </a:r>
            <a:r>
              <a:rPr lang="ru-RU" dirty="0" err="1"/>
              <a:t>поведінці</a:t>
            </a:r>
            <a:r>
              <a:rPr lang="ru-RU" dirty="0"/>
              <a:t> </a:t>
            </a:r>
            <a:r>
              <a:rPr lang="ru-RU" dirty="0" err="1"/>
              <a:t>навчаються</a:t>
            </a:r>
            <a:r>
              <a:rPr lang="ru-RU" dirty="0"/>
              <a:t> в </a:t>
            </a:r>
            <a:r>
              <a:rPr lang="ru-RU" dirty="0" err="1"/>
              <a:t>малих</a:t>
            </a:r>
            <a:r>
              <a:rPr lang="ru-RU" dirty="0"/>
              <a:t> </a:t>
            </a:r>
            <a:r>
              <a:rPr lang="ru-RU" dirty="0" err="1"/>
              <a:t>групах</a:t>
            </a:r>
            <a:r>
              <a:rPr lang="ru-RU" dirty="0"/>
              <a:t>.</a:t>
            </a:r>
          </a:p>
          <a:p>
            <a:r>
              <a:rPr lang="ru-RU" b="1" dirty="0" err="1"/>
              <a:t>Види</a:t>
            </a:r>
            <a:r>
              <a:rPr lang="ru-RU" b="1" dirty="0"/>
              <a:t> </a:t>
            </a:r>
            <a:r>
              <a:rPr lang="ru-RU" b="1" dirty="0" err="1"/>
              <a:t>злочинів</a:t>
            </a:r>
            <a:r>
              <a:rPr lang="ru-RU" b="1" dirty="0"/>
              <a:t> у </a:t>
            </a:r>
            <a:r>
              <a:rPr lang="ru-RU" b="1" dirty="0" err="1"/>
              <a:t>філософському</a:t>
            </a:r>
            <a:r>
              <a:rPr lang="ru-RU" b="1" dirty="0"/>
              <a:t> </a:t>
            </a:r>
            <a:r>
              <a:rPr lang="ru-RU" b="1" dirty="0" err="1"/>
              <a:t>зрізі</a:t>
            </a:r>
            <a:r>
              <a:rPr lang="ru-RU" b="1" dirty="0"/>
              <a:t>:</a:t>
            </a:r>
            <a:endParaRPr lang="ru-RU" dirty="0"/>
          </a:p>
          <a:p>
            <a:pPr lvl="1"/>
            <a:r>
              <a:rPr lang="en-US" i="1" dirty="0"/>
              <a:t>Mala in se</a:t>
            </a:r>
            <a:r>
              <a:rPr lang="en-US" dirty="0"/>
              <a:t> (</a:t>
            </a:r>
            <a:r>
              <a:rPr lang="ru-RU" dirty="0"/>
              <a:t>зло </a:t>
            </a:r>
            <a:r>
              <a:rPr lang="ru-RU" dirty="0" err="1"/>
              <a:t>саме</a:t>
            </a:r>
            <a:r>
              <a:rPr lang="ru-RU" dirty="0"/>
              <a:t> по </a:t>
            </a:r>
            <a:r>
              <a:rPr lang="ru-RU" dirty="0" err="1"/>
              <a:t>собі</a:t>
            </a:r>
            <a:r>
              <a:rPr lang="ru-RU" dirty="0"/>
              <a:t>) — </a:t>
            </a:r>
            <a:r>
              <a:rPr lang="ru-RU" dirty="0" err="1"/>
              <a:t>вбивство</a:t>
            </a:r>
            <a:r>
              <a:rPr lang="ru-RU" dirty="0"/>
              <a:t>, </a:t>
            </a:r>
            <a:r>
              <a:rPr lang="ru-RU" dirty="0" err="1"/>
              <a:t>насильство</a:t>
            </a:r>
            <a:r>
              <a:rPr lang="ru-RU" dirty="0"/>
              <a:t>.</a:t>
            </a:r>
          </a:p>
          <a:p>
            <a:pPr lvl="1"/>
            <a:r>
              <a:rPr lang="en-US" i="1" dirty="0"/>
              <a:t>Mala </a:t>
            </a:r>
            <a:r>
              <a:rPr lang="en-US" i="1" dirty="0" err="1"/>
              <a:t>prohibita</a:t>
            </a:r>
            <a:r>
              <a:rPr lang="en-US" dirty="0"/>
              <a:t> (</a:t>
            </a:r>
            <a:r>
              <a:rPr lang="ru-RU" dirty="0"/>
              <a:t>зло, </a:t>
            </a:r>
            <a:r>
              <a:rPr lang="ru-RU" dirty="0" err="1"/>
              <a:t>бо</a:t>
            </a:r>
            <a:r>
              <a:rPr lang="ru-RU" dirty="0"/>
              <a:t> заборонено) — </a:t>
            </a:r>
            <a:r>
              <a:rPr lang="ru-RU" dirty="0" err="1"/>
              <a:t>порушення</a:t>
            </a:r>
            <a:r>
              <a:rPr lang="ru-RU" dirty="0"/>
              <a:t> правил </a:t>
            </a:r>
            <a:r>
              <a:rPr lang="ru-RU" dirty="0" err="1"/>
              <a:t>торгівлі</a:t>
            </a:r>
            <a:r>
              <a:rPr lang="ru-RU" dirty="0"/>
              <a:t>, </a:t>
            </a:r>
            <a:r>
              <a:rPr lang="ru-RU" dirty="0" err="1"/>
              <a:t>адмінпроступки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336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7272808" cy="6192688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Екзистенціальна</a:t>
            </a:r>
            <a:r>
              <a:rPr lang="ru-RU" b="1" dirty="0">
                <a:solidFill>
                  <a:srgbClr val="FF0000"/>
                </a:solidFill>
              </a:rPr>
              <a:t> і </a:t>
            </a:r>
            <a:r>
              <a:rPr lang="ru-RU" b="1" dirty="0" err="1">
                <a:solidFill>
                  <a:srgbClr val="FF0000"/>
                </a:solidFill>
              </a:rPr>
              <a:t>психоаналітична</a:t>
            </a:r>
            <a:r>
              <a:rPr lang="ru-RU" b="1" dirty="0">
                <a:solidFill>
                  <a:srgbClr val="FF0000"/>
                </a:solidFill>
              </a:rPr>
              <a:t> природа </a:t>
            </a:r>
            <a:r>
              <a:rPr lang="ru-RU" b="1" dirty="0" err="1">
                <a:solidFill>
                  <a:srgbClr val="FF0000"/>
                </a:solidFill>
              </a:rPr>
              <a:t>злочину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/>
              <a:t>Тут </a:t>
            </a:r>
            <a:r>
              <a:rPr lang="ru-RU" dirty="0" err="1"/>
              <a:t>злочин</a:t>
            </a:r>
            <a:r>
              <a:rPr lang="ru-RU" dirty="0"/>
              <a:t> </a:t>
            </a:r>
            <a:r>
              <a:rPr lang="ru-RU" dirty="0" err="1"/>
              <a:t>розглядається</a:t>
            </a:r>
            <a:r>
              <a:rPr lang="ru-RU" dirty="0"/>
              <a:t> як акт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Психоаналіз</a:t>
            </a:r>
            <a:r>
              <a:rPr lang="ru-RU" b="1" dirty="0">
                <a:solidFill>
                  <a:srgbClr val="FF0000"/>
                </a:solidFill>
              </a:rPr>
              <a:t> (З. </a:t>
            </a:r>
            <a:r>
              <a:rPr lang="ru-RU" b="1" dirty="0" err="1">
                <a:solidFill>
                  <a:srgbClr val="FF0000"/>
                </a:solidFill>
              </a:rPr>
              <a:t>Фройд</a:t>
            </a:r>
            <a:r>
              <a:rPr lang="ru-RU" b="1" dirty="0">
                <a:solidFill>
                  <a:srgbClr val="FF0000"/>
                </a:solidFill>
              </a:rPr>
              <a:t>):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Злочин</a:t>
            </a:r>
            <a:r>
              <a:rPr lang="ru-RU" dirty="0"/>
              <a:t> як </a:t>
            </a:r>
            <a:r>
              <a:rPr lang="ru-RU" dirty="0" err="1"/>
              <a:t>прорив</a:t>
            </a:r>
            <a:r>
              <a:rPr lang="ru-RU" dirty="0"/>
              <a:t> </a:t>
            </a:r>
            <a:r>
              <a:rPr lang="ru-RU" dirty="0" err="1"/>
              <a:t>підсвідомих</a:t>
            </a:r>
            <a:r>
              <a:rPr lang="ru-RU" dirty="0"/>
              <a:t> </a:t>
            </a:r>
            <a:r>
              <a:rPr lang="ru-RU" dirty="0" err="1"/>
              <a:t>імпульсів</a:t>
            </a:r>
            <a:r>
              <a:rPr lang="ru-RU" dirty="0"/>
              <a:t> (</a:t>
            </a:r>
            <a:r>
              <a:rPr lang="ru-RU" i="1" dirty="0" err="1"/>
              <a:t>Воно</a:t>
            </a:r>
            <a:r>
              <a:rPr lang="ru-RU" dirty="0"/>
              <a:t>) </a:t>
            </a:r>
            <a:r>
              <a:rPr lang="ru-RU" dirty="0" err="1"/>
              <a:t>крізь</a:t>
            </a:r>
            <a:r>
              <a:rPr lang="ru-RU" dirty="0"/>
              <a:t> </a:t>
            </a:r>
            <a:r>
              <a:rPr lang="ru-RU" dirty="0" err="1"/>
              <a:t>бар'єри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(</a:t>
            </a:r>
            <a:r>
              <a:rPr lang="ru-RU" i="1" dirty="0"/>
              <a:t>Над-Я</a:t>
            </a:r>
            <a:r>
              <a:rPr lang="ru-RU" dirty="0"/>
              <a:t>). Часто </a:t>
            </a:r>
            <a:r>
              <a:rPr lang="ru-RU" dirty="0" err="1"/>
              <a:t>злочин</a:t>
            </a:r>
            <a:r>
              <a:rPr lang="ru-RU" dirty="0"/>
              <a:t> </a:t>
            </a:r>
            <a:r>
              <a:rPr lang="ru-RU" dirty="0" err="1"/>
              <a:t>трактується</a:t>
            </a:r>
            <a:r>
              <a:rPr lang="ru-RU" dirty="0"/>
              <a:t> як </a:t>
            </a:r>
            <a:r>
              <a:rPr lang="ru-RU" dirty="0" err="1"/>
              <a:t>несвідоме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 для </a:t>
            </a:r>
            <a:r>
              <a:rPr lang="ru-RU" dirty="0" err="1"/>
              <a:t>полегшення</a:t>
            </a:r>
            <a:r>
              <a:rPr lang="ru-RU" dirty="0"/>
              <a:t> </a:t>
            </a:r>
            <a:r>
              <a:rPr lang="ru-RU" dirty="0" err="1"/>
              <a:t>почуття</a:t>
            </a:r>
            <a:r>
              <a:rPr lang="ru-RU" dirty="0"/>
              <a:t> </a:t>
            </a:r>
            <a:r>
              <a:rPr lang="ru-RU" dirty="0" err="1"/>
              <a:t>провини</a:t>
            </a:r>
            <a:r>
              <a:rPr lang="ru-RU" dirty="0"/>
              <a:t>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Екзистенціалізм</a:t>
            </a:r>
            <a:r>
              <a:rPr lang="ru-RU" b="1" dirty="0">
                <a:solidFill>
                  <a:srgbClr val="FF0000"/>
                </a:solidFill>
              </a:rPr>
              <a:t> (Ж.-П. Сартр, А. Камю):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Злочин</a:t>
            </a:r>
            <a:r>
              <a:rPr lang="ru-RU" dirty="0"/>
              <a:t> як </a:t>
            </a:r>
            <a:r>
              <a:rPr lang="ru-RU" dirty="0" err="1"/>
              <a:t>граничний</a:t>
            </a:r>
            <a:r>
              <a:rPr lang="ru-RU" dirty="0"/>
              <a:t> </a:t>
            </a:r>
            <a:r>
              <a:rPr lang="ru-RU" dirty="0" err="1"/>
              <a:t>вияв</a:t>
            </a:r>
            <a:r>
              <a:rPr lang="ru-RU" dirty="0"/>
              <a:t> </a:t>
            </a:r>
            <a:r>
              <a:rPr lang="ru-RU" dirty="0" err="1"/>
              <a:t>свободи</a:t>
            </a:r>
            <a:r>
              <a:rPr lang="ru-RU" dirty="0"/>
              <a:t>. «</a:t>
            </a:r>
            <a:r>
              <a:rPr lang="ru-RU" dirty="0" err="1"/>
              <a:t>Якщо</a:t>
            </a:r>
            <a:r>
              <a:rPr lang="ru-RU" dirty="0"/>
              <a:t> Бога </a:t>
            </a:r>
            <a:r>
              <a:rPr lang="ru-RU" dirty="0" err="1"/>
              <a:t>немає</a:t>
            </a:r>
            <a:r>
              <a:rPr lang="ru-RU" dirty="0"/>
              <a:t>, то все дозволено» (</a:t>
            </a:r>
            <a:r>
              <a:rPr lang="ru-RU" dirty="0" err="1"/>
              <a:t>Достоєвський</a:t>
            </a:r>
            <a:r>
              <a:rPr lang="ru-RU" dirty="0"/>
              <a:t>). Для </a:t>
            </a:r>
            <a:r>
              <a:rPr lang="ru-RU" dirty="0" err="1"/>
              <a:t>екзистенціаліста</a:t>
            </a:r>
            <a:r>
              <a:rPr lang="ru-RU" dirty="0"/>
              <a:t> </a:t>
            </a:r>
            <a:r>
              <a:rPr lang="ru-RU" dirty="0" err="1"/>
              <a:t>злочин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самоствердження</a:t>
            </a:r>
            <a:r>
              <a:rPr lang="ru-RU" dirty="0"/>
              <a:t> у «абсурдному </a:t>
            </a:r>
            <a:r>
              <a:rPr lang="ru-RU" dirty="0" err="1"/>
              <a:t>світі</a:t>
            </a:r>
            <a:r>
              <a:rPr lang="ru-RU" dirty="0"/>
              <a:t>», </a:t>
            </a:r>
            <a:r>
              <a:rPr lang="ru-RU" dirty="0" err="1"/>
              <a:t>спроба</a:t>
            </a:r>
            <a:r>
              <a:rPr lang="ru-RU" dirty="0"/>
              <a:t> стати «над» </a:t>
            </a:r>
            <a:r>
              <a:rPr lang="ru-RU" dirty="0" err="1"/>
              <a:t>мораллю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6636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7272808" cy="6192688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Філософія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вбивства</a:t>
            </a:r>
            <a:r>
              <a:rPr lang="ru-RU" b="1" dirty="0">
                <a:solidFill>
                  <a:srgbClr val="FF0000"/>
                </a:solidFill>
              </a:rPr>
              <a:t> і </a:t>
            </a:r>
            <a:r>
              <a:rPr lang="ru-RU" b="1" dirty="0" err="1">
                <a:solidFill>
                  <a:srgbClr val="FF0000"/>
                </a:solidFill>
              </a:rPr>
              <a:t>суїциду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dirty="0" err="1"/>
              <a:t>Це</a:t>
            </a:r>
            <a:r>
              <a:rPr lang="ru-RU" dirty="0"/>
              <a:t> два </a:t>
            </a:r>
            <a:r>
              <a:rPr lang="ru-RU" dirty="0" err="1"/>
              <a:t>полюси</a:t>
            </a:r>
            <a:r>
              <a:rPr lang="ru-RU" dirty="0"/>
              <a:t> </a:t>
            </a:r>
            <a:r>
              <a:rPr lang="ru-RU" dirty="0" err="1"/>
              <a:t>насильства</a:t>
            </a:r>
            <a:r>
              <a:rPr lang="ru-RU" dirty="0"/>
              <a:t>: </a:t>
            </a:r>
            <a:r>
              <a:rPr lang="ru-RU" dirty="0" err="1"/>
              <a:t>спрямоване</a:t>
            </a:r>
            <a:r>
              <a:rPr lang="ru-RU" dirty="0"/>
              <a:t> на «</a:t>
            </a:r>
            <a:r>
              <a:rPr lang="ru-RU" dirty="0" err="1"/>
              <a:t>Іншого</a:t>
            </a:r>
            <a:r>
              <a:rPr lang="ru-RU" dirty="0"/>
              <a:t>» та </a:t>
            </a:r>
            <a:r>
              <a:rPr lang="ru-RU" dirty="0" err="1"/>
              <a:t>спрямоване</a:t>
            </a:r>
            <a:r>
              <a:rPr lang="ru-RU" dirty="0"/>
              <a:t> на «Себе».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Вбивство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Граничне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 </a:t>
            </a:r>
            <a:r>
              <a:rPr lang="ru-RU" dirty="0" err="1"/>
              <a:t>чужої</a:t>
            </a:r>
            <a:r>
              <a:rPr lang="ru-RU" dirty="0"/>
              <a:t> </a:t>
            </a:r>
            <a:r>
              <a:rPr lang="ru-RU" dirty="0" err="1"/>
              <a:t>свободи</a:t>
            </a:r>
            <a:r>
              <a:rPr lang="ru-RU" dirty="0"/>
              <a:t>. </a:t>
            </a:r>
            <a:r>
              <a:rPr lang="ru-RU" dirty="0" err="1"/>
              <a:t>Філософськи</a:t>
            </a:r>
            <a:r>
              <a:rPr lang="ru-RU" dirty="0"/>
              <a:t> </a:t>
            </a:r>
            <a:r>
              <a:rPr lang="ru-RU" dirty="0" err="1"/>
              <a:t>вбивця</a:t>
            </a:r>
            <a:r>
              <a:rPr lang="ru-RU" dirty="0"/>
              <a:t>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привласнити</a:t>
            </a:r>
            <a:r>
              <a:rPr lang="ru-RU" dirty="0"/>
              <a:t> право </a:t>
            </a:r>
            <a:r>
              <a:rPr lang="ru-RU" dirty="0" err="1"/>
              <a:t>розпоряджатися</a:t>
            </a:r>
            <a:r>
              <a:rPr lang="ru-RU" dirty="0"/>
              <a:t> </a:t>
            </a:r>
            <a:r>
              <a:rPr lang="ru-RU" dirty="0" err="1"/>
              <a:t>буттям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онтологічною</a:t>
            </a:r>
            <a:r>
              <a:rPr lang="ru-RU" dirty="0"/>
              <a:t> </a:t>
            </a:r>
            <a:r>
              <a:rPr lang="ru-RU" dirty="0" err="1"/>
              <a:t>помилкою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свобода «</a:t>
            </a:r>
            <a:r>
              <a:rPr lang="ru-RU" dirty="0" err="1"/>
              <a:t>Іншого</a:t>
            </a:r>
            <a:r>
              <a:rPr lang="ru-RU" dirty="0"/>
              <a:t>» є </a:t>
            </a:r>
            <a:r>
              <a:rPr lang="ru-RU" dirty="0" err="1"/>
              <a:t>умовою</a:t>
            </a:r>
            <a:r>
              <a:rPr lang="ru-RU" dirty="0"/>
              <a:t> </a:t>
            </a:r>
            <a:r>
              <a:rPr lang="ru-RU" dirty="0" err="1"/>
              <a:t>моєї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свободи</a:t>
            </a:r>
            <a:r>
              <a:rPr lang="ru-RU" dirty="0"/>
              <a:t>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Суїцид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«</a:t>
            </a:r>
            <a:r>
              <a:rPr lang="ru-RU" dirty="0" err="1"/>
              <a:t>Єдина</a:t>
            </a:r>
            <a:r>
              <a:rPr lang="ru-RU" dirty="0"/>
              <a:t> </a:t>
            </a:r>
            <a:r>
              <a:rPr lang="ru-RU" dirty="0" err="1"/>
              <a:t>серйозна</a:t>
            </a:r>
            <a:r>
              <a:rPr lang="ru-RU" dirty="0"/>
              <a:t> </a:t>
            </a:r>
            <a:r>
              <a:rPr lang="ru-RU" dirty="0" err="1"/>
              <a:t>філософська</a:t>
            </a:r>
            <a:r>
              <a:rPr lang="ru-RU" dirty="0"/>
              <a:t> проблема» (А. Камю). </a:t>
            </a:r>
            <a:r>
              <a:rPr lang="ru-RU" dirty="0" err="1"/>
              <a:t>Це</a:t>
            </a:r>
            <a:r>
              <a:rPr lang="ru-RU" dirty="0"/>
              <a:t> акт, де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і катом, і жертвою. З </a:t>
            </a:r>
            <a:r>
              <a:rPr lang="ru-RU" dirty="0" err="1"/>
              <a:t>погляду</a:t>
            </a:r>
            <a:r>
              <a:rPr lang="ru-RU" dirty="0"/>
              <a:t> права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втрата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правовідносин</a:t>
            </a:r>
            <a:r>
              <a:rPr lang="ru-RU" dirty="0"/>
              <a:t>, з </a:t>
            </a:r>
            <a:r>
              <a:rPr lang="ru-RU" dirty="0" err="1"/>
              <a:t>погляду</a:t>
            </a:r>
            <a:r>
              <a:rPr lang="ru-RU" dirty="0"/>
              <a:t> </a:t>
            </a:r>
            <a:r>
              <a:rPr lang="ru-RU" dirty="0" err="1"/>
              <a:t>онтології</a:t>
            </a:r>
            <a:r>
              <a:rPr lang="ru-RU" dirty="0"/>
              <a:t> — радикальна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буття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7842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85801"/>
            <a:ext cx="7834064" cy="5911551"/>
          </a:xfrm>
        </p:spPr>
        <p:txBody>
          <a:bodyPr/>
          <a:lstStyle/>
          <a:p>
            <a:pPr>
              <a:defRPr/>
            </a:pPr>
            <a:r>
              <a:rPr lang="uk-UA" b="1" i="1" dirty="0" err="1">
                <a:effectLst/>
              </a:rPr>
              <a:t>Мононорми</a:t>
            </a:r>
            <a:r>
              <a:rPr lang="uk-UA" b="1" i="1" dirty="0">
                <a:effectLst/>
              </a:rPr>
              <a:t> – </a:t>
            </a:r>
            <a:r>
              <a:rPr lang="uk-UA" dirty="0">
                <a:effectLst/>
              </a:rPr>
              <a:t>нерозчленовані, </a:t>
            </a:r>
            <a:r>
              <a:rPr lang="uk-UA" dirty="0" smtClean="0">
                <a:effectLst/>
              </a:rPr>
              <a:t>єдині</a:t>
            </a:r>
          </a:p>
          <a:p>
            <a:pPr marL="18288" indent="0">
              <a:buNone/>
              <a:defRPr/>
            </a:pPr>
            <a:r>
              <a:rPr lang="uk-UA" dirty="0" smtClean="0">
                <a:effectLst/>
              </a:rPr>
              <a:t> </a:t>
            </a:r>
            <a:r>
              <a:rPr lang="uk-UA" dirty="0">
                <a:effectLst/>
              </a:rPr>
              <a:t>норми (табу, </a:t>
            </a:r>
            <a:r>
              <a:rPr lang="uk-UA" dirty="0" err="1">
                <a:effectLst/>
              </a:rPr>
              <a:t>таліон</a:t>
            </a:r>
            <a:r>
              <a:rPr lang="uk-UA" dirty="0">
                <a:effectLst/>
              </a:rPr>
              <a:t>).</a:t>
            </a:r>
            <a:endParaRPr lang="ru-RU" dirty="0">
              <a:effectLst/>
            </a:endParaRPr>
          </a:p>
          <a:p>
            <a:pPr>
              <a:defRPr/>
            </a:pPr>
            <a:endParaRPr lang="uk-UA" dirty="0" smtClean="0"/>
          </a:p>
          <a:p>
            <a:pPr>
              <a:defRPr/>
            </a:pPr>
            <a:r>
              <a:rPr lang="uk-UA" dirty="0" smtClean="0"/>
              <a:t>Табу – заборона</a:t>
            </a:r>
          </a:p>
          <a:p>
            <a:pPr>
              <a:defRPr/>
            </a:pPr>
            <a:endParaRPr lang="uk-UA" dirty="0" smtClean="0"/>
          </a:p>
          <a:p>
            <a:pPr>
              <a:defRPr/>
            </a:pPr>
            <a:r>
              <a:rPr lang="uk-UA" dirty="0" err="1" smtClean="0"/>
              <a:t>Таліон</a:t>
            </a:r>
            <a:r>
              <a:rPr lang="uk-UA" dirty="0" smtClean="0"/>
              <a:t> – око за око, </a:t>
            </a:r>
          </a:p>
          <a:p>
            <a:pPr>
              <a:defRPr/>
            </a:pPr>
            <a:r>
              <a:rPr lang="uk-UA" dirty="0" smtClean="0"/>
              <a:t>зуб за зуб</a:t>
            </a:r>
            <a:endParaRPr lang="ru-RU" dirty="0"/>
          </a:p>
        </p:txBody>
      </p:sp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543800" cy="9144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effectLst/>
              </a:rPr>
              <a:t>МОНОНОРМИ</a:t>
            </a:r>
            <a:endParaRPr lang="ru-RU" b="1" dirty="0" smtClean="0">
              <a:solidFill>
                <a:schemeClr val="tx1"/>
              </a:solidFill>
              <a:effectLst/>
            </a:endParaRPr>
          </a:p>
        </p:txBody>
      </p:sp>
      <p:pic>
        <p:nvPicPr>
          <p:cNvPr id="15364" name="Picture 2" descr="C:\Users\Администратор\Documents\ТАЛТИОН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2060575"/>
            <a:ext cx="3268663" cy="432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42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70277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uk-UA" sz="2800" b="1" i="1" dirty="0" smtClean="0">
                <a:solidFill>
                  <a:schemeClr val="tx1"/>
                </a:solidFill>
                <a:effectLst/>
              </a:rPr>
              <a:t>Норми-звичаї – 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правила поведінки, що стали звичкою у результаті багатократного повторення протягом тривалого часу.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9460" name="Picture 2" descr="C:\Users\Администратор\Documents\Козацький су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124743"/>
            <a:ext cx="3973830" cy="2953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8909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9512" y="30996"/>
            <a:ext cx="7296519" cy="6109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b="1" dirty="0"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b="1" dirty="0"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900" b="1" dirty="0">
              <a:latin typeface="Google Sans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Детермінація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злочину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каузальні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моделі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коїть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злочин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?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обраної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каузальності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причинності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Лінійні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Прямий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бідність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$\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rightarrow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$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крадіжка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Вважаються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застарілими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Нелінійні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Злочин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як результат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збігу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безлічі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(генетика +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виховання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випадкова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ситуація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+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слабкий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контроль).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Світоглядні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Релігійна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Злочин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як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гріх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пошкодженої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гріхом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людської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та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відпадіння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божественної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Метафізична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Злочин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як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прояв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світового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зла»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або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метафізичної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недосконалості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світу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Антропогенна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Причина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злочину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— 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біологічній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Ч.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Ломброзо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про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природженого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злочинця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»)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або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дефектах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її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1146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180</TotalTime>
  <Words>622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Базовая</vt:lpstr>
      <vt:lpstr>Презентация PowerPoint</vt:lpstr>
      <vt:lpstr>План</vt:lpstr>
      <vt:lpstr>Презентация PowerPoint</vt:lpstr>
      <vt:lpstr>Презентация PowerPoint</vt:lpstr>
      <vt:lpstr>Презентация PowerPoint</vt:lpstr>
      <vt:lpstr>Презентация PowerPoint</vt:lpstr>
      <vt:lpstr>МОНОНОРМИ</vt:lpstr>
      <vt:lpstr>Норми-звичаї – правила поведінки, що стали звичкою у результаті багатократного повторення протягом тривалого часу. </vt:lpstr>
      <vt:lpstr>Презентация PowerPoint</vt:lpstr>
      <vt:lpstr>Презентация PowerPoint</vt:lpstr>
    </vt:vector>
  </TitlesOfParts>
  <Company>USN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c400</dc:creator>
  <cp:lastModifiedBy>Пользователь</cp:lastModifiedBy>
  <cp:revision>22</cp:revision>
  <dcterms:created xsi:type="dcterms:W3CDTF">2014-12-04T15:24:17Z</dcterms:created>
  <dcterms:modified xsi:type="dcterms:W3CDTF">2026-04-13T14:41:40Z</dcterms:modified>
</cp:coreProperties>
</file>