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80" r:id="rId3"/>
    <p:sldId id="284" r:id="rId4"/>
    <p:sldId id="285" r:id="rId5"/>
    <p:sldId id="281" r:id="rId6"/>
    <p:sldId id="257" r:id="rId7"/>
    <p:sldId id="258" r:id="rId8"/>
    <p:sldId id="283" r:id="rId9"/>
    <p:sldId id="259" r:id="rId10"/>
    <p:sldId id="273" r:id="rId11"/>
    <p:sldId id="275" r:id="rId12"/>
    <p:sldId id="282" r:id="rId13"/>
    <p:sldId id="260" r:id="rId14"/>
    <p:sldId id="272" r:id="rId15"/>
    <p:sldId id="271" r:id="rId16"/>
    <p:sldId id="269" r:id="rId17"/>
    <p:sldId id="286" r:id="rId18"/>
    <p:sldId id="287" r:id="rId19"/>
    <p:sldId id="288" r:id="rId20"/>
    <p:sldId id="293" r:id="rId21"/>
    <p:sldId id="289" r:id="rId22"/>
    <p:sldId id="294" r:id="rId23"/>
    <p:sldId id="292" r:id="rId24"/>
    <p:sldId id="291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64972F-44DA-4389-86E7-888743F92214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E00AE65-7D56-4AC4-8381-EE241DF68E0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532440" cy="6569168"/>
          </a:xfrm>
        </p:spPr>
        <p:txBody>
          <a:bodyPr/>
          <a:lstStyle/>
          <a:p>
            <a:pPr>
              <a:buNone/>
            </a:pPr>
            <a:r>
              <a:rPr lang="uk-UA" sz="4400" b="1" dirty="0" smtClean="0"/>
              <a:t>Лекція 8. </a:t>
            </a:r>
          </a:p>
          <a:p>
            <a:pPr>
              <a:buNone/>
            </a:pPr>
            <a:r>
              <a:rPr lang="uk-UA" sz="4400" b="1" dirty="0" smtClean="0"/>
              <a:t>Філософія</a:t>
            </a:r>
          </a:p>
          <a:p>
            <a:pPr>
              <a:buNone/>
            </a:pPr>
            <a:r>
              <a:rPr lang="uk-UA" sz="4400" b="1" dirty="0" smtClean="0"/>
              <a:t> покарання</a:t>
            </a:r>
            <a:endParaRPr lang="ru-RU" sz="4000" b="1" dirty="0"/>
          </a:p>
        </p:txBody>
      </p:sp>
      <p:pic>
        <p:nvPicPr>
          <p:cNvPr id="4" name="Рисунок 3" descr="p039_0_01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04664"/>
            <a:ext cx="2992590" cy="2571757"/>
          </a:xfrm>
          <a:prstGeom prst="rect">
            <a:avLst/>
          </a:prstGeom>
        </p:spPr>
      </p:pic>
      <p:pic>
        <p:nvPicPr>
          <p:cNvPr id="5" name="Picture 2" descr="C:\Users\Администратор\Documents\правовы нор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3610366"/>
            <a:ext cx="51673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4664"/>
            <a:ext cx="8258204" cy="61206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err="1">
                <a:solidFill>
                  <a:srgbClr val="FF0000"/>
                </a:solidFill>
              </a:rPr>
              <a:t>Концепція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покарання</a:t>
            </a:r>
            <a:r>
              <a:rPr lang="ru-RU" sz="2800" b="1" dirty="0">
                <a:solidFill>
                  <a:srgbClr val="FF0000"/>
                </a:solidFill>
              </a:rPr>
              <a:t> як </a:t>
            </a:r>
            <a:r>
              <a:rPr lang="ru-RU" sz="2800" b="1" dirty="0" err="1">
                <a:solidFill>
                  <a:srgbClr val="FF0000"/>
                </a:solidFill>
              </a:rPr>
              <a:t>виправлення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чи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перевиховання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Витоки</a:t>
            </a:r>
            <a:r>
              <a:rPr lang="ru-RU" sz="2400" dirty="0" smtClean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філософської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надто</a:t>
            </a:r>
            <a:r>
              <a:rPr lang="ru-RU" sz="2400" dirty="0"/>
              <a:t> </a:t>
            </a:r>
            <a:r>
              <a:rPr lang="ru-RU" sz="2400" dirty="0" err="1"/>
              <a:t>складні</a:t>
            </a:r>
            <a:r>
              <a:rPr lang="ru-RU" sz="2400" dirty="0"/>
              <a:t> й </a:t>
            </a:r>
            <a:r>
              <a:rPr lang="ru-RU" sz="2400" dirty="0" err="1"/>
              <a:t>походять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Платона,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уважав </a:t>
            </a:r>
            <a:r>
              <a:rPr lang="ru-RU" sz="2400" dirty="0" err="1"/>
              <a:t>злочинців</a:t>
            </a:r>
            <a:r>
              <a:rPr lang="ru-RU" sz="2400" dirty="0"/>
              <a:t> морально </a:t>
            </a:r>
            <a:r>
              <a:rPr lang="ru-RU" sz="2400" dirty="0" err="1" smtClean="0"/>
              <a:t>хворими</a:t>
            </a:r>
            <a:r>
              <a:rPr lang="ru-RU" sz="2400" dirty="0" smtClean="0"/>
              <a:t> </a:t>
            </a:r>
            <a:r>
              <a:rPr lang="ru-RU" sz="2400" dirty="0"/>
              <a:t>людьми, а </a:t>
            </a:r>
            <a:r>
              <a:rPr lang="ru-RU" sz="2400" dirty="0" smtClean="0"/>
              <a:t>головне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правосуддя</a:t>
            </a:r>
            <a:r>
              <a:rPr lang="ru-RU" sz="2400" dirty="0"/>
              <a:t>,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лікуванні</a:t>
            </a:r>
            <a:r>
              <a:rPr lang="ru-RU" sz="2400" dirty="0" smtClean="0"/>
              <a:t>  </a:t>
            </a:r>
            <a:r>
              <a:rPr lang="ru-RU" sz="2400" dirty="0" err="1" smtClean="0"/>
              <a:t>їх</a:t>
            </a:r>
            <a:r>
              <a:rPr lang="ru-RU" sz="2400" dirty="0" smtClean="0"/>
              <a:t> душ.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dirty="0" smtClean="0"/>
              <a:t>			</a:t>
            </a:r>
            <a:r>
              <a:rPr lang="ru-RU" sz="2400" dirty="0"/>
              <a:t>У </a:t>
            </a:r>
            <a:r>
              <a:rPr lang="ru-RU" sz="2400" dirty="0" err="1"/>
              <a:t>підвалини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Платон </a:t>
            </a:r>
            <a:r>
              <a:rPr lang="ru-RU" sz="2400" dirty="0" err="1"/>
              <a:t>поклав</a:t>
            </a:r>
            <a:r>
              <a:rPr lang="ru-RU" sz="2400" dirty="0"/>
              <a:t> </a:t>
            </a:r>
            <a:r>
              <a:rPr lang="ru-RU" sz="2400" dirty="0" smtClean="0"/>
              <a:t>три 			 по </a:t>
            </a:r>
            <a:r>
              <a:rPr lang="ru-RU" sz="2400" dirty="0" err="1"/>
              <a:t>постулати</a:t>
            </a:r>
            <a:r>
              <a:rPr lang="ru-RU" sz="2400" dirty="0"/>
              <a:t>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800" dirty="0"/>
              <a:t>	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1785950" cy="24646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1301" y="2636912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/>
              <a:t>1)</a:t>
            </a:r>
            <a:r>
              <a:rPr lang="ru-RU" sz="2400" dirty="0" err="1"/>
              <a:t>прихильність</a:t>
            </a:r>
            <a:r>
              <a:rPr lang="ru-RU" sz="2400" dirty="0"/>
              <a:t> до </a:t>
            </a:r>
            <a:r>
              <a:rPr lang="ru-RU" sz="2400" dirty="0" err="1"/>
              <a:t>хиби</a:t>
            </a:r>
            <a:r>
              <a:rPr lang="ru-RU" sz="2400" dirty="0"/>
              <a:t> є душевною хворобою,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руйнує</a:t>
            </a:r>
            <a:r>
              <a:rPr lang="ru-RU" sz="2400" dirty="0"/>
              <a:t> і, </a:t>
            </a:r>
            <a:r>
              <a:rPr lang="ru-RU" sz="2400" dirty="0" err="1"/>
              <a:t>зрештою</a:t>
            </a:r>
            <a:r>
              <a:rPr lang="ru-RU" sz="2400" dirty="0"/>
              <a:t>, </a:t>
            </a:r>
            <a:r>
              <a:rPr lang="ru-RU" sz="2400" dirty="0" err="1"/>
              <a:t>вбиває</a:t>
            </a:r>
            <a:r>
              <a:rPr lang="ru-RU" sz="2400" dirty="0"/>
              <a:t>; </a:t>
            </a:r>
          </a:p>
          <a:p>
            <a:pPr>
              <a:buNone/>
            </a:pPr>
            <a:r>
              <a:rPr lang="uk-UA" sz="2400" dirty="0"/>
              <a:t>2) </a:t>
            </a:r>
            <a:r>
              <a:rPr lang="ru-RU" sz="2400" dirty="0" err="1"/>
              <a:t>покарання</a:t>
            </a:r>
            <a:r>
              <a:rPr lang="ru-RU" sz="2400" dirty="0"/>
              <a:t> за </a:t>
            </a:r>
            <a:r>
              <a:rPr lang="ru-RU" sz="2400" dirty="0" err="1"/>
              <a:t>злочин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як </a:t>
            </a:r>
            <a:r>
              <a:rPr lang="ru-RU" sz="2400" dirty="0" err="1"/>
              <a:t>моральні</a:t>
            </a:r>
            <a:r>
              <a:rPr lang="ru-RU" sz="2400" dirty="0"/>
              <a:t> </a:t>
            </a:r>
            <a:r>
              <a:rPr lang="ru-RU" sz="2400" dirty="0" err="1"/>
              <a:t>ліки</a:t>
            </a:r>
            <a:r>
              <a:rPr lang="ru-RU" sz="2400" dirty="0"/>
              <a:t> — не </a:t>
            </a:r>
            <a:r>
              <a:rPr lang="ru-RU" sz="2400" dirty="0" err="1"/>
              <a:t>смачні</a:t>
            </a:r>
            <a:r>
              <a:rPr lang="ru-RU" sz="2400" dirty="0"/>
              <a:t>, але </a:t>
            </a:r>
            <a:r>
              <a:rPr lang="ru-RU" sz="2400" dirty="0" err="1"/>
              <a:t>корисні</a:t>
            </a:r>
            <a:r>
              <a:rPr lang="ru-RU" sz="2400" dirty="0"/>
              <a:t>; </a:t>
            </a:r>
          </a:p>
          <a:p>
            <a:pPr>
              <a:buNone/>
            </a:pPr>
            <a:r>
              <a:rPr lang="uk-UA" sz="2400" dirty="0"/>
              <a:t>3) </a:t>
            </a:r>
            <a:r>
              <a:rPr lang="ru-RU" sz="2400" dirty="0"/>
              <a:t>для </a:t>
            </a:r>
            <a:r>
              <a:rPr lang="ru-RU" sz="2400" dirty="0" err="1"/>
              <a:t>злочинця</a:t>
            </a:r>
            <a:r>
              <a:rPr lang="ru-RU" sz="2400" dirty="0"/>
              <a:t> держава повинна бути "</a:t>
            </a:r>
            <a:r>
              <a:rPr lang="ru-RU" sz="2400" dirty="0" err="1"/>
              <a:t>лікарем</a:t>
            </a:r>
            <a:r>
              <a:rPr lang="ru-RU" sz="2400" dirty="0"/>
              <a:t>"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джерелом</a:t>
            </a:r>
            <a:r>
              <a:rPr lang="ru-RU" sz="2400" dirty="0"/>
              <a:t> і причиною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видужання</a:t>
            </a:r>
            <a:r>
              <a:rPr lang="ru-RU" sz="2400" dirty="0"/>
              <a:t> 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err="1" smtClean="0">
                <a:solidFill>
                  <a:srgbClr val="FF0000"/>
                </a:solidFill>
              </a:rPr>
              <a:t>Недоліки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концепції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засновником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якої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вважають</a:t>
            </a:r>
            <a:r>
              <a:rPr lang="ru-RU" sz="2400" b="1" dirty="0">
                <a:solidFill>
                  <a:srgbClr val="FF0000"/>
                </a:solidFill>
              </a:rPr>
              <a:t> Платона, є,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/>
              <a:t>	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по-перше</a:t>
            </a:r>
            <a:r>
              <a:rPr lang="ru-RU" sz="2400" dirty="0"/>
              <a:t>, </a:t>
            </a:r>
            <a:r>
              <a:rPr lang="ru-RU" sz="2400" dirty="0" err="1"/>
              <a:t>припущення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злочин</a:t>
            </a:r>
            <a:r>
              <a:rPr lang="ru-RU" sz="2400" dirty="0"/>
              <a:t> </a:t>
            </a:r>
            <a:r>
              <a:rPr lang="ru-RU" sz="2400" dirty="0" err="1"/>
              <a:t>зв'язаний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хворобою </a:t>
            </a:r>
            <a:r>
              <a:rPr lang="ru-RU" sz="2400" dirty="0" err="1"/>
              <a:t>злочинця</a:t>
            </a:r>
            <a:r>
              <a:rPr lang="ru-RU" sz="2400" dirty="0"/>
              <a:t>, так само як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твердження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фахівці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, </a:t>
            </a:r>
            <a:r>
              <a:rPr lang="ru-RU" sz="2400" dirty="0" err="1"/>
              <a:t>соціології</a:t>
            </a:r>
            <a:r>
              <a:rPr lang="ru-RU" sz="2400" dirty="0"/>
              <a:t> та </a:t>
            </a:r>
            <a:r>
              <a:rPr lang="ru-RU" sz="2400" dirty="0" err="1"/>
              <a:t>психології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діагностувати</a:t>
            </a:r>
            <a:r>
              <a:rPr lang="ru-RU" sz="2400" dirty="0"/>
              <a:t> </a:t>
            </a:r>
            <a:r>
              <a:rPr lang="ru-RU" sz="2400" dirty="0" err="1"/>
              <a:t>цю</a:t>
            </a:r>
            <a:r>
              <a:rPr lang="ru-RU" sz="2400" dirty="0"/>
              <a:t> хворобу,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є</a:t>
            </a:r>
            <a:r>
              <a:rPr lang="ru-RU" sz="2400" dirty="0"/>
              <a:t> строго </a:t>
            </a:r>
            <a:r>
              <a:rPr lang="ru-RU" sz="2400" dirty="0" err="1"/>
              <a:t>науково</a:t>
            </a:r>
            <a:r>
              <a:rPr lang="ru-RU" sz="2400" dirty="0"/>
              <a:t> </a:t>
            </a:r>
            <a:r>
              <a:rPr lang="ru-RU" sz="2400" dirty="0" err="1"/>
              <a:t>обгрунтованими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по-друге</a:t>
            </a:r>
            <a:r>
              <a:rPr lang="ru-RU" sz="2400" dirty="0"/>
              <a:t>, </a:t>
            </a:r>
            <a:r>
              <a:rPr lang="ru-RU" sz="2400" dirty="0" err="1"/>
              <a:t>лікувальна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 є "</a:t>
            </a:r>
            <a:r>
              <a:rPr lang="ru-RU" sz="2400" dirty="0" err="1"/>
              <a:t>відкритою</a:t>
            </a:r>
            <a:r>
              <a:rPr lang="ru-RU" sz="2400" dirty="0"/>
              <a:t>" й </a:t>
            </a:r>
            <a:r>
              <a:rPr lang="ru-RU" sz="2400" dirty="0" err="1"/>
              <a:t>ніяк</a:t>
            </a:r>
            <a:r>
              <a:rPr lang="ru-RU" sz="2400" dirty="0"/>
              <a:t> не </a:t>
            </a:r>
            <a:r>
              <a:rPr lang="ru-RU" sz="2400" dirty="0" err="1"/>
              <a:t>зв'язаною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 з </a:t>
            </a:r>
            <a:r>
              <a:rPr lang="ru-RU" sz="2400" dirty="0" err="1"/>
              <a:t>правопорушенням</a:t>
            </a:r>
            <a:r>
              <a:rPr lang="ru-RU" sz="2400" dirty="0"/>
              <a:t>, </a:t>
            </a:r>
            <a:r>
              <a:rPr lang="ru-RU" sz="2400" dirty="0" err="1"/>
              <a:t>ні</a:t>
            </a:r>
            <a:r>
              <a:rPr lang="ru-RU" sz="2400" dirty="0"/>
              <a:t> з </a:t>
            </a:r>
            <a:r>
              <a:rPr lang="ru-RU" sz="2400" dirty="0" err="1"/>
              <a:t>чимось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, за </a:t>
            </a:r>
            <a:r>
              <a:rPr lang="ru-RU" sz="2400" dirty="0" err="1"/>
              <a:t>винятком</a:t>
            </a:r>
            <a:r>
              <a:rPr lang="ru-RU" sz="2400" dirty="0"/>
              <a:t> такого погано </a:t>
            </a:r>
            <a:r>
              <a:rPr lang="ru-RU" sz="2400" dirty="0" err="1"/>
              <a:t>визначеного</a:t>
            </a:r>
            <a:r>
              <a:rPr lang="ru-RU" sz="2400" dirty="0"/>
              <a:t> для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, як "</a:t>
            </a:r>
            <a:r>
              <a:rPr lang="ru-RU" sz="2400" dirty="0" err="1"/>
              <a:t>необхідність</a:t>
            </a:r>
            <a:r>
              <a:rPr lang="ru-RU" sz="2400" dirty="0"/>
              <a:t>";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по-третє</a:t>
            </a:r>
            <a:r>
              <a:rPr lang="ru-RU" sz="2400" dirty="0"/>
              <a:t>, </a:t>
            </a:r>
            <a:r>
              <a:rPr lang="ru-RU" sz="2400" dirty="0" err="1"/>
              <a:t>правопорушник</a:t>
            </a:r>
            <a:r>
              <a:rPr lang="ru-RU" sz="2400" dirty="0"/>
              <a:t>, </a:t>
            </a:r>
            <a:r>
              <a:rPr lang="ru-RU" sz="2400" dirty="0" err="1"/>
              <a:t>якого</a:t>
            </a:r>
            <a:r>
              <a:rPr lang="ru-RU" sz="2400" dirty="0"/>
              <a:t> не </a:t>
            </a:r>
            <a:r>
              <a:rPr lang="ru-RU" sz="2400" dirty="0" err="1"/>
              <a:t>вважають</a:t>
            </a:r>
            <a:r>
              <a:rPr lang="ru-RU" sz="2400" dirty="0"/>
              <a:t> особою, яка </a:t>
            </a:r>
            <a:r>
              <a:rPr lang="ru-RU" sz="2400" dirty="0" err="1"/>
              <a:t>цілком</a:t>
            </a:r>
            <a:r>
              <a:rPr lang="ru-RU" sz="2400" dirty="0"/>
              <a:t> </a:t>
            </a:r>
            <a:r>
              <a:rPr lang="ru-RU" sz="2400" dirty="0" err="1"/>
              <a:t>відповідає</a:t>
            </a:r>
            <a:r>
              <a:rPr lang="ru-RU" sz="2400" dirty="0"/>
              <a:t> за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  <a:r>
              <a:rPr lang="ru-RU" sz="2400" dirty="0" err="1"/>
              <a:t>здатен</a:t>
            </a:r>
            <a:r>
              <a:rPr lang="ru-RU" sz="2400" dirty="0"/>
              <a:t> на лукавство, </a:t>
            </a:r>
            <a:r>
              <a:rPr lang="ru-RU" sz="2400" dirty="0" err="1"/>
              <a:t>всілякі</a:t>
            </a:r>
            <a:r>
              <a:rPr lang="ru-RU" sz="2400" dirty="0"/>
              <a:t> </a:t>
            </a:r>
            <a:r>
              <a:rPr lang="ru-RU" sz="2400" dirty="0" err="1"/>
              <a:t>махінації</a:t>
            </a:r>
            <a:r>
              <a:rPr lang="ru-RU" sz="2400" dirty="0"/>
              <a:t>, </a:t>
            </a:r>
            <a:r>
              <a:rPr lang="ru-RU" sz="2400" dirty="0" err="1"/>
              <a:t>пристосовування</a:t>
            </a:r>
            <a:r>
              <a:rPr lang="ru-RU" sz="2400" dirty="0"/>
              <a:t> 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19762"/>
          </a:xfrm>
        </p:spPr>
        <p:txBody>
          <a:bodyPr/>
          <a:lstStyle/>
          <a:p>
            <a:pPr marL="18288" indent="0">
              <a:buNone/>
              <a:defRPr/>
            </a:pPr>
            <a:r>
              <a:rPr lang="ru-RU" dirty="0" smtClean="0">
                <a:effectLst/>
              </a:rPr>
              <a:t>Старый </a:t>
            </a:r>
            <a:r>
              <a:rPr lang="ru-RU" dirty="0" err="1" smtClean="0">
                <a:effectLst/>
              </a:rPr>
              <a:t>Завіт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Біблії</a:t>
            </a:r>
            <a:r>
              <a:rPr lang="ru-RU" dirty="0" smtClean="0">
                <a:effectLst/>
              </a:rPr>
              <a:t>: </a:t>
            </a:r>
          </a:p>
          <a:p>
            <a:pPr marL="18288" indent="0">
              <a:buNone/>
              <a:defRPr/>
            </a:pP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Душу за душу, </a:t>
            </a:r>
            <a:r>
              <a:rPr lang="ru-RU" dirty="0" smtClean="0">
                <a:effectLst/>
              </a:rPr>
              <a:t>око за око,</a:t>
            </a:r>
          </a:p>
          <a:p>
            <a:pPr marL="18288" indent="0">
              <a:buNone/>
              <a:defRPr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руку за руку, ногу за ногу</a:t>
            </a:r>
            <a:r>
              <a:rPr lang="ru-RU" dirty="0" smtClean="0">
                <a:effectLst/>
              </a:rPr>
              <a:t>»</a:t>
            </a:r>
          </a:p>
          <a:p>
            <a:pPr marL="18288" indent="0">
              <a:buNone/>
              <a:defRPr/>
            </a:pPr>
            <a:endParaRPr lang="ru-RU" dirty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/>
              </a:rPr>
              <a:t>Принцип </a:t>
            </a:r>
            <a:r>
              <a:rPr lang="uk-UA" b="1" dirty="0" err="1" smtClean="0">
                <a:solidFill>
                  <a:srgbClr val="FF0000"/>
                </a:solidFill>
                <a:effectLst/>
              </a:rPr>
              <a:t>таліону</a:t>
            </a:r>
            <a:endParaRPr lang="ru-RU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16388" name="Picture 2" descr="C:\Users\Администратор\Documents\talion-250x2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6196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404664"/>
            <a:ext cx="5257808" cy="62390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Ч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Беккаріа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>
                <a:solidFill>
                  <a:srgbClr val="FF0000"/>
                </a:solidFill>
              </a:rPr>
              <a:t>Про </a:t>
            </a:r>
            <a:r>
              <a:rPr lang="ru-RU" sz="2800" b="1" i="1" dirty="0" err="1">
                <a:solidFill>
                  <a:srgbClr val="FF0000"/>
                </a:solidFill>
              </a:rPr>
              <a:t>злочини</a:t>
            </a:r>
            <a:r>
              <a:rPr lang="ru-RU" sz="2800" b="1" i="1" dirty="0">
                <a:solidFill>
                  <a:srgbClr val="FF0000"/>
                </a:solidFill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</a:rPr>
              <a:t>покарання</a:t>
            </a:r>
            <a:r>
              <a:rPr lang="ru-RU" sz="2800" b="1" i="1" dirty="0">
                <a:solidFill>
                  <a:srgbClr val="FF0000"/>
                </a:solidFill>
              </a:rPr>
              <a:t>»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«</a:t>
            </a:r>
            <a:r>
              <a:rPr lang="ru-RU" sz="2800" dirty="0"/>
              <a:t>мета </a:t>
            </a:r>
            <a:r>
              <a:rPr lang="ru-RU" sz="2800" dirty="0" err="1"/>
              <a:t>покарання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в тому,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перешкодити</a:t>
            </a:r>
            <a:r>
              <a:rPr lang="ru-RU" sz="2800" dirty="0"/>
              <a:t> винному </a:t>
            </a:r>
            <a:r>
              <a:rPr lang="ru-RU" sz="2800" dirty="0" err="1"/>
              <a:t>знову</a:t>
            </a:r>
            <a:r>
              <a:rPr lang="ru-RU" sz="2800" dirty="0"/>
              <a:t> нанести шкоду </a:t>
            </a:r>
            <a:r>
              <a:rPr lang="ru-RU" sz="2800" dirty="0" err="1"/>
              <a:t>суспільству</a:t>
            </a:r>
            <a:r>
              <a:rPr lang="ru-RU" sz="2800" dirty="0"/>
              <a:t> й </a:t>
            </a:r>
            <a:r>
              <a:rPr lang="ru-RU" sz="2800" dirty="0" err="1"/>
              <a:t>утримати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вчинення</a:t>
            </a:r>
            <a:r>
              <a:rPr lang="ru-RU" sz="2800" dirty="0"/>
              <a:t> того ж.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Тому </a:t>
            </a:r>
            <a:r>
              <a:rPr lang="ru-RU" sz="2800" dirty="0" err="1"/>
              <a:t>варто</a:t>
            </a:r>
            <a:r>
              <a:rPr lang="ru-RU" sz="2800" dirty="0"/>
              <a:t> </a:t>
            </a:r>
            <a:r>
              <a:rPr lang="ru-RU" sz="2800" dirty="0" err="1" smtClean="0"/>
              <a:t>вживати</a:t>
            </a:r>
            <a:r>
              <a:rPr lang="ru-RU" sz="2800" dirty="0" smtClean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таке</a:t>
            </a:r>
            <a:r>
              <a:rPr lang="ru-RU" sz="2800" dirty="0"/>
              <a:t> </a:t>
            </a:r>
            <a:r>
              <a:rPr lang="ru-RU" sz="2800" dirty="0" err="1"/>
              <a:t>покарання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при </a:t>
            </a:r>
            <a:r>
              <a:rPr lang="ru-RU" sz="2800" dirty="0" err="1"/>
              <a:t>збереженні</a:t>
            </a:r>
            <a:r>
              <a:rPr lang="ru-RU" sz="2800" dirty="0"/>
              <a:t> </a:t>
            </a:r>
            <a:r>
              <a:rPr lang="ru-RU" sz="2800" dirty="0" err="1"/>
              <a:t>домірності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злочином</a:t>
            </a:r>
            <a:r>
              <a:rPr lang="ru-RU" sz="2800" dirty="0"/>
              <a:t> </a:t>
            </a:r>
            <a:r>
              <a:rPr lang="ru-RU" sz="2800" dirty="0" err="1" smtClean="0"/>
              <a:t>робило</a:t>
            </a:r>
            <a:r>
              <a:rPr lang="ru-RU" sz="2800" dirty="0" smtClean="0"/>
              <a:t> </a:t>
            </a:r>
            <a:r>
              <a:rPr lang="ru-RU" sz="2800" dirty="0"/>
              <a:t>б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сильне</a:t>
            </a:r>
            <a:r>
              <a:rPr lang="ru-RU" sz="2800" dirty="0"/>
              <a:t> </a:t>
            </a:r>
            <a:r>
              <a:rPr lang="ru-RU" sz="2800" dirty="0" err="1"/>
              <a:t>враження</a:t>
            </a:r>
            <a:r>
              <a:rPr lang="ru-RU" sz="2800" dirty="0"/>
              <a:t> на душу людей і </a:t>
            </a:r>
            <a:r>
              <a:rPr lang="ru-RU" sz="2800" dirty="0" err="1"/>
              <a:t>було</a:t>
            </a:r>
            <a:r>
              <a:rPr lang="ru-RU" sz="2800" dirty="0"/>
              <a:t> б </a:t>
            </a:r>
            <a:r>
              <a:rPr lang="ru-RU" sz="2800" dirty="0" err="1"/>
              <a:t>найменш</a:t>
            </a:r>
            <a:r>
              <a:rPr lang="ru-RU" sz="2800" dirty="0"/>
              <a:t> </a:t>
            </a:r>
            <a:r>
              <a:rPr lang="ru-RU" sz="2800" dirty="0" err="1" smtClean="0"/>
              <a:t>болісним</a:t>
            </a:r>
            <a:r>
              <a:rPr lang="ru-RU" sz="2800" dirty="0" smtClean="0"/>
              <a:t> </a:t>
            </a:r>
            <a:r>
              <a:rPr lang="ru-RU" sz="2800" dirty="0"/>
              <a:t>для </a:t>
            </a:r>
            <a:r>
              <a:rPr lang="ru-RU" sz="2800" dirty="0" err="1"/>
              <a:t>тіла</a:t>
            </a:r>
            <a:r>
              <a:rPr lang="ru-RU" sz="2800" dirty="0"/>
              <a:t> </a:t>
            </a:r>
            <a:r>
              <a:rPr lang="ru-RU" sz="2800" dirty="0" err="1"/>
              <a:t>злочинця</a:t>
            </a:r>
            <a:r>
              <a:rPr lang="ru-RU" sz="2800" dirty="0"/>
              <a:t>» 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Дж</a:t>
            </a:r>
            <a:r>
              <a:rPr lang="ru-RU" sz="2800" b="1" dirty="0">
                <a:solidFill>
                  <a:srgbClr val="FF0000"/>
                </a:solidFill>
              </a:rPr>
              <a:t>. Бентам </a:t>
            </a:r>
            <a:r>
              <a:rPr lang="ru-RU" sz="2800" dirty="0" err="1" smtClean="0"/>
              <a:t>звернув</a:t>
            </a:r>
            <a:r>
              <a:rPr lang="ru-RU" sz="2800" dirty="0" smtClean="0"/>
              <a:t> </a:t>
            </a:r>
            <a:r>
              <a:rPr lang="ru-RU" sz="2800" dirty="0" err="1"/>
              <a:t>увагу</a:t>
            </a:r>
            <a:r>
              <a:rPr lang="ru-RU" sz="2800" dirty="0"/>
              <a:t> на </a:t>
            </a:r>
            <a:r>
              <a:rPr lang="ru-RU" sz="2800" dirty="0" err="1" smtClean="0"/>
              <a:t>усвідомлення</a:t>
            </a:r>
            <a:r>
              <a:rPr lang="ru-RU" sz="2800" dirty="0" smtClean="0"/>
              <a:t> </a:t>
            </a:r>
            <a:r>
              <a:rPr lang="ru-RU" sz="2800" dirty="0" err="1"/>
              <a:t>злочинцем</a:t>
            </a:r>
            <a:r>
              <a:rPr lang="ru-RU" sz="2800" dirty="0"/>
              <a:t> </a:t>
            </a:r>
            <a:r>
              <a:rPr lang="ru-RU" sz="2800" dirty="0" err="1"/>
              <a:t>справедливості</a:t>
            </a:r>
            <a:r>
              <a:rPr lang="ru-RU" sz="2800" dirty="0"/>
              <a:t> </a:t>
            </a:r>
            <a:r>
              <a:rPr lang="ru-RU" sz="2800" dirty="0" err="1"/>
              <a:t>застосовуваного</a:t>
            </a:r>
            <a:r>
              <a:rPr lang="ru-RU" sz="2800" dirty="0"/>
              <a:t> до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покарання</a:t>
            </a:r>
            <a:r>
              <a:rPr lang="ru-RU" sz="2800" dirty="0"/>
              <a:t> як </a:t>
            </a:r>
            <a:r>
              <a:rPr lang="ru-RU" sz="2800" dirty="0" err="1"/>
              <a:t>обов´язкову</a:t>
            </a:r>
            <a:r>
              <a:rPr lang="ru-RU" sz="2800" dirty="0"/>
              <a:t> </a:t>
            </a:r>
            <a:r>
              <a:rPr lang="ru-RU" sz="2800" dirty="0" err="1"/>
              <a:t>умову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 smtClean="0"/>
              <a:t>ефективності</a:t>
            </a:r>
            <a:r>
              <a:rPr lang="ru-RU" sz="2800" dirty="0"/>
              <a:t> 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4" name="Рисунок 3" descr="bent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071942"/>
            <a:ext cx="2018112" cy="2500316"/>
          </a:xfrm>
          <a:prstGeom prst="rect">
            <a:avLst/>
          </a:prstGeom>
        </p:spPr>
      </p:pic>
      <p:pic>
        <p:nvPicPr>
          <p:cNvPr id="5" name="Рисунок 4" descr="Bekkariach.jpg"/>
          <p:cNvPicPr>
            <a:picLocks noChangeAspect="1"/>
          </p:cNvPicPr>
          <p:nvPr/>
        </p:nvPicPr>
        <p:blipFill>
          <a:blip r:embed="rId3" cstate="print"/>
          <a:srcRect b="12008"/>
          <a:stretch>
            <a:fillRect/>
          </a:stretch>
        </p:blipFill>
        <p:spPr>
          <a:xfrm>
            <a:off x="1142976" y="746060"/>
            <a:ext cx="1928826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І</a:t>
            </a:r>
            <a:r>
              <a:rPr lang="ru-RU" dirty="0">
                <a:solidFill>
                  <a:srgbClr val="FF0000"/>
                </a:solidFill>
              </a:rPr>
              <a:t>. Бентам </a:t>
            </a:r>
            <a:r>
              <a:rPr lang="ru-RU" dirty="0" err="1">
                <a:solidFill>
                  <a:srgbClr val="FF0000"/>
                </a:solidFill>
              </a:rPr>
              <a:t>вважався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"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інтелектуальним</a:t>
            </a:r>
            <a:r>
              <a:rPr lang="ru-RU" dirty="0"/>
              <a:t> </a:t>
            </a:r>
            <a:r>
              <a:rPr lang="ru-RU" dirty="0" err="1"/>
              <a:t>виразником</a:t>
            </a:r>
            <a:r>
              <a:rPr lang="ru-RU" dirty="0"/>
              <a:t>"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страхання</a:t>
            </a:r>
            <a:r>
              <a:rPr lang="ru-RU" dirty="0"/>
              <a:t>,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а </a:t>
            </a:r>
            <a:r>
              <a:rPr lang="ru-RU" dirty="0">
                <a:solidFill>
                  <a:srgbClr val="FF0000"/>
                </a:solidFill>
              </a:rPr>
              <a:t>Ч. </a:t>
            </a:r>
            <a:r>
              <a:rPr lang="ru-RU" dirty="0" err="1">
                <a:solidFill>
                  <a:srgbClr val="FF0000"/>
                </a:solidFill>
              </a:rPr>
              <a:t>Беккаріа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її</a:t>
            </a:r>
            <a:r>
              <a:rPr lang="ru-RU" dirty="0"/>
              <a:t> "</a:t>
            </a:r>
            <a:r>
              <a:rPr lang="ru-RU" dirty="0" err="1"/>
              <a:t>гуманітарним</a:t>
            </a:r>
            <a:r>
              <a:rPr lang="ru-RU" dirty="0"/>
              <a:t> </a:t>
            </a:r>
            <a:r>
              <a:rPr lang="ru-RU" dirty="0" err="1"/>
              <a:t>виразником</a:t>
            </a:r>
            <a:r>
              <a:rPr lang="ru-RU" dirty="0"/>
              <a:t>"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фундатором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кримінально-правової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(яка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антропологічної</a:t>
            </a:r>
            <a:r>
              <a:rPr lang="ru-RU" dirty="0"/>
              <a:t> та </a:t>
            </a:r>
            <a:r>
              <a:rPr lang="ru-RU" dirty="0" err="1"/>
              <a:t>соціологічної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займалася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 проблем "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юриспруденції</a:t>
            </a:r>
            <a:r>
              <a:rPr lang="ru-RU" dirty="0"/>
              <a:t>".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як </a:t>
            </a:r>
            <a:r>
              <a:rPr lang="ru-RU" dirty="0" err="1"/>
              <a:t>страхання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гуманною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людяною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відплати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вона </a:t>
            </a:r>
            <a:r>
              <a:rPr lang="ru-RU" dirty="0" err="1"/>
              <a:t>висунулась</a:t>
            </a:r>
            <a:r>
              <a:rPr lang="ru-RU" dirty="0"/>
              <a:t> на перший план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концепцією</a:t>
            </a:r>
            <a:r>
              <a:rPr lang="ru-RU" dirty="0"/>
              <a:t> </a:t>
            </a:r>
            <a:r>
              <a:rPr lang="ru-RU" dirty="0" err="1"/>
              <a:t>відплати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bentam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56792"/>
            <a:ext cx="1571636" cy="2008201"/>
          </a:xfrm>
          <a:prstGeom prst="rect">
            <a:avLst/>
          </a:prstGeom>
        </p:spPr>
      </p:pic>
      <p:pic>
        <p:nvPicPr>
          <p:cNvPr id="5" name="Рисунок 4" descr="text_1893_beccari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899778"/>
            <a:ext cx="1695888" cy="21954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6673"/>
            <a:ext cx="8329642" cy="4095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>
                <a:solidFill>
                  <a:srgbClr val="FF0000"/>
                </a:solidFill>
              </a:rPr>
              <a:t>Концепція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покарання</a:t>
            </a:r>
            <a:r>
              <a:rPr lang="ru-RU" dirty="0">
                <a:solidFill>
                  <a:srgbClr val="FF0000"/>
                </a:solidFill>
              </a:rPr>
              <a:t> як </a:t>
            </a:r>
            <a:r>
              <a:rPr lang="ru-RU" dirty="0" err="1" smtClean="0">
                <a:solidFill>
                  <a:srgbClr val="FF0000"/>
                </a:solidFill>
              </a:rPr>
              <a:t>устрашіння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попередження</a:t>
            </a:r>
            <a:r>
              <a:rPr lang="ru-RU" dirty="0"/>
              <a:t>. Друга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як </a:t>
            </a:r>
            <a:r>
              <a:rPr lang="ru-RU" dirty="0" err="1"/>
              <a:t>страхання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/>
              <a:t>, </a:t>
            </a:r>
            <a:r>
              <a:rPr lang="ru-RU" dirty="0" err="1"/>
              <a:t>підкріплюється</a:t>
            </a:r>
            <a:r>
              <a:rPr lang="ru-RU" dirty="0"/>
              <a:t> практикою та </a:t>
            </a:r>
            <a:r>
              <a:rPr lang="ru-RU" dirty="0" err="1"/>
              <a:t>заохочує</a:t>
            </a:r>
            <a:r>
              <a:rPr lang="ru-RU" dirty="0"/>
              <a:t> </a:t>
            </a:r>
            <a:r>
              <a:rPr lang="ru-RU" dirty="0" err="1"/>
              <a:t>емпіричні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філософів</a:t>
            </a:r>
            <a:r>
              <a:rPr lang="ru-RU" dirty="0"/>
              <a:t> </a:t>
            </a:r>
            <a:r>
              <a:rPr lang="ru-RU" dirty="0" err="1"/>
              <a:t>старожитностей</a:t>
            </a:r>
            <a:r>
              <a:rPr lang="ru-RU" dirty="0"/>
              <a:t> таких, як Г. </a:t>
            </a:r>
            <a:r>
              <a:rPr lang="ru-RU" dirty="0" err="1"/>
              <a:t>Гроцій</a:t>
            </a:r>
            <a:r>
              <a:rPr lang="ru-RU" dirty="0"/>
              <a:t>, </a:t>
            </a:r>
            <a:r>
              <a:rPr lang="ru-RU" dirty="0" err="1"/>
              <a:t>Буфендорф</a:t>
            </a:r>
            <a:r>
              <a:rPr lang="ru-RU" dirty="0"/>
              <a:t>, Дж. Локк, </a:t>
            </a:r>
            <a:r>
              <a:rPr lang="ru-RU" dirty="0" err="1"/>
              <a:t>вивчали</a:t>
            </a:r>
            <a:r>
              <a:rPr lang="ru-RU" dirty="0"/>
              <a:t> принцип </a:t>
            </a:r>
            <a:r>
              <a:rPr lang="ru-RU" dirty="0" err="1"/>
              <a:t>страхання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І. Бентам </a:t>
            </a:r>
            <a:r>
              <a:rPr lang="ru-RU" dirty="0" err="1"/>
              <a:t>і</a:t>
            </a:r>
            <a:r>
              <a:rPr lang="ru-RU" dirty="0"/>
              <a:t> Ч. </a:t>
            </a:r>
            <a:r>
              <a:rPr lang="ru-RU" dirty="0" err="1"/>
              <a:t>Беккаріа</a:t>
            </a:r>
            <a:r>
              <a:rPr lang="ru-RU" dirty="0"/>
              <a:t> </a:t>
            </a:r>
            <a:r>
              <a:rPr lang="ru-RU" dirty="0" err="1"/>
              <a:t>надали</a:t>
            </a:r>
            <a:r>
              <a:rPr lang="ru-RU" dirty="0"/>
              <a:t>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завершеності</a:t>
            </a:r>
            <a:r>
              <a:rPr lang="ru-RU" dirty="0"/>
              <a:t>, яку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o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775611"/>
            <a:ext cx="1357322" cy="1722449"/>
          </a:xfrm>
          <a:prstGeom prst="rect">
            <a:avLst/>
          </a:prstGeom>
        </p:spPr>
      </p:pic>
      <p:pic>
        <p:nvPicPr>
          <p:cNvPr id="5" name="Рисунок 4" descr="pufendir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643446"/>
            <a:ext cx="1385764" cy="1854614"/>
          </a:xfrm>
          <a:prstGeom prst="rect">
            <a:avLst/>
          </a:prstGeom>
        </p:spPr>
      </p:pic>
      <p:pic>
        <p:nvPicPr>
          <p:cNvPr id="6" name="Рисунок 5" descr="гроц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5269" y="4676714"/>
            <a:ext cx="1500198" cy="17880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7"/>
            <a:ext cx="8229600" cy="45233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як </a:t>
            </a:r>
            <a:r>
              <a:rPr lang="ru-RU" dirty="0" err="1"/>
              <a:t>відплати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послідовними</a:t>
            </a:r>
            <a:r>
              <a:rPr lang="ru-RU" dirty="0"/>
              <a:t> </a:t>
            </a:r>
            <a:r>
              <a:rPr lang="ru-RU" dirty="0" err="1"/>
              <a:t>прихильниками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відплати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філософи</a:t>
            </a:r>
            <a:r>
              <a:rPr lang="ru-RU" dirty="0"/>
              <a:t> І. Кант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Бредлі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 </a:t>
            </a:r>
          </a:p>
          <a:p>
            <a:pPr>
              <a:buNone/>
            </a:pP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у </a:t>
            </a:r>
            <a:r>
              <a:rPr lang="ru-RU" dirty="0" err="1"/>
              <a:t>Давньоруській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централізованої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з XIV-XVI </a:t>
            </a:r>
            <a:r>
              <a:rPr lang="ru-RU" dirty="0" err="1"/>
              <a:t>століть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endParaRPr lang="ru-RU" sz="2900" i="1" dirty="0"/>
          </a:p>
          <a:p>
            <a:pPr>
              <a:buNone/>
            </a:pPr>
            <a:endParaRPr lang="ru-RU" sz="29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> </a:t>
            </a: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ЗАГАЛЬНІ </a:t>
            </a:r>
            <a:r>
              <a:rPr lang="ru-RU" sz="3100" b="1" dirty="0">
                <a:solidFill>
                  <a:srgbClr val="FF0000"/>
                </a:solidFill>
              </a:rPr>
              <a:t>КОНЦЕПЦІЇ ПОКАРАННЯ ТА ЙОГО ЦІЛІ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kant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428868"/>
            <a:ext cx="1571636" cy="1047757"/>
          </a:xfrm>
          <a:prstGeom prst="rect">
            <a:avLst/>
          </a:prstGeom>
        </p:spPr>
      </p:pic>
      <p:pic>
        <p:nvPicPr>
          <p:cNvPr id="5" name="Рисунок 4" descr="220px-FHBradle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357430"/>
            <a:ext cx="10477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2471010"/>
              </p:ext>
            </p:extLst>
          </p:nvPr>
        </p:nvGraphicFramePr>
        <p:xfrm>
          <a:off x="899591" y="260350"/>
          <a:ext cx="7488832" cy="6048374"/>
        </p:xfrm>
        <a:graphic>
          <a:graphicData uri="http://schemas.openxmlformats.org/drawingml/2006/table">
            <a:tbl>
              <a:tblPr/>
              <a:tblGrid>
                <a:gridCol w="3744416"/>
                <a:gridCol w="3744416"/>
              </a:tblGrid>
              <a:tr h="572144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Google Sans Text"/>
                        </a:rPr>
                        <a:t>Школа</a:t>
                      </a:r>
                      <a:endParaRPr lang="ru-RU" sz="1600">
                        <a:effectLst/>
                        <a:latin typeface="Google Sans Text"/>
                      </a:endParaRP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Google Sans Text"/>
                        </a:rPr>
                        <a:t>Суть філософії покарання</a:t>
                      </a:r>
                      <a:endParaRPr lang="ru-RU" sz="1600">
                        <a:effectLst/>
                        <a:latin typeface="Google Sans Text"/>
                      </a:endParaRP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65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Google Sans Text"/>
                        </a:rPr>
                        <a:t>Метафізична</a:t>
                      </a:r>
                      <a:endParaRPr lang="ru-RU" sz="1600">
                        <a:effectLst/>
                        <a:latin typeface="Google Sans Text"/>
                      </a:endParaRP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Google Sans Text"/>
                        </a:rPr>
                        <a:t>Покарання — це «священна відплата» (</a:t>
                      </a:r>
                      <a:r>
                        <a:rPr lang="ru-RU" sz="1600" i="1">
                          <a:effectLst/>
                          <a:latin typeface="Google Sans Text"/>
                        </a:rPr>
                        <a:t>retribution</a:t>
                      </a:r>
                      <a:r>
                        <a:rPr lang="ru-RU" sz="1600">
                          <a:effectLst/>
                          <a:latin typeface="Google Sans Text"/>
                        </a:rPr>
                        <a:t>). Воно необхідне для відновлення морального порядку всесвіту, незалежно від користі.</a:t>
                      </a: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52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Google Sans Text"/>
                        </a:rPr>
                        <a:t>Природно-правова</a:t>
                      </a:r>
                      <a:endParaRPr lang="ru-RU" sz="1600">
                        <a:effectLst/>
                        <a:latin typeface="Google Sans Text"/>
                      </a:endParaRP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Google Sans Text"/>
                        </a:rPr>
                        <a:t>Спрямована на захист невідчужуваних прав. Покарання є законним самозахистом суспільства.</a:t>
                      </a: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961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Google Sans Text"/>
                        </a:rPr>
                        <a:t>Позитивно-правова</a:t>
                      </a:r>
                      <a:endParaRPr lang="ru-RU" sz="1600">
                        <a:effectLst/>
                        <a:latin typeface="Google Sans Text"/>
                      </a:endParaRP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Google Sans Text"/>
                        </a:rPr>
                        <a:t>Покарання — це технічний засіб залякування (</a:t>
                      </a:r>
                      <a:r>
                        <a:rPr lang="ru-RU" sz="1600" i="1">
                          <a:effectLst/>
                          <a:latin typeface="Google Sans Text"/>
                        </a:rPr>
                        <a:t>deterrence</a:t>
                      </a:r>
                      <a:r>
                        <a:rPr lang="ru-RU" sz="1600">
                          <a:effectLst/>
                          <a:latin typeface="Google Sans Text"/>
                        </a:rPr>
                        <a:t>) або виправлення, встановлений законом для стабільності системи.</a:t>
                      </a: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52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Google Sans Text"/>
                        </a:rPr>
                        <a:t>Неправова</a:t>
                      </a:r>
                      <a:endParaRPr lang="ru-RU" sz="1600">
                        <a:effectLst/>
                        <a:latin typeface="Google Sans Text"/>
                      </a:endParaRP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Google Sans Text"/>
                        </a:rPr>
                        <a:t>Погляд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на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покарання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як на акт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чистої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помсти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або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інструмент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класового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чи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політичного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Google Sans Text"/>
                        </a:rPr>
                        <a:t>придушення</a:t>
                      </a:r>
                      <a:r>
                        <a:rPr lang="ru-RU" sz="1600" dirty="0"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marL="81735" marR="81735" marT="40867" marB="40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9913" y="260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Філософські концепції покарання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Різні школи по-різному відповідають на питання «Навіщо ми караємо?».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27584" y="260648"/>
            <a:ext cx="7475168" cy="6048672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Закони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еволюції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 за Е. Дюркгеймом</a:t>
            </a:r>
          </a:p>
          <a:p>
            <a:endParaRPr lang="ru-RU" dirty="0" smtClean="0"/>
          </a:p>
          <a:p>
            <a:r>
              <a:rPr lang="ru-RU" dirty="0" err="1" smtClean="0"/>
              <a:t>Соціолог</a:t>
            </a:r>
            <a:r>
              <a:rPr lang="ru-RU" dirty="0" smtClean="0"/>
              <a:t> </a:t>
            </a:r>
            <a:r>
              <a:rPr lang="ru-RU" dirty="0" err="1"/>
              <a:t>Еміль</a:t>
            </a:r>
            <a:r>
              <a:rPr lang="ru-RU" dirty="0"/>
              <a:t> Дюркгейм </a:t>
            </a:r>
            <a:r>
              <a:rPr lang="ru-RU" dirty="0" err="1"/>
              <a:t>вивів</a:t>
            </a:r>
            <a:r>
              <a:rPr lang="ru-RU" dirty="0"/>
              <a:t> два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пояснюють</a:t>
            </a:r>
            <a:r>
              <a:rPr lang="ru-RU" dirty="0"/>
              <a:t>, як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каральна</a:t>
            </a:r>
            <a:r>
              <a:rPr lang="ru-RU" dirty="0"/>
              <a:t> система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:</a:t>
            </a:r>
          </a:p>
          <a:p>
            <a:endParaRPr lang="ru-RU" b="1" dirty="0" smtClean="0"/>
          </a:p>
          <a:p>
            <a:r>
              <a:rPr lang="ru-RU" b="1" dirty="0" smtClean="0"/>
              <a:t>Закон </a:t>
            </a:r>
            <a:r>
              <a:rPr lang="ru-RU" b="1" dirty="0" err="1"/>
              <a:t>кількісних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розвинене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і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централізована</a:t>
            </a:r>
            <a:r>
              <a:rPr lang="ru-RU" dirty="0"/>
              <a:t> (</a:t>
            </a:r>
            <a:r>
              <a:rPr lang="ru-RU" dirty="0" err="1"/>
              <a:t>абсолютистська</a:t>
            </a:r>
            <a:r>
              <a:rPr lang="ru-RU" dirty="0"/>
              <a:t>) </a:t>
            </a:r>
            <a:r>
              <a:rPr lang="ru-RU" dirty="0" err="1"/>
              <a:t>влада</a:t>
            </a:r>
            <a:r>
              <a:rPr lang="ru-RU" dirty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Закон </a:t>
            </a:r>
            <a:r>
              <a:rPr lang="ru-RU" b="1" dirty="0" err="1"/>
              <a:t>якісних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смертна кара та </a:t>
            </a:r>
            <a:r>
              <a:rPr lang="ru-RU" dirty="0" err="1"/>
              <a:t>тілесні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замінюються</a:t>
            </a:r>
            <a:r>
              <a:rPr lang="ru-RU" dirty="0"/>
              <a:t> </a:t>
            </a:r>
            <a:r>
              <a:rPr lang="ru-RU" b="1" dirty="0" err="1"/>
              <a:t>позбавленням</a:t>
            </a:r>
            <a:r>
              <a:rPr lang="ru-RU" b="1" dirty="0"/>
              <a:t> </a:t>
            </a:r>
            <a:r>
              <a:rPr lang="ru-RU" b="1" dirty="0" err="1"/>
              <a:t>свободи</a:t>
            </a:r>
            <a:r>
              <a:rPr lang="ru-RU" dirty="0"/>
              <a:t>. </a:t>
            </a:r>
            <a:r>
              <a:rPr lang="ru-RU" dirty="0" err="1"/>
              <a:t>Тюрма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типом </a:t>
            </a:r>
            <a:r>
              <a:rPr lang="ru-RU" dirty="0" err="1"/>
              <a:t>покарання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27584" y="260648"/>
            <a:ext cx="7475168" cy="6048672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Раціоналізація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 err="1">
                <a:solidFill>
                  <a:srgbClr val="FF0000"/>
                </a:solidFill>
              </a:rPr>
              <a:t>Мішель</a:t>
            </a:r>
            <a:r>
              <a:rPr lang="ru-RU" b="1" dirty="0">
                <a:solidFill>
                  <a:srgbClr val="FF0000"/>
                </a:solidFill>
              </a:rPr>
              <a:t> Фуко</a:t>
            </a:r>
          </a:p>
          <a:p>
            <a:r>
              <a:rPr lang="ru-RU" dirty="0" err="1">
                <a:solidFill>
                  <a:srgbClr val="FF0000"/>
                </a:solidFill>
              </a:rPr>
              <a:t>Мішель</a:t>
            </a:r>
            <a:r>
              <a:rPr lang="ru-RU" dirty="0">
                <a:solidFill>
                  <a:srgbClr val="FF0000"/>
                </a:solidFill>
              </a:rPr>
              <a:t> Фуко у </a:t>
            </a:r>
            <a:r>
              <a:rPr lang="ru-RU" dirty="0" err="1">
                <a:solidFill>
                  <a:srgbClr val="FF0000"/>
                </a:solidFill>
              </a:rPr>
              <a:t>праці</a:t>
            </a:r>
            <a:r>
              <a:rPr lang="ru-RU" dirty="0">
                <a:solidFill>
                  <a:srgbClr val="FF0000"/>
                </a:solidFill>
              </a:rPr>
              <a:t> «</a:t>
            </a:r>
            <a:r>
              <a:rPr lang="ru-RU" dirty="0" err="1">
                <a:solidFill>
                  <a:srgbClr val="FF0000"/>
                </a:solidFill>
              </a:rPr>
              <a:t>Наглядати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карати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err="1">
                <a:solidFill>
                  <a:srgbClr val="FF0000"/>
                </a:solidFill>
              </a:rPr>
              <a:t>з</a:t>
            </a:r>
            <a:r>
              <a:rPr lang="ru-RU" dirty="0" err="1"/>
              <a:t>дійснив</a:t>
            </a:r>
            <a:r>
              <a:rPr lang="ru-RU" dirty="0"/>
              <a:t> переворот у </a:t>
            </a:r>
            <a:r>
              <a:rPr lang="ru-RU" dirty="0" err="1"/>
              <a:t>розумінні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вважаємо</a:t>
            </a:r>
            <a:r>
              <a:rPr lang="ru-RU" dirty="0"/>
              <a:t> «</a:t>
            </a:r>
            <a:r>
              <a:rPr lang="ru-RU" dirty="0" err="1"/>
              <a:t>гуманним</a:t>
            </a:r>
            <a:r>
              <a:rPr lang="ru-RU" dirty="0"/>
              <a:t>» </a:t>
            </a:r>
            <a:r>
              <a:rPr lang="ru-RU" dirty="0" err="1"/>
              <a:t>покаранням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видовища</a:t>
            </a:r>
            <a:r>
              <a:rPr lang="ru-RU" b="1" dirty="0">
                <a:solidFill>
                  <a:srgbClr val="FF0000"/>
                </a:solidFill>
              </a:rPr>
              <a:t> до </a:t>
            </a:r>
            <a:r>
              <a:rPr lang="ru-RU" b="1" dirty="0" err="1">
                <a:solidFill>
                  <a:srgbClr val="FF0000"/>
                </a:solidFill>
              </a:rPr>
              <a:t>дисципліни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публічним</a:t>
            </a:r>
            <a:r>
              <a:rPr lang="ru-RU" dirty="0"/>
              <a:t> </a:t>
            </a:r>
            <a:r>
              <a:rPr lang="ru-RU" dirty="0" err="1"/>
              <a:t>катуванням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</a:t>
            </a:r>
            <a:r>
              <a:rPr lang="ru-RU" dirty="0" err="1"/>
              <a:t>ешафот</a:t>
            </a:r>
            <a:r>
              <a:rPr lang="ru-RU" dirty="0"/>
              <a:t>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силу монарха. </a:t>
            </a:r>
            <a:r>
              <a:rPr lang="ru-RU" dirty="0" err="1"/>
              <a:t>Сучасність</a:t>
            </a:r>
            <a:r>
              <a:rPr lang="ru-RU" dirty="0"/>
              <a:t> </a:t>
            </a:r>
            <a:r>
              <a:rPr lang="ru-RU" dirty="0" err="1"/>
              <a:t>замінила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«</a:t>
            </a:r>
            <a:r>
              <a:rPr lang="ru-RU" dirty="0" err="1"/>
              <a:t>лікуванням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» за </a:t>
            </a:r>
            <a:r>
              <a:rPr lang="ru-RU" dirty="0" err="1"/>
              <a:t>зачиненими</a:t>
            </a:r>
            <a:r>
              <a:rPr lang="ru-RU" dirty="0"/>
              <a:t> </a:t>
            </a:r>
            <a:r>
              <a:rPr lang="ru-RU" dirty="0" err="1"/>
              <a:t>дверима</a:t>
            </a:r>
            <a:r>
              <a:rPr lang="ru-RU" dirty="0"/>
              <a:t> </a:t>
            </a:r>
            <a:r>
              <a:rPr lang="ru-RU" dirty="0" err="1"/>
              <a:t>тюрми</a:t>
            </a:r>
            <a:r>
              <a:rPr lang="ru-RU" dirty="0"/>
              <a:t>.</a:t>
            </a:r>
          </a:p>
          <a:p>
            <a:r>
              <a:rPr lang="ru-RU" b="1" dirty="0" err="1"/>
              <a:t>Паноптизм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Тюрма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ідеального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де за </a:t>
            </a:r>
            <a:r>
              <a:rPr lang="ru-RU" dirty="0" err="1"/>
              <a:t>індивідом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. Мета — не </a:t>
            </a:r>
            <a:r>
              <a:rPr lang="ru-RU" dirty="0" err="1"/>
              <a:t>завдати</a:t>
            </a:r>
            <a:r>
              <a:rPr lang="ru-RU" dirty="0"/>
              <a:t> болю, а </a:t>
            </a:r>
            <a:r>
              <a:rPr lang="ru-RU" b="1" dirty="0" err="1"/>
              <a:t>дисциплінувати</a:t>
            </a:r>
            <a:r>
              <a:rPr lang="ru-RU" dirty="0"/>
              <a:t>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«</a:t>
            </a:r>
            <a:r>
              <a:rPr lang="ru-RU" dirty="0" err="1"/>
              <a:t>корисною</a:t>
            </a:r>
            <a:r>
              <a:rPr lang="ru-RU" dirty="0"/>
              <a:t> та </a:t>
            </a:r>
            <a:r>
              <a:rPr lang="ru-RU" dirty="0" err="1"/>
              <a:t>слухняною</a:t>
            </a:r>
            <a:r>
              <a:rPr lang="ru-RU" dirty="0"/>
              <a:t>».</a:t>
            </a:r>
          </a:p>
          <a:p>
            <a:r>
              <a:rPr lang="ru-RU" b="1" dirty="0"/>
              <a:t>Практика </a:t>
            </a:r>
            <a:r>
              <a:rPr lang="ru-RU" b="1" dirty="0" err="1"/>
              <a:t>раціоналізації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на </a:t>
            </a:r>
            <a:r>
              <a:rPr lang="ru-RU" dirty="0" err="1"/>
              <a:t>складну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персоналом, де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 та </a:t>
            </a:r>
            <a:r>
              <a:rPr lang="ru-RU" dirty="0" err="1"/>
              <a:t>сувора</a:t>
            </a:r>
            <a:r>
              <a:rPr lang="ru-RU" dirty="0"/>
              <a:t> </a:t>
            </a:r>
            <a:r>
              <a:rPr lang="ru-RU" dirty="0" err="1"/>
              <a:t>регламентація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70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6758880" cy="591155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/>
              <a:t>Право покарання. Внутрішній зв‘язок правопорушення і по­карання. Зв‘язок ефективності права і характеру покарань. Виникнення і розвиток інституту покарання. Національно-історична особливість покарань у різних народів.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Метафізична, природно-правова, позитивно-правова і </a:t>
            </a:r>
            <a:r>
              <a:rPr lang="uk-UA" dirty="0" err="1"/>
              <a:t>неправова</a:t>
            </a:r>
            <a:r>
              <a:rPr lang="uk-UA" dirty="0"/>
              <a:t> філософія покарання. Закони еволюції покарання (Е.Дюркгейм). Ідея і практика раціоналізації покарання (М.Фуко).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Види покарань. Позбавлення волі як вид покарання. Протилежність мети ув‘яз­нення та її наслідків. Покарання, покаяння і прощення. Зміст правового виховання в контексті права.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Смертна кара як філософсько-правова і релігійно-етична проблема. Філо­софські проблеми кримінального права.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456384" cy="648072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7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260648"/>
            <a:ext cx="8123240" cy="6048672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покарань</a:t>
            </a:r>
            <a:r>
              <a:rPr lang="ru-RU" b="1" dirty="0">
                <a:solidFill>
                  <a:srgbClr val="FF0000"/>
                </a:solidFill>
              </a:rPr>
              <a:t> та феномен </a:t>
            </a:r>
            <a:r>
              <a:rPr lang="ru-RU" b="1" dirty="0" err="1">
                <a:solidFill>
                  <a:srgbClr val="FF0000"/>
                </a:solidFill>
              </a:rPr>
              <a:t>позбавлення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волі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праві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еволюціонували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до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Позбавлення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волі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 err="1">
                <a:solidFill>
                  <a:srgbClr val="FF0000"/>
                </a:solidFill>
              </a:rPr>
              <a:t>онтологічний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зріз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err="1"/>
              <a:t>Тюрма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примусової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буття</a:t>
            </a:r>
            <a:r>
              <a:rPr lang="ru-RU" dirty="0"/>
              <a:t>. Людина </a:t>
            </a:r>
            <a:r>
              <a:rPr lang="ru-RU" dirty="0" err="1"/>
              <a:t>вилучається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природного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поміщається</a:t>
            </a:r>
            <a:r>
              <a:rPr lang="ru-RU" dirty="0"/>
              <a:t> в </a:t>
            </a:r>
            <a:r>
              <a:rPr lang="ru-RU" dirty="0" err="1"/>
              <a:t>штучне</a:t>
            </a:r>
            <a:r>
              <a:rPr lang="ru-RU" dirty="0"/>
              <a:t>, де </a:t>
            </a:r>
            <a:r>
              <a:rPr lang="ru-RU" dirty="0" err="1"/>
              <a:t>кожен</a:t>
            </a:r>
            <a:r>
              <a:rPr lang="ru-RU" dirty="0"/>
              <a:t> аспект </a:t>
            </a:r>
            <a:r>
              <a:rPr lang="ru-RU" dirty="0" err="1"/>
              <a:t>життя</a:t>
            </a:r>
            <a:r>
              <a:rPr lang="ru-RU" dirty="0"/>
              <a:t> (сон, </a:t>
            </a:r>
            <a:r>
              <a:rPr lang="ru-RU" dirty="0" err="1"/>
              <a:t>їжа</a:t>
            </a:r>
            <a:r>
              <a:rPr lang="ru-RU" dirty="0"/>
              <a:t>, </a:t>
            </a:r>
            <a:r>
              <a:rPr lang="ru-RU" dirty="0" err="1"/>
              <a:t>праця</a:t>
            </a:r>
            <a:r>
              <a:rPr lang="ru-RU" dirty="0"/>
              <a:t>) </a:t>
            </a:r>
            <a:r>
              <a:rPr lang="ru-RU" dirty="0" err="1"/>
              <a:t>регламентований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Парадокс (</a:t>
            </a:r>
            <a:r>
              <a:rPr lang="ru-RU" b="1" dirty="0" err="1">
                <a:solidFill>
                  <a:srgbClr val="FF0000"/>
                </a:solidFill>
              </a:rPr>
              <a:t>протилежність</a:t>
            </a:r>
            <a:r>
              <a:rPr lang="ru-RU" b="1" dirty="0">
                <a:solidFill>
                  <a:srgbClr val="FF0000"/>
                </a:solidFill>
              </a:rPr>
              <a:t>) мети та </a:t>
            </a:r>
            <a:r>
              <a:rPr lang="ru-RU" b="1" dirty="0" err="1">
                <a:solidFill>
                  <a:srgbClr val="FF0000"/>
                </a:solidFill>
              </a:rPr>
              <a:t>наслідків</a:t>
            </a:r>
            <a:r>
              <a:rPr lang="ru-RU" b="1" dirty="0"/>
              <a:t>:</a:t>
            </a:r>
          </a:p>
          <a:p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найгостріших</a:t>
            </a:r>
            <a:r>
              <a:rPr lang="ru-RU" dirty="0"/>
              <a:t> проблем </a:t>
            </a:r>
            <a:r>
              <a:rPr lang="ru-RU" dirty="0" err="1"/>
              <a:t>пенітенціарної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:</a:t>
            </a:r>
          </a:p>
          <a:p>
            <a:r>
              <a:rPr lang="ru-RU" b="1" dirty="0" err="1"/>
              <a:t>Декларована</a:t>
            </a:r>
            <a:r>
              <a:rPr lang="ru-RU" b="1" dirty="0"/>
              <a:t> мета:</a:t>
            </a:r>
            <a:r>
              <a:rPr lang="ru-RU" dirty="0"/>
              <a:t> </a:t>
            </a:r>
            <a:r>
              <a:rPr lang="ru-RU" dirty="0" err="1"/>
              <a:t>Ресоціалізація</a:t>
            </a:r>
            <a:r>
              <a:rPr lang="ru-RU" dirty="0"/>
              <a:t> (</a:t>
            </a:r>
            <a:r>
              <a:rPr lang="ru-RU" dirty="0" err="1"/>
              <a:t>повернення</a:t>
            </a:r>
            <a:r>
              <a:rPr lang="ru-RU" dirty="0"/>
              <a:t> в </a:t>
            </a:r>
            <a:r>
              <a:rPr lang="ru-RU" dirty="0" err="1"/>
              <a:t>суспільство</a:t>
            </a:r>
            <a:r>
              <a:rPr lang="ru-RU" dirty="0"/>
              <a:t>) та </a:t>
            </a:r>
            <a:r>
              <a:rPr lang="ru-RU" dirty="0" err="1"/>
              <a:t>виправлення</a:t>
            </a:r>
            <a:r>
              <a:rPr lang="ru-RU" dirty="0"/>
              <a:t>.</a:t>
            </a:r>
          </a:p>
          <a:p>
            <a:r>
              <a:rPr lang="ru-RU" b="1" dirty="0" err="1"/>
              <a:t>Реальні</a:t>
            </a:r>
            <a:r>
              <a:rPr lang="ru-RU" b="1" dirty="0"/>
              <a:t> </a:t>
            </a:r>
            <a:r>
              <a:rPr lang="ru-RU" b="1" dirty="0" err="1"/>
              <a:t>наслідки</a:t>
            </a:r>
            <a:r>
              <a:rPr lang="ru-RU" b="1" dirty="0"/>
              <a:t>:</a:t>
            </a:r>
            <a:r>
              <a:rPr lang="ru-RU" dirty="0"/>
              <a:t> «</a:t>
            </a:r>
            <a:r>
              <a:rPr lang="ru-RU" dirty="0" err="1"/>
              <a:t>Призонізація</a:t>
            </a:r>
            <a:r>
              <a:rPr lang="ru-RU" dirty="0"/>
              <a:t>» (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тюремної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), </a:t>
            </a:r>
            <a:r>
              <a:rPr lang="ru-RU" dirty="0" err="1"/>
              <a:t>стигматизація</a:t>
            </a:r>
            <a:r>
              <a:rPr lang="ru-RU" dirty="0"/>
              <a:t>,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та </a:t>
            </a:r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  <a:p>
            <a:r>
              <a:rPr lang="ru-RU" b="1" dirty="0" err="1"/>
              <a:t>Висновок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Тюрма</a:t>
            </a:r>
            <a:r>
              <a:rPr lang="ru-RU" dirty="0"/>
              <a:t> часто </a:t>
            </a:r>
            <a:r>
              <a:rPr lang="ru-RU" dirty="0" err="1"/>
              <a:t>готує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не до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, а до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в </a:t>
            </a:r>
            <a:r>
              <a:rPr lang="ru-RU" dirty="0" err="1"/>
              <a:t>кримінальному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56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260648"/>
            <a:ext cx="6984776" cy="6048672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покаяння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прощення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тріада</a:t>
            </a:r>
            <a:r>
              <a:rPr lang="ru-RU" dirty="0"/>
              <a:t> </a:t>
            </a:r>
            <a:r>
              <a:rPr lang="ru-RU" dirty="0" err="1"/>
              <a:t>виводить</a:t>
            </a:r>
            <a:r>
              <a:rPr lang="ru-RU" dirty="0"/>
              <a:t> право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формальної</a:t>
            </a:r>
            <a:r>
              <a:rPr lang="ru-RU" dirty="0"/>
              <a:t> </a:t>
            </a:r>
            <a:r>
              <a:rPr lang="ru-RU" dirty="0" err="1"/>
              <a:t>законності</a:t>
            </a:r>
            <a:r>
              <a:rPr lang="ru-RU" dirty="0"/>
              <a:t> у сферу морального </a:t>
            </a:r>
            <a:r>
              <a:rPr lang="ru-RU" dirty="0" err="1"/>
              <a:t>відродження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акт примусу з боку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через страх, але не душу.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Покаяння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(</a:t>
            </a:r>
            <a:r>
              <a:rPr lang="en-US" b="1" dirty="0" err="1"/>
              <a:t>Metanoia</a:t>
            </a:r>
            <a:r>
              <a:rPr lang="en-US" b="1" dirty="0"/>
              <a:t>):</a:t>
            </a:r>
            <a:r>
              <a:rPr lang="en-US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акт </a:t>
            </a:r>
            <a:r>
              <a:rPr lang="ru-RU" dirty="0" err="1"/>
              <a:t>суб'єкта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«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»,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 err="1"/>
              <a:t>злочин</a:t>
            </a:r>
            <a:r>
              <a:rPr lang="ru-RU" dirty="0"/>
              <a:t> не просто </a:t>
            </a:r>
            <a:r>
              <a:rPr lang="ru-RU" dirty="0" err="1"/>
              <a:t>порушенням</a:t>
            </a:r>
            <a:r>
              <a:rPr lang="ru-RU" dirty="0"/>
              <a:t> закону, а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людяності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Прощення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 Акт з боку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права, </a:t>
            </a:r>
            <a:r>
              <a:rPr lang="ru-RU" dirty="0" err="1"/>
              <a:t>прощення</a:t>
            </a:r>
            <a:r>
              <a:rPr lang="ru-RU" dirty="0"/>
              <a:t> не </a:t>
            </a:r>
            <a:r>
              <a:rPr lang="ru-RU" dirty="0" err="1"/>
              <a:t>скасовує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, але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відновлює</a:t>
            </a:r>
            <a:r>
              <a:rPr lang="ru-RU" dirty="0"/>
              <a:t> </a:t>
            </a:r>
            <a:r>
              <a:rPr lang="ru-RU" dirty="0" err="1"/>
              <a:t>онтологічний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злочинцем</a:t>
            </a:r>
            <a:r>
              <a:rPr lang="ru-RU" dirty="0"/>
              <a:t> і </a:t>
            </a:r>
            <a:r>
              <a:rPr lang="ru-RU" dirty="0" err="1"/>
              <a:t>спільнотою</a:t>
            </a:r>
            <a:r>
              <a:rPr lang="ru-RU" dirty="0"/>
              <a:t>,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ресоціалізацію</a:t>
            </a:r>
            <a:r>
              <a:rPr lang="ru-RU" dirty="0"/>
              <a:t> </a:t>
            </a:r>
            <a:r>
              <a:rPr lang="ru-RU" dirty="0" err="1"/>
              <a:t>можливою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77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332656"/>
            <a:ext cx="7475168" cy="6048672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Зміст</a:t>
            </a:r>
            <a:r>
              <a:rPr lang="ru-RU" b="1" dirty="0">
                <a:solidFill>
                  <a:srgbClr val="FF0000"/>
                </a:solidFill>
              </a:rPr>
              <a:t> правового </a:t>
            </a:r>
            <a:r>
              <a:rPr lang="ru-RU" b="1" dirty="0" err="1">
                <a:solidFill>
                  <a:srgbClr val="FF0000"/>
                </a:solidFill>
              </a:rPr>
              <a:t>виховання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права —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вивчення</a:t>
            </a:r>
            <a:r>
              <a:rPr lang="ru-RU" dirty="0"/>
              <a:t> статей кодексу, а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правової</a:t>
            </a:r>
            <a:r>
              <a:rPr lang="ru-RU" b="1" dirty="0"/>
              <a:t> </a:t>
            </a:r>
            <a:r>
              <a:rPr lang="ru-RU" b="1" dirty="0" err="1"/>
              <a:t>ідентичності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Аксіологічний</a:t>
            </a:r>
            <a:r>
              <a:rPr lang="ru-RU" b="1" dirty="0">
                <a:solidFill>
                  <a:srgbClr val="FF0000"/>
                </a:solidFill>
              </a:rPr>
              <a:t> компонент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Прищеплення</a:t>
            </a:r>
            <a:r>
              <a:rPr lang="ru-RU" dirty="0"/>
              <a:t> </a:t>
            </a:r>
            <a:r>
              <a:rPr lang="ru-RU" dirty="0" err="1"/>
              <a:t>поваги</a:t>
            </a:r>
            <a:r>
              <a:rPr lang="ru-RU" dirty="0"/>
              <a:t> до </a:t>
            </a:r>
            <a:r>
              <a:rPr lang="ru-RU" dirty="0" err="1"/>
              <a:t>гідності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Психологічний</a:t>
            </a:r>
            <a:r>
              <a:rPr lang="ru-RU" b="1" dirty="0">
                <a:solidFill>
                  <a:srgbClr val="FF0000"/>
                </a:solidFill>
              </a:rPr>
              <a:t> компонент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та </a:t>
            </a:r>
            <a:r>
              <a:rPr lang="ru-RU" dirty="0" err="1"/>
              <a:t>здатності</a:t>
            </a:r>
            <a:r>
              <a:rPr lang="ru-RU" dirty="0"/>
              <a:t> до </a:t>
            </a:r>
            <a:r>
              <a:rPr lang="ru-RU" dirty="0" err="1"/>
              <a:t>самообмеження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Мета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зовнішнього</a:t>
            </a:r>
            <a:r>
              <a:rPr lang="ru-RU" dirty="0"/>
              <a:t> контролю» (страху перед </a:t>
            </a:r>
            <a:r>
              <a:rPr lang="ru-RU" dirty="0" err="1"/>
              <a:t>поліцією</a:t>
            </a:r>
            <a:r>
              <a:rPr lang="ru-RU" dirty="0"/>
              <a:t>) до «</a:t>
            </a:r>
            <a:r>
              <a:rPr lang="ru-RU" dirty="0" err="1"/>
              <a:t>внутрішнього</a:t>
            </a:r>
            <a:r>
              <a:rPr lang="ru-RU" dirty="0"/>
              <a:t> контролю» (</a:t>
            </a:r>
            <a:r>
              <a:rPr lang="ru-RU" dirty="0" err="1"/>
              <a:t>совісті</a:t>
            </a:r>
            <a:r>
              <a:rPr lang="ru-RU" dirty="0"/>
              <a:t> та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1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260648"/>
            <a:ext cx="7475168" cy="604867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Смертна кара як </a:t>
            </a:r>
            <a:r>
              <a:rPr lang="ru-RU" b="1" dirty="0" err="1">
                <a:solidFill>
                  <a:srgbClr val="FF0000"/>
                </a:solidFill>
              </a:rPr>
              <a:t>філософсько-правова</a:t>
            </a:r>
            <a:r>
              <a:rPr lang="ru-RU" b="1" dirty="0">
                <a:solidFill>
                  <a:srgbClr val="FF0000"/>
                </a:solidFill>
              </a:rPr>
              <a:t> проблема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де право </a:t>
            </a:r>
            <a:r>
              <a:rPr lang="ru-RU" dirty="0" err="1"/>
              <a:t>стикається</a:t>
            </a:r>
            <a:r>
              <a:rPr lang="ru-RU" dirty="0"/>
              <a:t> з абсолютною </a:t>
            </a:r>
            <a:r>
              <a:rPr lang="ru-RU" dirty="0" err="1"/>
              <a:t>етикою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Аргументи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позиції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Релігійно-етичний</a:t>
            </a:r>
            <a:r>
              <a:rPr lang="ru-RU" b="1" dirty="0">
                <a:solidFill>
                  <a:srgbClr val="FF0000"/>
                </a:solidFill>
              </a:rPr>
              <a:t> аспект</a:t>
            </a:r>
            <a:r>
              <a:rPr lang="ru-RU" b="1" dirty="0"/>
              <a:t>:</a:t>
            </a:r>
            <a:r>
              <a:rPr lang="ru-RU" dirty="0"/>
              <a:t> * </a:t>
            </a:r>
            <a:r>
              <a:rPr lang="ru-RU" i="1" dirty="0" err="1"/>
              <a:t>Аболіціонізм</a:t>
            </a:r>
            <a:r>
              <a:rPr lang="ru-RU" i="1" dirty="0"/>
              <a:t>: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Бог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забрати</a:t>
            </a:r>
            <a:r>
              <a:rPr lang="ru-RU" dirty="0"/>
              <a:t>. </a:t>
            </a:r>
            <a:r>
              <a:rPr lang="ru-RU" dirty="0" err="1"/>
              <a:t>Вбивство</a:t>
            </a:r>
            <a:r>
              <a:rPr lang="ru-RU" dirty="0"/>
              <a:t> державою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легалізоване</a:t>
            </a:r>
            <a:r>
              <a:rPr lang="ru-RU" dirty="0"/>
              <a:t> </a:t>
            </a:r>
            <a:r>
              <a:rPr lang="ru-RU" dirty="0" err="1"/>
              <a:t>вбивство</a:t>
            </a:r>
            <a:r>
              <a:rPr lang="ru-RU" dirty="0"/>
              <a:t>.</a:t>
            </a:r>
          </a:p>
          <a:p>
            <a:pPr lvl="1"/>
            <a:r>
              <a:rPr lang="ru-RU" i="1" dirty="0" err="1"/>
              <a:t>Ретрибутивізм</a:t>
            </a:r>
            <a:r>
              <a:rPr lang="ru-RU" i="1" dirty="0"/>
              <a:t> (</a:t>
            </a:r>
            <a:r>
              <a:rPr lang="ru-RU" i="1" dirty="0" err="1"/>
              <a:t>відплата</a:t>
            </a:r>
            <a:r>
              <a:rPr lang="ru-RU" i="1" dirty="0"/>
              <a:t>):</a:t>
            </a:r>
            <a:r>
              <a:rPr lang="ru-RU" dirty="0"/>
              <a:t> «Око за око».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доктрини</a:t>
            </a:r>
            <a:r>
              <a:rPr lang="ru-RU" dirty="0"/>
              <a:t> </a:t>
            </a:r>
            <a:r>
              <a:rPr lang="ru-RU" dirty="0" err="1"/>
              <a:t>припускають</a:t>
            </a:r>
            <a:r>
              <a:rPr lang="ru-RU" dirty="0"/>
              <a:t> смерть як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за особливо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гріхи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Філософсько-правовий</a:t>
            </a:r>
            <a:r>
              <a:rPr lang="ru-RU" b="1" dirty="0">
                <a:solidFill>
                  <a:srgbClr val="FF0000"/>
                </a:solidFill>
              </a:rPr>
              <a:t> аспект</a:t>
            </a:r>
            <a:r>
              <a:rPr lang="ru-RU" b="1" dirty="0"/>
              <a:t>:</a:t>
            </a:r>
            <a:r>
              <a:rPr lang="ru-RU" dirty="0"/>
              <a:t> * Смертна кара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(</a:t>
            </a:r>
            <a:r>
              <a:rPr lang="ru-RU" dirty="0" err="1"/>
              <a:t>онтологічна</a:t>
            </a:r>
            <a:r>
              <a:rPr lang="ru-RU" dirty="0"/>
              <a:t> </a:t>
            </a:r>
            <a:r>
              <a:rPr lang="ru-RU" dirty="0" err="1"/>
              <a:t>безповоротність</a:t>
            </a:r>
            <a:r>
              <a:rPr lang="ru-RU" dirty="0"/>
              <a:t>).</a:t>
            </a:r>
          </a:p>
          <a:p>
            <a:pPr lvl="1"/>
            <a:r>
              <a:rPr lang="ru-RU" dirty="0"/>
              <a:t>Вона </a:t>
            </a: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права як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виправлення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ми </a:t>
            </a:r>
            <a:r>
              <a:rPr lang="ru-RU" dirty="0" err="1"/>
              <a:t>вбиваємо</a:t>
            </a:r>
            <a:r>
              <a:rPr lang="ru-RU" dirty="0"/>
              <a:t> </a:t>
            </a:r>
            <a:r>
              <a:rPr lang="ru-RU" dirty="0" err="1"/>
              <a:t>злочинця</a:t>
            </a:r>
            <a:r>
              <a:rPr lang="ru-RU" dirty="0"/>
              <a:t>, ми </a:t>
            </a:r>
            <a:r>
              <a:rPr lang="ru-RU" dirty="0" err="1"/>
              <a:t>визнаємо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право </a:t>
            </a:r>
            <a:r>
              <a:rPr lang="ru-RU" dirty="0" err="1"/>
              <a:t>безсиле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9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260648"/>
            <a:ext cx="7475168" cy="6048672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Філософські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проблеми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кримінального</a:t>
            </a:r>
            <a:r>
              <a:rPr lang="ru-RU" b="1" dirty="0">
                <a:solidFill>
                  <a:srgbClr val="FF0000"/>
                </a:solidFill>
              </a:rPr>
              <a:t> права</a:t>
            </a:r>
          </a:p>
          <a:p>
            <a:r>
              <a:rPr lang="ru-RU" dirty="0" err="1"/>
              <a:t>Кримінальне</a:t>
            </a:r>
            <a:r>
              <a:rPr lang="ru-RU" dirty="0"/>
              <a:t> право </a:t>
            </a:r>
            <a:r>
              <a:rPr lang="ru-RU" dirty="0" err="1"/>
              <a:t>оперує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жорсткими</a:t>
            </a:r>
            <a:r>
              <a:rPr lang="ru-RU" dirty="0"/>
              <a:t> </a:t>
            </a:r>
            <a:r>
              <a:rPr lang="ru-RU" dirty="0" err="1"/>
              <a:t>категоріями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низку </a:t>
            </a:r>
            <a:r>
              <a:rPr lang="ru-RU" dirty="0" err="1"/>
              <a:t>дилем</a:t>
            </a:r>
            <a:r>
              <a:rPr lang="ru-RU" dirty="0"/>
              <a:t>: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Проблема </a:t>
            </a:r>
            <a:r>
              <a:rPr lang="ru-RU" b="1" dirty="0" err="1">
                <a:solidFill>
                  <a:srgbClr val="FF0000"/>
                </a:solidFill>
              </a:rPr>
              <a:t>провини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провина</a:t>
            </a:r>
            <a:r>
              <a:rPr lang="ru-RU" dirty="0"/>
              <a:t> чисто </a:t>
            </a:r>
            <a:r>
              <a:rPr lang="ru-RU" dirty="0" err="1"/>
              <a:t>психологічним</a:t>
            </a:r>
            <a:r>
              <a:rPr lang="ru-RU" dirty="0"/>
              <a:t> станом,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вчинку</a:t>
            </a:r>
            <a:r>
              <a:rPr lang="ru-RU" dirty="0"/>
              <a:t>?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Справедливість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Доцільність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важливіше</a:t>
            </a:r>
            <a:r>
              <a:rPr lang="ru-RU" dirty="0"/>
              <a:t> — </a:t>
            </a:r>
            <a:r>
              <a:rPr lang="ru-RU" dirty="0" err="1"/>
              <a:t>покарати</a:t>
            </a:r>
            <a:r>
              <a:rPr lang="ru-RU" dirty="0"/>
              <a:t> </a:t>
            </a:r>
            <a:r>
              <a:rPr lang="ru-RU" dirty="0" err="1"/>
              <a:t>злочинця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моральним</a:t>
            </a:r>
            <a:r>
              <a:rPr lang="ru-RU" dirty="0"/>
              <a:t> законом (Кант)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як приклад для </a:t>
            </a:r>
            <a:r>
              <a:rPr lang="ru-RU" dirty="0" err="1"/>
              <a:t>залякування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(Бентам)?</a:t>
            </a:r>
          </a:p>
          <a:p>
            <a:r>
              <a:rPr lang="ru-RU" b="1" dirty="0">
                <a:solidFill>
                  <a:srgbClr val="FF0000"/>
                </a:solidFill>
              </a:rPr>
              <a:t>Межа </a:t>
            </a:r>
            <a:r>
              <a:rPr lang="ru-RU" b="1" dirty="0" err="1">
                <a:solidFill>
                  <a:srgbClr val="FF0000"/>
                </a:solidFill>
              </a:rPr>
              <a:t>криміналізації</a:t>
            </a:r>
            <a:r>
              <a:rPr lang="ru-RU" b="1" dirty="0"/>
              <a:t>:</a:t>
            </a:r>
            <a:r>
              <a:rPr lang="ru-RU" dirty="0"/>
              <a:t> Де держава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 у </a:t>
            </a:r>
            <a:r>
              <a:rPr lang="ru-RU" dirty="0" err="1"/>
              <a:t>втручанні</a:t>
            </a:r>
            <a:r>
              <a:rPr lang="ru-RU" dirty="0"/>
              <a:t> в </a:t>
            </a:r>
            <a:r>
              <a:rPr lang="ru-RU" dirty="0" err="1"/>
              <a:t>приватну</a:t>
            </a:r>
            <a:r>
              <a:rPr lang="ru-RU" dirty="0"/>
              <a:t> мораль?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дискусії</a:t>
            </a:r>
            <a:r>
              <a:rPr lang="ru-RU" dirty="0"/>
              <a:t> про </a:t>
            </a:r>
            <a:r>
              <a:rPr lang="ru-RU" dirty="0" err="1"/>
              <a:t>декриміналізацію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54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5536" y="260648"/>
            <a:ext cx="7475168" cy="6048672"/>
          </a:xfrm>
        </p:spPr>
        <p:txBody>
          <a:bodyPr/>
          <a:lstStyle/>
          <a:p>
            <a:r>
              <a:rPr lang="uk-UA" dirty="0" smtClean="0"/>
              <a:t>Дякую за увагу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79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27584" y="260648"/>
            <a:ext cx="7475168" cy="604867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Право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його</a:t>
            </a:r>
            <a:r>
              <a:rPr lang="ru-RU" b="1" dirty="0">
                <a:solidFill>
                  <a:srgbClr val="FF0000"/>
                </a:solidFill>
              </a:rPr>
              <a:t> природа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Право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Jus </a:t>
            </a:r>
            <a:r>
              <a:rPr lang="en-US" b="1" dirty="0" err="1">
                <a:solidFill>
                  <a:srgbClr val="FF0000"/>
                </a:solidFill>
              </a:rPr>
              <a:t>Puniendi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виключне</a:t>
            </a:r>
            <a:r>
              <a:rPr lang="ru-RU" dirty="0"/>
              <a:t> право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заходи примусу до особи, яка вчинила </a:t>
            </a:r>
            <a:r>
              <a:rPr lang="ru-RU" dirty="0" err="1"/>
              <a:t>злочин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Внутрішній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зв'язок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правопорушення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Філософськи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не є </a:t>
            </a:r>
            <a:r>
              <a:rPr lang="ru-RU" dirty="0" err="1"/>
              <a:t>чимось</a:t>
            </a:r>
            <a:r>
              <a:rPr lang="ru-RU" dirty="0"/>
              <a:t> «</a:t>
            </a:r>
            <a:r>
              <a:rPr lang="ru-RU" dirty="0" err="1"/>
              <a:t>зовнішнім</a:t>
            </a:r>
            <a:r>
              <a:rPr lang="ru-RU" dirty="0"/>
              <a:t>». Гегель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b="1" dirty="0"/>
              <a:t>право самого </a:t>
            </a:r>
            <a:r>
              <a:rPr lang="ru-RU" b="1" dirty="0" err="1"/>
              <a:t>злочинця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розумною</a:t>
            </a:r>
            <a:r>
              <a:rPr lang="ru-RU" dirty="0"/>
              <a:t> </a:t>
            </a:r>
            <a:r>
              <a:rPr lang="ru-RU" dirty="0" err="1"/>
              <a:t>істотою</a:t>
            </a:r>
            <a:r>
              <a:rPr lang="ru-RU" dirty="0"/>
              <a:t>, </a:t>
            </a:r>
            <a:r>
              <a:rPr lang="ru-RU" dirty="0" err="1"/>
              <a:t>відповідальною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. </a:t>
            </a:r>
            <a:r>
              <a:rPr lang="ru-RU" dirty="0" err="1"/>
              <a:t>Злочин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правопорядок, а </a:t>
            </a:r>
            <a:r>
              <a:rPr lang="ru-RU" dirty="0" err="1"/>
              <a:t>покарання</a:t>
            </a:r>
            <a:r>
              <a:rPr lang="ru-RU" dirty="0"/>
              <a:t> «</a:t>
            </a:r>
            <a:r>
              <a:rPr lang="ru-RU" dirty="0" err="1"/>
              <a:t>скасовує</a:t>
            </a:r>
            <a:r>
              <a:rPr lang="ru-RU" dirty="0"/>
              <a:t>»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відступ</a:t>
            </a:r>
            <a:r>
              <a:rPr lang="ru-RU" dirty="0"/>
              <a:t>, </a:t>
            </a:r>
            <a:r>
              <a:rPr lang="ru-RU" dirty="0" err="1"/>
              <a:t>відновлюючи</a:t>
            </a:r>
            <a:r>
              <a:rPr lang="ru-RU" dirty="0"/>
              <a:t> </a:t>
            </a:r>
            <a:r>
              <a:rPr lang="ru-RU" dirty="0" err="1"/>
              <a:t>справедливість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Ефективність</a:t>
            </a:r>
            <a:r>
              <a:rPr lang="ru-RU" b="1" dirty="0">
                <a:solidFill>
                  <a:srgbClr val="FF0000"/>
                </a:solidFill>
              </a:rPr>
              <a:t> права та характер </a:t>
            </a:r>
            <a:r>
              <a:rPr lang="ru-RU" b="1" dirty="0" err="1">
                <a:solidFill>
                  <a:srgbClr val="FF0000"/>
                </a:solidFill>
              </a:rPr>
              <a:t>покарань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зворотна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: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самосвідомості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жорстокими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покарання</a:t>
            </a:r>
            <a:r>
              <a:rPr lang="ru-RU" dirty="0"/>
              <a:t>. </a:t>
            </a:r>
            <a:r>
              <a:rPr lang="ru-RU" dirty="0" err="1"/>
              <a:t>Ефективність</a:t>
            </a:r>
            <a:r>
              <a:rPr lang="ru-RU" dirty="0"/>
              <a:t> права </a:t>
            </a:r>
            <a:r>
              <a:rPr lang="ru-RU" dirty="0" err="1"/>
              <a:t>тримається</a:t>
            </a:r>
            <a:r>
              <a:rPr lang="ru-RU" dirty="0"/>
              <a:t> не на </a:t>
            </a:r>
            <a:r>
              <a:rPr lang="ru-RU" dirty="0" err="1"/>
              <a:t>суворості</a:t>
            </a:r>
            <a:r>
              <a:rPr lang="ru-RU" dirty="0"/>
              <a:t> </a:t>
            </a:r>
            <a:r>
              <a:rPr lang="ru-RU" dirty="0" err="1"/>
              <a:t>санкцій</a:t>
            </a:r>
            <a:r>
              <a:rPr lang="ru-RU" dirty="0"/>
              <a:t>, а на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b="1" dirty="0" err="1"/>
              <a:t>невідворотності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32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27584" y="260648"/>
            <a:ext cx="7475168" cy="6048672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Еволюція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національні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особливості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Виникнення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кривавої</a:t>
            </a:r>
            <a:r>
              <a:rPr lang="ru-RU" dirty="0"/>
              <a:t> </a:t>
            </a:r>
            <a:r>
              <a:rPr lang="ru-RU" dirty="0" err="1"/>
              <a:t>помсти</a:t>
            </a:r>
            <a:r>
              <a:rPr lang="ru-RU" dirty="0"/>
              <a:t> (</a:t>
            </a:r>
            <a:r>
              <a:rPr lang="ru-RU" dirty="0" err="1"/>
              <a:t>таліону</a:t>
            </a:r>
            <a:r>
              <a:rPr lang="ru-RU" dirty="0"/>
              <a:t> — «око за око») до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санкцій</a:t>
            </a:r>
            <a:r>
              <a:rPr lang="ru-RU" dirty="0"/>
              <a:t>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Національні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особливості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дух народу. </a:t>
            </a:r>
            <a:r>
              <a:rPr lang="ru-RU" dirty="0" err="1"/>
              <a:t>Наприклад</a:t>
            </a:r>
            <a:r>
              <a:rPr lang="ru-RU" dirty="0"/>
              <a:t>, в одних культурах акцент </a:t>
            </a:r>
            <a:r>
              <a:rPr lang="ru-RU" dirty="0" err="1"/>
              <a:t>робився</a:t>
            </a:r>
            <a:r>
              <a:rPr lang="ru-RU" dirty="0"/>
              <a:t> на </a:t>
            </a:r>
            <a:r>
              <a:rPr lang="ru-RU" dirty="0" err="1"/>
              <a:t>публічному</a:t>
            </a:r>
            <a:r>
              <a:rPr lang="ru-RU" dirty="0"/>
              <a:t> </a:t>
            </a:r>
            <a:r>
              <a:rPr lang="ru-RU" dirty="0" err="1"/>
              <a:t>приниженні</a:t>
            </a:r>
            <a:r>
              <a:rPr lang="ru-RU" dirty="0"/>
              <a:t> та </a:t>
            </a:r>
            <a:r>
              <a:rPr lang="ru-RU" dirty="0" err="1"/>
              <a:t>відновленні</a:t>
            </a:r>
            <a:r>
              <a:rPr lang="ru-RU" dirty="0"/>
              <a:t> </a:t>
            </a:r>
            <a:r>
              <a:rPr lang="ru-RU" dirty="0" err="1"/>
              <a:t>честі</a:t>
            </a:r>
            <a:r>
              <a:rPr lang="ru-RU" dirty="0"/>
              <a:t>, в </a:t>
            </a:r>
            <a:r>
              <a:rPr lang="ru-RU" dirty="0" err="1"/>
              <a:t>інших</a:t>
            </a:r>
            <a:r>
              <a:rPr lang="ru-RU" dirty="0"/>
              <a:t> — на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матеріальному</a:t>
            </a:r>
            <a:r>
              <a:rPr lang="ru-RU" dirty="0"/>
              <a:t> </a:t>
            </a:r>
            <a:r>
              <a:rPr lang="ru-RU" dirty="0" err="1"/>
              <a:t>відшкодуванні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8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5911551"/>
          </a:xfrm>
        </p:spPr>
        <p:txBody>
          <a:bodyPr/>
          <a:lstStyle/>
          <a:p>
            <a:pPr>
              <a:defRPr/>
            </a:pPr>
            <a:r>
              <a:rPr lang="uk-UA" b="1" i="1" dirty="0" err="1">
                <a:effectLst/>
              </a:rPr>
              <a:t>Мононорми</a:t>
            </a:r>
            <a:r>
              <a:rPr lang="uk-UA" b="1" i="1" dirty="0">
                <a:effectLst/>
              </a:rPr>
              <a:t> – </a:t>
            </a:r>
            <a:r>
              <a:rPr lang="uk-UA" dirty="0">
                <a:effectLst/>
              </a:rPr>
              <a:t>нерозчленовані, </a:t>
            </a:r>
            <a:r>
              <a:rPr lang="uk-UA" dirty="0" smtClean="0">
                <a:effectLst/>
              </a:rPr>
              <a:t>єдині</a:t>
            </a:r>
          </a:p>
          <a:p>
            <a:pPr marL="18288" indent="0">
              <a:buNone/>
              <a:defRPr/>
            </a:pPr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норми (табу, </a:t>
            </a:r>
            <a:r>
              <a:rPr lang="uk-UA" dirty="0" err="1">
                <a:effectLst/>
              </a:rPr>
              <a:t>таліон</a:t>
            </a:r>
            <a:r>
              <a:rPr lang="uk-UA" dirty="0">
                <a:effectLst/>
              </a:rPr>
              <a:t>).</a:t>
            </a:r>
            <a:endParaRPr lang="ru-RU" dirty="0">
              <a:effectLst/>
            </a:endParaRP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r>
              <a:rPr lang="uk-UA" dirty="0" smtClean="0"/>
              <a:t>Табу – заборона</a:t>
            </a: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r>
              <a:rPr lang="uk-UA" dirty="0" err="1" smtClean="0"/>
              <a:t>Таліон</a:t>
            </a:r>
            <a:r>
              <a:rPr lang="uk-UA" dirty="0" smtClean="0"/>
              <a:t> – око за око, </a:t>
            </a:r>
          </a:p>
          <a:p>
            <a:pPr>
              <a:defRPr/>
            </a:pPr>
            <a:r>
              <a:rPr lang="uk-UA" dirty="0" smtClean="0"/>
              <a:t>зуб за зуб</a:t>
            </a:r>
            <a:endParaRPr lang="ru-RU" dirty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43800" cy="9144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/>
              </a:rPr>
              <a:t>МОНОНОРМИ</a:t>
            </a:r>
            <a:endParaRPr lang="ru-RU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5364" name="Picture 2" descr="C:\Users\Администратор\Documents\ТАЛТИ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268663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729534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  <a:p>
            <a:pPr algn="ctr">
              <a:buNone/>
            </a:pPr>
            <a:r>
              <a:rPr lang="ru-RU" sz="2400" b="1" dirty="0" smtClean="0"/>
              <a:t>ОСНОВНІ КОМПОНЕНТИ ТАБУ: </a:t>
            </a:r>
            <a:endParaRPr lang="en-US" sz="2400" b="1" dirty="0" smtClean="0"/>
          </a:p>
          <a:p>
            <a:pPr>
              <a:buNone/>
            </a:pPr>
            <a:r>
              <a:rPr lang="ru-RU" sz="2400" dirty="0" smtClean="0"/>
              <a:t>1</a:t>
            </a:r>
            <a:r>
              <a:rPr lang="ru-RU" sz="2400" dirty="0"/>
              <a:t>) </a:t>
            </a:r>
            <a:r>
              <a:rPr lang="ru-RU" sz="2400" dirty="0" err="1">
                <a:solidFill>
                  <a:srgbClr val="FF0000"/>
                </a:solidFill>
              </a:rPr>
              <a:t>впевненість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колективу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вчинки</a:t>
            </a:r>
            <a:r>
              <a:rPr lang="ru-RU" sz="2400" dirty="0"/>
              <a:t> </a:t>
            </a:r>
            <a:r>
              <a:rPr lang="ru-RU" sz="2400" dirty="0" err="1"/>
              <a:t>обов´язково</a:t>
            </a:r>
            <a:r>
              <a:rPr lang="ru-RU" sz="2400" dirty="0"/>
              <a:t> </a:t>
            </a:r>
            <a:r>
              <a:rPr lang="ru-RU" sz="2400" dirty="0" err="1"/>
              <a:t>призведуть</a:t>
            </a:r>
            <a:r>
              <a:rPr lang="ru-RU" sz="2400" dirty="0"/>
              <a:t> до особливо </a:t>
            </a:r>
            <a:r>
              <a:rPr lang="ru-RU" sz="2400" dirty="0" err="1"/>
              <a:t>небезпечних</a:t>
            </a:r>
            <a:r>
              <a:rPr lang="ru-RU" sz="2400" dirty="0"/>
              <a:t> </a:t>
            </a:r>
            <a:r>
              <a:rPr lang="ru-RU" sz="2400" dirty="0" err="1"/>
              <a:t>наслідків</a:t>
            </a:r>
            <a:r>
              <a:rPr lang="ru-RU" sz="2400" dirty="0"/>
              <a:t>, </a:t>
            </a:r>
            <a:r>
              <a:rPr lang="ru-RU" sz="2400" dirty="0" err="1"/>
              <a:t>можливо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до </a:t>
            </a:r>
            <a:r>
              <a:rPr lang="ru-RU" sz="2400" dirty="0" err="1"/>
              <a:t>загибелі</a:t>
            </a:r>
            <a:r>
              <a:rPr lang="ru-RU" sz="2400" dirty="0"/>
              <a:t> роду;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endParaRPr lang="uk-UA" sz="2400" dirty="0" smtClean="0"/>
          </a:p>
          <a:p>
            <a:pPr>
              <a:buNone/>
            </a:pPr>
            <a:r>
              <a:rPr lang="ru-RU" sz="2400" dirty="0" smtClean="0"/>
              <a:t>2</a:t>
            </a:r>
            <a:r>
              <a:rPr lang="ru-RU" sz="2400" dirty="0"/>
              <a:t>) </a:t>
            </a:r>
            <a:r>
              <a:rPr lang="ru-RU" sz="2400" dirty="0" err="1">
                <a:solidFill>
                  <a:srgbClr val="FF0000"/>
                </a:solidFill>
              </a:rPr>
              <a:t>почуття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невимовного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остраху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перед </a:t>
            </a:r>
            <a:r>
              <a:rPr lang="ru-RU" sz="2400" dirty="0" err="1"/>
              <a:t>невідомою</a:t>
            </a:r>
            <a:r>
              <a:rPr lang="ru-RU" sz="2400" dirty="0"/>
              <a:t> </a:t>
            </a:r>
            <a:r>
              <a:rPr lang="ru-RU" sz="2400" dirty="0" err="1"/>
              <a:t>небезпекою</a:t>
            </a:r>
            <a:r>
              <a:rPr lang="ru-RU" sz="2400" dirty="0"/>
              <a:t>, яку </a:t>
            </a:r>
            <a:r>
              <a:rPr lang="ru-RU" sz="2400" dirty="0" err="1" smtClean="0"/>
              <a:t>розуміють</a:t>
            </a:r>
            <a:r>
              <a:rPr lang="ru-RU" sz="2400" dirty="0" smtClean="0"/>
              <a:t> </a:t>
            </a:r>
            <a:r>
              <a:rPr lang="ru-RU" sz="2400" dirty="0"/>
              <a:t>як </a:t>
            </a:r>
            <a:r>
              <a:rPr lang="ru-RU" sz="2400" dirty="0" err="1"/>
              <a:t>безсумнівний</a:t>
            </a:r>
            <a:r>
              <a:rPr lang="ru-RU" sz="2400" dirty="0"/>
              <a:t> </a:t>
            </a:r>
            <a:r>
              <a:rPr lang="ru-RU" sz="2400" dirty="0" err="1"/>
              <a:t>наслідок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;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endParaRPr lang="uk-UA" sz="2400" dirty="0" smtClean="0"/>
          </a:p>
          <a:p>
            <a:pPr>
              <a:buNone/>
            </a:pPr>
            <a:r>
              <a:rPr lang="ru-RU" sz="2400" dirty="0" smtClean="0"/>
              <a:t>3</a:t>
            </a:r>
            <a:r>
              <a:rPr lang="ru-RU" sz="2400" dirty="0"/>
              <a:t>)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сама </a:t>
            </a:r>
            <a:r>
              <a:rPr lang="ru-RU" sz="2400" dirty="0" err="1" smtClean="0">
                <a:solidFill>
                  <a:srgbClr val="FF0000"/>
                </a:solidFill>
              </a:rPr>
              <a:t>заборонна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норма </a:t>
            </a:r>
            <a:r>
              <a:rPr lang="en-US" sz="2400" dirty="0" smtClean="0"/>
              <a:t>.</a:t>
            </a:r>
            <a:r>
              <a:rPr lang="ru-RU" sz="2400" dirty="0"/>
              <a:t> 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ru-RU" sz="2400" i="1" dirty="0" err="1" smtClean="0"/>
              <a:t>Ці</a:t>
            </a:r>
            <a:r>
              <a:rPr lang="ru-RU" sz="2400" i="1" dirty="0" smtClean="0"/>
              <a:t> </a:t>
            </a:r>
            <a:r>
              <a:rPr lang="ru-RU" sz="2400" i="1" dirty="0" err="1"/>
              <a:t>норми</a:t>
            </a:r>
            <a:r>
              <a:rPr lang="ru-RU" sz="2400" i="1" dirty="0"/>
              <a:t> </a:t>
            </a:r>
            <a:r>
              <a:rPr lang="ru-RU" sz="2400" i="1" dirty="0" err="1"/>
              <a:t>передбачали</a:t>
            </a:r>
            <a:r>
              <a:rPr lang="ru-RU" sz="2400" i="1" dirty="0"/>
              <a:t> не </a:t>
            </a:r>
            <a:r>
              <a:rPr lang="ru-RU" sz="2400" i="1" dirty="0" err="1"/>
              <a:t>лише</a:t>
            </a:r>
            <a:r>
              <a:rPr lang="ru-RU" sz="2400" i="1" dirty="0"/>
              <a:t> низку </a:t>
            </a:r>
            <a:r>
              <a:rPr lang="ru-RU" sz="2400" i="1" dirty="0" err="1"/>
              <a:t>заборон</a:t>
            </a:r>
            <a:r>
              <a:rPr lang="ru-RU" sz="2400" i="1" dirty="0"/>
              <a:t> у </a:t>
            </a:r>
            <a:r>
              <a:rPr lang="ru-RU" sz="2400" i="1" dirty="0" err="1"/>
              <a:t>сфері</a:t>
            </a:r>
            <a:r>
              <a:rPr lang="ru-RU" sz="2400" i="1" dirty="0"/>
              <a:t> </a:t>
            </a:r>
            <a:r>
              <a:rPr lang="ru-RU" sz="2400" i="1" dirty="0" err="1"/>
              <a:t>релігійних</a:t>
            </a:r>
            <a:r>
              <a:rPr lang="ru-RU" sz="2400" i="1" dirty="0"/>
              <a:t> </a:t>
            </a:r>
            <a:r>
              <a:rPr lang="ru-RU" sz="2400" i="1" dirty="0" err="1"/>
              <a:t>вірувань</a:t>
            </a:r>
            <a:r>
              <a:rPr lang="ru-RU" sz="2400" i="1" dirty="0"/>
              <a:t>, а </a:t>
            </a:r>
            <a:r>
              <a:rPr lang="ru-RU" sz="2400" i="1" dirty="0" err="1"/>
              <a:t>й</a:t>
            </a:r>
            <a:r>
              <a:rPr lang="ru-RU" sz="2400" i="1" dirty="0"/>
              <a:t> </a:t>
            </a:r>
            <a:r>
              <a:rPr lang="ru-RU" sz="2400" i="1" dirty="0" err="1"/>
              <a:t>були</a:t>
            </a:r>
            <a:r>
              <a:rPr lang="ru-RU" sz="2400" i="1" dirty="0"/>
              <a:t> </a:t>
            </a:r>
            <a:r>
              <a:rPr lang="ru-RU" sz="2400" i="1" dirty="0" err="1"/>
              <a:t>спрямовані</a:t>
            </a:r>
            <a:r>
              <a:rPr lang="ru-RU" sz="2400" i="1" dirty="0"/>
              <a:t> на </a:t>
            </a:r>
            <a:r>
              <a:rPr lang="ru-RU" sz="2400" i="1" dirty="0" err="1"/>
              <a:t>об­меження</a:t>
            </a:r>
            <a:r>
              <a:rPr lang="ru-RU" sz="2400" i="1" dirty="0"/>
              <a:t> </a:t>
            </a:r>
            <a:r>
              <a:rPr lang="ru-RU" sz="2400" i="1" dirty="0" err="1"/>
              <a:t>агресивної</a:t>
            </a:r>
            <a:r>
              <a:rPr lang="ru-RU" sz="2400" i="1" dirty="0"/>
              <a:t> </a:t>
            </a:r>
            <a:r>
              <a:rPr lang="ru-RU" sz="2400" i="1" dirty="0" err="1"/>
              <a:t>поведінки</a:t>
            </a:r>
            <a:r>
              <a:rPr lang="ru-RU" sz="2400" i="1" dirty="0"/>
              <a:t> та </a:t>
            </a:r>
            <a:r>
              <a:rPr lang="ru-RU" sz="2400" i="1" dirty="0" err="1"/>
              <a:t>за­безпечення</a:t>
            </a:r>
            <a:r>
              <a:rPr lang="ru-RU" sz="2400" i="1" dirty="0"/>
              <a:t> умов </a:t>
            </a:r>
            <a:r>
              <a:rPr lang="ru-RU" sz="2400" i="1" dirty="0" err="1"/>
              <a:t>виживання</a:t>
            </a:r>
            <a:r>
              <a:rPr lang="ru-RU" sz="2400" i="1" dirty="0"/>
              <a:t> </a:t>
            </a:r>
            <a:r>
              <a:rPr lang="ru-RU" sz="2400" i="1" dirty="0" err="1"/>
              <a:t>общини</a:t>
            </a:r>
            <a:r>
              <a:rPr lang="ru-RU" sz="2400" i="1" dirty="0"/>
              <a:t>: </a:t>
            </a:r>
            <a:r>
              <a:rPr lang="ru-RU" sz="2400" i="1" dirty="0" err="1"/>
              <a:t>заборона</a:t>
            </a:r>
            <a:r>
              <a:rPr lang="ru-RU" sz="2400" i="1" dirty="0"/>
              <a:t> </a:t>
            </a:r>
            <a:r>
              <a:rPr lang="ru-RU" sz="2400" i="1" dirty="0" err="1"/>
              <a:t>людожерства</a:t>
            </a:r>
            <a:r>
              <a:rPr lang="ru-RU" sz="2400" i="1" dirty="0"/>
              <a:t>, </a:t>
            </a:r>
            <a:r>
              <a:rPr lang="ru-RU" sz="2400" i="1" dirty="0" err="1"/>
              <a:t>вбивств</a:t>
            </a:r>
            <a:r>
              <a:rPr lang="ru-RU" sz="2400" i="1" dirty="0"/>
              <a:t>, </a:t>
            </a:r>
            <a:r>
              <a:rPr lang="ru-RU" sz="2400" i="1" dirty="0" err="1"/>
              <a:t>всту­пу</a:t>
            </a:r>
            <a:r>
              <a:rPr lang="ru-RU" sz="2400" i="1" dirty="0"/>
              <a:t> в </a:t>
            </a:r>
            <a:r>
              <a:rPr lang="ru-RU" sz="2400" i="1" dirty="0" err="1"/>
              <a:t>статеві</a:t>
            </a:r>
            <a:r>
              <a:rPr lang="ru-RU" sz="2400" i="1" dirty="0"/>
              <a:t> </a:t>
            </a:r>
            <a:r>
              <a:rPr lang="ru-RU" sz="2400" i="1" dirty="0" err="1"/>
              <a:t>стосунки</a:t>
            </a:r>
            <a:r>
              <a:rPr lang="ru-RU" sz="2400" i="1" dirty="0"/>
              <a:t> </a:t>
            </a:r>
            <a:r>
              <a:rPr lang="ru-RU" sz="2400" i="1" dirty="0" err="1"/>
              <a:t>з</a:t>
            </a:r>
            <a:r>
              <a:rPr lang="ru-RU" sz="2400" i="1" dirty="0"/>
              <a:t> </a:t>
            </a:r>
            <a:r>
              <a:rPr lang="ru-RU" sz="2400" i="1" dirty="0" err="1"/>
              <a:t>матір´ю</a:t>
            </a:r>
            <a:r>
              <a:rPr lang="ru-RU" sz="2400" i="1" dirty="0"/>
              <a:t>, сест­рами та </a:t>
            </a:r>
            <a:r>
              <a:rPr lang="ru-RU" sz="2400" i="1" dirty="0" err="1"/>
              <a:t>ін</a:t>
            </a:r>
            <a:r>
              <a:rPr lang="ru-RU" sz="2400" i="1" dirty="0"/>
              <a:t>. До </a:t>
            </a:r>
            <a:r>
              <a:rPr lang="ru-RU" sz="2400" i="1" dirty="0" err="1"/>
              <a:t>порушників</a:t>
            </a:r>
            <a:r>
              <a:rPr lang="ru-RU" sz="2400" i="1" dirty="0"/>
              <a:t> </a:t>
            </a:r>
            <a:r>
              <a:rPr lang="ru-RU" sz="2400" i="1" dirty="0" err="1"/>
              <a:t>цих</a:t>
            </a:r>
            <a:r>
              <a:rPr lang="ru-RU" sz="2400" i="1" dirty="0"/>
              <a:t> правил общиною </a:t>
            </a:r>
            <a:r>
              <a:rPr lang="ru-RU" sz="2400" i="1" dirty="0" err="1"/>
              <a:t>застосовувалися</a:t>
            </a:r>
            <a:r>
              <a:rPr lang="ru-RU" sz="2400" i="1" dirty="0"/>
              <a:t> </a:t>
            </a:r>
            <a:r>
              <a:rPr lang="ru-RU" sz="2400" i="1" dirty="0" err="1"/>
              <a:t>каліцтво</a:t>
            </a:r>
            <a:r>
              <a:rPr lang="ru-RU" sz="2400" i="1" dirty="0"/>
              <a:t>, </a:t>
            </a:r>
            <a:r>
              <a:rPr lang="ru-RU" sz="2400" i="1" dirty="0" err="1"/>
              <a:t>вигнання</a:t>
            </a:r>
            <a:r>
              <a:rPr lang="ru-RU" sz="2400" i="1" dirty="0"/>
              <a:t> </a:t>
            </a:r>
            <a:r>
              <a:rPr lang="ru-RU" sz="2400" i="1" dirty="0" err="1"/>
              <a:t>з</a:t>
            </a:r>
            <a:r>
              <a:rPr lang="ru-RU" sz="2400" i="1" dirty="0"/>
              <a:t> роду, страта </a:t>
            </a:r>
            <a:r>
              <a:rPr lang="ru-RU" sz="2400" i="1" dirty="0" err="1"/>
              <a:t>тощо</a:t>
            </a:r>
            <a:r>
              <a:rPr lang="ru-RU" sz="2400" i="1" dirty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48680"/>
            <a:ext cx="4972056" cy="59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   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/>
              <a:t>з</a:t>
            </a:r>
            <a:r>
              <a:rPr lang="ru-RU" sz="2400" dirty="0"/>
              <a:t> перших </a:t>
            </a:r>
            <a:r>
              <a:rPr lang="ru-RU" sz="2400" dirty="0" err="1"/>
              <a:t>історичних</a:t>
            </a:r>
            <a:r>
              <a:rPr lang="ru-RU" sz="2400" dirty="0"/>
              <a:t> форм </a:t>
            </a:r>
            <a:r>
              <a:rPr lang="ru-RU" sz="2400" dirty="0" err="1"/>
              <a:t>покарання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помста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dirty="0"/>
              <a:t>яка </a:t>
            </a:r>
            <a:r>
              <a:rPr lang="ru-RU" sz="2400" dirty="0" err="1"/>
              <a:t>спочатку</a:t>
            </a:r>
            <a:r>
              <a:rPr lang="ru-RU" sz="2400" dirty="0"/>
              <a:t> мала </a:t>
            </a:r>
            <a:r>
              <a:rPr lang="ru-RU" sz="2400" dirty="0" err="1"/>
              <a:t>тотальний</a:t>
            </a:r>
            <a:r>
              <a:rPr lang="ru-RU" sz="2400" dirty="0"/>
              <a:t> характер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 </a:t>
            </a:r>
            <a:r>
              <a:rPr lang="ru-RU" sz="2400" dirty="0" err="1"/>
              <a:t>еволюціонувала</a:t>
            </a:r>
            <a:r>
              <a:rPr lang="ru-RU" sz="2400" dirty="0"/>
              <a:t> до принципу </a:t>
            </a:r>
            <a:r>
              <a:rPr lang="ru-RU" sz="2400" dirty="0" err="1"/>
              <a:t>відплати</a:t>
            </a:r>
            <a:r>
              <a:rPr lang="ru-RU" sz="2400" dirty="0"/>
              <a:t> — «око за око, зуб за зуб</a:t>
            </a:r>
            <a:r>
              <a:rPr lang="ru-RU" sz="2400" dirty="0" smtClean="0"/>
              <a:t>».</a:t>
            </a:r>
            <a:r>
              <a:rPr lang="ru-RU" sz="2400" dirty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    </a:t>
            </a:r>
            <a:r>
              <a:rPr lang="ru-RU" sz="2400" i="1" dirty="0" err="1" smtClean="0"/>
              <a:t>Пізніше</a:t>
            </a:r>
            <a:r>
              <a:rPr lang="ru-RU" sz="2400" i="1" dirty="0" smtClean="0"/>
              <a:t> </a:t>
            </a:r>
            <a:r>
              <a:rPr lang="ru-RU" sz="2400" i="1" dirty="0"/>
              <a:t>на </a:t>
            </a:r>
            <a:r>
              <a:rPr lang="ru-RU" sz="2400" i="1" dirty="0" err="1"/>
              <a:t>зміну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у </a:t>
            </a:r>
            <a:r>
              <a:rPr lang="ru-RU" sz="2400" i="1" dirty="0" err="1"/>
              <a:t>доповнення</a:t>
            </a:r>
            <a:r>
              <a:rPr lang="ru-RU" sz="2400" i="1" dirty="0"/>
              <a:t> до </a:t>
            </a:r>
            <a:r>
              <a:rPr lang="ru-RU" sz="2400" i="1" dirty="0" err="1"/>
              <a:t>помсти</a:t>
            </a:r>
            <a:r>
              <a:rPr lang="ru-RU" sz="2400" i="1" dirty="0"/>
              <a:t> </a:t>
            </a:r>
            <a:r>
              <a:rPr lang="ru-RU" sz="2400" i="1" dirty="0" err="1"/>
              <a:t>з´явилася</a:t>
            </a:r>
            <a:r>
              <a:rPr lang="ru-RU" sz="2400" i="1" dirty="0"/>
              <a:t> </a:t>
            </a:r>
            <a:r>
              <a:rPr lang="ru-RU" sz="2400" i="1" dirty="0" err="1"/>
              <a:t>інша</a:t>
            </a:r>
            <a:r>
              <a:rPr lang="ru-RU" sz="2400" i="1" dirty="0"/>
              <a:t> форма </a:t>
            </a:r>
            <a:r>
              <a:rPr lang="ru-RU" sz="2400" i="1" dirty="0" err="1"/>
              <a:t>реагування</a:t>
            </a:r>
            <a:r>
              <a:rPr lang="ru-RU" sz="2400" i="1" dirty="0"/>
              <a:t> на «образу» — </a:t>
            </a:r>
            <a:r>
              <a:rPr lang="ru-RU" sz="2400" i="1" dirty="0" err="1">
                <a:solidFill>
                  <a:srgbClr val="FF0000"/>
                </a:solidFill>
              </a:rPr>
              <a:t>композиція</a:t>
            </a:r>
            <a:r>
              <a:rPr lang="ru-RU" sz="2400" i="1" dirty="0"/>
              <a:t>, </a:t>
            </a:r>
            <a:r>
              <a:rPr lang="ru-RU" sz="2400" i="1" dirty="0" err="1"/>
              <a:t>тобто</a:t>
            </a:r>
            <a:r>
              <a:rPr lang="ru-RU" sz="2400" i="1" dirty="0"/>
              <a:t> </a:t>
            </a:r>
            <a:r>
              <a:rPr lang="ru-RU" sz="2400" i="1" dirty="0" err="1"/>
              <a:t>врегу­лювання</a:t>
            </a:r>
            <a:r>
              <a:rPr lang="ru-RU" sz="2400" i="1" dirty="0"/>
              <a:t> </a:t>
            </a:r>
            <a:r>
              <a:rPr lang="ru-RU" sz="2400" i="1" dirty="0" err="1"/>
              <a:t>конфлікту</a:t>
            </a:r>
            <a:r>
              <a:rPr lang="ru-RU" sz="2400" i="1" dirty="0"/>
              <a:t> шляхом </a:t>
            </a:r>
            <a:r>
              <a:rPr lang="ru-RU" sz="2400" i="1" dirty="0" err="1"/>
              <a:t>виплати</a:t>
            </a:r>
            <a:r>
              <a:rPr lang="ru-RU" sz="2400" i="1" dirty="0"/>
              <a:t> грошового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майнового</a:t>
            </a:r>
            <a:r>
              <a:rPr lang="ru-RU" sz="2400" i="1" dirty="0"/>
              <a:t> </a:t>
            </a:r>
            <a:r>
              <a:rPr lang="ru-RU" sz="2400" i="1" dirty="0" err="1"/>
              <a:t>еквівалента</a:t>
            </a:r>
            <a:r>
              <a:rPr lang="ru-RU" sz="2400" i="1" dirty="0"/>
              <a:t>.</a:t>
            </a:r>
          </a:p>
        </p:txBody>
      </p:sp>
      <p:pic>
        <p:nvPicPr>
          <p:cNvPr id="4" name="Рисунок 3" descr="zak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3488571" cy="2956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7027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b="1" i="1" dirty="0" smtClean="0">
                <a:solidFill>
                  <a:schemeClr val="tx1"/>
                </a:solidFill>
                <a:effectLst/>
              </a:rPr>
              <a:t>Норми-звичаї – </a:t>
            </a:r>
            <a:r>
              <a:rPr lang="uk-UA" sz="2800" dirty="0" smtClean="0">
                <a:solidFill>
                  <a:schemeClr val="tx1"/>
                </a:solidFill>
                <a:effectLst/>
              </a:rPr>
              <a:t>правила поведінки, що стали звичкою у результаті багатократного повторення протягом тривалого часу.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9460" name="Picture 2" descr="C:\Users\Администратор\Documents\Козацький с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3"/>
            <a:ext cx="3973830" cy="29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92696"/>
            <a:ext cx="8501090" cy="5879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uk-UA" b="1" dirty="0" smtClean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ОКАРАННЯ </a:t>
            </a:r>
            <a:r>
              <a:rPr lang="ru-RU" sz="2800" b="1" dirty="0" err="1" smtClean="0"/>
              <a:t>виявляє</a:t>
            </a:r>
            <a:r>
              <a:rPr lang="ru-RU" sz="2800" b="1" dirty="0" smtClean="0"/>
              <a:t> </a:t>
            </a:r>
            <a:r>
              <a:rPr lang="ru-RU" sz="2800" b="1" dirty="0"/>
              <a:t>себе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як </a:t>
            </a:r>
            <a:r>
              <a:rPr lang="ru-RU" sz="2800" b="1" dirty="0" err="1"/>
              <a:t>реакція</a:t>
            </a:r>
            <a:r>
              <a:rPr lang="ru-RU" sz="2800" b="1" dirty="0"/>
              <a:t> особи (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цілого</a:t>
            </a:r>
            <a:r>
              <a:rPr lang="ru-RU" sz="2800" dirty="0"/>
              <a:t> </a:t>
            </a:r>
            <a:r>
              <a:rPr lang="ru-RU" sz="2800" dirty="0" smtClean="0"/>
              <a:t>роду</a:t>
            </a:r>
            <a:r>
              <a:rPr lang="ru-RU" sz="2800" dirty="0"/>
              <a:t>) у </a:t>
            </a:r>
            <a:r>
              <a:rPr lang="ru-RU" sz="2800" dirty="0" err="1"/>
              <a:t>відповідь</a:t>
            </a:r>
            <a:r>
              <a:rPr lang="ru-RU" sz="2800" dirty="0"/>
              <a:t> на 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 smtClean="0"/>
              <a:t>інтересів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у </a:t>
            </a:r>
            <a:r>
              <a:rPr lang="ru-RU" sz="2800" dirty="0"/>
              <a:t>свою </a:t>
            </a:r>
            <a:r>
              <a:rPr lang="ru-RU" sz="2800" dirty="0" err="1"/>
              <a:t>чергу</a:t>
            </a:r>
            <a:r>
              <a:rPr lang="ru-RU" sz="2800" dirty="0"/>
              <a:t>, </a:t>
            </a:r>
            <a:r>
              <a:rPr lang="ru-RU" sz="2800" dirty="0" err="1"/>
              <a:t>підкреслює</a:t>
            </a:r>
            <a:r>
              <a:rPr lang="ru-RU" sz="2800" dirty="0"/>
              <a:t> </a:t>
            </a:r>
            <a:r>
              <a:rPr lang="ru-RU" sz="2800" dirty="0" err="1"/>
              <a:t>значущість</a:t>
            </a:r>
            <a:r>
              <a:rPr lang="ru-RU" sz="2800" dirty="0"/>
              <a:t> </a:t>
            </a:r>
            <a:r>
              <a:rPr lang="ru-RU" sz="2800" dirty="0" err="1"/>
              <a:t>окремо</a:t>
            </a:r>
            <a:r>
              <a:rPr lang="ru-RU" sz="2800" dirty="0"/>
              <a:t> </a:t>
            </a:r>
            <a:r>
              <a:rPr lang="ru-RU" sz="2800" dirty="0" err="1"/>
              <a:t>взятої</a:t>
            </a:r>
            <a:r>
              <a:rPr lang="ru-RU" sz="2800" dirty="0"/>
              <a:t> </a:t>
            </a:r>
            <a:r>
              <a:rPr lang="ru-RU" sz="2800" dirty="0" err="1"/>
              <a:t>події</a:t>
            </a:r>
            <a:r>
              <a:rPr lang="ru-RU" sz="2800" dirty="0"/>
              <a:t>, </a:t>
            </a:r>
            <a:r>
              <a:rPr lang="ru-RU" sz="2800" dirty="0" err="1"/>
              <a:t>нега­тивне</a:t>
            </a:r>
            <a:r>
              <a:rPr lang="ru-RU" sz="2800" dirty="0"/>
              <a:t> </a:t>
            </a:r>
            <a:r>
              <a:rPr lang="ru-RU" sz="2800" dirty="0" err="1"/>
              <a:t>ставлення</a:t>
            </a:r>
            <a:r>
              <a:rPr lang="ru-RU" sz="2800" dirty="0"/>
              <a:t> до </a:t>
            </a:r>
            <a:r>
              <a:rPr lang="ru-RU" sz="2800" dirty="0" err="1"/>
              <a:t>неї</a:t>
            </a:r>
            <a:r>
              <a:rPr lang="ru-RU" sz="2800" dirty="0"/>
              <a:t> та,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небажання</a:t>
            </a:r>
            <a:r>
              <a:rPr lang="ru-RU" sz="2800" dirty="0" smtClean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ймовірного</a:t>
            </a:r>
            <a:r>
              <a:rPr lang="ru-RU" sz="2800" dirty="0"/>
              <a:t> </a:t>
            </a:r>
            <a:r>
              <a:rPr lang="ru-RU" sz="2800" dirty="0" err="1" smtClean="0"/>
              <a:t>повторення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майбутньому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err="1" smtClean="0"/>
              <a:t>Первісні</a:t>
            </a:r>
            <a:r>
              <a:rPr lang="ru-RU" sz="2800" dirty="0" smtClean="0"/>
              <a:t> </a:t>
            </a:r>
            <a:r>
              <a:rPr lang="ru-RU" sz="2800" dirty="0" err="1"/>
              <a:t>покарання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 smtClean="0"/>
              <a:t>необхідними</a:t>
            </a:r>
            <a:r>
              <a:rPr lang="ru-RU" sz="2800" dirty="0" smtClean="0"/>
              <a:t> </a:t>
            </a:r>
            <a:r>
              <a:rPr lang="ru-RU" sz="2800" dirty="0" err="1"/>
              <a:t>засобами</a:t>
            </a:r>
            <a:r>
              <a:rPr lang="ru-RU" sz="2800" dirty="0"/>
              <a:t> </a:t>
            </a:r>
            <a:r>
              <a:rPr lang="ru-RU" sz="2800" dirty="0" err="1" smtClean="0"/>
              <a:t>загального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захисту</a:t>
            </a:r>
            <a:r>
              <a:rPr lang="en-US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190</TotalTime>
  <Words>1147</Words>
  <Application>Microsoft Office PowerPoint</Application>
  <PresentationFormat>Экран (4:3)</PresentationFormat>
  <Paragraphs>155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Базовая</vt:lpstr>
      <vt:lpstr>Презентация PowerPoint</vt:lpstr>
      <vt:lpstr>План</vt:lpstr>
      <vt:lpstr>Презентация PowerPoint</vt:lpstr>
      <vt:lpstr>Презентация PowerPoint</vt:lpstr>
      <vt:lpstr>МОНОНОРМИ</vt:lpstr>
      <vt:lpstr>Презентация PowerPoint</vt:lpstr>
      <vt:lpstr>Презентация PowerPoint</vt:lpstr>
      <vt:lpstr>Норми-звичаї – правила поведінки, що стали звичкою у результаті багатократного повторення протягом тривалого часу. </vt:lpstr>
      <vt:lpstr>Презентация PowerPoint</vt:lpstr>
      <vt:lpstr>Презентация PowerPoint</vt:lpstr>
      <vt:lpstr>Презентация PowerPoint</vt:lpstr>
      <vt:lpstr>Принцип таліону</vt:lpstr>
      <vt:lpstr>Презентация PowerPoint</vt:lpstr>
      <vt:lpstr>Презентация PowerPoint</vt:lpstr>
      <vt:lpstr>Презентация PowerPoint</vt:lpstr>
      <vt:lpstr>     ЗАГАЛЬНІ КОНЦЕПЦІЇ ПОКАРАННЯ ТА ЙОГО ЦІЛІ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Пользователь</cp:lastModifiedBy>
  <cp:revision>22</cp:revision>
  <dcterms:created xsi:type="dcterms:W3CDTF">2014-12-04T15:24:17Z</dcterms:created>
  <dcterms:modified xsi:type="dcterms:W3CDTF">2026-04-13T15:08:39Z</dcterms:modified>
</cp:coreProperties>
</file>