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Crimson Roman Bold" charset="1" panose="02000703000000000000"/>
      <p:regular r:id="rId24"/>
    </p:embeddedFont>
    <p:embeddedFont>
      <p:font typeface="Crimson Roman" charset="1" panose="02030503060406020304"/>
      <p:regular r:id="rId25"/>
    </p:embeddedFont>
    <p:embeddedFont>
      <p:font typeface="Open Sans" charset="1" panose="020B0606030504020204"/>
      <p:regular r:id="rId26"/>
    </p:embeddedFont>
    <p:embeddedFont>
      <p:font typeface="Open Sans Bold" charset="1" panose="020B0806030504020204"/>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4134" y="2579166"/>
            <a:ext cx="11171520" cy="7318975"/>
          </a:xfrm>
          <a:custGeom>
            <a:avLst/>
            <a:gdLst/>
            <a:ahLst/>
            <a:cxnLst/>
            <a:rect r="r" b="b" t="t" l="l"/>
            <a:pathLst>
              <a:path h="7318975" w="11171520">
                <a:moveTo>
                  <a:pt x="0" y="0"/>
                </a:moveTo>
                <a:lnTo>
                  <a:pt x="11171519" y="0"/>
                </a:lnTo>
                <a:lnTo>
                  <a:pt x="11171519" y="7318975"/>
                </a:lnTo>
                <a:lnTo>
                  <a:pt x="0" y="7318975"/>
                </a:lnTo>
                <a:lnTo>
                  <a:pt x="0" y="0"/>
                </a:lnTo>
                <a:close/>
              </a:path>
            </a:pathLst>
          </a:custGeom>
          <a:blipFill>
            <a:blip r:embed="rId2"/>
            <a:stretch>
              <a:fillRect l="-5676" t="-4573" r="0" b="-4573"/>
            </a:stretch>
          </a:blipFill>
        </p:spPr>
      </p:sp>
      <p:sp>
        <p:nvSpPr>
          <p:cNvPr name="TextBox 3" id="3"/>
          <p:cNvSpPr txBox="true"/>
          <p:nvPr/>
        </p:nvSpPr>
        <p:spPr>
          <a:xfrm rot="0">
            <a:off x="634134" y="1057275"/>
            <a:ext cx="16625166" cy="1196359"/>
          </a:xfrm>
          <a:prstGeom prst="rect">
            <a:avLst/>
          </a:prstGeom>
        </p:spPr>
        <p:txBody>
          <a:bodyPr anchor="t" rtlCol="false" tIns="0" lIns="0" bIns="0" rIns="0">
            <a:spAutoFit/>
          </a:bodyPr>
          <a:lstStyle/>
          <a:p>
            <a:pPr algn="ctr">
              <a:lnSpc>
                <a:spcPts val="4275"/>
              </a:lnSpc>
            </a:pPr>
            <a:r>
              <a:rPr lang="en-US" b="true" sz="4275" spc="-85">
                <a:solidFill>
                  <a:srgbClr val="393939"/>
                </a:solidFill>
                <a:latin typeface="Crimson Roman Bold"/>
                <a:ea typeface="Crimson Roman Bold"/>
                <a:cs typeface="Crimson Roman Bold"/>
                <a:sym typeface="Crimson Roman Bold"/>
              </a:rPr>
              <a:t>АКТУАЛЬНІ ДОСЛІДЖЕННЯ ВЗАЄМОДІЇ ЛЮДИНИ ТА СЕРЕДОВИЩА</a:t>
            </a:r>
          </a:p>
        </p:txBody>
      </p:sp>
      <p:sp>
        <p:nvSpPr>
          <p:cNvPr name="TextBox 4" id="4"/>
          <p:cNvSpPr txBox="true"/>
          <p:nvPr/>
        </p:nvSpPr>
        <p:spPr>
          <a:xfrm rot="0">
            <a:off x="11413642" y="6124353"/>
            <a:ext cx="6597224" cy="1937385"/>
          </a:xfrm>
          <a:prstGeom prst="rect">
            <a:avLst/>
          </a:prstGeom>
        </p:spPr>
        <p:txBody>
          <a:bodyPr anchor="t" rtlCol="false" tIns="0" lIns="0" bIns="0" rIns="0">
            <a:spAutoFit/>
          </a:bodyPr>
          <a:lstStyle/>
          <a:p>
            <a:pPr algn="r">
              <a:lnSpc>
                <a:spcPts val="5040"/>
              </a:lnSpc>
            </a:pPr>
            <a:r>
              <a:rPr lang="en-US" sz="3600" spc="72">
                <a:solidFill>
                  <a:srgbClr val="393939"/>
                </a:solidFill>
                <a:latin typeface="Crimson Roman"/>
                <a:ea typeface="Crimson Roman"/>
                <a:cs typeface="Crimson Roman"/>
                <a:sym typeface="Crimson Roman"/>
              </a:rPr>
              <a:t>ВИКЛАДАЧ:</a:t>
            </a:r>
          </a:p>
          <a:p>
            <a:pPr algn="r">
              <a:lnSpc>
                <a:spcPts val="5040"/>
              </a:lnSpc>
            </a:pPr>
            <a:r>
              <a:rPr lang="en-US" sz="3600" spc="72">
                <a:solidFill>
                  <a:srgbClr val="393939"/>
                </a:solidFill>
                <a:latin typeface="Crimson Roman"/>
                <a:ea typeface="Crimson Roman"/>
                <a:cs typeface="Crimson Roman"/>
                <a:sym typeface="Crimson Roman"/>
              </a:rPr>
              <a:t>ДОКТОР ФІЛОСОФІЇ</a:t>
            </a:r>
          </a:p>
          <a:p>
            <a:pPr algn="r">
              <a:lnSpc>
                <a:spcPts val="5040"/>
              </a:lnSpc>
              <a:spcBef>
                <a:spcPct val="0"/>
              </a:spcBef>
            </a:pPr>
            <a:r>
              <a:rPr lang="en-US" sz="3600" spc="72">
                <a:solidFill>
                  <a:srgbClr val="393939"/>
                </a:solidFill>
                <a:latin typeface="Crimson Roman"/>
                <a:ea typeface="Crimson Roman"/>
                <a:cs typeface="Crimson Roman"/>
                <a:sym typeface="Crimson Roman"/>
              </a:rPr>
              <a:t>ОЛЕНА ОКОЛОВИЧ</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88425" y="2316632"/>
            <a:ext cx="5434743" cy="2295177"/>
            <a:chOff x="0" y="0"/>
            <a:chExt cx="1118260" cy="472259"/>
          </a:xfrm>
        </p:grpSpPr>
        <p:sp>
          <p:nvSpPr>
            <p:cNvPr name="Freeform 3" id="3"/>
            <p:cNvSpPr/>
            <p:nvPr/>
          </p:nvSpPr>
          <p:spPr>
            <a:xfrm flipH="false" flipV="false" rot="0">
              <a:off x="0" y="0"/>
              <a:ext cx="1118260" cy="472259"/>
            </a:xfrm>
            <a:custGeom>
              <a:avLst/>
              <a:gdLst/>
              <a:ahLst/>
              <a:cxnLst/>
              <a:rect r="r" b="b" t="t" l="l"/>
              <a:pathLst>
                <a:path h="472259" w="1118260">
                  <a:moveTo>
                    <a:pt x="27823" y="0"/>
                  </a:moveTo>
                  <a:lnTo>
                    <a:pt x="1090437" y="0"/>
                  </a:lnTo>
                  <a:cubicBezTo>
                    <a:pt x="1097816" y="0"/>
                    <a:pt x="1104893" y="2931"/>
                    <a:pt x="1110111" y="8149"/>
                  </a:cubicBezTo>
                  <a:cubicBezTo>
                    <a:pt x="1115328" y="13367"/>
                    <a:pt x="1118260" y="20444"/>
                    <a:pt x="1118260" y="27823"/>
                  </a:cubicBezTo>
                  <a:lnTo>
                    <a:pt x="1118260" y="444436"/>
                  </a:lnTo>
                  <a:cubicBezTo>
                    <a:pt x="1118260" y="459802"/>
                    <a:pt x="1105803" y="472259"/>
                    <a:pt x="1090437" y="472259"/>
                  </a:cubicBezTo>
                  <a:lnTo>
                    <a:pt x="27823" y="472259"/>
                  </a:lnTo>
                  <a:cubicBezTo>
                    <a:pt x="20444" y="472259"/>
                    <a:pt x="13367" y="469327"/>
                    <a:pt x="8149" y="464110"/>
                  </a:cubicBezTo>
                  <a:cubicBezTo>
                    <a:pt x="2931" y="458892"/>
                    <a:pt x="0" y="451815"/>
                    <a:pt x="0" y="444436"/>
                  </a:cubicBezTo>
                  <a:lnTo>
                    <a:pt x="0" y="27823"/>
                  </a:lnTo>
                  <a:cubicBezTo>
                    <a:pt x="0" y="12457"/>
                    <a:pt x="12457" y="0"/>
                    <a:pt x="27823" y="0"/>
                  </a:cubicBezTo>
                  <a:close/>
                </a:path>
              </a:pathLst>
            </a:custGeom>
            <a:gradFill rotWithShape="true">
              <a:gsLst>
                <a:gs pos="0">
                  <a:srgbClr val="FFF7AD">
                    <a:alpha val="100000"/>
                  </a:srgbClr>
                </a:gs>
                <a:gs pos="100000">
                  <a:srgbClr val="FFA9F9">
                    <a:alpha val="100000"/>
                  </a:srgbClr>
                </a:gs>
              </a:gsLst>
              <a:lin ang="0"/>
            </a:gradFill>
          </p:spPr>
        </p:sp>
        <p:sp>
          <p:nvSpPr>
            <p:cNvPr name="TextBox 4" id="4"/>
            <p:cNvSpPr txBox="true"/>
            <p:nvPr/>
          </p:nvSpPr>
          <p:spPr>
            <a:xfrm>
              <a:off x="0" y="-38100"/>
              <a:ext cx="1118260" cy="510359"/>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9397662" y="3374161"/>
            <a:ext cx="6632550" cy="2412609"/>
            <a:chOff x="0" y="0"/>
            <a:chExt cx="1364722" cy="496422"/>
          </a:xfrm>
        </p:grpSpPr>
        <p:sp>
          <p:nvSpPr>
            <p:cNvPr name="Freeform 6" id="6"/>
            <p:cNvSpPr/>
            <p:nvPr/>
          </p:nvSpPr>
          <p:spPr>
            <a:xfrm flipH="false" flipV="false" rot="0">
              <a:off x="0" y="0"/>
              <a:ext cx="1364722" cy="496422"/>
            </a:xfrm>
            <a:custGeom>
              <a:avLst/>
              <a:gdLst/>
              <a:ahLst/>
              <a:cxnLst/>
              <a:rect r="r" b="b" t="t" l="l"/>
              <a:pathLst>
                <a:path h="496422" w="1364722">
                  <a:moveTo>
                    <a:pt x="22798" y="0"/>
                  </a:moveTo>
                  <a:lnTo>
                    <a:pt x="1341924" y="0"/>
                  </a:lnTo>
                  <a:cubicBezTo>
                    <a:pt x="1347971" y="0"/>
                    <a:pt x="1353769" y="2402"/>
                    <a:pt x="1358045" y="6677"/>
                  </a:cubicBezTo>
                  <a:cubicBezTo>
                    <a:pt x="1362320" y="10953"/>
                    <a:pt x="1364722" y="16752"/>
                    <a:pt x="1364722" y="22798"/>
                  </a:cubicBezTo>
                  <a:lnTo>
                    <a:pt x="1364722" y="473624"/>
                  </a:lnTo>
                  <a:cubicBezTo>
                    <a:pt x="1364722" y="479670"/>
                    <a:pt x="1362320" y="485469"/>
                    <a:pt x="1358045" y="489744"/>
                  </a:cubicBezTo>
                  <a:cubicBezTo>
                    <a:pt x="1353769" y="494020"/>
                    <a:pt x="1347971" y="496422"/>
                    <a:pt x="1341924" y="496422"/>
                  </a:cubicBezTo>
                  <a:lnTo>
                    <a:pt x="22798" y="496422"/>
                  </a:lnTo>
                  <a:cubicBezTo>
                    <a:pt x="16752" y="496422"/>
                    <a:pt x="10953" y="494020"/>
                    <a:pt x="6677" y="489744"/>
                  </a:cubicBezTo>
                  <a:cubicBezTo>
                    <a:pt x="2402" y="485469"/>
                    <a:pt x="0" y="479670"/>
                    <a:pt x="0" y="473624"/>
                  </a:cubicBezTo>
                  <a:lnTo>
                    <a:pt x="0" y="22798"/>
                  </a:lnTo>
                  <a:cubicBezTo>
                    <a:pt x="0" y="16752"/>
                    <a:pt x="2402" y="10953"/>
                    <a:pt x="6677" y="6677"/>
                  </a:cubicBezTo>
                  <a:cubicBezTo>
                    <a:pt x="10953" y="2402"/>
                    <a:pt x="16752" y="0"/>
                    <a:pt x="22798" y="0"/>
                  </a:cubicBezTo>
                  <a:close/>
                </a:path>
              </a:pathLst>
            </a:custGeom>
            <a:gradFill rotWithShape="true">
              <a:gsLst>
                <a:gs pos="0">
                  <a:srgbClr val="FFF7AD">
                    <a:alpha val="100000"/>
                  </a:srgbClr>
                </a:gs>
                <a:gs pos="100000">
                  <a:srgbClr val="FFA9F9">
                    <a:alpha val="100000"/>
                  </a:srgbClr>
                </a:gs>
              </a:gsLst>
              <a:lin ang="0"/>
            </a:gradFill>
          </p:spPr>
        </p:sp>
        <p:sp>
          <p:nvSpPr>
            <p:cNvPr name="TextBox 7" id="7"/>
            <p:cNvSpPr txBox="true"/>
            <p:nvPr/>
          </p:nvSpPr>
          <p:spPr>
            <a:xfrm>
              <a:off x="0" y="-38100"/>
              <a:ext cx="1364722" cy="534522"/>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678596" y="4908636"/>
            <a:ext cx="8119070" cy="5143500"/>
          </a:xfrm>
          <a:custGeom>
            <a:avLst/>
            <a:gdLst/>
            <a:ahLst/>
            <a:cxnLst/>
            <a:rect r="r" b="b" t="t" l="l"/>
            <a:pathLst>
              <a:path h="5143500" w="8119070">
                <a:moveTo>
                  <a:pt x="0" y="0"/>
                </a:moveTo>
                <a:lnTo>
                  <a:pt x="8119070" y="0"/>
                </a:lnTo>
                <a:lnTo>
                  <a:pt x="8119070" y="5143500"/>
                </a:lnTo>
                <a:lnTo>
                  <a:pt x="0" y="5143500"/>
                </a:lnTo>
                <a:lnTo>
                  <a:pt x="0" y="0"/>
                </a:lnTo>
                <a:close/>
              </a:path>
            </a:pathLst>
          </a:custGeom>
          <a:blipFill>
            <a:blip r:embed="rId2"/>
            <a:stretch>
              <a:fillRect l="-4770" t="0" r="-4770" b="0"/>
            </a:stretch>
          </a:blipFill>
        </p:spPr>
      </p:sp>
      <p:sp>
        <p:nvSpPr>
          <p:cNvPr name="TextBox 9" id="9"/>
          <p:cNvSpPr txBox="true"/>
          <p:nvPr/>
        </p:nvSpPr>
        <p:spPr>
          <a:xfrm rot="0">
            <a:off x="5347152" y="1115505"/>
            <a:ext cx="6419374" cy="481331"/>
          </a:xfrm>
          <a:prstGeom prst="rect">
            <a:avLst/>
          </a:prstGeom>
        </p:spPr>
        <p:txBody>
          <a:bodyPr anchor="t" rtlCol="false" tIns="0" lIns="0" bIns="0" rIns="0">
            <a:spAutoFit/>
          </a:bodyPr>
          <a:lstStyle/>
          <a:p>
            <a:pPr algn="ctr">
              <a:lnSpc>
                <a:spcPts val="3919"/>
              </a:lnSpc>
              <a:spcBef>
                <a:spcPct val="0"/>
              </a:spcBef>
            </a:pPr>
            <a:r>
              <a:rPr lang="en-US" b="true" sz="2799">
                <a:solidFill>
                  <a:srgbClr val="000000"/>
                </a:solidFill>
                <a:latin typeface="Open Sans Bold"/>
                <a:ea typeface="Open Sans Bold"/>
                <a:cs typeface="Open Sans Bold"/>
                <a:sym typeface="Open Sans Bold"/>
              </a:rPr>
              <a:t>Креативні методи в екопсихології</a:t>
            </a:r>
          </a:p>
        </p:txBody>
      </p:sp>
      <p:sp>
        <p:nvSpPr>
          <p:cNvPr name="TextBox 10" id="10"/>
          <p:cNvSpPr txBox="true"/>
          <p:nvPr/>
        </p:nvSpPr>
        <p:spPr>
          <a:xfrm rot="0">
            <a:off x="1858519" y="2572663"/>
            <a:ext cx="4894555" cy="1819911"/>
          </a:xfrm>
          <a:prstGeom prst="rect">
            <a:avLst/>
          </a:prstGeom>
        </p:spPr>
        <p:txBody>
          <a:bodyPr anchor="t" rtlCol="false" tIns="0" lIns="0" bIns="0" rIns="0">
            <a:spAutoFit/>
          </a:bodyPr>
          <a:lstStyle/>
          <a:p>
            <a:pPr algn="ctr">
              <a:lnSpc>
                <a:spcPts val="3639"/>
              </a:lnSpc>
              <a:spcBef>
                <a:spcPct val="0"/>
              </a:spcBef>
            </a:pPr>
            <a:r>
              <a:rPr lang="en-US" sz="2599">
                <a:solidFill>
                  <a:srgbClr val="000000"/>
                </a:solidFill>
                <a:latin typeface="Open Sans"/>
                <a:ea typeface="Open Sans"/>
                <a:cs typeface="Open Sans"/>
                <a:sym typeface="Open Sans"/>
              </a:rPr>
              <a:t>Креативні методи - це методи дослідження, які потребують творчої діяльності респондента</a:t>
            </a:r>
          </a:p>
        </p:txBody>
      </p:sp>
      <p:sp>
        <p:nvSpPr>
          <p:cNvPr name="TextBox 11" id="11"/>
          <p:cNvSpPr txBox="true"/>
          <p:nvPr/>
        </p:nvSpPr>
        <p:spPr>
          <a:xfrm rot="0">
            <a:off x="9911876" y="2211348"/>
            <a:ext cx="5439716" cy="789305"/>
          </a:xfrm>
          <a:prstGeom prst="rect">
            <a:avLst/>
          </a:prstGeom>
        </p:spPr>
        <p:txBody>
          <a:bodyPr anchor="t" rtlCol="false" tIns="0" lIns="0" bIns="0" rIns="0">
            <a:spAutoFit/>
          </a:bodyPr>
          <a:lstStyle/>
          <a:p>
            <a:pPr algn="ctr">
              <a:lnSpc>
                <a:spcPts val="3219"/>
              </a:lnSpc>
              <a:spcBef>
                <a:spcPct val="0"/>
              </a:spcBef>
            </a:pPr>
            <a:r>
              <a:rPr lang="en-US" sz="2299">
                <a:solidFill>
                  <a:srgbClr val="000000"/>
                </a:solidFill>
                <a:latin typeface="Open Sans"/>
                <a:ea typeface="Open Sans"/>
                <a:cs typeface="Open Sans"/>
                <a:sym typeface="Open Sans"/>
              </a:rPr>
              <a:t>До креативних методів в екологічній психології належать</a:t>
            </a:r>
          </a:p>
        </p:txBody>
      </p:sp>
      <p:sp>
        <p:nvSpPr>
          <p:cNvPr name="TextBox 12" id="12"/>
          <p:cNvSpPr txBox="true"/>
          <p:nvPr/>
        </p:nvSpPr>
        <p:spPr>
          <a:xfrm rot="0">
            <a:off x="9911876" y="3416596"/>
            <a:ext cx="5669607" cy="217487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ns"/>
                <a:ea typeface="Open Sans"/>
                <a:cs typeface="Open Sans"/>
                <a:sym typeface="Open Sans"/>
              </a:rPr>
              <a:t>методи, що спонукають створювати різноманітні екологічні проекти й знаходити екологічно грамотні рішення у кризових і катастрофічних ситуаціях</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517966" y="2058282"/>
            <a:ext cx="5340797" cy="2036826"/>
            <a:chOff x="0" y="0"/>
            <a:chExt cx="1098929" cy="419100"/>
          </a:xfrm>
        </p:grpSpPr>
        <p:sp>
          <p:nvSpPr>
            <p:cNvPr name="Freeform 3" id="3"/>
            <p:cNvSpPr/>
            <p:nvPr/>
          </p:nvSpPr>
          <p:spPr>
            <a:xfrm flipH="false" flipV="false" rot="0">
              <a:off x="0" y="0"/>
              <a:ext cx="1098929" cy="419100"/>
            </a:xfrm>
            <a:custGeom>
              <a:avLst/>
              <a:gdLst/>
              <a:ahLst/>
              <a:cxnLst/>
              <a:rect r="r" b="b" t="t" l="l"/>
              <a:pathLst>
                <a:path h="419100" w="1098929">
                  <a:moveTo>
                    <a:pt x="28312" y="0"/>
                  </a:moveTo>
                  <a:lnTo>
                    <a:pt x="1070617" y="0"/>
                  </a:lnTo>
                  <a:cubicBezTo>
                    <a:pt x="1078126" y="0"/>
                    <a:pt x="1085327" y="2983"/>
                    <a:pt x="1090637" y="8292"/>
                  </a:cubicBezTo>
                  <a:cubicBezTo>
                    <a:pt x="1095947" y="13602"/>
                    <a:pt x="1098929" y="20803"/>
                    <a:pt x="1098929" y="28312"/>
                  </a:cubicBezTo>
                  <a:lnTo>
                    <a:pt x="1098929" y="390788"/>
                  </a:lnTo>
                  <a:cubicBezTo>
                    <a:pt x="1098929" y="398297"/>
                    <a:pt x="1095947" y="405498"/>
                    <a:pt x="1090637" y="410808"/>
                  </a:cubicBezTo>
                  <a:cubicBezTo>
                    <a:pt x="1085327" y="416117"/>
                    <a:pt x="1078126" y="419100"/>
                    <a:pt x="1070617" y="419100"/>
                  </a:cubicBezTo>
                  <a:lnTo>
                    <a:pt x="28312" y="419100"/>
                  </a:lnTo>
                  <a:cubicBezTo>
                    <a:pt x="20803" y="419100"/>
                    <a:pt x="13602" y="416117"/>
                    <a:pt x="8292" y="410808"/>
                  </a:cubicBezTo>
                  <a:cubicBezTo>
                    <a:pt x="2983" y="405498"/>
                    <a:pt x="0" y="398297"/>
                    <a:pt x="0" y="390788"/>
                  </a:cubicBezTo>
                  <a:lnTo>
                    <a:pt x="0" y="28312"/>
                  </a:lnTo>
                  <a:cubicBezTo>
                    <a:pt x="0" y="20803"/>
                    <a:pt x="2983" y="13602"/>
                    <a:pt x="8292" y="8292"/>
                  </a:cubicBezTo>
                  <a:cubicBezTo>
                    <a:pt x="13602" y="2983"/>
                    <a:pt x="20803" y="0"/>
                    <a:pt x="28312" y="0"/>
                  </a:cubicBezTo>
                  <a:close/>
                </a:path>
              </a:pathLst>
            </a:custGeom>
            <a:gradFill rotWithShape="true">
              <a:gsLst>
                <a:gs pos="0">
                  <a:srgbClr val="FFF7AD">
                    <a:alpha val="100000"/>
                  </a:srgbClr>
                </a:gs>
                <a:gs pos="100000">
                  <a:srgbClr val="FFA9F9">
                    <a:alpha val="100000"/>
                  </a:srgbClr>
                </a:gs>
              </a:gsLst>
              <a:lin ang="0"/>
            </a:gradFill>
          </p:spPr>
        </p:sp>
        <p:sp>
          <p:nvSpPr>
            <p:cNvPr name="TextBox 4" id="4"/>
            <p:cNvSpPr txBox="true"/>
            <p:nvPr/>
          </p:nvSpPr>
          <p:spPr>
            <a:xfrm>
              <a:off x="0" y="-38100"/>
              <a:ext cx="1098929" cy="4572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517966" y="4982080"/>
            <a:ext cx="5340797" cy="2036826"/>
            <a:chOff x="0" y="0"/>
            <a:chExt cx="1098929" cy="419100"/>
          </a:xfrm>
        </p:grpSpPr>
        <p:sp>
          <p:nvSpPr>
            <p:cNvPr name="Freeform 6" id="6"/>
            <p:cNvSpPr/>
            <p:nvPr/>
          </p:nvSpPr>
          <p:spPr>
            <a:xfrm flipH="false" flipV="false" rot="0">
              <a:off x="0" y="0"/>
              <a:ext cx="1098929" cy="419100"/>
            </a:xfrm>
            <a:custGeom>
              <a:avLst/>
              <a:gdLst/>
              <a:ahLst/>
              <a:cxnLst/>
              <a:rect r="r" b="b" t="t" l="l"/>
              <a:pathLst>
                <a:path h="419100" w="1098929">
                  <a:moveTo>
                    <a:pt x="28312" y="0"/>
                  </a:moveTo>
                  <a:lnTo>
                    <a:pt x="1070617" y="0"/>
                  </a:lnTo>
                  <a:cubicBezTo>
                    <a:pt x="1078126" y="0"/>
                    <a:pt x="1085327" y="2983"/>
                    <a:pt x="1090637" y="8292"/>
                  </a:cubicBezTo>
                  <a:cubicBezTo>
                    <a:pt x="1095947" y="13602"/>
                    <a:pt x="1098929" y="20803"/>
                    <a:pt x="1098929" y="28312"/>
                  </a:cubicBezTo>
                  <a:lnTo>
                    <a:pt x="1098929" y="390788"/>
                  </a:lnTo>
                  <a:cubicBezTo>
                    <a:pt x="1098929" y="398297"/>
                    <a:pt x="1095947" y="405498"/>
                    <a:pt x="1090637" y="410808"/>
                  </a:cubicBezTo>
                  <a:cubicBezTo>
                    <a:pt x="1085327" y="416117"/>
                    <a:pt x="1078126" y="419100"/>
                    <a:pt x="1070617" y="419100"/>
                  </a:cubicBezTo>
                  <a:lnTo>
                    <a:pt x="28312" y="419100"/>
                  </a:lnTo>
                  <a:cubicBezTo>
                    <a:pt x="20803" y="419100"/>
                    <a:pt x="13602" y="416117"/>
                    <a:pt x="8292" y="410808"/>
                  </a:cubicBezTo>
                  <a:cubicBezTo>
                    <a:pt x="2983" y="405498"/>
                    <a:pt x="0" y="398297"/>
                    <a:pt x="0" y="390788"/>
                  </a:cubicBezTo>
                  <a:lnTo>
                    <a:pt x="0" y="28312"/>
                  </a:lnTo>
                  <a:cubicBezTo>
                    <a:pt x="0" y="20803"/>
                    <a:pt x="2983" y="13602"/>
                    <a:pt x="8292" y="8292"/>
                  </a:cubicBezTo>
                  <a:cubicBezTo>
                    <a:pt x="13602" y="2983"/>
                    <a:pt x="20803" y="0"/>
                    <a:pt x="28312" y="0"/>
                  </a:cubicBezTo>
                  <a:close/>
                </a:path>
              </a:pathLst>
            </a:custGeom>
            <a:gradFill rotWithShape="true">
              <a:gsLst>
                <a:gs pos="0">
                  <a:srgbClr val="FFF7AD">
                    <a:alpha val="100000"/>
                  </a:srgbClr>
                </a:gs>
                <a:gs pos="100000">
                  <a:srgbClr val="FFA9F9">
                    <a:alpha val="100000"/>
                  </a:srgbClr>
                </a:gs>
              </a:gsLst>
              <a:lin ang="0"/>
            </a:gradFill>
          </p:spPr>
        </p:sp>
        <p:sp>
          <p:nvSpPr>
            <p:cNvPr name="TextBox 7" id="7"/>
            <p:cNvSpPr txBox="true"/>
            <p:nvPr/>
          </p:nvSpPr>
          <p:spPr>
            <a:xfrm>
              <a:off x="0" y="-38100"/>
              <a:ext cx="1098929" cy="4572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9338946" y="2552058"/>
            <a:ext cx="8323573" cy="6139335"/>
            <a:chOff x="0" y="0"/>
            <a:chExt cx="2192217" cy="1616944"/>
          </a:xfrm>
        </p:grpSpPr>
        <p:sp>
          <p:nvSpPr>
            <p:cNvPr name="Freeform 9" id="9"/>
            <p:cNvSpPr/>
            <p:nvPr/>
          </p:nvSpPr>
          <p:spPr>
            <a:xfrm flipH="false" flipV="false" rot="0">
              <a:off x="0" y="0"/>
              <a:ext cx="2192217" cy="1616944"/>
            </a:xfrm>
            <a:custGeom>
              <a:avLst/>
              <a:gdLst/>
              <a:ahLst/>
              <a:cxnLst/>
              <a:rect r="r" b="b" t="t" l="l"/>
              <a:pathLst>
                <a:path h="1616944" w="2192217">
                  <a:moveTo>
                    <a:pt x="2192217" y="0"/>
                  </a:moveTo>
                  <a:lnTo>
                    <a:pt x="0" y="0"/>
                  </a:lnTo>
                  <a:lnTo>
                    <a:pt x="0" y="1428984"/>
                  </a:lnTo>
                  <a:lnTo>
                    <a:pt x="157480" y="1428984"/>
                  </a:lnTo>
                  <a:lnTo>
                    <a:pt x="157480" y="1616944"/>
                  </a:lnTo>
                  <a:lnTo>
                    <a:pt x="463550" y="1428984"/>
                  </a:lnTo>
                  <a:lnTo>
                    <a:pt x="2192217" y="1428984"/>
                  </a:lnTo>
                  <a:lnTo>
                    <a:pt x="2192217" y="0"/>
                  </a:lnTo>
                  <a:close/>
                </a:path>
              </a:pathLst>
            </a:custGeom>
            <a:solidFill>
              <a:srgbClr val="E2A9F1"/>
            </a:solidFill>
          </p:spPr>
        </p:sp>
        <p:sp>
          <p:nvSpPr>
            <p:cNvPr name="TextBox 10" id="10"/>
            <p:cNvSpPr txBox="true"/>
            <p:nvPr/>
          </p:nvSpPr>
          <p:spPr>
            <a:xfrm>
              <a:off x="0" y="-38100"/>
              <a:ext cx="2192217" cy="1464544"/>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6274272" y="971550"/>
            <a:ext cx="4893945" cy="497841"/>
          </a:xfrm>
          <a:prstGeom prst="rect">
            <a:avLst/>
          </a:prstGeom>
        </p:spPr>
        <p:txBody>
          <a:bodyPr anchor="t" rtlCol="false" tIns="0" lIns="0" bIns="0" rIns="0">
            <a:spAutoFit/>
          </a:bodyPr>
          <a:lstStyle/>
          <a:p>
            <a:pPr algn="ctr">
              <a:lnSpc>
                <a:spcPts val="4059"/>
              </a:lnSpc>
              <a:spcBef>
                <a:spcPct val="0"/>
              </a:spcBef>
            </a:pPr>
            <a:r>
              <a:rPr lang="en-US" b="true" sz="2899">
                <a:solidFill>
                  <a:srgbClr val="000000"/>
                </a:solidFill>
                <a:latin typeface="Open Sans Bold"/>
                <a:ea typeface="Open Sans Bold"/>
                <a:cs typeface="Open Sans Bold"/>
                <a:sym typeface="Open Sans Bold"/>
              </a:rPr>
              <a:t>Поняття про середовище</a:t>
            </a:r>
          </a:p>
        </p:txBody>
      </p:sp>
      <p:sp>
        <p:nvSpPr>
          <p:cNvPr name="TextBox 12" id="12"/>
          <p:cNvSpPr txBox="true"/>
          <p:nvPr/>
        </p:nvSpPr>
        <p:spPr>
          <a:xfrm rot="0">
            <a:off x="2853165" y="2799199"/>
            <a:ext cx="2670398" cy="497841"/>
          </a:xfrm>
          <a:prstGeom prst="rect">
            <a:avLst/>
          </a:prstGeom>
        </p:spPr>
        <p:txBody>
          <a:bodyPr anchor="t" rtlCol="false" tIns="0" lIns="0" bIns="0" rIns="0">
            <a:spAutoFit/>
          </a:bodyPr>
          <a:lstStyle/>
          <a:p>
            <a:pPr algn="ctr">
              <a:lnSpc>
                <a:spcPts val="4059"/>
              </a:lnSpc>
              <a:spcBef>
                <a:spcPct val="0"/>
              </a:spcBef>
            </a:pPr>
            <a:r>
              <a:rPr lang="en-US" sz="2899">
                <a:solidFill>
                  <a:srgbClr val="000000"/>
                </a:solidFill>
                <a:latin typeface="Open Sans"/>
                <a:ea typeface="Open Sans"/>
                <a:cs typeface="Open Sans"/>
                <a:sym typeface="Open Sans"/>
              </a:rPr>
              <a:t>внутрішнє</a:t>
            </a:r>
          </a:p>
        </p:txBody>
      </p:sp>
      <p:sp>
        <p:nvSpPr>
          <p:cNvPr name="TextBox 13" id="13"/>
          <p:cNvSpPr txBox="true"/>
          <p:nvPr/>
        </p:nvSpPr>
        <p:spPr>
          <a:xfrm rot="0">
            <a:off x="3044583" y="5722997"/>
            <a:ext cx="2287562" cy="497841"/>
          </a:xfrm>
          <a:prstGeom prst="rect">
            <a:avLst/>
          </a:prstGeom>
        </p:spPr>
        <p:txBody>
          <a:bodyPr anchor="t" rtlCol="false" tIns="0" lIns="0" bIns="0" rIns="0">
            <a:spAutoFit/>
          </a:bodyPr>
          <a:lstStyle/>
          <a:p>
            <a:pPr algn="ctr">
              <a:lnSpc>
                <a:spcPts val="4059"/>
              </a:lnSpc>
              <a:spcBef>
                <a:spcPct val="0"/>
              </a:spcBef>
            </a:pPr>
            <a:r>
              <a:rPr lang="en-US" sz="2899">
                <a:solidFill>
                  <a:srgbClr val="000000"/>
                </a:solidFill>
                <a:latin typeface="Open Sans"/>
                <a:ea typeface="Open Sans"/>
                <a:cs typeface="Open Sans"/>
                <a:sym typeface="Open Sans"/>
              </a:rPr>
              <a:t>зовнішнє</a:t>
            </a:r>
          </a:p>
        </p:txBody>
      </p:sp>
      <p:sp>
        <p:nvSpPr>
          <p:cNvPr name="TextBox 14" id="14"/>
          <p:cNvSpPr txBox="true"/>
          <p:nvPr/>
        </p:nvSpPr>
        <p:spPr>
          <a:xfrm rot="0">
            <a:off x="10947766" y="3418709"/>
            <a:ext cx="5669607" cy="3069591"/>
          </a:xfrm>
          <a:prstGeom prst="rect">
            <a:avLst/>
          </a:prstGeom>
        </p:spPr>
        <p:txBody>
          <a:bodyPr anchor="t" rtlCol="false" tIns="0" lIns="0" bIns="0" rIns="0">
            <a:spAutoFit/>
          </a:bodyPr>
          <a:lstStyle/>
          <a:p>
            <a:pPr algn="ctr">
              <a:lnSpc>
                <a:spcPts val="4059"/>
              </a:lnSpc>
              <a:spcBef>
                <a:spcPct val="0"/>
              </a:spcBef>
            </a:pPr>
            <a:r>
              <a:rPr lang="en-US" sz="2899">
                <a:solidFill>
                  <a:srgbClr val="000000"/>
                </a:solidFill>
                <a:latin typeface="Open Sans"/>
                <a:ea typeface="Open Sans"/>
                <a:cs typeface="Open Sans"/>
                <a:sym typeface="Open Sans"/>
              </a:rPr>
              <a:t>Середовище — це система внутрішніх і зовнішніх факторів, що безпосередньо впливає на спосі6 існування індивіда, з якою індивід може взаємодіяти</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2081768"/>
            <a:ext cx="6115849" cy="3061732"/>
            <a:chOff x="0" y="0"/>
            <a:chExt cx="1258405" cy="629986"/>
          </a:xfrm>
        </p:grpSpPr>
        <p:sp>
          <p:nvSpPr>
            <p:cNvPr name="Freeform 3" id="3"/>
            <p:cNvSpPr/>
            <p:nvPr/>
          </p:nvSpPr>
          <p:spPr>
            <a:xfrm flipH="false" flipV="false" rot="0">
              <a:off x="0" y="0"/>
              <a:ext cx="1258405" cy="629986"/>
            </a:xfrm>
            <a:custGeom>
              <a:avLst/>
              <a:gdLst/>
              <a:ahLst/>
              <a:cxnLst/>
              <a:rect r="r" b="b" t="t" l="l"/>
              <a:pathLst>
                <a:path h="629986" w="1258405">
                  <a:moveTo>
                    <a:pt x="24724" y="0"/>
                  </a:moveTo>
                  <a:lnTo>
                    <a:pt x="1233681" y="0"/>
                  </a:lnTo>
                  <a:cubicBezTo>
                    <a:pt x="1247336" y="0"/>
                    <a:pt x="1258405" y="11069"/>
                    <a:pt x="1258405" y="24724"/>
                  </a:cubicBezTo>
                  <a:lnTo>
                    <a:pt x="1258405" y="605262"/>
                  </a:lnTo>
                  <a:cubicBezTo>
                    <a:pt x="1258405" y="618917"/>
                    <a:pt x="1247336" y="629986"/>
                    <a:pt x="1233681" y="629986"/>
                  </a:cubicBezTo>
                  <a:lnTo>
                    <a:pt x="24724" y="629986"/>
                  </a:lnTo>
                  <a:cubicBezTo>
                    <a:pt x="11069" y="629986"/>
                    <a:pt x="0" y="618917"/>
                    <a:pt x="0" y="605262"/>
                  </a:cubicBezTo>
                  <a:lnTo>
                    <a:pt x="0" y="24724"/>
                  </a:lnTo>
                  <a:cubicBezTo>
                    <a:pt x="0" y="11069"/>
                    <a:pt x="11069" y="0"/>
                    <a:pt x="24724" y="0"/>
                  </a:cubicBezTo>
                  <a:close/>
                </a:path>
              </a:pathLst>
            </a:custGeom>
            <a:gradFill rotWithShape="true">
              <a:gsLst>
                <a:gs pos="0">
                  <a:srgbClr val="FFF7AD">
                    <a:alpha val="100000"/>
                  </a:srgbClr>
                </a:gs>
                <a:gs pos="100000">
                  <a:srgbClr val="FFA9F9">
                    <a:alpha val="100000"/>
                  </a:srgbClr>
                </a:gs>
              </a:gsLst>
              <a:lin ang="0"/>
            </a:gradFill>
          </p:spPr>
        </p:sp>
        <p:sp>
          <p:nvSpPr>
            <p:cNvPr name="TextBox 4" id="4"/>
            <p:cNvSpPr txBox="true"/>
            <p:nvPr/>
          </p:nvSpPr>
          <p:spPr>
            <a:xfrm>
              <a:off x="0" y="-38100"/>
              <a:ext cx="1258405" cy="668086"/>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9894564" y="2081768"/>
            <a:ext cx="6115849" cy="3061732"/>
            <a:chOff x="0" y="0"/>
            <a:chExt cx="1258405" cy="629986"/>
          </a:xfrm>
        </p:grpSpPr>
        <p:sp>
          <p:nvSpPr>
            <p:cNvPr name="Freeform 6" id="6"/>
            <p:cNvSpPr/>
            <p:nvPr/>
          </p:nvSpPr>
          <p:spPr>
            <a:xfrm flipH="false" flipV="false" rot="0">
              <a:off x="0" y="0"/>
              <a:ext cx="1258405" cy="629986"/>
            </a:xfrm>
            <a:custGeom>
              <a:avLst/>
              <a:gdLst/>
              <a:ahLst/>
              <a:cxnLst/>
              <a:rect r="r" b="b" t="t" l="l"/>
              <a:pathLst>
                <a:path h="629986" w="1258405">
                  <a:moveTo>
                    <a:pt x="24724" y="0"/>
                  </a:moveTo>
                  <a:lnTo>
                    <a:pt x="1233681" y="0"/>
                  </a:lnTo>
                  <a:cubicBezTo>
                    <a:pt x="1247336" y="0"/>
                    <a:pt x="1258405" y="11069"/>
                    <a:pt x="1258405" y="24724"/>
                  </a:cubicBezTo>
                  <a:lnTo>
                    <a:pt x="1258405" y="605262"/>
                  </a:lnTo>
                  <a:cubicBezTo>
                    <a:pt x="1258405" y="618917"/>
                    <a:pt x="1247336" y="629986"/>
                    <a:pt x="1233681" y="629986"/>
                  </a:cubicBezTo>
                  <a:lnTo>
                    <a:pt x="24724" y="629986"/>
                  </a:lnTo>
                  <a:cubicBezTo>
                    <a:pt x="11069" y="629986"/>
                    <a:pt x="0" y="618917"/>
                    <a:pt x="0" y="605262"/>
                  </a:cubicBezTo>
                  <a:lnTo>
                    <a:pt x="0" y="24724"/>
                  </a:lnTo>
                  <a:cubicBezTo>
                    <a:pt x="0" y="11069"/>
                    <a:pt x="11069" y="0"/>
                    <a:pt x="24724" y="0"/>
                  </a:cubicBezTo>
                  <a:close/>
                </a:path>
              </a:pathLst>
            </a:custGeom>
            <a:gradFill rotWithShape="true">
              <a:gsLst>
                <a:gs pos="0">
                  <a:srgbClr val="FFF7AD">
                    <a:alpha val="100000"/>
                  </a:srgbClr>
                </a:gs>
                <a:gs pos="100000">
                  <a:srgbClr val="FFA9F9">
                    <a:alpha val="100000"/>
                  </a:srgbClr>
                </a:gs>
              </a:gsLst>
              <a:lin ang="0"/>
            </a:gradFill>
          </p:spPr>
        </p:sp>
        <p:sp>
          <p:nvSpPr>
            <p:cNvPr name="TextBox 7" id="7"/>
            <p:cNvSpPr txBox="true"/>
            <p:nvPr/>
          </p:nvSpPr>
          <p:spPr>
            <a:xfrm>
              <a:off x="0" y="-38100"/>
              <a:ext cx="1258405" cy="668086"/>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361332" y="5613559"/>
            <a:ext cx="5783217" cy="4374899"/>
          </a:xfrm>
          <a:custGeom>
            <a:avLst/>
            <a:gdLst/>
            <a:ahLst/>
            <a:cxnLst/>
            <a:rect r="r" b="b" t="t" l="l"/>
            <a:pathLst>
              <a:path h="4374899" w="5783217">
                <a:moveTo>
                  <a:pt x="0" y="0"/>
                </a:moveTo>
                <a:lnTo>
                  <a:pt x="5783217" y="0"/>
                </a:lnTo>
                <a:lnTo>
                  <a:pt x="5783217" y="4374899"/>
                </a:lnTo>
                <a:lnTo>
                  <a:pt x="0" y="4374899"/>
                </a:lnTo>
                <a:lnTo>
                  <a:pt x="0" y="0"/>
                </a:lnTo>
                <a:close/>
              </a:path>
            </a:pathLst>
          </a:custGeom>
          <a:blipFill>
            <a:blip r:embed="rId2"/>
            <a:stretch>
              <a:fillRect l="-9959" t="0" r="-24624" b="0"/>
            </a:stretch>
          </a:blipFill>
        </p:spPr>
      </p:sp>
      <p:sp>
        <p:nvSpPr>
          <p:cNvPr name="Freeform 9" id="9"/>
          <p:cNvSpPr/>
          <p:nvPr/>
        </p:nvSpPr>
        <p:spPr>
          <a:xfrm flipH="false" flipV="false" rot="0">
            <a:off x="10223374" y="5468484"/>
            <a:ext cx="5535026" cy="4519974"/>
          </a:xfrm>
          <a:custGeom>
            <a:avLst/>
            <a:gdLst/>
            <a:ahLst/>
            <a:cxnLst/>
            <a:rect r="r" b="b" t="t" l="l"/>
            <a:pathLst>
              <a:path h="4519974" w="5535026">
                <a:moveTo>
                  <a:pt x="0" y="0"/>
                </a:moveTo>
                <a:lnTo>
                  <a:pt x="5535026" y="0"/>
                </a:lnTo>
                <a:lnTo>
                  <a:pt x="5535026" y="4519974"/>
                </a:lnTo>
                <a:lnTo>
                  <a:pt x="0" y="4519974"/>
                </a:lnTo>
                <a:lnTo>
                  <a:pt x="0" y="0"/>
                </a:lnTo>
                <a:close/>
              </a:path>
            </a:pathLst>
          </a:custGeom>
          <a:blipFill>
            <a:blip r:embed="rId3"/>
            <a:stretch>
              <a:fillRect l="0" t="-11228" r="0" b="-11228"/>
            </a:stretch>
          </a:blipFill>
        </p:spPr>
      </p:sp>
      <p:sp>
        <p:nvSpPr>
          <p:cNvPr name="TextBox 10" id="10"/>
          <p:cNvSpPr txBox="true"/>
          <p:nvPr/>
        </p:nvSpPr>
        <p:spPr>
          <a:xfrm rot="0">
            <a:off x="5354234" y="971550"/>
            <a:ext cx="6311265" cy="481331"/>
          </a:xfrm>
          <a:prstGeom prst="rect">
            <a:avLst/>
          </a:prstGeom>
        </p:spPr>
        <p:txBody>
          <a:bodyPr anchor="t" rtlCol="false" tIns="0" lIns="0" bIns="0" rIns="0">
            <a:spAutoFit/>
          </a:bodyPr>
          <a:lstStyle/>
          <a:p>
            <a:pPr algn="ctr">
              <a:lnSpc>
                <a:spcPts val="3919"/>
              </a:lnSpc>
              <a:spcBef>
                <a:spcPct val="0"/>
              </a:spcBef>
            </a:pPr>
            <a:r>
              <a:rPr lang="en-US" b="true" sz="2799">
                <a:solidFill>
                  <a:srgbClr val="000000"/>
                </a:solidFill>
                <a:latin typeface="Open Sans Bold"/>
                <a:ea typeface="Open Sans Bold"/>
                <a:cs typeface="Open Sans Bold"/>
                <a:sym typeface="Open Sans Bold"/>
              </a:rPr>
              <a:t>Природне та штучне середовище</a:t>
            </a:r>
          </a:p>
        </p:txBody>
      </p:sp>
      <p:sp>
        <p:nvSpPr>
          <p:cNvPr name="TextBox 11" id="11"/>
          <p:cNvSpPr txBox="true"/>
          <p:nvPr/>
        </p:nvSpPr>
        <p:spPr>
          <a:xfrm rot="0">
            <a:off x="1263564" y="2765226"/>
            <a:ext cx="5646120" cy="1656715"/>
          </a:xfrm>
          <a:prstGeom prst="rect">
            <a:avLst/>
          </a:prstGeom>
        </p:spPr>
        <p:txBody>
          <a:bodyPr anchor="t" rtlCol="false" tIns="0" lIns="0" bIns="0" rIns="0">
            <a:spAutoFit/>
          </a:bodyPr>
          <a:lstStyle/>
          <a:p>
            <a:pPr algn="just">
              <a:lnSpc>
                <a:spcPts val="2659"/>
              </a:lnSpc>
              <a:spcBef>
                <a:spcPct val="0"/>
              </a:spcBef>
            </a:pPr>
            <a:r>
              <a:rPr lang="en-US" sz="1899">
                <a:solidFill>
                  <a:srgbClr val="000000"/>
                </a:solidFill>
                <a:latin typeface="Open Sans"/>
                <a:ea typeface="Open Sans"/>
                <a:cs typeface="Open Sans"/>
                <a:sym typeface="Open Sans"/>
              </a:rPr>
              <a:t>Природне середовище — це таке середовище, яке не створювалось і не перетворювалося людиною, яке існує само по собі, функціонує за власними законами і не потре6ує зовнішнього впливу для його підтримки.</a:t>
            </a:r>
          </a:p>
        </p:txBody>
      </p:sp>
      <p:sp>
        <p:nvSpPr>
          <p:cNvPr name="TextBox 12" id="12"/>
          <p:cNvSpPr txBox="true"/>
          <p:nvPr/>
        </p:nvSpPr>
        <p:spPr>
          <a:xfrm rot="0">
            <a:off x="10223374" y="2931914"/>
            <a:ext cx="5458229" cy="1323340"/>
          </a:xfrm>
          <a:prstGeom prst="rect">
            <a:avLst/>
          </a:prstGeom>
        </p:spPr>
        <p:txBody>
          <a:bodyPr anchor="t" rtlCol="false" tIns="0" lIns="0" bIns="0" rIns="0">
            <a:spAutoFit/>
          </a:bodyPr>
          <a:lstStyle/>
          <a:p>
            <a:pPr algn="just">
              <a:lnSpc>
                <a:spcPts val="2659"/>
              </a:lnSpc>
              <a:spcBef>
                <a:spcPct val="0"/>
              </a:spcBef>
            </a:pPr>
            <a:r>
              <a:rPr lang="en-US" sz="1899">
                <a:solidFill>
                  <a:srgbClr val="000000"/>
                </a:solidFill>
                <a:latin typeface="Open Sans"/>
                <a:ea typeface="Open Sans"/>
                <a:cs typeface="Open Sans"/>
                <a:sym typeface="Open Sans"/>
              </a:rPr>
              <a:t>Штучне середовище — це таке середовище, що було повністю створено людиною і яке, у зв’язку з цим, потре6ує зовнішньої підтримки й існує за законами, заданими людиною.</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12642" y="2152227"/>
            <a:ext cx="5505202" cy="2530041"/>
            <a:chOff x="0" y="0"/>
            <a:chExt cx="1132758" cy="520585"/>
          </a:xfrm>
        </p:grpSpPr>
        <p:sp>
          <p:nvSpPr>
            <p:cNvPr name="Freeform 3" id="3"/>
            <p:cNvSpPr/>
            <p:nvPr/>
          </p:nvSpPr>
          <p:spPr>
            <a:xfrm flipH="false" flipV="false" rot="0">
              <a:off x="0" y="0"/>
              <a:ext cx="1132758" cy="520585"/>
            </a:xfrm>
            <a:custGeom>
              <a:avLst/>
              <a:gdLst/>
              <a:ahLst/>
              <a:cxnLst/>
              <a:rect r="r" b="b" t="t" l="l"/>
              <a:pathLst>
                <a:path h="520585" w="1132758">
                  <a:moveTo>
                    <a:pt x="27467" y="0"/>
                  </a:moveTo>
                  <a:lnTo>
                    <a:pt x="1105291" y="0"/>
                  </a:lnTo>
                  <a:cubicBezTo>
                    <a:pt x="1120460" y="0"/>
                    <a:pt x="1132758" y="12297"/>
                    <a:pt x="1132758" y="27467"/>
                  </a:cubicBezTo>
                  <a:lnTo>
                    <a:pt x="1132758" y="493118"/>
                  </a:lnTo>
                  <a:cubicBezTo>
                    <a:pt x="1132758" y="500402"/>
                    <a:pt x="1129864" y="507389"/>
                    <a:pt x="1124713" y="512540"/>
                  </a:cubicBezTo>
                  <a:cubicBezTo>
                    <a:pt x="1119562" y="517691"/>
                    <a:pt x="1112576" y="520585"/>
                    <a:pt x="1105291" y="520585"/>
                  </a:cubicBezTo>
                  <a:lnTo>
                    <a:pt x="27467" y="520585"/>
                  </a:lnTo>
                  <a:cubicBezTo>
                    <a:pt x="12297" y="520585"/>
                    <a:pt x="0" y="508287"/>
                    <a:pt x="0" y="493118"/>
                  </a:cubicBezTo>
                  <a:lnTo>
                    <a:pt x="0" y="27467"/>
                  </a:lnTo>
                  <a:cubicBezTo>
                    <a:pt x="0" y="20182"/>
                    <a:pt x="2894" y="13196"/>
                    <a:pt x="8045" y="8045"/>
                  </a:cubicBezTo>
                  <a:cubicBezTo>
                    <a:pt x="13196" y="2894"/>
                    <a:pt x="20182" y="0"/>
                    <a:pt x="27467" y="0"/>
                  </a:cubicBezTo>
                  <a:close/>
                </a:path>
              </a:pathLst>
            </a:custGeom>
            <a:gradFill rotWithShape="true">
              <a:gsLst>
                <a:gs pos="0">
                  <a:srgbClr val="FFF7AD">
                    <a:alpha val="100000"/>
                  </a:srgbClr>
                </a:gs>
                <a:gs pos="100000">
                  <a:srgbClr val="FFA9F9">
                    <a:alpha val="100000"/>
                  </a:srgbClr>
                </a:gs>
              </a:gsLst>
              <a:lin ang="0"/>
            </a:gradFill>
          </p:spPr>
        </p:sp>
        <p:sp>
          <p:nvSpPr>
            <p:cNvPr name="TextBox 4" id="4"/>
            <p:cNvSpPr txBox="true"/>
            <p:nvPr/>
          </p:nvSpPr>
          <p:spPr>
            <a:xfrm>
              <a:off x="0" y="-38100"/>
              <a:ext cx="1132758" cy="55868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212642" y="6071214"/>
            <a:ext cx="5505202" cy="2530041"/>
            <a:chOff x="0" y="0"/>
            <a:chExt cx="1132758" cy="520585"/>
          </a:xfrm>
        </p:grpSpPr>
        <p:sp>
          <p:nvSpPr>
            <p:cNvPr name="Freeform 6" id="6"/>
            <p:cNvSpPr/>
            <p:nvPr/>
          </p:nvSpPr>
          <p:spPr>
            <a:xfrm flipH="false" flipV="false" rot="0">
              <a:off x="0" y="0"/>
              <a:ext cx="1132758" cy="520585"/>
            </a:xfrm>
            <a:custGeom>
              <a:avLst/>
              <a:gdLst/>
              <a:ahLst/>
              <a:cxnLst/>
              <a:rect r="r" b="b" t="t" l="l"/>
              <a:pathLst>
                <a:path h="520585" w="1132758">
                  <a:moveTo>
                    <a:pt x="27467" y="0"/>
                  </a:moveTo>
                  <a:lnTo>
                    <a:pt x="1105291" y="0"/>
                  </a:lnTo>
                  <a:cubicBezTo>
                    <a:pt x="1120460" y="0"/>
                    <a:pt x="1132758" y="12297"/>
                    <a:pt x="1132758" y="27467"/>
                  </a:cubicBezTo>
                  <a:lnTo>
                    <a:pt x="1132758" y="493118"/>
                  </a:lnTo>
                  <a:cubicBezTo>
                    <a:pt x="1132758" y="500402"/>
                    <a:pt x="1129864" y="507389"/>
                    <a:pt x="1124713" y="512540"/>
                  </a:cubicBezTo>
                  <a:cubicBezTo>
                    <a:pt x="1119562" y="517691"/>
                    <a:pt x="1112576" y="520585"/>
                    <a:pt x="1105291" y="520585"/>
                  </a:cubicBezTo>
                  <a:lnTo>
                    <a:pt x="27467" y="520585"/>
                  </a:lnTo>
                  <a:cubicBezTo>
                    <a:pt x="12297" y="520585"/>
                    <a:pt x="0" y="508287"/>
                    <a:pt x="0" y="493118"/>
                  </a:cubicBezTo>
                  <a:lnTo>
                    <a:pt x="0" y="27467"/>
                  </a:lnTo>
                  <a:cubicBezTo>
                    <a:pt x="0" y="20182"/>
                    <a:pt x="2894" y="13196"/>
                    <a:pt x="8045" y="8045"/>
                  </a:cubicBezTo>
                  <a:cubicBezTo>
                    <a:pt x="13196" y="2894"/>
                    <a:pt x="20182" y="0"/>
                    <a:pt x="27467" y="0"/>
                  </a:cubicBezTo>
                  <a:close/>
                </a:path>
              </a:pathLst>
            </a:custGeom>
            <a:gradFill rotWithShape="true">
              <a:gsLst>
                <a:gs pos="0">
                  <a:srgbClr val="FFF7AD">
                    <a:alpha val="100000"/>
                  </a:srgbClr>
                </a:gs>
                <a:gs pos="100000">
                  <a:srgbClr val="FFA9F9">
                    <a:alpha val="100000"/>
                  </a:srgbClr>
                </a:gs>
              </a:gsLst>
              <a:lin ang="0"/>
            </a:gradFill>
          </p:spPr>
        </p:sp>
        <p:sp>
          <p:nvSpPr>
            <p:cNvPr name="TextBox 7" id="7"/>
            <p:cNvSpPr txBox="true"/>
            <p:nvPr/>
          </p:nvSpPr>
          <p:spPr>
            <a:xfrm>
              <a:off x="0" y="-38100"/>
              <a:ext cx="1132758" cy="55868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0693974" y="6071214"/>
            <a:ext cx="5505202" cy="2530041"/>
            <a:chOff x="0" y="0"/>
            <a:chExt cx="1132758" cy="520585"/>
          </a:xfrm>
        </p:grpSpPr>
        <p:sp>
          <p:nvSpPr>
            <p:cNvPr name="Freeform 9" id="9"/>
            <p:cNvSpPr/>
            <p:nvPr/>
          </p:nvSpPr>
          <p:spPr>
            <a:xfrm flipH="false" flipV="false" rot="0">
              <a:off x="0" y="0"/>
              <a:ext cx="1132758" cy="520585"/>
            </a:xfrm>
            <a:custGeom>
              <a:avLst/>
              <a:gdLst/>
              <a:ahLst/>
              <a:cxnLst/>
              <a:rect r="r" b="b" t="t" l="l"/>
              <a:pathLst>
                <a:path h="520585" w="1132758">
                  <a:moveTo>
                    <a:pt x="27467" y="0"/>
                  </a:moveTo>
                  <a:lnTo>
                    <a:pt x="1105291" y="0"/>
                  </a:lnTo>
                  <a:cubicBezTo>
                    <a:pt x="1120460" y="0"/>
                    <a:pt x="1132758" y="12297"/>
                    <a:pt x="1132758" y="27467"/>
                  </a:cubicBezTo>
                  <a:lnTo>
                    <a:pt x="1132758" y="493118"/>
                  </a:lnTo>
                  <a:cubicBezTo>
                    <a:pt x="1132758" y="500402"/>
                    <a:pt x="1129864" y="507389"/>
                    <a:pt x="1124713" y="512540"/>
                  </a:cubicBezTo>
                  <a:cubicBezTo>
                    <a:pt x="1119562" y="517691"/>
                    <a:pt x="1112576" y="520585"/>
                    <a:pt x="1105291" y="520585"/>
                  </a:cubicBezTo>
                  <a:lnTo>
                    <a:pt x="27467" y="520585"/>
                  </a:lnTo>
                  <a:cubicBezTo>
                    <a:pt x="12297" y="520585"/>
                    <a:pt x="0" y="508287"/>
                    <a:pt x="0" y="493118"/>
                  </a:cubicBezTo>
                  <a:lnTo>
                    <a:pt x="0" y="27467"/>
                  </a:lnTo>
                  <a:cubicBezTo>
                    <a:pt x="0" y="20182"/>
                    <a:pt x="2894" y="13196"/>
                    <a:pt x="8045" y="8045"/>
                  </a:cubicBezTo>
                  <a:cubicBezTo>
                    <a:pt x="13196" y="2894"/>
                    <a:pt x="20182" y="0"/>
                    <a:pt x="27467" y="0"/>
                  </a:cubicBezTo>
                  <a:close/>
                </a:path>
              </a:pathLst>
            </a:custGeom>
            <a:gradFill rotWithShape="true">
              <a:gsLst>
                <a:gs pos="0">
                  <a:srgbClr val="FFF7AD">
                    <a:alpha val="100000"/>
                  </a:srgbClr>
                </a:gs>
                <a:gs pos="100000">
                  <a:srgbClr val="FFA9F9">
                    <a:alpha val="100000"/>
                  </a:srgbClr>
                </a:gs>
              </a:gsLst>
              <a:lin ang="0"/>
            </a:gradFill>
          </p:spPr>
        </p:sp>
        <p:sp>
          <p:nvSpPr>
            <p:cNvPr name="TextBox 10" id="10"/>
            <p:cNvSpPr txBox="true"/>
            <p:nvPr/>
          </p:nvSpPr>
          <p:spPr>
            <a:xfrm>
              <a:off x="0" y="-38100"/>
              <a:ext cx="1132758" cy="55868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0693974" y="2152227"/>
            <a:ext cx="5505202" cy="2530041"/>
            <a:chOff x="0" y="0"/>
            <a:chExt cx="1132758" cy="520585"/>
          </a:xfrm>
        </p:grpSpPr>
        <p:sp>
          <p:nvSpPr>
            <p:cNvPr name="Freeform 12" id="12"/>
            <p:cNvSpPr/>
            <p:nvPr/>
          </p:nvSpPr>
          <p:spPr>
            <a:xfrm flipH="false" flipV="false" rot="0">
              <a:off x="0" y="0"/>
              <a:ext cx="1132758" cy="520585"/>
            </a:xfrm>
            <a:custGeom>
              <a:avLst/>
              <a:gdLst/>
              <a:ahLst/>
              <a:cxnLst/>
              <a:rect r="r" b="b" t="t" l="l"/>
              <a:pathLst>
                <a:path h="520585" w="1132758">
                  <a:moveTo>
                    <a:pt x="27467" y="0"/>
                  </a:moveTo>
                  <a:lnTo>
                    <a:pt x="1105291" y="0"/>
                  </a:lnTo>
                  <a:cubicBezTo>
                    <a:pt x="1120460" y="0"/>
                    <a:pt x="1132758" y="12297"/>
                    <a:pt x="1132758" y="27467"/>
                  </a:cubicBezTo>
                  <a:lnTo>
                    <a:pt x="1132758" y="493118"/>
                  </a:lnTo>
                  <a:cubicBezTo>
                    <a:pt x="1132758" y="500402"/>
                    <a:pt x="1129864" y="507389"/>
                    <a:pt x="1124713" y="512540"/>
                  </a:cubicBezTo>
                  <a:cubicBezTo>
                    <a:pt x="1119562" y="517691"/>
                    <a:pt x="1112576" y="520585"/>
                    <a:pt x="1105291" y="520585"/>
                  </a:cubicBezTo>
                  <a:lnTo>
                    <a:pt x="27467" y="520585"/>
                  </a:lnTo>
                  <a:cubicBezTo>
                    <a:pt x="12297" y="520585"/>
                    <a:pt x="0" y="508287"/>
                    <a:pt x="0" y="493118"/>
                  </a:cubicBezTo>
                  <a:lnTo>
                    <a:pt x="0" y="27467"/>
                  </a:lnTo>
                  <a:cubicBezTo>
                    <a:pt x="0" y="20182"/>
                    <a:pt x="2894" y="13196"/>
                    <a:pt x="8045" y="8045"/>
                  </a:cubicBezTo>
                  <a:cubicBezTo>
                    <a:pt x="13196" y="2894"/>
                    <a:pt x="20182" y="0"/>
                    <a:pt x="27467" y="0"/>
                  </a:cubicBezTo>
                  <a:close/>
                </a:path>
              </a:pathLst>
            </a:custGeom>
            <a:gradFill rotWithShape="true">
              <a:gsLst>
                <a:gs pos="0">
                  <a:srgbClr val="FFF7AD">
                    <a:alpha val="100000"/>
                  </a:srgbClr>
                </a:gs>
                <a:gs pos="100000">
                  <a:srgbClr val="FFA9F9">
                    <a:alpha val="100000"/>
                  </a:srgbClr>
                </a:gs>
              </a:gsLst>
              <a:lin ang="0"/>
            </a:gradFill>
          </p:spPr>
        </p:sp>
        <p:sp>
          <p:nvSpPr>
            <p:cNvPr name="TextBox 13" id="13"/>
            <p:cNvSpPr txBox="true"/>
            <p:nvPr/>
          </p:nvSpPr>
          <p:spPr>
            <a:xfrm>
              <a:off x="0" y="-38100"/>
              <a:ext cx="1132758" cy="55868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3334637" y="4682268"/>
            <a:ext cx="1261213" cy="1325079"/>
            <a:chOff x="0" y="0"/>
            <a:chExt cx="812800" cy="853959"/>
          </a:xfrm>
        </p:grpSpPr>
        <p:sp>
          <p:nvSpPr>
            <p:cNvPr name="Freeform 15" id="15"/>
            <p:cNvSpPr/>
            <p:nvPr/>
          </p:nvSpPr>
          <p:spPr>
            <a:xfrm flipH="false" flipV="false" rot="0">
              <a:off x="0" y="0"/>
              <a:ext cx="812800" cy="853959"/>
            </a:xfrm>
            <a:custGeom>
              <a:avLst/>
              <a:gdLst/>
              <a:ahLst/>
              <a:cxnLst/>
              <a:rect r="r" b="b" t="t" l="l"/>
              <a:pathLst>
                <a:path h="853959" w="812800">
                  <a:moveTo>
                    <a:pt x="406400" y="853959"/>
                  </a:moveTo>
                  <a:lnTo>
                    <a:pt x="0" y="447559"/>
                  </a:lnTo>
                  <a:lnTo>
                    <a:pt x="203200" y="447559"/>
                  </a:lnTo>
                  <a:lnTo>
                    <a:pt x="203200" y="0"/>
                  </a:lnTo>
                  <a:lnTo>
                    <a:pt x="609600" y="0"/>
                  </a:lnTo>
                  <a:lnTo>
                    <a:pt x="609600" y="447559"/>
                  </a:lnTo>
                  <a:lnTo>
                    <a:pt x="812800" y="447559"/>
                  </a:lnTo>
                  <a:lnTo>
                    <a:pt x="406400" y="853959"/>
                  </a:lnTo>
                  <a:close/>
                </a:path>
              </a:pathLst>
            </a:custGeom>
            <a:gradFill rotWithShape="true">
              <a:gsLst>
                <a:gs pos="0">
                  <a:srgbClr val="FFF7AD">
                    <a:alpha val="100000"/>
                  </a:srgbClr>
                </a:gs>
                <a:gs pos="100000">
                  <a:srgbClr val="FFA9F9">
                    <a:alpha val="100000"/>
                  </a:srgbClr>
                </a:gs>
              </a:gsLst>
              <a:lin ang="0"/>
            </a:gradFill>
          </p:spPr>
        </p:sp>
        <p:sp>
          <p:nvSpPr>
            <p:cNvPr name="TextBox 16" id="16"/>
            <p:cNvSpPr txBox="true"/>
            <p:nvPr/>
          </p:nvSpPr>
          <p:spPr>
            <a:xfrm>
              <a:off x="203200" y="-38100"/>
              <a:ext cx="406400" cy="790459"/>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7471775" y="6334093"/>
            <a:ext cx="3344451" cy="2004282"/>
            <a:chOff x="0" y="0"/>
            <a:chExt cx="1108649" cy="664397"/>
          </a:xfrm>
        </p:grpSpPr>
        <p:sp>
          <p:nvSpPr>
            <p:cNvPr name="Freeform 18" id="18"/>
            <p:cNvSpPr/>
            <p:nvPr/>
          </p:nvSpPr>
          <p:spPr>
            <a:xfrm flipH="false" flipV="false" rot="0">
              <a:off x="0" y="0"/>
              <a:ext cx="1108649" cy="664397"/>
            </a:xfrm>
            <a:custGeom>
              <a:avLst/>
              <a:gdLst/>
              <a:ahLst/>
              <a:cxnLst/>
              <a:rect r="r" b="b" t="t" l="l"/>
              <a:pathLst>
                <a:path h="664397" w="1108649">
                  <a:moveTo>
                    <a:pt x="1108649" y="332199"/>
                  </a:moveTo>
                  <a:lnTo>
                    <a:pt x="702249" y="0"/>
                  </a:lnTo>
                  <a:lnTo>
                    <a:pt x="702249" y="203200"/>
                  </a:lnTo>
                  <a:lnTo>
                    <a:pt x="0" y="203200"/>
                  </a:lnTo>
                  <a:lnTo>
                    <a:pt x="0" y="461197"/>
                  </a:lnTo>
                  <a:lnTo>
                    <a:pt x="702249" y="461197"/>
                  </a:lnTo>
                  <a:lnTo>
                    <a:pt x="702249" y="664397"/>
                  </a:lnTo>
                  <a:lnTo>
                    <a:pt x="1108649" y="332199"/>
                  </a:lnTo>
                  <a:close/>
                </a:path>
              </a:pathLst>
            </a:custGeom>
            <a:gradFill rotWithShape="true">
              <a:gsLst>
                <a:gs pos="0">
                  <a:srgbClr val="FFF7AD">
                    <a:alpha val="100000"/>
                  </a:srgbClr>
                </a:gs>
                <a:gs pos="100000">
                  <a:srgbClr val="FFA9F9">
                    <a:alpha val="100000"/>
                  </a:srgbClr>
                </a:gs>
              </a:gsLst>
              <a:lin ang="0"/>
            </a:gradFill>
          </p:spPr>
        </p:sp>
        <p:sp>
          <p:nvSpPr>
            <p:cNvPr name="TextBox 19" id="19"/>
            <p:cNvSpPr txBox="true"/>
            <p:nvPr/>
          </p:nvSpPr>
          <p:spPr>
            <a:xfrm>
              <a:off x="0" y="165100"/>
              <a:ext cx="1007049" cy="296097"/>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4986968" y="971550"/>
            <a:ext cx="7468553" cy="481331"/>
          </a:xfrm>
          <a:prstGeom prst="rect">
            <a:avLst/>
          </a:prstGeom>
        </p:spPr>
        <p:txBody>
          <a:bodyPr anchor="t" rtlCol="false" tIns="0" lIns="0" bIns="0" rIns="0">
            <a:spAutoFit/>
          </a:bodyPr>
          <a:lstStyle/>
          <a:p>
            <a:pPr algn="ctr">
              <a:lnSpc>
                <a:spcPts val="3919"/>
              </a:lnSpc>
              <a:spcBef>
                <a:spcPct val="0"/>
              </a:spcBef>
            </a:pPr>
            <a:r>
              <a:rPr lang="en-US" b="true" sz="2799">
                <a:solidFill>
                  <a:srgbClr val="000000"/>
                </a:solidFill>
                <a:latin typeface="Open Sans Bold"/>
                <a:ea typeface="Open Sans Bold"/>
                <a:cs typeface="Open Sans Bold"/>
                <a:sym typeface="Open Sans Bold"/>
              </a:rPr>
              <a:t>Т</a:t>
            </a:r>
            <a:r>
              <a:rPr lang="en-US" b="true" sz="2799">
                <a:solidFill>
                  <a:srgbClr val="000000"/>
                </a:solidFill>
                <a:latin typeface="Open Sans Bold"/>
                <a:ea typeface="Open Sans Bold"/>
                <a:cs typeface="Open Sans Bold"/>
                <a:sym typeface="Open Sans Bold"/>
              </a:rPr>
              <a:t>ипи взаємодії людини з середовищем</a:t>
            </a:r>
          </a:p>
        </p:txBody>
      </p:sp>
      <p:sp>
        <p:nvSpPr>
          <p:cNvPr name="TextBox 21" id="21"/>
          <p:cNvSpPr txBox="true"/>
          <p:nvPr/>
        </p:nvSpPr>
        <p:spPr>
          <a:xfrm rot="0">
            <a:off x="1882005" y="2963222"/>
            <a:ext cx="4166476" cy="86042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ns"/>
                <a:ea typeface="Open Sans"/>
                <a:cs typeface="Open Sans"/>
                <a:sym typeface="Open Sans"/>
              </a:rPr>
              <a:t>Середовище як фактор існування індивіда</a:t>
            </a:r>
          </a:p>
        </p:txBody>
      </p:sp>
      <p:sp>
        <p:nvSpPr>
          <p:cNvPr name="TextBox 22" id="22"/>
          <p:cNvSpPr txBox="true"/>
          <p:nvPr/>
        </p:nvSpPr>
        <p:spPr>
          <a:xfrm rot="0">
            <a:off x="2081640" y="6882209"/>
            <a:ext cx="4189962" cy="86042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ns"/>
                <a:ea typeface="Open Sans"/>
                <a:cs typeface="Open Sans"/>
                <a:sym typeface="Open Sans"/>
              </a:rPr>
              <a:t>Середовище як умова існування індивіда</a:t>
            </a:r>
          </a:p>
        </p:txBody>
      </p:sp>
      <p:sp>
        <p:nvSpPr>
          <p:cNvPr name="TextBox 23" id="23"/>
          <p:cNvSpPr txBox="true"/>
          <p:nvPr/>
        </p:nvSpPr>
        <p:spPr>
          <a:xfrm rot="0">
            <a:off x="11398566" y="2963222"/>
            <a:ext cx="4096016" cy="86042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ns"/>
                <a:ea typeface="Open Sans"/>
                <a:cs typeface="Open Sans"/>
                <a:sym typeface="Open Sans"/>
              </a:rPr>
              <a:t>Середовище як засіб існування індивіда</a:t>
            </a:r>
          </a:p>
        </p:txBody>
      </p:sp>
      <p:sp>
        <p:nvSpPr>
          <p:cNvPr name="TextBox 24" id="24"/>
          <p:cNvSpPr txBox="true"/>
          <p:nvPr/>
        </p:nvSpPr>
        <p:spPr>
          <a:xfrm rot="0">
            <a:off x="11668660" y="6663134"/>
            <a:ext cx="3555829" cy="129857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ns"/>
                <a:ea typeface="Open Sans"/>
                <a:cs typeface="Open Sans"/>
                <a:sym typeface="Open Sans"/>
              </a:rPr>
              <a:t>Середовище як матеріал існування індивіда</a:t>
            </a:r>
          </a:p>
        </p:txBody>
      </p:sp>
      <p:grpSp>
        <p:nvGrpSpPr>
          <p:cNvPr name="Group 25" id="25"/>
          <p:cNvGrpSpPr/>
          <p:nvPr/>
        </p:nvGrpSpPr>
        <p:grpSpPr>
          <a:xfrm rot="-10800000">
            <a:off x="13097805" y="4746135"/>
            <a:ext cx="1261213" cy="1325079"/>
            <a:chOff x="0" y="0"/>
            <a:chExt cx="812800" cy="853959"/>
          </a:xfrm>
        </p:grpSpPr>
        <p:sp>
          <p:nvSpPr>
            <p:cNvPr name="Freeform 26" id="26"/>
            <p:cNvSpPr/>
            <p:nvPr/>
          </p:nvSpPr>
          <p:spPr>
            <a:xfrm flipH="false" flipV="false" rot="0">
              <a:off x="0" y="0"/>
              <a:ext cx="812800" cy="853959"/>
            </a:xfrm>
            <a:custGeom>
              <a:avLst/>
              <a:gdLst/>
              <a:ahLst/>
              <a:cxnLst/>
              <a:rect r="r" b="b" t="t" l="l"/>
              <a:pathLst>
                <a:path h="853959" w="812800">
                  <a:moveTo>
                    <a:pt x="406400" y="853959"/>
                  </a:moveTo>
                  <a:lnTo>
                    <a:pt x="0" y="447559"/>
                  </a:lnTo>
                  <a:lnTo>
                    <a:pt x="203200" y="447559"/>
                  </a:lnTo>
                  <a:lnTo>
                    <a:pt x="203200" y="0"/>
                  </a:lnTo>
                  <a:lnTo>
                    <a:pt x="609600" y="0"/>
                  </a:lnTo>
                  <a:lnTo>
                    <a:pt x="609600" y="447559"/>
                  </a:lnTo>
                  <a:lnTo>
                    <a:pt x="812800" y="447559"/>
                  </a:lnTo>
                  <a:lnTo>
                    <a:pt x="406400" y="853959"/>
                  </a:lnTo>
                  <a:close/>
                </a:path>
              </a:pathLst>
            </a:custGeom>
            <a:gradFill rotWithShape="true">
              <a:gsLst>
                <a:gs pos="0">
                  <a:srgbClr val="FFF7AD">
                    <a:alpha val="100000"/>
                  </a:srgbClr>
                </a:gs>
                <a:gs pos="100000">
                  <a:srgbClr val="FFA9F9">
                    <a:alpha val="100000"/>
                  </a:srgbClr>
                </a:gs>
              </a:gsLst>
              <a:lin ang="0"/>
            </a:gradFill>
          </p:spPr>
        </p:sp>
        <p:sp>
          <p:nvSpPr>
            <p:cNvPr name="TextBox 27" id="27"/>
            <p:cNvSpPr txBox="true"/>
            <p:nvPr/>
          </p:nvSpPr>
          <p:spPr>
            <a:xfrm>
              <a:off x="203200" y="-38100"/>
              <a:ext cx="406400" cy="790459"/>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10800000">
            <a:off x="7049019" y="2677986"/>
            <a:ext cx="3344451" cy="2004282"/>
            <a:chOff x="0" y="0"/>
            <a:chExt cx="1108649" cy="664397"/>
          </a:xfrm>
        </p:grpSpPr>
        <p:sp>
          <p:nvSpPr>
            <p:cNvPr name="Freeform 29" id="29"/>
            <p:cNvSpPr/>
            <p:nvPr/>
          </p:nvSpPr>
          <p:spPr>
            <a:xfrm flipH="false" flipV="false" rot="0">
              <a:off x="0" y="0"/>
              <a:ext cx="1108649" cy="664397"/>
            </a:xfrm>
            <a:custGeom>
              <a:avLst/>
              <a:gdLst/>
              <a:ahLst/>
              <a:cxnLst/>
              <a:rect r="r" b="b" t="t" l="l"/>
              <a:pathLst>
                <a:path h="664397" w="1108649">
                  <a:moveTo>
                    <a:pt x="1108649" y="332199"/>
                  </a:moveTo>
                  <a:lnTo>
                    <a:pt x="702249" y="0"/>
                  </a:lnTo>
                  <a:lnTo>
                    <a:pt x="702249" y="203200"/>
                  </a:lnTo>
                  <a:lnTo>
                    <a:pt x="0" y="203200"/>
                  </a:lnTo>
                  <a:lnTo>
                    <a:pt x="0" y="461197"/>
                  </a:lnTo>
                  <a:lnTo>
                    <a:pt x="702249" y="461197"/>
                  </a:lnTo>
                  <a:lnTo>
                    <a:pt x="702249" y="664397"/>
                  </a:lnTo>
                  <a:lnTo>
                    <a:pt x="1108649" y="332199"/>
                  </a:lnTo>
                  <a:close/>
                </a:path>
              </a:pathLst>
            </a:custGeom>
            <a:gradFill rotWithShape="true">
              <a:gsLst>
                <a:gs pos="0">
                  <a:srgbClr val="FFF7AD">
                    <a:alpha val="100000"/>
                  </a:srgbClr>
                </a:gs>
                <a:gs pos="100000">
                  <a:srgbClr val="FFA9F9">
                    <a:alpha val="100000"/>
                  </a:srgbClr>
                </a:gs>
              </a:gsLst>
              <a:lin ang="0"/>
            </a:gradFill>
          </p:spPr>
        </p:sp>
        <p:sp>
          <p:nvSpPr>
            <p:cNvPr name="TextBox 30" id="30"/>
            <p:cNvSpPr txBox="true"/>
            <p:nvPr/>
          </p:nvSpPr>
          <p:spPr>
            <a:xfrm>
              <a:off x="0" y="165100"/>
              <a:ext cx="1007049" cy="296097"/>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7418" y="3392929"/>
            <a:ext cx="5708866" cy="5708866"/>
          </a:xfrm>
          <a:custGeom>
            <a:avLst/>
            <a:gdLst/>
            <a:ahLst/>
            <a:cxnLst/>
            <a:rect r="r" b="b" t="t" l="l"/>
            <a:pathLst>
              <a:path h="5708866" w="5708866">
                <a:moveTo>
                  <a:pt x="0" y="0"/>
                </a:moveTo>
                <a:lnTo>
                  <a:pt x="5708865" y="0"/>
                </a:lnTo>
                <a:lnTo>
                  <a:pt x="5708865" y="5708866"/>
                </a:lnTo>
                <a:lnTo>
                  <a:pt x="0" y="5708866"/>
                </a:lnTo>
                <a:lnTo>
                  <a:pt x="0" y="0"/>
                </a:lnTo>
                <a:close/>
              </a:path>
            </a:pathLst>
          </a:custGeom>
          <a:blipFill>
            <a:blip r:embed="rId2"/>
            <a:stretch>
              <a:fillRect l="0" t="0" r="0" b="0"/>
            </a:stretch>
          </a:blipFill>
        </p:spPr>
      </p:sp>
      <p:grpSp>
        <p:nvGrpSpPr>
          <p:cNvPr name="Group 3" id="3"/>
          <p:cNvGrpSpPr/>
          <p:nvPr/>
        </p:nvGrpSpPr>
        <p:grpSpPr>
          <a:xfrm rot="0">
            <a:off x="12697504" y="-1167294"/>
            <a:ext cx="6984847" cy="6984847"/>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FF7AD">
                    <a:alpha val="100000"/>
                  </a:srgbClr>
                </a:gs>
                <a:gs pos="100000">
                  <a:srgbClr val="FFA9F9">
                    <a:alpha val="100000"/>
                  </a:srgbClr>
                </a:gs>
              </a:gsLst>
              <a:lin ang="0"/>
            </a:gra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877032" y="971550"/>
            <a:ext cx="5871098" cy="1819911"/>
          </a:xfrm>
          <a:prstGeom prst="rect">
            <a:avLst/>
          </a:prstGeom>
        </p:spPr>
        <p:txBody>
          <a:bodyPr anchor="t" rtlCol="false" tIns="0" lIns="0" bIns="0" rIns="0">
            <a:spAutoFit/>
          </a:bodyPr>
          <a:lstStyle/>
          <a:p>
            <a:pPr algn="ctr">
              <a:lnSpc>
                <a:spcPts val="3639"/>
              </a:lnSpc>
              <a:spcBef>
                <a:spcPct val="0"/>
              </a:spcBef>
            </a:pPr>
            <a:r>
              <a:rPr lang="en-US" sz="2599">
                <a:solidFill>
                  <a:srgbClr val="000000"/>
                </a:solidFill>
                <a:latin typeface="Open Sans"/>
                <a:ea typeface="Open Sans"/>
                <a:cs typeface="Open Sans"/>
                <a:sym typeface="Open Sans"/>
              </a:rPr>
              <a:t>Досліджуючи навколишнє середовище та його вплив на людину, ми не можемо ігнорувати його соціального фактору. </a:t>
            </a:r>
          </a:p>
        </p:txBody>
      </p:sp>
      <p:sp>
        <p:nvSpPr>
          <p:cNvPr name="TextBox 7" id="7"/>
          <p:cNvSpPr txBox="true"/>
          <p:nvPr/>
        </p:nvSpPr>
        <p:spPr>
          <a:xfrm rot="0">
            <a:off x="9802166" y="6503422"/>
            <a:ext cx="6786485" cy="173672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ns"/>
                <a:ea typeface="Open Sans"/>
                <a:cs typeface="Open Sans"/>
                <a:sym typeface="Open Sans"/>
              </a:rPr>
              <a:t>П</a:t>
            </a:r>
            <a:r>
              <a:rPr lang="en-US" sz="2499">
                <a:solidFill>
                  <a:srgbClr val="000000"/>
                </a:solidFill>
                <a:latin typeface="Open Sans"/>
                <a:ea typeface="Open Sans"/>
                <a:cs typeface="Open Sans"/>
                <a:sym typeface="Open Sans"/>
              </a:rPr>
              <a:t>сихологи активно вивчають наслідки впливу на людську психіку натовпу, з одного боку, а з іншого — наслідки соціальної депривації.</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36129" y="1236257"/>
            <a:ext cx="8276600" cy="3305093"/>
            <a:chOff x="0" y="0"/>
            <a:chExt cx="1703004" cy="680060"/>
          </a:xfrm>
        </p:grpSpPr>
        <p:sp>
          <p:nvSpPr>
            <p:cNvPr name="Freeform 3" id="3"/>
            <p:cNvSpPr/>
            <p:nvPr/>
          </p:nvSpPr>
          <p:spPr>
            <a:xfrm flipH="false" flipV="false" rot="0">
              <a:off x="0" y="0"/>
              <a:ext cx="1703004" cy="680060"/>
            </a:xfrm>
            <a:custGeom>
              <a:avLst/>
              <a:gdLst/>
              <a:ahLst/>
              <a:cxnLst/>
              <a:rect r="r" b="b" t="t" l="l"/>
              <a:pathLst>
                <a:path h="680060" w="1703004">
                  <a:moveTo>
                    <a:pt x="18270" y="0"/>
                  </a:moveTo>
                  <a:lnTo>
                    <a:pt x="1684735" y="0"/>
                  </a:lnTo>
                  <a:cubicBezTo>
                    <a:pt x="1689580" y="0"/>
                    <a:pt x="1694227" y="1925"/>
                    <a:pt x="1697653" y="5351"/>
                  </a:cubicBezTo>
                  <a:cubicBezTo>
                    <a:pt x="1701079" y="8777"/>
                    <a:pt x="1703004" y="13424"/>
                    <a:pt x="1703004" y="18270"/>
                  </a:cubicBezTo>
                  <a:lnTo>
                    <a:pt x="1703004" y="661791"/>
                  </a:lnTo>
                  <a:cubicBezTo>
                    <a:pt x="1703004" y="666636"/>
                    <a:pt x="1701079" y="671283"/>
                    <a:pt x="1697653" y="674709"/>
                  </a:cubicBezTo>
                  <a:cubicBezTo>
                    <a:pt x="1694227" y="678135"/>
                    <a:pt x="1689580" y="680060"/>
                    <a:pt x="1684735" y="680060"/>
                  </a:cubicBezTo>
                  <a:lnTo>
                    <a:pt x="18270" y="680060"/>
                  </a:lnTo>
                  <a:cubicBezTo>
                    <a:pt x="13424" y="680060"/>
                    <a:pt x="8777" y="678135"/>
                    <a:pt x="5351" y="674709"/>
                  </a:cubicBezTo>
                  <a:cubicBezTo>
                    <a:pt x="1925" y="671283"/>
                    <a:pt x="0" y="666636"/>
                    <a:pt x="0" y="661791"/>
                  </a:cubicBezTo>
                  <a:lnTo>
                    <a:pt x="0" y="18270"/>
                  </a:lnTo>
                  <a:cubicBezTo>
                    <a:pt x="0" y="13424"/>
                    <a:pt x="1925" y="8777"/>
                    <a:pt x="5351" y="5351"/>
                  </a:cubicBezTo>
                  <a:cubicBezTo>
                    <a:pt x="8777" y="1925"/>
                    <a:pt x="13424" y="0"/>
                    <a:pt x="18270" y="0"/>
                  </a:cubicBezTo>
                  <a:close/>
                </a:path>
              </a:pathLst>
            </a:custGeom>
            <a:gradFill rotWithShape="true">
              <a:gsLst>
                <a:gs pos="0">
                  <a:srgbClr val="FFF7AD">
                    <a:alpha val="100000"/>
                  </a:srgbClr>
                </a:gs>
                <a:gs pos="100000">
                  <a:srgbClr val="FFA9F9">
                    <a:alpha val="100000"/>
                  </a:srgbClr>
                </a:gs>
              </a:gsLst>
              <a:lin ang="0"/>
            </a:gradFill>
          </p:spPr>
        </p:sp>
        <p:sp>
          <p:nvSpPr>
            <p:cNvPr name="TextBox 4" id="4"/>
            <p:cNvSpPr txBox="true"/>
            <p:nvPr/>
          </p:nvSpPr>
          <p:spPr>
            <a:xfrm>
              <a:off x="0" y="-38100"/>
              <a:ext cx="1703004" cy="71816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405603" y="4895078"/>
            <a:ext cx="7172738" cy="3399039"/>
            <a:chOff x="0" y="0"/>
            <a:chExt cx="1475872" cy="699391"/>
          </a:xfrm>
        </p:grpSpPr>
        <p:sp>
          <p:nvSpPr>
            <p:cNvPr name="Freeform 6" id="6"/>
            <p:cNvSpPr/>
            <p:nvPr/>
          </p:nvSpPr>
          <p:spPr>
            <a:xfrm flipH="false" flipV="false" rot="0">
              <a:off x="0" y="0"/>
              <a:ext cx="1475872" cy="699391"/>
            </a:xfrm>
            <a:custGeom>
              <a:avLst/>
              <a:gdLst/>
              <a:ahLst/>
              <a:cxnLst/>
              <a:rect r="r" b="b" t="t" l="l"/>
              <a:pathLst>
                <a:path h="699391" w="1475872">
                  <a:moveTo>
                    <a:pt x="21081" y="0"/>
                  </a:moveTo>
                  <a:lnTo>
                    <a:pt x="1454791" y="0"/>
                  </a:lnTo>
                  <a:cubicBezTo>
                    <a:pt x="1466434" y="0"/>
                    <a:pt x="1475872" y="9438"/>
                    <a:pt x="1475872" y="21081"/>
                  </a:cubicBezTo>
                  <a:lnTo>
                    <a:pt x="1475872" y="678310"/>
                  </a:lnTo>
                  <a:cubicBezTo>
                    <a:pt x="1475872" y="683901"/>
                    <a:pt x="1473651" y="689263"/>
                    <a:pt x="1469698" y="693216"/>
                  </a:cubicBezTo>
                  <a:cubicBezTo>
                    <a:pt x="1465744" y="697170"/>
                    <a:pt x="1460382" y="699391"/>
                    <a:pt x="1454791" y="699391"/>
                  </a:cubicBezTo>
                  <a:lnTo>
                    <a:pt x="21081" y="699391"/>
                  </a:lnTo>
                  <a:cubicBezTo>
                    <a:pt x="15490" y="699391"/>
                    <a:pt x="10128" y="697170"/>
                    <a:pt x="6175" y="693216"/>
                  </a:cubicBezTo>
                  <a:cubicBezTo>
                    <a:pt x="2221" y="689263"/>
                    <a:pt x="0" y="683901"/>
                    <a:pt x="0" y="678310"/>
                  </a:cubicBezTo>
                  <a:lnTo>
                    <a:pt x="0" y="21081"/>
                  </a:lnTo>
                  <a:cubicBezTo>
                    <a:pt x="0" y="15490"/>
                    <a:pt x="2221" y="10128"/>
                    <a:pt x="6175" y="6175"/>
                  </a:cubicBezTo>
                  <a:cubicBezTo>
                    <a:pt x="10128" y="2221"/>
                    <a:pt x="15490" y="0"/>
                    <a:pt x="21081" y="0"/>
                  </a:cubicBezTo>
                  <a:close/>
                </a:path>
              </a:pathLst>
            </a:custGeom>
            <a:gradFill rotWithShape="true">
              <a:gsLst>
                <a:gs pos="0">
                  <a:srgbClr val="FFF7AD">
                    <a:alpha val="100000"/>
                  </a:srgbClr>
                </a:gs>
                <a:gs pos="100000">
                  <a:srgbClr val="FFA9F9">
                    <a:alpha val="100000"/>
                  </a:srgbClr>
                </a:gs>
              </a:gsLst>
              <a:lin ang="0"/>
            </a:gradFill>
          </p:spPr>
        </p:sp>
        <p:sp>
          <p:nvSpPr>
            <p:cNvPr name="TextBox 7" id="7"/>
            <p:cNvSpPr txBox="true"/>
            <p:nvPr/>
          </p:nvSpPr>
          <p:spPr>
            <a:xfrm>
              <a:off x="0" y="-38100"/>
              <a:ext cx="1475872" cy="737491"/>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870262" y="1777553"/>
            <a:ext cx="6538605" cy="2174875"/>
          </a:xfrm>
          <a:prstGeom prst="rect">
            <a:avLst/>
          </a:prstGeom>
        </p:spPr>
        <p:txBody>
          <a:bodyPr anchor="t" rtlCol="false" tIns="0" lIns="0" bIns="0" rIns="0">
            <a:spAutoFit/>
          </a:bodyPr>
          <a:lstStyle/>
          <a:p>
            <a:pPr algn="just">
              <a:lnSpc>
                <a:spcPts val="3499"/>
              </a:lnSpc>
              <a:spcBef>
                <a:spcPct val="0"/>
              </a:spcBef>
            </a:pPr>
            <a:r>
              <a:rPr lang="en-US" sz="2499">
                <a:solidFill>
                  <a:srgbClr val="000000"/>
                </a:solidFill>
                <a:latin typeface="Open Sans"/>
                <a:ea typeface="Open Sans"/>
                <a:cs typeface="Open Sans"/>
                <a:sym typeface="Open Sans"/>
              </a:rPr>
              <a:t>Особисте середовище — це тип середовища, який максимально належить певній особі і є максимально регульованим та контрольованим цією осо6ою</a:t>
            </a:r>
          </a:p>
        </p:txBody>
      </p:sp>
      <p:sp>
        <p:nvSpPr>
          <p:cNvPr name="TextBox 9" id="9"/>
          <p:cNvSpPr txBox="true"/>
          <p:nvPr/>
        </p:nvSpPr>
        <p:spPr>
          <a:xfrm rot="0">
            <a:off x="1687784" y="5855198"/>
            <a:ext cx="6903561" cy="2277111"/>
          </a:xfrm>
          <a:prstGeom prst="rect">
            <a:avLst/>
          </a:prstGeom>
        </p:spPr>
        <p:txBody>
          <a:bodyPr anchor="t" rtlCol="false" tIns="0" lIns="0" bIns="0" rIns="0">
            <a:spAutoFit/>
          </a:bodyPr>
          <a:lstStyle/>
          <a:p>
            <a:pPr algn="just">
              <a:lnSpc>
                <a:spcPts val="3639"/>
              </a:lnSpc>
              <a:spcBef>
                <a:spcPct val="0"/>
              </a:spcBef>
            </a:pPr>
            <a:r>
              <a:rPr lang="en-US" sz="2599">
                <a:solidFill>
                  <a:srgbClr val="000000"/>
                </a:solidFill>
                <a:latin typeface="Open Sans"/>
                <a:ea typeface="Open Sans"/>
                <a:cs typeface="Open Sans"/>
                <a:sym typeface="Open Sans"/>
              </a:rPr>
              <a:t>Можна виокремити також два параметри особистого простору:</a:t>
            </a:r>
          </a:p>
          <a:p>
            <a:pPr algn="just">
              <a:lnSpc>
                <a:spcPts val="3639"/>
              </a:lnSpc>
              <a:spcBef>
                <a:spcPct val="0"/>
              </a:spcBef>
            </a:pPr>
            <a:r>
              <a:rPr lang="en-US" sz="2599">
                <a:solidFill>
                  <a:srgbClr val="000000"/>
                </a:solidFill>
                <a:latin typeface="Open Sans"/>
                <a:ea typeface="Open Sans"/>
                <a:cs typeface="Open Sans"/>
                <a:sym typeface="Open Sans"/>
              </a:rPr>
              <a:t>· свобода від небажаної появи чужого;</a:t>
            </a:r>
          </a:p>
          <a:p>
            <a:pPr algn="just">
              <a:lnSpc>
                <a:spcPts val="3639"/>
              </a:lnSpc>
              <a:spcBef>
                <a:spcPct val="0"/>
              </a:spcBef>
            </a:pPr>
            <a:r>
              <a:rPr lang="en-US" sz="2599">
                <a:solidFill>
                  <a:srgbClr val="000000"/>
                </a:solidFill>
                <a:latin typeface="Open Sans"/>
                <a:ea typeface="Open Sans"/>
                <a:cs typeface="Open Sans"/>
                <a:sym typeface="Open Sans"/>
              </a:rPr>
              <a:t>· свобода прийняття рішення про час і місце персональних стосунків.</a:t>
            </a:r>
          </a:p>
        </p:txBody>
      </p:sp>
      <p:sp>
        <p:nvSpPr>
          <p:cNvPr name="TextBox 10" id="10"/>
          <p:cNvSpPr txBox="true"/>
          <p:nvPr/>
        </p:nvSpPr>
        <p:spPr>
          <a:xfrm rot="0">
            <a:off x="10724645" y="5483347"/>
            <a:ext cx="6534655" cy="217487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ns"/>
                <a:ea typeface="Open Sans"/>
                <a:cs typeface="Open Sans"/>
                <a:sym typeface="Open Sans"/>
              </a:rPr>
              <a:t>О</a:t>
            </a:r>
            <a:r>
              <a:rPr lang="en-US" sz="2499">
                <a:solidFill>
                  <a:srgbClr val="000000"/>
                </a:solidFill>
                <a:latin typeface="Open Sans"/>
                <a:ea typeface="Open Sans"/>
                <a:cs typeface="Open Sans"/>
                <a:sym typeface="Open Sans"/>
              </a:rPr>
              <a:t>собистий простір залежить від кожної конкретної особистості — її етнічної належності, її світосприйняття, її соціального та культурного статусу.</a:t>
            </a:r>
          </a:p>
          <a:p>
            <a:pPr algn="ctr">
              <a:lnSpc>
                <a:spcPts val="3499"/>
              </a:lnSpc>
              <a:spcBef>
                <a:spcPct val="0"/>
              </a:spcBef>
            </a:pPr>
            <a:r>
              <a:rPr lang="en-US" sz="2499">
                <a:solidFill>
                  <a:srgbClr val="000000"/>
                </a:solidFill>
                <a:latin typeface="Open Sans"/>
                <a:ea typeface="Open Sans"/>
                <a:cs typeface="Open Sans"/>
                <a:sym typeface="Open Sans"/>
              </a:rPr>
              <a:t>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471121"/>
            <a:ext cx="7759899" cy="4009686"/>
            <a:chOff x="0" y="0"/>
            <a:chExt cx="1596687" cy="825038"/>
          </a:xfrm>
        </p:grpSpPr>
        <p:sp>
          <p:nvSpPr>
            <p:cNvPr name="Freeform 3" id="3"/>
            <p:cNvSpPr/>
            <p:nvPr/>
          </p:nvSpPr>
          <p:spPr>
            <a:xfrm flipH="false" flipV="false" rot="0">
              <a:off x="0" y="0"/>
              <a:ext cx="1596687" cy="825038"/>
            </a:xfrm>
            <a:custGeom>
              <a:avLst/>
              <a:gdLst/>
              <a:ahLst/>
              <a:cxnLst/>
              <a:rect r="r" b="b" t="t" l="l"/>
              <a:pathLst>
                <a:path h="825038" w="1596687">
                  <a:moveTo>
                    <a:pt x="19486" y="0"/>
                  </a:moveTo>
                  <a:lnTo>
                    <a:pt x="1577201" y="0"/>
                  </a:lnTo>
                  <a:cubicBezTo>
                    <a:pt x="1582369" y="0"/>
                    <a:pt x="1587325" y="2053"/>
                    <a:pt x="1590980" y="5707"/>
                  </a:cubicBezTo>
                  <a:cubicBezTo>
                    <a:pt x="1594634" y="9362"/>
                    <a:pt x="1596687" y="14318"/>
                    <a:pt x="1596687" y="19486"/>
                  </a:cubicBezTo>
                  <a:lnTo>
                    <a:pt x="1596687" y="805552"/>
                  </a:lnTo>
                  <a:cubicBezTo>
                    <a:pt x="1596687" y="810720"/>
                    <a:pt x="1594634" y="815677"/>
                    <a:pt x="1590980" y="819331"/>
                  </a:cubicBezTo>
                  <a:cubicBezTo>
                    <a:pt x="1587325" y="822985"/>
                    <a:pt x="1582369" y="825038"/>
                    <a:pt x="1577201" y="825038"/>
                  </a:cubicBezTo>
                  <a:lnTo>
                    <a:pt x="19486" y="825038"/>
                  </a:lnTo>
                  <a:cubicBezTo>
                    <a:pt x="14318" y="825038"/>
                    <a:pt x="9362" y="822985"/>
                    <a:pt x="5707" y="819331"/>
                  </a:cubicBezTo>
                  <a:cubicBezTo>
                    <a:pt x="2053" y="815677"/>
                    <a:pt x="0" y="810720"/>
                    <a:pt x="0" y="805552"/>
                  </a:cubicBezTo>
                  <a:lnTo>
                    <a:pt x="0" y="19486"/>
                  </a:lnTo>
                  <a:cubicBezTo>
                    <a:pt x="0" y="14318"/>
                    <a:pt x="2053" y="9362"/>
                    <a:pt x="5707" y="5707"/>
                  </a:cubicBezTo>
                  <a:cubicBezTo>
                    <a:pt x="9362" y="2053"/>
                    <a:pt x="14318" y="0"/>
                    <a:pt x="19486" y="0"/>
                  </a:cubicBezTo>
                  <a:close/>
                </a:path>
              </a:pathLst>
            </a:custGeom>
            <a:gradFill rotWithShape="true">
              <a:gsLst>
                <a:gs pos="0">
                  <a:srgbClr val="FFF7AD">
                    <a:alpha val="100000"/>
                  </a:srgbClr>
                </a:gs>
                <a:gs pos="100000">
                  <a:srgbClr val="FFA9F9">
                    <a:alpha val="100000"/>
                  </a:srgbClr>
                </a:gs>
              </a:gsLst>
              <a:lin ang="0"/>
            </a:gradFill>
          </p:spPr>
        </p:sp>
        <p:sp>
          <p:nvSpPr>
            <p:cNvPr name="TextBox 4" id="4"/>
            <p:cNvSpPr txBox="true"/>
            <p:nvPr/>
          </p:nvSpPr>
          <p:spPr>
            <a:xfrm>
              <a:off x="0" y="-38100"/>
              <a:ext cx="1596687" cy="86313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086562" y="1600296"/>
            <a:ext cx="7172738" cy="3751335"/>
            <a:chOff x="0" y="0"/>
            <a:chExt cx="1475872" cy="771880"/>
          </a:xfrm>
        </p:grpSpPr>
        <p:sp>
          <p:nvSpPr>
            <p:cNvPr name="Freeform 6" id="6"/>
            <p:cNvSpPr/>
            <p:nvPr/>
          </p:nvSpPr>
          <p:spPr>
            <a:xfrm flipH="false" flipV="false" rot="0">
              <a:off x="0" y="0"/>
              <a:ext cx="1475872" cy="771880"/>
            </a:xfrm>
            <a:custGeom>
              <a:avLst/>
              <a:gdLst/>
              <a:ahLst/>
              <a:cxnLst/>
              <a:rect r="r" b="b" t="t" l="l"/>
              <a:pathLst>
                <a:path h="771880" w="1475872">
                  <a:moveTo>
                    <a:pt x="21081" y="0"/>
                  </a:moveTo>
                  <a:lnTo>
                    <a:pt x="1454791" y="0"/>
                  </a:lnTo>
                  <a:cubicBezTo>
                    <a:pt x="1466434" y="0"/>
                    <a:pt x="1475872" y="9438"/>
                    <a:pt x="1475872" y="21081"/>
                  </a:cubicBezTo>
                  <a:lnTo>
                    <a:pt x="1475872" y="750799"/>
                  </a:lnTo>
                  <a:cubicBezTo>
                    <a:pt x="1475872" y="756390"/>
                    <a:pt x="1473651" y="761752"/>
                    <a:pt x="1469698" y="765705"/>
                  </a:cubicBezTo>
                  <a:cubicBezTo>
                    <a:pt x="1465744" y="769659"/>
                    <a:pt x="1460382" y="771880"/>
                    <a:pt x="1454791" y="771880"/>
                  </a:cubicBezTo>
                  <a:lnTo>
                    <a:pt x="21081" y="771880"/>
                  </a:lnTo>
                  <a:cubicBezTo>
                    <a:pt x="15490" y="771880"/>
                    <a:pt x="10128" y="769659"/>
                    <a:pt x="6175" y="765705"/>
                  </a:cubicBezTo>
                  <a:cubicBezTo>
                    <a:pt x="2221" y="761752"/>
                    <a:pt x="0" y="756390"/>
                    <a:pt x="0" y="750799"/>
                  </a:cubicBezTo>
                  <a:lnTo>
                    <a:pt x="0" y="21081"/>
                  </a:lnTo>
                  <a:cubicBezTo>
                    <a:pt x="0" y="15490"/>
                    <a:pt x="2221" y="10128"/>
                    <a:pt x="6175" y="6175"/>
                  </a:cubicBezTo>
                  <a:cubicBezTo>
                    <a:pt x="10128" y="2221"/>
                    <a:pt x="15490" y="0"/>
                    <a:pt x="21081" y="0"/>
                  </a:cubicBezTo>
                  <a:close/>
                </a:path>
              </a:pathLst>
            </a:custGeom>
            <a:gradFill rotWithShape="true">
              <a:gsLst>
                <a:gs pos="0">
                  <a:srgbClr val="FFF7AD">
                    <a:alpha val="100000"/>
                  </a:srgbClr>
                </a:gs>
                <a:gs pos="100000">
                  <a:srgbClr val="FFA9F9">
                    <a:alpha val="100000"/>
                  </a:srgbClr>
                </a:gs>
              </a:gsLst>
              <a:lin ang="0"/>
            </a:gradFill>
          </p:spPr>
        </p:sp>
        <p:sp>
          <p:nvSpPr>
            <p:cNvPr name="TextBox 7" id="7"/>
            <p:cNvSpPr txBox="true"/>
            <p:nvPr/>
          </p:nvSpPr>
          <p:spPr>
            <a:xfrm>
              <a:off x="0" y="-38100"/>
              <a:ext cx="1475872" cy="80998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921184" y="1851634"/>
            <a:ext cx="5974930" cy="3191511"/>
          </a:xfrm>
          <a:prstGeom prst="rect">
            <a:avLst/>
          </a:prstGeom>
        </p:spPr>
        <p:txBody>
          <a:bodyPr anchor="t" rtlCol="false" tIns="0" lIns="0" bIns="0" rIns="0">
            <a:spAutoFit/>
          </a:bodyPr>
          <a:lstStyle/>
          <a:p>
            <a:pPr algn="just">
              <a:lnSpc>
                <a:spcPts val="3639"/>
              </a:lnSpc>
              <a:spcBef>
                <a:spcPct val="0"/>
              </a:spcBef>
            </a:pPr>
            <a:r>
              <a:rPr lang="en-US" sz="2599">
                <a:solidFill>
                  <a:srgbClr val="000000"/>
                </a:solidFill>
                <a:latin typeface="Open Sans"/>
                <a:ea typeface="Open Sans"/>
                <a:cs typeface="Open Sans"/>
                <a:sym typeface="Open Sans"/>
              </a:rPr>
              <a:t>Е</a:t>
            </a:r>
            <a:r>
              <a:rPr lang="en-US" sz="2599">
                <a:solidFill>
                  <a:srgbClr val="000000"/>
                </a:solidFill>
                <a:latin typeface="Open Sans"/>
                <a:ea typeface="Open Sans"/>
                <a:cs typeface="Open Sans"/>
                <a:sym typeface="Open Sans"/>
              </a:rPr>
              <a:t>кологія вивчає екосистеми як такі, не наголошуючи окремо на антропогенному факторові, а екологічна психологія (як і соціальна екологія) робить наголос на людському факторі й аналізує соціоекологічні системи.</a:t>
            </a:r>
          </a:p>
        </p:txBody>
      </p:sp>
      <p:sp>
        <p:nvSpPr>
          <p:cNvPr name="TextBox 9" id="9"/>
          <p:cNvSpPr txBox="true"/>
          <p:nvPr/>
        </p:nvSpPr>
        <p:spPr>
          <a:xfrm rot="0">
            <a:off x="10615006" y="2308834"/>
            <a:ext cx="6115849" cy="2277111"/>
          </a:xfrm>
          <a:prstGeom prst="rect">
            <a:avLst/>
          </a:prstGeom>
        </p:spPr>
        <p:txBody>
          <a:bodyPr anchor="t" rtlCol="false" tIns="0" lIns="0" bIns="0" rIns="0">
            <a:spAutoFit/>
          </a:bodyPr>
          <a:lstStyle/>
          <a:p>
            <a:pPr algn="just">
              <a:lnSpc>
                <a:spcPts val="3639"/>
              </a:lnSpc>
              <a:spcBef>
                <a:spcPct val="0"/>
              </a:spcBef>
            </a:pPr>
            <a:r>
              <a:rPr lang="en-US" sz="2599">
                <a:solidFill>
                  <a:srgbClr val="000000"/>
                </a:solidFill>
                <a:latin typeface="Open Sans"/>
                <a:ea typeface="Open Sans"/>
                <a:cs typeface="Open Sans"/>
                <a:sym typeface="Open Sans"/>
              </a:rPr>
              <a:t>Соціоекологічні системи — це стійка сукупність зв’язків між людським суспільством а6о його окремими, відносно самостійними uастинами та навколишнім середовищем.</a:t>
            </a:r>
          </a:p>
        </p:txBody>
      </p:sp>
      <p:sp>
        <p:nvSpPr>
          <p:cNvPr name="Freeform 10" id="10"/>
          <p:cNvSpPr/>
          <p:nvPr/>
        </p:nvSpPr>
        <p:spPr>
          <a:xfrm flipH="false" flipV="false" rot="0">
            <a:off x="4908649" y="5695431"/>
            <a:ext cx="9051075" cy="4409715"/>
          </a:xfrm>
          <a:custGeom>
            <a:avLst/>
            <a:gdLst/>
            <a:ahLst/>
            <a:cxnLst/>
            <a:rect r="r" b="b" t="t" l="l"/>
            <a:pathLst>
              <a:path h="4409715" w="9051075">
                <a:moveTo>
                  <a:pt x="0" y="0"/>
                </a:moveTo>
                <a:lnTo>
                  <a:pt x="9051075" y="0"/>
                </a:lnTo>
                <a:lnTo>
                  <a:pt x="9051075" y="4409715"/>
                </a:lnTo>
                <a:lnTo>
                  <a:pt x="0" y="4409715"/>
                </a:lnTo>
                <a:lnTo>
                  <a:pt x="0" y="0"/>
                </a:lnTo>
                <a:close/>
              </a:path>
            </a:pathLst>
          </a:custGeom>
          <a:blipFill>
            <a:blip r:embed="rId2"/>
            <a:stretch>
              <a:fillRect l="-4552" t="-12054" r="0" b="-12054"/>
            </a:stretch>
          </a:blipFill>
        </p:spPr>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548506" y="1028700"/>
            <a:ext cx="15111150" cy="1473152"/>
            <a:chOff x="0" y="0"/>
            <a:chExt cx="3109290" cy="303118"/>
          </a:xfrm>
        </p:grpSpPr>
        <p:sp>
          <p:nvSpPr>
            <p:cNvPr name="Freeform 3" id="3"/>
            <p:cNvSpPr/>
            <p:nvPr/>
          </p:nvSpPr>
          <p:spPr>
            <a:xfrm flipH="false" flipV="false" rot="0">
              <a:off x="0" y="0"/>
              <a:ext cx="3109290" cy="303118"/>
            </a:xfrm>
            <a:custGeom>
              <a:avLst/>
              <a:gdLst/>
              <a:ahLst/>
              <a:cxnLst/>
              <a:rect r="r" b="b" t="t" l="l"/>
              <a:pathLst>
                <a:path h="303118" w="3109290">
                  <a:moveTo>
                    <a:pt x="10006" y="0"/>
                  </a:moveTo>
                  <a:lnTo>
                    <a:pt x="3099283" y="0"/>
                  </a:lnTo>
                  <a:cubicBezTo>
                    <a:pt x="3101937" y="0"/>
                    <a:pt x="3104483" y="1054"/>
                    <a:pt x="3106359" y="2931"/>
                  </a:cubicBezTo>
                  <a:cubicBezTo>
                    <a:pt x="3108236" y="4807"/>
                    <a:pt x="3109290" y="7353"/>
                    <a:pt x="3109290" y="10006"/>
                  </a:cubicBezTo>
                  <a:lnTo>
                    <a:pt x="3109290" y="293111"/>
                  </a:lnTo>
                  <a:cubicBezTo>
                    <a:pt x="3109290" y="298638"/>
                    <a:pt x="3104810" y="303118"/>
                    <a:pt x="3099283" y="303118"/>
                  </a:cubicBezTo>
                  <a:lnTo>
                    <a:pt x="10006" y="303118"/>
                  </a:lnTo>
                  <a:cubicBezTo>
                    <a:pt x="7353" y="303118"/>
                    <a:pt x="4807" y="302063"/>
                    <a:pt x="2931" y="300187"/>
                  </a:cubicBezTo>
                  <a:cubicBezTo>
                    <a:pt x="1054" y="298310"/>
                    <a:pt x="0" y="295765"/>
                    <a:pt x="0" y="293111"/>
                  </a:cubicBezTo>
                  <a:lnTo>
                    <a:pt x="0" y="10006"/>
                  </a:lnTo>
                  <a:cubicBezTo>
                    <a:pt x="0" y="7353"/>
                    <a:pt x="1054" y="4807"/>
                    <a:pt x="2931" y="2931"/>
                  </a:cubicBezTo>
                  <a:cubicBezTo>
                    <a:pt x="4807" y="1054"/>
                    <a:pt x="7353" y="0"/>
                    <a:pt x="10006" y="0"/>
                  </a:cubicBezTo>
                  <a:close/>
                </a:path>
              </a:pathLst>
            </a:custGeom>
            <a:gradFill rotWithShape="true">
              <a:gsLst>
                <a:gs pos="0">
                  <a:srgbClr val="FFF7AD">
                    <a:alpha val="100000"/>
                  </a:srgbClr>
                </a:gs>
                <a:gs pos="100000">
                  <a:srgbClr val="FFA9F9">
                    <a:alpha val="100000"/>
                  </a:srgbClr>
                </a:gs>
              </a:gsLst>
              <a:lin ang="0"/>
            </a:gradFill>
          </p:spPr>
        </p:sp>
        <p:sp>
          <p:nvSpPr>
            <p:cNvPr name="TextBox 4" id="4"/>
            <p:cNvSpPr txBox="true"/>
            <p:nvPr/>
          </p:nvSpPr>
          <p:spPr>
            <a:xfrm>
              <a:off x="0" y="-38100"/>
              <a:ext cx="3109290" cy="34121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578509" y="3130721"/>
            <a:ext cx="3602801" cy="3086100"/>
            <a:chOff x="0" y="0"/>
            <a:chExt cx="948886" cy="812800"/>
          </a:xfrm>
        </p:grpSpPr>
        <p:sp>
          <p:nvSpPr>
            <p:cNvPr name="Freeform 6" id="6"/>
            <p:cNvSpPr/>
            <p:nvPr/>
          </p:nvSpPr>
          <p:spPr>
            <a:xfrm flipH="false" flipV="false" rot="0">
              <a:off x="0" y="0"/>
              <a:ext cx="948886" cy="812800"/>
            </a:xfrm>
            <a:custGeom>
              <a:avLst/>
              <a:gdLst/>
              <a:ahLst/>
              <a:cxnLst/>
              <a:rect r="r" b="b" t="t" l="l"/>
              <a:pathLst>
                <a:path h="812800" w="948886">
                  <a:moveTo>
                    <a:pt x="948886" y="0"/>
                  </a:moveTo>
                  <a:lnTo>
                    <a:pt x="0" y="0"/>
                  </a:lnTo>
                  <a:lnTo>
                    <a:pt x="0" y="624840"/>
                  </a:lnTo>
                  <a:lnTo>
                    <a:pt x="157480" y="624840"/>
                  </a:lnTo>
                  <a:lnTo>
                    <a:pt x="157480" y="812800"/>
                  </a:lnTo>
                  <a:lnTo>
                    <a:pt x="463550" y="624840"/>
                  </a:lnTo>
                  <a:lnTo>
                    <a:pt x="948886" y="624840"/>
                  </a:lnTo>
                  <a:lnTo>
                    <a:pt x="948886" y="0"/>
                  </a:lnTo>
                  <a:close/>
                </a:path>
              </a:pathLst>
            </a:custGeom>
            <a:gradFill rotWithShape="true">
              <a:gsLst>
                <a:gs pos="0">
                  <a:srgbClr val="FFF7AD">
                    <a:alpha val="100000"/>
                  </a:srgbClr>
                </a:gs>
                <a:gs pos="100000">
                  <a:srgbClr val="FFA9F9">
                    <a:alpha val="100000"/>
                  </a:srgbClr>
                </a:gs>
              </a:gsLst>
              <a:lin ang="0"/>
            </a:gradFill>
          </p:spPr>
        </p:sp>
        <p:sp>
          <p:nvSpPr>
            <p:cNvPr name="TextBox 7" id="7"/>
            <p:cNvSpPr txBox="true"/>
            <p:nvPr/>
          </p:nvSpPr>
          <p:spPr>
            <a:xfrm>
              <a:off x="0" y="-38100"/>
              <a:ext cx="948886" cy="6604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263789" y="3130721"/>
            <a:ext cx="3602801" cy="3086100"/>
            <a:chOff x="0" y="0"/>
            <a:chExt cx="948886" cy="812800"/>
          </a:xfrm>
        </p:grpSpPr>
        <p:sp>
          <p:nvSpPr>
            <p:cNvPr name="Freeform 9" id="9"/>
            <p:cNvSpPr/>
            <p:nvPr/>
          </p:nvSpPr>
          <p:spPr>
            <a:xfrm flipH="false" flipV="false" rot="0">
              <a:off x="0" y="0"/>
              <a:ext cx="948886" cy="812800"/>
            </a:xfrm>
            <a:custGeom>
              <a:avLst/>
              <a:gdLst/>
              <a:ahLst/>
              <a:cxnLst/>
              <a:rect r="r" b="b" t="t" l="l"/>
              <a:pathLst>
                <a:path h="812800" w="948886">
                  <a:moveTo>
                    <a:pt x="948886" y="0"/>
                  </a:moveTo>
                  <a:lnTo>
                    <a:pt x="0" y="0"/>
                  </a:lnTo>
                  <a:lnTo>
                    <a:pt x="0" y="624840"/>
                  </a:lnTo>
                  <a:lnTo>
                    <a:pt x="157480" y="624840"/>
                  </a:lnTo>
                  <a:lnTo>
                    <a:pt x="157480" y="812800"/>
                  </a:lnTo>
                  <a:lnTo>
                    <a:pt x="463550" y="624840"/>
                  </a:lnTo>
                  <a:lnTo>
                    <a:pt x="948886" y="624840"/>
                  </a:lnTo>
                  <a:lnTo>
                    <a:pt x="948886" y="0"/>
                  </a:lnTo>
                  <a:close/>
                </a:path>
              </a:pathLst>
            </a:custGeom>
            <a:gradFill rotWithShape="true">
              <a:gsLst>
                <a:gs pos="0">
                  <a:srgbClr val="FFF7AD">
                    <a:alpha val="100000"/>
                  </a:srgbClr>
                </a:gs>
                <a:gs pos="100000">
                  <a:srgbClr val="FFA9F9">
                    <a:alpha val="100000"/>
                  </a:srgbClr>
                </a:gs>
              </a:gsLst>
              <a:lin ang="0"/>
            </a:gradFill>
          </p:spPr>
        </p:sp>
        <p:sp>
          <p:nvSpPr>
            <p:cNvPr name="TextBox 10" id="10"/>
            <p:cNvSpPr txBox="true"/>
            <p:nvPr/>
          </p:nvSpPr>
          <p:spPr>
            <a:xfrm>
              <a:off x="0" y="-38100"/>
              <a:ext cx="948886" cy="6604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9952440" y="3130721"/>
            <a:ext cx="3602801" cy="3086100"/>
            <a:chOff x="0" y="0"/>
            <a:chExt cx="948886" cy="812800"/>
          </a:xfrm>
        </p:grpSpPr>
        <p:sp>
          <p:nvSpPr>
            <p:cNvPr name="Freeform 12" id="12"/>
            <p:cNvSpPr/>
            <p:nvPr/>
          </p:nvSpPr>
          <p:spPr>
            <a:xfrm flipH="false" flipV="false" rot="0">
              <a:off x="0" y="0"/>
              <a:ext cx="948886" cy="812800"/>
            </a:xfrm>
            <a:custGeom>
              <a:avLst/>
              <a:gdLst/>
              <a:ahLst/>
              <a:cxnLst/>
              <a:rect r="r" b="b" t="t" l="l"/>
              <a:pathLst>
                <a:path h="812800" w="948886">
                  <a:moveTo>
                    <a:pt x="948886" y="0"/>
                  </a:moveTo>
                  <a:lnTo>
                    <a:pt x="0" y="0"/>
                  </a:lnTo>
                  <a:lnTo>
                    <a:pt x="0" y="624840"/>
                  </a:lnTo>
                  <a:lnTo>
                    <a:pt x="157480" y="624840"/>
                  </a:lnTo>
                  <a:lnTo>
                    <a:pt x="157480" y="812800"/>
                  </a:lnTo>
                  <a:lnTo>
                    <a:pt x="463550" y="624840"/>
                  </a:lnTo>
                  <a:lnTo>
                    <a:pt x="948886" y="624840"/>
                  </a:lnTo>
                  <a:lnTo>
                    <a:pt x="948886" y="0"/>
                  </a:lnTo>
                  <a:close/>
                </a:path>
              </a:pathLst>
            </a:custGeom>
            <a:gradFill rotWithShape="true">
              <a:gsLst>
                <a:gs pos="0">
                  <a:srgbClr val="FFF7AD">
                    <a:alpha val="100000"/>
                  </a:srgbClr>
                </a:gs>
                <a:gs pos="100000">
                  <a:srgbClr val="FFA9F9">
                    <a:alpha val="100000"/>
                  </a:srgbClr>
                </a:gs>
              </a:gsLst>
              <a:lin ang="0"/>
            </a:gradFill>
          </p:spPr>
        </p:sp>
        <p:sp>
          <p:nvSpPr>
            <p:cNvPr name="TextBox 13" id="13"/>
            <p:cNvSpPr txBox="true"/>
            <p:nvPr/>
          </p:nvSpPr>
          <p:spPr>
            <a:xfrm>
              <a:off x="0" y="-38100"/>
              <a:ext cx="948886" cy="6604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4211594" y="3130721"/>
            <a:ext cx="3602801" cy="3086100"/>
            <a:chOff x="0" y="0"/>
            <a:chExt cx="948886" cy="812800"/>
          </a:xfrm>
        </p:grpSpPr>
        <p:sp>
          <p:nvSpPr>
            <p:cNvPr name="Freeform 15" id="15"/>
            <p:cNvSpPr/>
            <p:nvPr/>
          </p:nvSpPr>
          <p:spPr>
            <a:xfrm flipH="false" flipV="false" rot="0">
              <a:off x="0" y="0"/>
              <a:ext cx="948886" cy="812800"/>
            </a:xfrm>
            <a:custGeom>
              <a:avLst/>
              <a:gdLst/>
              <a:ahLst/>
              <a:cxnLst/>
              <a:rect r="r" b="b" t="t" l="l"/>
              <a:pathLst>
                <a:path h="812800" w="948886">
                  <a:moveTo>
                    <a:pt x="948886" y="0"/>
                  </a:moveTo>
                  <a:lnTo>
                    <a:pt x="0" y="0"/>
                  </a:lnTo>
                  <a:lnTo>
                    <a:pt x="0" y="624840"/>
                  </a:lnTo>
                  <a:lnTo>
                    <a:pt x="157480" y="624840"/>
                  </a:lnTo>
                  <a:lnTo>
                    <a:pt x="157480" y="812800"/>
                  </a:lnTo>
                  <a:lnTo>
                    <a:pt x="463550" y="624840"/>
                  </a:lnTo>
                  <a:lnTo>
                    <a:pt x="948886" y="624840"/>
                  </a:lnTo>
                  <a:lnTo>
                    <a:pt x="948886" y="0"/>
                  </a:lnTo>
                  <a:close/>
                </a:path>
              </a:pathLst>
            </a:custGeom>
            <a:gradFill rotWithShape="true">
              <a:gsLst>
                <a:gs pos="0">
                  <a:srgbClr val="FFF7AD">
                    <a:alpha val="100000"/>
                  </a:srgbClr>
                </a:gs>
                <a:gs pos="100000">
                  <a:srgbClr val="FFA9F9">
                    <a:alpha val="100000"/>
                  </a:srgbClr>
                </a:gs>
              </a:gsLst>
              <a:lin ang="0"/>
            </a:gradFill>
          </p:spPr>
        </p:sp>
        <p:sp>
          <p:nvSpPr>
            <p:cNvPr name="TextBox 16" id="16"/>
            <p:cNvSpPr txBox="true"/>
            <p:nvPr/>
          </p:nvSpPr>
          <p:spPr>
            <a:xfrm>
              <a:off x="0" y="-38100"/>
              <a:ext cx="948886" cy="6604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2656796" y="6430303"/>
            <a:ext cx="3602801" cy="3086100"/>
            <a:chOff x="0" y="0"/>
            <a:chExt cx="948886" cy="812800"/>
          </a:xfrm>
        </p:grpSpPr>
        <p:sp>
          <p:nvSpPr>
            <p:cNvPr name="Freeform 18" id="18"/>
            <p:cNvSpPr/>
            <p:nvPr/>
          </p:nvSpPr>
          <p:spPr>
            <a:xfrm flipH="false" flipV="false" rot="0">
              <a:off x="0" y="0"/>
              <a:ext cx="948886" cy="812800"/>
            </a:xfrm>
            <a:custGeom>
              <a:avLst/>
              <a:gdLst/>
              <a:ahLst/>
              <a:cxnLst/>
              <a:rect r="r" b="b" t="t" l="l"/>
              <a:pathLst>
                <a:path h="812800" w="948886">
                  <a:moveTo>
                    <a:pt x="948886" y="0"/>
                  </a:moveTo>
                  <a:lnTo>
                    <a:pt x="0" y="0"/>
                  </a:lnTo>
                  <a:lnTo>
                    <a:pt x="0" y="624840"/>
                  </a:lnTo>
                  <a:lnTo>
                    <a:pt x="157480" y="624840"/>
                  </a:lnTo>
                  <a:lnTo>
                    <a:pt x="157480" y="812800"/>
                  </a:lnTo>
                  <a:lnTo>
                    <a:pt x="463550" y="624840"/>
                  </a:lnTo>
                  <a:lnTo>
                    <a:pt x="948886" y="624840"/>
                  </a:lnTo>
                  <a:lnTo>
                    <a:pt x="948886" y="0"/>
                  </a:lnTo>
                  <a:close/>
                </a:path>
              </a:pathLst>
            </a:custGeom>
            <a:gradFill rotWithShape="true">
              <a:gsLst>
                <a:gs pos="0">
                  <a:srgbClr val="FFF7AD">
                    <a:alpha val="100000"/>
                  </a:srgbClr>
                </a:gs>
                <a:gs pos="100000">
                  <a:srgbClr val="FFA9F9">
                    <a:alpha val="100000"/>
                  </a:srgbClr>
                </a:gs>
              </a:gsLst>
              <a:lin ang="0"/>
            </a:gradFill>
          </p:spPr>
        </p:sp>
        <p:sp>
          <p:nvSpPr>
            <p:cNvPr name="TextBox 19" id="19"/>
            <p:cNvSpPr txBox="true"/>
            <p:nvPr/>
          </p:nvSpPr>
          <p:spPr>
            <a:xfrm>
              <a:off x="0" y="-38100"/>
              <a:ext cx="948886" cy="6604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7600426" y="6430303"/>
            <a:ext cx="3602801" cy="3086100"/>
            <a:chOff x="0" y="0"/>
            <a:chExt cx="948886" cy="812800"/>
          </a:xfrm>
        </p:grpSpPr>
        <p:sp>
          <p:nvSpPr>
            <p:cNvPr name="Freeform 21" id="21"/>
            <p:cNvSpPr/>
            <p:nvPr/>
          </p:nvSpPr>
          <p:spPr>
            <a:xfrm flipH="false" flipV="false" rot="0">
              <a:off x="0" y="0"/>
              <a:ext cx="948886" cy="812800"/>
            </a:xfrm>
            <a:custGeom>
              <a:avLst/>
              <a:gdLst/>
              <a:ahLst/>
              <a:cxnLst/>
              <a:rect r="r" b="b" t="t" l="l"/>
              <a:pathLst>
                <a:path h="812800" w="948886">
                  <a:moveTo>
                    <a:pt x="948886" y="0"/>
                  </a:moveTo>
                  <a:lnTo>
                    <a:pt x="0" y="0"/>
                  </a:lnTo>
                  <a:lnTo>
                    <a:pt x="0" y="624840"/>
                  </a:lnTo>
                  <a:lnTo>
                    <a:pt x="157480" y="624840"/>
                  </a:lnTo>
                  <a:lnTo>
                    <a:pt x="157480" y="812800"/>
                  </a:lnTo>
                  <a:lnTo>
                    <a:pt x="463550" y="624840"/>
                  </a:lnTo>
                  <a:lnTo>
                    <a:pt x="948886" y="624840"/>
                  </a:lnTo>
                  <a:lnTo>
                    <a:pt x="948886" y="0"/>
                  </a:lnTo>
                  <a:close/>
                </a:path>
              </a:pathLst>
            </a:custGeom>
            <a:gradFill rotWithShape="true">
              <a:gsLst>
                <a:gs pos="0">
                  <a:srgbClr val="FFF7AD">
                    <a:alpha val="100000"/>
                  </a:srgbClr>
                </a:gs>
                <a:gs pos="100000">
                  <a:srgbClr val="FFA9F9">
                    <a:alpha val="100000"/>
                  </a:srgbClr>
                </a:gs>
              </a:gsLst>
              <a:lin ang="0"/>
            </a:gradFill>
          </p:spPr>
        </p:sp>
        <p:sp>
          <p:nvSpPr>
            <p:cNvPr name="TextBox 22" id="22"/>
            <p:cNvSpPr txBox="true"/>
            <p:nvPr/>
          </p:nvSpPr>
          <p:spPr>
            <a:xfrm>
              <a:off x="0" y="-38100"/>
              <a:ext cx="948886" cy="6604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2544057" y="6430303"/>
            <a:ext cx="3602801" cy="3086100"/>
            <a:chOff x="0" y="0"/>
            <a:chExt cx="948886" cy="812800"/>
          </a:xfrm>
        </p:grpSpPr>
        <p:sp>
          <p:nvSpPr>
            <p:cNvPr name="Freeform 24" id="24"/>
            <p:cNvSpPr/>
            <p:nvPr/>
          </p:nvSpPr>
          <p:spPr>
            <a:xfrm flipH="false" flipV="false" rot="0">
              <a:off x="0" y="0"/>
              <a:ext cx="948886" cy="812800"/>
            </a:xfrm>
            <a:custGeom>
              <a:avLst/>
              <a:gdLst/>
              <a:ahLst/>
              <a:cxnLst/>
              <a:rect r="r" b="b" t="t" l="l"/>
              <a:pathLst>
                <a:path h="812800" w="948886">
                  <a:moveTo>
                    <a:pt x="948886" y="0"/>
                  </a:moveTo>
                  <a:lnTo>
                    <a:pt x="0" y="0"/>
                  </a:lnTo>
                  <a:lnTo>
                    <a:pt x="0" y="624840"/>
                  </a:lnTo>
                  <a:lnTo>
                    <a:pt x="157480" y="624840"/>
                  </a:lnTo>
                  <a:lnTo>
                    <a:pt x="157480" y="812800"/>
                  </a:lnTo>
                  <a:lnTo>
                    <a:pt x="463550" y="624840"/>
                  </a:lnTo>
                  <a:lnTo>
                    <a:pt x="948886" y="624840"/>
                  </a:lnTo>
                  <a:lnTo>
                    <a:pt x="948886" y="0"/>
                  </a:lnTo>
                  <a:close/>
                </a:path>
              </a:pathLst>
            </a:custGeom>
            <a:gradFill rotWithShape="true">
              <a:gsLst>
                <a:gs pos="0">
                  <a:srgbClr val="FFF7AD">
                    <a:alpha val="100000"/>
                  </a:srgbClr>
                </a:gs>
                <a:gs pos="100000">
                  <a:srgbClr val="FFA9F9">
                    <a:alpha val="100000"/>
                  </a:srgbClr>
                </a:gs>
              </a:gsLst>
              <a:lin ang="0"/>
            </a:gradFill>
          </p:spPr>
        </p:sp>
        <p:sp>
          <p:nvSpPr>
            <p:cNvPr name="TextBox 25" id="25"/>
            <p:cNvSpPr txBox="true"/>
            <p:nvPr/>
          </p:nvSpPr>
          <p:spPr>
            <a:xfrm>
              <a:off x="0" y="-38100"/>
              <a:ext cx="948886" cy="660400"/>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4594949" y="1266166"/>
            <a:ext cx="9098102" cy="941071"/>
          </a:xfrm>
          <a:prstGeom prst="rect">
            <a:avLst/>
          </a:prstGeom>
        </p:spPr>
        <p:txBody>
          <a:bodyPr anchor="t" rtlCol="false" tIns="0" lIns="0" bIns="0" rIns="0">
            <a:spAutoFit/>
          </a:bodyPr>
          <a:lstStyle/>
          <a:p>
            <a:pPr algn="ctr">
              <a:lnSpc>
                <a:spcPts val="3779"/>
              </a:lnSpc>
              <a:spcBef>
                <a:spcPct val="0"/>
              </a:spcBef>
            </a:pPr>
            <a:r>
              <a:rPr lang="en-US" b="true" sz="2699">
                <a:solidFill>
                  <a:srgbClr val="000000"/>
                </a:solidFill>
                <a:latin typeface="Open Sans Bold"/>
                <a:ea typeface="Open Sans Bold"/>
                <a:cs typeface="Open Sans Bold"/>
                <a:sym typeface="Open Sans Bold"/>
              </a:rPr>
              <a:t>Закономірності впливу середовища на людину</a:t>
            </a:r>
          </a:p>
          <a:p>
            <a:pPr algn="ctr">
              <a:lnSpc>
                <a:spcPts val="3779"/>
              </a:lnSpc>
              <a:spcBef>
                <a:spcPct val="0"/>
              </a:spcBef>
            </a:pPr>
            <a:r>
              <a:rPr lang="en-US" b="true" sz="2699">
                <a:solidFill>
                  <a:srgbClr val="000000"/>
                </a:solidFill>
                <a:latin typeface="Open Sans Bold"/>
                <a:ea typeface="Open Sans Bold"/>
                <a:cs typeface="Open Sans Bold"/>
                <a:sym typeface="Open Sans Bold"/>
              </a:rPr>
              <a:t> </a:t>
            </a:r>
          </a:p>
        </p:txBody>
      </p:sp>
      <p:sp>
        <p:nvSpPr>
          <p:cNvPr name="TextBox 27" id="27"/>
          <p:cNvSpPr txBox="true"/>
          <p:nvPr/>
        </p:nvSpPr>
        <p:spPr>
          <a:xfrm rot="0">
            <a:off x="575137" y="3383837"/>
            <a:ext cx="3602801" cy="1544320"/>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Open Sans"/>
                <a:ea typeface="Open Sans"/>
                <a:cs typeface="Open Sans"/>
                <a:sym typeface="Open Sans"/>
              </a:rPr>
              <a:t>Середовище не має певних, жорстко фіксованих рамок у часі й просторі</a:t>
            </a:r>
          </a:p>
        </p:txBody>
      </p:sp>
      <p:sp>
        <p:nvSpPr>
          <p:cNvPr name="TextBox 28" id="28"/>
          <p:cNvSpPr txBox="true"/>
          <p:nvPr/>
        </p:nvSpPr>
        <p:spPr>
          <a:xfrm rot="0">
            <a:off x="5263789" y="3383837"/>
            <a:ext cx="3602801" cy="1934845"/>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Open Sans"/>
                <a:ea typeface="Open Sans"/>
                <a:cs typeface="Open Sans"/>
                <a:sym typeface="Open Sans"/>
              </a:rPr>
              <a:t>Середовище впливає на всі органи відчуттів, й інформацію про нього ми отримуємо із системи даних усіх органів</a:t>
            </a:r>
          </a:p>
        </p:txBody>
      </p:sp>
      <p:sp>
        <p:nvSpPr>
          <p:cNvPr name="TextBox 29" id="29"/>
          <p:cNvSpPr txBox="true"/>
          <p:nvPr/>
        </p:nvSpPr>
        <p:spPr>
          <a:xfrm rot="0">
            <a:off x="9952440" y="3383837"/>
            <a:ext cx="3270882" cy="1934845"/>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Open Sans"/>
                <a:ea typeface="Open Sans"/>
                <a:cs typeface="Open Sans"/>
                <a:sym typeface="Open Sans"/>
              </a:rPr>
              <a:t>Середовище дає не тільки центральну (основну), але й периферійну інформацію</a:t>
            </a:r>
          </a:p>
        </p:txBody>
      </p:sp>
      <p:sp>
        <p:nvSpPr>
          <p:cNvPr name="TextBox 30" id="30"/>
          <p:cNvSpPr txBox="true"/>
          <p:nvPr/>
        </p:nvSpPr>
        <p:spPr>
          <a:xfrm rot="0">
            <a:off x="14211594" y="3383837"/>
            <a:ext cx="3602801" cy="1934845"/>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Open Sans"/>
                <a:ea typeface="Open Sans"/>
                <a:cs typeface="Open Sans"/>
                <a:sym typeface="Open Sans"/>
              </a:rPr>
              <a:t>Середовище вміщує завжди більше інформації, ніж людина може свідомо сприйняти її й зрозуміти</a:t>
            </a:r>
          </a:p>
        </p:txBody>
      </p:sp>
      <p:sp>
        <p:nvSpPr>
          <p:cNvPr name="TextBox 31" id="31"/>
          <p:cNvSpPr txBox="true"/>
          <p:nvPr/>
        </p:nvSpPr>
        <p:spPr>
          <a:xfrm rot="0">
            <a:off x="2657291" y="6392203"/>
            <a:ext cx="3602306" cy="2325370"/>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Open Sans"/>
                <a:ea typeface="Open Sans"/>
                <a:cs typeface="Open Sans"/>
                <a:sym typeface="Open Sans"/>
              </a:rPr>
              <a:t>Середовище сприймається у тісному взаємозв’язку з практичною діяльністю: сприймання пов’язане з дією і навпаки</a:t>
            </a:r>
          </a:p>
        </p:txBody>
      </p:sp>
      <p:sp>
        <p:nvSpPr>
          <p:cNvPr name="TextBox 32" id="32"/>
          <p:cNvSpPr txBox="true"/>
          <p:nvPr/>
        </p:nvSpPr>
        <p:spPr>
          <a:xfrm rot="0">
            <a:off x="7882703" y="6587465"/>
            <a:ext cx="3038249" cy="1934845"/>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Open Sans"/>
                <a:ea typeface="Open Sans"/>
                <a:cs typeface="Open Sans"/>
                <a:sym typeface="Open Sans"/>
              </a:rPr>
              <a:t>Будь-яке середовище має як фізичні й хімічні особливості, так і психологічні та символічні значення</a:t>
            </a:r>
          </a:p>
        </p:txBody>
      </p:sp>
      <p:sp>
        <p:nvSpPr>
          <p:cNvPr name="TextBox 33" id="33"/>
          <p:cNvSpPr txBox="true"/>
          <p:nvPr/>
        </p:nvSpPr>
        <p:spPr>
          <a:xfrm rot="0">
            <a:off x="12966813" y="6977990"/>
            <a:ext cx="2757290" cy="1153795"/>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Open Sans"/>
                <a:ea typeface="Open Sans"/>
                <a:cs typeface="Open Sans"/>
                <a:sym typeface="Open Sans"/>
              </a:rPr>
              <a:t>Навколишнє середовище діє як єдине ціле</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089069" y="1279910"/>
            <a:ext cx="4183975" cy="481331"/>
          </a:xfrm>
          <a:prstGeom prst="rect">
            <a:avLst/>
          </a:prstGeom>
        </p:spPr>
        <p:txBody>
          <a:bodyPr anchor="t" rtlCol="false" tIns="0" lIns="0" bIns="0" rIns="0">
            <a:spAutoFit/>
          </a:bodyPr>
          <a:lstStyle/>
          <a:p>
            <a:pPr algn="ctr">
              <a:lnSpc>
                <a:spcPts val="3919"/>
              </a:lnSpc>
              <a:spcBef>
                <a:spcPct val="0"/>
              </a:spcBef>
            </a:pPr>
            <a:r>
              <a:rPr lang="en-US" b="true" sz="2799">
                <a:solidFill>
                  <a:srgbClr val="000000"/>
                </a:solidFill>
                <a:latin typeface="Open Sans Bold"/>
                <a:ea typeface="Open Sans Bold"/>
                <a:cs typeface="Open Sans Bold"/>
                <a:sym typeface="Open Sans Bold"/>
              </a:rPr>
              <a:t>Використані джерела:</a:t>
            </a:r>
          </a:p>
        </p:txBody>
      </p:sp>
      <p:sp>
        <p:nvSpPr>
          <p:cNvPr name="TextBox 3" id="3"/>
          <p:cNvSpPr txBox="true"/>
          <p:nvPr/>
        </p:nvSpPr>
        <p:spPr>
          <a:xfrm rot="0">
            <a:off x="1253391" y="2767947"/>
            <a:ext cx="15687271" cy="860425"/>
          </a:xfrm>
          <a:prstGeom prst="rect">
            <a:avLst/>
          </a:prstGeom>
        </p:spPr>
        <p:txBody>
          <a:bodyPr anchor="t" rtlCol="false" tIns="0" lIns="0" bIns="0" rIns="0">
            <a:spAutoFit/>
          </a:bodyPr>
          <a:lstStyle/>
          <a:p>
            <a:pPr algn="l" marL="539746" indent="-269873" lvl="1">
              <a:lnSpc>
                <a:spcPts val="3499"/>
              </a:lnSpc>
              <a:spcBef>
                <a:spcPct val="0"/>
              </a:spcBef>
              <a:buAutoNum type="arabicPeriod" startAt="1"/>
            </a:pPr>
            <a:r>
              <a:rPr lang="en-US" sz="2499">
                <a:solidFill>
                  <a:srgbClr val="000000"/>
                </a:solidFill>
                <a:latin typeface="Open Sans"/>
                <a:ea typeface="Open Sans"/>
                <a:cs typeface="Open Sans"/>
                <a:sym typeface="Open Sans"/>
              </a:rPr>
              <a:t>A. M. ЛЬОВОЧКІНA </a:t>
            </a:r>
            <a:r>
              <a:rPr lang="en-US" sz="2499">
                <a:solidFill>
                  <a:srgbClr val="000000"/>
                </a:solidFill>
                <a:latin typeface="Open Sans"/>
                <a:ea typeface="Open Sans"/>
                <a:cs typeface="Open Sans"/>
                <a:sym typeface="Open Sans"/>
              </a:rPr>
              <a:t>ОCНОВИ ЕКОЛОГІЧНОЇ ПCИХОЛОГІЇ, Навчальний посібник. Київ, 2004 </a:t>
            </a:r>
          </a:p>
          <a:p>
            <a:pPr algn="l" marL="539746" indent="-269873" lvl="1">
              <a:lnSpc>
                <a:spcPts val="3499"/>
              </a:lnSpc>
              <a:spcBef>
                <a:spcPct val="0"/>
              </a:spcBef>
              <a:buAutoNum type="arabicPeriod" startAt="1"/>
            </a:pPr>
            <a:r>
              <a:rPr lang="en-US" sz="2499">
                <a:solidFill>
                  <a:srgbClr val="000000"/>
                </a:solidFill>
                <a:latin typeface="Open Sans"/>
                <a:ea typeface="Open Sans"/>
                <a:cs typeface="Open Sans"/>
                <a:sym typeface="Open Sans"/>
              </a:rPr>
              <a:t>ЕКОЛОГІЧНА ПСИХОЛОГІЯ. Хрестоматія. За редакцієюЮ.М. Швалба. Київ, 2018</a:t>
            </a:r>
          </a:p>
        </p:txBody>
      </p:sp>
      <p:sp>
        <p:nvSpPr>
          <p:cNvPr name="Freeform 4" id="4"/>
          <p:cNvSpPr/>
          <p:nvPr/>
        </p:nvSpPr>
        <p:spPr>
          <a:xfrm flipH="false" flipV="false" rot="0">
            <a:off x="1028700" y="4114800"/>
            <a:ext cx="7283120" cy="5143500"/>
          </a:xfrm>
          <a:custGeom>
            <a:avLst/>
            <a:gdLst/>
            <a:ahLst/>
            <a:cxnLst/>
            <a:rect r="r" b="b" t="t" l="l"/>
            <a:pathLst>
              <a:path h="5143500" w="7283120">
                <a:moveTo>
                  <a:pt x="0" y="0"/>
                </a:moveTo>
                <a:lnTo>
                  <a:pt x="7283120" y="0"/>
                </a:lnTo>
                <a:lnTo>
                  <a:pt x="7283120" y="5143500"/>
                </a:lnTo>
                <a:lnTo>
                  <a:pt x="0" y="5143500"/>
                </a:lnTo>
                <a:lnTo>
                  <a:pt x="0" y="0"/>
                </a:lnTo>
                <a:close/>
              </a:path>
            </a:pathLst>
          </a:custGeom>
          <a:blipFill>
            <a:blip r:embed="rId2"/>
            <a:stretch>
              <a:fillRect l="-47435" t="0" r="-3359"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53561" y="3600450"/>
            <a:ext cx="8934220" cy="3086100"/>
            <a:chOff x="0" y="0"/>
            <a:chExt cx="2353046" cy="812800"/>
          </a:xfrm>
        </p:grpSpPr>
        <p:sp>
          <p:nvSpPr>
            <p:cNvPr name="Freeform 3" id="3"/>
            <p:cNvSpPr/>
            <p:nvPr/>
          </p:nvSpPr>
          <p:spPr>
            <a:xfrm flipH="false" flipV="false" rot="0">
              <a:off x="0" y="0"/>
              <a:ext cx="2353046" cy="812800"/>
            </a:xfrm>
            <a:custGeom>
              <a:avLst/>
              <a:gdLst/>
              <a:ahLst/>
              <a:cxnLst/>
              <a:rect r="r" b="b" t="t" l="l"/>
              <a:pathLst>
                <a:path h="812800" w="2353046">
                  <a:moveTo>
                    <a:pt x="0" y="0"/>
                  </a:moveTo>
                  <a:lnTo>
                    <a:pt x="2353046" y="0"/>
                  </a:lnTo>
                  <a:lnTo>
                    <a:pt x="2353046" y="812800"/>
                  </a:lnTo>
                  <a:lnTo>
                    <a:pt x="0" y="812800"/>
                  </a:lnTo>
                  <a:close/>
                </a:path>
              </a:pathLst>
            </a:custGeom>
            <a:gradFill rotWithShape="true">
              <a:gsLst>
                <a:gs pos="0">
                  <a:srgbClr val="FFF7AD">
                    <a:alpha val="100000"/>
                  </a:srgbClr>
                </a:gs>
                <a:gs pos="100000">
                  <a:srgbClr val="FFA9F9">
                    <a:alpha val="100000"/>
                  </a:srgbClr>
                </a:gs>
              </a:gsLst>
              <a:lin ang="0"/>
            </a:gradFill>
          </p:spPr>
        </p:sp>
        <p:sp>
          <p:nvSpPr>
            <p:cNvPr name="TextBox 4" id="4"/>
            <p:cNvSpPr txBox="true"/>
            <p:nvPr/>
          </p:nvSpPr>
          <p:spPr>
            <a:xfrm>
              <a:off x="0" y="-38100"/>
              <a:ext cx="2353046"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1727507" y="1827211"/>
            <a:ext cx="5082446" cy="2208574"/>
            <a:chOff x="0" y="0"/>
            <a:chExt cx="1338587" cy="581682"/>
          </a:xfrm>
        </p:grpSpPr>
        <p:sp>
          <p:nvSpPr>
            <p:cNvPr name="Freeform 6" id="6"/>
            <p:cNvSpPr/>
            <p:nvPr/>
          </p:nvSpPr>
          <p:spPr>
            <a:xfrm flipH="false" flipV="false" rot="0">
              <a:off x="0" y="0"/>
              <a:ext cx="1338587" cy="581682"/>
            </a:xfrm>
            <a:custGeom>
              <a:avLst/>
              <a:gdLst/>
              <a:ahLst/>
              <a:cxnLst/>
              <a:rect r="r" b="b" t="t" l="l"/>
              <a:pathLst>
                <a:path h="581682" w="1338587">
                  <a:moveTo>
                    <a:pt x="0" y="0"/>
                  </a:moveTo>
                  <a:lnTo>
                    <a:pt x="1338587" y="0"/>
                  </a:lnTo>
                  <a:lnTo>
                    <a:pt x="1338587" y="581682"/>
                  </a:lnTo>
                  <a:lnTo>
                    <a:pt x="0" y="581682"/>
                  </a:lnTo>
                  <a:close/>
                </a:path>
              </a:pathLst>
            </a:custGeom>
            <a:solidFill>
              <a:srgbClr val="E2A9F1"/>
            </a:solidFill>
          </p:spPr>
        </p:sp>
        <p:sp>
          <p:nvSpPr>
            <p:cNvPr name="TextBox 7" id="7"/>
            <p:cNvSpPr txBox="true"/>
            <p:nvPr/>
          </p:nvSpPr>
          <p:spPr>
            <a:xfrm>
              <a:off x="0" y="-38100"/>
              <a:ext cx="1338587" cy="619782"/>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0599307" y="4545781"/>
            <a:ext cx="6892603" cy="5111789"/>
          </a:xfrm>
          <a:custGeom>
            <a:avLst/>
            <a:gdLst/>
            <a:ahLst/>
            <a:cxnLst/>
            <a:rect r="r" b="b" t="t" l="l"/>
            <a:pathLst>
              <a:path h="5111789" w="6892603">
                <a:moveTo>
                  <a:pt x="0" y="0"/>
                </a:moveTo>
                <a:lnTo>
                  <a:pt x="6892603" y="0"/>
                </a:lnTo>
                <a:lnTo>
                  <a:pt x="6892603" y="5111788"/>
                </a:lnTo>
                <a:lnTo>
                  <a:pt x="0" y="5111788"/>
                </a:lnTo>
                <a:lnTo>
                  <a:pt x="0" y="0"/>
                </a:lnTo>
                <a:close/>
              </a:path>
            </a:pathLst>
          </a:custGeom>
          <a:blipFill>
            <a:blip r:embed="rId2"/>
            <a:stretch>
              <a:fillRect l="-899" t="0" r="-899" b="-3345"/>
            </a:stretch>
          </a:blipFill>
        </p:spPr>
      </p:sp>
      <p:sp>
        <p:nvSpPr>
          <p:cNvPr name="TextBox 9" id="9"/>
          <p:cNvSpPr txBox="true"/>
          <p:nvPr/>
        </p:nvSpPr>
        <p:spPr>
          <a:xfrm rot="0">
            <a:off x="1647141" y="4065905"/>
            <a:ext cx="8347059" cy="2069465"/>
          </a:xfrm>
          <a:prstGeom prst="rect">
            <a:avLst/>
          </a:prstGeom>
        </p:spPr>
        <p:txBody>
          <a:bodyPr anchor="t" rtlCol="false" tIns="0" lIns="0" bIns="0" rIns="0">
            <a:spAutoFit/>
          </a:bodyPr>
          <a:lstStyle/>
          <a:p>
            <a:pPr algn="just">
              <a:lnSpc>
                <a:spcPts val="4060"/>
              </a:lnSpc>
              <a:spcBef>
                <a:spcPct val="0"/>
              </a:spcBef>
            </a:pPr>
            <a:r>
              <a:rPr lang="en-US" sz="2900" spc="58">
                <a:solidFill>
                  <a:srgbClr val="000000"/>
                </a:solidFill>
                <a:latin typeface="Crimson Roman"/>
                <a:ea typeface="Crimson Roman"/>
                <a:cs typeface="Crimson Roman"/>
                <a:sym typeface="Crimson Roman"/>
              </a:rPr>
              <a:t>Екологічна психологія - наука про психологічні аспекти взаємовідносин людини та навколишнього середовища: природного, культурного, соціального, інформаційного та інших </a:t>
            </a:r>
          </a:p>
        </p:txBody>
      </p:sp>
      <p:sp>
        <p:nvSpPr>
          <p:cNvPr name="TextBox 10" id="10"/>
          <p:cNvSpPr txBox="true"/>
          <p:nvPr/>
        </p:nvSpPr>
        <p:spPr>
          <a:xfrm rot="0">
            <a:off x="11938885" y="2257128"/>
            <a:ext cx="4659691" cy="1272539"/>
          </a:xfrm>
          <a:prstGeom prst="rect">
            <a:avLst/>
          </a:prstGeom>
        </p:spPr>
        <p:txBody>
          <a:bodyPr anchor="t" rtlCol="false" tIns="0" lIns="0" bIns="0" rIns="0">
            <a:spAutoFit/>
          </a:bodyPr>
          <a:lstStyle/>
          <a:p>
            <a:pPr algn="just">
              <a:lnSpc>
                <a:spcPts val="3360"/>
              </a:lnSpc>
              <a:spcBef>
                <a:spcPct val="0"/>
              </a:spcBef>
            </a:pPr>
            <a:r>
              <a:rPr lang="en-US" sz="2400" spc="48">
                <a:solidFill>
                  <a:srgbClr val="000000"/>
                </a:solidFill>
                <a:latin typeface="Crimson Roman"/>
                <a:ea typeface="Crimson Roman"/>
                <a:cs typeface="Crimson Roman"/>
                <a:sym typeface="Crimson Roman"/>
              </a:rPr>
              <a:t>Цей </a:t>
            </a:r>
            <a:r>
              <a:rPr lang="en-US" sz="2400" spc="48">
                <a:solidFill>
                  <a:srgbClr val="000000"/>
                </a:solidFill>
                <a:latin typeface="Crimson Roman"/>
                <a:ea typeface="Crimson Roman"/>
                <a:cs typeface="Crimson Roman"/>
                <a:sym typeface="Crimson Roman"/>
              </a:rPr>
              <a:t> напрям в науці, як і тренд у суспільному житті є нині одним із пріоритетних.</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714728" y="485456"/>
            <a:ext cx="7783385" cy="3070229"/>
            <a:chOff x="0" y="0"/>
            <a:chExt cx="1601520" cy="631734"/>
          </a:xfrm>
        </p:grpSpPr>
        <p:sp>
          <p:nvSpPr>
            <p:cNvPr name="Freeform 3" id="3"/>
            <p:cNvSpPr/>
            <p:nvPr/>
          </p:nvSpPr>
          <p:spPr>
            <a:xfrm flipH="false" flipV="false" rot="0">
              <a:off x="0" y="0"/>
              <a:ext cx="1601520" cy="631734"/>
            </a:xfrm>
            <a:custGeom>
              <a:avLst/>
              <a:gdLst/>
              <a:ahLst/>
              <a:cxnLst/>
              <a:rect r="r" b="b" t="t" l="l"/>
              <a:pathLst>
                <a:path h="631734" w="1601520">
                  <a:moveTo>
                    <a:pt x="19427" y="0"/>
                  </a:moveTo>
                  <a:lnTo>
                    <a:pt x="1582092" y="0"/>
                  </a:lnTo>
                  <a:cubicBezTo>
                    <a:pt x="1592822" y="0"/>
                    <a:pt x="1601520" y="8698"/>
                    <a:pt x="1601520" y="19427"/>
                  </a:cubicBezTo>
                  <a:lnTo>
                    <a:pt x="1601520" y="612307"/>
                  </a:lnTo>
                  <a:cubicBezTo>
                    <a:pt x="1601520" y="617460"/>
                    <a:pt x="1599473" y="622401"/>
                    <a:pt x="1595830" y="626044"/>
                  </a:cubicBezTo>
                  <a:cubicBezTo>
                    <a:pt x="1592186" y="629688"/>
                    <a:pt x="1587245" y="631734"/>
                    <a:pt x="1582092" y="631734"/>
                  </a:cubicBezTo>
                  <a:lnTo>
                    <a:pt x="19427" y="631734"/>
                  </a:lnTo>
                  <a:cubicBezTo>
                    <a:pt x="8698" y="631734"/>
                    <a:pt x="0" y="623036"/>
                    <a:pt x="0" y="612307"/>
                  </a:cubicBezTo>
                  <a:lnTo>
                    <a:pt x="0" y="19427"/>
                  </a:lnTo>
                  <a:cubicBezTo>
                    <a:pt x="0" y="8698"/>
                    <a:pt x="8698" y="0"/>
                    <a:pt x="19427" y="0"/>
                  </a:cubicBezTo>
                  <a:close/>
                </a:path>
              </a:pathLst>
            </a:custGeom>
            <a:gradFill rotWithShape="true">
              <a:gsLst>
                <a:gs pos="0">
                  <a:srgbClr val="FFF7AD">
                    <a:alpha val="100000"/>
                  </a:srgbClr>
                </a:gs>
                <a:gs pos="100000">
                  <a:srgbClr val="FFA9F9">
                    <a:alpha val="100000"/>
                  </a:srgbClr>
                </a:gs>
              </a:gsLst>
              <a:lin ang="0"/>
            </a:gradFill>
          </p:spPr>
        </p:sp>
        <p:sp>
          <p:nvSpPr>
            <p:cNvPr name="TextBox 4" id="4"/>
            <p:cNvSpPr txBox="true"/>
            <p:nvPr/>
          </p:nvSpPr>
          <p:spPr>
            <a:xfrm>
              <a:off x="0" y="-38100"/>
              <a:ext cx="1601520" cy="66983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533353" y="4097336"/>
            <a:ext cx="9239544" cy="3046742"/>
            <a:chOff x="0" y="0"/>
            <a:chExt cx="1901141" cy="626902"/>
          </a:xfrm>
        </p:grpSpPr>
        <p:sp>
          <p:nvSpPr>
            <p:cNvPr name="Freeform 6" id="6"/>
            <p:cNvSpPr/>
            <p:nvPr/>
          </p:nvSpPr>
          <p:spPr>
            <a:xfrm flipH="false" flipV="false" rot="0">
              <a:off x="0" y="0"/>
              <a:ext cx="1901141" cy="626902"/>
            </a:xfrm>
            <a:custGeom>
              <a:avLst/>
              <a:gdLst/>
              <a:ahLst/>
              <a:cxnLst/>
              <a:rect r="r" b="b" t="t" l="l"/>
              <a:pathLst>
                <a:path h="626902" w="1901141">
                  <a:moveTo>
                    <a:pt x="16365" y="0"/>
                  </a:moveTo>
                  <a:lnTo>
                    <a:pt x="1884775" y="0"/>
                  </a:lnTo>
                  <a:cubicBezTo>
                    <a:pt x="1893814" y="0"/>
                    <a:pt x="1901141" y="7327"/>
                    <a:pt x="1901141" y="16365"/>
                  </a:cubicBezTo>
                  <a:lnTo>
                    <a:pt x="1901141" y="610536"/>
                  </a:lnTo>
                  <a:cubicBezTo>
                    <a:pt x="1901141" y="619575"/>
                    <a:pt x="1893814" y="626902"/>
                    <a:pt x="1884775" y="626902"/>
                  </a:cubicBezTo>
                  <a:lnTo>
                    <a:pt x="16365" y="626902"/>
                  </a:lnTo>
                  <a:cubicBezTo>
                    <a:pt x="7327" y="626902"/>
                    <a:pt x="0" y="619575"/>
                    <a:pt x="0" y="610536"/>
                  </a:cubicBezTo>
                  <a:lnTo>
                    <a:pt x="0" y="16365"/>
                  </a:lnTo>
                  <a:cubicBezTo>
                    <a:pt x="0" y="7327"/>
                    <a:pt x="7327" y="0"/>
                    <a:pt x="16365" y="0"/>
                  </a:cubicBezTo>
                  <a:close/>
                </a:path>
              </a:pathLst>
            </a:custGeom>
            <a:gradFill rotWithShape="true">
              <a:gsLst>
                <a:gs pos="0">
                  <a:srgbClr val="FFF7AD">
                    <a:alpha val="100000"/>
                  </a:srgbClr>
                </a:gs>
                <a:gs pos="100000">
                  <a:srgbClr val="FFA9F9">
                    <a:alpha val="100000"/>
                  </a:srgbClr>
                </a:gs>
              </a:gsLst>
              <a:lin ang="0"/>
            </a:gradFill>
          </p:spPr>
        </p:sp>
        <p:sp>
          <p:nvSpPr>
            <p:cNvPr name="TextBox 7" id="7"/>
            <p:cNvSpPr txBox="true"/>
            <p:nvPr/>
          </p:nvSpPr>
          <p:spPr>
            <a:xfrm>
              <a:off x="0" y="-38100"/>
              <a:ext cx="1901141" cy="665002"/>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0" y="0"/>
            <a:ext cx="8195424" cy="10870974"/>
          </a:xfrm>
          <a:custGeom>
            <a:avLst/>
            <a:gdLst/>
            <a:ahLst/>
            <a:cxnLst/>
            <a:rect r="r" b="b" t="t" l="l"/>
            <a:pathLst>
              <a:path h="10870974" w="8195424">
                <a:moveTo>
                  <a:pt x="0" y="0"/>
                </a:moveTo>
                <a:lnTo>
                  <a:pt x="8195424" y="0"/>
                </a:lnTo>
                <a:lnTo>
                  <a:pt x="8195424" y="10870974"/>
                </a:lnTo>
                <a:lnTo>
                  <a:pt x="0" y="10870974"/>
                </a:lnTo>
                <a:lnTo>
                  <a:pt x="0" y="0"/>
                </a:lnTo>
                <a:close/>
              </a:path>
            </a:pathLst>
          </a:custGeom>
          <a:blipFill>
            <a:blip r:embed="rId2"/>
            <a:stretch>
              <a:fillRect l="-129677" t="0" r="-53554" b="0"/>
            </a:stretch>
          </a:blipFill>
        </p:spPr>
      </p:sp>
      <p:grpSp>
        <p:nvGrpSpPr>
          <p:cNvPr name="Group 9" id="9"/>
          <p:cNvGrpSpPr/>
          <p:nvPr/>
        </p:nvGrpSpPr>
        <p:grpSpPr>
          <a:xfrm rot="0">
            <a:off x="8533353" y="7507132"/>
            <a:ext cx="9239544" cy="2036826"/>
            <a:chOff x="0" y="0"/>
            <a:chExt cx="1901141" cy="419100"/>
          </a:xfrm>
        </p:grpSpPr>
        <p:sp>
          <p:nvSpPr>
            <p:cNvPr name="Freeform 10" id="10"/>
            <p:cNvSpPr/>
            <p:nvPr/>
          </p:nvSpPr>
          <p:spPr>
            <a:xfrm flipH="false" flipV="false" rot="0">
              <a:off x="0" y="0"/>
              <a:ext cx="1901141" cy="419100"/>
            </a:xfrm>
            <a:custGeom>
              <a:avLst/>
              <a:gdLst/>
              <a:ahLst/>
              <a:cxnLst/>
              <a:rect r="r" b="b" t="t" l="l"/>
              <a:pathLst>
                <a:path h="419100" w="1901141">
                  <a:moveTo>
                    <a:pt x="16365" y="0"/>
                  </a:moveTo>
                  <a:lnTo>
                    <a:pt x="1884775" y="0"/>
                  </a:lnTo>
                  <a:cubicBezTo>
                    <a:pt x="1893814" y="0"/>
                    <a:pt x="1901141" y="7327"/>
                    <a:pt x="1901141" y="16365"/>
                  </a:cubicBezTo>
                  <a:lnTo>
                    <a:pt x="1901141" y="402735"/>
                  </a:lnTo>
                  <a:cubicBezTo>
                    <a:pt x="1901141" y="411773"/>
                    <a:pt x="1893814" y="419100"/>
                    <a:pt x="1884775" y="419100"/>
                  </a:cubicBezTo>
                  <a:lnTo>
                    <a:pt x="16365" y="419100"/>
                  </a:lnTo>
                  <a:cubicBezTo>
                    <a:pt x="7327" y="419100"/>
                    <a:pt x="0" y="411773"/>
                    <a:pt x="0" y="402735"/>
                  </a:cubicBezTo>
                  <a:lnTo>
                    <a:pt x="0" y="16365"/>
                  </a:lnTo>
                  <a:cubicBezTo>
                    <a:pt x="0" y="7327"/>
                    <a:pt x="7327" y="0"/>
                    <a:pt x="16365" y="0"/>
                  </a:cubicBezTo>
                  <a:close/>
                </a:path>
              </a:pathLst>
            </a:custGeom>
            <a:gradFill rotWithShape="true">
              <a:gsLst>
                <a:gs pos="0">
                  <a:srgbClr val="FFF7AD">
                    <a:alpha val="100000"/>
                  </a:srgbClr>
                </a:gs>
                <a:gs pos="100000">
                  <a:srgbClr val="FFA9F9">
                    <a:alpha val="100000"/>
                  </a:srgbClr>
                </a:gs>
              </a:gsLst>
              <a:lin ang="0"/>
            </a:gradFill>
          </p:spPr>
        </p:sp>
        <p:sp>
          <p:nvSpPr>
            <p:cNvPr name="TextBox 11" id="11"/>
            <p:cNvSpPr txBox="true"/>
            <p:nvPr/>
          </p:nvSpPr>
          <p:spPr>
            <a:xfrm>
              <a:off x="0" y="-38100"/>
              <a:ext cx="1901141" cy="457200"/>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431064" y="830631"/>
            <a:ext cx="6350713" cy="2040891"/>
          </a:xfrm>
          <a:prstGeom prst="rect">
            <a:avLst/>
          </a:prstGeom>
        </p:spPr>
        <p:txBody>
          <a:bodyPr anchor="t" rtlCol="false" tIns="0" lIns="0" bIns="0" rIns="0">
            <a:spAutoFit/>
          </a:bodyPr>
          <a:lstStyle/>
          <a:p>
            <a:pPr algn="just">
              <a:lnSpc>
                <a:spcPts val="4059"/>
              </a:lnSpc>
              <a:spcBef>
                <a:spcPct val="0"/>
              </a:spcBef>
            </a:pPr>
            <a:r>
              <a:rPr lang="en-US" sz="2899">
                <a:solidFill>
                  <a:srgbClr val="000000"/>
                </a:solidFill>
                <a:latin typeface="Open Sans"/>
                <a:ea typeface="Open Sans"/>
                <a:cs typeface="Open Sans"/>
                <a:sym typeface="Open Sans"/>
              </a:rPr>
              <a:t>Е</a:t>
            </a:r>
            <a:r>
              <a:rPr lang="en-US" sz="2899">
                <a:solidFill>
                  <a:srgbClr val="000000"/>
                </a:solidFill>
                <a:latin typeface="Open Sans"/>
                <a:ea typeface="Open Sans"/>
                <a:cs typeface="Open Sans"/>
                <a:sym typeface="Open Sans"/>
              </a:rPr>
              <a:t>кологічні проблеми тісно пов’язані з психологічними, а людський фактор є  значущим для екології  </a:t>
            </a:r>
          </a:p>
        </p:txBody>
      </p:sp>
      <p:sp>
        <p:nvSpPr>
          <p:cNvPr name="TextBox 13" id="13"/>
          <p:cNvSpPr txBox="true"/>
          <p:nvPr/>
        </p:nvSpPr>
        <p:spPr>
          <a:xfrm rot="0">
            <a:off x="8862163" y="4314512"/>
            <a:ext cx="8253114" cy="2555241"/>
          </a:xfrm>
          <a:prstGeom prst="rect">
            <a:avLst/>
          </a:prstGeom>
        </p:spPr>
        <p:txBody>
          <a:bodyPr anchor="t" rtlCol="false" tIns="0" lIns="0" bIns="0" rIns="0">
            <a:spAutoFit/>
          </a:bodyPr>
          <a:lstStyle/>
          <a:p>
            <a:pPr algn="just">
              <a:lnSpc>
                <a:spcPts val="4059"/>
              </a:lnSpc>
              <a:spcBef>
                <a:spcPct val="0"/>
              </a:spcBef>
            </a:pPr>
            <a:r>
              <a:rPr lang="en-US" sz="2899">
                <a:solidFill>
                  <a:srgbClr val="000000"/>
                </a:solidFill>
                <a:latin typeface="Open Sans"/>
                <a:ea typeface="Open Sans"/>
                <a:cs typeface="Open Sans"/>
                <a:sym typeface="Open Sans"/>
              </a:rPr>
              <a:t>Від народження до смерті людина перебуває в тому чи іншому екологічному просторі. Певним чином він впливає на неї, але й сама людина формує цей простір, будує його або, навпаки, руйнує.</a:t>
            </a:r>
          </a:p>
        </p:txBody>
      </p:sp>
      <p:sp>
        <p:nvSpPr>
          <p:cNvPr name="TextBox 14" id="14"/>
          <p:cNvSpPr txBox="true"/>
          <p:nvPr/>
        </p:nvSpPr>
        <p:spPr>
          <a:xfrm rot="0">
            <a:off x="9144000" y="7990875"/>
            <a:ext cx="7971277" cy="1012191"/>
          </a:xfrm>
          <a:prstGeom prst="rect">
            <a:avLst/>
          </a:prstGeom>
        </p:spPr>
        <p:txBody>
          <a:bodyPr anchor="t" rtlCol="false" tIns="0" lIns="0" bIns="0" rIns="0">
            <a:spAutoFit/>
          </a:bodyPr>
          <a:lstStyle/>
          <a:p>
            <a:pPr algn="ctr">
              <a:lnSpc>
                <a:spcPts val="4059"/>
              </a:lnSpc>
              <a:spcBef>
                <a:spcPct val="0"/>
              </a:spcBef>
            </a:pPr>
            <a:r>
              <a:rPr lang="en-US" sz="2899">
                <a:solidFill>
                  <a:srgbClr val="000000"/>
                </a:solidFill>
                <a:latin typeface="Open Sans"/>
                <a:ea typeface="Open Sans"/>
                <a:cs typeface="Open Sans"/>
                <a:sym typeface="Open Sans"/>
              </a:rPr>
              <a:t>К</a:t>
            </a:r>
            <a:r>
              <a:rPr lang="en-US" sz="2899">
                <a:solidFill>
                  <a:srgbClr val="000000"/>
                </a:solidFill>
                <a:latin typeface="Open Sans"/>
                <a:ea typeface="Open Sans"/>
                <a:cs typeface="Open Sans"/>
                <a:sym typeface="Open Sans"/>
              </a:rPr>
              <a:t>атегорія «навколишнє середовище» — одна з базових в екологічній психології</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424020" y="1721536"/>
            <a:ext cx="4495286" cy="3720234"/>
            <a:chOff x="0" y="0"/>
            <a:chExt cx="1183944" cy="979815"/>
          </a:xfrm>
        </p:grpSpPr>
        <p:sp>
          <p:nvSpPr>
            <p:cNvPr name="Freeform 3" id="3"/>
            <p:cNvSpPr/>
            <p:nvPr/>
          </p:nvSpPr>
          <p:spPr>
            <a:xfrm flipH="false" flipV="false" rot="0">
              <a:off x="0" y="0"/>
              <a:ext cx="1183944" cy="979815"/>
            </a:xfrm>
            <a:custGeom>
              <a:avLst/>
              <a:gdLst/>
              <a:ahLst/>
              <a:cxnLst/>
              <a:rect r="r" b="b" t="t" l="l"/>
              <a:pathLst>
                <a:path h="979815" w="1183944">
                  <a:moveTo>
                    <a:pt x="1183944" y="0"/>
                  </a:moveTo>
                  <a:lnTo>
                    <a:pt x="0" y="0"/>
                  </a:lnTo>
                  <a:lnTo>
                    <a:pt x="0" y="791855"/>
                  </a:lnTo>
                  <a:lnTo>
                    <a:pt x="157480" y="791855"/>
                  </a:lnTo>
                  <a:lnTo>
                    <a:pt x="157480" y="979815"/>
                  </a:lnTo>
                  <a:lnTo>
                    <a:pt x="463550" y="791855"/>
                  </a:lnTo>
                  <a:lnTo>
                    <a:pt x="1183944" y="791855"/>
                  </a:lnTo>
                  <a:lnTo>
                    <a:pt x="1183944" y="0"/>
                  </a:lnTo>
                  <a:close/>
                </a:path>
              </a:pathLst>
            </a:custGeom>
            <a:gradFill rotWithShape="true">
              <a:gsLst>
                <a:gs pos="0">
                  <a:srgbClr val="FFF7AD">
                    <a:alpha val="100000"/>
                  </a:srgbClr>
                </a:gs>
                <a:gs pos="100000">
                  <a:srgbClr val="FFA9F9">
                    <a:alpha val="100000"/>
                  </a:srgbClr>
                </a:gs>
              </a:gsLst>
              <a:lin ang="0"/>
            </a:gradFill>
          </p:spPr>
        </p:sp>
        <p:sp>
          <p:nvSpPr>
            <p:cNvPr name="TextBox 4" id="4"/>
            <p:cNvSpPr txBox="true"/>
            <p:nvPr/>
          </p:nvSpPr>
          <p:spPr>
            <a:xfrm>
              <a:off x="0" y="-38100"/>
              <a:ext cx="1183944" cy="827415"/>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5412994" y="971550"/>
            <a:ext cx="6287691" cy="497841"/>
          </a:xfrm>
          <a:prstGeom prst="rect">
            <a:avLst/>
          </a:prstGeom>
        </p:spPr>
        <p:txBody>
          <a:bodyPr anchor="t" rtlCol="false" tIns="0" lIns="0" bIns="0" rIns="0">
            <a:spAutoFit/>
          </a:bodyPr>
          <a:lstStyle/>
          <a:p>
            <a:pPr algn="ctr">
              <a:lnSpc>
                <a:spcPts val="4059"/>
              </a:lnSpc>
              <a:spcBef>
                <a:spcPct val="0"/>
              </a:spcBef>
            </a:pPr>
            <a:r>
              <a:rPr lang="en-US" b="true" sz="2899">
                <a:solidFill>
                  <a:srgbClr val="000000"/>
                </a:solidFill>
                <a:latin typeface="Open Sans Bold"/>
                <a:ea typeface="Open Sans Bold"/>
                <a:cs typeface="Open Sans Bold"/>
                <a:sym typeface="Open Sans Bold"/>
              </a:rPr>
              <a:t>3авдання екологічної психології</a:t>
            </a:r>
          </a:p>
        </p:txBody>
      </p:sp>
      <p:grpSp>
        <p:nvGrpSpPr>
          <p:cNvPr name="Group 6" id="6"/>
          <p:cNvGrpSpPr/>
          <p:nvPr/>
        </p:nvGrpSpPr>
        <p:grpSpPr>
          <a:xfrm rot="0">
            <a:off x="6896357" y="1721536"/>
            <a:ext cx="4495286" cy="3720234"/>
            <a:chOff x="0" y="0"/>
            <a:chExt cx="1183944" cy="979815"/>
          </a:xfrm>
        </p:grpSpPr>
        <p:sp>
          <p:nvSpPr>
            <p:cNvPr name="Freeform 7" id="7"/>
            <p:cNvSpPr/>
            <p:nvPr/>
          </p:nvSpPr>
          <p:spPr>
            <a:xfrm flipH="false" flipV="false" rot="0">
              <a:off x="0" y="0"/>
              <a:ext cx="1183944" cy="979815"/>
            </a:xfrm>
            <a:custGeom>
              <a:avLst/>
              <a:gdLst/>
              <a:ahLst/>
              <a:cxnLst/>
              <a:rect r="r" b="b" t="t" l="l"/>
              <a:pathLst>
                <a:path h="979815" w="1183944">
                  <a:moveTo>
                    <a:pt x="1183944" y="0"/>
                  </a:moveTo>
                  <a:lnTo>
                    <a:pt x="0" y="0"/>
                  </a:lnTo>
                  <a:lnTo>
                    <a:pt x="0" y="791855"/>
                  </a:lnTo>
                  <a:lnTo>
                    <a:pt x="157480" y="791855"/>
                  </a:lnTo>
                  <a:lnTo>
                    <a:pt x="157480" y="979815"/>
                  </a:lnTo>
                  <a:lnTo>
                    <a:pt x="463550" y="791855"/>
                  </a:lnTo>
                  <a:lnTo>
                    <a:pt x="1183944" y="791855"/>
                  </a:lnTo>
                  <a:lnTo>
                    <a:pt x="1183944" y="0"/>
                  </a:lnTo>
                  <a:close/>
                </a:path>
              </a:pathLst>
            </a:custGeom>
            <a:gradFill rotWithShape="true">
              <a:gsLst>
                <a:gs pos="0">
                  <a:srgbClr val="FFF7AD">
                    <a:alpha val="100000"/>
                  </a:srgbClr>
                </a:gs>
                <a:gs pos="100000">
                  <a:srgbClr val="FFA9F9">
                    <a:alpha val="100000"/>
                  </a:srgbClr>
                </a:gs>
              </a:gsLst>
              <a:lin ang="0"/>
            </a:gradFill>
          </p:spPr>
        </p:sp>
        <p:sp>
          <p:nvSpPr>
            <p:cNvPr name="TextBox 8" id="8"/>
            <p:cNvSpPr txBox="true"/>
            <p:nvPr/>
          </p:nvSpPr>
          <p:spPr>
            <a:xfrm>
              <a:off x="0" y="-38100"/>
              <a:ext cx="1183944" cy="82741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2133307" y="1721536"/>
            <a:ext cx="4495286" cy="3720234"/>
            <a:chOff x="0" y="0"/>
            <a:chExt cx="1183944" cy="979815"/>
          </a:xfrm>
        </p:grpSpPr>
        <p:sp>
          <p:nvSpPr>
            <p:cNvPr name="Freeform 10" id="10"/>
            <p:cNvSpPr/>
            <p:nvPr/>
          </p:nvSpPr>
          <p:spPr>
            <a:xfrm flipH="false" flipV="false" rot="0">
              <a:off x="0" y="0"/>
              <a:ext cx="1183944" cy="979815"/>
            </a:xfrm>
            <a:custGeom>
              <a:avLst/>
              <a:gdLst/>
              <a:ahLst/>
              <a:cxnLst/>
              <a:rect r="r" b="b" t="t" l="l"/>
              <a:pathLst>
                <a:path h="979815" w="1183944">
                  <a:moveTo>
                    <a:pt x="1183944" y="0"/>
                  </a:moveTo>
                  <a:lnTo>
                    <a:pt x="0" y="0"/>
                  </a:lnTo>
                  <a:lnTo>
                    <a:pt x="0" y="791855"/>
                  </a:lnTo>
                  <a:lnTo>
                    <a:pt x="157480" y="791855"/>
                  </a:lnTo>
                  <a:lnTo>
                    <a:pt x="157480" y="979815"/>
                  </a:lnTo>
                  <a:lnTo>
                    <a:pt x="463550" y="791855"/>
                  </a:lnTo>
                  <a:lnTo>
                    <a:pt x="1183944" y="791855"/>
                  </a:lnTo>
                  <a:lnTo>
                    <a:pt x="1183944" y="0"/>
                  </a:lnTo>
                  <a:close/>
                </a:path>
              </a:pathLst>
            </a:custGeom>
            <a:gradFill rotWithShape="true">
              <a:gsLst>
                <a:gs pos="0">
                  <a:srgbClr val="FFF7AD">
                    <a:alpha val="100000"/>
                  </a:srgbClr>
                </a:gs>
                <a:gs pos="100000">
                  <a:srgbClr val="FFA9F9">
                    <a:alpha val="100000"/>
                  </a:srgbClr>
                </a:gs>
              </a:gsLst>
              <a:lin ang="0"/>
            </a:gradFill>
          </p:spPr>
        </p:sp>
        <p:sp>
          <p:nvSpPr>
            <p:cNvPr name="TextBox 11" id="11"/>
            <p:cNvSpPr txBox="true"/>
            <p:nvPr/>
          </p:nvSpPr>
          <p:spPr>
            <a:xfrm>
              <a:off x="0" y="-38100"/>
              <a:ext cx="1183944" cy="82741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9453042" y="6312870"/>
            <a:ext cx="4495286" cy="3720234"/>
            <a:chOff x="0" y="0"/>
            <a:chExt cx="1183944" cy="979815"/>
          </a:xfrm>
        </p:grpSpPr>
        <p:sp>
          <p:nvSpPr>
            <p:cNvPr name="Freeform 13" id="13"/>
            <p:cNvSpPr/>
            <p:nvPr/>
          </p:nvSpPr>
          <p:spPr>
            <a:xfrm flipH="false" flipV="false" rot="0">
              <a:off x="0" y="0"/>
              <a:ext cx="1183944" cy="979815"/>
            </a:xfrm>
            <a:custGeom>
              <a:avLst/>
              <a:gdLst/>
              <a:ahLst/>
              <a:cxnLst/>
              <a:rect r="r" b="b" t="t" l="l"/>
              <a:pathLst>
                <a:path h="979815" w="1183944">
                  <a:moveTo>
                    <a:pt x="1183944" y="0"/>
                  </a:moveTo>
                  <a:lnTo>
                    <a:pt x="0" y="0"/>
                  </a:lnTo>
                  <a:lnTo>
                    <a:pt x="0" y="791855"/>
                  </a:lnTo>
                  <a:lnTo>
                    <a:pt x="157480" y="791855"/>
                  </a:lnTo>
                  <a:lnTo>
                    <a:pt x="157480" y="979815"/>
                  </a:lnTo>
                  <a:lnTo>
                    <a:pt x="463550" y="791855"/>
                  </a:lnTo>
                  <a:lnTo>
                    <a:pt x="1183944" y="791855"/>
                  </a:lnTo>
                  <a:lnTo>
                    <a:pt x="1183944" y="0"/>
                  </a:lnTo>
                  <a:close/>
                </a:path>
              </a:pathLst>
            </a:custGeom>
            <a:gradFill rotWithShape="true">
              <a:gsLst>
                <a:gs pos="0">
                  <a:srgbClr val="FFF7AD">
                    <a:alpha val="100000"/>
                  </a:srgbClr>
                </a:gs>
                <a:gs pos="100000">
                  <a:srgbClr val="FFA9F9">
                    <a:alpha val="100000"/>
                  </a:srgbClr>
                </a:gs>
              </a:gsLst>
              <a:lin ang="0"/>
            </a:gradFill>
          </p:spPr>
        </p:sp>
        <p:sp>
          <p:nvSpPr>
            <p:cNvPr name="TextBox 14" id="14"/>
            <p:cNvSpPr txBox="true"/>
            <p:nvPr/>
          </p:nvSpPr>
          <p:spPr>
            <a:xfrm>
              <a:off x="0" y="-38100"/>
              <a:ext cx="1183944" cy="827415"/>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3671663" y="6312870"/>
            <a:ext cx="4495286" cy="3720234"/>
            <a:chOff x="0" y="0"/>
            <a:chExt cx="1183944" cy="979815"/>
          </a:xfrm>
        </p:grpSpPr>
        <p:sp>
          <p:nvSpPr>
            <p:cNvPr name="Freeform 16" id="16"/>
            <p:cNvSpPr/>
            <p:nvPr/>
          </p:nvSpPr>
          <p:spPr>
            <a:xfrm flipH="false" flipV="false" rot="0">
              <a:off x="0" y="0"/>
              <a:ext cx="1183944" cy="979815"/>
            </a:xfrm>
            <a:custGeom>
              <a:avLst/>
              <a:gdLst/>
              <a:ahLst/>
              <a:cxnLst/>
              <a:rect r="r" b="b" t="t" l="l"/>
              <a:pathLst>
                <a:path h="979815" w="1183944">
                  <a:moveTo>
                    <a:pt x="1183944" y="0"/>
                  </a:moveTo>
                  <a:lnTo>
                    <a:pt x="0" y="0"/>
                  </a:lnTo>
                  <a:lnTo>
                    <a:pt x="0" y="791855"/>
                  </a:lnTo>
                  <a:lnTo>
                    <a:pt x="157480" y="791855"/>
                  </a:lnTo>
                  <a:lnTo>
                    <a:pt x="157480" y="979815"/>
                  </a:lnTo>
                  <a:lnTo>
                    <a:pt x="463550" y="791855"/>
                  </a:lnTo>
                  <a:lnTo>
                    <a:pt x="1183944" y="791855"/>
                  </a:lnTo>
                  <a:lnTo>
                    <a:pt x="1183944" y="0"/>
                  </a:lnTo>
                  <a:close/>
                </a:path>
              </a:pathLst>
            </a:custGeom>
            <a:gradFill rotWithShape="true">
              <a:gsLst>
                <a:gs pos="0">
                  <a:srgbClr val="FFF7AD">
                    <a:alpha val="100000"/>
                  </a:srgbClr>
                </a:gs>
                <a:gs pos="100000">
                  <a:srgbClr val="FFA9F9">
                    <a:alpha val="100000"/>
                  </a:srgbClr>
                </a:gs>
              </a:gsLst>
              <a:lin ang="0"/>
            </a:gradFill>
          </p:spPr>
        </p:sp>
        <p:sp>
          <p:nvSpPr>
            <p:cNvPr name="TextBox 17" id="17"/>
            <p:cNvSpPr txBox="true"/>
            <p:nvPr/>
          </p:nvSpPr>
          <p:spPr>
            <a:xfrm>
              <a:off x="0" y="-38100"/>
              <a:ext cx="1183944" cy="827415"/>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1917235" y="2265460"/>
            <a:ext cx="3508856" cy="1526541"/>
          </a:xfrm>
          <a:prstGeom prst="rect">
            <a:avLst/>
          </a:prstGeom>
        </p:spPr>
        <p:txBody>
          <a:bodyPr anchor="t" rtlCol="false" tIns="0" lIns="0" bIns="0" rIns="0">
            <a:spAutoFit/>
          </a:bodyPr>
          <a:lstStyle/>
          <a:p>
            <a:pPr algn="ctr">
              <a:lnSpc>
                <a:spcPts val="4059"/>
              </a:lnSpc>
              <a:spcBef>
                <a:spcPct val="0"/>
              </a:spcBef>
            </a:pPr>
            <a:r>
              <a:rPr lang="en-US" sz="2899">
                <a:solidFill>
                  <a:srgbClr val="000000"/>
                </a:solidFill>
                <a:latin typeface="Open Sans"/>
                <a:ea typeface="Open Sans"/>
                <a:cs typeface="Open Sans"/>
                <a:sym typeface="Open Sans"/>
              </a:rPr>
              <a:t>дослідити екологічну свідомість,</a:t>
            </a:r>
          </a:p>
        </p:txBody>
      </p:sp>
      <p:sp>
        <p:nvSpPr>
          <p:cNvPr name="TextBox 19" id="19"/>
          <p:cNvSpPr txBox="true"/>
          <p:nvPr/>
        </p:nvSpPr>
        <p:spPr>
          <a:xfrm rot="0">
            <a:off x="7342599" y="2265460"/>
            <a:ext cx="3908125" cy="1526541"/>
          </a:xfrm>
          <a:prstGeom prst="rect">
            <a:avLst/>
          </a:prstGeom>
        </p:spPr>
        <p:txBody>
          <a:bodyPr anchor="t" rtlCol="false" tIns="0" lIns="0" bIns="0" rIns="0">
            <a:spAutoFit/>
          </a:bodyPr>
          <a:lstStyle/>
          <a:p>
            <a:pPr algn="ctr">
              <a:lnSpc>
                <a:spcPts val="4059"/>
              </a:lnSpc>
              <a:spcBef>
                <a:spcPct val="0"/>
              </a:spcBef>
            </a:pPr>
            <a:r>
              <a:rPr lang="en-US" sz="2899">
                <a:solidFill>
                  <a:srgbClr val="000000"/>
                </a:solidFill>
                <a:latin typeface="Open Sans"/>
                <a:ea typeface="Open Sans"/>
                <a:cs typeface="Open Sans"/>
                <a:sym typeface="Open Sans"/>
              </a:rPr>
              <a:t>з’ясувати мотиви екологічної поведінки</a:t>
            </a:r>
          </a:p>
        </p:txBody>
      </p:sp>
      <p:sp>
        <p:nvSpPr>
          <p:cNvPr name="TextBox 20" id="20"/>
          <p:cNvSpPr txBox="true"/>
          <p:nvPr/>
        </p:nvSpPr>
        <p:spPr>
          <a:xfrm rot="0">
            <a:off x="12274225" y="1751110"/>
            <a:ext cx="4213448" cy="2555241"/>
          </a:xfrm>
          <a:prstGeom prst="rect">
            <a:avLst/>
          </a:prstGeom>
        </p:spPr>
        <p:txBody>
          <a:bodyPr anchor="t" rtlCol="false" tIns="0" lIns="0" bIns="0" rIns="0">
            <a:spAutoFit/>
          </a:bodyPr>
          <a:lstStyle/>
          <a:p>
            <a:pPr algn="ctr">
              <a:lnSpc>
                <a:spcPts val="4059"/>
              </a:lnSpc>
              <a:spcBef>
                <a:spcPct val="0"/>
              </a:spcBef>
            </a:pPr>
            <a:r>
              <a:rPr lang="en-US" sz="2899">
                <a:solidFill>
                  <a:srgbClr val="000000"/>
                </a:solidFill>
                <a:latin typeface="Open Sans"/>
                <a:ea typeface="Open Sans"/>
                <a:cs typeface="Open Sans"/>
                <a:sym typeface="Open Sans"/>
              </a:rPr>
              <a:t>проаналізувати психологічні наслідки дії різноманітних факторів середовища на людину</a:t>
            </a:r>
          </a:p>
        </p:txBody>
      </p:sp>
      <p:sp>
        <p:nvSpPr>
          <p:cNvPr name="TextBox 21" id="21"/>
          <p:cNvSpPr txBox="true"/>
          <p:nvPr/>
        </p:nvSpPr>
        <p:spPr>
          <a:xfrm rot="0">
            <a:off x="3971787" y="6611329"/>
            <a:ext cx="3895037" cy="2040891"/>
          </a:xfrm>
          <a:prstGeom prst="rect">
            <a:avLst/>
          </a:prstGeom>
        </p:spPr>
        <p:txBody>
          <a:bodyPr anchor="t" rtlCol="false" tIns="0" lIns="0" bIns="0" rIns="0">
            <a:spAutoFit/>
          </a:bodyPr>
          <a:lstStyle/>
          <a:p>
            <a:pPr algn="ctr">
              <a:lnSpc>
                <a:spcPts val="4059"/>
              </a:lnSpc>
              <a:spcBef>
                <a:spcPct val="0"/>
              </a:spcBef>
            </a:pPr>
            <a:r>
              <a:rPr lang="en-US" sz="2899">
                <a:solidFill>
                  <a:srgbClr val="000000"/>
                </a:solidFill>
                <a:latin typeface="Open Sans"/>
                <a:ea typeface="Open Sans"/>
                <a:cs typeface="Open Sans"/>
                <a:sym typeface="Open Sans"/>
              </a:rPr>
              <a:t>проаналізувати психологічні наслідки екологічної кризи</a:t>
            </a:r>
          </a:p>
        </p:txBody>
      </p:sp>
      <p:sp>
        <p:nvSpPr>
          <p:cNvPr name="TextBox 22" id="22"/>
          <p:cNvSpPr txBox="true"/>
          <p:nvPr/>
        </p:nvSpPr>
        <p:spPr>
          <a:xfrm rot="0">
            <a:off x="9705198" y="6611329"/>
            <a:ext cx="3990972" cy="2040891"/>
          </a:xfrm>
          <a:prstGeom prst="rect">
            <a:avLst/>
          </a:prstGeom>
        </p:spPr>
        <p:txBody>
          <a:bodyPr anchor="t" rtlCol="false" tIns="0" lIns="0" bIns="0" rIns="0">
            <a:spAutoFit/>
          </a:bodyPr>
          <a:lstStyle/>
          <a:p>
            <a:pPr algn="ctr">
              <a:lnSpc>
                <a:spcPts val="4059"/>
              </a:lnSpc>
              <a:spcBef>
                <a:spcPct val="0"/>
              </a:spcBef>
            </a:pPr>
            <a:r>
              <a:rPr lang="en-US" sz="2899">
                <a:solidFill>
                  <a:srgbClr val="000000"/>
                </a:solidFill>
                <a:latin typeface="Open Sans"/>
                <a:ea typeface="Open Sans"/>
                <a:cs typeface="Open Sans"/>
                <a:sym typeface="Open Sans"/>
              </a:rPr>
              <a:t>розробити психологічні засоби екологічного виховання</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29344" y="2293146"/>
            <a:ext cx="11462538" cy="3281607"/>
            <a:chOff x="0" y="0"/>
            <a:chExt cx="2358547" cy="675228"/>
          </a:xfrm>
        </p:grpSpPr>
        <p:sp>
          <p:nvSpPr>
            <p:cNvPr name="Freeform 3" id="3"/>
            <p:cNvSpPr/>
            <p:nvPr/>
          </p:nvSpPr>
          <p:spPr>
            <a:xfrm flipH="false" flipV="false" rot="0">
              <a:off x="0" y="0"/>
              <a:ext cx="2358547" cy="675228"/>
            </a:xfrm>
            <a:custGeom>
              <a:avLst/>
              <a:gdLst/>
              <a:ahLst/>
              <a:cxnLst/>
              <a:rect r="r" b="b" t="t" l="l"/>
              <a:pathLst>
                <a:path h="675228" w="2358547">
                  <a:moveTo>
                    <a:pt x="13192" y="0"/>
                  </a:moveTo>
                  <a:lnTo>
                    <a:pt x="2345355" y="0"/>
                  </a:lnTo>
                  <a:cubicBezTo>
                    <a:pt x="2348854" y="0"/>
                    <a:pt x="2352209" y="1390"/>
                    <a:pt x="2354683" y="3864"/>
                  </a:cubicBezTo>
                  <a:cubicBezTo>
                    <a:pt x="2357157" y="6338"/>
                    <a:pt x="2358547" y="9693"/>
                    <a:pt x="2358547" y="13192"/>
                  </a:cubicBezTo>
                  <a:lnTo>
                    <a:pt x="2358547" y="662036"/>
                  </a:lnTo>
                  <a:cubicBezTo>
                    <a:pt x="2358547" y="669322"/>
                    <a:pt x="2352641" y="675228"/>
                    <a:pt x="2345355" y="675228"/>
                  </a:cubicBezTo>
                  <a:lnTo>
                    <a:pt x="13192" y="675228"/>
                  </a:lnTo>
                  <a:cubicBezTo>
                    <a:pt x="9693" y="675228"/>
                    <a:pt x="6338" y="673838"/>
                    <a:pt x="3864" y="671364"/>
                  </a:cubicBezTo>
                  <a:cubicBezTo>
                    <a:pt x="1390" y="668890"/>
                    <a:pt x="0" y="665535"/>
                    <a:pt x="0" y="662036"/>
                  </a:cubicBezTo>
                  <a:lnTo>
                    <a:pt x="0" y="13192"/>
                  </a:lnTo>
                  <a:cubicBezTo>
                    <a:pt x="0" y="9693"/>
                    <a:pt x="1390" y="6338"/>
                    <a:pt x="3864" y="3864"/>
                  </a:cubicBezTo>
                  <a:cubicBezTo>
                    <a:pt x="6338" y="1390"/>
                    <a:pt x="9693" y="0"/>
                    <a:pt x="13192" y="0"/>
                  </a:cubicBezTo>
                  <a:close/>
                </a:path>
              </a:pathLst>
            </a:custGeom>
            <a:gradFill rotWithShape="true">
              <a:gsLst>
                <a:gs pos="0">
                  <a:srgbClr val="FFF7AD">
                    <a:alpha val="100000"/>
                  </a:srgbClr>
                </a:gs>
                <a:gs pos="100000">
                  <a:srgbClr val="FFA9F9">
                    <a:alpha val="100000"/>
                  </a:srgbClr>
                </a:gs>
              </a:gsLst>
              <a:lin ang="0"/>
            </a:gradFill>
          </p:spPr>
        </p:sp>
        <p:sp>
          <p:nvSpPr>
            <p:cNvPr name="TextBox 4" id="4"/>
            <p:cNvSpPr txBox="true"/>
            <p:nvPr/>
          </p:nvSpPr>
          <p:spPr>
            <a:xfrm>
              <a:off x="0" y="-38100"/>
              <a:ext cx="2358547" cy="71332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6787141" y="5882748"/>
            <a:ext cx="10977539" cy="3375552"/>
            <a:chOff x="0" y="0"/>
            <a:chExt cx="2258753" cy="694558"/>
          </a:xfrm>
        </p:grpSpPr>
        <p:sp>
          <p:nvSpPr>
            <p:cNvPr name="Freeform 6" id="6"/>
            <p:cNvSpPr/>
            <p:nvPr/>
          </p:nvSpPr>
          <p:spPr>
            <a:xfrm flipH="false" flipV="false" rot="0">
              <a:off x="0" y="0"/>
              <a:ext cx="2258753" cy="694558"/>
            </a:xfrm>
            <a:custGeom>
              <a:avLst/>
              <a:gdLst/>
              <a:ahLst/>
              <a:cxnLst/>
              <a:rect r="r" b="b" t="t" l="l"/>
              <a:pathLst>
                <a:path h="694558" w="2258753">
                  <a:moveTo>
                    <a:pt x="13774" y="0"/>
                  </a:moveTo>
                  <a:lnTo>
                    <a:pt x="2244978" y="0"/>
                  </a:lnTo>
                  <a:cubicBezTo>
                    <a:pt x="2252586" y="0"/>
                    <a:pt x="2258753" y="6167"/>
                    <a:pt x="2258753" y="13774"/>
                  </a:cubicBezTo>
                  <a:lnTo>
                    <a:pt x="2258753" y="680784"/>
                  </a:lnTo>
                  <a:cubicBezTo>
                    <a:pt x="2258753" y="688391"/>
                    <a:pt x="2252586" y="694558"/>
                    <a:pt x="2244978" y="694558"/>
                  </a:cubicBezTo>
                  <a:lnTo>
                    <a:pt x="13774" y="694558"/>
                  </a:lnTo>
                  <a:cubicBezTo>
                    <a:pt x="10121" y="694558"/>
                    <a:pt x="6618" y="693107"/>
                    <a:pt x="4034" y="690524"/>
                  </a:cubicBezTo>
                  <a:cubicBezTo>
                    <a:pt x="1451" y="687940"/>
                    <a:pt x="0" y="684437"/>
                    <a:pt x="0" y="680784"/>
                  </a:cubicBezTo>
                  <a:lnTo>
                    <a:pt x="0" y="13774"/>
                  </a:lnTo>
                  <a:cubicBezTo>
                    <a:pt x="0" y="6167"/>
                    <a:pt x="6167" y="0"/>
                    <a:pt x="13774" y="0"/>
                  </a:cubicBezTo>
                  <a:close/>
                </a:path>
              </a:pathLst>
            </a:custGeom>
            <a:gradFill rotWithShape="true">
              <a:gsLst>
                <a:gs pos="0">
                  <a:srgbClr val="FFF7AD">
                    <a:alpha val="100000"/>
                  </a:srgbClr>
                </a:gs>
                <a:gs pos="100000">
                  <a:srgbClr val="FFA9F9">
                    <a:alpha val="100000"/>
                  </a:srgbClr>
                </a:gs>
              </a:gsLst>
              <a:lin ang="0"/>
            </a:gradFill>
          </p:spPr>
        </p:sp>
        <p:sp>
          <p:nvSpPr>
            <p:cNvPr name="TextBox 7" id="7"/>
            <p:cNvSpPr txBox="true"/>
            <p:nvPr/>
          </p:nvSpPr>
          <p:spPr>
            <a:xfrm>
              <a:off x="0" y="-57150"/>
              <a:ext cx="2258753" cy="751708"/>
            </a:xfrm>
            <a:prstGeom prst="rect">
              <a:avLst/>
            </a:prstGeom>
          </p:spPr>
          <p:txBody>
            <a:bodyPr anchor="ctr" rtlCol="false" tIns="50800" lIns="50800" bIns="50800" rIns="50800"/>
            <a:lstStyle/>
            <a:p>
              <a:pPr algn="ctr">
                <a:lnSpc>
                  <a:spcPts val="3779"/>
                </a:lnSpc>
              </a:pPr>
              <a:r>
                <a:rPr lang="en-US" sz="2699">
                  <a:solidFill>
                    <a:srgbClr val="000000"/>
                  </a:solidFill>
                  <a:latin typeface="Open Sans"/>
                  <a:ea typeface="Open Sans"/>
                  <a:cs typeface="Open Sans"/>
                  <a:sym typeface="Open Sans"/>
                </a:rPr>
                <a:t>Останнім часом з’явилися лабораторії та центри дослідження проблем екологічної психології, а науковий курс «Основи екологічної психології» викладається у багатьох ЗВО країни.</a:t>
              </a:r>
            </a:p>
            <a:p>
              <a:pPr algn="ctr">
                <a:lnSpc>
                  <a:spcPts val="2659"/>
                </a:lnSpc>
              </a:pPr>
            </a:p>
          </p:txBody>
        </p:sp>
      </p:grpSp>
      <p:sp>
        <p:nvSpPr>
          <p:cNvPr name="Freeform 8" id="8"/>
          <p:cNvSpPr/>
          <p:nvPr/>
        </p:nvSpPr>
        <p:spPr>
          <a:xfrm flipH="false" flipV="false" rot="0">
            <a:off x="1028700" y="5882748"/>
            <a:ext cx="5462764" cy="3022427"/>
          </a:xfrm>
          <a:custGeom>
            <a:avLst/>
            <a:gdLst/>
            <a:ahLst/>
            <a:cxnLst/>
            <a:rect r="r" b="b" t="t" l="l"/>
            <a:pathLst>
              <a:path h="3022427" w="5462764">
                <a:moveTo>
                  <a:pt x="0" y="0"/>
                </a:moveTo>
                <a:lnTo>
                  <a:pt x="5462764" y="0"/>
                </a:lnTo>
                <a:lnTo>
                  <a:pt x="5462764" y="3022426"/>
                </a:lnTo>
                <a:lnTo>
                  <a:pt x="0" y="3022426"/>
                </a:lnTo>
                <a:lnTo>
                  <a:pt x="0" y="0"/>
                </a:lnTo>
                <a:close/>
              </a:path>
            </a:pathLst>
          </a:custGeom>
          <a:blipFill>
            <a:blip r:embed="rId2"/>
            <a:stretch>
              <a:fillRect l="0" t="0" r="0" b="-1592"/>
            </a:stretch>
          </a:blipFill>
        </p:spPr>
      </p:sp>
      <p:sp>
        <p:nvSpPr>
          <p:cNvPr name="TextBox 9" id="9"/>
          <p:cNvSpPr txBox="true"/>
          <p:nvPr/>
        </p:nvSpPr>
        <p:spPr>
          <a:xfrm rot="0">
            <a:off x="3999156" y="971550"/>
            <a:ext cx="9890418" cy="1012191"/>
          </a:xfrm>
          <a:prstGeom prst="rect">
            <a:avLst/>
          </a:prstGeom>
        </p:spPr>
        <p:txBody>
          <a:bodyPr anchor="t" rtlCol="false" tIns="0" lIns="0" bIns="0" rIns="0">
            <a:spAutoFit/>
          </a:bodyPr>
          <a:lstStyle/>
          <a:p>
            <a:pPr algn="ctr">
              <a:lnSpc>
                <a:spcPts val="4059"/>
              </a:lnSpc>
              <a:spcBef>
                <a:spcPct val="0"/>
              </a:spcBef>
            </a:pPr>
            <a:r>
              <a:rPr lang="en-US" b="true" sz="2899">
                <a:solidFill>
                  <a:srgbClr val="000000"/>
                </a:solidFill>
                <a:latin typeface="Open Sans Bold"/>
                <a:ea typeface="Open Sans Bold"/>
                <a:cs typeface="Open Sans Bold"/>
                <a:sym typeface="Open Sans Bold"/>
              </a:rPr>
              <a:t>Історія розвитку екологічної психології в Україні. </a:t>
            </a:r>
          </a:p>
          <a:p>
            <a:pPr algn="ctr">
              <a:lnSpc>
                <a:spcPts val="4059"/>
              </a:lnSpc>
              <a:spcBef>
                <a:spcPct val="0"/>
              </a:spcBef>
            </a:pPr>
            <a:r>
              <a:rPr lang="en-US" b="true" sz="2899">
                <a:solidFill>
                  <a:srgbClr val="000000"/>
                </a:solidFill>
                <a:latin typeface="Open Sans Bold"/>
                <a:ea typeface="Open Sans Bold"/>
                <a:cs typeface="Open Sans Bold"/>
                <a:sym typeface="Open Sans Bold"/>
              </a:rPr>
              <a:t>Специфіка вітчизняної екопсихології</a:t>
            </a:r>
          </a:p>
        </p:txBody>
      </p:sp>
      <p:sp>
        <p:nvSpPr>
          <p:cNvPr name="TextBox 10" id="10"/>
          <p:cNvSpPr txBox="true"/>
          <p:nvPr/>
        </p:nvSpPr>
        <p:spPr>
          <a:xfrm rot="0">
            <a:off x="2931840" y="2482339"/>
            <a:ext cx="8495032" cy="2846071"/>
          </a:xfrm>
          <a:prstGeom prst="rect">
            <a:avLst/>
          </a:prstGeom>
        </p:spPr>
        <p:txBody>
          <a:bodyPr anchor="t" rtlCol="false" tIns="0" lIns="0" bIns="0" rIns="0">
            <a:spAutoFit/>
          </a:bodyPr>
          <a:lstStyle/>
          <a:p>
            <a:pPr algn="ctr">
              <a:lnSpc>
                <a:spcPts val="3779"/>
              </a:lnSpc>
              <a:spcBef>
                <a:spcPct val="0"/>
              </a:spcBef>
            </a:pPr>
            <a:r>
              <a:rPr lang="en-US" sz="2699">
                <a:solidFill>
                  <a:srgbClr val="000000"/>
                </a:solidFill>
                <a:latin typeface="Open Sans"/>
                <a:ea typeface="Open Sans"/>
                <a:cs typeface="Open Sans"/>
                <a:sym typeface="Open Sans"/>
              </a:rPr>
              <a:t>Значний вн</a:t>
            </a:r>
            <a:r>
              <a:rPr lang="en-US" sz="2699">
                <a:solidFill>
                  <a:srgbClr val="000000"/>
                </a:solidFill>
                <a:latin typeface="Open Sans"/>
                <a:ea typeface="Open Sans"/>
                <a:cs typeface="Open Sans"/>
                <a:sym typeface="Open Sans"/>
              </a:rPr>
              <a:t>есок у розробку проблемиподолання психологічних наслідків Чорнобильської катастрофи внесли такі українські вчені, як О. Киричук, С. Яковенко, В. Моляко, А. Нягу, А. Льовочкіна, В. Лисенко, О. Гарнець, В. Рибалка, В. Tатенко та інші.</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833206" y="2340119"/>
            <a:ext cx="11777912" cy="1661043"/>
            <a:chOff x="0" y="0"/>
            <a:chExt cx="2423439" cy="341778"/>
          </a:xfrm>
        </p:grpSpPr>
        <p:sp>
          <p:nvSpPr>
            <p:cNvPr name="Freeform 3" id="3"/>
            <p:cNvSpPr/>
            <p:nvPr/>
          </p:nvSpPr>
          <p:spPr>
            <a:xfrm flipH="false" flipV="false" rot="0">
              <a:off x="0" y="0"/>
              <a:ext cx="2423439" cy="341778"/>
            </a:xfrm>
            <a:custGeom>
              <a:avLst/>
              <a:gdLst/>
              <a:ahLst/>
              <a:cxnLst/>
              <a:rect r="r" b="b" t="t" l="l"/>
              <a:pathLst>
                <a:path h="341778" w="2423439">
                  <a:moveTo>
                    <a:pt x="12838" y="0"/>
                  </a:moveTo>
                  <a:lnTo>
                    <a:pt x="2410600" y="0"/>
                  </a:lnTo>
                  <a:cubicBezTo>
                    <a:pt x="2414005" y="0"/>
                    <a:pt x="2417271" y="1353"/>
                    <a:pt x="2419678" y="3760"/>
                  </a:cubicBezTo>
                  <a:cubicBezTo>
                    <a:pt x="2422086" y="6168"/>
                    <a:pt x="2423439" y="9433"/>
                    <a:pt x="2423439" y="12838"/>
                  </a:cubicBezTo>
                  <a:lnTo>
                    <a:pt x="2423439" y="328940"/>
                  </a:lnTo>
                  <a:cubicBezTo>
                    <a:pt x="2423439" y="332345"/>
                    <a:pt x="2422086" y="335610"/>
                    <a:pt x="2419678" y="338018"/>
                  </a:cubicBezTo>
                  <a:cubicBezTo>
                    <a:pt x="2417271" y="340426"/>
                    <a:pt x="2414005" y="341778"/>
                    <a:pt x="2410600" y="341778"/>
                  </a:cubicBezTo>
                  <a:lnTo>
                    <a:pt x="12838" y="341778"/>
                  </a:lnTo>
                  <a:cubicBezTo>
                    <a:pt x="9433" y="341778"/>
                    <a:pt x="6168" y="340426"/>
                    <a:pt x="3760" y="338018"/>
                  </a:cubicBezTo>
                  <a:cubicBezTo>
                    <a:pt x="1353" y="335610"/>
                    <a:pt x="0" y="332345"/>
                    <a:pt x="0" y="328940"/>
                  </a:cubicBezTo>
                  <a:lnTo>
                    <a:pt x="0" y="12838"/>
                  </a:lnTo>
                  <a:cubicBezTo>
                    <a:pt x="0" y="9433"/>
                    <a:pt x="1353" y="6168"/>
                    <a:pt x="3760" y="3760"/>
                  </a:cubicBezTo>
                  <a:cubicBezTo>
                    <a:pt x="6168" y="1353"/>
                    <a:pt x="9433" y="0"/>
                    <a:pt x="12838" y="0"/>
                  </a:cubicBezTo>
                  <a:close/>
                </a:path>
              </a:pathLst>
            </a:custGeom>
            <a:gradFill rotWithShape="true">
              <a:gsLst>
                <a:gs pos="0">
                  <a:srgbClr val="FFF7AD">
                    <a:alpha val="100000"/>
                  </a:srgbClr>
                </a:gs>
                <a:gs pos="100000">
                  <a:srgbClr val="FFA9F9">
                    <a:alpha val="100000"/>
                  </a:srgbClr>
                </a:gs>
              </a:gsLst>
              <a:lin ang="0"/>
            </a:gradFill>
          </p:spPr>
        </p:sp>
        <p:sp>
          <p:nvSpPr>
            <p:cNvPr name="TextBox 4" id="4"/>
            <p:cNvSpPr txBox="true"/>
            <p:nvPr/>
          </p:nvSpPr>
          <p:spPr>
            <a:xfrm>
              <a:off x="0" y="-38100"/>
              <a:ext cx="2423439" cy="37987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4571201" y="4001162"/>
            <a:ext cx="1786968" cy="2507859"/>
            <a:chOff x="0" y="0"/>
            <a:chExt cx="579158" cy="812800"/>
          </a:xfrm>
        </p:grpSpPr>
        <p:sp>
          <p:nvSpPr>
            <p:cNvPr name="Freeform 6" id="6"/>
            <p:cNvSpPr/>
            <p:nvPr/>
          </p:nvSpPr>
          <p:spPr>
            <a:xfrm flipH="false" flipV="false" rot="0">
              <a:off x="0" y="0"/>
              <a:ext cx="579158" cy="812800"/>
            </a:xfrm>
            <a:custGeom>
              <a:avLst/>
              <a:gdLst/>
              <a:ahLst/>
              <a:cxnLst/>
              <a:rect r="r" b="b" t="t" l="l"/>
              <a:pathLst>
                <a:path h="812800" w="579158">
                  <a:moveTo>
                    <a:pt x="289579" y="812800"/>
                  </a:moveTo>
                  <a:lnTo>
                    <a:pt x="0" y="406400"/>
                  </a:lnTo>
                  <a:lnTo>
                    <a:pt x="203200" y="406400"/>
                  </a:lnTo>
                  <a:lnTo>
                    <a:pt x="203200" y="0"/>
                  </a:lnTo>
                  <a:lnTo>
                    <a:pt x="375958" y="0"/>
                  </a:lnTo>
                  <a:lnTo>
                    <a:pt x="375958" y="406400"/>
                  </a:lnTo>
                  <a:lnTo>
                    <a:pt x="579158" y="406400"/>
                  </a:lnTo>
                  <a:lnTo>
                    <a:pt x="289579" y="812800"/>
                  </a:lnTo>
                  <a:close/>
                </a:path>
              </a:pathLst>
            </a:custGeom>
            <a:gradFill rotWithShape="true">
              <a:gsLst>
                <a:gs pos="0">
                  <a:srgbClr val="FFF7AD">
                    <a:alpha val="100000"/>
                  </a:srgbClr>
                </a:gs>
                <a:gs pos="100000">
                  <a:srgbClr val="FFA9F9">
                    <a:alpha val="100000"/>
                  </a:srgbClr>
                </a:gs>
              </a:gsLst>
              <a:lin ang="0"/>
            </a:gradFill>
          </p:spPr>
        </p:sp>
        <p:sp>
          <p:nvSpPr>
            <p:cNvPr name="TextBox 7" id="7"/>
            <p:cNvSpPr txBox="true"/>
            <p:nvPr/>
          </p:nvSpPr>
          <p:spPr>
            <a:xfrm>
              <a:off x="203200" y="-38100"/>
              <a:ext cx="172758" cy="7493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0830072" y="4001162"/>
            <a:ext cx="1786968" cy="2648777"/>
            <a:chOff x="0" y="0"/>
            <a:chExt cx="579158" cy="858472"/>
          </a:xfrm>
        </p:grpSpPr>
        <p:sp>
          <p:nvSpPr>
            <p:cNvPr name="Freeform 9" id="9"/>
            <p:cNvSpPr/>
            <p:nvPr/>
          </p:nvSpPr>
          <p:spPr>
            <a:xfrm flipH="false" flipV="false" rot="0">
              <a:off x="0" y="0"/>
              <a:ext cx="579158" cy="858472"/>
            </a:xfrm>
            <a:custGeom>
              <a:avLst/>
              <a:gdLst/>
              <a:ahLst/>
              <a:cxnLst/>
              <a:rect r="r" b="b" t="t" l="l"/>
              <a:pathLst>
                <a:path h="858472" w="579158">
                  <a:moveTo>
                    <a:pt x="289579" y="858472"/>
                  </a:moveTo>
                  <a:lnTo>
                    <a:pt x="0" y="452072"/>
                  </a:lnTo>
                  <a:lnTo>
                    <a:pt x="203200" y="452072"/>
                  </a:lnTo>
                  <a:lnTo>
                    <a:pt x="203200" y="0"/>
                  </a:lnTo>
                  <a:lnTo>
                    <a:pt x="375958" y="0"/>
                  </a:lnTo>
                  <a:lnTo>
                    <a:pt x="375958" y="452072"/>
                  </a:lnTo>
                  <a:lnTo>
                    <a:pt x="579158" y="452072"/>
                  </a:lnTo>
                  <a:lnTo>
                    <a:pt x="289579" y="858472"/>
                  </a:lnTo>
                  <a:close/>
                </a:path>
              </a:pathLst>
            </a:custGeom>
            <a:gradFill rotWithShape="true">
              <a:gsLst>
                <a:gs pos="0">
                  <a:srgbClr val="FFF7AD">
                    <a:alpha val="100000"/>
                  </a:srgbClr>
                </a:gs>
                <a:gs pos="100000">
                  <a:srgbClr val="FFA9F9">
                    <a:alpha val="100000"/>
                  </a:srgbClr>
                </a:gs>
              </a:gsLst>
              <a:lin ang="0"/>
            </a:gradFill>
          </p:spPr>
        </p:sp>
        <p:sp>
          <p:nvSpPr>
            <p:cNvPr name="TextBox 10" id="10"/>
            <p:cNvSpPr txBox="true"/>
            <p:nvPr/>
          </p:nvSpPr>
          <p:spPr>
            <a:xfrm>
              <a:off x="203200" y="-38100"/>
              <a:ext cx="172758" cy="794972"/>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2833206" y="6509020"/>
            <a:ext cx="5595375" cy="3086100"/>
            <a:chOff x="0" y="0"/>
            <a:chExt cx="1473679" cy="812800"/>
          </a:xfrm>
        </p:grpSpPr>
        <p:sp>
          <p:nvSpPr>
            <p:cNvPr name="Freeform 12" id="12"/>
            <p:cNvSpPr/>
            <p:nvPr/>
          </p:nvSpPr>
          <p:spPr>
            <a:xfrm flipH="false" flipV="false" rot="0">
              <a:off x="0" y="0"/>
              <a:ext cx="1473679" cy="812800"/>
            </a:xfrm>
            <a:custGeom>
              <a:avLst/>
              <a:gdLst/>
              <a:ahLst/>
              <a:cxnLst/>
              <a:rect r="r" b="b" t="t" l="l"/>
              <a:pathLst>
                <a:path h="812800" w="1473679">
                  <a:moveTo>
                    <a:pt x="0" y="0"/>
                  </a:moveTo>
                  <a:lnTo>
                    <a:pt x="1473679" y="0"/>
                  </a:lnTo>
                  <a:lnTo>
                    <a:pt x="1473679" y="812800"/>
                  </a:lnTo>
                  <a:lnTo>
                    <a:pt x="0" y="812800"/>
                  </a:lnTo>
                  <a:close/>
                </a:path>
              </a:pathLst>
            </a:custGeom>
            <a:gradFill rotWithShape="true">
              <a:gsLst>
                <a:gs pos="0">
                  <a:srgbClr val="FFF7AD">
                    <a:alpha val="100000"/>
                  </a:srgbClr>
                </a:gs>
                <a:gs pos="100000">
                  <a:srgbClr val="FFA9F9">
                    <a:alpha val="100000"/>
                  </a:srgbClr>
                </a:gs>
              </a:gsLst>
              <a:lin ang="0"/>
            </a:gradFill>
          </p:spPr>
        </p:sp>
        <p:sp>
          <p:nvSpPr>
            <p:cNvPr name="TextBox 13" id="13"/>
            <p:cNvSpPr txBox="true"/>
            <p:nvPr/>
          </p:nvSpPr>
          <p:spPr>
            <a:xfrm>
              <a:off x="0" y="-38100"/>
              <a:ext cx="1473679" cy="85090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5424072" y="1185964"/>
            <a:ext cx="6453426" cy="481331"/>
          </a:xfrm>
          <a:prstGeom prst="rect">
            <a:avLst/>
          </a:prstGeom>
        </p:spPr>
        <p:txBody>
          <a:bodyPr anchor="t" rtlCol="false" tIns="0" lIns="0" bIns="0" rIns="0">
            <a:spAutoFit/>
          </a:bodyPr>
          <a:lstStyle/>
          <a:p>
            <a:pPr algn="ctr">
              <a:lnSpc>
                <a:spcPts val="3919"/>
              </a:lnSpc>
              <a:spcBef>
                <a:spcPct val="0"/>
              </a:spcBef>
            </a:pPr>
            <a:r>
              <a:rPr lang="en-US" b="true" sz="2799">
                <a:solidFill>
                  <a:srgbClr val="000000"/>
                </a:solidFill>
                <a:latin typeface="Open Sans Bold"/>
                <a:ea typeface="Open Sans Bold"/>
                <a:cs typeface="Open Sans Bold"/>
                <a:sym typeface="Open Sans Bold"/>
              </a:rPr>
              <a:t>Методи та методики дослідження</a:t>
            </a:r>
          </a:p>
        </p:txBody>
      </p:sp>
      <p:sp>
        <p:nvSpPr>
          <p:cNvPr name="TextBox 15" id="15"/>
          <p:cNvSpPr txBox="true"/>
          <p:nvPr/>
        </p:nvSpPr>
        <p:spPr>
          <a:xfrm rot="0">
            <a:off x="5992130" y="2893145"/>
            <a:ext cx="4636204" cy="497841"/>
          </a:xfrm>
          <a:prstGeom prst="rect">
            <a:avLst/>
          </a:prstGeom>
        </p:spPr>
        <p:txBody>
          <a:bodyPr anchor="t" rtlCol="false" tIns="0" lIns="0" bIns="0" rIns="0">
            <a:spAutoFit/>
          </a:bodyPr>
          <a:lstStyle/>
          <a:p>
            <a:pPr algn="ctr">
              <a:lnSpc>
                <a:spcPts val="4059"/>
              </a:lnSpc>
              <a:spcBef>
                <a:spcPct val="0"/>
              </a:spcBef>
            </a:pPr>
            <a:r>
              <a:rPr lang="en-US" b="true" sz="2899">
                <a:solidFill>
                  <a:srgbClr val="000000"/>
                </a:solidFill>
                <a:latin typeface="Open Sans Bold"/>
                <a:ea typeface="Open Sans Bold"/>
                <a:cs typeface="Open Sans Bold"/>
                <a:sym typeface="Open Sans Bold"/>
              </a:rPr>
              <a:t>СПОСТЕРЕЖЕННЯ</a:t>
            </a:r>
          </a:p>
        </p:txBody>
      </p:sp>
      <p:grpSp>
        <p:nvGrpSpPr>
          <p:cNvPr name="Group 16" id="16"/>
          <p:cNvGrpSpPr/>
          <p:nvPr/>
        </p:nvGrpSpPr>
        <p:grpSpPr>
          <a:xfrm rot="0">
            <a:off x="9690340" y="6649939"/>
            <a:ext cx="5290052" cy="3086100"/>
            <a:chOff x="0" y="0"/>
            <a:chExt cx="1393265" cy="812800"/>
          </a:xfrm>
        </p:grpSpPr>
        <p:sp>
          <p:nvSpPr>
            <p:cNvPr name="Freeform 17" id="17"/>
            <p:cNvSpPr/>
            <p:nvPr/>
          </p:nvSpPr>
          <p:spPr>
            <a:xfrm flipH="false" flipV="false" rot="0">
              <a:off x="0" y="0"/>
              <a:ext cx="1393265" cy="812800"/>
            </a:xfrm>
            <a:custGeom>
              <a:avLst/>
              <a:gdLst/>
              <a:ahLst/>
              <a:cxnLst/>
              <a:rect r="r" b="b" t="t" l="l"/>
              <a:pathLst>
                <a:path h="812800" w="1393265">
                  <a:moveTo>
                    <a:pt x="0" y="0"/>
                  </a:moveTo>
                  <a:lnTo>
                    <a:pt x="1393265" y="0"/>
                  </a:lnTo>
                  <a:lnTo>
                    <a:pt x="1393265" y="812800"/>
                  </a:lnTo>
                  <a:lnTo>
                    <a:pt x="0" y="812800"/>
                  </a:lnTo>
                  <a:close/>
                </a:path>
              </a:pathLst>
            </a:custGeom>
            <a:gradFill rotWithShape="true">
              <a:gsLst>
                <a:gs pos="0">
                  <a:srgbClr val="FFF7AD">
                    <a:alpha val="100000"/>
                  </a:srgbClr>
                </a:gs>
                <a:gs pos="100000">
                  <a:srgbClr val="FFA9F9">
                    <a:alpha val="100000"/>
                  </a:srgbClr>
                </a:gs>
              </a:gsLst>
              <a:lin ang="0"/>
            </a:gradFill>
          </p:spPr>
        </p:sp>
        <p:sp>
          <p:nvSpPr>
            <p:cNvPr name="TextBox 18" id="18"/>
            <p:cNvSpPr txBox="true"/>
            <p:nvPr/>
          </p:nvSpPr>
          <p:spPr>
            <a:xfrm>
              <a:off x="0" y="-38100"/>
              <a:ext cx="1393265" cy="850900"/>
            </a:xfrm>
            <a:prstGeom prst="rect">
              <a:avLst/>
            </a:prstGeom>
          </p:spPr>
          <p:txBody>
            <a:bodyPr anchor="ctr" rtlCol="false" tIns="50800" lIns="50800" bIns="50800" rIns="50800"/>
            <a:lstStyle/>
            <a:p>
              <a:pPr algn="ctr">
                <a:lnSpc>
                  <a:spcPts val="2659"/>
                </a:lnSpc>
              </a:pPr>
            </a:p>
          </p:txBody>
        </p:sp>
      </p:grpSp>
      <p:sp>
        <p:nvSpPr>
          <p:cNvPr name="TextBox 19" id="19"/>
          <p:cNvSpPr txBox="true"/>
          <p:nvPr/>
        </p:nvSpPr>
        <p:spPr>
          <a:xfrm rot="0">
            <a:off x="3501652" y="7070995"/>
            <a:ext cx="4258483" cy="2174875"/>
          </a:xfrm>
          <a:prstGeom prst="rect">
            <a:avLst/>
          </a:prstGeom>
        </p:spPr>
        <p:txBody>
          <a:bodyPr anchor="t" rtlCol="false" tIns="0" lIns="0" bIns="0" rIns="0">
            <a:spAutoFit/>
          </a:bodyPr>
          <a:lstStyle/>
          <a:p>
            <a:pPr algn="just">
              <a:lnSpc>
                <a:spcPts val="3499"/>
              </a:lnSpc>
              <a:spcBef>
                <a:spcPct val="0"/>
              </a:spcBef>
            </a:pPr>
            <a:r>
              <a:rPr lang="en-US" sz="2499">
                <a:solidFill>
                  <a:srgbClr val="000000"/>
                </a:solidFill>
                <a:latin typeface="Open Sans"/>
                <a:ea typeface="Open Sans"/>
                <a:cs typeface="Open Sans"/>
                <a:sym typeface="Open Sans"/>
              </a:rPr>
              <a:t>дослідження проводиться в «</a:t>
            </a:r>
            <a:r>
              <a:rPr lang="en-US" sz="2499">
                <a:solidFill>
                  <a:srgbClr val="000000"/>
                </a:solidFill>
                <a:latin typeface="Open Sans"/>
                <a:ea typeface="Open Sans"/>
                <a:cs typeface="Open Sans"/>
                <a:sym typeface="Open Sans"/>
              </a:rPr>
              <a:t>екологічному світі» на відміну від «фізичного світу»лабораторного дослідження </a:t>
            </a:r>
          </a:p>
        </p:txBody>
      </p:sp>
      <p:sp>
        <p:nvSpPr>
          <p:cNvPr name="TextBox 20" id="20"/>
          <p:cNvSpPr txBox="true"/>
          <p:nvPr/>
        </p:nvSpPr>
        <p:spPr>
          <a:xfrm rot="0">
            <a:off x="9912821" y="7070995"/>
            <a:ext cx="4845090" cy="1736725"/>
          </a:xfrm>
          <a:prstGeom prst="rect">
            <a:avLst/>
          </a:prstGeom>
        </p:spPr>
        <p:txBody>
          <a:bodyPr anchor="t" rtlCol="false" tIns="0" lIns="0" bIns="0" rIns="0">
            <a:spAutoFit/>
          </a:bodyPr>
          <a:lstStyle/>
          <a:p>
            <a:pPr algn="just">
              <a:lnSpc>
                <a:spcPts val="3499"/>
              </a:lnSpc>
              <a:spcBef>
                <a:spcPct val="0"/>
              </a:spcBef>
            </a:pPr>
            <a:r>
              <a:rPr lang="en-US" sz="2499">
                <a:solidFill>
                  <a:srgbClr val="000000"/>
                </a:solidFill>
                <a:latin typeface="Open Sans"/>
                <a:ea typeface="Open Sans"/>
                <a:cs typeface="Open Sans"/>
                <a:sym typeface="Open Sans"/>
              </a:rPr>
              <a:t>суб’єктивність, оскільки спостереження так чи інакше відображатиме власний досвід і установки дослідника</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517966" y="714855"/>
            <a:ext cx="5364283" cy="2036826"/>
            <a:chOff x="0" y="0"/>
            <a:chExt cx="1103762" cy="419100"/>
          </a:xfrm>
        </p:grpSpPr>
        <p:sp>
          <p:nvSpPr>
            <p:cNvPr name="Freeform 3" id="3"/>
            <p:cNvSpPr/>
            <p:nvPr/>
          </p:nvSpPr>
          <p:spPr>
            <a:xfrm flipH="false" flipV="false" rot="0">
              <a:off x="0" y="0"/>
              <a:ext cx="1103762" cy="419100"/>
            </a:xfrm>
            <a:custGeom>
              <a:avLst/>
              <a:gdLst/>
              <a:ahLst/>
              <a:cxnLst/>
              <a:rect r="r" b="b" t="t" l="l"/>
              <a:pathLst>
                <a:path h="419100" w="1103762">
                  <a:moveTo>
                    <a:pt x="28188" y="0"/>
                  </a:moveTo>
                  <a:lnTo>
                    <a:pt x="1075574" y="0"/>
                  </a:lnTo>
                  <a:cubicBezTo>
                    <a:pt x="1083050" y="0"/>
                    <a:pt x="1090220" y="2970"/>
                    <a:pt x="1095506" y="8256"/>
                  </a:cubicBezTo>
                  <a:cubicBezTo>
                    <a:pt x="1100792" y="13542"/>
                    <a:pt x="1103762" y="20712"/>
                    <a:pt x="1103762" y="28188"/>
                  </a:cubicBezTo>
                  <a:lnTo>
                    <a:pt x="1103762" y="390912"/>
                  </a:lnTo>
                  <a:cubicBezTo>
                    <a:pt x="1103762" y="398388"/>
                    <a:pt x="1100792" y="405558"/>
                    <a:pt x="1095506" y="410844"/>
                  </a:cubicBezTo>
                  <a:cubicBezTo>
                    <a:pt x="1090220" y="416130"/>
                    <a:pt x="1083050" y="419100"/>
                    <a:pt x="1075574" y="419100"/>
                  </a:cubicBezTo>
                  <a:lnTo>
                    <a:pt x="28188" y="419100"/>
                  </a:lnTo>
                  <a:cubicBezTo>
                    <a:pt x="20712" y="419100"/>
                    <a:pt x="13542" y="416130"/>
                    <a:pt x="8256" y="410844"/>
                  </a:cubicBezTo>
                  <a:cubicBezTo>
                    <a:pt x="2970" y="405558"/>
                    <a:pt x="0" y="398388"/>
                    <a:pt x="0" y="390912"/>
                  </a:cubicBezTo>
                  <a:lnTo>
                    <a:pt x="0" y="28188"/>
                  </a:lnTo>
                  <a:cubicBezTo>
                    <a:pt x="0" y="20712"/>
                    <a:pt x="2970" y="13542"/>
                    <a:pt x="8256" y="8256"/>
                  </a:cubicBezTo>
                  <a:cubicBezTo>
                    <a:pt x="13542" y="2970"/>
                    <a:pt x="20712" y="0"/>
                    <a:pt x="28188" y="0"/>
                  </a:cubicBezTo>
                  <a:close/>
                </a:path>
              </a:pathLst>
            </a:custGeom>
            <a:gradFill rotWithShape="true">
              <a:gsLst>
                <a:gs pos="0">
                  <a:srgbClr val="FFF7AD">
                    <a:alpha val="100000"/>
                  </a:srgbClr>
                </a:gs>
                <a:gs pos="100000">
                  <a:srgbClr val="FFA9F9">
                    <a:alpha val="100000"/>
                  </a:srgbClr>
                </a:gs>
              </a:gsLst>
              <a:lin ang="0"/>
            </a:gradFill>
          </p:spPr>
        </p:sp>
        <p:sp>
          <p:nvSpPr>
            <p:cNvPr name="TextBox 4" id="4"/>
            <p:cNvSpPr txBox="true"/>
            <p:nvPr/>
          </p:nvSpPr>
          <p:spPr>
            <a:xfrm>
              <a:off x="0" y="-38100"/>
              <a:ext cx="1103762" cy="4572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9632264" y="714855"/>
            <a:ext cx="5364283" cy="2036826"/>
            <a:chOff x="0" y="0"/>
            <a:chExt cx="1103762" cy="419100"/>
          </a:xfrm>
        </p:grpSpPr>
        <p:sp>
          <p:nvSpPr>
            <p:cNvPr name="Freeform 6" id="6"/>
            <p:cNvSpPr/>
            <p:nvPr/>
          </p:nvSpPr>
          <p:spPr>
            <a:xfrm flipH="false" flipV="false" rot="0">
              <a:off x="0" y="0"/>
              <a:ext cx="1103762" cy="419100"/>
            </a:xfrm>
            <a:custGeom>
              <a:avLst/>
              <a:gdLst/>
              <a:ahLst/>
              <a:cxnLst/>
              <a:rect r="r" b="b" t="t" l="l"/>
              <a:pathLst>
                <a:path h="419100" w="1103762">
                  <a:moveTo>
                    <a:pt x="28188" y="0"/>
                  </a:moveTo>
                  <a:lnTo>
                    <a:pt x="1075574" y="0"/>
                  </a:lnTo>
                  <a:cubicBezTo>
                    <a:pt x="1083050" y="0"/>
                    <a:pt x="1090220" y="2970"/>
                    <a:pt x="1095506" y="8256"/>
                  </a:cubicBezTo>
                  <a:cubicBezTo>
                    <a:pt x="1100792" y="13542"/>
                    <a:pt x="1103762" y="20712"/>
                    <a:pt x="1103762" y="28188"/>
                  </a:cubicBezTo>
                  <a:lnTo>
                    <a:pt x="1103762" y="390912"/>
                  </a:lnTo>
                  <a:cubicBezTo>
                    <a:pt x="1103762" y="398388"/>
                    <a:pt x="1100792" y="405558"/>
                    <a:pt x="1095506" y="410844"/>
                  </a:cubicBezTo>
                  <a:cubicBezTo>
                    <a:pt x="1090220" y="416130"/>
                    <a:pt x="1083050" y="419100"/>
                    <a:pt x="1075574" y="419100"/>
                  </a:cubicBezTo>
                  <a:lnTo>
                    <a:pt x="28188" y="419100"/>
                  </a:lnTo>
                  <a:cubicBezTo>
                    <a:pt x="20712" y="419100"/>
                    <a:pt x="13542" y="416130"/>
                    <a:pt x="8256" y="410844"/>
                  </a:cubicBezTo>
                  <a:cubicBezTo>
                    <a:pt x="2970" y="405558"/>
                    <a:pt x="0" y="398388"/>
                    <a:pt x="0" y="390912"/>
                  </a:cubicBezTo>
                  <a:lnTo>
                    <a:pt x="0" y="28188"/>
                  </a:lnTo>
                  <a:cubicBezTo>
                    <a:pt x="0" y="20712"/>
                    <a:pt x="2970" y="13542"/>
                    <a:pt x="8256" y="8256"/>
                  </a:cubicBezTo>
                  <a:cubicBezTo>
                    <a:pt x="13542" y="2970"/>
                    <a:pt x="20712" y="0"/>
                    <a:pt x="28188" y="0"/>
                  </a:cubicBezTo>
                  <a:close/>
                </a:path>
              </a:pathLst>
            </a:custGeom>
            <a:gradFill rotWithShape="true">
              <a:gsLst>
                <a:gs pos="0">
                  <a:srgbClr val="FFF7AD">
                    <a:alpha val="100000"/>
                  </a:srgbClr>
                </a:gs>
                <a:gs pos="100000">
                  <a:srgbClr val="FFA9F9">
                    <a:alpha val="100000"/>
                  </a:srgbClr>
                </a:gs>
              </a:gsLst>
              <a:lin ang="0"/>
            </a:gradFill>
          </p:spPr>
        </p:sp>
        <p:sp>
          <p:nvSpPr>
            <p:cNvPr name="TextBox 7" id="7"/>
            <p:cNvSpPr txBox="true"/>
            <p:nvPr/>
          </p:nvSpPr>
          <p:spPr>
            <a:xfrm>
              <a:off x="0" y="-38100"/>
              <a:ext cx="1103762" cy="4572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647141" y="3318723"/>
            <a:ext cx="5105933" cy="1253277"/>
            <a:chOff x="0" y="0"/>
            <a:chExt cx="1050603" cy="257876"/>
          </a:xfrm>
        </p:grpSpPr>
        <p:sp>
          <p:nvSpPr>
            <p:cNvPr name="Freeform 9" id="9"/>
            <p:cNvSpPr/>
            <p:nvPr/>
          </p:nvSpPr>
          <p:spPr>
            <a:xfrm flipH="false" flipV="false" rot="0">
              <a:off x="0" y="0"/>
              <a:ext cx="1050603" cy="257876"/>
            </a:xfrm>
            <a:custGeom>
              <a:avLst/>
              <a:gdLst/>
              <a:ahLst/>
              <a:cxnLst/>
              <a:rect r="r" b="b" t="t" l="l"/>
              <a:pathLst>
                <a:path h="257876" w="1050603">
                  <a:moveTo>
                    <a:pt x="29614" y="0"/>
                  </a:moveTo>
                  <a:lnTo>
                    <a:pt x="1020989" y="0"/>
                  </a:lnTo>
                  <a:cubicBezTo>
                    <a:pt x="1037345" y="0"/>
                    <a:pt x="1050603" y="13259"/>
                    <a:pt x="1050603" y="29614"/>
                  </a:cubicBezTo>
                  <a:lnTo>
                    <a:pt x="1050603" y="228262"/>
                  </a:lnTo>
                  <a:cubicBezTo>
                    <a:pt x="1050603" y="244617"/>
                    <a:pt x="1037345" y="257876"/>
                    <a:pt x="1020989" y="257876"/>
                  </a:cubicBezTo>
                  <a:lnTo>
                    <a:pt x="29614" y="257876"/>
                  </a:lnTo>
                  <a:cubicBezTo>
                    <a:pt x="13259" y="257876"/>
                    <a:pt x="0" y="244617"/>
                    <a:pt x="0" y="228262"/>
                  </a:cubicBezTo>
                  <a:lnTo>
                    <a:pt x="0" y="29614"/>
                  </a:lnTo>
                  <a:cubicBezTo>
                    <a:pt x="0" y="13259"/>
                    <a:pt x="13259" y="0"/>
                    <a:pt x="29614" y="0"/>
                  </a:cubicBezTo>
                  <a:close/>
                </a:path>
              </a:pathLst>
            </a:custGeom>
            <a:gradFill rotWithShape="true">
              <a:gsLst>
                <a:gs pos="0">
                  <a:srgbClr val="FFF7AD">
                    <a:alpha val="100000"/>
                  </a:srgbClr>
                </a:gs>
                <a:gs pos="100000">
                  <a:srgbClr val="FFA9F9">
                    <a:alpha val="100000"/>
                  </a:srgbClr>
                </a:gs>
              </a:gsLst>
              <a:lin ang="0"/>
            </a:gradFill>
          </p:spPr>
        </p:sp>
        <p:sp>
          <p:nvSpPr>
            <p:cNvPr name="TextBox 10" id="10"/>
            <p:cNvSpPr txBox="true"/>
            <p:nvPr/>
          </p:nvSpPr>
          <p:spPr>
            <a:xfrm>
              <a:off x="0" y="-38100"/>
              <a:ext cx="1050603" cy="295976"/>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2859037" y="1441676"/>
            <a:ext cx="2682142" cy="481331"/>
          </a:xfrm>
          <a:prstGeom prst="rect">
            <a:avLst/>
          </a:prstGeom>
        </p:spPr>
        <p:txBody>
          <a:bodyPr anchor="t" rtlCol="false" tIns="0" lIns="0" bIns="0" rIns="0">
            <a:spAutoFit/>
          </a:bodyPr>
          <a:lstStyle/>
          <a:p>
            <a:pPr algn="ctr">
              <a:lnSpc>
                <a:spcPts val="3919"/>
              </a:lnSpc>
              <a:spcBef>
                <a:spcPct val="0"/>
              </a:spcBef>
            </a:pPr>
            <a:r>
              <a:rPr lang="en-US" b="true" sz="2799">
                <a:solidFill>
                  <a:srgbClr val="000000"/>
                </a:solidFill>
                <a:latin typeface="Open Sans Bold"/>
                <a:ea typeface="Open Sans Bold"/>
                <a:cs typeface="Open Sans Bold"/>
                <a:sym typeface="Open Sans Bold"/>
              </a:rPr>
              <a:t>Діагностичні</a:t>
            </a:r>
          </a:p>
        </p:txBody>
      </p:sp>
      <p:sp>
        <p:nvSpPr>
          <p:cNvPr name="TextBox 12" id="12"/>
          <p:cNvSpPr txBox="true"/>
          <p:nvPr/>
        </p:nvSpPr>
        <p:spPr>
          <a:xfrm rot="0">
            <a:off x="11382003" y="1441676"/>
            <a:ext cx="2240589" cy="481331"/>
          </a:xfrm>
          <a:prstGeom prst="rect">
            <a:avLst/>
          </a:prstGeom>
        </p:spPr>
        <p:txBody>
          <a:bodyPr anchor="t" rtlCol="false" tIns="0" lIns="0" bIns="0" rIns="0">
            <a:spAutoFit/>
          </a:bodyPr>
          <a:lstStyle/>
          <a:p>
            <a:pPr algn="ctr">
              <a:lnSpc>
                <a:spcPts val="3919"/>
              </a:lnSpc>
              <a:spcBef>
                <a:spcPct val="0"/>
              </a:spcBef>
            </a:pPr>
            <a:r>
              <a:rPr lang="en-US" b="true" sz="2799">
                <a:solidFill>
                  <a:srgbClr val="000000"/>
                </a:solidFill>
                <a:latin typeface="Open Sans Bold"/>
                <a:ea typeface="Open Sans Bold"/>
                <a:cs typeface="Open Sans Bold"/>
                <a:sym typeface="Open Sans Bold"/>
              </a:rPr>
              <a:t>Ф</a:t>
            </a:r>
            <a:r>
              <a:rPr lang="en-US" b="true" sz="2799">
                <a:solidFill>
                  <a:srgbClr val="000000"/>
                </a:solidFill>
                <a:latin typeface="Open Sans Bold"/>
                <a:ea typeface="Open Sans Bold"/>
                <a:cs typeface="Open Sans Bold"/>
                <a:sym typeface="Open Sans Bold"/>
              </a:rPr>
              <a:t>ормуючі</a:t>
            </a:r>
          </a:p>
        </p:txBody>
      </p:sp>
      <p:grpSp>
        <p:nvGrpSpPr>
          <p:cNvPr name="Group 13" id="13"/>
          <p:cNvGrpSpPr/>
          <p:nvPr/>
        </p:nvGrpSpPr>
        <p:grpSpPr>
          <a:xfrm rot="0">
            <a:off x="1647141" y="5143500"/>
            <a:ext cx="5105933" cy="1253277"/>
            <a:chOff x="0" y="0"/>
            <a:chExt cx="1050603" cy="257876"/>
          </a:xfrm>
        </p:grpSpPr>
        <p:sp>
          <p:nvSpPr>
            <p:cNvPr name="Freeform 14" id="14"/>
            <p:cNvSpPr/>
            <p:nvPr/>
          </p:nvSpPr>
          <p:spPr>
            <a:xfrm flipH="false" flipV="false" rot="0">
              <a:off x="0" y="0"/>
              <a:ext cx="1050603" cy="257876"/>
            </a:xfrm>
            <a:custGeom>
              <a:avLst/>
              <a:gdLst/>
              <a:ahLst/>
              <a:cxnLst/>
              <a:rect r="r" b="b" t="t" l="l"/>
              <a:pathLst>
                <a:path h="257876" w="1050603">
                  <a:moveTo>
                    <a:pt x="29614" y="0"/>
                  </a:moveTo>
                  <a:lnTo>
                    <a:pt x="1020989" y="0"/>
                  </a:lnTo>
                  <a:cubicBezTo>
                    <a:pt x="1037345" y="0"/>
                    <a:pt x="1050603" y="13259"/>
                    <a:pt x="1050603" y="29614"/>
                  </a:cubicBezTo>
                  <a:lnTo>
                    <a:pt x="1050603" y="228262"/>
                  </a:lnTo>
                  <a:cubicBezTo>
                    <a:pt x="1050603" y="244617"/>
                    <a:pt x="1037345" y="257876"/>
                    <a:pt x="1020989" y="257876"/>
                  </a:cubicBezTo>
                  <a:lnTo>
                    <a:pt x="29614" y="257876"/>
                  </a:lnTo>
                  <a:cubicBezTo>
                    <a:pt x="13259" y="257876"/>
                    <a:pt x="0" y="244617"/>
                    <a:pt x="0" y="228262"/>
                  </a:cubicBezTo>
                  <a:lnTo>
                    <a:pt x="0" y="29614"/>
                  </a:lnTo>
                  <a:cubicBezTo>
                    <a:pt x="0" y="13259"/>
                    <a:pt x="13259" y="0"/>
                    <a:pt x="29614" y="0"/>
                  </a:cubicBezTo>
                  <a:close/>
                </a:path>
              </a:pathLst>
            </a:custGeom>
            <a:gradFill rotWithShape="true">
              <a:gsLst>
                <a:gs pos="0">
                  <a:srgbClr val="FFF7AD">
                    <a:alpha val="100000"/>
                  </a:srgbClr>
                </a:gs>
                <a:gs pos="100000">
                  <a:srgbClr val="FFA9F9">
                    <a:alpha val="100000"/>
                  </a:srgbClr>
                </a:gs>
              </a:gsLst>
              <a:lin ang="0"/>
            </a:gradFill>
          </p:spPr>
        </p:sp>
        <p:sp>
          <p:nvSpPr>
            <p:cNvPr name="TextBox 15" id="15"/>
            <p:cNvSpPr txBox="true"/>
            <p:nvPr/>
          </p:nvSpPr>
          <p:spPr>
            <a:xfrm>
              <a:off x="0" y="-38100"/>
              <a:ext cx="1050603" cy="295976"/>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647141" y="6968277"/>
            <a:ext cx="5105933" cy="1253277"/>
            <a:chOff x="0" y="0"/>
            <a:chExt cx="1050603" cy="257876"/>
          </a:xfrm>
        </p:grpSpPr>
        <p:sp>
          <p:nvSpPr>
            <p:cNvPr name="Freeform 17" id="17"/>
            <p:cNvSpPr/>
            <p:nvPr/>
          </p:nvSpPr>
          <p:spPr>
            <a:xfrm flipH="false" flipV="false" rot="0">
              <a:off x="0" y="0"/>
              <a:ext cx="1050603" cy="257876"/>
            </a:xfrm>
            <a:custGeom>
              <a:avLst/>
              <a:gdLst/>
              <a:ahLst/>
              <a:cxnLst/>
              <a:rect r="r" b="b" t="t" l="l"/>
              <a:pathLst>
                <a:path h="257876" w="1050603">
                  <a:moveTo>
                    <a:pt x="29614" y="0"/>
                  </a:moveTo>
                  <a:lnTo>
                    <a:pt x="1020989" y="0"/>
                  </a:lnTo>
                  <a:cubicBezTo>
                    <a:pt x="1037345" y="0"/>
                    <a:pt x="1050603" y="13259"/>
                    <a:pt x="1050603" y="29614"/>
                  </a:cubicBezTo>
                  <a:lnTo>
                    <a:pt x="1050603" y="228262"/>
                  </a:lnTo>
                  <a:cubicBezTo>
                    <a:pt x="1050603" y="244617"/>
                    <a:pt x="1037345" y="257876"/>
                    <a:pt x="1020989" y="257876"/>
                  </a:cubicBezTo>
                  <a:lnTo>
                    <a:pt x="29614" y="257876"/>
                  </a:lnTo>
                  <a:cubicBezTo>
                    <a:pt x="13259" y="257876"/>
                    <a:pt x="0" y="244617"/>
                    <a:pt x="0" y="228262"/>
                  </a:cubicBezTo>
                  <a:lnTo>
                    <a:pt x="0" y="29614"/>
                  </a:lnTo>
                  <a:cubicBezTo>
                    <a:pt x="0" y="13259"/>
                    <a:pt x="13259" y="0"/>
                    <a:pt x="29614" y="0"/>
                  </a:cubicBezTo>
                  <a:close/>
                </a:path>
              </a:pathLst>
            </a:custGeom>
            <a:gradFill rotWithShape="true">
              <a:gsLst>
                <a:gs pos="0">
                  <a:srgbClr val="FFF7AD">
                    <a:alpha val="100000"/>
                  </a:srgbClr>
                </a:gs>
                <a:gs pos="100000">
                  <a:srgbClr val="FFA9F9">
                    <a:alpha val="100000"/>
                  </a:srgbClr>
                </a:gs>
              </a:gsLst>
              <a:lin ang="0"/>
            </a:gradFill>
          </p:spPr>
        </p:sp>
        <p:sp>
          <p:nvSpPr>
            <p:cNvPr name="TextBox 18" id="18"/>
            <p:cNvSpPr txBox="true"/>
            <p:nvPr/>
          </p:nvSpPr>
          <p:spPr>
            <a:xfrm>
              <a:off x="0" y="-38100"/>
              <a:ext cx="1050603" cy="295976"/>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1647141" y="8793055"/>
            <a:ext cx="5105933" cy="1253277"/>
            <a:chOff x="0" y="0"/>
            <a:chExt cx="1050603" cy="257876"/>
          </a:xfrm>
        </p:grpSpPr>
        <p:sp>
          <p:nvSpPr>
            <p:cNvPr name="Freeform 20" id="20"/>
            <p:cNvSpPr/>
            <p:nvPr/>
          </p:nvSpPr>
          <p:spPr>
            <a:xfrm flipH="false" flipV="false" rot="0">
              <a:off x="0" y="0"/>
              <a:ext cx="1050603" cy="257876"/>
            </a:xfrm>
            <a:custGeom>
              <a:avLst/>
              <a:gdLst/>
              <a:ahLst/>
              <a:cxnLst/>
              <a:rect r="r" b="b" t="t" l="l"/>
              <a:pathLst>
                <a:path h="257876" w="1050603">
                  <a:moveTo>
                    <a:pt x="29614" y="0"/>
                  </a:moveTo>
                  <a:lnTo>
                    <a:pt x="1020989" y="0"/>
                  </a:lnTo>
                  <a:cubicBezTo>
                    <a:pt x="1037345" y="0"/>
                    <a:pt x="1050603" y="13259"/>
                    <a:pt x="1050603" y="29614"/>
                  </a:cubicBezTo>
                  <a:lnTo>
                    <a:pt x="1050603" y="228262"/>
                  </a:lnTo>
                  <a:cubicBezTo>
                    <a:pt x="1050603" y="244617"/>
                    <a:pt x="1037345" y="257876"/>
                    <a:pt x="1020989" y="257876"/>
                  </a:cubicBezTo>
                  <a:lnTo>
                    <a:pt x="29614" y="257876"/>
                  </a:lnTo>
                  <a:cubicBezTo>
                    <a:pt x="13259" y="257876"/>
                    <a:pt x="0" y="244617"/>
                    <a:pt x="0" y="228262"/>
                  </a:cubicBezTo>
                  <a:lnTo>
                    <a:pt x="0" y="29614"/>
                  </a:lnTo>
                  <a:cubicBezTo>
                    <a:pt x="0" y="13259"/>
                    <a:pt x="13259" y="0"/>
                    <a:pt x="29614" y="0"/>
                  </a:cubicBezTo>
                  <a:close/>
                </a:path>
              </a:pathLst>
            </a:custGeom>
            <a:gradFill rotWithShape="true">
              <a:gsLst>
                <a:gs pos="0">
                  <a:srgbClr val="FFF7AD">
                    <a:alpha val="100000"/>
                  </a:srgbClr>
                </a:gs>
                <a:gs pos="100000">
                  <a:srgbClr val="FFA9F9">
                    <a:alpha val="100000"/>
                  </a:srgbClr>
                </a:gs>
              </a:gsLst>
              <a:lin ang="0"/>
            </a:gradFill>
          </p:spPr>
        </p:sp>
        <p:sp>
          <p:nvSpPr>
            <p:cNvPr name="TextBox 21" id="21"/>
            <p:cNvSpPr txBox="true"/>
            <p:nvPr/>
          </p:nvSpPr>
          <p:spPr>
            <a:xfrm>
              <a:off x="0" y="-38100"/>
              <a:ext cx="1050603" cy="295976"/>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2586598" y="3712640"/>
            <a:ext cx="3227019" cy="42227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ns"/>
                <a:ea typeface="Open Sans"/>
                <a:cs typeface="Open Sans"/>
                <a:sym typeface="Open Sans"/>
              </a:rPr>
              <a:t>спо</a:t>
            </a:r>
            <a:r>
              <a:rPr lang="en-US" sz="2499">
                <a:solidFill>
                  <a:srgbClr val="000000"/>
                </a:solidFill>
                <a:latin typeface="Open Sans"/>
                <a:ea typeface="Open Sans"/>
                <a:cs typeface="Open Sans"/>
                <a:sym typeface="Open Sans"/>
              </a:rPr>
              <a:t>стереження</a:t>
            </a:r>
          </a:p>
        </p:txBody>
      </p:sp>
      <p:sp>
        <p:nvSpPr>
          <p:cNvPr name="TextBox 23" id="23"/>
          <p:cNvSpPr txBox="true"/>
          <p:nvPr/>
        </p:nvSpPr>
        <p:spPr>
          <a:xfrm rot="0">
            <a:off x="2739260" y="5534025"/>
            <a:ext cx="2921695" cy="42227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ns"/>
                <a:ea typeface="Open Sans"/>
                <a:cs typeface="Open Sans"/>
                <a:sym typeface="Open Sans"/>
              </a:rPr>
              <a:t>ін</a:t>
            </a:r>
            <a:r>
              <a:rPr lang="en-US" sz="2499">
                <a:solidFill>
                  <a:srgbClr val="000000"/>
                </a:solidFill>
                <a:latin typeface="Open Sans"/>
                <a:ea typeface="Open Sans"/>
                <a:cs typeface="Open Sans"/>
                <a:sym typeface="Open Sans"/>
              </a:rPr>
              <a:t>терв’ю</a:t>
            </a:r>
          </a:p>
        </p:txBody>
      </p:sp>
      <p:sp>
        <p:nvSpPr>
          <p:cNvPr name="TextBox 24" id="24"/>
          <p:cNvSpPr txBox="true"/>
          <p:nvPr/>
        </p:nvSpPr>
        <p:spPr>
          <a:xfrm rot="0">
            <a:off x="2642970" y="7358802"/>
            <a:ext cx="2898209" cy="42227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ns"/>
                <a:ea typeface="Open Sans"/>
                <a:cs typeface="Open Sans"/>
                <a:sym typeface="Open Sans"/>
              </a:rPr>
              <a:t>анк</a:t>
            </a:r>
            <a:r>
              <a:rPr lang="en-US" sz="2499">
                <a:solidFill>
                  <a:srgbClr val="000000"/>
                </a:solidFill>
                <a:latin typeface="Open Sans"/>
                <a:ea typeface="Open Sans"/>
                <a:cs typeface="Open Sans"/>
                <a:sym typeface="Open Sans"/>
              </a:rPr>
              <a:t>ети</a:t>
            </a:r>
          </a:p>
        </p:txBody>
      </p:sp>
      <p:sp>
        <p:nvSpPr>
          <p:cNvPr name="TextBox 25" id="25"/>
          <p:cNvSpPr txBox="true"/>
          <p:nvPr/>
        </p:nvSpPr>
        <p:spPr>
          <a:xfrm rot="0">
            <a:off x="3678629" y="9183580"/>
            <a:ext cx="826889" cy="42227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ns"/>
                <a:ea typeface="Open Sans"/>
                <a:cs typeface="Open Sans"/>
                <a:sym typeface="Open Sans"/>
              </a:rPr>
              <a:t>т</a:t>
            </a:r>
            <a:r>
              <a:rPr lang="en-US" sz="2499">
                <a:solidFill>
                  <a:srgbClr val="000000"/>
                </a:solidFill>
                <a:latin typeface="Open Sans"/>
                <a:ea typeface="Open Sans"/>
                <a:cs typeface="Open Sans"/>
                <a:sym typeface="Open Sans"/>
              </a:rPr>
              <a:t>ести</a:t>
            </a:r>
          </a:p>
        </p:txBody>
      </p:sp>
      <p:grpSp>
        <p:nvGrpSpPr>
          <p:cNvPr name="Group 26" id="26"/>
          <p:cNvGrpSpPr/>
          <p:nvPr/>
        </p:nvGrpSpPr>
        <p:grpSpPr>
          <a:xfrm rot="0">
            <a:off x="9632264" y="3320952"/>
            <a:ext cx="5105933" cy="1253277"/>
            <a:chOff x="0" y="0"/>
            <a:chExt cx="1050603" cy="257876"/>
          </a:xfrm>
        </p:grpSpPr>
        <p:sp>
          <p:nvSpPr>
            <p:cNvPr name="Freeform 27" id="27"/>
            <p:cNvSpPr/>
            <p:nvPr/>
          </p:nvSpPr>
          <p:spPr>
            <a:xfrm flipH="false" flipV="false" rot="0">
              <a:off x="0" y="0"/>
              <a:ext cx="1050603" cy="257876"/>
            </a:xfrm>
            <a:custGeom>
              <a:avLst/>
              <a:gdLst/>
              <a:ahLst/>
              <a:cxnLst/>
              <a:rect r="r" b="b" t="t" l="l"/>
              <a:pathLst>
                <a:path h="257876" w="1050603">
                  <a:moveTo>
                    <a:pt x="29614" y="0"/>
                  </a:moveTo>
                  <a:lnTo>
                    <a:pt x="1020989" y="0"/>
                  </a:lnTo>
                  <a:cubicBezTo>
                    <a:pt x="1037345" y="0"/>
                    <a:pt x="1050603" y="13259"/>
                    <a:pt x="1050603" y="29614"/>
                  </a:cubicBezTo>
                  <a:lnTo>
                    <a:pt x="1050603" y="228262"/>
                  </a:lnTo>
                  <a:cubicBezTo>
                    <a:pt x="1050603" y="244617"/>
                    <a:pt x="1037345" y="257876"/>
                    <a:pt x="1020989" y="257876"/>
                  </a:cubicBezTo>
                  <a:lnTo>
                    <a:pt x="29614" y="257876"/>
                  </a:lnTo>
                  <a:cubicBezTo>
                    <a:pt x="13259" y="257876"/>
                    <a:pt x="0" y="244617"/>
                    <a:pt x="0" y="228262"/>
                  </a:cubicBezTo>
                  <a:lnTo>
                    <a:pt x="0" y="29614"/>
                  </a:lnTo>
                  <a:cubicBezTo>
                    <a:pt x="0" y="13259"/>
                    <a:pt x="13259" y="0"/>
                    <a:pt x="29614" y="0"/>
                  </a:cubicBezTo>
                  <a:close/>
                </a:path>
              </a:pathLst>
            </a:custGeom>
            <a:gradFill rotWithShape="true">
              <a:gsLst>
                <a:gs pos="0">
                  <a:srgbClr val="FFF7AD">
                    <a:alpha val="100000"/>
                  </a:srgbClr>
                </a:gs>
                <a:gs pos="100000">
                  <a:srgbClr val="FFA9F9">
                    <a:alpha val="100000"/>
                  </a:srgbClr>
                </a:gs>
              </a:gsLst>
              <a:lin ang="0"/>
            </a:gradFill>
          </p:spPr>
        </p:sp>
        <p:sp>
          <p:nvSpPr>
            <p:cNvPr name="TextBox 28" id="28"/>
            <p:cNvSpPr txBox="true"/>
            <p:nvPr/>
          </p:nvSpPr>
          <p:spPr>
            <a:xfrm>
              <a:off x="0" y="-38100"/>
              <a:ext cx="1050603" cy="295976"/>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9761439" y="5329662"/>
            <a:ext cx="5105933" cy="1253277"/>
            <a:chOff x="0" y="0"/>
            <a:chExt cx="1050603" cy="257876"/>
          </a:xfrm>
        </p:grpSpPr>
        <p:sp>
          <p:nvSpPr>
            <p:cNvPr name="Freeform 30" id="30"/>
            <p:cNvSpPr/>
            <p:nvPr/>
          </p:nvSpPr>
          <p:spPr>
            <a:xfrm flipH="false" flipV="false" rot="0">
              <a:off x="0" y="0"/>
              <a:ext cx="1050603" cy="257876"/>
            </a:xfrm>
            <a:custGeom>
              <a:avLst/>
              <a:gdLst/>
              <a:ahLst/>
              <a:cxnLst/>
              <a:rect r="r" b="b" t="t" l="l"/>
              <a:pathLst>
                <a:path h="257876" w="1050603">
                  <a:moveTo>
                    <a:pt x="29614" y="0"/>
                  </a:moveTo>
                  <a:lnTo>
                    <a:pt x="1020989" y="0"/>
                  </a:lnTo>
                  <a:cubicBezTo>
                    <a:pt x="1037345" y="0"/>
                    <a:pt x="1050603" y="13259"/>
                    <a:pt x="1050603" y="29614"/>
                  </a:cubicBezTo>
                  <a:lnTo>
                    <a:pt x="1050603" y="228262"/>
                  </a:lnTo>
                  <a:cubicBezTo>
                    <a:pt x="1050603" y="244617"/>
                    <a:pt x="1037345" y="257876"/>
                    <a:pt x="1020989" y="257876"/>
                  </a:cubicBezTo>
                  <a:lnTo>
                    <a:pt x="29614" y="257876"/>
                  </a:lnTo>
                  <a:cubicBezTo>
                    <a:pt x="13259" y="257876"/>
                    <a:pt x="0" y="244617"/>
                    <a:pt x="0" y="228262"/>
                  </a:cubicBezTo>
                  <a:lnTo>
                    <a:pt x="0" y="29614"/>
                  </a:lnTo>
                  <a:cubicBezTo>
                    <a:pt x="0" y="13259"/>
                    <a:pt x="13259" y="0"/>
                    <a:pt x="29614" y="0"/>
                  </a:cubicBezTo>
                  <a:close/>
                </a:path>
              </a:pathLst>
            </a:custGeom>
            <a:gradFill rotWithShape="true">
              <a:gsLst>
                <a:gs pos="0">
                  <a:srgbClr val="FFF7AD">
                    <a:alpha val="100000"/>
                  </a:srgbClr>
                </a:gs>
                <a:gs pos="100000">
                  <a:srgbClr val="FFA9F9">
                    <a:alpha val="100000"/>
                  </a:srgbClr>
                </a:gs>
              </a:gsLst>
              <a:lin ang="0"/>
            </a:gradFill>
          </p:spPr>
        </p:sp>
        <p:sp>
          <p:nvSpPr>
            <p:cNvPr name="TextBox 31" id="31"/>
            <p:cNvSpPr txBox="true"/>
            <p:nvPr/>
          </p:nvSpPr>
          <p:spPr>
            <a:xfrm>
              <a:off x="0" y="-38100"/>
              <a:ext cx="1050603" cy="295976"/>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9761439" y="7406427"/>
            <a:ext cx="5105933" cy="2196035"/>
            <a:chOff x="0" y="0"/>
            <a:chExt cx="1050603" cy="451859"/>
          </a:xfrm>
        </p:grpSpPr>
        <p:sp>
          <p:nvSpPr>
            <p:cNvPr name="Freeform 33" id="33"/>
            <p:cNvSpPr/>
            <p:nvPr/>
          </p:nvSpPr>
          <p:spPr>
            <a:xfrm flipH="false" flipV="false" rot="0">
              <a:off x="0" y="0"/>
              <a:ext cx="1050603" cy="451859"/>
            </a:xfrm>
            <a:custGeom>
              <a:avLst/>
              <a:gdLst/>
              <a:ahLst/>
              <a:cxnLst/>
              <a:rect r="r" b="b" t="t" l="l"/>
              <a:pathLst>
                <a:path h="451859" w="1050603">
                  <a:moveTo>
                    <a:pt x="29614" y="0"/>
                  </a:moveTo>
                  <a:lnTo>
                    <a:pt x="1020989" y="0"/>
                  </a:lnTo>
                  <a:cubicBezTo>
                    <a:pt x="1037345" y="0"/>
                    <a:pt x="1050603" y="13259"/>
                    <a:pt x="1050603" y="29614"/>
                  </a:cubicBezTo>
                  <a:lnTo>
                    <a:pt x="1050603" y="422245"/>
                  </a:lnTo>
                  <a:cubicBezTo>
                    <a:pt x="1050603" y="438600"/>
                    <a:pt x="1037345" y="451859"/>
                    <a:pt x="1020989" y="451859"/>
                  </a:cubicBezTo>
                  <a:lnTo>
                    <a:pt x="29614" y="451859"/>
                  </a:lnTo>
                  <a:cubicBezTo>
                    <a:pt x="13259" y="451859"/>
                    <a:pt x="0" y="438600"/>
                    <a:pt x="0" y="422245"/>
                  </a:cubicBezTo>
                  <a:lnTo>
                    <a:pt x="0" y="29614"/>
                  </a:lnTo>
                  <a:cubicBezTo>
                    <a:pt x="0" y="13259"/>
                    <a:pt x="13259" y="0"/>
                    <a:pt x="29614" y="0"/>
                  </a:cubicBezTo>
                  <a:close/>
                </a:path>
              </a:pathLst>
            </a:custGeom>
            <a:gradFill rotWithShape="true">
              <a:gsLst>
                <a:gs pos="0">
                  <a:srgbClr val="FFF7AD">
                    <a:alpha val="100000"/>
                  </a:srgbClr>
                </a:gs>
                <a:gs pos="100000">
                  <a:srgbClr val="FFA9F9">
                    <a:alpha val="100000"/>
                  </a:srgbClr>
                </a:gs>
              </a:gsLst>
              <a:lin ang="0"/>
            </a:gradFill>
          </p:spPr>
        </p:sp>
        <p:sp>
          <p:nvSpPr>
            <p:cNvPr name="TextBox 34" id="34"/>
            <p:cNvSpPr txBox="true"/>
            <p:nvPr/>
          </p:nvSpPr>
          <p:spPr>
            <a:xfrm>
              <a:off x="0" y="-38100"/>
              <a:ext cx="1050603" cy="489959"/>
            </a:xfrm>
            <a:prstGeom prst="rect">
              <a:avLst/>
            </a:prstGeom>
          </p:spPr>
          <p:txBody>
            <a:bodyPr anchor="ctr" rtlCol="false" tIns="50800" lIns="50800" bIns="50800" rIns="50800"/>
            <a:lstStyle/>
            <a:p>
              <a:pPr algn="ctr">
                <a:lnSpc>
                  <a:spcPts val="2659"/>
                </a:lnSpc>
              </a:pPr>
            </a:p>
          </p:txBody>
        </p:sp>
      </p:grpSp>
      <p:sp>
        <p:nvSpPr>
          <p:cNvPr name="TextBox 35" id="35"/>
          <p:cNvSpPr txBox="true"/>
          <p:nvPr/>
        </p:nvSpPr>
        <p:spPr>
          <a:xfrm rot="0">
            <a:off x="10814802" y="3710411"/>
            <a:ext cx="2740858" cy="42227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ns"/>
                <a:ea typeface="Open Sans"/>
                <a:cs typeface="Open Sans"/>
                <a:sym typeface="Open Sans"/>
              </a:rPr>
              <a:t>тренінги</a:t>
            </a:r>
          </a:p>
        </p:txBody>
      </p:sp>
      <p:sp>
        <p:nvSpPr>
          <p:cNvPr name="TextBox 36" id="36"/>
          <p:cNvSpPr txBox="true"/>
          <p:nvPr/>
        </p:nvSpPr>
        <p:spPr>
          <a:xfrm rot="0">
            <a:off x="10818329" y="5722514"/>
            <a:ext cx="2992154" cy="42227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ns"/>
                <a:ea typeface="Open Sans"/>
                <a:cs typeface="Open Sans"/>
                <a:sym typeface="Open Sans"/>
              </a:rPr>
              <a:t>психологічні ігри</a:t>
            </a:r>
          </a:p>
        </p:txBody>
      </p:sp>
      <p:sp>
        <p:nvSpPr>
          <p:cNvPr name="TextBox 37" id="37"/>
          <p:cNvSpPr txBox="true"/>
          <p:nvPr/>
        </p:nvSpPr>
        <p:spPr>
          <a:xfrm rot="0">
            <a:off x="10446654" y="7733453"/>
            <a:ext cx="4111287" cy="1589405"/>
          </a:xfrm>
          <a:prstGeom prst="rect">
            <a:avLst/>
          </a:prstGeom>
        </p:spPr>
        <p:txBody>
          <a:bodyPr anchor="t" rtlCol="false" tIns="0" lIns="0" bIns="0" rIns="0">
            <a:spAutoFit/>
          </a:bodyPr>
          <a:lstStyle/>
          <a:p>
            <a:pPr algn="ctr">
              <a:lnSpc>
                <a:spcPts val="3219"/>
              </a:lnSpc>
              <a:spcBef>
                <a:spcPct val="0"/>
              </a:spcBef>
            </a:pPr>
            <a:r>
              <a:rPr lang="en-US" sz="2299">
                <a:solidFill>
                  <a:srgbClr val="000000"/>
                </a:solidFill>
                <a:latin typeface="Open Sans"/>
                <a:ea typeface="Open Sans"/>
                <a:cs typeface="Open Sans"/>
                <a:sym typeface="Open Sans"/>
              </a:rPr>
              <a:t>стимулювання психологом діяльності, спрямованої на відтворення або поліпшення довкілля</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034667" y="2473102"/>
            <a:ext cx="8511464" cy="5434743"/>
            <a:chOff x="0" y="0"/>
            <a:chExt cx="2241703" cy="1431373"/>
          </a:xfrm>
        </p:grpSpPr>
        <p:sp>
          <p:nvSpPr>
            <p:cNvPr name="Freeform 3" id="3"/>
            <p:cNvSpPr/>
            <p:nvPr/>
          </p:nvSpPr>
          <p:spPr>
            <a:xfrm flipH="false" flipV="false" rot="0">
              <a:off x="0" y="0"/>
              <a:ext cx="2241703" cy="1431373"/>
            </a:xfrm>
            <a:custGeom>
              <a:avLst/>
              <a:gdLst/>
              <a:ahLst/>
              <a:cxnLst/>
              <a:rect r="r" b="b" t="t" l="l"/>
              <a:pathLst>
                <a:path h="1431373" w="2241703">
                  <a:moveTo>
                    <a:pt x="0" y="0"/>
                  </a:moveTo>
                  <a:lnTo>
                    <a:pt x="2241703" y="0"/>
                  </a:lnTo>
                  <a:lnTo>
                    <a:pt x="2241703" y="1431373"/>
                  </a:lnTo>
                  <a:lnTo>
                    <a:pt x="0" y="1431373"/>
                  </a:lnTo>
                  <a:close/>
                </a:path>
              </a:pathLst>
            </a:custGeom>
            <a:gradFill rotWithShape="true">
              <a:gsLst>
                <a:gs pos="0">
                  <a:srgbClr val="FFF7AD">
                    <a:alpha val="100000"/>
                  </a:srgbClr>
                </a:gs>
                <a:gs pos="100000">
                  <a:srgbClr val="FFA9F9">
                    <a:alpha val="100000"/>
                  </a:srgbClr>
                </a:gs>
              </a:gsLst>
              <a:lin ang="0"/>
            </a:gradFill>
          </p:spPr>
        </p:sp>
        <p:sp>
          <p:nvSpPr>
            <p:cNvPr name="TextBox 4" id="4"/>
            <p:cNvSpPr txBox="true"/>
            <p:nvPr/>
          </p:nvSpPr>
          <p:spPr>
            <a:xfrm>
              <a:off x="0" y="-38100"/>
              <a:ext cx="2241703" cy="146947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1031244" y="4903458"/>
            <a:ext cx="6961624" cy="5035575"/>
          </a:xfrm>
          <a:custGeom>
            <a:avLst/>
            <a:gdLst/>
            <a:ahLst/>
            <a:cxnLst/>
            <a:rect r="r" b="b" t="t" l="l"/>
            <a:pathLst>
              <a:path h="5035575" w="6961624">
                <a:moveTo>
                  <a:pt x="0" y="0"/>
                </a:moveTo>
                <a:lnTo>
                  <a:pt x="6961624" y="0"/>
                </a:lnTo>
                <a:lnTo>
                  <a:pt x="6961624" y="5035575"/>
                </a:lnTo>
                <a:lnTo>
                  <a:pt x="0" y="5035575"/>
                </a:lnTo>
                <a:lnTo>
                  <a:pt x="0" y="0"/>
                </a:lnTo>
                <a:close/>
              </a:path>
            </a:pathLst>
          </a:custGeom>
          <a:blipFill>
            <a:blip r:embed="rId2"/>
            <a:stretch>
              <a:fillRect l="0" t="0" r="0" b="0"/>
            </a:stretch>
          </a:blipFill>
        </p:spPr>
      </p:sp>
      <p:sp>
        <p:nvSpPr>
          <p:cNvPr name="TextBox 6" id="6"/>
          <p:cNvSpPr txBox="true"/>
          <p:nvPr/>
        </p:nvSpPr>
        <p:spPr>
          <a:xfrm rot="0">
            <a:off x="2243782" y="1209451"/>
            <a:ext cx="13424654" cy="497841"/>
          </a:xfrm>
          <a:prstGeom prst="rect">
            <a:avLst/>
          </a:prstGeom>
        </p:spPr>
        <p:txBody>
          <a:bodyPr anchor="t" rtlCol="false" tIns="0" lIns="0" bIns="0" rIns="0">
            <a:spAutoFit/>
          </a:bodyPr>
          <a:lstStyle/>
          <a:p>
            <a:pPr algn="ctr">
              <a:lnSpc>
                <a:spcPts val="4059"/>
              </a:lnSpc>
              <a:spcBef>
                <a:spcPct val="0"/>
              </a:spcBef>
            </a:pPr>
            <a:r>
              <a:rPr lang="en-US" b="true" sz="2899">
                <a:solidFill>
                  <a:srgbClr val="000000"/>
                </a:solidFill>
                <a:latin typeface="Open Sans Bold"/>
                <a:ea typeface="Open Sans Bold"/>
                <a:cs typeface="Open Sans Bold"/>
                <a:sym typeface="Open Sans Bold"/>
              </a:rPr>
              <a:t>Природний та лабораторний експерименти в екологічній психології</a:t>
            </a:r>
          </a:p>
        </p:txBody>
      </p:sp>
      <p:sp>
        <p:nvSpPr>
          <p:cNvPr name="TextBox 7" id="7"/>
          <p:cNvSpPr txBox="true"/>
          <p:nvPr/>
        </p:nvSpPr>
        <p:spPr>
          <a:xfrm rot="0">
            <a:off x="2735733" y="2808605"/>
            <a:ext cx="7109333" cy="4612641"/>
          </a:xfrm>
          <a:prstGeom prst="rect">
            <a:avLst/>
          </a:prstGeom>
        </p:spPr>
        <p:txBody>
          <a:bodyPr anchor="t" rtlCol="false" tIns="0" lIns="0" bIns="0" rIns="0">
            <a:spAutoFit/>
          </a:bodyPr>
          <a:lstStyle/>
          <a:p>
            <a:pPr algn="ctr">
              <a:lnSpc>
                <a:spcPts val="4059"/>
              </a:lnSpc>
              <a:spcBef>
                <a:spcPct val="0"/>
              </a:spcBef>
            </a:pPr>
            <a:r>
              <a:rPr lang="en-US" sz="2899">
                <a:solidFill>
                  <a:srgbClr val="000000"/>
                </a:solidFill>
                <a:latin typeface="Open Sans"/>
                <a:ea typeface="Open Sans"/>
                <a:cs typeface="Open Sans"/>
                <a:sym typeface="Open Sans"/>
              </a:rPr>
              <a:t>Експеримент в екологічній психології допомагає перевіряти гіпотези про причинно-наслідкові зв’язки між поведінкою людини та факторами середовища. Найбільш дієвий в екологічній психології такий експеримент, що проводиться в природних умовах, без зміни усталеного життя. </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930805" y="2907600"/>
            <a:ext cx="5528688" cy="4471799"/>
            <a:chOff x="0" y="0"/>
            <a:chExt cx="1456115" cy="1177758"/>
          </a:xfrm>
        </p:grpSpPr>
        <p:sp>
          <p:nvSpPr>
            <p:cNvPr name="Freeform 3" id="3"/>
            <p:cNvSpPr/>
            <p:nvPr/>
          </p:nvSpPr>
          <p:spPr>
            <a:xfrm flipH="false" flipV="false" rot="0">
              <a:off x="0" y="0"/>
              <a:ext cx="1456115" cy="1177758"/>
            </a:xfrm>
            <a:custGeom>
              <a:avLst/>
              <a:gdLst/>
              <a:ahLst/>
              <a:cxnLst/>
              <a:rect r="r" b="b" t="t" l="l"/>
              <a:pathLst>
                <a:path h="1177758" w="1456115">
                  <a:moveTo>
                    <a:pt x="1456115" y="0"/>
                  </a:moveTo>
                  <a:lnTo>
                    <a:pt x="0" y="0"/>
                  </a:lnTo>
                  <a:lnTo>
                    <a:pt x="0" y="989798"/>
                  </a:lnTo>
                  <a:lnTo>
                    <a:pt x="157480" y="989798"/>
                  </a:lnTo>
                  <a:lnTo>
                    <a:pt x="157480" y="1177758"/>
                  </a:lnTo>
                  <a:lnTo>
                    <a:pt x="463550" y="989798"/>
                  </a:lnTo>
                  <a:lnTo>
                    <a:pt x="1456115" y="989798"/>
                  </a:lnTo>
                  <a:lnTo>
                    <a:pt x="1456115" y="0"/>
                  </a:lnTo>
                  <a:close/>
                </a:path>
              </a:pathLst>
            </a:custGeom>
            <a:gradFill rotWithShape="true">
              <a:gsLst>
                <a:gs pos="0">
                  <a:srgbClr val="FFF7AD">
                    <a:alpha val="100000"/>
                  </a:srgbClr>
                </a:gs>
                <a:gs pos="100000">
                  <a:srgbClr val="FFA9F9">
                    <a:alpha val="100000"/>
                  </a:srgbClr>
                </a:gs>
              </a:gsLst>
              <a:lin ang="0"/>
            </a:gradFill>
          </p:spPr>
        </p:sp>
        <p:sp>
          <p:nvSpPr>
            <p:cNvPr name="TextBox 4" id="4"/>
            <p:cNvSpPr txBox="true"/>
            <p:nvPr/>
          </p:nvSpPr>
          <p:spPr>
            <a:xfrm>
              <a:off x="0" y="-38100"/>
              <a:ext cx="1456115" cy="102535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744731" y="2111915"/>
            <a:ext cx="7860899" cy="1198726"/>
            <a:chOff x="0" y="0"/>
            <a:chExt cx="1617469" cy="246651"/>
          </a:xfrm>
        </p:grpSpPr>
        <p:sp>
          <p:nvSpPr>
            <p:cNvPr name="Freeform 6" id="6"/>
            <p:cNvSpPr/>
            <p:nvPr/>
          </p:nvSpPr>
          <p:spPr>
            <a:xfrm flipH="false" flipV="false" rot="0">
              <a:off x="0" y="0"/>
              <a:ext cx="1617469" cy="246651"/>
            </a:xfrm>
            <a:custGeom>
              <a:avLst/>
              <a:gdLst/>
              <a:ahLst/>
              <a:cxnLst/>
              <a:rect r="r" b="b" t="t" l="l"/>
              <a:pathLst>
                <a:path h="246651" w="1617469">
                  <a:moveTo>
                    <a:pt x="19236" y="0"/>
                  </a:moveTo>
                  <a:lnTo>
                    <a:pt x="1598233" y="0"/>
                  </a:lnTo>
                  <a:cubicBezTo>
                    <a:pt x="1603335" y="0"/>
                    <a:pt x="1608227" y="2027"/>
                    <a:pt x="1611835" y="5634"/>
                  </a:cubicBezTo>
                  <a:cubicBezTo>
                    <a:pt x="1615442" y="9241"/>
                    <a:pt x="1617469" y="14134"/>
                    <a:pt x="1617469" y="19236"/>
                  </a:cubicBezTo>
                  <a:lnTo>
                    <a:pt x="1617469" y="227416"/>
                  </a:lnTo>
                  <a:cubicBezTo>
                    <a:pt x="1617469" y="232517"/>
                    <a:pt x="1615442" y="237410"/>
                    <a:pt x="1611835" y="241017"/>
                  </a:cubicBezTo>
                  <a:cubicBezTo>
                    <a:pt x="1608227" y="244625"/>
                    <a:pt x="1603335" y="246651"/>
                    <a:pt x="1598233" y="246651"/>
                  </a:cubicBezTo>
                  <a:lnTo>
                    <a:pt x="19236" y="246651"/>
                  </a:lnTo>
                  <a:cubicBezTo>
                    <a:pt x="8612" y="246651"/>
                    <a:pt x="0" y="238039"/>
                    <a:pt x="0" y="227416"/>
                  </a:cubicBezTo>
                  <a:lnTo>
                    <a:pt x="0" y="19236"/>
                  </a:lnTo>
                  <a:cubicBezTo>
                    <a:pt x="0" y="14134"/>
                    <a:pt x="2027" y="9241"/>
                    <a:pt x="5634" y="5634"/>
                  </a:cubicBezTo>
                  <a:cubicBezTo>
                    <a:pt x="9241" y="2027"/>
                    <a:pt x="14134" y="0"/>
                    <a:pt x="19236" y="0"/>
                  </a:cubicBezTo>
                  <a:close/>
                </a:path>
              </a:pathLst>
            </a:custGeom>
            <a:gradFill rotWithShape="true">
              <a:gsLst>
                <a:gs pos="0">
                  <a:srgbClr val="FFF7AD">
                    <a:alpha val="100000"/>
                  </a:srgbClr>
                </a:gs>
                <a:gs pos="100000">
                  <a:srgbClr val="FFA9F9">
                    <a:alpha val="100000"/>
                  </a:srgbClr>
                </a:gs>
              </a:gsLst>
              <a:lin ang="0"/>
            </a:gradFill>
          </p:spPr>
        </p:sp>
        <p:sp>
          <p:nvSpPr>
            <p:cNvPr name="TextBox 7" id="7"/>
            <p:cNvSpPr txBox="true"/>
            <p:nvPr/>
          </p:nvSpPr>
          <p:spPr>
            <a:xfrm>
              <a:off x="0" y="-38100"/>
              <a:ext cx="1617469" cy="284751"/>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9129472" y="3498532"/>
            <a:ext cx="7091416" cy="1308747"/>
            <a:chOff x="0" y="0"/>
            <a:chExt cx="1459139" cy="269289"/>
          </a:xfrm>
        </p:grpSpPr>
        <p:sp>
          <p:nvSpPr>
            <p:cNvPr name="Freeform 9" id="9"/>
            <p:cNvSpPr/>
            <p:nvPr/>
          </p:nvSpPr>
          <p:spPr>
            <a:xfrm flipH="false" flipV="false" rot="0">
              <a:off x="0" y="0"/>
              <a:ext cx="1459139" cy="269289"/>
            </a:xfrm>
            <a:custGeom>
              <a:avLst/>
              <a:gdLst/>
              <a:ahLst/>
              <a:cxnLst/>
              <a:rect r="r" b="b" t="t" l="l"/>
              <a:pathLst>
                <a:path h="269289" w="1459139">
                  <a:moveTo>
                    <a:pt x="21323" y="0"/>
                  </a:moveTo>
                  <a:lnTo>
                    <a:pt x="1437816" y="0"/>
                  </a:lnTo>
                  <a:cubicBezTo>
                    <a:pt x="1449593" y="0"/>
                    <a:pt x="1459139" y="9547"/>
                    <a:pt x="1459139" y="21323"/>
                  </a:cubicBezTo>
                  <a:lnTo>
                    <a:pt x="1459139" y="247967"/>
                  </a:lnTo>
                  <a:cubicBezTo>
                    <a:pt x="1459139" y="253622"/>
                    <a:pt x="1456893" y="259045"/>
                    <a:pt x="1452894" y="263044"/>
                  </a:cubicBezTo>
                  <a:cubicBezTo>
                    <a:pt x="1448895" y="267043"/>
                    <a:pt x="1443472" y="269289"/>
                    <a:pt x="1437816" y="269289"/>
                  </a:cubicBezTo>
                  <a:lnTo>
                    <a:pt x="21323" y="269289"/>
                  </a:lnTo>
                  <a:cubicBezTo>
                    <a:pt x="9547" y="269289"/>
                    <a:pt x="0" y="259743"/>
                    <a:pt x="0" y="247967"/>
                  </a:cubicBezTo>
                  <a:lnTo>
                    <a:pt x="0" y="21323"/>
                  </a:lnTo>
                  <a:cubicBezTo>
                    <a:pt x="0" y="9547"/>
                    <a:pt x="9547" y="0"/>
                    <a:pt x="21323" y="0"/>
                  </a:cubicBezTo>
                  <a:close/>
                </a:path>
              </a:pathLst>
            </a:custGeom>
            <a:gradFill rotWithShape="true">
              <a:gsLst>
                <a:gs pos="0">
                  <a:srgbClr val="FFF7AD">
                    <a:alpha val="100000"/>
                  </a:srgbClr>
                </a:gs>
                <a:gs pos="100000">
                  <a:srgbClr val="FFA9F9">
                    <a:alpha val="100000"/>
                  </a:srgbClr>
                </a:gs>
              </a:gsLst>
              <a:lin ang="0"/>
            </a:gradFill>
          </p:spPr>
        </p:sp>
        <p:sp>
          <p:nvSpPr>
            <p:cNvPr name="TextBox 10" id="10"/>
            <p:cNvSpPr txBox="true"/>
            <p:nvPr/>
          </p:nvSpPr>
          <p:spPr>
            <a:xfrm>
              <a:off x="0" y="-38100"/>
              <a:ext cx="1459139" cy="307389"/>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9129472" y="5143500"/>
            <a:ext cx="7091416" cy="1308747"/>
            <a:chOff x="0" y="0"/>
            <a:chExt cx="1459139" cy="269289"/>
          </a:xfrm>
        </p:grpSpPr>
        <p:sp>
          <p:nvSpPr>
            <p:cNvPr name="Freeform 12" id="12"/>
            <p:cNvSpPr/>
            <p:nvPr/>
          </p:nvSpPr>
          <p:spPr>
            <a:xfrm flipH="false" flipV="false" rot="0">
              <a:off x="0" y="0"/>
              <a:ext cx="1459139" cy="269289"/>
            </a:xfrm>
            <a:custGeom>
              <a:avLst/>
              <a:gdLst/>
              <a:ahLst/>
              <a:cxnLst/>
              <a:rect r="r" b="b" t="t" l="l"/>
              <a:pathLst>
                <a:path h="269289" w="1459139">
                  <a:moveTo>
                    <a:pt x="21323" y="0"/>
                  </a:moveTo>
                  <a:lnTo>
                    <a:pt x="1437816" y="0"/>
                  </a:lnTo>
                  <a:cubicBezTo>
                    <a:pt x="1449593" y="0"/>
                    <a:pt x="1459139" y="9547"/>
                    <a:pt x="1459139" y="21323"/>
                  </a:cubicBezTo>
                  <a:lnTo>
                    <a:pt x="1459139" y="247967"/>
                  </a:lnTo>
                  <a:cubicBezTo>
                    <a:pt x="1459139" y="253622"/>
                    <a:pt x="1456893" y="259045"/>
                    <a:pt x="1452894" y="263044"/>
                  </a:cubicBezTo>
                  <a:cubicBezTo>
                    <a:pt x="1448895" y="267043"/>
                    <a:pt x="1443472" y="269289"/>
                    <a:pt x="1437816" y="269289"/>
                  </a:cubicBezTo>
                  <a:lnTo>
                    <a:pt x="21323" y="269289"/>
                  </a:lnTo>
                  <a:cubicBezTo>
                    <a:pt x="9547" y="269289"/>
                    <a:pt x="0" y="259743"/>
                    <a:pt x="0" y="247967"/>
                  </a:cubicBezTo>
                  <a:lnTo>
                    <a:pt x="0" y="21323"/>
                  </a:lnTo>
                  <a:cubicBezTo>
                    <a:pt x="0" y="9547"/>
                    <a:pt x="9547" y="0"/>
                    <a:pt x="21323" y="0"/>
                  </a:cubicBezTo>
                  <a:close/>
                </a:path>
              </a:pathLst>
            </a:custGeom>
            <a:gradFill rotWithShape="true">
              <a:gsLst>
                <a:gs pos="0">
                  <a:srgbClr val="FFF7AD">
                    <a:alpha val="100000"/>
                  </a:srgbClr>
                </a:gs>
                <a:gs pos="100000">
                  <a:srgbClr val="FFA9F9">
                    <a:alpha val="100000"/>
                  </a:srgbClr>
                </a:gs>
              </a:gsLst>
              <a:lin ang="0"/>
            </a:gradFill>
          </p:spPr>
        </p:sp>
        <p:sp>
          <p:nvSpPr>
            <p:cNvPr name="TextBox 13" id="13"/>
            <p:cNvSpPr txBox="true"/>
            <p:nvPr/>
          </p:nvSpPr>
          <p:spPr>
            <a:xfrm>
              <a:off x="0" y="-38100"/>
              <a:ext cx="1459139" cy="307389"/>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9144000" y="6785622"/>
            <a:ext cx="7091416" cy="1308747"/>
            <a:chOff x="0" y="0"/>
            <a:chExt cx="1459139" cy="269289"/>
          </a:xfrm>
        </p:grpSpPr>
        <p:sp>
          <p:nvSpPr>
            <p:cNvPr name="Freeform 15" id="15"/>
            <p:cNvSpPr/>
            <p:nvPr/>
          </p:nvSpPr>
          <p:spPr>
            <a:xfrm flipH="false" flipV="false" rot="0">
              <a:off x="0" y="0"/>
              <a:ext cx="1459139" cy="269289"/>
            </a:xfrm>
            <a:custGeom>
              <a:avLst/>
              <a:gdLst/>
              <a:ahLst/>
              <a:cxnLst/>
              <a:rect r="r" b="b" t="t" l="l"/>
              <a:pathLst>
                <a:path h="269289" w="1459139">
                  <a:moveTo>
                    <a:pt x="21323" y="0"/>
                  </a:moveTo>
                  <a:lnTo>
                    <a:pt x="1437816" y="0"/>
                  </a:lnTo>
                  <a:cubicBezTo>
                    <a:pt x="1449593" y="0"/>
                    <a:pt x="1459139" y="9547"/>
                    <a:pt x="1459139" y="21323"/>
                  </a:cubicBezTo>
                  <a:lnTo>
                    <a:pt x="1459139" y="247967"/>
                  </a:lnTo>
                  <a:cubicBezTo>
                    <a:pt x="1459139" y="253622"/>
                    <a:pt x="1456893" y="259045"/>
                    <a:pt x="1452894" y="263044"/>
                  </a:cubicBezTo>
                  <a:cubicBezTo>
                    <a:pt x="1448895" y="267043"/>
                    <a:pt x="1443472" y="269289"/>
                    <a:pt x="1437816" y="269289"/>
                  </a:cubicBezTo>
                  <a:lnTo>
                    <a:pt x="21323" y="269289"/>
                  </a:lnTo>
                  <a:cubicBezTo>
                    <a:pt x="9547" y="269289"/>
                    <a:pt x="0" y="259743"/>
                    <a:pt x="0" y="247967"/>
                  </a:cubicBezTo>
                  <a:lnTo>
                    <a:pt x="0" y="21323"/>
                  </a:lnTo>
                  <a:cubicBezTo>
                    <a:pt x="0" y="9547"/>
                    <a:pt x="9547" y="0"/>
                    <a:pt x="21323" y="0"/>
                  </a:cubicBezTo>
                  <a:close/>
                </a:path>
              </a:pathLst>
            </a:custGeom>
            <a:gradFill rotWithShape="true">
              <a:gsLst>
                <a:gs pos="0">
                  <a:srgbClr val="FFF7AD">
                    <a:alpha val="100000"/>
                  </a:srgbClr>
                </a:gs>
                <a:gs pos="100000">
                  <a:srgbClr val="FFA9F9">
                    <a:alpha val="100000"/>
                  </a:srgbClr>
                </a:gs>
              </a:gsLst>
              <a:lin ang="0"/>
            </a:gradFill>
          </p:spPr>
        </p:sp>
        <p:sp>
          <p:nvSpPr>
            <p:cNvPr name="TextBox 16" id="16"/>
            <p:cNvSpPr txBox="true"/>
            <p:nvPr/>
          </p:nvSpPr>
          <p:spPr>
            <a:xfrm>
              <a:off x="0" y="-38100"/>
              <a:ext cx="1459139" cy="307389"/>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9129472" y="8427744"/>
            <a:ext cx="7091416" cy="1308747"/>
            <a:chOff x="0" y="0"/>
            <a:chExt cx="1459139" cy="269289"/>
          </a:xfrm>
        </p:grpSpPr>
        <p:sp>
          <p:nvSpPr>
            <p:cNvPr name="Freeform 18" id="18"/>
            <p:cNvSpPr/>
            <p:nvPr/>
          </p:nvSpPr>
          <p:spPr>
            <a:xfrm flipH="false" flipV="false" rot="0">
              <a:off x="0" y="0"/>
              <a:ext cx="1459139" cy="269289"/>
            </a:xfrm>
            <a:custGeom>
              <a:avLst/>
              <a:gdLst/>
              <a:ahLst/>
              <a:cxnLst/>
              <a:rect r="r" b="b" t="t" l="l"/>
              <a:pathLst>
                <a:path h="269289" w="1459139">
                  <a:moveTo>
                    <a:pt x="21323" y="0"/>
                  </a:moveTo>
                  <a:lnTo>
                    <a:pt x="1437816" y="0"/>
                  </a:lnTo>
                  <a:cubicBezTo>
                    <a:pt x="1449593" y="0"/>
                    <a:pt x="1459139" y="9547"/>
                    <a:pt x="1459139" y="21323"/>
                  </a:cubicBezTo>
                  <a:lnTo>
                    <a:pt x="1459139" y="247967"/>
                  </a:lnTo>
                  <a:cubicBezTo>
                    <a:pt x="1459139" y="253622"/>
                    <a:pt x="1456893" y="259045"/>
                    <a:pt x="1452894" y="263044"/>
                  </a:cubicBezTo>
                  <a:cubicBezTo>
                    <a:pt x="1448895" y="267043"/>
                    <a:pt x="1443472" y="269289"/>
                    <a:pt x="1437816" y="269289"/>
                  </a:cubicBezTo>
                  <a:lnTo>
                    <a:pt x="21323" y="269289"/>
                  </a:lnTo>
                  <a:cubicBezTo>
                    <a:pt x="9547" y="269289"/>
                    <a:pt x="0" y="259743"/>
                    <a:pt x="0" y="247967"/>
                  </a:cubicBezTo>
                  <a:lnTo>
                    <a:pt x="0" y="21323"/>
                  </a:lnTo>
                  <a:cubicBezTo>
                    <a:pt x="0" y="9547"/>
                    <a:pt x="9547" y="0"/>
                    <a:pt x="21323" y="0"/>
                  </a:cubicBezTo>
                  <a:close/>
                </a:path>
              </a:pathLst>
            </a:custGeom>
            <a:gradFill rotWithShape="true">
              <a:gsLst>
                <a:gs pos="0">
                  <a:srgbClr val="FFF7AD">
                    <a:alpha val="100000"/>
                  </a:srgbClr>
                </a:gs>
                <a:gs pos="100000">
                  <a:srgbClr val="FFA9F9">
                    <a:alpha val="100000"/>
                  </a:srgbClr>
                </a:gs>
              </a:gsLst>
              <a:lin ang="0"/>
            </a:gradFill>
          </p:spPr>
        </p:sp>
        <p:sp>
          <p:nvSpPr>
            <p:cNvPr name="TextBox 19" id="19"/>
            <p:cNvSpPr txBox="true"/>
            <p:nvPr/>
          </p:nvSpPr>
          <p:spPr>
            <a:xfrm>
              <a:off x="0" y="-38100"/>
              <a:ext cx="1459139" cy="307389"/>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2924896" y="971550"/>
            <a:ext cx="11639670" cy="497841"/>
          </a:xfrm>
          <a:prstGeom prst="rect">
            <a:avLst/>
          </a:prstGeom>
        </p:spPr>
        <p:txBody>
          <a:bodyPr anchor="t" rtlCol="false" tIns="0" lIns="0" bIns="0" rIns="0">
            <a:spAutoFit/>
          </a:bodyPr>
          <a:lstStyle/>
          <a:p>
            <a:pPr algn="ctr">
              <a:lnSpc>
                <a:spcPts val="4059"/>
              </a:lnSpc>
              <a:spcBef>
                <a:spcPct val="0"/>
              </a:spcBef>
            </a:pPr>
            <a:r>
              <a:rPr lang="en-US" b="true" sz="2899">
                <a:solidFill>
                  <a:srgbClr val="000000"/>
                </a:solidFill>
                <a:latin typeface="Open Sans Bold"/>
                <a:ea typeface="Open Sans Bold"/>
                <a:cs typeface="Open Sans Bold"/>
                <a:sym typeface="Open Sans Bold"/>
              </a:rPr>
              <a:t>Сутність проективних методів дослідження в екопсихології</a:t>
            </a:r>
          </a:p>
        </p:txBody>
      </p:sp>
      <p:sp>
        <p:nvSpPr>
          <p:cNvPr name="TextBox 21" id="21"/>
          <p:cNvSpPr txBox="true"/>
          <p:nvPr/>
        </p:nvSpPr>
        <p:spPr>
          <a:xfrm rot="0">
            <a:off x="1071724" y="3124212"/>
            <a:ext cx="5246851" cy="3328035"/>
          </a:xfrm>
          <a:prstGeom prst="rect">
            <a:avLst/>
          </a:prstGeom>
        </p:spPr>
        <p:txBody>
          <a:bodyPr anchor="t" rtlCol="false" tIns="0" lIns="0" bIns="0" rIns="0">
            <a:spAutoFit/>
          </a:bodyPr>
          <a:lstStyle/>
          <a:p>
            <a:pPr algn="ctr">
              <a:lnSpc>
                <a:spcPts val="2939"/>
              </a:lnSpc>
              <a:spcBef>
                <a:spcPct val="0"/>
              </a:spcBef>
            </a:pPr>
            <a:r>
              <a:rPr lang="en-US" sz="2099">
                <a:solidFill>
                  <a:srgbClr val="000000"/>
                </a:solidFill>
                <a:latin typeface="Open Sans"/>
                <a:ea typeface="Open Sans"/>
                <a:cs typeface="Open Sans"/>
                <a:sym typeface="Open Sans"/>
              </a:rPr>
              <a:t>Проєктивний підхід в екопсихологічному дослідженні полягає в тому, що виявлення особливостей ставлення до довкілля здійснюється не прямо, а на основі аналізу особливостей взаємодії із зовнішньо нейтральним та начебто невизначеним матеріалом, що стає об’єктом проекції.</a:t>
            </a:r>
          </a:p>
        </p:txBody>
      </p:sp>
      <p:sp>
        <p:nvSpPr>
          <p:cNvPr name="TextBox 22" id="22"/>
          <p:cNvSpPr txBox="true"/>
          <p:nvPr/>
        </p:nvSpPr>
        <p:spPr>
          <a:xfrm rot="0">
            <a:off x="10445716" y="2308097"/>
            <a:ext cx="4865251" cy="563881"/>
          </a:xfrm>
          <a:prstGeom prst="rect">
            <a:avLst/>
          </a:prstGeom>
        </p:spPr>
        <p:txBody>
          <a:bodyPr anchor="t" rtlCol="false" tIns="0" lIns="0" bIns="0" rIns="0">
            <a:spAutoFit/>
          </a:bodyPr>
          <a:lstStyle/>
          <a:p>
            <a:pPr algn="ctr">
              <a:lnSpc>
                <a:spcPts val="4619"/>
              </a:lnSpc>
              <a:spcBef>
                <a:spcPct val="0"/>
              </a:spcBef>
            </a:pPr>
            <a:r>
              <a:rPr lang="en-US" b="true" sz="3299">
                <a:solidFill>
                  <a:srgbClr val="000000"/>
                </a:solidFill>
                <a:latin typeface="Open Sans Bold"/>
                <a:ea typeface="Open Sans Bold"/>
                <a:cs typeface="Open Sans Bold"/>
                <a:sym typeface="Open Sans Bold"/>
              </a:rPr>
              <a:t>Проєктивні методики</a:t>
            </a:r>
          </a:p>
        </p:txBody>
      </p:sp>
      <p:sp>
        <p:nvSpPr>
          <p:cNvPr name="TextBox 23" id="23"/>
          <p:cNvSpPr txBox="true"/>
          <p:nvPr/>
        </p:nvSpPr>
        <p:spPr>
          <a:xfrm rot="0">
            <a:off x="10084199" y="3876799"/>
            <a:ext cx="5588285" cy="448311"/>
          </a:xfrm>
          <a:prstGeom prst="rect">
            <a:avLst/>
          </a:prstGeom>
        </p:spPr>
        <p:txBody>
          <a:bodyPr anchor="t" rtlCol="false" tIns="0" lIns="0" bIns="0" rIns="0">
            <a:spAutoFit/>
          </a:bodyPr>
          <a:lstStyle/>
          <a:p>
            <a:pPr algn="ctr">
              <a:lnSpc>
                <a:spcPts val="3639"/>
              </a:lnSpc>
              <a:spcBef>
                <a:spcPct val="0"/>
              </a:spcBef>
            </a:pPr>
            <a:r>
              <a:rPr lang="en-US" sz="2599">
                <a:solidFill>
                  <a:srgbClr val="000000"/>
                </a:solidFill>
                <a:latin typeface="Open Sans"/>
                <a:ea typeface="Open Sans"/>
                <a:cs typeface="Open Sans"/>
                <a:sym typeface="Open Sans"/>
              </a:rPr>
              <a:t>модифікований тест М. Люшера</a:t>
            </a:r>
          </a:p>
        </p:txBody>
      </p:sp>
      <p:sp>
        <p:nvSpPr>
          <p:cNvPr name="TextBox 24" id="24"/>
          <p:cNvSpPr txBox="true"/>
          <p:nvPr/>
        </p:nvSpPr>
        <p:spPr>
          <a:xfrm rot="0">
            <a:off x="10084199" y="5561500"/>
            <a:ext cx="5306448" cy="42227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ns"/>
                <a:ea typeface="Open Sans"/>
                <a:cs typeface="Open Sans"/>
                <a:sym typeface="Open Sans"/>
              </a:rPr>
              <a:t>методика «Незакінчені речення»</a:t>
            </a:r>
          </a:p>
        </p:txBody>
      </p:sp>
      <p:sp>
        <p:nvSpPr>
          <p:cNvPr name="TextBox 25" id="25"/>
          <p:cNvSpPr txBox="true"/>
          <p:nvPr/>
        </p:nvSpPr>
        <p:spPr>
          <a:xfrm rot="0">
            <a:off x="9872821" y="6985970"/>
            <a:ext cx="5517826" cy="86042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ns"/>
                <a:ea typeface="Open Sans"/>
                <a:cs typeface="Open Sans"/>
                <a:sym typeface="Open Sans"/>
              </a:rPr>
              <a:t>модифікований тест фрустрації Розенцвейга</a:t>
            </a:r>
          </a:p>
        </p:txBody>
      </p:sp>
      <p:sp>
        <p:nvSpPr>
          <p:cNvPr name="TextBox 26" id="26"/>
          <p:cNvSpPr txBox="true"/>
          <p:nvPr/>
        </p:nvSpPr>
        <p:spPr>
          <a:xfrm rot="0">
            <a:off x="11317237" y="8865894"/>
            <a:ext cx="3122210" cy="42227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Open Sans"/>
                <a:ea typeface="Open Sans"/>
                <a:cs typeface="Open Sans"/>
                <a:sym typeface="Open Sans"/>
              </a:rPr>
              <a:t>Tест Cвіту</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DAHF_vklkEY</dc:identifier>
  <dcterms:modified xsi:type="dcterms:W3CDTF">2011-08-01T06:04:30Z</dcterms:modified>
  <cp:revision>1</cp:revision>
  <dc:title>АКТУАЛЬНІ ДОСЛІДЖЕННЯ ВЗАЄМОДІЇ ЛЮДИНИ ТА СЕРЕДОВИЩА</dc:title>
</cp:coreProperties>
</file>