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Crimson Roman Bold" charset="1" panose="02000703000000000000"/>
      <p:regular r:id="rId21"/>
    </p:embeddedFont>
    <p:embeddedFont>
      <p:font typeface="Crimson Roman" charset="1" panose="020305030604060203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7136" y="3469205"/>
            <a:ext cx="9647823" cy="6817795"/>
          </a:xfrm>
          <a:custGeom>
            <a:avLst/>
            <a:gdLst/>
            <a:ahLst/>
            <a:cxnLst/>
            <a:rect r="r" b="b" t="t" l="l"/>
            <a:pathLst>
              <a:path h="6817795" w="9647823">
                <a:moveTo>
                  <a:pt x="0" y="0"/>
                </a:moveTo>
                <a:lnTo>
                  <a:pt x="9647823" y="0"/>
                </a:lnTo>
                <a:lnTo>
                  <a:pt x="9647823" y="6817795"/>
                </a:lnTo>
                <a:lnTo>
                  <a:pt x="0" y="6817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98340" y="798272"/>
            <a:ext cx="8107274" cy="1833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5"/>
              </a:lnSpc>
            </a:pPr>
            <a:r>
              <a:rPr lang="en-US" b="true" sz="4375" spc="-87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наука. Пчихологічна практика. Пихологічні наслідки війни.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63162" y="6133226"/>
            <a:ext cx="6597224" cy="197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ВИКЛАДАЧ</a:t>
            </a:r>
          </a:p>
          <a:p>
            <a:pPr algn="r">
              <a:lnSpc>
                <a:spcPts val="5040"/>
              </a:lnSpc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ДОКТОР ФІЛОСОФІЇ</a:t>
            </a:r>
          </a:p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ОЛЕНА ОКОЛОВИЧ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11950" y="1651967"/>
            <a:ext cx="8229627" cy="2237486"/>
            <a:chOff x="0" y="0"/>
            <a:chExt cx="1693339" cy="4603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93339" cy="460388"/>
            </a:xfrm>
            <a:custGeom>
              <a:avLst/>
              <a:gdLst/>
              <a:ahLst/>
              <a:cxnLst/>
              <a:rect r="r" b="b" t="t" l="l"/>
              <a:pathLst>
                <a:path h="460388" w="1693339">
                  <a:moveTo>
                    <a:pt x="18374" y="0"/>
                  </a:moveTo>
                  <a:lnTo>
                    <a:pt x="1674965" y="0"/>
                  </a:lnTo>
                  <a:cubicBezTo>
                    <a:pt x="1679838" y="0"/>
                    <a:pt x="1684512" y="1936"/>
                    <a:pt x="1687957" y="5382"/>
                  </a:cubicBezTo>
                  <a:cubicBezTo>
                    <a:pt x="1691403" y="8827"/>
                    <a:pt x="1693339" y="13501"/>
                    <a:pt x="1693339" y="18374"/>
                  </a:cubicBezTo>
                  <a:lnTo>
                    <a:pt x="1693339" y="442014"/>
                  </a:lnTo>
                  <a:cubicBezTo>
                    <a:pt x="1693339" y="446887"/>
                    <a:pt x="1691403" y="451561"/>
                    <a:pt x="1687957" y="455007"/>
                  </a:cubicBezTo>
                  <a:cubicBezTo>
                    <a:pt x="1684512" y="458452"/>
                    <a:pt x="1679838" y="460388"/>
                    <a:pt x="1674965" y="460388"/>
                  </a:cubicBezTo>
                  <a:lnTo>
                    <a:pt x="18374" y="460388"/>
                  </a:lnTo>
                  <a:cubicBezTo>
                    <a:pt x="13501" y="460388"/>
                    <a:pt x="8827" y="458452"/>
                    <a:pt x="5382" y="455007"/>
                  </a:cubicBezTo>
                  <a:cubicBezTo>
                    <a:pt x="1936" y="451561"/>
                    <a:pt x="0" y="446887"/>
                    <a:pt x="0" y="442014"/>
                  </a:cubicBezTo>
                  <a:lnTo>
                    <a:pt x="0" y="18374"/>
                  </a:lnTo>
                  <a:cubicBezTo>
                    <a:pt x="0" y="13501"/>
                    <a:pt x="1936" y="8827"/>
                    <a:pt x="5382" y="5382"/>
                  </a:cubicBezTo>
                  <a:cubicBezTo>
                    <a:pt x="8827" y="1936"/>
                    <a:pt x="13501" y="0"/>
                    <a:pt x="18374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693339" cy="5746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8361" y="4612152"/>
            <a:ext cx="4976757" cy="2036826"/>
            <a:chOff x="0" y="0"/>
            <a:chExt cx="1024024" cy="41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24024" cy="419100"/>
            </a:xfrm>
            <a:custGeom>
              <a:avLst/>
              <a:gdLst/>
              <a:ahLst/>
              <a:cxnLst/>
              <a:rect r="r" b="b" t="t" l="l"/>
              <a:pathLst>
                <a:path h="419100" w="1024024">
                  <a:moveTo>
                    <a:pt x="30383" y="0"/>
                  </a:moveTo>
                  <a:lnTo>
                    <a:pt x="993641" y="0"/>
                  </a:lnTo>
                  <a:cubicBezTo>
                    <a:pt x="1010421" y="0"/>
                    <a:pt x="1024024" y="13603"/>
                    <a:pt x="1024024" y="30383"/>
                  </a:cubicBezTo>
                  <a:lnTo>
                    <a:pt x="1024024" y="388717"/>
                  </a:lnTo>
                  <a:cubicBezTo>
                    <a:pt x="1024024" y="405497"/>
                    <a:pt x="1010421" y="419100"/>
                    <a:pt x="993641" y="419100"/>
                  </a:cubicBezTo>
                  <a:lnTo>
                    <a:pt x="30383" y="419100"/>
                  </a:lnTo>
                  <a:cubicBezTo>
                    <a:pt x="13603" y="419100"/>
                    <a:pt x="0" y="405497"/>
                    <a:pt x="0" y="388717"/>
                  </a:cubicBezTo>
                  <a:lnTo>
                    <a:pt x="0" y="30383"/>
                  </a:lnTo>
                  <a:cubicBezTo>
                    <a:pt x="0" y="13603"/>
                    <a:pt x="13603" y="0"/>
                    <a:pt x="3038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1024024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055118" y="914400"/>
            <a:ext cx="4674632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діагностика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29016" y="2091412"/>
            <a:ext cx="7595494" cy="1236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діагностика — це процес збору та аналізу інформації про психічні особливості людини за допомогою наукових методів.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9487" y="3984704"/>
            <a:ext cx="4614505" cy="436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Основні методи діагностики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06806" y="4722515"/>
            <a:ext cx="3919868" cy="2143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Тести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Опитувальники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Спостереження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Бесіда (інтерв’ю)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900156" y="4155518"/>
            <a:ext cx="3682841" cy="436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</a:t>
            </a: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ринципи діагностики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413954" y="4829449"/>
            <a:ext cx="4976757" cy="2036826"/>
            <a:chOff x="0" y="0"/>
            <a:chExt cx="1024024" cy="4191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24024" cy="419100"/>
            </a:xfrm>
            <a:custGeom>
              <a:avLst/>
              <a:gdLst/>
              <a:ahLst/>
              <a:cxnLst/>
              <a:rect r="r" b="b" t="t" l="l"/>
              <a:pathLst>
                <a:path h="419100" w="1024024">
                  <a:moveTo>
                    <a:pt x="30383" y="0"/>
                  </a:moveTo>
                  <a:lnTo>
                    <a:pt x="993641" y="0"/>
                  </a:lnTo>
                  <a:cubicBezTo>
                    <a:pt x="1010421" y="0"/>
                    <a:pt x="1024024" y="13603"/>
                    <a:pt x="1024024" y="30383"/>
                  </a:cubicBezTo>
                  <a:lnTo>
                    <a:pt x="1024024" y="388717"/>
                  </a:lnTo>
                  <a:cubicBezTo>
                    <a:pt x="1024024" y="405497"/>
                    <a:pt x="1010421" y="419100"/>
                    <a:pt x="993641" y="419100"/>
                  </a:cubicBezTo>
                  <a:lnTo>
                    <a:pt x="30383" y="419100"/>
                  </a:lnTo>
                  <a:cubicBezTo>
                    <a:pt x="13603" y="419100"/>
                    <a:pt x="0" y="405497"/>
                    <a:pt x="0" y="388717"/>
                  </a:cubicBezTo>
                  <a:lnTo>
                    <a:pt x="0" y="30383"/>
                  </a:lnTo>
                  <a:cubicBezTo>
                    <a:pt x="0" y="13603"/>
                    <a:pt x="13603" y="0"/>
                    <a:pt x="3038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14300"/>
              <a:ext cx="1024024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189006" y="5042682"/>
            <a:ext cx="3896382" cy="1637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науковість та валідність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об’єктивність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конфіденційність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комплексність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99501" y="7850482"/>
            <a:ext cx="10728246" cy="478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b="true" sz="2400" spc="4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«Психологічна діагностика — це не про ярлики, а про розуміння.»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39991" y="1682499"/>
            <a:ext cx="6609064" cy="2811878"/>
            <a:chOff x="0" y="0"/>
            <a:chExt cx="1359890" cy="5785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9890" cy="578576"/>
            </a:xfrm>
            <a:custGeom>
              <a:avLst/>
              <a:gdLst/>
              <a:ahLst/>
              <a:cxnLst/>
              <a:rect r="r" b="b" t="t" l="l"/>
              <a:pathLst>
                <a:path h="578576" w="1359890">
                  <a:moveTo>
                    <a:pt x="22879" y="0"/>
                  </a:moveTo>
                  <a:lnTo>
                    <a:pt x="1337011" y="0"/>
                  </a:lnTo>
                  <a:cubicBezTo>
                    <a:pt x="1343078" y="0"/>
                    <a:pt x="1348898" y="2410"/>
                    <a:pt x="1353189" y="6701"/>
                  </a:cubicBezTo>
                  <a:cubicBezTo>
                    <a:pt x="1357479" y="10992"/>
                    <a:pt x="1359890" y="16811"/>
                    <a:pt x="1359890" y="22879"/>
                  </a:cubicBezTo>
                  <a:lnTo>
                    <a:pt x="1359890" y="555697"/>
                  </a:lnTo>
                  <a:cubicBezTo>
                    <a:pt x="1359890" y="568332"/>
                    <a:pt x="1349646" y="578576"/>
                    <a:pt x="1337011" y="578576"/>
                  </a:cubicBezTo>
                  <a:lnTo>
                    <a:pt x="22879" y="578576"/>
                  </a:lnTo>
                  <a:cubicBezTo>
                    <a:pt x="10243" y="578576"/>
                    <a:pt x="0" y="568332"/>
                    <a:pt x="0" y="555697"/>
                  </a:cubicBezTo>
                  <a:lnTo>
                    <a:pt x="0" y="22879"/>
                  </a:lnTo>
                  <a:cubicBezTo>
                    <a:pt x="0" y="10243"/>
                    <a:pt x="10243" y="0"/>
                    <a:pt x="2287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359890" cy="69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32631" y="4570072"/>
            <a:ext cx="7026669" cy="4688228"/>
            <a:chOff x="0" y="0"/>
            <a:chExt cx="887008" cy="5918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7008" cy="591816"/>
            </a:xfrm>
            <a:custGeom>
              <a:avLst/>
              <a:gdLst/>
              <a:ahLst/>
              <a:cxnLst/>
              <a:rect r="r" b="b" t="t" l="l"/>
              <a:pathLst>
                <a:path h="591816" w="887008">
                  <a:moveTo>
                    <a:pt x="21519" y="0"/>
                  </a:moveTo>
                  <a:lnTo>
                    <a:pt x="865488" y="0"/>
                  </a:lnTo>
                  <a:cubicBezTo>
                    <a:pt x="871196" y="0"/>
                    <a:pt x="876669" y="2267"/>
                    <a:pt x="880705" y="6303"/>
                  </a:cubicBezTo>
                  <a:cubicBezTo>
                    <a:pt x="884740" y="10339"/>
                    <a:pt x="887008" y="15812"/>
                    <a:pt x="887008" y="21519"/>
                  </a:cubicBezTo>
                  <a:lnTo>
                    <a:pt x="887008" y="570296"/>
                  </a:lnTo>
                  <a:cubicBezTo>
                    <a:pt x="887008" y="576004"/>
                    <a:pt x="884740" y="581477"/>
                    <a:pt x="880705" y="585513"/>
                  </a:cubicBezTo>
                  <a:cubicBezTo>
                    <a:pt x="876669" y="589549"/>
                    <a:pt x="871196" y="591816"/>
                    <a:pt x="865488" y="591816"/>
                  </a:cubicBezTo>
                  <a:lnTo>
                    <a:pt x="21519" y="591816"/>
                  </a:lnTo>
                  <a:cubicBezTo>
                    <a:pt x="9635" y="591816"/>
                    <a:pt x="0" y="582181"/>
                    <a:pt x="0" y="570296"/>
                  </a:cubicBezTo>
                  <a:lnTo>
                    <a:pt x="0" y="21519"/>
                  </a:lnTo>
                  <a:cubicBezTo>
                    <a:pt x="0" y="9635"/>
                    <a:pt x="9635" y="0"/>
                    <a:pt x="2151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887008" cy="7061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730103" y="914400"/>
            <a:ext cx="3982283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Психологічні тренінги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39991" y="1826058"/>
            <a:ext cx="6609064" cy="2410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Групова форма роботи, спрямована на розвиток особистісних і соціальних навичок через поєднання теорії, практики та взаємодії учасників.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147501" y="3243378"/>
            <a:ext cx="5645919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Методи, що використовуються в тренінгах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522895" y="5029200"/>
            <a:ext cx="6446141" cy="2882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Міні-лекції (коротка теорія)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Групові дискусії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Рольові ігри та симуляції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Кейс-стаді (зокрема українські реалії)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Рефлексія та зворотний зв’язок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84113" y="5048250"/>
            <a:ext cx="7237132" cy="3637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Психологічні тренінги сьогодні особливо важливі через: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підвищений рівень стресу та травматичного досвіду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необхідність ефективної командної роботи в умовах криз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розвиток громадянського суспільства та волонтерства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4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адаптацію до змін і невизначеності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0262" y="1964336"/>
            <a:ext cx="4612718" cy="3399039"/>
            <a:chOff x="0" y="0"/>
            <a:chExt cx="949119" cy="6993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9119" cy="699391"/>
            </a:xfrm>
            <a:custGeom>
              <a:avLst/>
              <a:gdLst/>
              <a:ahLst/>
              <a:cxnLst/>
              <a:rect r="r" b="b" t="t" l="l"/>
              <a:pathLst>
                <a:path h="699391" w="949119">
                  <a:moveTo>
                    <a:pt x="32781" y="0"/>
                  </a:moveTo>
                  <a:lnTo>
                    <a:pt x="916338" y="0"/>
                  </a:lnTo>
                  <a:cubicBezTo>
                    <a:pt x="925032" y="0"/>
                    <a:pt x="933370" y="3454"/>
                    <a:pt x="939518" y="9601"/>
                  </a:cubicBezTo>
                  <a:cubicBezTo>
                    <a:pt x="945665" y="15749"/>
                    <a:pt x="949119" y="24087"/>
                    <a:pt x="949119" y="32781"/>
                  </a:cubicBezTo>
                  <a:lnTo>
                    <a:pt x="949119" y="666610"/>
                  </a:lnTo>
                  <a:cubicBezTo>
                    <a:pt x="949119" y="675304"/>
                    <a:pt x="945665" y="683642"/>
                    <a:pt x="939518" y="689789"/>
                  </a:cubicBezTo>
                  <a:cubicBezTo>
                    <a:pt x="933370" y="695937"/>
                    <a:pt x="925032" y="699391"/>
                    <a:pt x="916338" y="699391"/>
                  </a:cubicBezTo>
                  <a:lnTo>
                    <a:pt x="32781" y="699391"/>
                  </a:lnTo>
                  <a:cubicBezTo>
                    <a:pt x="24087" y="699391"/>
                    <a:pt x="15749" y="695937"/>
                    <a:pt x="9601" y="689789"/>
                  </a:cubicBezTo>
                  <a:cubicBezTo>
                    <a:pt x="3454" y="683642"/>
                    <a:pt x="0" y="675304"/>
                    <a:pt x="0" y="666610"/>
                  </a:cubicBezTo>
                  <a:lnTo>
                    <a:pt x="0" y="32781"/>
                  </a:lnTo>
                  <a:cubicBezTo>
                    <a:pt x="0" y="24087"/>
                    <a:pt x="3454" y="15749"/>
                    <a:pt x="9601" y="9601"/>
                  </a:cubicBezTo>
                  <a:cubicBezTo>
                    <a:pt x="15749" y="3454"/>
                    <a:pt x="24087" y="0"/>
                    <a:pt x="32781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949119" cy="8136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00062" y="1783607"/>
            <a:ext cx="5246851" cy="3164174"/>
            <a:chOff x="0" y="0"/>
            <a:chExt cx="1079599" cy="6510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9599" cy="651065"/>
            </a:xfrm>
            <a:custGeom>
              <a:avLst/>
              <a:gdLst/>
              <a:ahLst/>
              <a:cxnLst/>
              <a:rect r="r" b="b" t="t" l="l"/>
              <a:pathLst>
                <a:path h="651065" w="1079599">
                  <a:moveTo>
                    <a:pt x="28819" y="0"/>
                  </a:moveTo>
                  <a:lnTo>
                    <a:pt x="1050780" y="0"/>
                  </a:lnTo>
                  <a:cubicBezTo>
                    <a:pt x="1066696" y="0"/>
                    <a:pt x="1079599" y="12903"/>
                    <a:pt x="1079599" y="28819"/>
                  </a:cubicBezTo>
                  <a:lnTo>
                    <a:pt x="1079599" y="622246"/>
                  </a:lnTo>
                  <a:cubicBezTo>
                    <a:pt x="1079599" y="638162"/>
                    <a:pt x="1066696" y="651065"/>
                    <a:pt x="1050780" y="651065"/>
                  </a:cubicBezTo>
                  <a:lnTo>
                    <a:pt x="28819" y="651065"/>
                  </a:lnTo>
                  <a:cubicBezTo>
                    <a:pt x="21176" y="651065"/>
                    <a:pt x="13846" y="648028"/>
                    <a:pt x="8441" y="642624"/>
                  </a:cubicBezTo>
                  <a:cubicBezTo>
                    <a:pt x="3036" y="637219"/>
                    <a:pt x="0" y="629889"/>
                    <a:pt x="0" y="622246"/>
                  </a:cubicBezTo>
                  <a:lnTo>
                    <a:pt x="0" y="28819"/>
                  </a:lnTo>
                  <a:cubicBezTo>
                    <a:pt x="0" y="21176"/>
                    <a:pt x="3036" y="13846"/>
                    <a:pt x="8441" y="8441"/>
                  </a:cubicBezTo>
                  <a:cubicBezTo>
                    <a:pt x="13846" y="3036"/>
                    <a:pt x="21176" y="0"/>
                    <a:pt x="2881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1079599" cy="7653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241219" y="6772338"/>
            <a:ext cx="5458112" cy="2036826"/>
            <a:chOff x="0" y="0"/>
            <a:chExt cx="1123068" cy="419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23068" cy="419100"/>
            </a:xfrm>
            <a:custGeom>
              <a:avLst/>
              <a:gdLst/>
              <a:ahLst/>
              <a:cxnLst/>
              <a:rect r="r" b="b" t="t" l="l"/>
              <a:pathLst>
                <a:path h="419100" w="1123068">
                  <a:moveTo>
                    <a:pt x="27704" y="0"/>
                  </a:moveTo>
                  <a:lnTo>
                    <a:pt x="1095365" y="0"/>
                  </a:lnTo>
                  <a:cubicBezTo>
                    <a:pt x="1110665" y="0"/>
                    <a:pt x="1123068" y="12403"/>
                    <a:pt x="1123068" y="27704"/>
                  </a:cubicBezTo>
                  <a:lnTo>
                    <a:pt x="1123068" y="391396"/>
                  </a:lnTo>
                  <a:cubicBezTo>
                    <a:pt x="1123068" y="406697"/>
                    <a:pt x="1110665" y="419100"/>
                    <a:pt x="1095365" y="419100"/>
                  </a:cubicBezTo>
                  <a:lnTo>
                    <a:pt x="27704" y="419100"/>
                  </a:lnTo>
                  <a:cubicBezTo>
                    <a:pt x="12403" y="419100"/>
                    <a:pt x="0" y="406697"/>
                    <a:pt x="0" y="391396"/>
                  </a:cubicBezTo>
                  <a:lnTo>
                    <a:pt x="0" y="27704"/>
                  </a:lnTo>
                  <a:cubicBezTo>
                    <a:pt x="0" y="12403"/>
                    <a:pt x="12403" y="0"/>
                    <a:pt x="27704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1123068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006033" y="5907293"/>
            <a:ext cx="5916621" cy="3766915"/>
          </a:xfrm>
          <a:custGeom>
            <a:avLst/>
            <a:gdLst/>
            <a:ahLst/>
            <a:cxnLst/>
            <a:rect r="r" b="b" t="t" l="l"/>
            <a:pathLst>
              <a:path h="3766915" w="5916621">
                <a:moveTo>
                  <a:pt x="0" y="0"/>
                </a:moveTo>
                <a:lnTo>
                  <a:pt x="5916621" y="0"/>
                </a:lnTo>
                <a:lnTo>
                  <a:pt x="5916621" y="3766916"/>
                </a:lnTo>
                <a:lnTo>
                  <a:pt x="0" y="376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343618" y="1037237"/>
            <a:ext cx="3971330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</a:t>
            </a: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рактичний психолог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01499" y="2212563"/>
            <a:ext cx="4213448" cy="2816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Це фахівець, який: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працює безпосередньо з людьми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використовує науково обґрунтовані методи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дотримується етичних норм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499697" y="2113475"/>
            <a:ext cx="4847582" cy="241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вища освіта за спеціальністю «Психологія»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часто додаткове навчання: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o психотерапевтичні школи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o сертифікації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o супервізія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93059" y="1135576"/>
            <a:ext cx="3190399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Вимоги до освіти: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62148" y="6188213"/>
            <a:ext cx="2963704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Етика психолога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13267" y="7135749"/>
            <a:ext cx="4514017" cy="1224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межі компетентності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запобігання ретравматизації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самодопомога психолога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5700" y="2879425"/>
            <a:ext cx="3302888" cy="3086100"/>
            <a:chOff x="0" y="0"/>
            <a:chExt cx="869897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9897" cy="812800"/>
            </a:xfrm>
            <a:custGeom>
              <a:avLst/>
              <a:gdLst/>
              <a:ahLst/>
              <a:cxnLst/>
              <a:rect r="r" b="b" t="t" l="l"/>
              <a:pathLst>
                <a:path h="812800" w="869897">
                  <a:moveTo>
                    <a:pt x="869897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69897" y="624840"/>
                  </a:lnTo>
                  <a:lnTo>
                    <a:pt x="869897" y="0"/>
                  </a:lnTo>
                  <a:close/>
                </a:path>
              </a:pathLst>
            </a:custGeom>
            <a:ln w="1143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869897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353694" y="2695831"/>
            <a:ext cx="3414910" cy="3086100"/>
            <a:chOff x="0" y="0"/>
            <a:chExt cx="8994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99400" cy="812800"/>
            </a:xfrm>
            <a:custGeom>
              <a:avLst/>
              <a:gdLst/>
              <a:ahLst/>
              <a:cxnLst/>
              <a:rect r="r" b="b" t="t" l="l"/>
              <a:pathLst>
                <a:path h="812800" w="899400">
                  <a:moveTo>
                    <a:pt x="8994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99400" y="624840"/>
                  </a:lnTo>
                  <a:lnTo>
                    <a:pt x="899400" y="0"/>
                  </a:lnTo>
                  <a:close/>
                </a:path>
              </a:pathLst>
            </a:custGeom>
            <a:ln w="1143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899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076263" y="2695831"/>
            <a:ext cx="3320964" cy="3086100"/>
            <a:chOff x="0" y="0"/>
            <a:chExt cx="874657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74657" cy="812800"/>
            </a:xfrm>
            <a:custGeom>
              <a:avLst/>
              <a:gdLst/>
              <a:ahLst/>
              <a:cxnLst/>
              <a:rect r="r" b="b" t="t" l="l"/>
              <a:pathLst>
                <a:path h="812800" w="874657">
                  <a:moveTo>
                    <a:pt x="874657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74657" y="624840"/>
                  </a:lnTo>
                  <a:lnTo>
                    <a:pt x="874657" y="0"/>
                  </a:lnTo>
                  <a:close/>
                </a:path>
              </a:pathLst>
            </a:custGeom>
            <a:ln w="1143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874657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31297" y="6002658"/>
            <a:ext cx="5972200" cy="3986444"/>
          </a:xfrm>
          <a:custGeom>
            <a:avLst/>
            <a:gdLst/>
            <a:ahLst/>
            <a:cxnLst/>
            <a:rect r="r" b="b" t="t" l="l"/>
            <a:pathLst>
              <a:path h="3986444" w="5972200">
                <a:moveTo>
                  <a:pt x="0" y="0"/>
                </a:moveTo>
                <a:lnTo>
                  <a:pt x="5972200" y="0"/>
                </a:lnTo>
                <a:lnTo>
                  <a:pt x="5972200" y="3986443"/>
                </a:lnTo>
                <a:lnTo>
                  <a:pt x="0" y="398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744731" y="5860430"/>
            <a:ext cx="6476348" cy="4128672"/>
          </a:xfrm>
          <a:custGeom>
            <a:avLst/>
            <a:gdLst/>
            <a:ahLst/>
            <a:cxnLst/>
            <a:rect r="r" b="b" t="t" l="l"/>
            <a:pathLst>
              <a:path h="4128672" w="6476348">
                <a:moveTo>
                  <a:pt x="0" y="0"/>
                </a:moveTo>
                <a:lnTo>
                  <a:pt x="6476348" y="0"/>
                </a:lnTo>
                <a:lnTo>
                  <a:pt x="6476348" y="4128671"/>
                </a:lnTo>
                <a:lnTo>
                  <a:pt x="0" y="4128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575703" y="914400"/>
            <a:ext cx="5136595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Психологічні наслідки війни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186721" y="1725792"/>
            <a:ext cx="9116020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Війна створює комплексний травматичний вплив.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06361" y="3429335"/>
            <a:ext cx="3081567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Індивідуальний рівень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18099" y="3462356"/>
            <a:ext cx="3086100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Сімейний рівень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252411" y="3429335"/>
            <a:ext cx="2968668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Соціальний рівень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9807" y="2611543"/>
            <a:ext cx="4706663" cy="2036826"/>
            <a:chOff x="0" y="0"/>
            <a:chExt cx="968449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8449" cy="419100"/>
            </a:xfrm>
            <a:custGeom>
              <a:avLst/>
              <a:gdLst/>
              <a:ahLst/>
              <a:cxnLst/>
              <a:rect r="r" b="b" t="t" l="l"/>
              <a:pathLst>
                <a:path h="419100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386973"/>
                  </a:lnTo>
                  <a:cubicBezTo>
                    <a:pt x="968449" y="404716"/>
                    <a:pt x="954066" y="419100"/>
                    <a:pt x="936323" y="419100"/>
                  </a:cubicBezTo>
                  <a:lnTo>
                    <a:pt x="32127" y="419100"/>
                  </a:lnTo>
                  <a:cubicBezTo>
                    <a:pt x="14384" y="419100"/>
                    <a:pt x="0" y="404716"/>
                    <a:pt x="0" y="386973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ln w="1714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968449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447754" y="3588415"/>
            <a:ext cx="3204719" cy="320471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66982" y="6393198"/>
            <a:ext cx="4706663" cy="2036826"/>
            <a:chOff x="0" y="0"/>
            <a:chExt cx="968449" cy="419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68449" cy="419100"/>
            </a:xfrm>
            <a:custGeom>
              <a:avLst/>
              <a:gdLst/>
              <a:ahLst/>
              <a:cxnLst/>
              <a:rect r="r" b="b" t="t" l="l"/>
              <a:pathLst>
                <a:path h="419100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386973"/>
                  </a:lnTo>
                  <a:cubicBezTo>
                    <a:pt x="968449" y="404716"/>
                    <a:pt x="954066" y="419100"/>
                    <a:pt x="936323" y="419100"/>
                  </a:cubicBezTo>
                  <a:lnTo>
                    <a:pt x="32127" y="419100"/>
                  </a:lnTo>
                  <a:cubicBezTo>
                    <a:pt x="14384" y="419100"/>
                    <a:pt x="0" y="404716"/>
                    <a:pt x="0" y="386973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ln w="1714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968449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769458" y="8205209"/>
            <a:ext cx="4706663" cy="2036826"/>
            <a:chOff x="0" y="0"/>
            <a:chExt cx="968449" cy="419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68449" cy="419100"/>
            </a:xfrm>
            <a:custGeom>
              <a:avLst/>
              <a:gdLst/>
              <a:ahLst/>
              <a:cxnLst/>
              <a:rect r="r" b="b" t="t" l="l"/>
              <a:pathLst>
                <a:path h="419100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386973"/>
                  </a:lnTo>
                  <a:cubicBezTo>
                    <a:pt x="968449" y="404716"/>
                    <a:pt x="954066" y="419100"/>
                    <a:pt x="936323" y="419100"/>
                  </a:cubicBezTo>
                  <a:lnTo>
                    <a:pt x="32127" y="419100"/>
                  </a:lnTo>
                  <a:cubicBezTo>
                    <a:pt x="14384" y="419100"/>
                    <a:pt x="0" y="404716"/>
                    <a:pt x="0" y="386973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ln w="1714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968449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633662" y="216569"/>
            <a:ext cx="4706663" cy="2036826"/>
            <a:chOff x="0" y="0"/>
            <a:chExt cx="968449" cy="4191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68449" cy="419100"/>
            </a:xfrm>
            <a:custGeom>
              <a:avLst/>
              <a:gdLst/>
              <a:ahLst/>
              <a:cxnLst/>
              <a:rect r="r" b="b" t="t" l="l"/>
              <a:pathLst>
                <a:path h="419100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386973"/>
                  </a:lnTo>
                  <a:cubicBezTo>
                    <a:pt x="968449" y="404716"/>
                    <a:pt x="954066" y="419100"/>
                    <a:pt x="936323" y="419100"/>
                  </a:cubicBezTo>
                  <a:lnTo>
                    <a:pt x="32127" y="419100"/>
                  </a:lnTo>
                  <a:cubicBezTo>
                    <a:pt x="14384" y="419100"/>
                    <a:pt x="0" y="404716"/>
                    <a:pt x="0" y="386973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ln w="1714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114300"/>
              <a:ext cx="968449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410139" y="3220734"/>
            <a:ext cx="4706663" cy="2036826"/>
            <a:chOff x="0" y="0"/>
            <a:chExt cx="968449" cy="419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68449" cy="419100"/>
            </a:xfrm>
            <a:custGeom>
              <a:avLst/>
              <a:gdLst/>
              <a:ahLst/>
              <a:cxnLst/>
              <a:rect r="r" b="b" t="t" l="l"/>
              <a:pathLst>
                <a:path h="419100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386973"/>
                  </a:lnTo>
                  <a:cubicBezTo>
                    <a:pt x="968449" y="404716"/>
                    <a:pt x="954066" y="419100"/>
                    <a:pt x="936323" y="419100"/>
                  </a:cubicBezTo>
                  <a:lnTo>
                    <a:pt x="32127" y="419100"/>
                  </a:lnTo>
                  <a:cubicBezTo>
                    <a:pt x="14384" y="419100"/>
                    <a:pt x="0" y="404716"/>
                    <a:pt x="0" y="386973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ln w="1714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114300"/>
              <a:ext cx="968449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581337" y="6824510"/>
            <a:ext cx="4706663" cy="2036826"/>
            <a:chOff x="0" y="0"/>
            <a:chExt cx="968449" cy="4191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68449" cy="419100"/>
            </a:xfrm>
            <a:custGeom>
              <a:avLst/>
              <a:gdLst/>
              <a:ahLst/>
              <a:cxnLst/>
              <a:rect r="r" b="b" t="t" l="l"/>
              <a:pathLst>
                <a:path h="419100" w="968449">
                  <a:moveTo>
                    <a:pt x="32127" y="0"/>
                  </a:moveTo>
                  <a:lnTo>
                    <a:pt x="936323" y="0"/>
                  </a:lnTo>
                  <a:cubicBezTo>
                    <a:pt x="944843" y="0"/>
                    <a:pt x="953015" y="3385"/>
                    <a:pt x="959040" y="9410"/>
                  </a:cubicBezTo>
                  <a:cubicBezTo>
                    <a:pt x="965064" y="15435"/>
                    <a:pt x="968449" y="23606"/>
                    <a:pt x="968449" y="32127"/>
                  </a:cubicBezTo>
                  <a:lnTo>
                    <a:pt x="968449" y="386973"/>
                  </a:lnTo>
                  <a:cubicBezTo>
                    <a:pt x="968449" y="404716"/>
                    <a:pt x="954066" y="419100"/>
                    <a:pt x="936323" y="419100"/>
                  </a:cubicBezTo>
                  <a:lnTo>
                    <a:pt x="32127" y="419100"/>
                  </a:lnTo>
                  <a:cubicBezTo>
                    <a:pt x="14384" y="419100"/>
                    <a:pt x="0" y="404716"/>
                    <a:pt x="0" y="386973"/>
                  </a:cubicBezTo>
                  <a:lnTo>
                    <a:pt x="0" y="32127"/>
                  </a:lnTo>
                  <a:cubicBezTo>
                    <a:pt x="0" y="14384"/>
                    <a:pt x="14384" y="0"/>
                    <a:pt x="32127" y="0"/>
                  </a:cubicBezTo>
                  <a:close/>
                </a:path>
              </a:pathLst>
            </a:custGeom>
            <a:ln w="1714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114300"/>
              <a:ext cx="968449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944882">
            <a:off x="6365280" y="3626566"/>
            <a:ext cx="2284392" cy="948243"/>
            <a:chOff x="0" y="0"/>
            <a:chExt cx="1434101" cy="59529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434102" cy="595291"/>
            </a:xfrm>
            <a:custGeom>
              <a:avLst/>
              <a:gdLst/>
              <a:ahLst/>
              <a:cxnLst/>
              <a:rect r="r" b="b" t="t" l="l"/>
              <a:pathLst>
                <a:path h="595291" w="1434102">
                  <a:moveTo>
                    <a:pt x="0" y="297645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434102" y="203200"/>
                  </a:lnTo>
                  <a:lnTo>
                    <a:pt x="1434102" y="392091"/>
                  </a:lnTo>
                  <a:lnTo>
                    <a:pt x="406400" y="392091"/>
                  </a:lnTo>
                  <a:lnTo>
                    <a:pt x="406400" y="595291"/>
                  </a:lnTo>
                  <a:lnTo>
                    <a:pt x="0" y="297645"/>
                  </a:lnTo>
                  <a:close/>
                </a:path>
              </a:pathLst>
            </a:custGeom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88900"/>
              <a:ext cx="1332501" cy="303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9713920">
            <a:off x="11558425" y="4085603"/>
            <a:ext cx="1835394" cy="822329"/>
            <a:chOff x="0" y="0"/>
            <a:chExt cx="1369445" cy="61356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69445" cy="613565"/>
            </a:xfrm>
            <a:custGeom>
              <a:avLst/>
              <a:gdLst/>
              <a:ahLst/>
              <a:cxnLst/>
              <a:rect r="r" b="b" t="t" l="l"/>
              <a:pathLst>
                <a:path h="613565" w="1369445">
                  <a:moveTo>
                    <a:pt x="0" y="30678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369445" y="203200"/>
                  </a:lnTo>
                  <a:lnTo>
                    <a:pt x="1369445" y="410365"/>
                  </a:lnTo>
                  <a:lnTo>
                    <a:pt x="406400" y="410365"/>
                  </a:lnTo>
                  <a:lnTo>
                    <a:pt x="406400" y="613565"/>
                  </a:lnTo>
                  <a:lnTo>
                    <a:pt x="0" y="306783"/>
                  </a:lnTo>
                  <a:close/>
                </a:path>
              </a:pathLst>
            </a:custGeom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101600" y="88900"/>
              <a:ext cx="1267845" cy="3214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-1533217">
            <a:off x="6079584" y="6218391"/>
            <a:ext cx="2660948" cy="1090354"/>
            <a:chOff x="0" y="0"/>
            <a:chExt cx="1396039" cy="57204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396039" cy="572043"/>
            </a:xfrm>
            <a:custGeom>
              <a:avLst/>
              <a:gdLst/>
              <a:ahLst/>
              <a:cxnLst/>
              <a:rect r="r" b="b" t="t" l="l"/>
              <a:pathLst>
                <a:path h="572043" w="1396039">
                  <a:moveTo>
                    <a:pt x="0" y="28602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396039" y="203200"/>
                  </a:lnTo>
                  <a:lnTo>
                    <a:pt x="1396039" y="368843"/>
                  </a:lnTo>
                  <a:lnTo>
                    <a:pt x="406400" y="368843"/>
                  </a:lnTo>
                  <a:lnTo>
                    <a:pt x="406400" y="572043"/>
                  </a:lnTo>
                  <a:lnTo>
                    <a:pt x="0" y="286022"/>
                  </a:lnTo>
                  <a:close/>
                </a:path>
              </a:pathLst>
            </a:custGeom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101600" y="88900"/>
              <a:ext cx="1294439" cy="2799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5400000">
            <a:off x="9320213" y="2562201"/>
            <a:ext cx="1459801" cy="715954"/>
            <a:chOff x="0" y="0"/>
            <a:chExt cx="1312066" cy="64349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312066" cy="643498"/>
            </a:xfrm>
            <a:custGeom>
              <a:avLst/>
              <a:gdLst/>
              <a:ahLst/>
              <a:cxnLst/>
              <a:rect r="r" b="b" t="t" l="l"/>
              <a:pathLst>
                <a:path h="643498" w="1312066">
                  <a:moveTo>
                    <a:pt x="0" y="32174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312066" y="203200"/>
                  </a:lnTo>
                  <a:lnTo>
                    <a:pt x="1312066" y="440298"/>
                  </a:lnTo>
                  <a:lnTo>
                    <a:pt x="406400" y="440298"/>
                  </a:lnTo>
                  <a:lnTo>
                    <a:pt x="406400" y="643498"/>
                  </a:lnTo>
                  <a:lnTo>
                    <a:pt x="0" y="321749"/>
                  </a:lnTo>
                  <a:close/>
                </a:path>
              </a:pathLst>
            </a:custGeom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101600" y="88900"/>
              <a:ext cx="1210466" cy="351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-9101468">
            <a:off x="11263222" y="6314903"/>
            <a:ext cx="2472108" cy="1001756"/>
            <a:chOff x="0" y="0"/>
            <a:chExt cx="1405125" cy="56938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405125" cy="569389"/>
            </a:xfrm>
            <a:custGeom>
              <a:avLst/>
              <a:gdLst/>
              <a:ahLst/>
              <a:cxnLst/>
              <a:rect r="r" b="b" t="t" l="l"/>
              <a:pathLst>
                <a:path h="569389" w="1405125">
                  <a:moveTo>
                    <a:pt x="0" y="284695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405125" y="203200"/>
                  </a:lnTo>
                  <a:lnTo>
                    <a:pt x="1405125" y="366189"/>
                  </a:lnTo>
                  <a:lnTo>
                    <a:pt x="406400" y="366189"/>
                  </a:lnTo>
                  <a:lnTo>
                    <a:pt x="406400" y="569389"/>
                  </a:lnTo>
                  <a:lnTo>
                    <a:pt x="0" y="284695"/>
                  </a:lnTo>
                  <a:close/>
                </a:path>
              </a:pathLst>
            </a:custGeom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101600" y="88900"/>
              <a:ext cx="1303525" cy="277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-5400000">
            <a:off x="9296645" y="7106843"/>
            <a:ext cx="1380698" cy="816033"/>
            <a:chOff x="0" y="0"/>
            <a:chExt cx="1247795" cy="73748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247795" cy="737483"/>
            </a:xfrm>
            <a:custGeom>
              <a:avLst/>
              <a:gdLst/>
              <a:ahLst/>
              <a:cxnLst/>
              <a:rect r="r" b="b" t="t" l="l"/>
              <a:pathLst>
                <a:path h="737483" w="1247795">
                  <a:moveTo>
                    <a:pt x="0" y="36874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47795" y="203200"/>
                  </a:lnTo>
                  <a:lnTo>
                    <a:pt x="1247795" y="534283"/>
                  </a:lnTo>
                  <a:lnTo>
                    <a:pt x="406400" y="534283"/>
                  </a:lnTo>
                  <a:lnTo>
                    <a:pt x="406400" y="737483"/>
                  </a:lnTo>
                  <a:lnTo>
                    <a:pt x="0" y="368742"/>
                  </a:lnTo>
                  <a:close/>
                </a:path>
              </a:pathLst>
            </a:custGeom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101600" y="88900"/>
              <a:ext cx="1146195" cy="445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340691" y="914400"/>
            <a:ext cx="3724870" cy="529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2700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Діти в умовах війни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411684" y="4806950"/>
            <a:ext cx="1150620" cy="598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війна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785506" y="3140741"/>
            <a:ext cx="3955266" cy="80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Порушення соціальної ситуації розвитку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128897" y="788670"/>
            <a:ext cx="3842433" cy="80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Регрес як захисний механізм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4010088" y="3981020"/>
            <a:ext cx="3849161" cy="421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Соматичні реакції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838891" y="7316361"/>
            <a:ext cx="4277912" cy="80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Труднощі навчальної діяльності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008538" y="9000173"/>
            <a:ext cx="4228505" cy="421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Емоційний розвиток і страхи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21024" y="7093855"/>
            <a:ext cx="3798579" cy="421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Порушення прив’язаності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1452" y="2944732"/>
            <a:ext cx="3814179" cy="3532342"/>
            <a:chOff x="0" y="0"/>
            <a:chExt cx="1004557" cy="9303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4557" cy="930329"/>
            </a:xfrm>
            <a:custGeom>
              <a:avLst/>
              <a:gdLst/>
              <a:ahLst/>
              <a:cxnLst/>
              <a:rect r="r" b="b" t="t" l="l"/>
              <a:pathLst>
                <a:path h="930329" w="1004557">
                  <a:moveTo>
                    <a:pt x="1004557" y="0"/>
                  </a:moveTo>
                  <a:lnTo>
                    <a:pt x="0" y="0"/>
                  </a:lnTo>
                  <a:lnTo>
                    <a:pt x="0" y="742369"/>
                  </a:lnTo>
                  <a:lnTo>
                    <a:pt x="157480" y="742369"/>
                  </a:lnTo>
                  <a:lnTo>
                    <a:pt x="157480" y="930329"/>
                  </a:lnTo>
                  <a:lnTo>
                    <a:pt x="463550" y="742369"/>
                  </a:lnTo>
                  <a:lnTo>
                    <a:pt x="1004557" y="742369"/>
                  </a:lnTo>
                  <a:lnTo>
                    <a:pt x="1004557" y="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004557" cy="8541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627026" y="904875"/>
            <a:ext cx="2047518" cy="57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b="true" sz="2900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Висновки: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236910" y="2944732"/>
            <a:ext cx="3814179" cy="3532342"/>
            <a:chOff x="0" y="0"/>
            <a:chExt cx="1004557" cy="9303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04557" cy="930329"/>
            </a:xfrm>
            <a:custGeom>
              <a:avLst/>
              <a:gdLst/>
              <a:ahLst/>
              <a:cxnLst/>
              <a:rect r="r" b="b" t="t" l="l"/>
              <a:pathLst>
                <a:path h="930329" w="1004557">
                  <a:moveTo>
                    <a:pt x="1004557" y="0"/>
                  </a:moveTo>
                  <a:lnTo>
                    <a:pt x="0" y="0"/>
                  </a:lnTo>
                  <a:lnTo>
                    <a:pt x="0" y="742369"/>
                  </a:lnTo>
                  <a:lnTo>
                    <a:pt x="157480" y="742369"/>
                  </a:lnTo>
                  <a:lnTo>
                    <a:pt x="157480" y="930329"/>
                  </a:lnTo>
                  <a:lnTo>
                    <a:pt x="463550" y="742369"/>
                  </a:lnTo>
                  <a:lnTo>
                    <a:pt x="1004557" y="742369"/>
                  </a:lnTo>
                  <a:lnTo>
                    <a:pt x="1004557" y="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1004557" cy="8541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889805" y="2944732"/>
            <a:ext cx="3814179" cy="3532342"/>
            <a:chOff x="0" y="0"/>
            <a:chExt cx="1004557" cy="93032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4557" cy="930329"/>
            </a:xfrm>
            <a:custGeom>
              <a:avLst/>
              <a:gdLst/>
              <a:ahLst/>
              <a:cxnLst/>
              <a:rect r="r" b="b" t="t" l="l"/>
              <a:pathLst>
                <a:path h="930329" w="1004557">
                  <a:moveTo>
                    <a:pt x="1004557" y="0"/>
                  </a:moveTo>
                  <a:lnTo>
                    <a:pt x="0" y="0"/>
                  </a:lnTo>
                  <a:lnTo>
                    <a:pt x="0" y="742369"/>
                  </a:lnTo>
                  <a:lnTo>
                    <a:pt x="157480" y="742369"/>
                  </a:lnTo>
                  <a:lnTo>
                    <a:pt x="157480" y="930329"/>
                  </a:lnTo>
                  <a:lnTo>
                    <a:pt x="463550" y="742369"/>
                  </a:lnTo>
                  <a:lnTo>
                    <a:pt x="1004557" y="742369"/>
                  </a:lnTo>
                  <a:lnTo>
                    <a:pt x="1004557" y="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1004557" cy="8541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752830" y="3717763"/>
            <a:ext cx="3391424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виходить за межі кабінету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86875" y="1893371"/>
            <a:ext cx="3663910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Психологія сьогодні: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65953" y="3717763"/>
            <a:ext cx="3461883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потребує інтеграції науки і практики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95261" y="3481543"/>
            <a:ext cx="3297478" cy="146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стає частиною суспільного виживання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3819" y="4312978"/>
            <a:ext cx="4565745" cy="3868767"/>
            <a:chOff x="0" y="0"/>
            <a:chExt cx="939454" cy="7960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9454" cy="796043"/>
            </a:xfrm>
            <a:custGeom>
              <a:avLst/>
              <a:gdLst/>
              <a:ahLst/>
              <a:cxnLst/>
              <a:rect r="r" b="b" t="t" l="l"/>
              <a:pathLst>
                <a:path h="796043" w="939454">
                  <a:moveTo>
                    <a:pt x="33118" y="0"/>
                  </a:moveTo>
                  <a:lnTo>
                    <a:pt x="906335" y="0"/>
                  </a:lnTo>
                  <a:cubicBezTo>
                    <a:pt x="924626" y="0"/>
                    <a:pt x="939454" y="14828"/>
                    <a:pt x="939454" y="33118"/>
                  </a:cubicBezTo>
                  <a:lnTo>
                    <a:pt x="939454" y="762924"/>
                  </a:lnTo>
                  <a:cubicBezTo>
                    <a:pt x="939454" y="771708"/>
                    <a:pt x="935964" y="780132"/>
                    <a:pt x="929754" y="786343"/>
                  </a:cubicBezTo>
                  <a:cubicBezTo>
                    <a:pt x="923543" y="792553"/>
                    <a:pt x="915119" y="796043"/>
                    <a:pt x="906335" y="796043"/>
                  </a:cubicBezTo>
                  <a:lnTo>
                    <a:pt x="33118" y="796043"/>
                  </a:lnTo>
                  <a:cubicBezTo>
                    <a:pt x="14828" y="796043"/>
                    <a:pt x="0" y="781215"/>
                    <a:pt x="0" y="762924"/>
                  </a:cubicBezTo>
                  <a:lnTo>
                    <a:pt x="0" y="33118"/>
                  </a:lnTo>
                  <a:cubicBezTo>
                    <a:pt x="0" y="14828"/>
                    <a:pt x="14828" y="0"/>
                    <a:pt x="33118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939454" cy="9103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153055" y="4312978"/>
            <a:ext cx="4565745" cy="3868767"/>
            <a:chOff x="0" y="0"/>
            <a:chExt cx="939454" cy="7960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39454" cy="796043"/>
            </a:xfrm>
            <a:custGeom>
              <a:avLst/>
              <a:gdLst/>
              <a:ahLst/>
              <a:cxnLst/>
              <a:rect r="r" b="b" t="t" l="l"/>
              <a:pathLst>
                <a:path h="796043" w="939454">
                  <a:moveTo>
                    <a:pt x="33118" y="0"/>
                  </a:moveTo>
                  <a:lnTo>
                    <a:pt x="906335" y="0"/>
                  </a:lnTo>
                  <a:cubicBezTo>
                    <a:pt x="924626" y="0"/>
                    <a:pt x="939454" y="14828"/>
                    <a:pt x="939454" y="33118"/>
                  </a:cubicBezTo>
                  <a:lnTo>
                    <a:pt x="939454" y="762924"/>
                  </a:lnTo>
                  <a:cubicBezTo>
                    <a:pt x="939454" y="771708"/>
                    <a:pt x="935964" y="780132"/>
                    <a:pt x="929754" y="786343"/>
                  </a:cubicBezTo>
                  <a:cubicBezTo>
                    <a:pt x="923543" y="792553"/>
                    <a:pt x="915119" y="796043"/>
                    <a:pt x="906335" y="796043"/>
                  </a:cubicBezTo>
                  <a:lnTo>
                    <a:pt x="33118" y="796043"/>
                  </a:lnTo>
                  <a:cubicBezTo>
                    <a:pt x="14828" y="796043"/>
                    <a:pt x="0" y="781215"/>
                    <a:pt x="0" y="762924"/>
                  </a:cubicBezTo>
                  <a:lnTo>
                    <a:pt x="0" y="33118"/>
                  </a:lnTo>
                  <a:cubicBezTo>
                    <a:pt x="0" y="14828"/>
                    <a:pt x="14828" y="0"/>
                    <a:pt x="33118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939454" cy="9103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212291" y="4312978"/>
            <a:ext cx="4565745" cy="3868767"/>
            <a:chOff x="0" y="0"/>
            <a:chExt cx="939454" cy="7960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39454" cy="796043"/>
            </a:xfrm>
            <a:custGeom>
              <a:avLst/>
              <a:gdLst/>
              <a:ahLst/>
              <a:cxnLst/>
              <a:rect r="r" b="b" t="t" l="l"/>
              <a:pathLst>
                <a:path h="796043" w="939454">
                  <a:moveTo>
                    <a:pt x="33118" y="0"/>
                  </a:moveTo>
                  <a:lnTo>
                    <a:pt x="906335" y="0"/>
                  </a:lnTo>
                  <a:cubicBezTo>
                    <a:pt x="924626" y="0"/>
                    <a:pt x="939454" y="14828"/>
                    <a:pt x="939454" y="33118"/>
                  </a:cubicBezTo>
                  <a:lnTo>
                    <a:pt x="939454" y="762924"/>
                  </a:lnTo>
                  <a:cubicBezTo>
                    <a:pt x="939454" y="771708"/>
                    <a:pt x="935964" y="780132"/>
                    <a:pt x="929754" y="786343"/>
                  </a:cubicBezTo>
                  <a:cubicBezTo>
                    <a:pt x="923543" y="792553"/>
                    <a:pt x="915119" y="796043"/>
                    <a:pt x="906335" y="796043"/>
                  </a:cubicBezTo>
                  <a:lnTo>
                    <a:pt x="33118" y="796043"/>
                  </a:lnTo>
                  <a:cubicBezTo>
                    <a:pt x="14828" y="796043"/>
                    <a:pt x="0" y="781215"/>
                    <a:pt x="0" y="762924"/>
                  </a:cubicBezTo>
                  <a:lnTo>
                    <a:pt x="0" y="33118"/>
                  </a:lnTo>
                  <a:cubicBezTo>
                    <a:pt x="0" y="14828"/>
                    <a:pt x="14828" y="0"/>
                    <a:pt x="33118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939454" cy="9103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6978658">
            <a:off x="3815290" y="2320918"/>
            <a:ext cx="2385990" cy="1841603"/>
            <a:chOff x="0" y="0"/>
            <a:chExt cx="904236" cy="6979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04236" cy="697926"/>
            </a:xfrm>
            <a:custGeom>
              <a:avLst/>
              <a:gdLst/>
              <a:ahLst/>
              <a:cxnLst/>
              <a:rect r="r" b="b" t="t" l="l"/>
              <a:pathLst>
                <a:path h="697926" w="904236">
                  <a:moveTo>
                    <a:pt x="904236" y="348963"/>
                  </a:moveTo>
                  <a:lnTo>
                    <a:pt x="497836" y="0"/>
                  </a:lnTo>
                  <a:lnTo>
                    <a:pt x="497836" y="203200"/>
                  </a:lnTo>
                  <a:lnTo>
                    <a:pt x="0" y="203200"/>
                  </a:lnTo>
                  <a:lnTo>
                    <a:pt x="0" y="494726"/>
                  </a:lnTo>
                  <a:lnTo>
                    <a:pt x="497836" y="494726"/>
                  </a:lnTo>
                  <a:lnTo>
                    <a:pt x="497836" y="697926"/>
                  </a:lnTo>
                  <a:lnTo>
                    <a:pt x="904236" y="348963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88900"/>
              <a:ext cx="802636" cy="405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93819" y="725890"/>
            <a:ext cx="15818525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наука (академічна психологія) як система знань і дослідницька діяльність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34032" y="1547065"/>
            <a:ext cx="4916805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7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наука</a:t>
            </a:r>
          </a:p>
        </p:txBody>
      </p:sp>
      <p:grpSp>
        <p:nvGrpSpPr>
          <p:cNvPr name="Group 16" id="16"/>
          <p:cNvGrpSpPr/>
          <p:nvPr/>
        </p:nvGrpSpPr>
        <p:grpSpPr>
          <a:xfrm rot="5400000">
            <a:off x="8071640" y="2412998"/>
            <a:ext cx="2144720" cy="1841603"/>
            <a:chOff x="0" y="0"/>
            <a:chExt cx="812800" cy="69792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697926"/>
            </a:xfrm>
            <a:custGeom>
              <a:avLst/>
              <a:gdLst/>
              <a:ahLst/>
              <a:cxnLst/>
              <a:rect r="r" b="b" t="t" l="l"/>
              <a:pathLst>
                <a:path h="697926" w="812800">
                  <a:moveTo>
                    <a:pt x="812800" y="34896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494726"/>
                  </a:lnTo>
                  <a:lnTo>
                    <a:pt x="406400" y="494726"/>
                  </a:lnTo>
                  <a:lnTo>
                    <a:pt x="406400" y="697926"/>
                  </a:lnTo>
                  <a:lnTo>
                    <a:pt x="812800" y="348963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88900"/>
              <a:ext cx="711200" cy="405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3261103">
            <a:off x="11680451" y="2412998"/>
            <a:ext cx="2395362" cy="1841603"/>
            <a:chOff x="0" y="0"/>
            <a:chExt cx="907787" cy="69792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07787" cy="697926"/>
            </a:xfrm>
            <a:custGeom>
              <a:avLst/>
              <a:gdLst/>
              <a:ahLst/>
              <a:cxnLst/>
              <a:rect r="r" b="b" t="t" l="l"/>
              <a:pathLst>
                <a:path h="697926" w="907787">
                  <a:moveTo>
                    <a:pt x="907787" y="348963"/>
                  </a:moveTo>
                  <a:lnTo>
                    <a:pt x="501387" y="0"/>
                  </a:lnTo>
                  <a:lnTo>
                    <a:pt x="501387" y="203200"/>
                  </a:lnTo>
                  <a:lnTo>
                    <a:pt x="0" y="203200"/>
                  </a:lnTo>
                  <a:lnTo>
                    <a:pt x="0" y="494726"/>
                  </a:lnTo>
                  <a:lnTo>
                    <a:pt x="501387" y="494726"/>
                  </a:lnTo>
                  <a:lnTo>
                    <a:pt x="501387" y="697926"/>
                  </a:lnTo>
                  <a:lnTo>
                    <a:pt x="907787" y="348963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88900"/>
              <a:ext cx="806187" cy="405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7425580" y="5029200"/>
            <a:ext cx="4020695" cy="1938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Формує теоретичну основу для всіх прикладних напрямків психології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01880" y="4512542"/>
            <a:ext cx="3949623" cy="335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Виявляє закономірнсті виникнення, розвитку та функціонування психіки і поведінки людини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795250" y="4792980"/>
            <a:ext cx="3871164" cy="2410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Забезпечує наукову обгрунтованість практичної діяльності психологів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21828" y="1893877"/>
            <a:ext cx="13150034" cy="1543611"/>
            <a:chOff x="0" y="0"/>
            <a:chExt cx="2705768" cy="3176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5768" cy="317615"/>
            </a:xfrm>
            <a:custGeom>
              <a:avLst/>
              <a:gdLst/>
              <a:ahLst/>
              <a:cxnLst/>
              <a:rect r="r" b="b" t="t" l="l"/>
              <a:pathLst>
                <a:path h="317615" w="2705768">
                  <a:moveTo>
                    <a:pt x="11499" y="0"/>
                  </a:moveTo>
                  <a:lnTo>
                    <a:pt x="2694269" y="0"/>
                  </a:lnTo>
                  <a:cubicBezTo>
                    <a:pt x="2700620" y="0"/>
                    <a:pt x="2705768" y="5148"/>
                    <a:pt x="2705768" y="11499"/>
                  </a:cubicBezTo>
                  <a:lnTo>
                    <a:pt x="2705768" y="306117"/>
                  </a:lnTo>
                  <a:cubicBezTo>
                    <a:pt x="2705768" y="309166"/>
                    <a:pt x="2704557" y="312091"/>
                    <a:pt x="2702400" y="314248"/>
                  </a:cubicBezTo>
                  <a:cubicBezTo>
                    <a:pt x="2700244" y="316404"/>
                    <a:pt x="2697319" y="317615"/>
                    <a:pt x="2694269" y="317615"/>
                  </a:cubicBezTo>
                  <a:lnTo>
                    <a:pt x="11499" y="317615"/>
                  </a:lnTo>
                  <a:cubicBezTo>
                    <a:pt x="8449" y="317615"/>
                    <a:pt x="5524" y="316404"/>
                    <a:pt x="3368" y="314248"/>
                  </a:cubicBezTo>
                  <a:cubicBezTo>
                    <a:pt x="1211" y="312091"/>
                    <a:pt x="0" y="309166"/>
                    <a:pt x="0" y="306117"/>
                  </a:cubicBezTo>
                  <a:lnTo>
                    <a:pt x="0" y="11499"/>
                  </a:lnTo>
                  <a:cubicBezTo>
                    <a:pt x="0" y="8449"/>
                    <a:pt x="1211" y="5524"/>
                    <a:pt x="3368" y="3368"/>
                  </a:cubicBezTo>
                  <a:cubicBezTo>
                    <a:pt x="5524" y="1211"/>
                    <a:pt x="8449" y="0"/>
                    <a:pt x="1149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705768" cy="4319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562898" y="914400"/>
            <a:ext cx="7162205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Мета і завдання академічної психології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516139" y="4089596"/>
            <a:ext cx="13255722" cy="1402692"/>
            <a:chOff x="0" y="0"/>
            <a:chExt cx="2727515" cy="2886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27515" cy="288620"/>
            </a:xfrm>
            <a:custGeom>
              <a:avLst/>
              <a:gdLst/>
              <a:ahLst/>
              <a:cxnLst/>
              <a:rect r="r" b="b" t="t" l="l"/>
              <a:pathLst>
                <a:path h="288620" w="2727515">
                  <a:moveTo>
                    <a:pt x="11407" y="0"/>
                  </a:moveTo>
                  <a:lnTo>
                    <a:pt x="2716108" y="0"/>
                  </a:lnTo>
                  <a:cubicBezTo>
                    <a:pt x="2722408" y="0"/>
                    <a:pt x="2727515" y="5107"/>
                    <a:pt x="2727515" y="11407"/>
                  </a:cubicBezTo>
                  <a:lnTo>
                    <a:pt x="2727515" y="277213"/>
                  </a:lnTo>
                  <a:cubicBezTo>
                    <a:pt x="2727515" y="280238"/>
                    <a:pt x="2726313" y="283140"/>
                    <a:pt x="2724174" y="285279"/>
                  </a:cubicBezTo>
                  <a:cubicBezTo>
                    <a:pt x="2722035" y="287418"/>
                    <a:pt x="2719133" y="288620"/>
                    <a:pt x="2716108" y="288620"/>
                  </a:cubicBezTo>
                  <a:lnTo>
                    <a:pt x="11407" y="288620"/>
                  </a:lnTo>
                  <a:cubicBezTo>
                    <a:pt x="8382" y="288620"/>
                    <a:pt x="5480" y="287418"/>
                    <a:pt x="3341" y="285279"/>
                  </a:cubicBezTo>
                  <a:cubicBezTo>
                    <a:pt x="1202" y="283140"/>
                    <a:pt x="0" y="280238"/>
                    <a:pt x="0" y="277213"/>
                  </a:cubicBezTo>
                  <a:lnTo>
                    <a:pt x="0" y="11407"/>
                  </a:lnTo>
                  <a:cubicBezTo>
                    <a:pt x="0" y="8382"/>
                    <a:pt x="1202" y="5480"/>
                    <a:pt x="3341" y="3341"/>
                  </a:cubicBezTo>
                  <a:cubicBezTo>
                    <a:pt x="5480" y="1202"/>
                    <a:pt x="8382" y="0"/>
                    <a:pt x="11407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2727515" cy="402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516139" y="6139988"/>
            <a:ext cx="13255722" cy="1567097"/>
            <a:chOff x="0" y="0"/>
            <a:chExt cx="2727515" cy="3224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27515" cy="322448"/>
            </a:xfrm>
            <a:custGeom>
              <a:avLst/>
              <a:gdLst/>
              <a:ahLst/>
              <a:cxnLst/>
              <a:rect r="r" b="b" t="t" l="l"/>
              <a:pathLst>
                <a:path h="322448" w="2727515">
                  <a:moveTo>
                    <a:pt x="11407" y="0"/>
                  </a:moveTo>
                  <a:lnTo>
                    <a:pt x="2716108" y="0"/>
                  </a:lnTo>
                  <a:cubicBezTo>
                    <a:pt x="2722408" y="0"/>
                    <a:pt x="2727515" y="5107"/>
                    <a:pt x="2727515" y="11407"/>
                  </a:cubicBezTo>
                  <a:lnTo>
                    <a:pt x="2727515" y="311041"/>
                  </a:lnTo>
                  <a:cubicBezTo>
                    <a:pt x="2727515" y="314066"/>
                    <a:pt x="2726313" y="316968"/>
                    <a:pt x="2724174" y="319107"/>
                  </a:cubicBezTo>
                  <a:cubicBezTo>
                    <a:pt x="2722035" y="321246"/>
                    <a:pt x="2719133" y="322448"/>
                    <a:pt x="2716108" y="322448"/>
                  </a:cubicBezTo>
                  <a:lnTo>
                    <a:pt x="11407" y="322448"/>
                  </a:lnTo>
                  <a:cubicBezTo>
                    <a:pt x="8382" y="322448"/>
                    <a:pt x="5480" y="321246"/>
                    <a:pt x="3341" y="319107"/>
                  </a:cubicBezTo>
                  <a:cubicBezTo>
                    <a:pt x="1202" y="316968"/>
                    <a:pt x="0" y="314066"/>
                    <a:pt x="0" y="311041"/>
                  </a:cubicBezTo>
                  <a:lnTo>
                    <a:pt x="0" y="11407"/>
                  </a:lnTo>
                  <a:cubicBezTo>
                    <a:pt x="0" y="8382"/>
                    <a:pt x="1202" y="5480"/>
                    <a:pt x="3341" y="3341"/>
                  </a:cubicBezTo>
                  <a:cubicBezTo>
                    <a:pt x="5480" y="1202"/>
                    <a:pt x="8382" y="0"/>
                    <a:pt x="11407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2727515" cy="436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363215" y="8164286"/>
            <a:ext cx="13255722" cy="1567097"/>
            <a:chOff x="0" y="0"/>
            <a:chExt cx="2727515" cy="3224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27515" cy="322448"/>
            </a:xfrm>
            <a:custGeom>
              <a:avLst/>
              <a:gdLst/>
              <a:ahLst/>
              <a:cxnLst/>
              <a:rect r="r" b="b" t="t" l="l"/>
              <a:pathLst>
                <a:path h="322448" w="2727515">
                  <a:moveTo>
                    <a:pt x="11407" y="0"/>
                  </a:moveTo>
                  <a:lnTo>
                    <a:pt x="2716108" y="0"/>
                  </a:lnTo>
                  <a:cubicBezTo>
                    <a:pt x="2722408" y="0"/>
                    <a:pt x="2727515" y="5107"/>
                    <a:pt x="2727515" y="11407"/>
                  </a:cubicBezTo>
                  <a:lnTo>
                    <a:pt x="2727515" y="311041"/>
                  </a:lnTo>
                  <a:cubicBezTo>
                    <a:pt x="2727515" y="314066"/>
                    <a:pt x="2726313" y="316968"/>
                    <a:pt x="2724174" y="319107"/>
                  </a:cubicBezTo>
                  <a:cubicBezTo>
                    <a:pt x="2722035" y="321246"/>
                    <a:pt x="2719133" y="322448"/>
                    <a:pt x="2716108" y="322448"/>
                  </a:cubicBezTo>
                  <a:lnTo>
                    <a:pt x="11407" y="322448"/>
                  </a:lnTo>
                  <a:cubicBezTo>
                    <a:pt x="8382" y="322448"/>
                    <a:pt x="5480" y="321246"/>
                    <a:pt x="3341" y="319107"/>
                  </a:cubicBezTo>
                  <a:cubicBezTo>
                    <a:pt x="1202" y="316968"/>
                    <a:pt x="0" y="314066"/>
                    <a:pt x="0" y="311041"/>
                  </a:cubicBezTo>
                  <a:lnTo>
                    <a:pt x="0" y="11407"/>
                  </a:lnTo>
                  <a:cubicBezTo>
                    <a:pt x="0" y="8382"/>
                    <a:pt x="1202" y="5480"/>
                    <a:pt x="3341" y="3341"/>
                  </a:cubicBezTo>
                  <a:cubicBezTo>
                    <a:pt x="5480" y="1202"/>
                    <a:pt x="8382" y="0"/>
                    <a:pt x="11407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14300"/>
              <a:ext cx="2727515" cy="436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993957" y="2348182"/>
            <a:ext cx="6926131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Пояснення психічних процесів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30648" y="4473442"/>
            <a:ext cx="8863761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Виявлення причинно-наслідкових зв’язків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73698" y="6530513"/>
            <a:ext cx="6146389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Прогнозування поведінки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06979" y="8621486"/>
            <a:ext cx="8300087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Створення теоретичних моделей психіки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39334" y="1750450"/>
            <a:ext cx="5690888" cy="1285260"/>
            <a:chOff x="0" y="0"/>
            <a:chExt cx="1170965" cy="2644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965" cy="264457"/>
            </a:xfrm>
            <a:custGeom>
              <a:avLst/>
              <a:gdLst/>
              <a:ahLst/>
              <a:cxnLst/>
              <a:rect r="r" b="b" t="t" l="l"/>
              <a:pathLst>
                <a:path h="264457" w="1170965">
                  <a:moveTo>
                    <a:pt x="26570" y="0"/>
                  </a:moveTo>
                  <a:lnTo>
                    <a:pt x="1144394" y="0"/>
                  </a:lnTo>
                  <a:cubicBezTo>
                    <a:pt x="1159069" y="0"/>
                    <a:pt x="1170965" y="11896"/>
                    <a:pt x="1170965" y="26570"/>
                  </a:cubicBezTo>
                  <a:lnTo>
                    <a:pt x="1170965" y="237886"/>
                  </a:lnTo>
                  <a:cubicBezTo>
                    <a:pt x="1170965" y="244933"/>
                    <a:pt x="1168165" y="251692"/>
                    <a:pt x="1163182" y="256675"/>
                  </a:cubicBezTo>
                  <a:cubicBezTo>
                    <a:pt x="1158199" y="261658"/>
                    <a:pt x="1151441" y="264457"/>
                    <a:pt x="1144394" y="264457"/>
                  </a:cubicBezTo>
                  <a:lnTo>
                    <a:pt x="26570" y="264457"/>
                  </a:lnTo>
                  <a:cubicBezTo>
                    <a:pt x="19524" y="264457"/>
                    <a:pt x="12765" y="261658"/>
                    <a:pt x="7782" y="256675"/>
                  </a:cubicBezTo>
                  <a:cubicBezTo>
                    <a:pt x="2799" y="251692"/>
                    <a:pt x="0" y="244933"/>
                    <a:pt x="0" y="237886"/>
                  </a:cubicBezTo>
                  <a:lnTo>
                    <a:pt x="0" y="26570"/>
                  </a:lnTo>
                  <a:cubicBezTo>
                    <a:pt x="0" y="19524"/>
                    <a:pt x="2799" y="12765"/>
                    <a:pt x="7782" y="7782"/>
                  </a:cubicBezTo>
                  <a:cubicBezTo>
                    <a:pt x="12765" y="2799"/>
                    <a:pt x="19524" y="0"/>
                    <a:pt x="2657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170965" cy="378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049651" y="914400"/>
            <a:ext cx="9437132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Структура академічної психології (основні напрями)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359687" y="1891368"/>
            <a:ext cx="5690888" cy="1285260"/>
            <a:chOff x="0" y="0"/>
            <a:chExt cx="1170965" cy="2644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0965" cy="264457"/>
            </a:xfrm>
            <a:custGeom>
              <a:avLst/>
              <a:gdLst/>
              <a:ahLst/>
              <a:cxnLst/>
              <a:rect r="r" b="b" t="t" l="l"/>
              <a:pathLst>
                <a:path h="264457" w="1170965">
                  <a:moveTo>
                    <a:pt x="26570" y="0"/>
                  </a:moveTo>
                  <a:lnTo>
                    <a:pt x="1144394" y="0"/>
                  </a:lnTo>
                  <a:cubicBezTo>
                    <a:pt x="1159069" y="0"/>
                    <a:pt x="1170965" y="11896"/>
                    <a:pt x="1170965" y="26570"/>
                  </a:cubicBezTo>
                  <a:lnTo>
                    <a:pt x="1170965" y="237886"/>
                  </a:lnTo>
                  <a:cubicBezTo>
                    <a:pt x="1170965" y="244933"/>
                    <a:pt x="1168165" y="251692"/>
                    <a:pt x="1163182" y="256675"/>
                  </a:cubicBezTo>
                  <a:cubicBezTo>
                    <a:pt x="1158199" y="261658"/>
                    <a:pt x="1151441" y="264457"/>
                    <a:pt x="1144394" y="264457"/>
                  </a:cubicBezTo>
                  <a:lnTo>
                    <a:pt x="26570" y="264457"/>
                  </a:lnTo>
                  <a:cubicBezTo>
                    <a:pt x="19524" y="264457"/>
                    <a:pt x="12765" y="261658"/>
                    <a:pt x="7782" y="256675"/>
                  </a:cubicBezTo>
                  <a:cubicBezTo>
                    <a:pt x="2799" y="251692"/>
                    <a:pt x="0" y="244933"/>
                    <a:pt x="0" y="237886"/>
                  </a:cubicBezTo>
                  <a:lnTo>
                    <a:pt x="0" y="26570"/>
                  </a:lnTo>
                  <a:cubicBezTo>
                    <a:pt x="0" y="19524"/>
                    <a:pt x="2799" y="12765"/>
                    <a:pt x="7782" y="7782"/>
                  </a:cubicBezTo>
                  <a:cubicBezTo>
                    <a:pt x="12765" y="2799"/>
                    <a:pt x="19524" y="0"/>
                    <a:pt x="2657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1170965" cy="378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80253" y="4333956"/>
            <a:ext cx="5690888" cy="1285260"/>
            <a:chOff x="0" y="0"/>
            <a:chExt cx="1170965" cy="2644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0965" cy="264457"/>
            </a:xfrm>
            <a:custGeom>
              <a:avLst/>
              <a:gdLst/>
              <a:ahLst/>
              <a:cxnLst/>
              <a:rect r="r" b="b" t="t" l="l"/>
              <a:pathLst>
                <a:path h="264457" w="1170965">
                  <a:moveTo>
                    <a:pt x="26570" y="0"/>
                  </a:moveTo>
                  <a:lnTo>
                    <a:pt x="1144394" y="0"/>
                  </a:lnTo>
                  <a:cubicBezTo>
                    <a:pt x="1159069" y="0"/>
                    <a:pt x="1170965" y="11896"/>
                    <a:pt x="1170965" y="26570"/>
                  </a:cubicBezTo>
                  <a:lnTo>
                    <a:pt x="1170965" y="237886"/>
                  </a:lnTo>
                  <a:cubicBezTo>
                    <a:pt x="1170965" y="244933"/>
                    <a:pt x="1168165" y="251692"/>
                    <a:pt x="1163182" y="256675"/>
                  </a:cubicBezTo>
                  <a:cubicBezTo>
                    <a:pt x="1158199" y="261658"/>
                    <a:pt x="1151441" y="264457"/>
                    <a:pt x="1144394" y="264457"/>
                  </a:cubicBezTo>
                  <a:lnTo>
                    <a:pt x="26570" y="264457"/>
                  </a:lnTo>
                  <a:cubicBezTo>
                    <a:pt x="19524" y="264457"/>
                    <a:pt x="12765" y="261658"/>
                    <a:pt x="7782" y="256675"/>
                  </a:cubicBezTo>
                  <a:cubicBezTo>
                    <a:pt x="2799" y="251692"/>
                    <a:pt x="0" y="244933"/>
                    <a:pt x="0" y="237886"/>
                  </a:cubicBezTo>
                  <a:lnTo>
                    <a:pt x="0" y="26570"/>
                  </a:lnTo>
                  <a:cubicBezTo>
                    <a:pt x="0" y="19524"/>
                    <a:pt x="2799" y="12765"/>
                    <a:pt x="7782" y="7782"/>
                  </a:cubicBezTo>
                  <a:cubicBezTo>
                    <a:pt x="12765" y="2799"/>
                    <a:pt x="19524" y="0"/>
                    <a:pt x="2657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1170965" cy="378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0253" y="6585145"/>
            <a:ext cx="5690888" cy="1285260"/>
            <a:chOff x="0" y="0"/>
            <a:chExt cx="1170965" cy="2644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70965" cy="264457"/>
            </a:xfrm>
            <a:custGeom>
              <a:avLst/>
              <a:gdLst/>
              <a:ahLst/>
              <a:cxnLst/>
              <a:rect r="r" b="b" t="t" l="l"/>
              <a:pathLst>
                <a:path h="264457" w="1170965">
                  <a:moveTo>
                    <a:pt x="26570" y="0"/>
                  </a:moveTo>
                  <a:lnTo>
                    <a:pt x="1144394" y="0"/>
                  </a:lnTo>
                  <a:cubicBezTo>
                    <a:pt x="1159069" y="0"/>
                    <a:pt x="1170965" y="11896"/>
                    <a:pt x="1170965" y="26570"/>
                  </a:cubicBezTo>
                  <a:lnTo>
                    <a:pt x="1170965" y="237886"/>
                  </a:lnTo>
                  <a:cubicBezTo>
                    <a:pt x="1170965" y="244933"/>
                    <a:pt x="1168165" y="251692"/>
                    <a:pt x="1163182" y="256675"/>
                  </a:cubicBezTo>
                  <a:cubicBezTo>
                    <a:pt x="1158199" y="261658"/>
                    <a:pt x="1151441" y="264457"/>
                    <a:pt x="1144394" y="264457"/>
                  </a:cubicBezTo>
                  <a:lnTo>
                    <a:pt x="26570" y="264457"/>
                  </a:lnTo>
                  <a:cubicBezTo>
                    <a:pt x="19524" y="264457"/>
                    <a:pt x="12765" y="261658"/>
                    <a:pt x="7782" y="256675"/>
                  </a:cubicBezTo>
                  <a:cubicBezTo>
                    <a:pt x="2799" y="251692"/>
                    <a:pt x="0" y="244933"/>
                    <a:pt x="0" y="237886"/>
                  </a:cubicBezTo>
                  <a:lnTo>
                    <a:pt x="0" y="26570"/>
                  </a:lnTo>
                  <a:cubicBezTo>
                    <a:pt x="0" y="19524"/>
                    <a:pt x="2799" y="12765"/>
                    <a:pt x="7782" y="7782"/>
                  </a:cubicBezTo>
                  <a:cubicBezTo>
                    <a:pt x="12765" y="2799"/>
                    <a:pt x="19524" y="0"/>
                    <a:pt x="2657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14300"/>
              <a:ext cx="1170965" cy="378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359687" y="4333956"/>
            <a:ext cx="5690888" cy="1285260"/>
            <a:chOff x="0" y="0"/>
            <a:chExt cx="1170965" cy="2644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70965" cy="264457"/>
            </a:xfrm>
            <a:custGeom>
              <a:avLst/>
              <a:gdLst/>
              <a:ahLst/>
              <a:cxnLst/>
              <a:rect r="r" b="b" t="t" l="l"/>
              <a:pathLst>
                <a:path h="264457" w="1170965">
                  <a:moveTo>
                    <a:pt x="26570" y="0"/>
                  </a:moveTo>
                  <a:lnTo>
                    <a:pt x="1144394" y="0"/>
                  </a:lnTo>
                  <a:cubicBezTo>
                    <a:pt x="1159069" y="0"/>
                    <a:pt x="1170965" y="11896"/>
                    <a:pt x="1170965" y="26570"/>
                  </a:cubicBezTo>
                  <a:lnTo>
                    <a:pt x="1170965" y="237886"/>
                  </a:lnTo>
                  <a:cubicBezTo>
                    <a:pt x="1170965" y="244933"/>
                    <a:pt x="1168165" y="251692"/>
                    <a:pt x="1163182" y="256675"/>
                  </a:cubicBezTo>
                  <a:cubicBezTo>
                    <a:pt x="1158199" y="261658"/>
                    <a:pt x="1151441" y="264457"/>
                    <a:pt x="1144394" y="264457"/>
                  </a:cubicBezTo>
                  <a:lnTo>
                    <a:pt x="26570" y="264457"/>
                  </a:lnTo>
                  <a:cubicBezTo>
                    <a:pt x="19524" y="264457"/>
                    <a:pt x="12765" y="261658"/>
                    <a:pt x="7782" y="256675"/>
                  </a:cubicBezTo>
                  <a:cubicBezTo>
                    <a:pt x="2799" y="251692"/>
                    <a:pt x="0" y="244933"/>
                    <a:pt x="0" y="237886"/>
                  </a:cubicBezTo>
                  <a:lnTo>
                    <a:pt x="0" y="26570"/>
                  </a:lnTo>
                  <a:cubicBezTo>
                    <a:pt x="0" y="19524"/>
                    <a:pt x="2799" y="12765"/>
                    <a:pt x="7782" y="7782"/>
                  </a:cubicBezTo>
                  <a:cubicBezTo>
                    <a:pt x="12765" y="2799"/>
                    <a:pt x="19524" y="0"/>
                    <a:pt x="2657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14300"/>
              <a:ext cx="1170965" cy="378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359687" y="6781267"/>
            <a:ext cx="5690888" cy="1285260"/>
            <a:chOff x="0" y="0"/>
            <a:chExt cx="1170965" cy="26445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70965" cy="264457"/>
            </a:xfrm>
            <a:custGeom>
              <a:avLst/>
              <a:gdLst/>
              <a:ahLst/>
              <a:cxnLst/>
              <a:rect r="r" b="b" t="t" l="l"/>
              <a:pathLst>
                <a:path h="264457" w="1170965">
                  <a:moveTo>
                    <a:pt x="26570" y="0"/>
                  </a:moveTo>
                  <a:lnTo>
                    <a:pt x="1144394" y="0"/>
                  </a:lnTo>
                  <a:cubicBezTo>
                    <a:pt x="1159069" y="0"/>
                    <a:pt x="1170965" y="11896"/>
                    <a:pt x="1170965" y="26570"/>
                  </a:cubicBezTo>
                  <a:lnTo>
                    <a:pt x="1170965" y="237886"/>
                  </a:lnTo>
                  <a:cubicBezTo>
                    <a:pt x="1170965" y="244933"/>
                    <a:pt x="1168165" y="251692"/>
                    <a:pt x="1163182" y="256675"/>
                  </a:cubicBezTo>
                  <a:cubicBezTo>
                    <a:pt x="1158199" y="261658"/>
                    <a:pt x="1151441" y="264457"/>
                    <a:pt x="1144394" y="264457"/>
                  </a:cubicBezTo>
                  <a:lnTo>
                    <a:pt x="26570" y="264457"/>
                  </a:lnTo>
                  <a:cubicBezTo>
                    <a:pt x="19524" y="264457"/>
                    <a:pt x="12765" y="261658"/>
                    <a:pt x="7782" y="256675"/>
                  </a:cubicBezTo>
                  <a:cubicBezTo>
                    <a:pt x="2799" y="251692"/>
                    <a:pt x="0" y="244933"/>
                    <a:pt x="0" y="237886"/>
                  </a:cubicBezTo>
                  <a:lnTo>
                    <a:pt x="0" y="26570"/>
                  </a:lnTo>
                  <a:cubicBezTo>
                    <a:pt x="0" y="19524"/>
                    <a:pt x="2799" y="12765"/>
                    <a:pt x="7782" y="7782"/>
                  </a:cubicBezTo>
                  <a:cubicBezTo>
                    <a:pt x="12765" y="2799"/>
                    <a:pt x="19524" y="0"/>
                    <a:pt x="2657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14300"/>
              <a:ext cx="1170965" cy="378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908800" y="2075580"/>
            <a:ext cx="4281702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Загальна психологія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267048" y="4659087"/>
            <a:ext cx="3835460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Вікова психологія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08697" y="6910276"/>
            <a:ext cx="4352161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Соціальна психологія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935104" y="2216499"/>
            <a:ext cx="4540053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Когнітивна психологія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569238" y="4661448"/>
            <a:ext cx="3271786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Психофізіологія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93820" y="7113475"/>
            <a:ext cx="4481337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Психологія особистості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17235" y="2105254"/>
            <a:ext cx="4301792" cy="2036826"/>
            <a:chOff x="0" y="0"/>
            <a:chExt cx="885142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85142" cy="419100"/>
            </a:xfrm>
            <a:custGeom>
              <a:avLst/>
              <a:gdLst/>
              <a:ahLst/>
              <a:cxnLst/>
              <a:rect r="r" b="b" t="t" l="l"/>
              <a:pathLst>
                <a:path h="419100" w="885142">
                  <a:moveTo>
                    <a:pt x="35150" y="0"/>
                  </a:moveTo>
                  <a:lnTo>
                    <a:pt x="849992" y="0"/>
                  </a:lnTo>
                  <a:cubicBezTo>
                    <a:pt x="859315" y="0"/>
                    <a:pt x="868255" y="3703"/>
                    <a:pt x="874847" y="10295"/>
                  </a:cubicBezTo>
                  <a:cubicBezTo>
                    <a:pt x="881439" y="16887"/>
                    <a:pt x="885142" y="25828"/>
                    <a:pt x="885142" y="35150"/>
                  </a:cubicBezTo>
                  <a:lnTo>
                    <a:pt x="885142" y="383950"/>
                  </a:lnTo>
                  <a:cubicBezTo>
                    <a:pt x="885142" y="393272"/>
                    <a:pt x="881439" y="402213"/>
                    <a:pt x="874847" y="408805"/>
                  </a:cubicBezTo>
                  <a:cubicBezTo>
                    <a:pt x="868255" y="415397"/>
                    <a:pt x="859315" y="419100"/>
                    <a:pt x="849992" y="419100"/>
                  </a:cubicBezTo>
                  <a:lnTo>
                    <a:pt x="35150" y="419100"/>
                  </a:lnTo>
                  <a:cubicBezTo>
                    <a:pt x="25828" y="419100"/>
                    <a:pt x="16887" y="415397"/>
                    <a:pt x="10295" y="408805"/>
                  </a:cubicBezTo>
                  <a:cubicBezTo>
                    <a:pt x="3703" y="402213"/>
                    <a:pt x="0" y="393272"/>
                    <a:pt x="0" y="383950"/>
                  </a:cubicBezTo>
                  <a:lnTo>
                    <a:pt x="0" y="35150"/>
                  </a:lnTo>
                  <a:cubicBezTo>
                    <a:pt x="0" y="25828"/>
                    <a:pt x="3703" y="16887"/>
                    <a:pt x="10295" y="10295"/>
                  </a:cubicBezTo>
                  <a:cubicBezTo>
                    <a:pt x="16887" y="3703"/>
                    <a:pt x="25828" y="0"/>
                    <a:pt x="3515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885142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195938" y="2105254"/>
            <a:ext cx="4301792" cy="2036826"/>
            <a:chOff x="0" y="0"/>
            <a:chExt cx="885142" cy="41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5142" cy="419100"/>
            </a:xfrm>
            <a:custGeom>
              <a:avLst/>
              <a:gdLst/>
              <a:ahLst/>
              <a:cxnLst/>
              <a:rect r="r" b="b" t="t" l="l"/>
              <a:pathLst>
                <a:path h="419100" w="885142">
                  <a:moveTo>
                    <a:pt x="35150" y="0"/>
                  </a:moveTo>
                  <a:lnTo>
                    <a:pt x="849992" y="0"/>
                  </a:lnTo>
                  <a:cubicBezTo>
                    <a:pt x="859315" y="0"/>
                    <a:pt x="868255" y="3703"/>
                    <a:pt x="874847" y="10295"/>
                  </a:cubicBezTo>
                  <a:cubicBezTo>
                    <a:pt x="881439" y="16887"/>
                    <a:pt x="885142" y="25828"/>
                    <a:pt x="885142" y="35150"/>
                  </a:cubicBezTo>
                  <a:lnTo>
                    <a:pt x="885142" y="383950"/>
                  </a:lnTo>
                  <a:cubicBezTo>
                    <a:pt x="885142" y="393272"/>
                    <a:pt x="881439" y="402213"/>
                    <a:pt x="874847" y="408805"/>
                  </a:cubicBezTo>
                  <a:cubicBezTo>
                    <a:pt x="868255" y="415397"/>
                    <a:pt x="859315" y="419100"/>
                    <a:pt x="849992" y="419100"/>
                  </a:cubicBezTo>
                  <a:lnTo>
                    <a:pt x="35150" y="419100"/>
                  </a:lnTo>
                  <a:cubicBezTo>
                    <a:pt x="25828" y="419100"/>
                    <a:pt x="16887" y="415397"/>
                    <a:pt x="10295" y="408805"/>
                  </a:cubicBezTo>
                  <a:cubicBezTo>
                    <a:pt x="3703" y="402213"/>
                    <a:pt x="0" y="393272"/>
                    <a:pt x="0" y="383950"/>
                  </a:cubicBezTo>
                  <a:lnTo>
                    <a:pt x="0" y="35150"/>
                  </a:lnTo>
                  <a:cubicBezTo>
                    <a:pt x="0" y="25828"/>
                    <a:pt x="3703" y="16887"/>
                    <a:pt x="10295" y="10295"/>
                  </a:cubicBezTo>
                  <a:cubicBezTo>
                    <a:pt x="16887" y="3703"/>
                    <a:pt x="25828" y="0"/>
                    <a:pt x="3515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885142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917235" y="4982080"/>
            <a:ext cx="4301792" cy="2036826"/>
            <a:chOff x="0" y="0"/>
            <a:chExt cx="885142" cy="419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85142" cy="419100"/>
            </a:xfrm>
            <a:custGeom>
              <a:avLst/>
              <a:gdLst/>
              <a:ahLst/>
              <a:cxnLst/>
              <a:rect r="r" b="b" t="t" l="l"/>
              <a:pathLst>
                <a:path h="419100" w="885142">
                  <a:moveTo>
                    <a:pt x="35150" y="0"/>
                  </a:moveTo>
                  <a:lnTo>
                    <a:pt x="849992" y="0"/>
                  </a:lnTo>
                  <a:cubicBezTo>
                    <a:pt x="859315" y="0"/>
                    <a:pt x="868255" y="3703"/>
                    <a:pt x="874847" y="10295"/>
                  </a:cubicBezTo>
                  <a:cubicBezTo>
                    <a:pt x="881439" y="16887"/>
                    <a:pt x="885142" y="25828"/>
                    <a:pt x="885142" y="35150"/>
                  </a:cubicBezTo>
                  <a:lnTo>
                    <a:pt x="885142" y="383950"/>
                  </a:lnTo>
                  <a:cubicBezTo>
                    <a:pt x="885142" y="393272"/>
                    <a:pt x="881439" y="402213"/>
                    <a:pt x="874847" y="408805"/>
                  </a:cubicBezTo>
                  <a:cubicBezTo>
                    <a:pt x="868255" y="415397"/>
                    <a:pt x="859315" y="419100"/>
                    <a:pt x="849992" y="419100"/>
                  </a:cubicBezTo>
                  <a:lnTo>
                    <a:pt x="35150" y="419100"/>
                  </a:lnTo>
                  <a:cubicBezTo>
                    <a:pt x="25828" y="419100"/>
                    <a:pt x="16887" y="415397"/>
                    <a:pt x="10295" y="408805"/>
                  </a:cubicBezTo>
                  <a:cubicBezTo>
                    <a:pt x="3703" y="402213"/>
                    <a:pt x="0" y="393272"/>
                    <a:pt x="0" y="383950"/>
                  </a:cubicBezTo>
                  <a:lnTo>
                    <a:pt x="0" y="35150"/>
                  </a:lnTo>
                  <a:cubicBezTo>
                    <a:pt x="0" y="25828"/>
                    <a:pt x="3703" y="16887"/>
                    <a:pt x="10295" y="10295"/>
                  </a:cubicBezTo>
                  <a:cubicBezTo>
                    <a:pt x="16887" y="3703"/>
                    <a:pt x="25828" y="0"/>
                    <a:pt x="3515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885142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195938" y="4982080"/>
            <a:ext cx="4301792" cy="2036826"/>
            <a:chOff x="0" y="0"/>
            <a:chExt cx="885142" cy="419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85142" cy="419100"/>
            </a:xfrm>
            <a:custGeom>
              <a:avLst/>
              <a:gdLst/>
              <a:ahLst/>
              <a:cxnLst/>
              <a:rect r="r" b="b" t="t" l="l"/>
              <a:pathLst>
                <a:path h="419100" w="885142">
                  <a:moveTo>
                    <a:pt x="35150" y="0"/>
                  </a:moveTo>
                  <a:lnTo>
                    <a:pt x="849992" y="0"/>
                  </a:lnTo>
                  <a:cubicBezTo>
                    <a:pt x="859315" y="0"/>
                    <a:pt x="868255" y="3703"/>
                    <a:pt x="874847" y="10295"/>
                  </a:cubicBezTo>
                  <a:cubicBezTo>
                    <a:pt x="881439" y="16887"/>
                    <a:pt x="885142" y="25828"/>
                    <a:pt x="885142" y="35150"/>
                  </a:cubicBezTo>
                  <a:lnTo>
                    <a:pt x="885142" y="383950"/>
                  </a:lnTo>
                  <a:cubicBezTo>
                    <a:pt x="885142" y="393272"/>
                    <a:pt x="881439" y="402213"/>
                    <a:pt x="874847" y="408805"/>
                  </a:cubicBezTo>
                  <a:cubicBezTo>
                    <a:pt x="868255" y="415397"/>
                    <a:pt x="859315" y="419100"/>
                    <a:pt x="849992" y="419100"/>
                  </a:cubicBezTo>
                  <a:lnTo>
                    <a:pt x="35150" y="419100"/>
                  </a:lnTo>
                  <a:cubicBezTo>
                    <a:pt x="25828" y="419100"/>
                    <a:pt x="16887" y="415397"/>
                    <a:pt x="10295" y="408805"/>
                  </a:cubicBezTo>
                  <a:cubicBezTo>
                    <a:pt x="3703" y="402213"/>
                    <a:pt x="0" y="393272"/>
                    <a:pt x="0" y="383950"/>
                  </a:cubicBezTo>
                  <a:lnTo>
                    <a:pt x="0" y="35150"/>
                  </a:lnTo>
                  <a:cubicBezTo>
                    <a:pt x="0" y="25828"/>
                    <a:pt x="3703" y="16887"/>
                    <a:pt x="10295" y="10295"/>
                  </a:cubicBezTo>
                  <a:cubicBezTo>
                    <a:pt x="16887" y="3703"/>
                    <a:pt x="25828" y="0"/>
                    <a:pt x="3515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885142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219027" y="2003373"/>
            <a:ext cx="3976912" cy="2240589"/>
            <a:chOff x="0" y="0"/>
            <a:chExt cx="1047417" cy="59011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47417" cy="590114"/>
            </a:xfrm>
            <a:custGeom>
              <a:avLst/>
              <a:gdLst/>
              <a:ahLst/>
              <a:cxnLst/>
              <a:rect r="r" b="b" t="t" l="l"/>
              <a:pathLst>
                <a:path h="590114" w="1047417">
                  <a:moveTo>
                    <a:pt x="1047417" y="295057"/>
                  </a:moveTo>
                  <a:lnTo>
                    <a:pt x="641017" y="0"/>
                  </a:lnTo>
                  <a:lnTo>
                    <a:pt x="641017" y="203200"/>
                  </a:lnTo>
                  <a:lnTo>
                    <a:pt x="0" y="203200"/>
                  </a:lnTo>
                  <a:lnTo>
                    <a:pt x="0" y="386914"/>
                  </a:lnTo>
                  <a:lnTo>
                    <a:pt x="641017" y="386914"/>
                  </a:lnTo>
                  <a:lnTo>
                    <a:pt x="641017" y="590114"/>
                  </a:lnTo>
                  <a:lnTo>
                    <a:pt x="1047417" y="295057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88900"/>
              <a:ext cx="945817" cy="298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219027" y="914400"/>
            <a:ext cx="5004435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Взаємозв’язок з практикою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6219027" y="4778317"/>
            <a:ext cx="3976912" cy="2240589"/>
            <a:chOff x="0" y="0"/>
            <a:chExt cx="1047417" cy="59011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47417" cy="590114"/>
            </a:xfrm>
            <a:custGeom>
              <a:avLst/>
              <a:gdLst/>
              <a:ahLst/>
              <a:cxnLst/>
              <a:rect r="r" b="b" t="t" l="l"/>
              <a:pathLst>
                <a:path h="590114" w="1047417">
                  <a:moveTo>
                    <a:pt x="1047417" y="295057"/>
                  </a:moveTo>
                  <a:lnTo>
                    <a:pt x="641017" y="0"/>
                  </a:lnTo>
                  <a:lnTo>
                    <a:pt x="641017" y="203200"/>
                  </a:lnTo>
                  <a:lnTo>
                    <a:pt x="0" y="203200"/>
                  </a:lnTo>
                  <a:lnTo>
                    <a:pt x="0" y="386914"/>
                  </a:lnTo>
                  <a:lnTo>
                    <a:pt x="641017" y="386914"/>
                  </a:lnTo>
                  <a:lnTo>
                    <a:pt x="641017" y="590114"/>
                  </a:lnTo>
                  <a:lnTo>
                    <a:pt x="1047417" y="295057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88900"/>
              <a:ext cx="945817" cy="298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068131" y="7657081"/>
            <a:ext cx="8030208" cy="2036826"/>
            <a:chOff x="0" y="0"/>
            <a:chExt cx="1652306" cy="4191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52306" cy="419100"/>
            </a:xfrm>
            <a:custGeom>
              <a:avLst/>
              <a:gdLst/>
              <a:ahLst/>
              <a:cxnLst/>
              <a:rect r="r" b="b" t="t" l="l"/>
              <a:pathLst>
                <a:path h="419100" w="1652306">
                  <a:moveTo>
                    <a:pt x="18830" y="0"/>
                  </a:moveTo>
                  <a:lnTo>
                    <a:pt x="1633476" y="0"/>
                  </a:lnTo>
                  <a:cubicBezTo>
                    <a:pt x="1638470" y="0"/>
                    <a:pt x="1643260" y="1984"/>
                    <a:pt x="1646791" y="5515"/>
                  </a:cubicBezTo>
                  <a:cubicBezTo>
                    <a:pt x="1650322" y="9047"/>
                    <a:pt x="1652306" y="13836"/>
                    <a:pt x="1652306" y="18830"/>
                  </a:cubicBezTo>
                  <a:lnTo>
                    <a:pt x="1652306" y="400270"/>
                  </a:lnTo>
                  <a:cubicBezTo>
                    <a:pt x="1652306" y="405264"/>
                    <a:pt x="1650322" y="410053"/>
                    <a:pt x="1646791" y="413585"/>
                  </a:cubicBezTo>
                  <a:cubicBezTo>
                    <a:pt x="1643260" y="417116"/>
                    <a:pt x="1638470" y="419100"/>
                    <a:pt x="1633476" y="419100"/>
                  </a:cubicBezTo>
                  <a:lnTo>
                    <a:pt x="18830" y="419100"/>
                  </a:lnTo>
                  <a:cubicBezTo>
                    <a:pt x="13836" y="419100"/>
                    <a:pt x="9047" y="417116"/>
                    <a:pt x="5515" y="413585"/>
                  </a:cubicBezTo>
                  <a:cubicBezTo>
                    <a:pt x="1984" y="410053"/>
                    <a:pt x="0" y="405264"/>
                    <a:pt x="0" y="400270"/>
                  </a:cubicBezTo>
                  <a:lnTo>
                    <a:pt x="0" y="18830"/>
                  </a:lnTo>
                  <a:cubicBezTo>
                    <a:pt x="0" y="13836"/>
                    <a:pt x="1984" y="9047"/>
                    <a:pt x="5515" y="5515"/>
                  </a:cubicBezTo>
                  <a:cubicBezTo>
                    <a:pt x="9047" y="1984"/>
                    <a:pt x="13836" y="0"/>
                    <a:pt x="1883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14300"/>
              <a:ext cx="1652306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3091556" y="2801723"/>
            <a:ext cx="1953149" cy="529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2700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Теорія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029706" y="2801723"/>
            <a:ext cx="2634256" cy="529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2700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</a:t>
            </a:r>
            <a:r>
              <a:rPr lang="en-US" b="true" sz="2700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рактика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751003" y="5625261"/>
            <a:ext cx="2634256" cy="529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2700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Практика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370260" y="5625261"/>
            <a:ext cx="1953149" cy="529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2700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Теорія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880926" y="8353549"/>
            <a:ext cx="4653114" cy="529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2700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Емпірична перевірка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74855" y="1690267"/>
            <a:ext cx="11776078" cy="1496638"/>
            <a:chOff x="0" y="0"/>
            <a:chExt cx="2423061" cy="3079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3061" cy="307950"/>
            </a:xfrm>
            <a:custGeom>
              <a:avLst/>
              <a:gdLst/>
              <a:ahLst/>
              <a:cxnLst/>
              <a:rect r="r" b="b" t="t" l="l"/>
              <a:pathLst>
                <a:path h="307950" w="2423061">
                  <a:moveTo>
                    <a:pt x="12840" y="0"/>
                  </a:moveTo>
                  <a:lnTo>
                    <a:pt x="2410221" y="0"/>
                  </a:lnTo>
                  <a:cubicBezTo>
                    <a:pt x="2413626" y="0"/>
                    <a:pt x="2416892" y="1353"/>
                    <a:pt x="2419300" y="3761"/>
                  </a:cubicBezTo>
                  <a:cubicBezTo>
                    <a:pt x="2421708" y="6169"/>
                    <a:pt x="2423061" y="9435"/>
                    <a:pt x="2423061" y="12840"/>
                  </a:cubicBezTo>
                  <a:lnTo>
                    <a:pt x="2423061" y="295110"/>
                  </a:lnTo>
                  <a:cubicBezTo>
                    <a:pt x="2423061" y="302201"/>
                    <a:pt x="2417312" y="307950"/>
                    <a:pt x="2410221" y="307950"/>
                  </a:cubicBezTo>
                  <a:lnTo>
                    <a:pt x="12840" y="307950"/>
                  </a:lnTo>
                  <a:cubicBezTo>
                    <a:pt x="5749" y="307950"/>
                    <a:pt x="0" y="302201"/>
                    <a:pt x="0" y="295110"/>
                  </a:cubicBezTo>
                  <a:lnTo>
                    <a:pt x="0" y="12840"/>
                  </a:lnTo>
                  <a:cubicBezTo>
                    <a:pt x="0" y="5749"/>
                    <a:pt x="5749" y="0"/>
                    <a:pt x="1284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423061" cy="422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74855" y="3729702"/>
            <a:ext cx="4236935" cy="2858851"/>
            <a:chOff x="0" y="0"/>
            <a:chExt cx="871797" cy="5882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1797" cy="588241"/>
            </a:xfrm>
            <a:custGeom>
              <a:avLst/>
              <a:gdLst/>
              <a:ahLst/>
              <a:cxnLst/>
              <a:rect r="r" b="b" t="t" l="l"/>
              <a:pathLst>
                <a:path h="588241" w="871797">
                  <a:moveTo>
                    <a:pt x="35688" y="0"/>
                  </a:moveTo>
                  <a:lnTo>
                    <a:pt x="836109" y="0"/>
                  </a:lnTo>
                  <a:cubicBezTo>
                    <a:pt x="845574" y="0"/>
                    <a:pt x="854652" y="3760"/>
                    <a:pt x="861344" y="10453"/>
                  </a:cubicBezTo>
                  <a:cubicBezTo>
                    <a:pt x="868037" y="17146"/>
                    <a:pt x="871797" y="26223"/>
                    <a:pt x="871797" y="35688"/>
                  </a:cubicBezTo>
                  <a:lnTo>
                    <a:pt x="871797" y="552553"/>
                  </a:lnTo>
                  <a:cubicBezTo>
                    <a:pt x="871797" y="572263"/>
                    <a:pt x="855819" y="588241"/>
                    <a:pt x="836109" y="588241"/>
                  </a:cubicBezTo>
                  <a:lnTo>
                    <a:pt x="35688" y="588241"/>
                  </a:lnTo>
                  <a:cubicBezTo>
                    <a:pt x="15978" y="588241"/>
                    <a:pt x="0" y="572263"/>
                    <a:pt x="0" y="552553"/>
                  </a:cubicBezTo>
                  <a:lnTo>
                    <a:pt x="0" y="35688"/>
                  </a:lnTo>
                  <a:cubicBezTo>
                    <a:pt x="0" y="15978"/>
                    <a:pt x="15978" y="0"/>
                    <a:pt x="35688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871797" cy="7025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677854" y="914400"/>
            <a:ext cx="5945862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Значення академічної психології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26994" y="2089336"/>
            <a:ext cx="4847582" cy="56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b="true" sz="2800" spc="5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ключові функції: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113998" y="3878102"/>
            <a:ext cx="4236935" cy="2858851"/>
            <a:chOff x="0" y="0"/>
            <a:chExt cx="871797" cy="58824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71797" cy="588241"/>
            </a:xfrm>
            <a:custGeom>
              <a:avLst/>
              <a:gdLst/>
              <a:ahLst/>
              <a:cxnLst/>
              <a:rect r="r" b="b" t="t" l="l"/>
              <a:pathLst>
                <a:path h="588241" w="871797">
                  <a:moveTo>
                    <a:pt x="35688" y="0"/>
                  </a:moveTo>
                  <a:lnTo>
                    <a:pt x="836109" y="0"/>
                  </a:lnTo>
                  <a:cubicBezTo>
                    <a:pt x="845574" y="0"/>
                    <a:pt x="854652" y="3760"/>
                    <a:pt x="861344" y="10453"/>
                  </a:cubicBezTo>
                  <a:cubicBezTo>
                    <a:pt x="868037" y="17146"/>
                    <a:pt x="871797" y="26223"/>
                    <a:pt x="871797" y="35688"/>
                  </a:cubicBezTo>
                  <a:lnTo>
                    <a:pt x="871797" y="552553"/>
                  </a:lnTo>
                  <a:cubicBezTo>
                    <a:pt x="871797" y="572263"/>
                    <a:pt x="855819" y="588241"/>
                    <a:pt x="836109" y="588241"/>
                  </a:cubicBezTo>
                  <a:lnTo>
                    <a:pt x="35688" y="588241"/>
                  </a:lnTo>
                  <a:cubicBezTo>
                    <a:pt x="15978" y="588241"/>
                    <a:pt x="0" y="572263"/>
                    <a:pt x="0" y="552553"/>
                  </a:cubicBezTo>
                  <a:lnTo>
                    <a:pt x="0" y="35688"/>
                  </a:lnTo>
                  <a:cubicBezTo>
                    <a:pt x="0" y="15978"/>
                    <a:pt x="15978" y="0"/>
                    <a:pt x="35688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14300"/>
              <a:ext cx="871797" cy="7025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397240" y="7428149"/>
            <a:ext cx="4236935" cy="2858851"/>
            <a:chOff x="0" y="0"/>
            <a:chExt cx="871797" cy="58824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1797" cy="588241"/>
            </a:xfrm>
            <a:custGeom>
              <a:avLst/>
              <a:gdLst/>
              <a:ahLst/>
              <a:cxnLst/>
              <a:rect r="r" b="b" t="t" l="l"/>
              <a:pathLst>
                <a:path h="588241" w="871797">
                  <a:moveTo>
                    <a:pt x="35688" y="0"/>
                  </a:moveTo>
                  <a:lnTo>
                    <a:pt x="836109" y="0"/>
                  </a:lnTo>
                  <a:cubicBezTo>
                    <a:pt x="845574" y="0"/>
                    <a:pt x="854652" y="3760"/>
                    <a:pt x="861344" y="10453"/>
                  </a:cubicBezTo>
                  <a:cubicBezTo>
                    <a:pt x="868037" y="17146"/>
                    <a:pt x="871797" y="26223"/>
                    <a:pt x="871797" y="35688"/>
                  </a:cubicBezTo>
                  <a:lnTo>
                    <a:pt x="871797" y="552553"/>
                  </a:lnTo>
                  <a:cubicBezTo>
                    <a:pt x="871797" y="572263"/>
                    <a:pt x="855819" y="588241"/>
                    <a:pt x="836109" y="588241"/>
                  </a:cubicBezTo>
                  <a:lnTo>
                    <a:pt x="35688" y="588241"/>
                  </a:lnTo>
                  <a:cubicBezTo>
                    <a:pt x="15978" y="588241"/>
                    <a:pt x="0" y="572263"/>
                    <a:pt x="0" y="552553"/>
                  </a:cubicBezTo>
                  <a:lnTo>
                    <a:pt x="0" y="35688"/>
                  </a:lnTo>
                  <a:cubicBezTo>
                    <a:pt x="0" y="15978"/>
                    <a:pt x="15978" y="0"/>
                    <a:pt x="35688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14300"/>
              <a:ext cx="871797" cy="7025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113998" y="7428149"/>
            <a:ext cx="4236935" cy="2858851"/>
            <a:chOff x="0" y="0"/>
            <a:chExt cx="871797" cy="58824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71797" cy="588241"/>
            </a:xfrm>
            <a:custGeom>
              <a:avLst/>
              <a:gdLst/>
              <a:ahLst/>
              <a:cxnLst/>
              <a:rect r="r" b="b" t="t" l="l"/>
              <a:pathLst>
                <a:path h="588241" w="871797">
                  <a:moveTo>
                    <a:pt x="35688" y="0"/>
                  </a:moveTo>
                  <a:lnTo>
                    <a:pt x="836109" y="0"/>
                  </a:lnTo>
                  <a:cubicBezTo>
                    <a:pt x="845574" y="0"/>
                    <a:pt x="854652" y="3760"/>
                    <a:pt x="861344" y="10453"/>
                  </a:cubicBezTo>
                  <a:cubicBezTo>
                    <a:pt x="868037" y="17146"/>
                    <a:pt x="871797" y="26223"/>
                    <a:pt x="871797" y="35688"/>
                  </a:cubicBezTo>
                  <a:lnTo>
                    <a:pt x="871797" y="552553"/>
                  </a:lnTo>
                  <a:cubicBezTo>
                    <a:pt x="871797" y="572263"/>
                    <a:pt x="855819" y="588241"/>
                    <a:pt x="836109" y="588241"/>
                  </a:cubicBezTo>
                  <a:lnTo>
                    <a:pt x="35688" y="588241"/>
                  </a:lnTo>
                  <a:cubicBezTo>
                    <a:pt x="15978" y="588241"/>
                    <a:pt x="0" y="572263"/>
                    <a:pt x="0" y="552553"/>
                  </a:cubicBezTo>
                  <a:lnTo>
                    <a:pt x="0" y="35688"/>
                  </a:lnTo>
                  <a:cubicBezTo>
                    <a:pt x="0" y="15978"/>
                    <a:pt x="15978" y="0"/>
                    <a:pt x="35688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14300"/>
              <a:ext cx="871797" cy="7025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3009354" y="4251378"/>
            <a:ext cx="3367937" cy="146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формує науковий фундамент психології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74855" y="8188753"/>
            <a:ext cx="3881705" cy="146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забезпечує об’єктивність і доказовість знань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95835" y="4517588"/>
            <a:ext cx="3673261" cy="146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створює методологію досліджень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647800" y="8067635"/>
            <a:ext cx="3169330" cy="146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сприяє розвитку нових напрямів і підходів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7506" y="1870390"/>
            <a:ext cx="9709272" cy="2036826"/>
            <a:chOff x="0" y="0"/>
            <a:chExt cx="1997793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97793" cy="419100"/>
            </a:xfrm>
            <a:custGeom>
              <a:avLst/>
              <a:gdLst/>
              <a:ahLst/>
              <a:cxnLst/>
              <a:rect r="r" b="b" t="t" l="l"/>
              <a:pathLst>
                <a:path h="419100" w="1997793">
                  <a:moveTo>
                    <a:pt x="15574" y="0"/>
                  </a:moveTo>
                  <a:lnTo>
                    <a:pt x="1982219" y="0"/>
                  </a:lnTo>
                  <a:cubicBezTo>
                    <a:pt x="1986349" y="0"/>
                    <a:pt x="1990310" y="1641"/>
                    <a:pt x="1993231" y="4561"/>
                  </a:cubicBezTo>
                  <a:cubicBezTo>
                    <a:pt x="1996152" y="7482"/>
                    <a:pt x="1997793" y="11443"/>
                    <a:pt x="1997793" y="15574"/>
                  </a:cubicBezTo>
                  <a:lnTo>
                    <a:pt x="1997793" y="403526"/>
                  </a:lnTo>
                  <a:cubicBezTo>
                    <a:pt x="1997793" y="412127"/>
                    <a:pt x="1990820" y="419100"/>
                    <a:pt x="1982219" y="419100"/>
                  </a:cubicBezTo>
                  <a:lnTo>
                    <a:pt x="15574" y="419100"/>
                  </a:lnTo>
                  <a:cubicBezTo>
                    <a:pt x="11443" y="419100"/>
                    <a:pt x="7482" y="417459"/>
                    <a:pt x="4561" y="414539"/>
                  </a:cubicBezTo>
                  <a:cubicBezTo>
                    <a:pt x="1641" y="411618"/>
                    <a:pt x="0" y="407657"/>
                    <a:pt x="0" y="403526"/>
                  </a:cubicBezTo>
                  <a:lnTo>
                    <a:pt x="0" y="15574"/>
                  </a:lnTo>
                  <a:cubicBezTo>
                    <a:pt x="0" y="11443"/>
                    <a:pt x="1641" y="7482"/>
                    <a:pt x="4561" y="4561"/>
                  </a:cubicBezTo>
                  <a:cubicBezTo>
                    <a:pt x="7482" y="1641"/>
                    <a:pt x="11443" y="0"/>
                    <a:pt x="15574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997793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7539" y="5824606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12800" y="62484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8128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331550" y="914400"/>
            <a:ext cx="4074795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Практична психологія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40589" y="2098863"/>
            <a:ext cx="8581924" cy="146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Практична психологія — це галузь психології, яка спрямована  на безпосереднє застосування знань для допомоги людям у реальному житті.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04361" y="4548412"/>
            <a:ext cx="5052417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Мета практичної психології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788500" y="5824606"/>
            <a:ext cx="3086100" cy="308610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12800" y="62484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8128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55378" y="5824606"/>
            <a:ext cx="3086100" cy="30861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12800" y="62484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14300"/>
              <a:ext cx="8128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641628" y="5824606"/>
            <a:ext cx="3086100" cy="30861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12800" y="62484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14300"/>
              <a:ext cx="8128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697173" y="6374517"/>
            <a:ext cx="2686831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допомога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23497" y="6374517"/>
            <a:ext cx="2757290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Покращення якості життя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35324" y="6541709"/>
            <a:ext cx="2526209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Розв’язання конфліктів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712087" y="6541709"/>
            <a:ext cx="2945181" cy="99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Особистісний розвиток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7156" y="2155875"/>
            <a:ext cx="6491632" cy="2036826"/>
            <a:chOff x="0" y="0"/>
            <a:chExt cx="1335727" cy="41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35727" cy="419100"/>
            </a:xfrm>
            <a:custGeom>
              <a:avLst/>
              <a:gdLst/>
              <a:ahLst/>
              <a:cxnLst/>
              <a:rect r="r" b="b" t="t" l="l"/>
              <a:pathLst>
                <a:path h="419100" w="1335727">
                  <a:moveTo>
                    <a:pt x="23293" y="0"/>
                  </a:moveTo>
                  <a:lnTo>
                    <a:pt x="1312434" y="0"/>
                  </a:lnTo>
                  <a:cubicBezTo>
                    <a:pt x="1318611" y="0"/>
                    <a:pt x="1324536" y="2454"/>
                    <a:pt x="1328904" y="6822"/>
                  </a:cubicBezTo>
                  <a:cubicBezTo>
                    <a:pt x="1333273" y="11191"/>
                    <a:pt x="1335727" y="17115"/>
                    <a:pt x="1335727" y="23293"/>
                  </a:cubicBezTo>
                  <a:lnTo>
                    <a:pt x="1335727" y="395807"/>
                  </a:lnTo>
                  <a:cubicBezTo>
                    <a:pt x="1335727" y="408671"/>
                    <a:pt x="1325298" y="419100"/>
                    <a:pt x="1312434" y="419100"/>
                  </a:cubicBezTo>
                  <a:lnTo>
                    <a:pt x="23293" y="419100"/>
                  </a:lnTo>
                  <a:cubicBezTo>
                    <a:pt x="10429" y="419100"/>
                    <a:pt x="0" y="408671"/>
                    <a:pt x="0" y="395807"/>
                  </a:cubicBezTo>
                  <a:lnTo>
                    <a:pt x="0" y="23293"/>
                  </a:lnTo>
                  <a:cubicBezTo>
                    <a:pt x="0" y="10429"/>
                    <a:pt x="10429" y="0"/>
                    <a:pt x="2329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335727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77156" y="4819471"/>
            <a:ext cx="6491632" cy="2036826"/>
            <a:chOff x="0" y="0"/>
            <a:chExt cx="1335727" cy="41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35727" cy="419100"/>
            </a:xfrm>
            <a:custGeom>
              <a:avLst/>
              <a:gdLst/>
              <a:ahLst/>
              <a:cxnLst/>
              <a:rect r="r" b="b" t="t" l="l"/>
              <a:pathLst>
                <a:path h="419100" w="1335727">
                  <a:moveTo>
                    <a:pt x="23293" y="0"/>
                  </a:moveTo>
                  <a:lnTo>
                    <a:pt x="1312434" y="0"/>
                  </a:lnTo>
                  <a:cubicBezTo>
                    <a:pt x="1318611" y="0"/>
                    <a:pt x="1324536" y="2454"/>
                    <a:pt x="1328904" y="6822"/>
                  </a:cubicBezTo>
                  <a:cubicBezTo>
                    <a:pt x="1333273" y="11191"/>
                    <a:pt x="1335727" y="17115"/>
                    <a:pt x="1335727" y="23293"/>
                  </a:cubicBezTo>
                  <a:lnTo>
                    <a:pt x="1335727" y="395807"/>
                  </a:lnTo>
                  <a:cubicBezTo>
                    <a:pt x="1335727" y="408671"/>
                    <a:pt x="1325298" y="419100"/>
                    <a:pt x="1312434" y="419100"/>
                  </a:cubicBezTo>
                  <a:lnTo>
                    <a:pt x="23293" y="419100"/>
                  </a:lnTo>
                  <a:cubicBezTo>
                    <a:pt x="10429" y="419100"/>
                    <a:pt x="0" y="408671"/>
                    <a:pt x="0" y="395807"/>
                  </a:cubicBezTo>
                  <a:lnTo>
                    <a:pt x="0" y="23293"/>
                  </a:lnTo>
                  <a:cubicBezTo>
                    <a:pt x="0" y="10429"/>
                    <a:pt x="10429" y="0"/>
                    <a:pt x="2329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1335727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7874836"/>
            <a:ext cx="6440087" cy="2036826"/>
            <a:chOff x="0" y="0"/>
            <a:chExt cx="1325121" cy="419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5121" cy="419100"/>
            </a:xfrm>
            <a:custGeom>
              <a:avLst/>
              <a:gdLst/>
              <a:ahLst/>
              <a:cxnLst/>
              <a:rect r="r" b="b" t="t" l="l"/>
              <a:pathLst>
                <a:path h="419100" w="1325121">
                  <a:moveTo>
                    <a:pt x="23479" y="0"/>
                  </a:moveTo>
                  <a:lnTo>
                    <a:pt x="1301641" y="0"/>
                  </a:lnTo>
                  <a:cubicBezTo>
                    <a:pt x="1307869" y="0"/>
                    <a:pt x="1313841" y="2474"/>
                    <a:pt x="1318244" y="6877"/>
                  </a:cubicBezTo>
                  <a:cubicBezTo>
                    <a:pt x="1322647" y="11280"/>
                    <a:pt x="1325121" y="17252"/>
                    <a:pt x="1325121" y="23479"/>
                  </a:cubicBezTo>
                  <a:lnTo>
                    <a:pt x="1325121" y="395621"/>
                  </a:lnTo>
                  <a:cubicBezTo>
                    <a:pt x="1325121" y="408588"/>
                    <a:pt x="1314609" y="419100"/>
                    <a:pt x="1301641" y="419100"/>
                  </a:cubicBezTo>
                  <a:lnTo>
                    <a:pt x="23479" y="419100"/>
                  </a:lnTo>
                  <a:cubicBezTo>
                    <a:pt x="10512" y="419100"/>
                    <a:pt x="0" y="408588"/>
                    <a:pt x="0" y="395621"/>
                  </a:cubicBezTo>
                  <a:lnTo>
                    <a:pt x="0" y="23479"/>
                  </a:lnTo>
                  <a:cubicBezTo>
                    <a:pt x="0" y="10512"/>
                    <a:pt x="10512" y="0"/>
                    <a:pt x="2347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1325121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38215" y="2155875"/>
            <a:ext cx="6726496" cy="2036826"/>
            <a:chOff x="0" y="0"/>
            <a:chExt cx="1384053" cy="419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84053" cy="419100"/>
            </a:xfrm>
            <a:custGeom>
              <a:avLst/>
              <a:gdLst/>
              <a:ahLst/>
              <a:cxnLst/>
              <a:rect r="r" b="b" t="t" l="l"/>
              <a:pathLst>
                <a:path h="419100" w="1384053">
                  <a:moveTo>
                    <a:pt x="22480" y="0"/>
                  </a:moveTo>
                  <a:lnTo>
                    <a:pt x="1361573" y="0"/>
                  </a:lnTo>
                  <a:cubicBezTo>
                    <a:pt x="1367535" y="0"/>
                    <a:pt x="1373253" y="2368"/>
                    <a:pt x="1377469" y="6584"/>
                  </a:cubicBezTo>
                  <a:cubicBezTo>
                    <a:pt x="1381684" y="10800"/>
                    <a:pt x="1384053" y="16518"/>
                    <a:pt x="1384053" y="22480"/>
                  </a:cubicBezTo>
                  <a:lnTo>
                    <a:pt x="1384053" y="396620"/>
                  </a:lnTo>
                  <a:cubicBezTo>
                    <a:pt x="1384053" y="409035"/>
                    <a:pt x="1373988" y="419100"/>
                    <a:pt x="1361573" y="419100"/>
                  </a:cubicBezTo>
                  <a:lnTo>
                    <a:pt x="22480" y="419100"/>
                  </a:lnTo>
                  <a:cubicBezTo>
                    <a:pt x="10064" y="419100"/>
                    <a:pt x="0" y="409035"/>
                    <a:pt x="0" y="396620"/>
                  </a:cubicBezTo>
                  <a:lnTo>
                    <a:pt x="0" y="22480"/>
                  </a:lnTo>
                  <a:cubicBezTo>
                    <a:pt x="0" y="10064"/>
                    <a:pt x="10064" y="0"/>
                    <a:pt x="2248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1384053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068627" y="914400"/>
            <a:ext cx="4459724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Основні види діяльності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42579" y="1514414"/>
            <a:ext cx="8019336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Психологічне консультування і психотерапія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93857" y="2309927"/>
            <a:ext cx="4213448" cy="1882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Психологічне консультування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Це форма короткострокової допомоги, яка фокусується на конкретній проблемі «тут і зараз».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58010" y="4297476"/>
            <a:ext cx="4581468" cy="427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Основні характеристики: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93857" y="4950941"/>
            <a:ext cx="5389052" cy="1694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b="true" sz="1900" spc="3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тривалість: зазвичай 1–10 зустрічей </a:t>
            </a:r>
          </a:p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b="true" sz="1900" spc="3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орієнтація на актуальну ситуацію </a:t>
            </a:r>
          </a:p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b="true" sz="1900" spc="3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фокус на пошуку рішень і ресурсів </a:t>
            </a:r>
          </a:p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b="true" sz="1900" spc="3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менш глибоке занурення в минулий досвід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36587" y="7142047"/>
            <a:ext cx="4024312" cy="427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Завдання консультування: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60691" y="7922461"/>
            <a:ext cx="4655383" cy="1882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допомогти краще зрозуміти проблему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знайти варіанти її вирішення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підтримати у прийнятті рішень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знизити емоційну напругу 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738215" y="4916601"/>
            <a:ext cx="6726496" cy="2036826"/>
            <a:chOff x="0" y="0"/>
            <a:chExt cx="1384053" cy="4191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84053" cy="419100"/>
            </a:xfrm>
            <a:custGeom>
              <a:avLst/>
              <a:gdLst/>
              <a:ahLst/>
              <a:cxnLst/>
              <a:rect r="r" b="b" t="t" l="l"/>
              <a:pathLst>
                <a:path h="419100" w="1384053">
                  <a:moveTo>
                    <a:pt x="22480" y="0"/>
                  </a:moveTo>
                  <a:lnTo>
                    <a:pt x="1361573" y="0"/>
                  </a:lnTo>
                  <a:cubicBezTo>
                    <a:pt x="1367535" y="0"/>
                    <a:pt x="1373253" y="2368"/>
                    <a:pt x="1377469" y="6584"/>
                  </a:cubicBezTo>
                  <a:cubicBezTo>
                    <a:pt x="1381684" y="10800"/>
                    <a:pt x="1384053" y="16518"/>
                    <a:pt x="1384053" y="22480"/>
                  </a:cubicBezTo>
                  <a:lnTo>
                    <a:pt x="1384053" y="396620"/>
                  </a:lnTo>
                  <a:cubicBezTo>
                    <a:pt x="1384053" y="409035"/>
                    <a:pt x="1373988" y="419100"/>
                    <a:pt x="1361573" y="419100"/>
                  </a:cubicBezTo>
                  <a:lnTo>
                    <a:pt x="22480" y="419100"/>
                  </a:lnTo>
                  <a:cubicBezTo>
                    <a:pt x="10064" y="419100"/>
                    <a:pt x="0" y="409035"/>
                    <a:pt x="0" y="396620"/>
                  </a:cubicBezTo>
                  <a:lnTo>
                    <a:pt x="0" y="22480"/>
                  </a:lnTo>
                  <a:cubicBezTo>
                    <a:pt x="0" y="10064"/>
                    <a:pt x="10064" y="0"/>
                    <a:pt x="2248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14300"/>
              <a:ext cx="1384053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738215" y="7893060"/>
            <a:ext cx="6726496" cy="2036826"/>
            <a:chOff x="0" y="0"/>
            <a:chExt cx="1384053" cy="4191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84053" cy="419100"/>
            </a:xfrm>
            <a:custGeom>
              <a:avLst/>
              <a:gdLst/>
              <a:ahLst/>
              <a:cxnLst/>
              <a:rect r="r" b="b" t="t" l="l"/>
              <a:pathLst>
                <a:path h="419100" w="1384053">
                  <a:moveTo>
                    <a:pt x="22480" y="0"/>
                  </a:moveTo>
                  <a:lnTo>
                    <a:pt x="1361573" y="0"/>
                  </a:lnTo>
                  <a:cubicBezTo>
                    <a:pt x="1367535" y="0"/>
                    <a:pt x="1373253" y="2368"/>
                    <a:pt x="1377469" y="6584"/>
                  </a:cubicBezTo>
                  <a:cubicBezTo>
                    <a:pt x="1381684" y="10800"/>
                    <a:pt x="1384053" y="16518"/>
                    <a:pt x="1384053" y="22480"/>
                  </a:cubicBezTo>
                  <a:lnTo>
                    <a:pt x="1384053" y="396620"/>
                  </a:lnTo>
                  <a:cubicBezTo>
                    <a:pt x="1384053" y="409035"/>
                    <a:pt x="1373988" y="419100"/>
                    <a:pt x="1361573" y="419100"/>
                  </a:cubicBezTo>
                  <a:lnTo>
                    <a:pt x="22480" y="419100"/>
                  </a:lnTo>
                  <a:cubicBezTo>
                    <a:pt x="10064" y="419100"/>
                    <a:pt x="0" y="409035"/>
                    <a:pt x="0" y="396620"/>
                  </a:cubicBezTo>
                  <a:lnTo>
                    <a:pt x="0" y="22480"/>
                  </a:lnTo>
                  <a:cubicBezTo>
                    <a:pt x="0" y="10064"/>
                    <a:pt x="10064" y="0"/>
                    <a:pt x="2248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14300"/>
              <a:ext cx="1384053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571983" y="2403958"/>
            <a:ext cx="5058960" cy="1147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Психотерапія - це більш глибокий і тривалий процес, спрямований на внутрішні зміни особистості.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810729" y="4297794"/>
            <a:ext cx="4581468" cy="427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Основні характеристики: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842378" y="4931891"/>
            <a:ext cx="6518169" cy="1882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тривалість: від кількох місяців до років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робота з глибинними причинами проблем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аналіз досвіду дитинства, травм, установок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формування нових способів мислення і поведінки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571476" y="7246504"/>
            <a:ext cx="4257781" cy="427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Завдання психотерапії: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185365" y="8106294"/>
            <a:ext cx="5832196" cy="151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усвідомлення внутрішніх конфліктів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опрацювання травматичного досвіду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зміна деструктивних моделей поведінки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розвиток емоційної стійкості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5010" y="1805247"/>
            <a:ext cx="8058990" cy="1567097"/>
            <a:chOff x="0" y="0"/>
            <a:chExt cx="1658228" cy="3224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8228" cy="322448"/>
            </a:xfrm>
            <a:custGeom>
              <a:avLst/>
              <a:gdLst/>
              <a:ahLst/>
              <a:cxnLst/>
              <a:rect r="r" b="b" t="t" l="l"/>
              <a:pathLst>
                <a:path h="322448" w="1658228">
                  <a:moveTo>
                    <a:pt x="18763" y="0"/>
                  </a:moveTo>
                  <a:lnTo>
                    <a:pt x="1639465" y="0"/>
                  </a:lnTo>
                  <a:cubicBezTo>
                    <a:pt x="1644442" y="0"/>
                    <a:pt x="1649214" y="1977"/>
                    <a:pt x="1652733" y="5496"/>
                  </a:cubicBezTo>
                  <a:cubicBezTo>
                    <a:pt x="1656251" y="9014"/>
                    <a:pt x="1658228" y="13787"/>
                    <a:pt x="1658228" y="18763"/>
                  </a:cubicBezTo>
                  <a:lnTo>
                    <a:pt x="1658228" y="303685"/>
                  </a:lnTo>
                  <a:cubicBezTo>
                    <a:pt x="1658228" y="308661"/>
                    <a:pt x="1656251" y="313434"/>
                    <a:pt x="1652733" y="316953"/>
                  </a:cubicBezTo>
                  <a:cubicBezTo>
                    <a:pt x="1649214" y="320471"/>
                    <a:pt x="1644442" y="322448"/>
                    <a:pt x="1639465" y="322448"/>
                  </a:cubicBezTo>
                  <a:lnTo>
                    <a:pt x="18763" y="322448"/>
                  </a:lnTo>
                  <a:cubicBezTo>
                    <a:pt x="13787" y="322448"/>
                    <a:pt x="9014" y="320471"/>
                    <a:pt x="5496" y="316953"/>
                  </a:cubicBezTo>
                  <a:cubicBezTo>
                    <a:pt x="1977" y="313434"/>
                    <a:pt x="0" y="308661"/>
                    <a:pt x="0" y="303685"/>
                  </a:cubicBezTo>
                  <a:lnTo>
                    <a:pt x="0" y="18763"/>
                  </a:lnTo>
                  <a:cubicBezTo>
                    <a:pt x="0" y="13787"/>
                    <a:pt x="1977" y="9014"/>
                    <a:pt x="5496" y="5496"/>
                  </a:cubicBezTo>
                  <a:cubicBezTo>
                    <a:pt x="9014" y="1977"/>
                    <a:pt x="13787" y="0"/>
                    <a:pt x="1876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658228" cy="436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760221" y="1805247"/>
            <a:ext cx="7830358" cy="1567097"/>
            <a:chOff x="0" y="0"/>
            <a:chExt cx="1611185" cy="3224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11185" cy="322448"/>
            </a:xfrm>
            <a:custGeom>
              <a:avLst/>
              <a:gdLst/>
              <a:ahLst/>
              <a:cxnLst/>
              <a:rect r="r" b="b" t="t" l="l"/>
              <a:pathLst>
                <a:path h="322448" w="1611185">
                  <a:moveTo>
                    <a:pt x="19311" y="0"/>
                  </a:moveTo>
                  <a:lnTo>
                    <a:pt x="1591874" y="0"/>
                  </a:lnTo>
                  <a:cubicBezTo>
                    <a:pt x="1596996" y="0"/>
                    <a:pt x="1601907" y="2035"/>
                    <a:pt x="1605529" y="5656"/>
                  </a:cubicBezTo>
                  <a:cubicBezTo>
                    <a:pt x="1609150" y="9277"/>
                    <a:pt x="1611185" y="14189"/>
                    <a:pt x="1611185" y="19311"/>
                  </a:cubicBezTo>
                  <a:lnTo>
                    <a:pt x="1611185" y="303137"/>
                  </a:lnTo>
                  <a:cubicBezTo>
                    <a:pt x="1611185" y="313802"/>
                    <a:pt x="1602539" y="322448"/>
                    <a:pt x="1591874" y="322448"/>
                  </a:cubicBezTo>
                  <a:lnTo>
                    <a:pt x="19311" y="322448"/>
                  </a:lnTo>
                  <a:cubicBezTo>
                    <a:pt x="14189" y="322448"/>
                    <a:pt x="9277" y="320414"/>
                    <a:pt x="5656" y="316792"/>
                  </a:cubicBezTo>
                  <a:cubicBezTo>
                    <a:pt x="2035" y="313171"/>
                    <a:pt x="0" y="308259"/>
                    <a:pt x="0" y="303137"/>
                  </a:cubicBezTo>
                  <a:lnTo>
                    <a:pt x="0" y="19311"/>
                  </a:lnTo>
                  <a:cubicBezTo>
                    <a:pt x="0" y="14189"/>
                    <a:pt x="2035" y="9277"/>
                    <a:pt x="5656" y="5656"/>
                  </a:cubicBezTo>
                  <a:cubicBezTo>
                    <a:pt x="9277" y="2035"/>
                    <a:pt x="14189" y="0"/>
                    <a:pt x="19311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1611185" cy="436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85010" y="4441049"/>
            <a:ext cx="8058990" cy="2036826"/>
            <a:chOff x="0" y="0"/>
            <a:chExt cx="1658228" cy="419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58228" cy="419100"/>
            </a:xfrm>
            <a:custGeom>
              <a:avLst/>
              <a:gdLst/>
              <a:ahLst/>
              <a:cxnLst/>
              <a:rect r="r" b="b" t="t" l="l"/>
              <a:pathLst>
                <a:path h="419100" w="1658228">
                  <a:moveTo>
                    <a:pt x="18763" y="0"/>
                  </a:moveTo>
                  <a:lnTo>
                    <a:pt x="1639465" y="0"/>
                  </a:lnTo>
                  <a:cubicBezTo>
                    <a:pt x="1644442" y="0"/>
                    <a:pt x="1649214" y="1977"/>
                    <a:pt x="1652733" y="5496"/>
                  </a:cubicBezTo>
                  <a:cubicBezTo>
                    <a:pt x="1656251" y="9014"/>
                    <a:pt x="1658228" y="13787"/>
                    <a:pt x="1658228" y="18763"/>
                  </a:cubicBezTo>
                  <a:lnTo>
                    <a:pt x="1658228" y="400337"/>
                  </a:lnTo>
                  <a:cubicBezTo>
                    <a:pt x="1658228" y="405313"/>
                    <a:pt x="1656251" y="410086"/>
                    <a:pt x="1652733" y="413605"/>
                  </a:cubicBezTo>
                  <a:cubicBezTo>
                    <a:pt x="1649214" y="417123"/>
                    <a:pt x="1644442" y="419100"/>
                    <a:pt x="1639465" y="419100"/>
                  </a:cubicBezTo>
                  <a:lnTo>
                    <a:pt x="18763" y="419100"/>
                  </a:lnTo>
                  <a:cubicBezTo>
                    <a:pt x="13787" y="419100"/>
                    <a:pt x="9014" y="417123"/>
                    <a:pt x="5496" y="413605"/>
                  </a:cubicBezTo>
                  <a:cubicBezTo>
                    <a:pt x="1977" y="410086"/>
                    <a:pt x="0" y="405313"/>
                    <a:pt x="0" y="400337"/>
                  </a:cubicBezTo>
                  <a:lnTo>
                    <a:pt x="0" y="18763"/>
                  </a:lnTo>
                  <a:cubicBezTo>
                    <a:pt x="0" y="13787"/>
                    <a:pt x="1977" y="9014"/>
                    <a:pt x="5496" y="5496"/>
                  </a:cubicBezTo>
                  <a:cubicBezTo>
                    <a:pt x="9014" y="1977"/>
                    <a:pt x="13787" y="0"/>
                    <a:pt x="1876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1658228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175104"/>
            <a:ext cx="8115300" cy="2408301"/>
            <a:chOff x="0" y="0"/>
            <a:chExt cx="1669815" cy="49553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69815" cy="495535"/>
            </a:xfrm>
            <a:custGeom>
              <a:avLst/>
              <a:gdLst/>
              <a:ahLst/>
              <a:cxnLst/>
              <a:rect r="r" b="b" t="t" l="l"/>
              <a:pathLst>
                <a:path h="495535" w="1669815">
                  <a:moveTo>
                    <a:pt x="18633" y="0"/>
                  </a:moveTo>
                  <a:lnTo>
                    <a:pt x="1651182" y="0"/>
                  </a:lnTo>
                  <a:cubicBezTo>
                    <a:pt x="1656124" y="0"/>
                    <a:pt x="1660863" y="1963"/>
                    <a:pt x="1664357" y="5457"/>
                  </a:cubicBezTo>
                  <a:cubicBezTo>
                    <a:pt x="1667852" y="8952"/>
                    <a:pt x="1669815" y="13691"/>
                    <a:pt x="1669815" y="18633"/>
                  </a:cubicBezTo>
                  <a:lnTo>
                    <a:pt x="1669815" y="476903"/>
                  </a:lnTo>
                  <a:cubicBezTo>
                    <a:pt x="1669815" y="481844"/>
                    <a:pt x="1667852" y="486584"/>
                    <a:pt x="1664357" y="490078"/>
                  </a:cubicBezTo>
                  <a:cubicBezTo>
                    <a:pt x="1660863" y="493572"/>
                    <a:pt x="1656124" y="495535"/>
                    <a:pt x="1651182" y="495535"/>
                  </a:cubicBezTo>
                  <a:lnTo>
                    <a:pt x="18633" y="495535"/>
                  </a:lnTo>
                  <a:cubicBezTo>
                    <a:pt x="13691" y="495535"/>
                    <a:pt x="8952" y="493572"/>
                    <a:pt x="5457" y="490078"/>
                  </a:cubicBezTo>
                  <a:cubicBezTo>
                    <a:pt x="1963" y="486584"/>
                    <a:pt x="0" y="481844"/>
                    <a:pt x="0" y="476903"/>
                  </a:cubicBezTo>
                  <a:lnTo>
                    <a:pt x="0" y="18633"/>
                  </a:lnTo>
                  <a:cubicBezTo>
                    <a:pt x="0" y="13691"/>
                    <a:pt x="1963" y="8952"/>
                    <a:pt x="5457" y="5457"/>
                  </a:cubicBezTo>
                  <a:cubicBezTo>
                    <a:pt x="8952" y="1963"/>
                    <a:pt x="13691" y="0"/>
                    <a:pt x="1863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1669815" cy="6098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201751" y="914400"/>
            <a:ext cx="6851095" cy="5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корекція та реабілітація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06755" y="1814056"/>
            <a:ext cx="7189992" cy="155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корекція — це цілеспрямований вплив на поведінку, емоції або когнітивні процеси людини з метою їх зміни або покращення.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18572" y="1814056"/>
            <a:ext cx="6820442" cy="155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Психологічна реабілітація — це комплекс заходів, спрямованих на відновлення психічного стану, адаптацію до життя після травматичних подій або криз.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030550" y="3802811"/>
            <a:ext cx="4878824" cy="421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Принципи психологічної корекції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88634" y="4654282"/>
            <a:ext cx="4720741" cy="151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системність 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індивідуальний підхід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поступовість змін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активна участь клієнта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285767" y="6601700"/>
            <a:ext cx="2368391" cy="421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Основні підходи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188634" y="7375526"/>
            <a:ext cx="4363641" cy="1882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когнітивно-поведінковий (КПТ)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поведінковий 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ігрова терапія 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арттерапія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психоедукація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939690" y="3753345"/>
            <a:ext cx="5380434" cy="421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Принципи психологічної реабілітації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645905" y="4441049"/>
            <a:ext cx="8058990" cy="2036826"/>
            <a:chOff x="0" y="0"/>
            <a:chExt cx="1658228" cy="4191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58228" cy="419100"/>
            </a:xfrm>
            <a:custGeom>
              <a:avLst/>
              <a:gdLst/>
              <a:ahLst/>
              <a:cxnLst/>
              <a:rect r="r" b="b" t="t" l="l"/>
              <a:pathLst>
                <a:path h="419100" w="1658228">
                  <a:moveTo>
                    <a:pt x="18763" y="0"/>
                  </a:moveTo>
                  <a:lnTo>
                    <a:pt x="1639465" y="0"/>
                  </a:lnTo>
                  <a:cubicBezTo>
                    <a:pt x="1644442" y="0"/>
                    <a:pt x="1649214" y="1977"/>
                    <a:pt x="1652733" y="5496"/>
                  </a:cubicBezTo>
                  <a:cubicBezTo>
                    <a:pt x="1656251" y="9014"/>
                    <a:pt x="1658228" y="13787"/>
                    <a:pt x="1658228" y="18763"/>
                  </a:cubicBezTo>
                  <a:lnTo>
                    <a:pt x="1658228" y="400337"/>
                  </a:lnTo>
                  <a:cubicBezTo>
                    <a:pt x="1658228" y="405313"/>
                    <a:pt x="1656251" y="410086"/>
                    <a:pt x="1652733" y="413605"/>
                  </a:cubicBezTo>
                  <a:cubicBezTo>
                    <a:pt x="1649214" y="417123"/>
                    <a:pt x="1644442" y="419100"/>
                    <a:pt x="1639465" y="419100"/>
                  </a:cubicBezTo>
                  <a:lnTo>
                    <a:pt x="18763" y="419100"/>
                  </a:lnTo>
                  <a:cubicBezTo>
                    <a:pt x="13787" y="419100"/>
                    <a:pt x="9014" y="417123"/>
                    <a:pt x="5496" y="413605"/>
                  </a:cubicBezTo>
                  <a:cubicBezTo>
                    <a:pt x="1977" y="410086"/>
                    <a:pt x="0" y="405313"/>
                    <a:pt x="0" y="400337"/>
                  </a:cubicBezTo>
                  <a:lnTo>
                    <a:pt x="0" y="18763"/>
                  </a:lnTo>
                  <a:cubicBezTo>
                    <a:pt x="0" y="13787"/>
                    <a:pt x="1977" y="9014"/>
                    <a:pt x="5496" y="5496"/>
                  </a:cubicBezTo>
                  <a:cubicBezTo>
                    <a:pt x="9014" y="1977"/>
                    <a:pt x="13787" y="0"/>
                    <a:pt x="1876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1658228" cy="533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645905" y="7175104"/>
            <a:ext cx="8115300" cy="2431161"/>
            <a:chOff x="0" y="0"/>
            <a:chExt cx="1669815" cy="50023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69815" cy="500239"/>
            </a:xfrm>
            <a:custGeom>
              <a:avLst/>
              <a:gdLst/>
              <a:ahLst/>
              <a:cxnLst/>
              <a:rect r="r" b="b" t="t" l="l"/>
              <a:pathLst>
                <a:path h="500239" w="1669815">
                  <a:moveTo>
                    <a:pt x="18633" y="0"/>
                  </a:moveTo>
                  <a:lnTo>
                    <a:pt x="1651182" y="0"/>
                  </a:lnTo>
                  <a:cubicBezTo>
                    <a:pt x="1656124" y="0"/>
                    <a:pt x="1660863" y="1963"/>
                    <a:pt x="1664357" y="5457"/>
                  </a:cubicBezTo>
                  <a:cubicBezTo>
                    <a:pt x="1667852" y="8952"/>
                    <a:pt x="1669815" y="13691"/>
                    <a:pt x="1669815" y="18633"/>
                  </a:cubicBezTo>
                  <a:lnTo>
                    <a:pt x="1669815" y="481606"/>
                  </a:lnTo>
                  <a:cubicBezTo>
                    <a:pt x="1669815" y="491897"/>
                    <a:pt x="1661473" y="500239"/>
                    <a:pt x="1651182" y="500239"/>
                  </a:cubicBezTo>
                  <a:lnTo>
                    <a:pt x="18633" y="500239"/>
                  </a:lnTo>
                  <a:cubicBezTo>
                    <a:pt x="13691" y="500239"/>
                    <a:pt x="8952" y="498276"/>
                    <a:pt x="5457" y="494782"/>
                  </a:cubicBezTo>
                  <a:cubicBezTo>
                    <a:pt x="1963" y="491287"/>
                    <a:pt x="0" y="486548"/>
                    <a:pt x="0" y="481606"/>
                  </a:cubicBezTo>
                  <a:lnTo>
                    <a:pt x="0" y="18633"/>
                  </a:lnTo>
                  <a:cubicBezTo>
                    <a:pt x="0" y="13691"/>
                    <a:pt x="1963" y="8952"/>
                    <a:pt x="5457" y="5457"/>
                  </a:cubicBezTo>
                  <a:cubicBezTo>
                    <a:pt x="8952" y="1963"/>
                    <a:pt x="13691" y="0"/>
                    <a:pt x="18633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14300"/>
              <a:ext cx="1669815" cy="6145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0870316" y="4611102"/>
            <a:ext cx="5968698" cy="155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безпечне середовище 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поступове повернення до реальності 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відновлення контролю над життям 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підтримка соціальних зв’язків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670469" y="6568362"/>
            <a:ext cx="2368391" cy="421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Основні підходи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052846" y="7757907"/>
            <a:ext cx="4363641" cy="1147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когнітивно-поведінковий (КПТ)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арттерапія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психоедукація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DAHHAXMN8gE</dc:identifier>
  <dcterms:modified xsi:type="dcterms:W3CDTF">2011-08-01T06:04:30Z</dcterms:modified>
  <cp:revision>1</cp:revision>
  <dc:title>Психологічна наука. Пчихологічна практика. Пихологічні наслідки війни</dc:title>
</cp:coreProperties>
</file>