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" panose="020B0604020202020204" charset="0"/>
      <p:regular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9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373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Безпека страхового ринку: загрози та інструменти державного регулювання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1162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Комплексний аналіз ключових викликів, системних ризиків та механізмів регуляторного захисту страхового ринку України в умовах сучасних економічних і геополітичних трансформацій.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595104"/>
            <a:ext cx="2038231" cy="373142"/>
          </a:xfrm>
          <a:prstGeom prst="roundRect">
            <a:avLst>
              <a:gd name="adj" fmla="val 6383"/>
            </a:avLst>
          </a:prstGeom>
          <a:solidFill>
            <a:srgbClr val="4A022B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654635"/>
            <a:ext cx="180010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РЕГУЛЯТОРНА ПОЛІТИКА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8417600" y="5587484"/>
            <a:ext cx="1656874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F94CA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44282" y="5654635"/>
            <a:ext cx="1403509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СТРАХОВИЙ РИНОК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10173653" y="5587484"/>
            <a:ext cx="1773198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F94CA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00335" y="5654635"/>
            <a:ext cx="151983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ДЕРЖАВНИЙ НАГЛЯД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628" y="601623"/>
            <a:ext cx="2419350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Ключовий регулятор</a:t>
            </a: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6168628" y="926663"/>
            <a:ext cx="7779544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Роль Національного банку України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6168628" y="2212300"/>
            <a:ext cx="7779544" cy="7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 2020 року НБУ є консолідованим регулятором небанківського фінансового сектору, включаючи страховий ринок. Це забезпечує єдиний підхід до пруденційного нагляду та захисту споживачів.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6168628" y="3138249"/>
            <a:ext cx="7779544" cy="949047"/>
          </a:xfrm>
          <a:prstGeom prst="roundRect">
            <a:avLst>
              <a:gd name="adj" fmla="val 2696"/>
            </a:avLst>
          </a:prstGeom>
          <a:solidFill>
            <a:srgbClr val="433550"/>
          </a:solidFill>
          <a:ln/>
        </p:spPr>
      </p:sp>
      <p:sp>
        <p:nvSpPr>
          <p:cNvPr id="7" name="Text 4"/>
          <p:cNvSpPr/>
          <p:nvPr/>
        </p:nvSpPr>
        <p:spPr>
          <a:xfrm>
            <a:off x="6339126" y="3308747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Ліцензування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339126" y="3663077"/>
            <a:ext cx="743854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Видача, зупинення та відкликання ліцензій страховиків на основі кваліфікаційних вимог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168628" y="4233863"/>
            <a:ext cx="7779544" cy="949047"/>
          </a:xfrm>
          <a:prstGeom prst="roundRect">
            <a:avLst>
              <a:gd name="adj" fmla="val 2696"/>
            </a:avLst>
          </a:prstGeom>
          <a:solidFill>
            <a:srgbClr val="433550"/>
          </a:solidFill>
          <a:ln/>
        </p:spPr>
      </p:sp>
      <p:sp>
        <p:nvSpPr>
          <p:cNvPr id="10" name="Text 7"/>
          <p:cNvSpPr/>
          <p:nvPr/>
        </p:nvSpPr>
        <p:spPr>
          <a:xfrm>
            <a:off x="6339126" y="4404360"/>
            <a:ext cx="2520315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Пруденційний нагляд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339126" y="4758690"/>
            <a:ext cx="743854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Моніторинг платоспроможності, достатності резервів та якості активів страхових компаній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6168628" y="5329476"/>
            <a:ext cx="7779544" cy="949047"/>
          </a:xfrm>
          <a:prstGeom prst="roundRect">
            <a:avLst>
              <a:gd name="adj" fmla="val 2696"/>
            </a:avLst>
          </a:prstGeom>
          <a:solidFill>
            <a:srgbClr val="433550"/>
          </a:solidFill>
          <a:ln/>
        </p:spPr>
      </p:sp>
      <p:sp>
        <p:nvSpPr>
          <p:cNvPr id="13" name="Text 10"/>
          <p:cNvSpPr/>
          <p:nvPr/>
        </p:nvSpPr>
        <p:spPr>
          <a:xfrm>
            <a:off x="6339126" y="5499973"/>
            <a:ext cx="2486978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Поведінковий нагляд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6339126" y="5854303"/>
            <a:ext cx="743854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Контроль за дотриманням стандартів ведення бізнесу та захист прав споживачів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6168628" y="6425089"/>
            <a:ext cx="7779544" cy="1202769"/>
          </a:xfrm>
          <a:prstGeom prst="roundRect">
            <a:avLst>
              <a:gd name="adj" fmla="val 2127"/>
            </a:avLst>
          </a:prstGeom>
          <a:solidFill>
            <a:srgbClr val="433550"/>
          </a:solidFill>
          <a:ln/>
        </p:spPr>
      </p:sp>
      <p:sp>
        <p:nvSpPr>
          <p:cNvPr id="16" name="Text 13"/>
          <p:cNvSpPr/>
          <p:nvPr/>
        </p:nvSpPr>
        <p:spPr>
          <a:xfrm>
            <a:off x="6339126" y="6595586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Нормотворчість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6339126" y="6949916"/>
            <a:ext cx="7438549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Розробка регуляторних актів, стандартів та методологічних рекомендацій для учасників ринку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985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Ліцензування як інструмент превентивного захисту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16029"/>
            <a:ext cx="41626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Вимоги до отримання ліцензії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24545"/>
            <a:ext cx="6955631" cy="250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Мінімальний розмір статутного капіталу (диференційований за класами страхування)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Бездоганна ділова репутація власників істотної участі та керівників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Наявність кваліфікованих актуаріїв та ризик-менеджерів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Відповідність IT-систем та внутрішніх процедур регуляторним стандартам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Прозора структура власності без ознак анонімності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5748218"/>
            <a:ext cx="6955631" cy="1478280"/>
          </a:xfrm>
          <a:prstGeom prst="roundRect">
            <a:avLst>
              <a:gd name="adj" fmla="val 2014"/>
            </a:avLst>
          </a:prstGeom>
          <a:solidFill>
            <a:srgbClr val="022349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043493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5996107"/>
            <a:ext cx="611255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Ліцензійний контроль є першою лінією захисту від недобросовісних учасників ринку ще до початку їхньої діяльності.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149" y="2540913"/>
            <a:ext cx="5602962" cy="31515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6770"/>
            <a:ext cx="33856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Пруденційні інструменти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21622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Нормативи платоспроможності та резервування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54035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98175"/>
            <a:ext cx="36304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Маржа платоспроможності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927396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Вимога до мінімального перевищення активів над зобов'язаннями гарантує здатність страховика виконувати зобов'язання навіть у стресових сценаріях.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754035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4981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Технічні резерви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3927396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Обов'язкове формування резервів незароблених премій, збитків та інших технічних резервів відповідно до актуарних принципів та вимог НБУ.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76850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6020991"/>
            <a:ext cx="39902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Правила розміщення активів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450211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Регуляторні обмеження на склад та диверсифікацію активів, що покривають технічні резерви, з метою забезпечення їх надійності та ліквідності.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5276850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60209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Стрес-тестування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450211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Обов'язкова оцінка стійкості страховика до несприятливих сценаріїв: різкого зростання збитковості, ринкових шоків, операційних збоїв.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284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Впровадження стандартів Solvency II в Україні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2380655"/>
            <a:ext cx="3821906" cy="5006102"/>
          </a:xfrm>
          <a:prstGeom prst="roundRect">
            <a:avLst>
              <a:gd name="adj" fmla="val 779"/>
            </a:avLst>
          </a:prstGeom>
          <a:solidFill>
            <a:srgbClr val="F94CAF"/>
          </a:solidFill>
          <a:ln/>
        </p:spPr>
      </p:sp>
      <p:sp>
        <p:nvSpPr>
          <p:cNvPr id="5" name="Text 2"/>
          <p:cNvSpPr/>
          <p:nvPr/>
        </p:nvSpPr>
        <p:spPr>
          <a:xfrm>
            <a:off x="6335673" y="2579013"/>
            <a:ext cx="30058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Три стовпи Solvency II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35673" y="3087529"/>
            <a:ext cx="3425190" cy="2679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Стовп I:</a:t>
            </a: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Кількісні вимоги — SCR, MCR, оцінка активів і зобов'язань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Стовп II:</a:t>
            </a: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Якісні вимоги — система управління, ORSA, функції актуарія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Стовп III:</a:t>
            </a: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Розкриття інформації — публічна звітність, SFCR, RSR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308074" y="2579013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Статус імплементації в Україні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08074" y="3397687"/>
            <a:ext cx="3536156" cy="3810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 рамках виконання зобов'язань за Угодою про асоціацію з ЄС Україна планомірно впроваджує ризик-орієнтовані стандарти нагляду. Новий Закон «Про страхування» (2021) закладає правову основу для переходу до Solvency II-сумісного режиму. Повна імплементація потребує тривалого перехідного періоду та значного посилення операційної спроможності регулятора.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77362" y="1309926"/>
            <a:ext cx="25592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Захист споживачів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69937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Поведінковий нагляд та права страхувальників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9621322" y="3237190"/>
            <a:ext cx="4215289" cy="3682365"/>
          </a:xfrm>
          <a:prstGeom prst="roundRect">
            <a:avLst>
              <a:gd name="adj" fmla="val 808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644182" y="3260050"/>
            <a:ext cx="4169569" cy="595313"/>
          </a:xfrm>
          <a:prstGeom prst="roundRect">
            <a:avLst>
              <a:gd name="adj" fmla="val 393"/>
            </a:avLst>
          </a:prstGeom>
          <a:solidFill>
            <a:srgbClr val="433550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0138" y="3408759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073402" y="4053721"/>
            <a:ext cx="3541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Прозорість умов договору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842540" y="4482941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Вимоги до чіткого та зрозумілого розкриття всіх істотних умов страхування, виключень, франшиз та процедур врегулювання збитків до укладення договору.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556" y="3237190"/>
            <a:ext cx="4215408" cy="3682365"/>
          </a:xfrm>
          <a:prstGeom prst="roundRect">
            <a:avLst>
              <a:gd name="adj" fmla="val 808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230416" y="3260050"/>
            <a:ext cx="4169688" cy="595313"/>
          </a:xfrm>
          <a:prstGeom prst="roundRect">
            <a:avLst>
              <a:gd name="adj" fmla="val 393"/>
            </a:avLst>
          </a:prstGeom>
          <a:solidFill>
            <a:srgbClr val="433550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6491" y="3408759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720840" y="40537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Розгляд скарг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428774" y="4482941"/>
            <a:ext cx="37729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Обов'язкова наявність внутрішніх процедур розгляду скарг у страховика та право клієнта на звернення до НБУ як зовнішнього арбітра.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93909" y="3237190"/>
            <a:ext cx="4215289" cy="3682365"/>
          </a:xfrm>
          <a:prstGeom prst="roundRect">
            <a:avLst>
              <a:gd name="adj" fmla="val 808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816769" y="3260050"/>
            <a:ext cx="4169569" cy="595313"/>
          </a:xfrm>
          <a:prstGeom prst="roundRect">
            <a:avLst>
              <a:gd name="adj" fmla="val 393"/>
            </a:avLst>
          </a:prstGeom>
          <a:solidFill>
            <a:srgbClr val="433550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2725" y="3408759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15127" y="4053721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Стандарт найкращих інтересів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1015127" y="4793099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Зобов'язання страховиків та посередників діяти в найкращих інтересах клієнта, уникати конфліктів інтересів та забезпечувати відповідність продукту потребам споживача.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462915"/>
            <a:ext cx="9860994" cy="513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Протидія відмиванню коштів у страхуванні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834628" y="1316593"/>
            <a:ext cx="3429476" cy="25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AML/CFT вимоги до страховиків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34628" y="1709499"/>
            <a:ext cx="6279952" cy="1391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Ідентифікація та верифікація клієнтів (KYC/KYB)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Встановлення кінцевих бенефіціарних власників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Моніторинг підозрілих транзакцій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Повідомлення ДФМ про підозрілі операції</a:t>
            </a:r>
            <a:endParaRPr lang="en-US" sz="1250" dirty="0"/>
          </a:p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Навчання персоналу з питань фінансового моніторингу</a:t>
            </a:r>
            <a:endParaRPr lang="en-US" sz="1250" dirty="0"/>
          </a:p>
        </p:txBody>
      </p:sp>
      <p:sp>
        <p:nvSpPr>
          <p:cNvPr id="5" name="Shape 3"/>
          <p:cNvSpPr/>
          <p:nvPr/>
        </p:nvSpPr>
        <p:spPr>
          <a:xfrm>
            <a:off x="834628" y="3254454"/>
            <a:ext cx="6279952" cy="1102519"/>
          </a:xfrm>
          <a:prstGeom prst="roundRect">
            <a:avLst>
              <a:gd name="adj" fmla="val 2236"/>
            </a:avLst>
          </a:prstGeom>
          <a:solidFill>
            <a:srgbClr val="4B3F02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34" y="3483650"/>
            <a:ext cx="205383" cy="16430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68623" y="3431619"/>
            <a:ext cx="5581650" cy="720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Страхові продукти з одноразовими преміями, достроковим викупом та виплатами третім особам є зонами підвищеного ризику для відмивання коштів.</a:t>
            </a:r>
            <a:endParaRPr lang="en-US" sz="12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202" y="1333619"/>
            <a:ext cx="6279952" cy="62799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6656"/>
            <a:ext cx="28291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Санкційні механізми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256109"/>
            <a:ext cx="84473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Заходи регуляторного примусу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793790" y="2173843"/>
            <a:ext cx="1630323" cy="1143476"/>
          </a:xfrm>
          <a:prstGeom prst="roundRect">
            <a:avLst>
              <a:gd name="adj" fmla="val 2604"/>
            </a:avLst>
          </a:prstGeom>
          <a:solidFill>
            <a:srgbClr val="43355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9350" y="2606040"/>
            <a:ext cx="279083" cy="2790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622471" y="2372201"/>
            <a:ext cx="36318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Попередження та приписи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2622471" y="2801422"/>
            <a:ext cx="562129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Офіційні вимоги усунути порушення у встановлений термін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2523292" y="3307794"/>
            <a:ext cx="11214140" cy="11430"/>
          </a:xfrm>
          <a:prstGeom prst="roundRect">
            <a:avLst>
              <a:gd name="adj" fmla="val 260465"/>
            </a:avLst>
          </a:prstGeom>
          <a:solidFill>
            <a:srgbClr val="5C4E69"/>
          </a:solidFill>
          <a:ln/>
        </p:spPr>
      </p:sp>
      <p:sp>
        <p:nvSpPr>
          <p:cNvPr id="9" name="Shape 6"/>
          <p:cNvSpPr/>
          <p:nvPr/>
        </p:nvSpPr>
        <p:spPr>
          <a:xfrm>
            <a:off x="793790" y="3416498"/>
            <a:ext cx="3260646" cy="1143476"/>
          </a:xfrm>
          <a:prstGeom prst="roundRect">
            <a:avLst>
              <a:gd name="adj" fmla="val 2604"/>
            </a:avLst>
          </a:prstGeom>
          <a:solidFill>
            <a:srgbClr val="433550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4571" y="3848695"/>
            <a:ext cx="279083" cy="27908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252793" y="361485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Штрафні санкції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4252793" y="4044077"/>
            <a:ext cx="646390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Грошові стягнення за порушення регуляторних вимог та нормативів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4153614" y="4550450"/>
            <a:ext cx="9583817" cy="11430"/>
          </a:xfrm>
          <a:prstGeom prst="roundRect">
            <a:avLst>
              <a:gd name="adj" fmla="val 260465"/>
            </a:avLst>
          </a:prstGeom>
          <a:solidFill>
            <a:srgbClr val="5C4E69"/>
          </a:solidFill>
          <a:ln/>
        </p:spPr>
      </p:sp>
      <p:sp>
        <p:nvSpPr>
          <p:cNvPr id="14" name="Shape 10"/>
          <p:cNvSpPr/>
          <p:nvPr/>
        </p:nvSpPr>
        <p:spPr>
          <a:xfrm>
            <a:off x="793790" y="4659154"/>
            <a:ext cx="4890968" cy="1143476"/>
          </a:xfrm>
          <a:prstGeom prst="roundRect">
            <a:avLst>
              <a:gd name="adj" fmla="val 2604"/>
            </a:avLst>
          </a:prstGeom>
          <a:solidFill>
            <a:srgbClr val="433550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9673" y="5091351"/>
            <a:ext cx="279083" cy="27908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883116" y="4857512"/>
            <a:ext cx="30278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Обмеження діяльності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5883116" y="5286732"/>
            <a:ext cx="616398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Заборона укладення нових договорів окремих видів страхування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5783937" y="5793105"/>
            <a:ext cx="7953494" cy="11430"/>
          </a:xfrm>
          <a:prstGeom prst="roundRect">
            <a:avLst>
              <a:gd name="adj" fmla="val 260465"/>
            </a:avLst>
          </a:prstGeom>
          <a:solidFill>
            <a:srgbClr val="5C4E69"/>
          </a:solidFill>
          <a:ln/>
        </p:spPr>
      </p:sp>
      <p:sp>
        <p:nvSpPr>
          <p:cNvPr id="19" name="Shape 14"/>
          <p:cNvSpPr/>
          <p:nvPr/>
        </p:nvSpPr>
        <p:spPr>
          <a:xfrm>
            <a:off x="793790" y="5901809"/>
            <a:ext cx="6521410" cy="1461016"/>
          </a:xfrm>
          <a:prstGeom prst="roundRect">
            <a:avLst>
              <a:gd name="adj" fmla="val 2038"/>
            </a:avLst>
          </a:prstGeom>
          <a:solidFill>
            <a:srgbClr val="433550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4894" y="6492716"/>
            <a:ext cx="279083" cy="27908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13558" y="6100167"/>
            <a:ext cx="28080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Відкликання ліцензії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513558" y="6529387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Крайній захід: припинення права на провадження страхової діяльності та ліквідаційні процедури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415111" y="804624"/>
            <a:ext cx="34214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Міжнародна координація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280190" y="1194078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Взаємодія з міжнародними організаціями та регуляторами</a:t>
            </a:r>
            <a:endParaRPr lang="en-US" sz="3900" dirty="0"/>
          </a:p>
        </p:txBody>
      </p:sp>
      <p:sp>
        <p:nvSpPr>
          <p:cNvPr id="7" name="Shape 3"/>
          <p:cNvSpPr/>
          <p:nvPr/>
        </p:nvSpPr>
        <p:spPr>
          <a:xfrm>
            <a:off x="6280190" y="3351967"/>
            <a:ext cx="3679031" cy="2413635"/>
          </a:xfrm>
          <a:prstGeom prst="roundRect">
            <a:avLst>
              <a:gd name="adj" fmla="val 1233"/>
            </a:avLst>
          </a:prstGeom>
          <a:solidFill>
            <a:srgbClr val="433550"/>
          </a:solidFill>
          <a:ln/>
        </p:spPr>
      </p:sp>
      <p:sp>
        <p:nvSpPr>
          <p:cNvPr id="8" name="Text 4"/>
          <p:cNvSpPr/>
          <p:nvPr/>
        </p:nvSpPr>
        <p:spPr>
          <a:xfrm>
            <a:off x="6478548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IAIS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478548" y="3979545"/>
            <a:ext cx="32823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Міжнародна асоціація органів нагляду за страхуванням — ключовий стандартоустановник. Базові принципи страхування (ICP) є орієнтиром для НБУ.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10157579" y="3351967"/>
            <a:ext cx="3679031" cy="2413635"/>
          </a:xfrm>
          <a:prstGeom prst="roundRect">
            <a:avLst>
              <a:gd name="adj" fmla="val 1233"/>
            </a:avLst>
          </a:prstGeom>
          <a:solidFill>
            <a:srgbClr val="433550"/>
          </a:solidFill>
          <a:ln/>
        </p:spPr>
      </p:sp>
      <p:sp>
        <p:nvSpPr>
          <p:cNvPr id="11" name="Text 7"/>
          <p:cNvSpPr/>
          <p:nvPr/>
        </p:nvSpPr>
        <p:spPr>
          <a:xfrm>
            <a:off x="10355937" y="35503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ЄС / EIOPA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10355937" y="3979545"/>
            <a:ext cx="32823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Гармонізація з регуляторними стандартами ЄС у рамках виконання зобов'язань Угоди про асоціацію та шляху до євроінтеграції.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6280190" y="5963960"/>
            <a:ext cx="7556421" cy="1461016"/>
          </a:xfrm>
          <a:prstGeom prst="roundRect">
            <a:avLst>
              <a:gd name="adj" fmla="val 2038"/>
            </a:avLst>
          </a:prstGeom>
          <a:solidFill>
            <a:srgbClr val="433550"/>
          </a:solidFill>
          <a:ln/>
        </p:spPr>
      </p:sp>
      <p:sp>
        <p:nvSpPr>
          <p:cNvPr id="14" name="Text 10"/>
          <p:cNvSpPr/>
          <p:nvPr/>
        </p:nvSpPr>
        <p:spPr>
          <a:xfrm>
            <a:off x="6478548" y="61623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FATF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6478548" y="6591538"/>
            <a:ext cx="71597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Дотримання рекомендацій FATF щодо протидії відмиванню коштів та фінансуванню тероризму у страховому секторі.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271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Виклики регулювання в умовах воєнного стану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89709"/>
            <a:ext cx="4215289" cy="3087053"/>
          </a:xfrm>
          <a:prstGeom prst="roundRect">
            <a:avLst>
              <a:gd name="adj" fmla="val 3554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3389709"/>
            <a:ext cx="91440" cy="30870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83588" y="3610928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Воєнні ризики та перестрахування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83588" y="4350306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Стандартні перестрахувальні програми виключають воєнні ризики. Пошук альтернативних механізмів перестрахування та державних гарантій є критичним для відновлення повноцінного страхового захисту.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89709"/>
            <a:ext cx="4215408" cy="3087053"/>
          </a:xfrm>
          <a:prstGeom prst="roundRect">
            <a:avLst>
              <a:gd name="adj" fmla="val 3554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77" y="3389709"/>
            <a:ext cx="91440" cy="30870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97235" y="3610928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Адаптація пруденційних вимог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497235" y="4350306"/>
            <a:ext cx="37043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Регулятор застосовує тимчасові адаптаційні заходи: гнучкість у виконанні окремих нормативів, подовження термінів звітності, спрощені процедури для постраждалих компаній.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89709"/>
            <a:ext cx="4215289" cy="3087053"/>
          </a:xfrm>
          <a:prstGeom prst="roundRect">
            <a:avLst>
              <a:gd name="adj" fmla="val 3554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43" y="3389709"/>
            <a:ext cx="91440" cy="30870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11001" y="3610928"/>
            <a:ext cx="36952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Операційна безперервність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11001" y="4040148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Вимоги до страховиків щодо забезпечення безперервності діяльності, резервування даних та дистанційного обслуговування клієнтів в умовах активних бойових дій та інфраструктурних пошкоджень.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548283"/>
            <a:ext cx="303942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Стратегічний горизонт</a:t>
            </a:r>
            <a:endParaRPr lang="en-US" sz="1900" dirty="0"/>
          </a:p>
        </p:txBody>
      </p:sp>
      <p:sp>
        <p:nvSpPr>
          <p:cNvPr id="3" name="Text 1"/>
          <p:cNvSpPr/>
          <p:nvPr/>
        </p:nvSpPr>
        <p:spPr>
          <a:xfrm>
            <a:off x="781407" y="930354"/>
            <a:ext cx="11634311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Пріоритети розвитку регуляторної системи</a:t>
            </a:r>
            <a:endParaRPr lang="en-US" sz="3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7" y="1829157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07" y="1829157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9616"/>
            <a:ext cx="29784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Структура презентації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079069"/>
            <a:ext cx="63192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Зміст та логіка аналізу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99680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Inconsolata Light" pitchFamily="34" charset="0"/>
                <a:ea typeface="Inconsolata Light" pitchFamily="34" charset="-122"/>
                <a:cs typeface="Inconsolata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11128"/>
            <a:ext cx="6422231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456027"/>
            <a:ext cx="3101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Стан страхового ринку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88524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Огляд поточної ситуації, ключових показників та тенденцій розвитку ринку страхування в Україні.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414379" y="299680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Inconsolata Light" pitchFamily="34" charset="0"/>
                <a:ea typeface="Inconsolata Light" pitchFamily="34" charset="-122"/>
                <a:cs typeface="Inconsolata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311128"/>
            <a:ext cx="6422231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14379" y="3456027"/>
            <a:ext cx="27349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Класифікація загроз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414379" y="388524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Систематизація зовнішніх та внутрішніх ризиків, що впливають на стабільність страхового сектору.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93790" y="486751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Inconsolata Light" pitchFamily="34" charset="0"/>
                <a:ea typeface="Inconsolata Light" pitchFamily="34" charset="-122"/>
                <a:cs typeface="Inconsolata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162074"/>
            <a:ext cx="6422231" cy="22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3790" y="5326737"/>
            <a:ext cx="34907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Інструменти регулювання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793790" y="575595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Аналіз наявних та перспективних механізмів державного нагляду і пруденційного контролю.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414379" y="4867513"/>
            <a:ext cx="3968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Inconsolata Light" pitchFamily="34" charset="0"/>
                <a:ea typeface="Inconsolata Light" pitchFamily="34" charset="-122"/>
                <a:cs typeface="Inconsolata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5162074"/>
            <a:ext cx="6422231" cy="22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14379" y="5326737"/>
            <a:ext cx="35690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Рекомендації та висновки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414379" y="575595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Пропозиції щодо вдосконалення регуляторної архітектури та підвищення стійкості ринку.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14482"/>
            <a:ext cx="71635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Висновки та рекомендації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1538288"/>
            <a:ext cx="297656" cy="297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25032" y="1532215"/>
            <a:ext cx="43326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Посилити пруденційний нагляд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925032" y="1961436"/>
            <a:ext cx="691157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Прискорити впровадження ризик-орієнтованих стандартів платоспроможності та обов'язкового стрес-тестування для всіх учасників ринку.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3316962"/>
            <a:ext cx="297656" cy="297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25032" y="3310890"/>
            <a:ext cx="40633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Розвивати захист споживачів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6925032" y="3740110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Зміцнити стандарти поведінкового нагляду, систему розгляду скарг та вимоги до розкриття інформації для підвищення довіри до ринку.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4778097"/>
            <a:ext cx="297656" cy="2976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25032" y="4772025"/>
            <a:ext cx="50270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Поглибити міжнародну координацію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925032" y="5201245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Активізувати взаємодію з IAIS, EIOPA та FATF для гармонізації регуляторних підходів та підготовки до євроінтеграції страхового ринку.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604" y="6239232"/>
            <a:ext cx="297656" cy="297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925032" y="6233160"/>
            <a:ext cx="36459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Розбудувати кіберстійкість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6925032" y="6662380"/>
            <a:ext cx="691157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Впровадити обов'язкові стандарти кіберзахисту для страховиків відповідно до вимог DORA та міжнародних практик управління операційними ризиками.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807" y="569476"/>
            <a:ext cx="7581186" cy="1220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Страховий ринок України: поточний стан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267807" y="2078712"/>
            <a:ext cx="7581186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Страховий ринок України є стратегічним сегментом фінансової системи країни. Незважаючи на значний тиск воєнного часу, сектор демонструє помірну стійкість та адаптаційний потенціал.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267807" y="3323153"/>
            <a:ext cx="3670340" cy="644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5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50+</a:t>
            </a:r>
            <a:endParaRPr lang="en-US" sz="5050" dirty="0"/>
          </a:p>
        </p:txBody>
      </p:sp>
      <p:sp>
        <p:nvSpPr>
          <p:cNvPr id="6" name="Text 3"/>
          <p:cNvSpPr/>
          <p:nvPr/>
        </p:nvSpPr>
        <p:spPr>
          <a:xfrm>
            <a:off x="6750963" y="4209693"/>
            <a:ext cx="270390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Страхових компаній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267807" y="4630222"/>
            <a:ext cx="367034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Діючі ліцензовані учасники ринку станом на 2024 рік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0178534" y="3323153"/>
            <a:ext cx="3670459" cy="644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5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~3%</a:t>
            </a:r>
            <a:endParaRPr lang="en-US" sz="5050" dirty="0"/>
          </a:p>
        </p:txBody>
      </p:sp>
      <p:sp>
        <p:nvSpPr>
          <p:cNvPr id="9" name="Text 6"/>
          <p:cNvSpPr/>
          <p:nvPr/>
        </p:nvSpPr>
        <p:spPr>
          <a:xfrm>
            <a:off x="10792658" y="4209693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ВВП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178534" y="4630222"/>
            <a:ext cx="367045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Частка страхових премій у валовому внутрішньому продукті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8223171" y="5732740"/>
            <a:ext cx="3670340" cy="644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5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НБУ</a:t>
            </a:r>
            <a:endParaRPr lang="en-US" sz="5050" dirty="0"/>
          </a:p>
        </p:txBody>
      </p:sp>
      <p:sp>
        <p:nvSpPr>
          <p:cNvPr id="12" name="Text 9"/>
          <p:cNvSpPr/>
          <p:nvPr/>
        </p:nvSpPr>
        <p:spPr>
          <a:xfrm>
            <a:off x="8837295" y="6619280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Регулятор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8223171" y="7039808"/>
            <a:ext cx="367034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Національний банк України — консолідований регулятор з 2020 року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582811"/>
            <a:ext cx="9736574" cy="5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Категорії загроз безпеці страхового ринку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12351" y="1388626"/>
            <a:ext cx="13205579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Загрози стабільності страхового ринку мають комплексний характер і формуються на перетині макроекономічних, операційних, правових та поведінкових факторів.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1" y="1794629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51" y="1794629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1906"/>
            <a:ext cx="31349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Загрози першого рівня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6280190" y="135135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Системні та макроекономічні ризики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6137315" y="2889171"/>
            <a:ext cx="3821906" cy="4378404"/>
          </a:xfrm>
          <a:prstGeom prst="roundRect">
            <a:avLst>
              <a:gd name="adj" fmla="val 779"/>
            </a:avLst>
          </a:prstGeom>
          <a:solidFill>
            <a:srgbClr val="F94CAF"/>
          </a:solidFill>
          <a:ln/>
        </p:spPr>
      </p:sp>
      <p:sp>
        <p:nvSpPr>
          <p:cNvPr id="6" name="Text 3"/>
          <p:cNvSpPr/>
          <p:nvPr/>
        </p:nvSpPr>
        <p:spPr>
          <a:xfrm>
            <a:off x="6335673" y="3087529"/>
            <a:ext cx="342519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Ключові системні ризики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335673" y="3906203"/>
            <a:ext cx="3425190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Макроекономічна нестабільність та інфляційний тиск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Девальвація національної валюти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Зниження реальних доходів населення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Скорочення інвестиційних портфелів страховиків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308074" y="3087529"/>
            <a:ext cx="27136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Наслідки для ринку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08074" y="3596045"/>
            <a:ext cx="3536156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Системні ризики підривають платоспроможність страховиків та знижують довіру страхувальників. В умовах воєнного стану ці чинники набувають критичного значення: зростає концентрація ризиків, скорочується база страхових премій, а інвестиційні активи зазнають значного знецінення. Регулятор змушений застосовувати гнучкі підходи до пруденційних вимог.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0416"/>
            <a:ext cx="30106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Загрози другого рівня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09869"/>
            <a:ext cx="110487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Шахрайство та недобросовісні практики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27603"/>
            <a:ext cx="2425660" cy="149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474726"/>
            <a:ext cx="29185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Страхове шахрайство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03946"/>
            <a:ext cx="418218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Фальсифікація страхових випадків, завищення збитків, підроблення документів. Щорічні втрати галузі сягають мільярдів гривень, що призводить до зростання тарифів для добросовісних клієнтів.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727603"/>
            <a:ext cx="2425660" cy="14991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474726"/>
            <a:ext cx="32023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Недобросовісні продажі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4903946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Введення споживачів в оману щодо умов договорів, прихованих комісій та реального покриття. Порушення принципу «найкращих інтересів клієнта» підриває системну довіру до ринку.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727603"/>
            <a:ext cx="2425660" cy="14991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474726"/>
            <a:ext cx="26166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Відмивання коштів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4903946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Використання страхових продуктів як інструменту легалізації незаконних доходів. Схеми через перестрахування, виплати готівкою та фіктивні збитки потребують посиленого AML-контролю.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20735"/>
            <a:ext cx="31594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Загрози третього рівня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151018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Кіберризики та технологічні загрози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3246358"/>
            <a:ext cx="24944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Вектори кібератак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754874"/>
            <a:ext cx="3536156" cy="2431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Злом баз персональних даних клієнтів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Атаки на IT-інфраструктуру страховиків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Маніпуляції з автоматизованими системами виплат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Фішинг та соціальна інженерія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821674" y="3246358"/>
            <a:ext cx="30147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Регуляторна відповідь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821674" y="3754874"/>
            <a:ext cx="3536156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НБУ впроваджує вимоги до кіберстійкості фінансових установ відповідно до стандартів DORA (ЄС). Страховики зобов'язані проводити регулярний аудит інформаційної безпеки, впроваджувати плани відновлення після інцидентів та звітувати регулятору про кіберінциденти у встановлені терміни.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17896"/>
            <a:ext cx="89050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Ризик недостатньої капіталізації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3480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3234809"/>
            <a:ext cx="91440" cy="27768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83588" y="34560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Природа ризику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83588" y="3885247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Недостатній рівень власного капіталу та технічних резервів унеможливлює виконання зобов'язань перед страхувальниками при масових збитках або несприятливих ринкових умовах.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234809"/>
            <a:ext cx="4215408" cy="2776895"/>
          </a:xfrm>
          <a:prstGeom prst="roundRect">
            <a:avLst>
              <a:gd name="adj" fmla="val 3951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77" y="3234809"/>
            <a:ext cx="91440" cy="277689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97235" y="3456027"/>
            <a:ext cx="267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Індикатори загрози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497235" y="3885247"/>
            <a:ext cx="37043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Невідповідність нормативу платоспроможності (SCR), негативне значення маржі платоспроможності, різке зростання комбінованого коефіцієнту збитковості понад 100%, затримки страхових виплат.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23480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241631"/>
          </a:solidFill>
          <a:ln w="22860">
            <a:solidFill>
              <a:srgbClr val="5C4E69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43" y="3234809"/>
            <a:ext cx="91440" cy="277689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11001" y="3456027"/>
            <a:ext cx="26083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Регуляторні заходи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11001" y="3885247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Підвищення мінімального розміру статутного капіталу, впровадження ризик-орієнтованих нормативів за моделлю Solvency II, обов'язкове стрес-тестування та актуарне оцінювання резервів.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12088"/>
            <a:ext cx="2682835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Регуляторна архітектура</a:t>
            </a:r>
            <a:endParaRPr lang="en-US" sz="1550" dirty="0"/>
          </a:p>
        </p:txBody>
      </p:sp>
      <p:sp>
        <p:nvSpPr>
          <p:cNvPr id="3" name="Text 1"/>
          <p:cNvSpPr/>
          <p:nvPr/>
        </p:nvSpPr>
        <p:spPr>
          <a:xfrm>
            <a:off x="956905" y="816412"/>
            <a:ext cx="11487269" cy="503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Система державного нагляду за страховим ринком</a:t>
            </a:r>
            <a:endParaRPr lang="en-US" sz="3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5" y="1516737"/>
            <a:ext cx="12716470" cy="5819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71784" y="2280716"/>
            <a:ext cx="2902886" cy="351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Захист споживачів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71784" y="2732363"/>
            <a:ext cx="3100579" cy="509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Нагляд за поведінкою, розгляд скарг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257600" y="4017759"/>
            <a:ext cx="2850532" cy="703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Пруденційний нагляд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257600" y="4821034"/>
            <a:ext cx="2850532" cy="509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НБУ: ліцензування, нормативи, інспекції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71784" y="5181258"/>
            <a:ext cx="2813026" cy="351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Законодавча база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271784" y="5632905"/>
            <a:ext cx="3100579" cy="509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Верховна Рада, закони про страхування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56905" y="7483793"/>
            <a:ext cx="12716470" cy="233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Трирівнева архітектура нагляду забезпечує комплексний захист як системної стабільності ринку, так і прав окремих споживачів страхових послуг.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Microsoft Office PowerPoint</Application>
  <PresentationFormat>Довільний</PresentationFormat>
  <Paragraphs>182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Inconsolata Light</vt:lpstr>
      <vt:lpstr>Calibri</vt:lpstr>
      <vt:lpstr>Arial</vt:lpstr>
      <vt:lpstr>Fira Sans</vt:lpstr>
      <vt:lpstr>Inconsolata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2026-04-20T08:46:34Z</dcterms:created>
  <dcterms:modified xsi:type="dcterms:W3CDTF">2026-04-20T08:51:36Z</dcterms:modified>
</cp:coreProperties>
</file>