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4630400" cy="8229600"/>
  <p:notesSz cx="8229600" cy="14630400"/>
  <p:embeddedFontLst>
    <p:embeddedFont>
      <p:font typeface="Calibri" panose="020F0502020204030204" pitchFamily="34" charset="0"/>
      <p:regular r:id="rId22"/>
      <p:bold r:id="rId23"/>
      <p:italic r:id="rId24"/>
      <p:boldItalic r:id="rId25"/>
    </p:embeddedFont>
    <p:embeddedFont>
      <p:font typeface="Fraunces Extra Bold" panose="020B0604020202020204" charset="0"/>
      <p:regular r:id="rId26"/>
    </p:embeddedFont>
    <p:embeddedFont>
      <p:font typeface="Nobile" panose="020B0604020202020204" charset="0"/>
      <p:regular r:id="rId27"/>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8" d="100"/>
          <a:sy n="68" d="100"/>
        </p:scale>
        <p:origin x="1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641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9.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png"/><Relationship Id="rId7" Type="http://schemas.openxmlformats.org/officeDocument/2006/relationships/image" Target="../media/image27.sv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6.svg"/><Relationship Id="rId5" Type="http://schemas.openxmlformats.org/officeDocument/2006/relationships/image" Target="../media/image25.svg"/><Relationship Id="rId4" Type="http://schemas.openxmlformats.org/officeDocument/2006/relationships/image" Target="../media/image24.svg"/><Relationship Id="rId9" Type="http://schemas.openxmlformats.org/officeDocument/2006/relationships/image" Target="../media/image29.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31.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4.png"/><Relationship Id="rId7" Type="http://schemas.openxmlformats.org/officeDocument/2006/relationships/image" Target="../media/image35.sv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3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638901"/>
            <a:ext cx="7556421" cy="1860233"/>
          </a:xfrm>
          <a:prstGeom prst="rect">
            <a:avLst/>
          </a:prstGeom>
          <a:noFill/>
          <a:ln/>
        </p:spPr>
        <p:txBody>
          <a:bodyPr wrap="squar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Банківська безпека: теоретико-методичні засади та практика</a:t>
            </a:r>
            <a:endParaRPr lang="en-US" sz="3900" dirty="0"/>
          </a:p>
        </p:txBody>
      </p:sp>
      <p:sp>
        <p:nvSpPr>
          <p:cNvPr id="4" name="Text 1"/>
          <p:cNvSpPr/>
          <p:nvPr/>
        </p:nvSpPr>
        <p:spPr>
          <a:xfrm>
            <a:off x="6280190" y="4796790"/>
            <a:ext cx="7556421" cy="793909"/>
          </a:xfrm>
          <a:prstGeom prst="rect">
            <a:avLst/>
          </a:prstGeom>
          <a:noFill/>
          <a:ln/>
        </p:spPr>
        <p:txBody>
          <a:bodyPr wrap="squar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Комплексний підхід до забезпечення фінансової стійкості та захисту банківської системи України</a:t>
            </a:r>
            <a:endParaRPr lang="en-US" sz="1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067395"/>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Фінансова безпека комерційного банку</a:t>
            </a:r>
            <a:endParaRPr lang="en-US" sz="3900" dirty="0"/>
          </a:p>
        </p:txBody>
      </p:sp>
      <p:sp>
        <p:nvSpPr>
          <p:cNvPr id="4" name="Text 1"/>
          <p:cNvSpPr/>
          <p:nvPr/>
        </p:nvSpPr>
        <p:spPr>
          <a:xfrm>
            <a:off x="793790" y="280356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3B4540"/>
                </a:solidFill>
                <a:latin typeface="Fraunces Extra Bold" pitchFamily="34" charset="0"/>
                <a:ea typeface="Fraunces Extra Bold" pitchFamily="34" charset="-122"/>
                <a:cs typeface="Fraunces Extra Bold" pitchFamily="34" charset="-120"/>
              </a:rPr>
              <a:t>Сутність концепції</a:t>
            </a:r>
            <a:endParaRPr lang="en-US" sz="1950" dirty="0"/>
          </a:p>
        </p:txBody>
      </p:sp>
      <p:sp>
        <p:nvSpPr>
          <p:cNvPr id="5" name="Text 2"/>
          <p:cNvSpPr/>
          <p:nvPr/>
        </p:nvSpPr>
        <p:spPr>
          <a:xfrm>
            <a:off x="793790" y="3312081"/>
            <a:ext cx="3134082" cy="2222778"/>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Сукупність умов, за яких потенційно небезпечні для фінансового стану дії чи обставини попереджені або зведені до рівня, за якого вони не здатні завдати шкоди функціонуванню банку.</a:t>
            </a:r>
            <a:endParaRPr lang="en-US" sz="1550" dirty="0"/>
          </a:p>
        </p:txBody>
      </p:sp>
      <p:sp>
        <p:nvSpPr>
          <p:cNvPr id="6" name="Text 3"/>
          <p:cNvSpPr/>
          <p:nvPr/>
        </p:nvSpPr>
        <p:spPr>
          <a:xfrm>
            <a:off x="793790" y="4880030"/>
            <a:ext cx="3134082" cy="1270159"/>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Стан захищеності фінансових інтересів, фінансової стійкості та середовища функціонування банку.</a:t>
            </a:r>
            <a:endParaRPr lang="en-US" sz="1550" dirty="0"/>
          </a:p>
        </p:txBody>
      </p:sp>
      <p:sp>
        <p:nvSpPr>
          <p:cNvPr id="7" name="Shape 4"/>
          <p:cNvSpPr/>
          <p:nvPr/>
        </p:nvSpPr>
        <p:spPr>
          <a:xfrm>
            <a:off x="4276725" y="2605207"/>
            <a:ext cx="4223861" cy="4556998"/>
          </a:xfrm>
          <a:prstGeom prst="roundRect">
            <a:avLst>
              <a:gd name="adj" fmla="val 6766"/>
            </a:avLst>
          </a:prstGeom>
          <a:solidFill>
            <a:srgbClr val="438951"/>
          </a:solidFill>
          <a:ln/>
        </p:spPr>
      </p:sp>
      <p:sp>
        <p:nvSpPr>
          <p:cNvPr id="8" name="Text 5"/>
          <p:cNvSpPr/>
          <p:nvPr/>
        </p:nvSpPr>
        <p:spPr>
          <a:xfrm>
            <a:off x="4475083" y="2783800"/>
            <a:ext cx="3827145" cy="396954"/>
          </a:xfrm>
          <a:prstGeom prst="rect">
            <a:avLst/>
          </a:prstGeom>
          <a:noFill/>
          <a:ln/>
        </p:spPr>
        <p:txBody>
          <a:bodyPr wrap="none" lIns="0" tIns="0" rIns="0" bIns="0" rtlCol="0" anchor="t"/>
          <a:lstStyle/>
          <a:p>
            <a:pPr marL="0" indent="0" algn="l">
              <a:lnSpc>
                <a:spcPts val="3100"/>
              </a:lnSpc>
              <a:buNone/>
            </a:pPr>
            <a:r>
              <a:rPr lang="en-US" sz="1950" dirty="0">
                <a:solidFill>
                  <a:srgbClr val="000000"/>
                </a:solidFill>
                <a:latin typeface="Nobile" pitchFamily="34" charset="0"/>
                <a:ea typeface="Nobile" pitchFamily="34" charset="-122"/>
                <a:cs typeface="Nobile" pitchFamily="34" charset="-120"/>
              </a:rPr>
              <a:t>Ключові фактори</a:t>
            </a:r>
            <a:endParaRPr lang="en-US" sz="1950" dirty="0"/>
          </a:p>
        </p:txBody>
      </p:sp>
      <p:sp>
        <p:nvSpPr>
          <p:cNvPr id="9" name="Text 6"/>
          <p:cNvSpPr/>
          <p:nvPr/>
        </p:nvSpPr>
        <p:spPr>
          <a:xfrm>
            <a:off x="4475083" y="3359348"/>
            <a:ext cx="3827145" cy="2222912"/>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000000"/>
                </a:solidFill>
                <a:latin typeface="Nobile" pitchFamily="34" charset="0"/>
                <a:ea typeface="Nobile" pitchFamily="34" charset="-122"/>
                <a:cs typeface="Nobile" pitchFamily="34" charset="-120"/>
              </a:rPr>
              <a:t>Підтримання ліквідності</a:t>
            </a:r>
            <a:endParaRPr lang="en-US" sz="1550" dirty="0"/>
          </a:p>
          <a:p>
            <a:pPr marL="342900" indent="-342900" algn="l">
              <a:lnSpc>
                <a:spcPts val="2500"/>
              </a:lnSpc>
              <a:buSzPct val="100000"/>
              <a:buChar char="•"/>
            </a:pPr>
            <a:r>
              <a:rPr lang="en-US" sz="1550" dirty="0">
                <a:solidFill>
                  <a:srgbClr val="000000"/>
                </a:solidFill>
                <a:latin typeface="Nobile" pitchFamily="34" charset="0"/>
                <a:ea typeface="Nobile" pitchFamily="34" charset="-122"/>
                <a:cs typeface="Nobile" pitchFamily="34" charset="-120"/>
              </a:rPr>
              <a:t>Впровадження фінансових інновацій</a:t>
            </a:r>
            <a:endParaRPr lang="en-US" sz="1550" dirty="0"/>
          </a:p>
          <a:p>
            <a:pPr marL="342900" indent="-342900" algn="l">
              <a:lnSpc>
                <a:spcPts val="2500"/>
              </a:lnSpc>
              <a:buSzPct val="100000"/>
              <a:buChar char="•"/>
            </a:pPr>
            <a:r>
              <a:rPr lang="en-US" sz="1550" dirty="0">
                <a:solidFill>
                  <a:srgbClr val="000000"/>
                </a:solidFill>
                <a:latin typeface="Nobile" pitchFamily="34" charset="0"/>
                <a:ea typeface="Nobile" pitchFamily="34" charset="-122"/>
                <a:cs typeface="Nobile" pitchFamily="34" charset="-120"/>
              </a:rPr>
              <a:t>Охорона інформації</a:t>
            </a:r>
            <a:endParaRPr lang="en-US" sz="1550" dirty="0"/>
          </a:p>
          <a:p>
            <a:pPr marL="342900" indent="-342900" algn="l">
              <a:lnSpc>
                <a:spcPts val="2500"/>
              </a:lnSpc>
              <a:buSzPct val="100000"/>
              <a:buChar char="•"/>
            </a:pPr>
            <a:r>
              <a:rPr lang="en-US" sz="1550" dirty="0">
                <a:solidFill>
                  <a:srgbClr val="000000"/>
                </a:solidFill>
                <a:latin typeface="Nobile" pitchFamily="34" charset="0"/>
                <a:ea typeface="Nobile" pitchFamily="34" charset="-122"/>
                <a:cs typeface="Nobile" pitchFamily="34" charset="-120"/>
              </a:rPr>
              <a:t>Збереження активів</a:t>
            </a:r>
            <a:endParaRPr lang="en-US" sz="1550" dirty="0"/>
          </a:p>
          <a:p>
            <a:pPr marL="342900" indent="-342900" algn="l">
              <a:lnSpc>
                <a:spcPts val="2500"/>
              </a:lnSpc>
              <a:buSzPct val="100000"/>
              <a:buChar char="•"/>
            </a:pPr>
            <a:r>
              <a:rPr lang="en-US" sz="1550" dirty="0">
                <a:solidFill>
                  <a:srgbClr val="000000"/>
                </a:solidFill>
                <a:latin typeface="Nobile" pitchFamily="34" charset="0"/>
                <a:ea typeface="Nobile" pitchFamily="34" charset="-122"/>
                <a:cs typeface="Nobile" pitchFamily="34" charset="-120"/>
              </a:rPr>
              <a:t>Забезпечення прибутковості</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Shape 0"/>
          <p:cNvSpPr/>
          <p:nvPr/>
        </p:nvSpPr>
        <p:spPr>
          <a:xfrm>
            <a:off x="793790" y="1817251"/>
            <a:ext cx="1239917" cy="373142"/>
          </a:xfrm>
          <a:prstGeom prst="roundRect">
            <a:avLst>
              <a:gd name="adj" fmla="val 38297"/>
            </a:avLst>
          </a:prstGeom>
          <a:solidFill>
            <a:srgbClr val="DDEEE0"/>
          </a:solidFill>
          <a:ln/>
        </p:spPr>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852" y="1924407"/>
            <a:ext cx="158710" cy="158710"/>
          </a:xfrm>
          <a:prstGeom prst="rect">
            <a:avLst/>
          </a:prstGeom>
        </p:spPr>
      </p:pic>
      <p:sp>
        <p:nvSpPr>
          <p:cNvPr id="5" name="Text 1"/>
          <p:cNvSpPr/>
          <p:nvPr/>
        </p:nvSpPr>
        <p:spPr>
          <a:xfrm>
            <a:off x="1150858" y="1876782"/>
            <a:ext cx="763786" cy="254079"/>
          </a:xfrm>
          <a:prstGeom prst="rect">
            <a:avLst/>
          </a:prstGeom>
          <a:noFill/>
          <a:ln/>
        </p:spPr>
        <p:txBody>
          <a:bodyPr wrap="none" lIns="0" tIns="0" rIns="0" bIns="0" rtlCol="0" anchor="t"/>
          <a:lstStyle/>
          <a:p>
            <a:pPr marL="0" indent="0" algn="l">
              <a:lnSpc>
                <a:spcPts val="2000"/>
              </a:lnSpc>
              <a:buNone/>
            </a:pPr>
            <a:r>
              <a:rPr lang="en-US" sz="1250" dirty="0">
                <a:solidFill>
                  <a:srgbClr val="405449"/>
                </a:solidFill>
                <a:latin typeface="Nobile" pitchFamily="34" charset="0"/>
                <a:ea typeface="Nobile" pitchFamily="34" charset="-122"/>
                <a:cs typeface="Nobile" pitchFamily="34" charset="-120"/>
              </a:rPr>
              <a:t>РОЗДІЛ 2</a:t>
            </a:r>
            <a:endParaRPr lang="en-US" sz="1250" dirty="0"/>
          </a:p>
        </p:txBody>
      </p:sp>
      <p:sp>
        <p:nvSpPr>
          <p:cNvPr id="6" name="Text 2"/>
          <p:cNvSpPr/>
          <p:nvPr/>
        </p:nvSpPr>
        <p:spPr>
          <a:xfrm>
            <a:off x="793790" y="2269688"/>
            <a:ext cx="7556421" cy="1860233"/>
          </a:xfrm>
          <a:prstGeom prst="rect">
            <a:avLst/>
          </a:prstGeom>
          <a:noFill/>
          <a:ln/>
        </p:spPr>
        <p:txBody>
          <a:bodyPr wrap="squar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Систематизація загроз фінансовій безпеці комерційних банків</a:t>
            </a:r>
            <a:endParaRPr lang="en-US" sz="3900" dirty="0"/>
          </a:p>
        </p:txBody>
      </p:sp>
      <p:sp>
        <p:nvSpPr>
          <p:cNvPr id="7" name="Text 3"/>
          <p:cNvSpPr/>
          <p:nvPr/>
        </p:nvSpPr>
        <p:spPr>
          <a:xfrm>
            <a:off x="793790" y="4427577"/>
            <a:ext cx="7556421" cy="1984772"/>
          </a:xfrm>
          <a:prstGeom prst="rect">
            <a:avLst/>
          </a:prstGeom>
          <a:noFill/>
          <a:ln/>
        </p:spPr>
        <p:txBody>
          <a:bodyPr wrap="squar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Найпоширенішою у вітчизняній та зарубіжній практиці є класифікація загроз за джерелом виникнення на зовнішні та внутрішні. Загрози можуть бути спрямовані на грошові кошти банку, конфіденційну інформацію, технічні засоби, персонал і приміщення.</a:t>
            </a:r>
            <a:endParaRPr lang="en-US" sz="19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974288"/>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Основні загрози фінансовій безпеці комерційних банків</a:t>
            </a:r>
            <a:endParaRPr lang="en-US" sz="3900" dirty="0"/>
          </a:p>
        </p:txBody>
      </p:sp>
      <p:sp>
        <p:nvSpPr>
          <p:cNvPr id="3" name="Text 1"/>
          <p:cNvSpPr/>
          <p:nvPr/>
        </p:nvSpPr>
        <p:spPr>
          <a:xfrm>
            <a:off x="793790" y="2690693"/>
            <a:ext cx="6279356" cy="396954"/>
          </a:xfrm>
          <a:prstGeom prst="rect">
            <a:avLst/>
          </a:prstGeom>
          <a:noFill/>
          <a:ln/>
        </p:spPr>
        <p:txBody>
          <a:bodyPr wrap="non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Внутрішні загрози</a:t>
            </a:r>
            <a:endParaRPr lang="en-US" sz="1950" dirty="0"/>
          </a:p>
        </p:txBody>
      </p:sp>
      <p:sp>
        <p:nvSpPr>
          <p:cNvPr id="4" name="Text 2"/>
          <p:cNvSpPr/>
          <p:nvPr/>
        </p:nvSpPr>
        <p:spPr>
          <a:xfrm>
            <a:off x="793790" y="3266242"/>
            <a:ext cx="6279356" cy="2858030"/>
          </a:xfrm>
          <a:prstGeom prst="rect">
            <a:avLst/>
          </a:prstGeom>
          <a:noFill/>
          <a:ln/>
        </p:spPr>
        <p:txBody>
          <a:bodyPr wrap="square" lIns="0" tIns="0" rIns="0" bIns="0" rtlCol="0" anchor="t"/>
          <a:lstStyle/>
          <a:p>
            <a:pPr marL="342900" indent="-342900" algn="l">
              <a:lnSpc>
                <a:spcPts val="2500"/>
              </a:lnSpc>
              <a:buSzPct val="100000"/>
              <a:buFont typeface="+mj-lt"/>
              <a:buAutoNum type="arabicPeriod"/>
            </a:pPr>
            <a:r>
              <a:rPr lang="en-US" sz="1550" dirty="0">
                <a:solidFill>
                  <a:srgbClr val="405449"/>
                </a:solidFill>
                <a:latin typeface="Nobile" pitchFamily="34" charset="0"/>
                <a:ea typeface="Nobile" pitchFamily="34" charset="-122"/>
                <a:cs typeface="Nobile" pitchFamily="34" charset="-120"/>
              </a:rPr>
              <a:t>Некваліфіковане управління та помилки в стратегічному плануванні</a:t>
            </a:r>
            <a:endParaRPr lang="en-US" sz="1550" dirty="0"/>
          </a:p>
          <a:p>
            <a:pPr marL="342900" indent="-342900" algn="l">
              <a:lnSpc>
                <a:spcPts val="2500"/>
              </a:lnSpc>
              <a:buSzPct val="100000"/>
              <a:buFont typeface="+mj-lt"/>
              <a:buAutoNum type="arabicPeriod" startAt="2"/>
            </a:pPr>
            <a:r>
              <a:rPr lang="en-US" sz="1550" dirty="0">
                <a:solidFill>
                  <a:srgbClr val="405449"/>
                </a:solidFill>
                <a:latin typeface="Nobile" pitchFamily="34" charset="0"/>
                <a:ea typeface="Nobile" pitchFamily="34" charset="-122"/>
                <a:cs typeface="Nobile" pitchFamily="34" charset="-120"/>
              </a:rPr>
              <a:t>Недостатність ліквідних активів внаслідок недотримання нормативів НБУ</a:t>
            </a:r>
            <a:endParaRPr lang="en-US" sz="1550" dirty="0"/>
          </a:p>
          <a:p>
            <a:pPr marL="342900" indent="-342900" algn="l">
              <a:lnSpc>
                <a:spcPts val="2500"/>
              </a:lnSpc>
              <a:buSzPct val="100000"/>
              <a:buFont typeface="+mj-lt"/>
              <a:buAutoNum type="arabicPeriod" startAt="3"/>
            </a:pPr>
            <a:r>
              <a:rPr lang="en-US" sz="1550" dirty="0">
                <a:solidFill>
                  <a:srgbClr val="405449"/>
                </a:solidFill>
                <a:latin typeface="Nobile" pitchFamily="34" charset="0"/>
                <a:ea typeface="Nobile" pitchFamily="34" charset="-122"/>
                <a:cs typeface="Nobile" pitchFamily="34" charset="-120"/>
              </a:rPr>
              <a:t>Відсутність достатньої кваліфікації співробітників</a:t>
            </a:r>
            <a:endParaRPr lang="en-US" sz="1550" dirty="0"/>
          </a:p>
          <a:p>
            <a:pPr marL="342900" indent="-342900" algn="l">
              <a:lnSpc>
                <a:spcPts val="2500"/>
              </a:lnSpc>
              <a:buSzPct val="100000"/>
              <a:buFont typeface="+mj-lt"/>
              <a:buAutoNum type="arabicPeriod" startAt="4"/>
            </a:pPr>
            <a:r>
              <a:rPr lang="en-US" sz="1550" dirty="0">
                <a:solidFill>
                  <a:srgbClr val="405449"/>
                </a:solidFill>
                <a:latin typeface="Nobile" pitchFamily="34" charset="0"/>
                <a:ea typeface="Nobile" pitchFamily="34" charset="-122"/>
                <a:cs typeface="Nobile" pitchFamily="34" charset="-120"/>
              </a:rPr>
              <a:t>Високоризикована кредитна політика</a:t>
            </a:r>
            <a:endParaRPr lang="en-US" sz="1550" dirty="0"/>
          </a:p>
          <a:p>
            <a:pPr marL="342900" indent="-342900" algn="l">
              <a:lnSpc>
                <a:spcPts val="2500"/>
              </a:lnSpc>
              <a:buSzPct val="100000"/>
              <a:buFont typeface="+mj-lt"/>
              <a:buAutoNum type="arabicPeriod" startAt="5"/>
            </a:pPr>
            <a:r>
              <a:rPr lang="en-US" sz="1550" dirty="0">
                <a:solidFill>
                  <a:srgbClr val="405449"/>
                </a:solidFill>
                <a:latin typeface="Nobile" pitchFamily="34" charset="0"/>
                <a:ea typeface="Nobile" pitchFamily="34" charset="-122"/>
                <a:cs typeface="Nobile" pitchFamily="34" charset="-120"/>
              </a:rPr>
              <a:t>Слабке маркетингове опрацювання ринку</a:t>
            </a:r>
            <a:endParaRPr lang="en-US" sz="1550" dirty="0"/>
          </a:p>
          <a:p>
            <a:pPr marL="342900" indent="-342900" algn="l">
              <a:lnSpc>
                <a:spcPts val="2500"/>
              </a:lnSpc>
              <a:buSzPct val="100000"/>
              <a:buFont typeface="+mj-lt"/>
              <a:buAutoNum type="arabicPeriod" startAt="6"/>
            </a:pPr>
            <a:r>
              <a:rPr lang="en-US" sz="1550" dirty="0">
                <a:solidFill>
                  <a:srgbClr val="405449"/>
                </a:solidFill>
                <a:latin typeface="Nobile" pitchFamily="34" charset="0"/>
                <a:ea typeface="Nobile" pitchFamily="34" charset="-122"/>
                <a:cs typeface="Nobile" pitchFamily="34" charset="-120"/>
              </a:rPr>
              <a:t>Канали витоку банківської інформації</a:t>
            </a:r>
            <a:endParaRPr lang="en-US" sz="1550" dirty="0"/>
          </a:p>
        </p:txBody>
      </p:sp>
      <p:sp>
        <p:nvSpPr>
          <p:cNvPr id="5" name="Text 3"/>
          <p:cNvSpPr/>
          <p:nvPr/>
        </p:nvSpPr>
        <p:spPr>
          <a:xfrm>
            <a:off x="7564874" y="2690693"/>
            <a:ext cx="6279356" cy="396954"/>
          </a:xfrm>
          <a:prstGeom prst="rect">
            <a:avLst/>
          </a:prstGeom>
          <a:noFill/>
          <a:ln/>
        </p:spPr>
        <p:txBody>
          <a:bodyPr wrap="non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Зовнішні загрози</a:t>
            </a:r>
            <a:endParaRPr lang="en-US" sz="1950" dirty="0"/>
          </a:p>
        </p:txBody>
      </p:sp>
      <p:sp>
        <p:nvSpPr>
          <p:cNvPr id="6" name="Text 4"/>
          <p:cNvSpPr/>
          <p:nvPr/>
        </p:nvSpPr>
        <p:spPr>
          <a:xfrm>
            <a:off x="7564874" y="3266242"/>
            <a:ext cx="6279356" cy="1905354"/>
          </a:xfrm>
          <a:prstGeom prst="rect">
            <a:avLst/>
          </a:prstGeom>
          <a:noFill/>
          <a:ln/>
        </p:spPr>
        <p:txBody>
          <a:bodyPr wrap="square" lIns="0" tIns="0" rIns="0" bIns="0" rtlCol="0" anchor="t"/>
          <a:lstStyle/>
          <a:p>
            <a:pPr marL="342900" indent="-342900" algn="l">
              <a:lnSpc>
                <a:spcPts val="2500"/>
              </a:lnSpc>
              <a:buSzPct val="100000"/>
              <a:buFont typeface="+mj-lt"/>
              <a:buAutoNum type="arabicPeriod"/>
            </a:pPr>
            <a:r>
              <a:rPr lang="en-US" sz="1550" dirty="0">
                <a:solidFill>
                  <a:srgbClr val="405449"/>
                </a:solidFill>
                <a:latin typeface="Nobile" pitchFamily="34" charset="0"/>
                <a:ea typeface="Nobile" pitchFamily="34" charset="-122"/>
                <a:cs typeface="Nobile" pitchFamily="34" charset="-120"/>
              </a:rPr>
              <a:t>Загрози з боку клієнтів та партнерів</a:t>
            </a:r>
            <a:endParaRPr lang="en-US" sz="1550" dirty="0"/>
          </a:p>
          <a:p>
            <a:pPr marL="342900" indent="-342900" algn="l">
              <a:lnSpc>
                <a:spcPts val="2500"/>
              </a:lnSpc>
              <a:buSzPct val="100000"/>
              <a:buFont typeface="+mj-lt"/>
              <a:buAutoNum type="arabicPeriod" startAt="2"/>
            </a:pPr>
            <a:r>
              <a:rPr lang="en-US" sz="1550" dirty="0">
                <a:solidFill>
                  <a:srgbClr val="405449"/>
                </a:solidFill>
                <a:latin typeface="Nobile" pitchFamily="34" charset="0"/>
                <a:ea typeface="Nobile" pitchFamily="34" charset="-122"/>
                <a:cs typeface="Nobile" pitchFamily="34" charset="-120"/>
              </a:rPr>
              <a:t>Дії конкурентів</a:t>
            </a:r>
            <a:endParaRPr lang="en-US" sz="1550" dirty="0"/>
          </a:p>
          <a:p>
            <a:pPr marL="342900" indent="-342900" algn="l">
              <a:lnSpc>
                <a:spcPts val="2500"/>
              </a:lnSpc>
              <a:buSzPct val="100000"/>
              <a:buFont typeface="+mj-lt"/>
              <a:buAutoNum type="arabicPeriod" startAt="3"/>
            </a:pPr>
            <a:r>
              <a:rPr lang="en-US" sz="1550" dirty="0">
                <a:solidFill>
                  <a:srgbClr val="405449"/>
                </a:solidFill>
                <a:latin typeface="Nobile" pitchFamily="34" charset="0"/>
                <a:ea typeface="Nobile" pitchFamily="34" charset="-122"/>
                <a:cs typeface="Nobile" pitchFamily="34" charset="-120"/>
              </a:rPr>
              <a:t>Кримінальне середовище</a:t>
            </a:r>
            <a:endParaRPr lang="en-US" sz="1550" dirty="0"/>
          </a:p>
          <a:p>
            <a:pPr marL="342900" indent="-342900" algn="l">
              <a:lnSpc>
                <a:spcPts val="2500"/>
              </a:lnSpc>
              <a:buSzPct val="100000"/>
              <a:buFont typeface="+mj-lt"/>
              <a:buAutoNum type="arabicPeriod" startAt="4"/>
            </a:pPr>
            <a:r>
              <a:rPr lang="en-US" sz="1550" dirty="0">
                <a:solidFill>
                  <a:srgbClr val="405449"/>
                </a:solidFill>
                <a:latin typeface="Nobile" pitchFamily="34" charset="0"/>
                <a:ea typeface="Nobile" pitchFamily="34" charset="-122"/>
                <a:cs typeface="Nobile" pitchFamily="34" charset="-120"/>
              </a:rPr>
              <a:t>Державні установи та регулювання</a:t>
            </a:r>
            <a:endParaRPr lang="en-US" sz="1550" dirty="0"/>
          </a:p>
          <a:p>
            <a:pPr marL="342900" indent="-342900" algn="l">
              <a:lnSpc>
                <a:spcPts val="2500"/>
              </a:lnSpc>
              <a:buSzPct val="100000"/>
              <a:buFont typeface="+mj-lt"/>
              <a:buAutoNum type="arabicPeriod" startAt="5"/>
            </a:pPr>
            <a:r>
              <a:rPr lang="en-US" sz="1550" dirty="0">
                <a:solidFill>
                  <a:srgbClr val="405449"/>
                </a:solidFill>
                <a:latin typeface="Nobile" pitchFamily="34" charset="0"/>
                <a:ea typeface="Nobile" pitchFamily="34" charset="-122"/>
                <a:cs typeface="Nobile" pitchFamily="34" charset="-120"/>
              </a:rPr>
              <a:t>Економічні кризи</a:t>
            </a:r>
            <a:endParaRPr lang="en-US" sz="1550" dirty="0"/>
          </a:p>
          <a:p>
            <a:pPr marL="342900" indent="-342900" algn="l">
              <a:lnSpc>
                <a:spcPts val="2500"/>
              </a:lnSpc>
              <a:buSzPct val="100000"/>
              <a:buFont typeface="+mj-lt"/>
              <a:buAutoNum type="arabicPeriod" startAt="6"/>
            </a:pPr>
            <a:r>
              <a:rPr lang="en-US" sz="1550" dirty="0">
                <a:solidFill>
                  <a:srgbClr val="405449"/>
                </a:solidFill>
                <a:latin typeface="Nobile" pitchFamily="34" charset="0"/>
                <a:ea typeface="Nobile" pitchFamily="34" charset="-122"/>
                <a:cs typeface="Nobile" pitchFamily="34" charset="-120"/>
              </a:rPr>
              <a:t>Зміни законодавства</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903452"/>
            <a:ext cx="12602647" cy="620078"/>
          </a:xfrm>
          <a:prstGeom prst="rect">
            <a:avLst/>
          </a:prstGeom>
          <a:noFill/>
          <a:ln/>
        </p:spPr>
        <p:txBody>
          <a:bodyPr wrap="non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Сучасні негативні явища в банківському секторі</a:t>
            </a:r>
            <a:endParaRPr lang="en-US" sz="3900" dirty="0"/>
          </a:p>
        </p:txBody>
      </p:sp>
      <p:pic>
        <p:nvPicPr>
          <p:cNvPr id="3" name="Image 0" descr="preencoded.png"/>
          <p:cNvPicPr>
            <a:picLocks noChangeAspect="1"/>
          </p:cNvPicPr>
          <p:nvPr/>
        </p:nvPicPr>
        <p:blipFill>
          <a:blip r:embed="rId3"/>
          <a:stretch>
            <a:fillRect/>
          </a:stretch>
        </p:blipFill>
        <p:spPr>
          <a:xfrm>
            <a:off x="793790" y="2920365"/>
            <a:ext cx="1783199" cy="1783199"/>
          </a:xfrm>
          <a:prstGeom prst="rect">
            <a:avLst/>
          </a:prstGeom>
        </p:spPr>
      </p:pic>
      <p:sp>
        <p:nvSpPr>
          <p:cNvPr id="4" name="Text 1"/>
          <p:cNvSpPr/>
          <p:nvPr/>
        </p:nvSpPr>
        <p:spPr>
          <a:xfrm>
            <a:off x="793790" y="4951571"/>
            <a:ext cx="3074670" cy="620316"/>
          </a:xfrm>
          <a:prstGeom prst="rect">
            <a:avLst/>
          </a:prstGeom>
          <a:noFill/>
          <a:ln/>
        </p:spPr>
        <p:txBody>
          <a:bodyPr wrap="squar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Низька якість капіталів</a:t>
            </a:r>
            <a:endParaRPr lang="en-US" sz="1950" dirty="0"/>
          </a:p>
        </p:txBody>
      </p:sp>
      <p:sp>
        <p:nvSpPr>
          <p:cNvPr id="5" name="Text 2"/>
          <p:cNvSpPr/>
          <p:nvPr/>
        </p:nvSpPr>
        <p:spPr>
          <a:xfrm>
            <a:off x="793790" y="5690949"/>
            <a:ext cx="3074670" cy="635079"/>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Недостатність власних коштів банків</a:t>
            </a:r>
            <a:endParaRPr lang="en-US" sz="1550" dirty="0"/>
          </a:p>
        </p:txBody>
      </p:sp>
      <p:pic>
        <p:nvPicPr>
          <p:cNvPr id="6" name="Image 1" descr="preencoded.png"/>
          <p:cNvPicPr>
            <a:picLocks noChangeAspect="1"/>
          </p:cNvPicPr>
          <p:nvPr/>
        </p:nvPicPr>
        <p:blipFill>
          <a:blip r:embed="rId4"/>
          <a:stretch>
            <a:fillRect/>
          </a:stretch>
        </p:blipFill>
        <p:spPr>
          <a:xfrm>
            <a:off x="4116467" y="2920365"/>
            <a:ext cx="1783199" cy="1783199"/>
          </a:xfrm>
          <a:prstGeom prst="rect">
            <a:avLst/>
          </a:prstGeom>
        </p:spPr>
      </p:pic>
      <p:sp>
        <p:nvSpPr>
          <p:cNvPr id="7" name="Text 3"/>
          <p:cNvSpPr/>
          <p:nvPr/>
        </p:nvSpPr>
        <p:spPr>
          <a:xfrm>
            <a:off x="4116467" y="4951571"/>
            <a:ext cx="3074670" cy="620316"/>
          </a:xfrm>
          <a:prstGeom prst="rect">
            <a:avLst/>
          </a:prstGeom>
          <a:noFill/>
          <a:ln/>
        </p:spPr>
        <p:txBody>
          <a:bodyPr wrap="squar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Ризикова кредитна політика</a:t>
            </a:r>
            <a:endParaRPr lang="en-US" sz="1950" dirty="0"/>
          </a:p>
        </p:txBody>
      </p:sp>
      <p:sp>
        <p:nvSpPr>
          <p:cNvPr id="8" name="Text 4"/>
          <p:cNvSpPr/>
          <p:nvPr/>
        </p:nvSpPr>
        <p:spPr>
          <a:xfrm>
            <a:off x="4116467" y="5690949"/>
            <a:ext cx="3074670" cy="635079"/>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Неповернення кредитів та правова неврегульованість</a:t>
            </a:r>
            <a:endParaRPr lang="en-US" sz="1550" dirty="0"/>
          </a:p>
        </p:txBody>
      </p:sp>
      <p:pic>
        <p:nvPicPr>
          <p:cNvPr id="9" name="Image 2" descr="preencoded.png"/>
          <p:cNvPicPr>
            <a:picLocks noChangeAspect="1"/>
          </p:cNvPicPr>
          <p:nvPr/>
        </p:nvPicPr>
        <p:blipFill>
          <a:blip r:embed="rId5"/>
          <a:stretch>
            <a:fillRect/>
          </a:stretch>
        </p:blipFill>
        <p:spPr>
          <a:xfrm>
            <a:off x="7439144" y="2920365"/>
            <a:ext cx="1783199" cy="1783199"/>
          </a:xfrm>
          <a:prstGeom prst="rect">
            <a:avLst/>
          </a:prstGeom>
        </p:spPr>
      </p:pic>
      <p:sp>
        <p:nvSpPr>
          <p:cNvPr id="10" name="Text 5"/>
          <p:cNvSpPr/>
          <p:nvPr/>
        </p:nvSpPr>
        <p:spPr>
          <a:xfrm>
            <a:off x="7439144" y="4951571"/>
            <a:ext cx="3074670" cy="620316"/>
          </a:xfrm>
          <a:prstGeom prst="rect">
            <a:avLst/>
          </a:prstGeom>
          <a:noFill/>
          <a:ln/>
        </p:spPr>
        <p:txBody>
          <a:bodyPr wrap="squar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Недосконала система страхування</a:t>
            </a:r>
            <a:endParaRPr lang="en-US" sz="1950" dirty="0"/>
          </a:p>
        </p:txBody>
      </p:sp>
      <p:sp>
        <p:nvSpPr>
          <p:cNvPr id="11" name="Text 6"/>
          <p:cNvSpPr/>
          <p:nvPr/>
        </p:nvSpPr>
        <p:spPr>
          <a:xfrm>
            <a:off x="7439144" y="5690949"/>
            <a:ext cx="3074670" cy="635079"/>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Слабкий захист депозитів клієнтів</a:t>
            </a:r>
            <a:endParaRPr lang="en-US" sz="1550" dirty="0"/>
          </a:p>
        </p:txBody>
      </p:sp>
      <p:pic>
        <p:nvPicPr>
          <p:cNvPr id="12" name="Image 3" descr="preencoded.png"/>
          <p:cNvPicPr>
            <a:picLocks noChangeAspect="1"/>
          </p:cNvPicPr>
          <p:nvPr/>
        </p:nvPicPr>
        <p:blipFill>
          <a:blip r:embed="rId6"/>
          <a:stretch>
            <a:fillRect/>
          </a:stretch>
        </p:blipFill>
        <p:spPr>
          <a:xfrm>
            <a:off x="10761821" y="2920365"/>
            <a:ext cx="1783318" cy="1783318"/>
          </a:xfrm>
          <a:prstGeom prst="rect">
            <a:avLst/>
          </a:prstGeom>
        </p:spPr>
      </p:pic>
      <p:sp>
        <p:nvSpPr>
          <p:cNvPr id="13" name="Text 7"/>
          <p:cNvSpPr/>
          <p:nvPr/>
        </p:nvSpPr>
        <p:spPr>
          <a:xfrm>
            <a:off x="10761821" y="4951690"/>
            <a:ext cx="3011210" cy="310158"/>
          </a:xfrm>
          <a:prstGeom prst="rect">
            <a:avLst/>
          </a:prstGeom>
          <a:noFill/>
          <a:ln/>
        </p:spPr>
        <p:txBody>
          <a:bodyPr wrap="non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Недостатня ліквідність</a:t>
            </a:r>
            <a:endParaRPr lang="en-US" sz="1950" dirty="0"/>
          </a:p>
        </p:txBody>
      </p:sp>
      <p:sp>
        <p:nvSpPr>
          <p:cNvPr id="14" name="Text 8"/>
          <p:cNvSpPr/>
          <p:nvPr/>
        </p:nvSpPr>
        <p:spPr>
          <a:xfrm>
            <a:off x="10761821" y="5380911"/>
            <a:ext cx="3074789" cy="635079"/>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Низький рівень ліквідності банківських активів</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79383" y="555188"/>
            <a:ext cx="13071634" cy="1218009"/>
          </a:xfrm>
          <a:prstGeom prst="rect">
            <a:avLst/>
          </a:prstGeom>
          <a:noFill/>
          <a:ln/>
        </p:spPr>
        <p:txBody>
          <a:bodyPr wrap="square" lIns="0" tIns="0" rIns="0" bIns="0" rtlCol="0" anchor="t"/>
          <a:lstStyle/>
          <a:p>
            <a:pPr marL="0" indent="0" algn="l">
              <a:lnSpc>
                <a:spcPts val="4750"/>
              </a:lnSpc>
              <a:buNone/>
            </a:pPr>
            <a:r>
              <a:rPr lang="en-US" sz="3800" b="1" dirty="0">
                <a:solidFill>
                  <a:srgbClr val="3B4540"/>
                </a:solidFill>
                <a:latin typeface="Fraunces Extra Bold" pitchFamily="34" charset="0"/>
                <a:ea typeface="Fraunces Extra Bold" pitchFamily="34" charset="-122"/>
                <a:cs typeface="Fraunces Extra Bold" pitchFamily="34" charset="-120"/>
              </a:rPr>
              <a:t>Загрози фінансовим ресурсам комерційних банків України</a:t>
            </a:r>
            <a:endParaRPr lang="en-US" sz="3800" dirty="0"/>
          </a:p>
        </p:txBody>
      </p:sp>
      <p:sp>
        <p:nvSpPr>
          <p:cNvPr id="3" name="Shape 1"/>
          <p:cNvSpPr/>
          <p:nvPr/>
        </p:nvSpPr>
        <p:spPr>
          <a:xfrm>
            <a:off x="779383" y="2155746"/>
            <a:ext cx="3124438" cy="3124914"/>
          </a:xfrm>
          <a:prstGeom prst="roundRect">
            <a:avLst>
              <a:gd name="adj" fmla="val 5613"/>
            </a:avLst>
          </a:prstGeom>
          <a:solidFill>
            <a:srgbClr val="E8F3E8"/>
          </a:solidFill>
          <a:ln/>
        </p:spPr>
      </p:sp>
      <p:sp>
        <p:nvSpPr>
          <p:cNvPr id="4" name="Shape 2"/>
          <p:cNvSpPr/>
          <p:nvPr/>
        </p:nvSpPr>
        <p:spPr>
          <a:xfrm>
            <a:off x="974169" y="2350532"/>
            <a:ext cx="584597" cy="584597"/>
          </a:xfrm>
          <a:prstGeom prst="roundRect">
            <a:avLst>
              <a:gd name="adj" fmla="val 15639980"/>
            </a:avLst>
          </a:prstGeom>
          <a:solidFill>
            <a:srgbClr val="438951"/>
          </a:solidFill>
          <a:ln/>
        </p:spPr>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904" y="2511266"/>
            <a:ext cx="263009" cy="263009"/>
          </a:xfrm>
          <a:prstGeom prst="rect">
            <a:avLst/>
          </a:prstGeom>
        </p:spPr>
      </p:pic>
      <p:sp>
        <p:nvSpPr>
          <p:cNvPr id="6" name="Text 3"/>
          <p:cNvSpPr/>
          <p:nvPr/>
        </p:nvSpPr>
        <p:spPr>
          <a:xfrm>
            <a:off x="974169" y="3126343"/>
            <a:ext cx="2734866" cy="608886"/>
          </a:xfrm>
          <a:prstGeom prst="rect">
            <a:avLst/>
          </a:prstGeom>
          <a:noFill/>
          <a:ln/>
        </p:spPr>
        <p:txBody>
          <a:bodyPr wrap="square" lIns="0" tIns="0" rIns="0" bIns="0" rtlCol="0" anchor="t"/>
          <a:lstStyle/>
          <a:p>
            <a:pPr marL="0" indent="0" algn="l">
              <a:lnSpc>
                <a:spcPts val="2350"/>
              </a:lnSpc>
              <a:buNone/>
            </a:pPr>
            <a:r>
              <a:rPr lang="en-US" sz="1900" b="1" dirty="0">
                <a:solidFill>
                  <a:srgbClr val="405449"/>
                </a:solidFill>
                <a:latin typeface="Fraunces Extra Bold" pitchFamily="34" charset="0"/>
                <a:ea typeface="Fraunces Extra Bold" pitchFamily="34" charset="-122"/>
                <a:cs typeface="Fraunces Extra Bold" pitchFamily="34" charset="-120"/>
              </a:rPr>
              <a:t>Фінансове шахрайство</a:t>
            </a:r>
            <a:endParaRPr lang="en-US" sz="1900" dirty="0"/>
          </a:p>
        </p:txBody>
      </p:sp>
      <p:sp>
        <p:nvSpPr>
          <p:cNvPr id="7" name="Text 4"/>
          <p:cNvSpPr/>
          <p:nvPr/>
        </p:nvSpPr>
        <p:spPr>
          <a:xfrm>
            <a:off x="974169" y="3850005"/>
            <a:ext cx="2734866" cy="1235869"/>
          </a:xfrm>
          <a:prstGeom prst="rect">
            <a:avLst/>
          </a:prstGeom>
          <a:noFill/>
          <a:ln/>
        </p:spPr>
        <p:txBody>
          <a:bodyPr wrap="square" lIns="0" tIns="0" rIns="0" bIns="0" rtlCol="0" anchor="t"/>
          <a:lstStyle/>
          <a:p>
            <a:pPr marL="0" indent="0" algn="l">
              <a:lnSpc>
                <a:spcPts val="2400"/>
              </a:lnSpc>
              <a:buNone/>
            </a:pPr>
            <a:r>
              <a:rPr lang="en-US" sz="1500" dirty="0">
                <a:solidFill>
                  <a:srgbClr val="405449"/>
                </a:solidFill>
                <a:latin typeface="Nobile" pitchFamily="34" charset="0"/>
                <a:ea typeface="Nobile" pitchFamily="34" charset="-122"/>
                <a:cs typeface="Nobile" pitchFamily="34" charset="-120"/>
              </a:rPr>
              <a:t>Підроблені платіжні документи, маніпуляції з картками, фіктивна інформація клієнтів</a:t>
            </a:r>
            <a:endParaRPr lang="en-US" sz="1500" dirty="0"/>
          </a:p>
        </p:txBody>
      </p:sp>
      <p:sp>
        <p:nvSpPr>
          <p:cNvPr id="8" name="Shape 5"/>
          <p:cNvSpPr/>
          <p:nvPr/>
        </p:nvSpPr>
        <p:spPr>
          <a:xfrm>
            <a:off x="4095036" y="2155746"/>
            <a:ext cx="3124557" cy="3124914"/>
          </a:xfrm>
          <a:prstGeom prst="roundRect">
            <a:avLst>
              <a:gd name="adj" fmla="val 5613"/>
            </a:avLst>
          </a:prstGeom>
          <a:solidFill>
            <a:srgbClr val="E8F3E8"/>
          </a:solidFill>
          <a:ln/>
        </p:spPr>
      </p:sp>
      <p:sp>
        <p:nvSpPr>
          <p:cNvPr id="9" name="Shape 6"/>
          <p:cNvSpPr/>
          <p:nvPr/>
        </p:nvSpPr>
        <p:spPr>
          <a:xfrm>
            <a:off x="4289822" y="2350532"/>
            <a:ext cx="584597" cy="584597"/>
          </a:xfrm>
          <a:prstGeom prst="roundRect">
            <a:avLst>
              <a:gd name="adj" fmla="val 15639980"/>
            </a:avLst>
          </a:prstGeom>
          <a:solidFill>
            <a:srgbClr val="438951"/>
          </a:solidFill>
          <a:ln/>
        </p:spPr>
      </p:sp>
      <p:pic>
        <p:nvPicPr>
          <p:cNvPr id="10" name="Image 1" descr="preencoded.png"/>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4450556" y="2511266"/>
            <a:ext cx="263009" cy="263009"/>
          </a:xfrm>
          <a:prstGeom prst="rect">
            <a:avLst/>
          </a:prstGeom>
        </p:spPr>
      </p:pic>
      <p:sp>
        <p:nvSpPr>
          <p:cNvPr id="11" name="Text 7"/>
          <p:cNvSpPr/>
          <p:nvPr/>
        </p:nvSpPr>
        <p:spPr>
          <a:xfrm>
            <a:off x="4289822" y="3126343"/>
            <a:ext cx="2435781" cy="304443"/>
          </a:xfrm>
          <a:prstGeom prst="rect">
            <a:avLst/>
          </a:prstGeom>
          <a:noFill/>
          <a:ln/>
        </p:spPr>
        <p:txBody>
          <a:bodyPr wrap="none" lIns="0" tIns="0" rIns="0" bIns="0" rtlCol="0" anchor="t"/>
          <a:lstStyle/>
          <a:p>
            <a:pPr marL="0" indent="0" algn="l">
              <a:lnSpc>
                <a:spcPts val="2350"/>
              </a:lnSpc>
              <a:buNone/>
            </a:pPr>
            <a:r>
              <a:rPr lang="en-US" sz="1900" b="1" dirty="0">
                <a:solidFill>
                  <a:srgbClr val="405449"/>
                </a:solidFill>
                <a:latin typeface="Fraunces Extra Bold" pitchFamily="34" charset="0"/>
                <a:ea typeface="Fraunces Extra Bold" pitchFamily="34" charset="-122"/>
                <a:cs typeface="Fraunces Extra Bold" pitchFamily="34" charset="-120"/>
              </a:rPr>
              <a:t>Кібератаки</a:t>
            </a:r>
            <a:endParaRPr lang="en-US" sz="1900" dirty="0"/>
          </a:p>
        </p:txBody>
      </p:sp>
      <p:sp>
        <p:nvSpPr>
          <p:cNvPr id="12" name="Text 8"/>
          <p:cNvSpPr/>
          <p:nvPr/>
        </p:nvSpPr>
        <p:spPr>
          <a:xfrm>
            <a:off x="4289822" y="3545562"/>
            <a:ext cx="2734985" cy="926902"/>
          </a:xfrm>
          <a:prstGeom prst="rect">
            <a:avLst/>
          </a:prstGeom>
          <a:noFill/>
          <a:ln/>
        </p:spPr>
        <p:txBody>
          <a:bodyPr wrap="square" lIns="0" tIns="0" rIns="0" bIns="0" rtlCol="0" anchor="t"/>
          <a:lstStyle/>
          <a:p>
            <a:pPr marL="0" indent="0" algn="l">
              <a:lnSpc>
                <a:spcPts val="2400"/>
              </a:lnSpc>
              <a:buNone/>
            </a:pPr>
            <a:r>
              <a:rPr lang="en-US" sz="1500" dirty="0">
                <a:solidFill>
                  <a:srgbClr val="405449"/>
                </a:solidFill>
                <a:latin typeface="Nobile" pitchFamily="34" charset="0"/>
                <a:ea typeface="Nobile" pitchFamily="34" charset="-122"/>
                <a:cs typeface="Nobile" pitchFamily="34" charset="-120"/>
              </a:rPr>
              <a:t>Вторгнення до банківських комп'ютерних мереж, витік ділової інформації</a:t>
            </a:r>
            <a:endParaRPr lang="en-US" sz="1500" dirty="0"/>
          </a:p>
        </p:txBody>
      </p:sp>
      <p:sp>
        <p:nvSpPr>
          <p:cNvPr id="13" name="Shape 9"/>
          <p:cNvSpPr/>
          <p:nvPr/>
        </p:nvSpPr>
        <p:spPr>
          <a:xfrm>
            <a:off x="7410807" y="2155746"/>
            <a:ext cx="3124438" cy="3124914"/>
          </a:xfrm>
          <a:prstGeom prst="roundRect">
            <a:avLst>
              <a:gd name="adj" fmla="val 5613"/>
            </a:avLst>
          </a:prstGeom>
          <a:solidFill>
            <a:srgbClr val="E8F3E8"/>
          </a:solidFill>
          <a:ln/>
        </p:spPr>
      </p:sp>
      <p:sp>
        <p:nvSpPr>
          <p:cNvPr id="14" name="Shape 10"/>
          <p:cNvSpPr/>
          <p:nvPr/>
        </p:nvSpPr>
        <p:spPr>
          <a:xfrm>
            <a:off x="7605593" y="2350532"/>
            <a:ext cx="584597" cy="584597"/>
          </a:xfrm>
          <a:prstGeom prst="roundRect">
            <a:avLst>
              <a:gd name="adj" fmla="val 15639980"/>
            </a:avLst>
          </a:prstGeom>
          <a:solidFill>
            <a:srgbClr val="438951"/>
          </a:solidFill>
          <a:ln/>
        </p:spPr>
      </p:sp>
      <p:pic>
        <p:nvPicPr>
          <p:cNvPr id="15" name="Image 2" descr="preencoded.png"/>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7766328" y="2511266"/>
            <a:ext cx="263009" cy="263009"/>
          </a:xfrm>
          <a:prstGeom prst="rect">
            <a:avLst/>
          </a:prstGeom>
        </p:spPr>
      </p:pic>
      <p:sp>
        <p:nvSpPr>
          <p:cNvPr id="16" name="Text 11"/>
          <p:cNvSpPr/>
          <p:nvPr/>
        </p:nvSpPr>
        <p:spPr>
          <a:xfrm>
            <a:off x="7605593" y="3126343"/>
            <a:ext cx="2435781" cy="304443"/>
          </a:xfrm>
          <a:prstGeom prst="rect">
            <a:avLst/>
          </a:prstGeom>
          <a:noFill/>
          <a:ln/>
        </p:spPr>
        <p:txBody>
          <a:bodyPr wrap="none" lIns="0" tIns="0" rIns="0" bIns="0" rtlCol="0" anchor="t"/>
          <a:lstStyle/>
          <a:p>
            <a:pPr marL="0" indent="0" algn="l">
              <a:lnSpc>
                <a:spcPts val="2350"/>
              </a:lnSpc>
              <a:buNone/>
            </a:pPr>
            <a:r>
              <a:rPr lang="en-US" sz="1900" b="1" dirty="0">
                <a:solidFill>
                  <a:srgbClr val="405449"/>
                </a:solidFill>
                <a:latin typeface="Fraunces Extra Bold" pitchFamily="34" charset="0"/>
                <a:ea typeface="Fraunces Extra Bold" pitchFamily="34" charset="-122"/>
                <a:cs typeface="Fraunces Extra Bold" pitchFamily="34" charset="-120"/>
              </a:rPr>
              <a:t>Крадіжки коштів</a:t>
            </a:r>
            <a:endParaRPr lang="en-US" sz="1900" dirty="0"/>
          </a:p>
        </p:txBody>
      </p:sp>
      <p:sp>
        <p:nvSpPr>
          <p:cNvPr id="17" name="Text 12"/>
          <p:cNvSpPr/>
          <p:nvPr/>
        </p:nvSpPr>
        <p:spPr>
          <a:xfrm>
            <a:off x="7605593" y="3545562"/>
            <a:ext cx="2734866" cy="1235869"/>
          </a:xfrm>
          <a:prstGeom prst="rect">
            <a:avLst/>
          </a:prstGeom>
          <a:noFill/>
          <a:ln/>
        </p:spPr>
        <p:txBody>
          <a:bodyPr wrap="square" lIns="0" tIns="0" rIns="0" bIns="0" rtlCol="0" anchor="t"/>
          <a:lstStyle/>
          <a:p>
            <a:pPr marL="0" indent="0" algn="l">
              <a:lnSpc>
                <a:spcPts val="2400"/>
              </a:lnSpc>
              <a:buNone/>
            </a:pPr>
            <a:r>
              <a:rPr lang="en-US" sz="1500" dirty="0">
                <a:solidFill>
                  <a:srgbClr val="405449"/>
                </a:solidFill>
                <a:latin typeface="Nobile" pitchFamily="34" charset="0"/>
                <a:ea typeface="Nobile" pitchFamily="34" charset="-122"/>
                <a:cs typeface="Nobile" pitchFamily="34" charset="-120"/>
              </a:rPr>
              <a:t>Крадіжки з кас та інкасаторських машин, розтрата коштів службовцями</a:t>
            </a:r>
            <a:endParaRPr lang="en-US" sz="1500" dirty="0"/>
          </a:p>
        </p:txBody>
      </p:sp>
      <p:sp>
        <p:nvSpPr>
          <p:cNvPr id="18" name="Shape 13"/>
          <p:cNvSpPr/>
          <p:nvPr/>
        </p:nvSpPr>
        <p:spPr>
          <a:xfrm>
            <a:off x="10726460" y="2155746"/>
            <a:ext cx="3124557" cy="3124914"/>
          </a:xfrm>
          <a:prstGeom prst="roundRect">
            <a:avLst>
              <a:gd name="adj" fmla="val 5613"/>
            </a:avLst>
          </a:prstGeom>
          <a:solidFill>
            <a:srgbClr val="E8F3E8"/>
          </a:solidFill>
          <a:ln/>
        </p:spPr>
      </p:sp>
      <p:sp>
        <p:nvSpPr>
          <p:cNvPr id="19" name="Shape 14"/>
          <p:cNvSpPr/>
          <p:nvPr/>
        </p:nvSpPr>
        <p:spPr>
          <a:xfrm>
            <a:off x="10921246" y="2350532"/>
            <a:ext cx="584597" cy="584597"/>
          </a:xfrm>
          <a:prstGeom prst="roundRect">
            <a:avLst>
              <a:gd name="adj" fmla="val 15639980"/>
            </a:avLst>
          </a:prstGeom>
          <a:solidFill>
            <a:srgbClr val="438951"/>
          </a:solidFill>
          <a:ln/>
        </p:spPr>
      </p:sp>
      <p:pic>
        <p:nvPicPr>
          <p:cNvPr id="20" name="Image 3" descr="preencoded.png"/>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11081980" y="2511266"/>
            <a:ext cx="263009" cy="263009"/>
          </a:xfrm>
          <a:prstGeom prst="rect">
            <a:avLst/>
          </a:prstGeom>
        </p:spPr>
      </p:pic>
      <p:sp>
        <p:nvSpPr>
          <p:cNvPr id="21" name="Text 15"/>
          <p:cNvSpPr/>
          <p:nvPr/>
        </p:nvSpPr>
        <p:spPr>
          <a:xfrm>
            <a:off x="10921246" y="3126343"/>
            <a:ext cx="2435781" cy="304443"/>
          </a:xfrm>
          <a:prstGeom prst="rect">
            <a:avLst/>
          </a:prstGeom>
          <a:noFill/>
          <a:ln/>
        </p:spPr>
        <p:txBody>
          <a:bodyPr wrap="none" lIns="0" tIns="0" rIns="0" bIns="0" rtlCol="0" anchor="t"/>
          <a:lstStyle/>
          <a:p>
            <a:pPr marL="0" indent="0" algn="l">
              <a:lnSpc>
                <a:spcPts val="2350"/>
              </a:lnSpc>
              <a:buNone/>
            </a:pPr>
            <a:r>
              <a:rPr lang="en-US" sz="1900" b="1" dirty="0">
                <a:solidFill>
                  <a:srgbClr val="405449"/>
                </a:solidFill>
                <a:latin typeface="Fraunces Extra Bold" pitchFamily="34" charset="0"/>
                <a:ea typeface="Fraunces Extra Bold" pitchFamily="34" charset="-122"/>
                <a:cs typeface="Fraunces Extra Bold" pitchFamily="34" charset="-120"/>
              </a:rPr>
              <a:t>Економічні кризи</a:t>
            </a:r>
            <a:endParaRPr lang="en-US" sz="1900" dirty="0"/>
          </a:p>
        </p:txBody>
      </p:sp>
      <p:sp>
        <p:nvSpPr>
          <p:cNvPr id="22" name="Text 16"/>
          <p:cNvSpPr/>
          <p:nvPr/>
        </p:nvSpPr>
        <p:spPr>
          <a:xfrm>
            <a:off x="10921246" y="3545562"/>
            <a:ext cx="2734985" cy="926902"/>
          </a:xfrm>
          <a:prstGeom prst="rect">
            <a:avLst/>
          </a:prstGeom>
          <a:noFill/>
          <a:ln/>
        </p:spPr>
        <p:txBody>
          <a:bodyPr wrap="square" lIns="0" tIns="0" rIns="0" bIns="0" rtlCol="0" anchor="t"/>
          <a:lstStyle/>
          <a:p>
            <a:pPr marL="0" indent="0" algn="l">
              <a:lnSpc>
                <a:spcPts val="2400"/>
              </a:lnSpc>
              <a:buNone/>
            </a:pPr>
            <a:r>
              <a:rPr lang="en-US" sz="1500" dirty="0">
                <a:solidFill>
                  <a:srgbClr val="405449"/>
                </a:solidFill>
                <a:latin typeface="Nobile" pitchFamily="34" charset="0"/>
                <a:ea typeface="Nobile" pitchFamily="34" charset="-122"/>
                <a:cs typeface="Nobile" pitchFamily="34" charset="-120"/>
              </a:rPr>
              <a:t>Різка зміна економічної ситуації, банкрутство ділових партнерів</a:t>
            </a:r>
            <a:endParaRPr lang="en-US" sz="1500" dirty="0"/>
          </a:p>
        </p:txBody>
      </p:sp>
      <p:sp>
        <p:nvSpPr>
          <p:cNvPr id="23" name="Shape 17"/>
          <p:cNvSpPr/>
          <p:nvPr/>
        </p:nvSpPr>
        <p:spPr>
          <a:xfrm>
            <a:off x="779383" y="5471874"/>
            <a:ext cx="6440210" cy="2202537"/>
          </a:xfrm>
          <a:prstGeom prst="roundRect">
            <a:avLst>
              <a:gd name="adj" fmla="val 7963"/>
            </a:avLst>
          </a:prstGeom>
          <a:solidFill>
            <a:srgbClr val="E8F3E8"/>
          </a:solidFill>
          <a:ln/>
        </p:spPr>
      </p:sp>
      <p:sp>
        <p:nvSpPr>
          <p:cNvPr id="24" name="Shape 18"/>
          <p:cNvSpPr/>
          <p:nvPr/>
        </p:nvSpPr>
        <p:spPr>
          <a:xfrm>
            <a:off x="974169" y="5666661"/>
            <a:ext cx="584597" cy="584597"/>
          </a:xfrm>
          <a:prstGeom prst="roundRect">
            <a:avLst>
              <a:gd name="adj" fmla="val 15639980"/>
            </a:avLst>
          </a:prstGeom>
          <a:solidFill>
            <a:srgbClr val="438951"/>
          </a:solidFill>
          <a:ln/>
        </p:spPr>
      </p:sp>
      <p:pic>
        <p:nvPicPr>
          <p:cNvPr id="25" name="Image 4" descr="preencoded.png"/>
          <p:cNvPicPr>
            <a:picLocks noChangeAspect="1"/>
          </p:cNvPicPr>
          <p:nvPr/>
        </p:nvPicPr>
        <p:blipFill>
          <a:blip r:embed="rId3">
            <a:extLst>
              <a:ext uri="{96DAC541-7B7A-43D3-8B79-37D633B846F1}">
                <asvg:svgBlip xmlns:asvg="http://schemas.microsoft.com/office/drawing/2016/SVG/main" r:embed="rId8"/>
              </a:ext>
            </a:extLst>
          </a:blip>
          <a:stretch>
            <a:fillRect/>
          </a:stretch>
        </p:blipFill>
        <p:spPr>
          <a:xfrm>
            <a:off x="1134904" y="5827395"/>
            <a:ext cx="263009" cy="263009"/>
          </a:xfrm>
          <a:prstGeom prst="rect">
            <a:avLst/>
          </a:prstGeom>
        </p:spPr>
      </p:pic>
      <p:sp>
        <p:nvSpPr>
          <p:cNvPr id="26" name="Text 19"/>
          <p:cNvSpPr/>
          <p:nvPr/>
        </p:nvSpPr>
        <p:spPr>
          <a:xfrm>
            <a:off x="974169" y="6442472"/>
            <a:ext cx="2696408" cy="304443"/>
          </a:xfrm>
          <a:prstGeom prst="rect">
            <a:avLst/>
          </a:prstGeom>
          <a:noFill/>
          <a:ln/>
        </p:spPr>
        <p:txBody>
          <a:bodyPr wrap="none" lIns="0" tIns="0" rIns="0" bIns="0" rtlCol="0" anchor="t"/>
          <a:lstStyle/>
          <a:p>
            <a:pPr marL="0" indent="0" algn="l">
              <a:lnSpc>
                <a:spcPts val="2350"/>
              </a:lnSpc>
              <a:buNone/>
            </a:pPr>
            <a:r>
              <a:rPr lang="en-US" sz="1900" b="1" dirty="0">
                <a:solidFill>
                  <a:srgbClr val="405449"/>
                </a:solidFill>
                <a:latin typeface="Fraunces Extra Bold" pitchFamily="34" charset="0"/>
                <a:ea typeface="Fraunces Extra Bold" pitchFamily="34" charset="-122"/>
                <a:cs typeface="Fraunces Extra Bold" pitchFamily="34" charset="-120"/>
              </a:rPr>
              <a:t>Підробка документів</a:t>
            </a:r>
            <a:endParaRPr lang="en-US" sz="1900" dirty="0"/>
          </a:p>
        </p:txBody>
      </p:sp>
      <p:sp>
        <p:nvSpPr>
          <p:cNvPr id="27" name="Text 20"/>
          <p:cNvSpPr/>
          <p:nvPr/>
        </p:nvSpPr>
        <p:spPr>
          <a:xfrm>
            <a:off x="974169" y="6861691"/>
            <a:ext cx="6050637" cy="308967"/>
          </a:xfrm>
          <a:prstGeom prst="rect">
            <a:avLst/>
          </a:prstGeom>
          <a:noFill/>
          <a:ln/>
        </p:spPr>
        <p:txBody>
          <a:bodyPr wrap="none" lIns="0" tIns="0" rIns="0" bIns="0" rtlCol="0" anchor="t"/>
          <a:lstStyle/>
          <a:p>
            <a:pPr marL="0" indent="0" algn="l">
              <a:lnSpc>
                <a:spcPts val="2400"/>
              </a:lnSpc>
              <a:buNone/>
            </a:pPr>
            <a:r>
              <a:rPr lang="en-US" sz="1500" dirty="0">
                <a:solidFill>
                  <a:srgbClr val="405449"/>
                </a:solidFill>
                <a:latin typeface="Nobile" pitchFamily="34" charset="0"/>
                <a:ea typeface="Nobile" pitchFamily="34" charset="-122"/>
                <a:cs typeface="Nobile" pitchFamily="34" charset="-120"/>
              </a:rPr>
              <a:t>Фальшиві векселі, цінні папери, гарантійні листи</a:t>
            </a:r>
            <a:endParaRPr lang="en-US" sz="1500" dirty="0"/>
          </a:p>
        </p:txBody>
      </p:sp>
      <p:sp>
        <p:nvSpPr>
          <p:cNvPr id="28" name="Shape 21"/>
          <p:cNvSpPr/>
          <p:nvPr/>
        </p:nvSpPr>
        <p:spPr>
          <a:xfrm>
            <a:off x="7410807" y="5471874"/>
            <a:ext cx="6440210" cy="2202537"/>
          </a:xfrm>
          <a:prstGeom prst="roundRect">
            <a:avLst>
              <a:gd name="adj" fmla="val 7963"/>
            </a:avLst>
          </a:prstGeom>
          <a:solidFill>
            <a:srgbClr val="E8F3E8"/>
          </a:solidFill>
          <a:ln/>
        </p:spPr>
      </p:sp>
      <p:sp>
        <p:nvSpPr>
          <p:cNvPr id="29" name="Shape 22"/>
          <p:cNvSpPr/>
          <p:nvPr/>
        </p:nvSpPr>
        <p:spPr>
          <a:xfrm>
            <a:off x="7605593" y="5666661"/>
            <a:ext cx="584597" cy="584597"/>
          </a:xfrm>
          <a:prstGeom prst="roundRect">
            <a:avLst>
              <a:gd name="adj" fmla="val 15639980"/>
            </a:avLst>
          </a:prstGeom>
          <a:solidFill>
            <a:srgbClr val="438951"/>
          </a:solidFill>
          <a:ln/>
        </p:spPr>
      </p:sp>
      <p:pic>
        <p:nvPicPr>
          <p:cNvPr id="30" name="Image 5" descr="preencoded.png"/>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7766328" y="5827395"/>
            <a:ext cx="263009" cy="263009"/>
          </a:xfrm>
          <a:prstGeom prst="rect">
            <a:avLst/>
          </a:prstGeom>
        </p:spPr>
      </p:pic>
      <p:sp>
        <p:nvSpPr>
          <p:cNvPr id="31" name="Text 23"/>
          <p:cNvSpPr/>
          <p:nvPr/>
        </p:nvSpPr>
        <p:spPr>
          <a:xfrm>
            <a:off x="7605593" y="6442472"/>
            <a:ext cx="2435781" cy="304443"/>
          </a:xfrm>
          <a:prstGeom prst="rect">
            <a:avLst/>
          </a:prstGeom>
          <a:noFill/>
          <a:ln/>
        </p:spPr>
        <p:txBody>
          <a:bodyPr wrap="none" lIns="0" tIns="0" rIns="0" bIns="0" rtlCol="0" anchor="t"/>
          <a:lstStyle/>
          <a:p>
            <a:pPr marL="0" indent="0" algn="l">
              <a:lnSpc>
                <a:spcPts val="2350"/>
              </a:lnSpc>
              <a:buNone/>
            </a:pPr>
            <a:r>
              <a:rPr lang="en-US" sz="1900" b="1" dirty="0">
                <a:solidFill>
                  <a:srgbClr val="405449"/>
                </a:solidFill>
                <a:latin typeface="Fraunces Extra Bold" pitchFamily="34" charset="0"/>
                <a:ea typeface="Fraunces Extra Bold" pitchFamily="34" charset="-122"/>
                <a:cs typeface="Fraunces Extra Bold" pitchFamily="34" charset="-120"/>
              </a:rPr>
              <a:t>Кадрові проблеми</a:t>
            </a:r>
            <a:endParaRPr lang="en-US" sz="1900" dirty="0"/>
          </a:p>
        </p:txBody>
      </p:sp>
      <p:sp>
        <p:nvSpPr>
          <p:cNvPr id="32" name="Text 24"/>
          <p:cNvSpPr/>
          <p:nvPr/>
        </p:nvSpPr>
        <p:spPr>
          <a:xfrm>
            <a:off x="7605593" y="6861691"/>
            <a:ext cx="6050637" cy="617934"/>
          </a:xfrm>
          <a:prstGeom prst="rect">
            <a:avLst/>
          </a:prstGeom>
          <a:noFill/>
          <a:ln/>
        </p:spPr>
        <p:txBody>
          <a:bodyPr wrap="square" lIns="0" tIns="0" rIns="0" bIns="0" rtlCol="0" anchor="t"/>
          <a:lstStyle/>
          <a:p>
            <a:pPr marL="0" indent="0" algn="l">
              <a:lnSpc>
                <a:spcPts val="2400"/>
              </a:lnSpc>
              <a:buNone/>
            </a:pPr>
            <a:r>
              <a:rPr lang="en-US" sz="1500" dirty="0">
                <a:solidFill>
                  <a:srgbClr val="405449"/>
                </a:solidFill>
                <a:latin typeface="Nobile" pitchFamily="34" charset="0"/>
                <a:ea typeface="Nobile" pitchFamily="34" charset="-122"/>
                <a:cs typeface="Nobile" pitchFamily="34" charset="-120"/>
              </a:rPr>
              <a:t>Недосконалість у підборі кадрів, недостатність висококваліфікованих фахівців</a:t>
            </a:r>
            <a:endParaRPr lang="en-US" sz="15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78669" y="566380"/>
            <a:ext cx="13073063" cy="1216819"/>
          </a:xfrm>
          <a:prstGeom prst="rect">
            <a:avLst/>
          </a:prstGeom>
          <a:noFill/>
          <a:ln/>
        </p:spPr>
        <p:txBody>
          <a:bodyPr wrap="square" lIns="0" tIns="0" rIns="0" bIns="0" rtlCol="0" anchor="t"/>
          <a:lstStyle/>
          <a:p>
            <a:pPr marL="0" indent="0" algn="l">
              <a:lnSpc>
                <a:spcPts val="4750"/>
              </a:lnSpc>
              <a:buNone/>
            </a:pPr>
            <a:r>
              <a:rPr lang="en-US" sz="3800" b="1" dirty="0">
                <a:solidFill>
                  <a:srgbClr val="3B4540"/>
                </a:solidFill>
                <a:latin typeface="Fraunces Extra Bold" pitchFamily="34" charset="0"/>
                <a:ea typeface="Fraunces Extra Bold" pitchFamily="34" charset="-122"/>
                <a:cs typeface="Fraunces Extra Bold" pitchFamily="34" charset="-120"/>
              </a:rPr>
              <a:t>Сигнали про ймовірні проблеми комерційного банку</a:t>
            </a:r>
            <a:endParaRPr lang="en-US" sz="3800" dirty="0"/>
          </a:p>
        </p:txBody>
      </p:sp>
      <p:sp>
        <p:nvSpPr>
          <p:cNvPr id="3" name="Shape 1"/>
          <p:cNvSpPr/>
          <p:nvPr/>
        </p:nvSpPr>
        <p:spPr>
          <a:xfrm>
            <a:off x="778669" y="2165033"/>
            <a:ext cx="438031" cy="438031"/>
          </a:xfrm>
          <a:prstGeom prst="roundRect">
            <a:avLst>
              <a:gd name="adj" fmla="val 40002"/>
            </a:avLst>
          </a:prstGeom>
          <a:solidFill>
            <a:srgbClr val="E8F3E8"/>
          </a:solidFill>
          <a:ln/>
        </p:spPr>
      </p:sp>
      <p:sp>
        <p:nvSpPr>
          <p:cNvPr id="4" name="Text 2"/>
          <p:cNvSpPr/>
          <p:nvPr/>
        </p:nvSpPr>
        <p:spPr>
          <a:xfrm>
            <a:off x="1407557" y="2231946"/>
            <a:ext cx="3015615" cy="304205"/>
          </a:xfrm>
          <a:prstGeom prst="rect">
            <a:avLst/>
          </a:prstGeom>
          <a:noFill/>
          <a:ln/>
        </p:spPr>
        <p:txBody>
          <a:bodyPr wrap="none" lIns="0" tIns="0" rIns="0" bIns="0" rtlCol="0" anchor="t"/>
          <a:lstStyle/>
          <a:p>
            <a:pPr marL="0" indent="0" algn="l">
              <a:lnSpc>
                <a:spcPts val="2350"/>
              </a:lnSpc>
              <a:buNone/>
            </a:pPr>
            <a:r>
              <a:rPr lang="en-US" sz="1900" b="1" dirty="0">
                <a:solidFill>
                  <a:srgbClr val="405449"/>
                </a:solidFill>
                <a:latin typeface="Fraunces Extra Bold" pitchFamily="34" charset="0"/>
                <a:ea typeface="Fraunces Extra Bold" pitchFamily="34" charset="-122"/>
                <a:cs typeface="Fraunces Extra Bold" pitchFamily="34" charset="-120"/>
              </a:rPr>
              <a:t>Затримки з платежами</a:t>
            </a:r>
            <a:endParaRPr lang="en-US" sz="1900" dirty="0"/>
          </a:p>
        </p:txBody>
      </p:sp>
      <p:sp>
        <p:nvSpPr>
          <p:cNvPr id="5" name="Text 3"/>
          <p:cNvSpPr/>
          <p:nvPr/>
        </p:nvSpPr>
        <p:spPr>
          <a:xfrm>
            <a:off x="1407557" y="2650688"/>
            <a:ext cx="12444174" cy="308491"/>
          </a:xfrm>
          <a:prstGeom prst="rect">
            <a:avLst/>
          </a:prstGeom>
          <a:noFill/>
          <a:ln/>
        </p:spPr>
        <p:txBody>
          <a:bodyPr wrap="none" lIns="0" tIns="0" rIns="0" bIns="0" rtlCol="0" anchor="t"/>
          <a:lstStyle/>
          <a:p>
            <a:pPr marL="0" indent="0" algn="l">
              <a:lnSpc>
                <a:spcPts val="2400"/>
              </a:lnSpc>
              <a:buNone/>
            </a:pPr>
            <a:r>
              <a:rPr lang="en-US" sz="1500" dirty="0">
                <a:solidFill>
                  <a:srgbClr val="405449"/>
                </a:solidFill>
                <a:latin typeface="Nobile" pitchFamily="34" charset="0"/>
                <a:ea typeface="Nobile" pitchFamily="34" charset="-122"/>
                <a:cs typeface="Nobile" pitchFamily="34" charset="-120"/>
              </a:rPr>
              <a:t>Систематичні помилки персоналу, несвоєчасне зарахування коштів, затримки в переведенні значних сум</a:t>
            </a:r>
            <a:endParaRPr lang="en-US" sz="1500" dirty="0"/>
          </a:p>
        </p:txBody>
      </p:sp>
      <p:sp>
        <p:nvSpPr>
          <p:cNvPr id="6" name="Shape 4"/>
          <p:cNvSpPr/>
          <p:nvPr/>
        </p:nvSpPr>
        <p:spPr>
          <a:xfrm>
            <a:off x="778669" y="3341013"/>
            <a:ext cx="438031" cy="438031"/>
          </a:xfrm>
          <a:prstGeom prst="roundRect">
            <a:avLst>
              <a:gd name="adj" fmla="val 40002"/>
            </a:avLst>
          </a:prstGeom>
          <a:solidFill>
            <a:srgbClr val="E8F3E8"/>
          </a:solidFill>
          <a:ln/>
        </p:spPr>
      </p:sp>
      <p:sp>
        <p:nvSpPr>
          <p:cNvPr id="7" name="Text 5"/>
          <p:cNvSpPr/>
          <p:nvPr/>
        </p:nvSpPr>
        <p:spPr>
          <a:xfrm>
            <a:off x="1407557" y="3407926"/>
            <a:ext cx="4749760" cy="304205"/>
          </a:xfrm>
          <a:prstGeom prst="rect">
            <a:avLst/>
          </a:prstGeom>
          <a:noFill/>
          <a:ln/>
        </p:spPr>
        <p:txBody>
          <a:bodyPr wrap="none" lIns="0" tIns="0" rIns="0" bIns="0" rtlCol="0" anchor="t"/>
          <a:lstStyle/>
          <a:p>
            <a:pPr marL="0" indent="0" algn="l">
              <a:lnSpc>
                <a:spcPts val="2350"/>
              </a:lnSpc>
              <a:buNone/>
            </a:pPr>
            <a:r>
              <a:rPr lang="en-US" sz="1900" b="1" dirty="0">
                <a:solidFill>
                  <a:srgbClr val="405449"/>
                </a:solidFill>
                <a:latin typeface="Fraunces Extra Bold" pitchFamily="34" charset="0"/>
                <a:ea typeface="Fraunces Extra Bold" pitchFamily="34" charset="-122"/>
                <a:cs typeface="Fraunces Extra Bold" pitchFamily="34" charset="-120"/>
              </a:rPr>
              <a:t>Різке збільшення відсоткових ставок</a:t>
            </a:r>
            <a:endParaRPr lang="en-US" sz="1900" dirty="0"/>
          </a:p>
        </p:txBody>
      </p:sp>
      <p:sp>
        <p:nvSpPr>
          <p:cNvPr id="8" name="Text 6"/>
          <p:cNvSpPr/>
          <p:nvPr/>
        </p:nvSpPr>
        <p:spPr>
          <a:xfrm>
            <a:off x="1407557" y="3826669"/>
            <a:ext cx="12444174" cy="308491"/>
          </a:xfrm>
          <a:prstGeom prst="rect">
            <a:avLst/>
          </a:prstGeom>
          <a:noFill/>
          <a:ln/>
        </p:spPr>
        <p:txBody>
          <a:bodyPr wrap="none" lIns="0" tIns="0" rIns="0" bIns="0" rtlCol="0" anchor="t"/>
          <a:lstStyle/>
          <a:p>
            <a:pPr marL="0" indent="0" algn="l">
              <a:lnSpc>
                <a:spcPts val="2400"/>
              </a:lnSpc>
              <a:buNone/>
            </a:pPr>
            <a:r>
              <a:rPr lang="en-US" sz="1500" dirty="0">
                <a:solidFill>
                  <a:srgbClr val="405449"/>
                </a:solidFill>
                <a:latin typeface="Nobile" pitchFamily="34" charset="0"/>
                <a:ea typeface="Nobile" pitchFamily="34" charset="-122"/>
                <a:cs typeface="Nobile" pitchFamily="34" charset="-120"/>
              </a:rPr>
              <a:t>Підвищення ставок по депозитах в умовах стабільної ситуації на фінансових ринках</a:t>
            </a:r>
            <a:endParaRPr lang="en-US" sz="1500" dirty="0"/>
          </a:p>
        </p:txBody>
      </p:sp>
      <p:sp>
        <p:nvSpPr>
          <p:cNvPr id="9" name="Shape 7"/>
          <p:cNvSpPr/>
          <p:nvPr/>
        </p:nvSpPr>
        <p:spPr>
          <a:xfrm>
            <a:off x="778669" y="4516993"/>
            <a:ext cx="438031" cy="438031"/>
          </a:xfrm>
          <a:prstGeom prst="roundRect">
            <a:avLst>
              <a:gd name="adj" fmla="val 40002"/>
            </a:avLst>
          </a:prstGeom>
          <a:solidFill>
            <a:srgbClr val="E8F3E8"/>
          </a:solidFill>
          <a:ln/>
        </p:spPr>
      </p:sp>
      <p:sp>
        <p:nvSpPr>
          <p:cNvPr id="10" name="Text 8"/>
          <p:cNvSpPr/>
          <p:nvPr/>
        </p:nvSpPr>
        <p:spPr>
          <a:xfrm>
            <a:off x="1407557" y="4583906"/>
            <a:ext cx="2433518" cy="304205"/>
          </a:xfrm>
          <a:prstGeom prst="rect">
            <a:avLst/>
          </a:prstGeom>
          <a:noFill/>
          <a:ln/>
        </p:spPr>
        <p:txBody>
          <a:bodyPr wrap="none" lIns="0" tIns="0" rIns="0" bIns="0" rtlCol="0" anchor="t"/>
          <a:lstStyle/>
          <a:p>
            <a:pPr marL="0" indent="0" algn="l">
              <a:lnSpc>
                <a:spcPts val="2350"/>
              </a:lnSpc>
              <a:buNone/>
            </a:pPr>
            <a:r>
              <a:rPr lang="en-US" sz="1900" b="1" dirty="0">
                <a:solidFill>
                  <a:srgbClr val="405449"/>
                </a:solidFill>
                <a:latin typeface="Fraunces Extra Bold" pitchFamily="34" charset="0"/>
                <a:ea typeface="Fraunces Extra Bold" pitchFamily="34" charset="-122"/>
                <a:cs typeface="Fraunces Extra Bold" pitchFamily="34" charset="-120"/>
              </a:rPr>
              <a:t>Зміна керівництва</a:t>
            </a:r>
            <a:endParaRPr lang="en-US" sz="1900" dirty="0"/>
          </a:p>
        </p:txBody>
      </p:sp>
      <p:sp>
        <p:nvSpPr>
          <p:cNvPr id="11" name="Text 9"/>
          <p:cNvSpPr/>
          <p:nvPr/>
        </p:nvSpPr>
        <p:spPr>
          <a:xfrm>
            <a:off x="1407557" y="5002649"/>
            <a:ext cx="12444174" cy="308491"/>
          </a:xfrm>
          <a:prstGeom prst="rect">
            <a:avLst/>
          </a:prstGeom>
          <a:noFill/>
          <a:ln/>
        </p:spPr>
        <p:txBody>
          <a:bodyPr wrap="none" lIns="0" tIns="0" rIns="0" bIns="0" rtlCol="0" anchor="t"/>
          <a:lstStyle/>
          <a:p>
            <a:pPr marL="0" indent="0" algn="l">
              <a:lnSpc>
                <a:spcPts val="2400"/>
              </a:lnSpc>
              <a:buNone/>
            </a:pPr>
            <a:r>
              <a:rPr lang="en-US" sz="1500" dirty="0">
                <a:solidFill>
                  <a:srgbClr val="405449"/>
                </a:solidFill>
                <a:latin typeface="Nobile" pitchFamily="34" charset="0"/>
                <a:ea typeface="Nobile" pitchFamily="34" charset="-122"/>
                <a:cs typeface="Nobile" pitchFamily="34" charset="-120"/>
              </a:rPr>
              <a:t>Зміна аудиторської фірми, керівництва банку, основного складу акціонерів</a:t>
            </a:r>
            <a:endParaRPr lang="en-US" sz="1500" dirty="0"/>
          </a:p>
        </p:txBody>
      </p:sp>
      <p:sp>
        <p:nvSpPr>
          <p:cNvPr id="12" name="Shape 10"/>
          <p:cNvSpPr/>
          <p:nvPr/>
        </p:nvSpPr>
        <p:spPr>
          <a:xfrm>
            <a:off x="778669" y="5692973"/>
            <a:ext cx="438031" cy="438031"/>
          </a:xfrm>
          <a:prstGeom prst="roundRect">
            <a:avLst>
              <a:gd name="adj" fmla="val 40002"/>
            </a:avLst>
          </a:prstGeom>
          <a:solidFill>
            <a:srgbClr val="E8F3E8"/>
          </a:solidFill>
          <a:ln/>
        </p:spPr>
      </p:sp>
      <p:sp>
        <p:nvSpPr>
          <p:cNvPr id="13" name="Text 11"/>
          <p:cNvSpPr/>
          <p:nvPr/>
        </p:nvSpPr>
        <p:spPr>
          <a:xfrm>
            <a:off x="1407557" y="5759887"/>
            <a:ext cx="4892159" cy="304205"/>
          </a:xfrm>
          <a:prstGeom prst="rect">
            <a:avLst/>
          </a:prstGeom>
          <a:noFill/>
          <a:ln/>
        </p:spPr>
        <p:txBody>
          <a:bodyPr wrap="none" lIns="0" tIns="0" rIns="0" bIns="0" rtlCol="0" anchor="t"/>
          <a:lstStyle/>
          <a:p>
            <a:pPr marL="0" indent="0" algn="l">
              <a:lnSpc>
                <a:spcPts val="2350"/>
              </a:lnSpc>
              <a:buNone/>
            </a:pPr>
            <a:r>
              <a:rPr lang="en-US" sz="1900" b="1" dirty="0">
                <a:solidFill>
                  <a:srgbClr val="405449"/>
                </a:solidFill>
                <a:latin typeface="Fraunces Extra Bold" pitchFamily="34" charset="0"/>
                <a:ea typeface="Fraunces Extra Bold" pitchFamily="34" charset="-122"/>
                <a:cs typeface="Fraunces Extra Bold" pitchFamily="34" charset="-120"/>
              </a:rPr>
              <a:t>Зростання проблемної заборгованості</a:t>
            </a:r>
            <a:endParaRPr lang="en-US" sz="1900" dirty="0"/>
          </a:p>
        </p:txBody>
      </p:sp>
      <p:sp>
        <p:nvSpPr>
          <p:cNvPr id="14" name="Text 12"/>
          <p:cNvSpPr/>
          <p:nvPr/>
        </p:nvSpPr>
        <p:spPr>
          <a:xfrm>
            <a:off x="1407557" y="6178629"/>
            <a:ext cx="12444174" cy="308491"/>
          </a:xfrm>
          <a:prstGeom prst="rect">
            <a:avLst/>
          </a:prstGeom>
          <a:noFill/>
          <a:ln/>
        </p:spPr>
        <p:txBody>
          <a:bodyPr wrap="none" lIns="0" tIns="0" rIns="0" bIns="0" rtlCol="0" anchor="t"/>
          <a:lstStyle/>
          <a:p>
            <a:pPr marL="0" indent="0" algn="l">
              <a:lnSpc>
                <a:spcPts val="2400"/>
              </a:lnSpc>
              <a:buNone/>
            </a:pPr>
            <a:r>
              <a:rPr lang="en-US" sz="1500" dirty="0">
                <a:solidFill>
                  <a:srgbClr val="405449"/>
                </a:solidFill>
                <a:latin typeface="Nobile" pitchFamily="34" charset="0"/>
                <a:ea typeface="Nobile" pitchFamily="34" charset="-122"/>
                <a:cs typeface="Nobile" pitchFamily="34" charset="-120"/>
              </a:rPr>
              <a:t>Збільшення простроченої заборгованості та активів низької якості</a:t>
            </a:r>
            <a:endParaRPr lang="en-US" sz="1500" dirty="0"/>
          </a:p>
        </p:txBody>
      </p:sp>
      <p:sp>
        <p:nvSpPr>
          <p:cNvPr id="15" name="Shape 13"/>
          <p:cNvSpPr/>
          <p:nvPr/>
        </p:nvSpPr>
        <p:spPr>
          <a:xfrm>
            <a:off x="778669" y="6868954"/>
            <a:ext cx="438031" cy="438031"/>
          </a:xfrm>
          <a:prstGeom prst="roundRect">
            <a:avLst>
              <a:gd name="adj" fmla="val 40002"/>
            </a:avLst>
          </a:prstGeom>
          <a:solidFill>
            <a:srgbClr val="E8F3E8"/>
          </a:solidFill>
          <a:ln/>
        </p:spPr>
      </p:sp>
      <p:sp>
        <p:nvSpPr>
          <p:cNvPr id="16" name="Text 14"/>
          <p:cNvSpPr/>
          <p:nvPr/>
        </p:nvSpPr>
        <p:spPr>
          <a:xfrm>
            <a:off x="1407557" y="6935867"/>
            <a:ext cx="3028117" cy="304205"/>
          </a:xfrm>
          <a:prstGeom prst="rect">
            <a:avLst/>
          </a:prstGeom>
          <a:noFill/>
          <a:ln/>
        </p:spPr>
        <p:txBody>
          <a:bodyPr wrap="none" lIns="0" tIns="0" rIns="0" bIns="0" rtlCol="0" anchor="t"/>
          <a:lstStyle/>
          <a:p>
            <a:pPr marL="0" indent="0" algn="l">
              <a:lnSpc>
                <a:spcPts val="2350"/>
              </a:lnSpc>
              <a:buNone/>
            </a:pPr>
            <a:r>
              <a:rPr lang="en-US" sz="1900" b="1" dirty="0">
                <a:solidFill>
                  <a:srgbClr val="405449"/>
                </a:solidFill>
                <a:latin typeface="Fraunces Extra Bold" pitchFamily="34" charset="0"/>
                <a:ea typeface="Fraunces Extra Bold" pitchFamily="34" charset="-122"/>
                <a:cs typeface="Fraunces Extra Bold" pitchFamily="34" charset="-120"/>
              </a:rPr>
              <a:t>Порушення нормативів</a:t>
            </a:r>
            <a:endParaRPr lang="en-US" sz="1900" dirty="0"/>
          </a:p>
        </p:txBody>
      </p:sp>
      <p:sp>
        <p:nvSpPr>
          <p:cNvPr id="17" name="Text 15"/>
          <p:cNvSpPr/>
          <p:nvPr/>
        </p:nvSpPr>
        <p:spPr>
          <a:xfrm>
            <a:off x="1407557" y="7354610"/>
            <a:ext cx="12444174" cy="308491"/>
          </a:xfrm>
          <a:prstGeom prst="rect">
            <a:avLst/>
          </a:prstGeom>
          <a:noFill/>
          <a:ln/>
        </p:spPr>
        <p:txBody>
          <a:bodyPr wrap="none" lIns="0" tIns="0" rIns="0" bIns="0" rtlCol="0" anchor="t"/>
          <a:lstStyle/>
          <a:p>
            <a:pPr marL="0" indent="0" algn="l">
              <a:lnSpc>
                <a:spcPts val="2400"/>
              </a:lnSpc>
              <a:buNone/>
            </a:pPr>
            <a:r>
              <a:rPr lang="en-US" sz="1500" dirty="0">
                <a:solidFill>
                  <a:srgbClr val="405449"/>
                </a:solidFill>
                <a:latin typeface="Nobile" pitchFamily="34" charset="0"/>
                <a:ea typeface="Nobile" pitchFamily="34" charset="-122"/>
                <a:cs typeface="Nobile" pitchFamily="34" charset="-120"/>
              </a:rPr>
              <a:t>Штрафи за недотримання обов'язкових нормативів центрального банку</a:t>
            </a:r>
            <a:endParaRPr lang="en-US" sz="15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Shape 0"/>
          <p:cNvSpPr/>
          <p:nvPr/>
        </p:nvSpPr>
        <p:spPr>
          <a:xfrm>
            <a:off x="793790" y="2174558"/>
            <a:ext cx="1242417" cy="373142"/>
          </a:xfrm>
          <a:prstGeom prst="roundRect">
            <a:avLst>
              <a:gd name="adj" fmla="val 38297"/>
            </a:avLst>
          </a:prstGeom>
          <a:solidFill>
            <a:srgbClr val="DDEEE0"/>
          </a:solidFill>
          <a:ln/>
        </p:spPr>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852" y="2281714"/>
            <a:ext cx="158710" cy="158710"/>
          </a:xfrm>
          <a:prstGeom prst="rect">
            <a:avLst/>
          </a:prstGeom>
        </p:spPr>
      </p:pic>
      <p:sp>
        <p:nvSpPr>
          <p:cNvPr id="5" name="Text 1"/>
          <p:cNvSpPr/>
          <p:nvPr/>
        </p:nvSpPr>
        <p:spPr>
          <a:xfrm>
            <a:off x="1150858" y="2234089"/>
            <a:ext cx="766286" cy="254079"/>
          </a:xfrm>
          <a:prstGeom prst="rect">
            <a:avLst/>
          </a:prstGeom>
          <a:noFill/>
          <a:ln/>
        </p:spPr>
        <p:txBody>
          <a:bodyPr wrap="none" lIns="0" tIns="0" rIns="0" bIns="0" rtlCol="0" anchor="t"/>
          <a:lstStyle/>
          <a:p>
            <a:pPr marL="0" indent="0" algn="l">
              <a:lnSpc>
                <a:spcPts val="2000"/>
              </a:lnSpc>
              <a:buNone/>
            </a:pPr>
            <a:r>
              <a:rPr lang="en-US" sz="1250" dirty="0">
                <a:solidFill>
                  <a:srgbClr val="405449"/>
                </a:solidFill>
                <a:latin typeface="Nobile" pitchFamily="34" charset="0"/>
                <a:ea typeface="Nobile" pitchFamily="34" charset="-122"/>
                <a:cs typeface="Nobile" pitchFamily="34" charset="-120"/>
              </a:rPr>
              <a:t>РОЗДІЛ 3</a:t>
            </a:r>
            <a:endParaRPr lang="en-US" sz="1250" dirty="0"/>
          </a:p>
        </p:txBody>
      </p:sp>
      <p:sp>
        <p:nvSpPr>
          <p:cNvPr id="6" name="Text 2"/>
          <p:cNvSpPr/>
          <p:nvPr/>
        </p:nvSpPr>
        <p:spPr>
          <a:xfrm>
            <a:off x="793790" y="2626995"/>
            <a:ext cx="7556421" cy="1860233"/>
          </a:xfrm>
          <a:prstGeom prst="rect">
            <a:avLst/>
          </a:prstGeom>
          <a:noFill/>
          <a:ln/>
        </p:spPr>
        <p:txBody>
          <a:bodyPr wrap="squar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Методика оцінки фінансової безпеки банківської системи</a:t>
            </a:r>
            <a:endParaRPr lang="en-US" sz="3900" dirty="0"/>
          </a:p>
        </p:txBody>
      </p:sp>
      <p:sp>
        <p:nvSpPr>
          <p:cNvPr id="7" name="Text 3"/>
          <p:cNvSpPr/>
          <p:nvPr/>
        </p:nvSpPr>
        <p:spPr>
          <a:xfrm>
            <a:off x="793790" y="4784884"/>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Для своєчасного виявлення наявних і потенційних недоліків у сфері забезпечення комплексної фінансової безпеки банківського сектору необхідно визначити відповідні індикатори та провадити постійний моніторинг.</a:t>
            </a:r>
            <a:endParaRPr lang="en-US" sz="15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1272778"/>
            <a:ext cx="12753856" cy="620078"/>
          </a:xfrm>
          <a:prstGeom prst="rect">
            <a:avLst/>
          </a:prstGeom>
          <a:noFill/>
          <a:ln/>
        </p:spPr>
        <p:txBody>
          <a:bodyPr wrap="non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Основні показники безпеки банківської системи</a:t>
            </a:r>
            <a:endParaRPr lang="en-US" sz="3900" dirty="0"/>
          </a:p>
        </p:txBody>
      </p:sp>
      <p:sp>
        <p:nvSpPr>
          <p:cNvPr id="3" name="Shape 1"/>
          <p:cNvSpPr/>
          <p:nvPr/>
        </p:nvSpPr>
        <p:spPr>
          <a:xfrm>
            <a:off x="793790" y="2587347"/>
            <a:ext cx="3111937" cy="2409349"/>
          </a:xfrm>
          <a:prstGeom prst="roundRect">
            <a:avLst>
              <a:gd name="adj" fmla="val 4554"/>
            </a:avLst>
          </a:prstGeom>
          <a:solidFill>
            <a:srgbClr val="FAFFFA"/>
          </a:solidFill>
          <a:ln/>
        </p:spPr>
      </p:sp>
      <p:sp>
        <p:nvSpPr>
          <p:cNvPr id="4" name="Shape 2"/>
          <p:cNvSpPr/>
          <p:nvPr/>
        </p:nvSpPr>
        <p:spPr>
          <a:xfrm>
            <a:off x="793790" y="2564487"/>
            <a:ext cx="3111937" cy="91440"/>
          </a:xfrm>
          <a:prstGeom prst="roundRect">
            <a:avLst>
              <a:gd name="adj" fmla="val 195349"/>
            </a:avLst>
          </a:prstGeom>
          <a:solidFill>
            <a:srgbClr val="438951"/>
          </a:solidFill>
          <a:ln/>
        </p:spPr>
      </p:sp>
      <p:sp>
        <p:nvSpPr>
          <p:cNvPr id="5" name="Shape 3"/>
          <p:cNvSpPr/>
          <p:nvPr/>
        </p:nvSpPr>
        <p:spPr>
          <a:xfrm>
            <a:off x="2052042" y="2289691"/>
            <a:ext cx="595313" cy="595313"/>
          </a:xfrm>
          <a:prstGeom prst="roundRect">
            <a:avLst>
              <a:gd name="adj" fmla="val 153600"/>
            </a:avLst>
          </a:prstGeom>
          <a:solidFill>
            <a:srgbClr val="438951"/>
          </a:solidFill>
          <a:ln/>
        </p:spPr>
      </p:sp>
      <p:sp>
        <p:nvSpPr>
          <p:cNvPr id="6" name="Text 4"/>
          <p:cNvSpPr/>
          <p:nvPr/>
        </p:nvSpPr>
        <p:spPr>
          <a:xfrm>
            <a:off x="2230636" y="2438519"/>
            <a:ext cx="238125" cy="297656"/>
          </a:xfrm>
          <a:prstGeom prst="rect">
            <a:avLst/>
          </a:prstGeom>
          <a:noFill/>
          <a:ln/>
        </p:spPr>
        <p:txBody>
          <a:bodyPr wrap="none" lIns="0" tIns="0" rIns="0" bIns="0" rtlCol="0" anchor="t"/>
          <a:lstStyle/>
          <a:p>
            <a:pPr marL="0" indent="0" algn="l">
              <a:lnSpc>
                <a:spcPts val="3000"/>
              </a:lnSpc>
              <a:buNone/>
            </a:pPr>
            <a:r>
              <a:rPr lang="en-US" sz="1850" b="1" dirty="0">
                <a:solidFill>
                  <a:srgbClr val="FFFFFF"/>
                </a:solidFill>
                <a:latin typeface="Fraunces Extra Bold" pitchFamily="34" charset="0"/>
                <a:ea typeface="Fraunces Extra Bold" pitchFamily="34" charset="-122"/>
                <a:cs typeface="Fraunces Extra Bold" pitchFamily="34" charset="-120"/>
              </a:rPr>
              <a:t>1</a:t>
            </a:r>
            <a:endParaRPr lang="en-US" sz="1850" dirty="0"/>
          </a:p>
        </p:txBody>
      </p:sp>
      <p:sp>
        <p:nvSpPr>
          <p:cNvPr id="7" name="Text 5"/>
          <p:cNvSpPr/>
          <p:nvPr/>
        </p:nvSpPr>
        <p:spPr>
          <a:xfrm>
            <a:off x="1015008" y="3083481"/>
            <a:ext cx="2669500" cy="620316"/>
          </a:xfrm>
          <a:prstGeom prst="rect">
            <a:avLst/>
          </a:prstGeom>
          <a:noFill/>
          <a:ln/>
        </p:spPr>
        <p:txBody>
          <a:bodyPr wrap="squar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Відношення активів до ВВП</a:t>
            </a:r>
            <a:endParaRPr lang="en-US" sz="1950" dirty="0"/>
          </a:p>
        </p:txBody>
      </p:sp>
      <p:sp>
        <p:nvSpPr>
          <p:cNvPr id="8" name="Text 6"/>
          <p:cNvSpPr/>
          <p:nvPr/>
        </p:nvSpPr>
        <p:spPr>
          <a:xfrm>
            <a:off x="1015008" y="3822859"/>
            <a:ext cx="2669500" cy="952619"/>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Узагальнювальний показник значущості для економіки</a:t>
            </a:r>
            <a:endParaRPr lang="en-US" sz="1550" dirty="0"/>
          </a:p>
        </p:txBody>
      </p:sp>
      <p:sp>
        <p:nvSpPr>
          <p:cNvPr id="9" name="Shape 7"/>
          <p:cNvSpPr/>
          <p:nvPr/>
        </p:nvSpPr>
        <p:spPr>
          <a:xfrm>
            <a:off x="4104084" y="2587347"/>
            <a:ext cx="3111937" cy="2409349"/>
          </a:xfrm>
          <a:prstGeom prst="roundRect">
            <a:avLst>
              <a:gd name="adj" fmla="val 4554"/>
            </a:avLst>
          </a:prstGeom>
          <a:solidFill>
            <a:srgbClr val="FAFFFA"/>
          </a:solidFill>
          <a:ln/>
        </p:spPr>
      </p:sp>
      <p:sp>
        <p:nvSpPr>
          <p:cNvPr id="10" name="Shape 8"/>
          <p:cNvSpPr/>
          <p:nvPr/>
        </p:nvSpPr>
        <p:spPr>
          <a:xfrm>
            <a:off x="4104084" y="2564487"/>
            <a:ext cx="3111937" cy="91440"/>
          </a:xfrm>
          <a:prstGeom prst="roundRect">
            <a:avLst>
              <a:gd name="adj" fmla="val 195349"/>
            </a:avLst>
          </a:prstGeom>
          <a:solidFill>
            <a:srgbClr val="438951"/>
          </a:solidFill>
          <a:ln/>
        </p:spPr>
      </p:sp>
      <p:sp>
        <p:nvSpPr>
          <p:cNvPr id="11" name="Shape 9"/>
          <p:cNvSpPr/>
          <p:nvPr/>
        </p:nvSpPr>
        <p:spPr>
          <a:xfrm>
            <a:off x="5362337" y="2289691"/>
            <a:ext cx="595313" cy="595313"/>
          </a:xfrm>
          <a:prstGeom prst="roundRect">
            <a:avLst>
              <a:gd name="adj" fmla="val 153600"/>
            </a:avLst>
          </a:prstGeom>
          <a:solidFill>
            <a:srgbClr val="438951"/>
          </a:solidFill>
          <a:ln/>
        </p:spPr>
      </p:sp>
      <p:sp>
        <p:nvSpPr>
          <p:cNvPr id="12" name="Text 10"/>
          <p:cNvSpPr/>
          <p:nvPr/>
        </p:nvSpPr>
        <p:spPr>
          <a:xfrm>
            <a:off x="5540931" y="2438519"/>
            <a:ext cx="238125" cy="297656"/>
          </a:xfrm>
          <a:prstGeom prst="rect">
            <a:avLst/>
          </a:prstGeom>
          <a:noFill/>
          <a:ln/>
        </p:spPr>
        <p:txBody>
          <a:bodyPr wrap="none" lIns="0" tIns="0" rIns="0" bIns="0" rtlCol="0" anchor="t"/>
          <a:lstStyle/>
          <a:p>
            <a:pPr marL="0" indent="0" algn="l">
              <a:lnSpc>
                <a:spcPts val="3000"/>
              </a:lnSpc>
              <a:buNone/>
            </a:pPr>
            <a:r>
              <a:rPr lang="en-US" sz="1850" b="1" dirty="0">
                <a:solidFill>
                  <a:srgbClr val="FFFFFF"/>
                </a:solidFill>
                <a:latin typeface="Fraunces Extra Bold" pitchFamily="34" charset="0"/>
                <a:ea typeface="Fraunces Extra Bold" pitchFamily="34" charset="-122"/>
                <a:cs typeface="Fraunces Extra Bold" pitchFamily="34" charset="-120"/>
              </a:rPr>
              <a:t>2</a:t>
            </a:r>
            <a:endParaRPr lang="en-US" sz="1850" dirty="0"/>
          </a:p>
        </p:txBody>
      </p:sp>
      <p:sp>
        <p:nvSpPr>
          <p:cNvPr id="13" name="Text 11"/>
          <p:cNvSpPr/>
          <p:nvPr/>
        </p:nvSpPr>
        <p:spPr>
          <a:xfrm>
            <a:off x="4325303" y="3083481"/>
            <a:ext cx="2669500" cy="620316"/>
          </a:xfrm>
          <a:prstGeom prst="rect">
            <a:avLst/>
          </a:prstGeom>
          <a:noFill/>
          <a:ln/>
        </p:spPr>
        <p:txBody>
          <a:bodyPr wrap="squar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Частка недіючих банків</a:t>
            </a:r>
            <a:endParaRPr lang="en-US" sz="1950" dirty="0"/>
          </a:p>
        </p:txBody>
      </p:sp>
      <p:sp>
        <p:nvSpPr>
          <p:cNvPr id="14" name="Text 12"/>
          <p:cNvSpPr/>
          <p:nvPr/>
        </p:nvSpPr>
        <p:spPr>
          <a:xfrm>
            <a:off x="4325303" y="3822859"/>
            <a:ext cx="2669500" cy="635079"/>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Індикатор можливої банківської кризи</a:t>
            </a:r>
            <a:endParaRPr lang="en-US" sz="1550" dirty="0"/>
          </a:p>
        </p:txBody>
      </p:sp>
      <p:sp>
        <p:nvSpPr>
          <p:cNvPr id="15" name="Shape 13"/>
          <p:cNvSpPr/>
          <p:nvPr/>
        </p:nvSpPr>
        <p:spPr>
          <a:xfrm>
            <a:off x="7414379" y="2587347"/>
            <a:ext cx="3111937" cy="2409349"/>
          </a:xfrm>
          <a:prstGeom prst="roundRect">
            <a:avLst>
              <a:gd name="adj" fmla="val 4554"/>
            </a:avLst>
          </a:prstGeom>
          <a:solidFill>
            <a:srgbClr val="FAFFFA"/>
          </a:solidFill>
          <a:ln/>
        </p:spPr>
      </p:sp>
      <p:sp>
        <p:nvSpPr>
          <p:cNvPr id="16" name="Shape 14"/>
          <p:cNvSpPr/>
          <p:nvPr/>
        </p:nvSpPr>
        <p:spPr>
          <a:xfrm>
            <a:off x="7414379" y="2564487"/>
            <a:ext cx="3111937" cy="91440"/>
          </a:xfrm>
          <a:prstGeom prst="roundRect">
            <a:avLst>
              <a:gd name="adj" fmla="val 195349"/>
            </a:avLst>
          </a:prstGeom>
          <a:solidFill>
            <a:srgbClr val="438951"/>
          </a:solidFill>
          <a:ln/>
        </p:spPr>
      </p:sp>
      <p:sp>
        <p:nvSpPr>
          <p:cNvPr id="17" name="Shape 15"/>
          <p:cNvSpPr/>
          <p:nvPr/>
        </p:nvSpPr>
        <p:spPr>
          <a:xfrm>
            <a:off x="8672632" y="2289691"/>
            <a:ext cx="595313" cy="595313"/>
          </a:xfrm>
          <a:prstGeom prst="roundRect">
            <a:avLst>
              <a:gd name="adj" fmla="val 153600"/>
            </a:avLst>
          </a:prstGeom>
          <a:solidFill>
            <a:srgbClr val="438951"/>
          </a:solidFill>
          <a:ln/>
        </p:spPr>
      </p:sp>
      <p:sp>
        <p:nvSpPr>
          <p:cNvPr id="18" name="Text 16"/>
          <p:cNvSpPr/>
          <p:nvPr/>
        </p:nvSpPr>
        <p:spPr>
          <a:xfrm>
            <a:off x="8851225" y="2438519"/>
            <a:ext cx="238125" cy="297656"/>
          </a:xfrm>
          <a:prstGeom prst="rect">
            <a:avLst/>
          </a:prstGeom>
          <a:noFill/>
          <a:ln/>
        </p:spPr>
        <p:txBody>
          <a:bodyPr wrap="none" lIns="0" tIns="0" rIns="0" bIns="0" rtlCol="0" anchor="t"/>
          <a:lstStyle/>
          <a:p>
            <a:pPr marL="0" indent="0" algn="l">
              <a:lnSpc>
                <a:spcPts val="3000"/>
              </a:lnSpc>
              <a:buNone/>
            </a:pPr>
            <a:r>
              <a:rPr lang="en-US" sz="1850" b="1" dirty="0">
                <a:solidFill>
                  <a:srgbClr val="FFFFFF"/>
                </a:solidFill>
                <a:latin typeface="Fraunces Extra Bold" pitchFamily="34" charset="0"/>
                <a:ea typeface="Fraunces Extra Bold" pitchFamily="34" charset="-122"/>
                <a:cs typeface="Fraunces Extra Bold" pitchFamily="34" charset="-120"/>
              </a:rPr>
              <a:t>3</a:t>
            </a:r>
            <a:endParaRPr lang="en-US" sz="1850" dirty="0"/>
          </a:p>
        </p:txBody>
      </p:sp>
      <p:sp>
        <p:nvSpPr>
          <p:cNvPr id="19" name="Text 17"/>
          <p:cNvSpPr/>
          <p:nvPr/>
        </p:nvSpPr>
        <p:spPr>
          <a:xfrm>
            <a:off x="7635597" y="3083481"/>
            <a:ext cx="2669500" cy="620316"/>
          </a:xfrm>
          <a:prstGeom prst="rect">
            <a:avLst/>
          </a:prstGeom>
          <a:noFill/>
          <a:ln/>
        </p:spPr>
        <p:txBody>
          <a:bodyPr wrap="squar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Чисті внутрішні активи НБУ</a:t>
            </a:r>
            <a:endParaRPr lang="en-US" sz="1950" dirty="0"/>
          </a:p>
        </p:txBody>
      </p:sp>
      <p:sp>
        <p:nvSpPr>
          <p:cNvPr id="20" name="Text 18"/>
          <p:cNvSpPr/>
          <p:nvPr/>
        </p:nvSpPr>
        <p:spPr>
          <a:xfrm>
            <a:off x="7635597" y="3822859"/>
            <a:ext cx="2669500" cy="635079"/>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Обсяг грошової маси і розмір емісій</a:t>
            </a:r>
            <a:endParaRPr lang="en-US" sz="1550" dirty="0"/>
          </a:p>
        </p:txBody>
      </p:sp>
      <p:sp>
        <p:nvSpPr>
          <p:cNvPr id="21" name="Shape 19"/>
          <p:cNvSpPr/>
          <p:nvPr/>
        </p:nvSpPr>
        <p:spPr>
          <a:xfrm>
            <a:off x="10724674" y="2587347"/>
            <a:ext cx="3111937" cy="2409349"/>
          </a:xfrm>
          <a:prstGeom prst="roundRect">
            <a:avLst>
              <a:gd name="adj" fmla="val 4554"/>
            </a:avLst>
          </a:prstGeom>
          <a:solidFill>
            <a:srgbClr val="FAFFFA"/>
          </a:solidFill>
          <a:ln/>
        </p:spPr>
      </p:sp>
      <p:sp>
        <p:nvSpPr>
          <p:cNvPr id="22" name="Shape 20"/>
          <p:cNvSpPr/>
          <p:nvPr/>
        </p:nvSpPr>
        <p:spPr>
          <a:xfrm>
            <a:off x="10724674" y="2564487"/>
            <a:ext cx="3111937" cy="91440"/>
          </a:xfrm>
          <a:prstGeom prst="roundRect">
            <a:avLst>
              <a:gd name="adj" fmla="val 195349"/>
            </a:avLst>
          </a:prstGeom>
          <a:solidFill>
            <a:srgbClr val="438951"/>
          </a:solidFill>
          <a:ln/>
        </p:spPr>
      </p:sp>
      <p:sp>
        <p:nvSpPr>
          <p:cNvPr id="23" name="Shape 21"/>
          <p:cNvSpPr/>
          <p:nvPr/>
        </p:nvSpPr>
        <p:spPr>
          <a:xfrm>
            <a:off x="11982926" y="2289691"/>
            <a:ext cx="595313" cy="595313"/>
          </a:xfrm>
          <a:prstGeom prst="roundRect">
            <a:avLst>
              <a:gd name="adj" fmla="val 153600"/>
            </a:avLst>
          </a:prstGeom>
          <a:solidFill>
            <a:srgbClr val="438951"/>
          </a:solidFill>
          <a:ln/>
        </p:spPr>
      </p:sp>
      <p:sp>
        <p:nvSpPr>
          <p:cNvPr id="24" name="Text 22"/>
          <p:cNvSpPr/>
          <p:nvPr/>
        </p:nvSpPr>
        <p:spPr>
          <a:xfrm>
            <a:off x="12161520" y="2438519"/>
            <a:ext cx="238125" cy="297656"/>
          </a:xfrm>
          <a:prstGeom prst="rect">
            <a:avLst/>
          </a:prstGeom>
          <a:noFill/>
          <a:ln/>
        </p:spPr>
        <p:txBody>
          <a:bodyPr wrap="none" lIns="0" tIns="0" rIns="0" bIns="0" rtlCol="0" anchor="t"/>
          <a:lstStyle/>
          <a:p>
            <a:pPr marL="0" indent="0" algn="l">
              <a:lnSpc>
                <a:spcPts val="3000"/>
              </a:lnSpc>
              <a:buNone/>
            </a:pPr>
            <a:r>
              <a:rPr lang="en-US" sz="1850" b="1" dirty="0">
                <a:solidFill>
                  <a:srgbClr val="FFFFFF"/>
                </a:solidFill>
                <a:latin typeface="Fraunces Extra Bold" pitchFamily="34" charset="0"/>
                <a:ea typeface="Fraunces Extra Bold" pitchFamily="34" charset="-122"/>
                <a:cs typeface="Fraunces Extra Bold" pitchFamily="34" charset="-120"/>
              </a:rPr>
              <a:t>4</a:t>
            </a:r>
            <a:endParaRPr lang="en-US" sz="1850" dirty="0"/>
          </a:p>
        </p:txBody>
      </p:sp>
      <p:sp>
        <p:nvSpPr>
          <p:cNvPr id="25" name="Text 23"/>
          <p:cNvSpPr/>
          <p:nvPr/>
        </p:nvSpPr>
        <p:spPr>
          <a:xfrm>
            <a:off x="10945892" y="3083481"/>
            <a:ext cx="2669500" cy="620316"/>
          </a:xfrm>
          <a:prstGeom prst="rect">
            <a:avLst/>
          </a:prstGeom>
          <a:noFill/>
          <a:ln/>
        </p:spPr>
        <p:txBody>
          <a:bodyPr wrap="squar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Зовнішні резерви НБУ</a:t>
            </a:r>
            <a:endParaRPr lang="en-US" sz="1950" dirty="0"/>
          </a:p>
        </p:txBody>
      </p:sp>
      <p:sp>
        <p:nvSpPr>
          <p:cNvPr id="26" name="Text 24"/>
          <p:cNvSpPr/>
          <p:nvPr/>
        </p:nvSpPr>
        <p:spPr>
          <a:xfrm>
            <a:off x="10945892" y="3822859"/>
            <a:ext cx="2669500" cy="635079"/>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Різниця між кредитами і валютними активами</a:t>
            </a:r>
            <a:endParaRPr lang="en-US" sz="1550" dirty="0"/>
          </a:p>
        </p:txBody>
      </p:sp>
      <p:sp>
        <p:nvSpPr>
          <p:cNvPr id="27" name="Shape 25"/>
          <p:cNvSpPr/>
          <p:nvPr/>
        </p:nvSpPr>
        <p:spPr>
          <a:xfrm>
            <a:off x="793790" y="5492710"/>
            <a:ext cx="6422231" cy="1464112"/>
          </a:xfrm>
          <a:prstGeom prst="roundRect">
            <a:avLst>
              <a:gd name="adj" fmla="val 7495"/>
            </a:avLst>
          </a:prstGeom>
          <a:solidFill>
            <a:srgbClr val="FAFFFA"/>
          </a:solidFill>
          <a:ln/>
        </p:spPr>
      </p:sp>
      <p:sp>
        <p:nvSpPr>
          <p:cNvPr id="28" name="Shape 26"/>
          <p:cNvSpPr/>
          <p:nvPr/>
        </p:nvSpPr>
        <p:spPr>
          <a:xfrm>
            <a:off x="793790" y="5469850"/>
            <a:ext cx="6422231" cy="91440"/>
          </a:xfrm>
          <a:prstGeom prst="roundRect">
            <a:avLst>
              <a:gd name="adj" fmla="val 195349"/>
            </a:avLst>
          </a:prstGeom>
          <a:solidFill>
            <a:srgbClr val="438951"/>
          </a:solidFill>
          <a:ln/>
        </p:spPr>
      </p:sp>
      <p:sp>
        <p:nvSpPr>
          <p:cNvPr id="29" name="Shape 27"/>
          <p:cNvSpPr/>
          <p:nvPr/>
        </p:nvSpPr>
        <p:spPr>
          <a:xfrm>
            <a:off x="3707249" y="5195054"/>
            <a:ext cx="595313" cy="595313"/>
          </a:xfrm>
          <a:prstGeom prst="roundRect">
            <a:avLst>
              <a:gd name="adj" fmla="val 153600"/>
            </a:avLst>
          </a:prstGeom>
          <a:solidFill>
            <a:srgbClr val="438951"/>
          </a:solidFill>
          <a:ln/>
        </p:spPr>
      </p:sp>
      <p:sp>
        <p:nvSpPr>
          <p:cNvPr id="30" name="Text 28"/>
          <p:cNvSpPr/>
          <p:nvPr/>
        </p:nvSpPr>
        <p:spPr>
          <a:xfrm>
            <a:off x="3885843" y="5343882"/>
            <a:ext cx="238125" cy="297656"/>
          </a:xfrm>
          <a:prstGeom prst="rect">
            <a:avLst/>
          </a:prstGeom>
          <a:noFill/>
          <a:ln/>
        </p:spPr>
        <p:txBody>
          <a:bodyPr wrap="none" lIns="0" tIns="0" rIns="0" bIns="0" rtlCol="0" anchor="t"/>
          <a:lstStyle/>
          <a:p>
            <a:pPr marL="0" indent="0" algn="l">
              <a:lnSpc>
                <a:spcPts val="3000"/>
              </a:lnSpc>
              <a:buNone/>
            </a:pPr>
            <a:r>
              <a:rPr lang="en-US" sz="1850" b="1" dirty="0">
                <a:solidFill>
                  <a:srgbClr val="FFFFFF"/>
                </a:solidFill>
                <a:latin typeface="Fraunces Extra Bold" pitchFamily="34" charset="0"/>
                <a:ea typeface="Fraunces Extra Bold" pitchFamily="34" charset="-122"/>
                <a:cs typeface="Fraunces Extra Bold" pitchFamily="34" charset="-120"/>
              </a:rPr>
              <a:t>5</a:t>
            </a:r>
            <a:endParaRPr lang="en-US" sz="1850" dirty="0"/>
          </a:p>
        </p:txBody>
      </p:sp>
      <p:sp>
        <p:nvSpPr>
          <p:cNvPr id="31" name="Text 29"/>
          <p:cNvSpPr/>
          <p:nvPr/>
        </p:nvSpPr>
        <p:spPr>
          <a:xfrm>
            <a:off x="1015008" y="598884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Іноземний капітал</a:t>
            </a:r>
            <a:endParaRPr lang="en-US" sz="1950" dirty="0"/>
          </a:p>
        </p:txBody>
      </p:sp>
      <p:sp>
        <p:nvSpPr>
          <p:cNvPr id="32" name="Text 30"/>
          <p:cNvSpPr/>
          <p:nvPr/>
        </p:nvSpPr>
        <p:spPr>
          <a:xfrm>
            <a:off x="1015008" y="6418064"/>
            <a:ext cx="5979795" cy="317540"/>
          </a:xfrm>
          <a:prstGeom prst="rect">
            <a:avLst/>
          </a:prstGeom>
          <a:noFill/>
          <a:ln/>
        </p:spPr>
        <p:txBody>
          <a:bodyPr wrap="non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Частка в сукупному капіталі системи</a:t>
            </a:r>
            <a:endParaRPr lang="en-US" sz="1550" dirty="0"/>
          </a:p>
        </p:txBody>
      </p:sp>
      <p:sp>
        <p:nvSpPr>
          <p:cNvPr id="33" name="Shape 31"/>
          <p:cNvSpPr/>
          <p:nvPr/>
        </p:nvSpPr>
        <p:spPr>
          <a:xfrm>
            <a:off x="7414379" y="5492710"/>
            <a:ext cx="6422231" cy="1464112"/>
          </a:xfrm>
          <a:prstGeom prst="roundRect">
            <a:avLst>
              <a:gd name="adj" fmla="val 7495"/>
            </a:avLst>
          </a:prstGeom>
          <a:solidFill>
            <a:srgbClr val="FAFFFA"/>
          </a:solidFill>
          <a:ln/>
        </p:spPr>
      </p:sp>
      <p:sp>
        <p:nvSpPr>
          <p:cNvPr id="34" name="Shape 32"/>
          <p:cNvSpPr/>
          <p:nvPr/>
        </p:nvSpPr>
        <p:spPr>
          <a:xfrm>
            <a:off x="7414379" y="5469850"/>
            <a:ext cx="6422231" cy="91440"/>
          </a:xfrm>
          <a:prstGeom prst="roundRect">
            <a:avLst>
              <a:gd name="adj" fmla="val 195349"/>
            </a:avLst>
          </a:prstGeom>
          <a:solidFill>
            <a:srgbClr val="438951"/>
          </a:solidFill>
          <a:ln/>
        </p:spPr>
      </p:sp>
      <p:sp>
        <p:nvSpPr>
          <p:cNvPr id="35" name="Shape 33"/>
          <p:cNvSpPr/>
          <p:nvPr/>
        </p:nvSpPr>
        <p:spPr>
          <a:xfrm>
            <a:off x="10327838" y="5195054"/>
            <a:ext cx="595313" cy="595313"/>
          </a:xfrm>
          <a:prstGeom prst="roundRect">
            <a:avLst>
              <a:gd name="adj" fmla="val 153600"/>
            </a:avLst>
          </a:prstGeom>
          <a:solidFill>
            <a:srgbClr val="438951"/>
          </a:solidFill>
          <a:ln/>
        </p:spPr>
      </p:sp>
      <p:sp>
        <p:nvSpPr>
          <p:cNvPr id="36" name="Text 34"/>
          <p:cNvSpPr/>
          <p:nvPr/>
        </p:nvSpPr>
        <p:spPr>
          <a:xfrm>
            <a:off x="10506432" y="5343882"/>
            <a:ext cx="238125" cy="297656"/>
          </a:xfrm>
          <a:prstGeom prst="rect">
            <a:avLst/>
          </a:prstGeom>
          <a:noFill/>
          <a:ln/>
        </p:spPr>
        <p:txBody>
          <a:bodyPr wrap="none" lIns="0" tIns="0" rIns="0" bIns="0" rtlCol="0" anchor="t"/>
          <a:lstStyle/>
          <a:p>
            <a:pPr marL="0" indent="0" algn="l">
              <a:lnSpc>
                <a:spcPts val="3000"/>
              </a:lnSpc>
              <a:buNone/>
            </a:pPr>
            <a:r>
              <a:rPr lang="en-US" sz="1850" b="1" dirty="0">
                <a:solidFill>
                  <a:srgbClr val="FFFFFF"/>
                </a:solidFill>
                <a:latin typeface="Fraunces Extra Bold" pitchFamily="34" charset="0"/>
                <a:ea typeface="Fraunces Extra Bold" pitchFamily="34" charset="-122"/>
                <a:cs typeface="Fraunces Extra Bold" pitchFamily="34" charset="-120"/>
              </a:rPr>
              <a:t>6</a:t>
            </a:r>
            <a:endParaRPr lang="en-US" sz="1850" dirty="0"/>
          </a:p>
        </p:txBody>
      </p:sp>
      <p:sp>
        <p:nvSpPr>
          <p:cNvPr id="37" name="Text 35"/>
          <p:cNvSpPr/>
          <p:nvPr/>
        </p:nvSpPr>
        <p:spPr>
          <a:xfrm>
            <a:off x="7635597" y="5988844"/>
            <a:ext cx="2572941" cy="310158"/>
          </a:xfrm>
          <a:prstGeom prst="rect">
            <a:avLst/>
          </a:prstGeom>
          <a:noFill/>
          <a:ln/>
        </p:spPr>
        <p:txBody>
          <a:bodyPr wrap="non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Проблемні кредити</a:t>
            </a:r>
            <a:endParaRPr lang="en-US" sz="1950" dirty="0"/>
          </a:p>
        </p:txBody>
      </p:sp>
      <p:sp>
        <p:nvSpPr>
          <p:cNvPr id="38" name="Text 36"/>
          <p:cNvSpPr/>
          <p:nvPr/>
        </p:nvSpPr>
        <p:spPr>
          <a:xfrm>
            <a:off x="7635597" y="6418064"/>
            <a:ext cx="5979795" cy="317540"/>
          </a:xfrm>
          <a:prstGeom prst="rect">
            <a:avLst/>
          </a:prstGeom>
          <a:noFill/>
          <a:ln/>
        </p:spPr>
        <p:txBody>
          <a:bodyPr wrap="non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Частка в обсязі чистих активів</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2147649"/>
            <a:ext cx="7103388" cy="620078"/>
          </a:xfrm>
          <a:prstGeom prst="rect">
            <a:avLst/>
          </a:prstGeom>
          <a:noFill/>
          <a:ln/>
        </p:spPr>
        <p:txBody>
          <a:bodyPr wrap="non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Економічні нормативи НБУ</a:t>
            </a:r>
            <a:endParaRPr lang="en-US" sz="3900" dirty="0"/>
          </a:p>
        </p:txBody>
      </p:sp>
      <p:sp>
        <p:nvSpPr>
          <p:cNvPr id="3" name="Text 1"/>
          <p:cNvSpPr/>
          <p:nvPr/>
        </p:nvSpPr>
        <p:spPr>
          <a:xfrm>
            <a:off x="793790" y="3164562"/>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Національний банк України встановлює обов'язкові економічні нормативи для забезпечення фінансової стійкості банків:</a:t>
            </a:r>
            <a:endParaRPr lang="en-US" sz="1550" dirty="0"/>
          </a:p>
        </p:txBody>
      </p:sp>
      <p:sp>
        <p:nvSpPr>
          <p:cNvPr id="4" name="Text 2"/>
          <p:cNvSpPr/>
          <p:nvPr/>
        </p:nvSpPr>
        <p:spPr>
          <a:xfrm>
            <a:off x="793790" y="3804523"/>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405449"/>
                </a:solidFill>
                <a:latin typeface="Fraunces Extra Bold" pitchFamily="34" charset="0"/>
                <a:ea typeface="Fraunces Extra Bold" pitchFamily="34" charset="-122"/>
                <a:cs typeface="Fraunces Extra Bold" pitchFamily="34" charset="-120"/>
              </a:rPr>
              <a:t>10%</a:t>
            </a:r>
            <a:endParaRPr lang="en-US" sz="5150" dirty="0"/>
          </a:p>
        </p:txBody>
      </p:sp>
      <p:sp>
        <p:nvSpPr>
          <p:cNvPr id="5" name="Text 3"/>
          <p:cNvSpPr/>
          <p:nvPr/>
        </p:nvSpPr>
        <p:spPr>
          <a:xfrm>
            <a:off x="873204" y="4707493"/>
            <a:ext cx="2915841" cy="310158"/>
          </a:xfrm>
          <a:prstGeom prst="rect">
            <a:avLst/>
          </a:prstGeom>
          <a:noFill/>
          <a:ln/>
        </p:spPr>
        <p:txBody>
          <a:bodyPr wrap="none" lIns="0" tIns="0" rIns="0" bIns="0" rtlCol="0" anchor="t"/>
          <a:lstStyle/>
          <a:p>
            <a:pPr marL="0" indent="0" algn="ctr">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Адекватність капіталу</a:t>
            </a:r>
            <a:endParaRPr lang="en-US" sz="1950" dirty="0"/>
          </a:p>
        </p:txBody>
      </p:sp>
      <p:sp>
        <p:nvSpPr>
          <p:cNvPr id="6" name="Text 4"/>
          <p:cNvSpPr/>
          <p:nvPr/>
        </p:nvSpPr>
        <p:spPr>
          <a:xfrm>
            <a:off x="793790" y="5136713"/>
            <a:ext cx="3074670" cy="635079"/>
          </a:xfrm>
          <a:prstGeom prst="rect">
            <a:avLst/>
          </a:prstGeom>
          <a:noFill/>
          <a:ln/>
        </p:spPr>
        <p:txBody>
          <a:bodyPr wrap="square" lIns="0" tIns="0" rIns="0" bIns="0" rtlCol="0" anchor="t"/>
          <a:lstStyle/>
          <a:p>
            <a:pPr marL="0" indent="0" algn="ctr">
              <a:lnSpc>
                <a:spcPts val="2500"/>
              </a:lnSpc>
              <a:buNone/>
            </a:pPr>
            <a:r>
              <a:rPr lang="en-US" sz="1550" dirty="0">
                <a:solidFill>
                  <a:srgbClr val="405449"/>
                </a:solidFill>
                <a:latin typeface="Nobile" pitchFamily="34" charset="0"/>
                <a:ea typeface="Nobile" pitchFamily="34" charset="-122"/>
                <a:cs typeface="Nobile" pitchFamily="34" charset="-120"/>
              </a:rPr>
              <a:t>Мінімальний норматив регулятивного капіталу</a:t>
            </a:r>
            <a:endParaRPr lang="en-US" sz="1550" dirty="0"/>
          </a:p>
        </p:txBody>
      </p:sp>
      <p:sp>
        <p:nvSpPr>
          <p:cNvPr id="7" name="Text 5"/>
          <p:cNvSpPr/>
          <p:nvPr/>
        </p:nvSpPr>
        <p:spPr>
          <a:xfrm>
            <a:off x="4116467" y="3804523"/>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405449"/>
                </a:solidFill>
                <a:latin typeface="Fraunces Extra Bold" pitchFamily="34" charset="0"/>
                <a:ea typeface="Fraunces Extra Bold" pitchFamily="34" charset="-122"/>
                <a:cs typeface="Fraunces Extra Bold" pitchFamily="34" charset="-120"/>
              </a:rPr>
              <a:t>7%</a:t>
            </a:r>
            <a:endParaRPr lang="en-US" sz="5150" dirty="0"/>
          </a:p>
        </p:txBody>
      </p:sp>
      <p:sp>
        <p:nvSpPr>
          <p:cNvPr id="8" name="Text 6"/>
          <p:cNvSpPr/>
          <p:nvPr/>
        </p:nvSpPr>
        <p:spPr>
          <a:xfrm>
            <a:off x="4116467" y="4707493"/>
            <a:ext cx="3074670" cy="620316"/>
          </a:xfrm>
          <a:prstGeom prst="rect">
            <a:avLst/>
          </a:prstGeom>
          <a:noFill/>
          <a:ln/>
        </p:spPr>
        <p:txBody>
          <a:bodyPr wrap="square" lIns="0" tIns="0" rIns="0" bIns="0" rtlCol="0" anchor="t"/>
          <a:lstStyle/>
          <a:p>
            <a:pPr marL="0" indent="0" algn="ctr">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Достатність основного капіталу</a:t>
            </a:r>
            <a:endParaRPr lang="en-US" sz="1950" dirty="0"/>
          </a:p>
        </p:txBody>
      </p:sp>
      <p:sp>
        <p:nvSpPr>
          <p:cNvPr id="9" name="Text 7"/>
          <p:cNvSpPr/>
          <p:nvPr/>
        </p:nvSpPr>
        <p:spPr>
          <a:xfrm>
            <a:off x="4116467" y="5446871"/>
            <a:ext cx="3074670" cy="635079"/>
          </a:xfrm>
          <a:prstGeom prst="rect">
            <a:avLst/>
          </a:prstGeom>
          <a:noFill/>
          <a:ln/>
        </p:spPr>
        <p:txBody>
          <a:bodyPr wrap="square" lIns="0" tIns="0" rIns="0" bIns="0" rtlCol="0" anchor="t"/>
          <a:lstStyle/>
          <a:p>
            <a:pPr marL="0" indent="0" algn="ctr">
              <a:lnSpc>
                <a:spcPts val="2500"/>
              </a:lnSpc>
              <a:buNone/>
            </a:pPr>
            <a:r>
              <a:rPr lang="en-US" sz="1550" dirty="0">
                <a:solidFill>
                  <a:srgbClr val="405449"/>
                </a:solidFill>
                <a:latin typeface="Nobile" pitchFamily="34" charset="0"/>
                <a:ea typeface="Nobile" pitchFamily="34" charset="-122"/>
                <a:cs typeface="Nobile" pitchFamily="34" charset="-120"/>
              </a:rPr>
              <a:t>Норматив для базового капіталу банку</a:t>
            </a:r>
            <a:endParaRPr lang="en-US" sz="1550" dirty="0"/>
          </a:p>
        </p:txBody>
      </p:sp>
      <p:sp>
        <p:nvSpPr>
          <p:cNvPr id="10" name="Text 8"/>
          <p:cNvSpPr/>
          <p:nvPr/>
        </p:nvSpPr>
        <p:spPr>
          <a:xfrm>
            <a:off x="7439144" y="3804523"/>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405449"/>
                </a:solidFill>
                <a:latin typeface="Fraunces Extra Bold" pitchFamily="34" charset="0"/>
                <a:ea typeface="Fraunces Extra Bold" pitchFamily="34" charset="-122"/>
                <a:cs typeface="Fraunces Extra Bold" pitchFamily="34" charset="-120"/>
              </a:rPr>
              <a:t>20%</a:t>
            </a:r>
            <a:endParaRPr lang="en-US" sz="5150" dirty="0"/>
          </a:p>
        </p:txBody>
      </p:sp>
      <p:sp>
        <p:nvSpPr>
          <p:cNvPr id="11" name="Text 9"/>
          <p:cNvSpPr/>
          <p:nvPr/>
        </p:nvSpPr>
        <p:spPr>
          <a:xfrm>
            <a:off x="7668220" y="4707493"/>
            <a:ext cx="2616398" cy="310158"/>
          </a:xfrm>
          <a:prstGeom prst="rect">
            <a:avLst/>
          </a:prstGeom>
          <a:noFill/>
          <a:ln/>
        </p:spPr>
        <p:txBody>
          <a:bodyPr wrap="none" lIns="0" tIns="0" rIns="0" bIns="0" rtlCol="0" anchor="t"/>
          <a:lstStyle/>
          <a:p>
            <a:pPr marL="0" indent="0" algn="ctr">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Миттєва ліквідність</a:t>
            </a:r>
            <a:endParaRPr lang="en-US" sz="1950" dirty="0"/>
          </a:p>
        </p:txBody>
      </p:sp>
      <p:sp>
        <p:nvSpPr>
          <p:cNvPr id="12" name="Text 10"/>
          <p:cNvSpPr/>
          <p:nvPr/>
        </p:nvSpPr>
        <p:spPr>
          <a:xfrm>
            <a:off x="7439144" y="5136713"/>
            <a:ext cx="3074670" cy="635079"/>
          </a:xfrm>
          <a:prstGeom prst="rect">
            <a:avLst/>
          </a:prstGeom>
          <a:noFill/>
          <a:ln/>
        </p:spPr>
        <p:txBody>
          <a:bodyPr wrap="square" lIns="0" tIns="0" rIns="0" bIns="0" rtlCol="0" anchor="t"/>
          <a:lstStyle/>
          <a:p>
            <a:pPr marL="0" indent="0" algn="ctr">
              <a:lnSpc>
                <a:spcPts val="2500"/>
              </a:lnSpc>
              <a:buNone/>
            </a:pPr>
            <a:r>
              <a:rPr lang="en-US" sz="1550" dirty="0">
                <a:solidFill>
                  <a:srgbClr val="405449"/>
                </a:solidFill>
                <a:latin typeface="Nobile" pitchFamily="34" charset="0"/>
                <a:ea typeface="Nobile" pitchFamily="34" charset="-122"/>
                <a:cs typeface="Nobile" pitchFamily="34" charset="-120"/>
              </a:rPr>
              <a:t>Мінімальний рівень для негайних виплат</a:t>
            </a:r>
            <a:endParaRPr lang="en-US" sz="1550" dirty="0"/>
          </a:p>
        </p:txBody>
      </p:sp>
      <p:sp>
        <p:nvSpPr>
          <p:cNvPr id="13" name="Text 11"/>
          <p:cNvSpPr/>
          <p:nvPr/>
        </p:nvSpPr>
        <p:spPr>
          <a:xfrm>
            <a:off x="10761821" y="3804523"/>
            <a:ext cx="3074789" cy="654963"/>
          </a:xfrm>
          <a:prstGeom prst="rect">
            <a:avLst/>
          </a:prstGeom>
          <a:noFill/>
          <a:ln/>
        </p:spPr>
        <p:txBody>
          <a:bodyPr wrap="none" lIns="0" tIns="0" rIns="0" bIns="0" rtlCol="0" anchor="t"/>
          <a:lstStyle/>
          <a:p>
            <a:pPr marL="0" indent="0" algn="ctr">
              <a:lnSpc>
                <a:spcPts val="5150"/>
              </a:lnSpc>
              <a:buNone/>
            </a:pPr>
            <a:r>
              <a:rPr lang="en-US" sz="5150" b="1" dirty="0">
                <a:solidFill>
                  <a:srgbClr val="405449"/>
                </a:solidFill>
                <a:latin typeface="Fraunces Extra Bold" pitchFamily="34" charset="0"/>
                <a:ea typeface="Fraunces Extra Bold" pitchFamily="34" charset="-122"/>
                <a:cs typeface="Fraunces Extra Bold" pitchFamily="34" charset="-120"/>
              </a:rPr>
              <a:t>25%</a:t>
            </a:r>
            <a:endParaRPr lang="en-US" sz="5150" dirty="0"/>
          </a:p>
        </p:txBody>
      </p:sp>
      <p:sp>
        <p:nvSpPr>
          <p:cNvPr id="14" name="Text 12"/>
          <p:cNvSpPr/>
          <p:nvPr/>
        </p:nvSpPr>
        <p:spPr>
          <a:xfrm>
            <a:off x="11058763" y="4707493"/>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Кредитний ризик</a:t>
            </a:r>
            <a:endParaRPr lang="en-US" sz="1950" dirty="0"/>
          </a:p>
        </p:txBody>
      </p:sp>
      <p:sp>
        <p:nvSpPr>
          <p:cNvPr id="15" name="Text 13"/>
          <p:cNvSpPr/>
          <p:nvPr/>
        </p:nvSpPr>
        <p:spPr>
          <a:xfrm>
            <a:off x="10761821" y="5136713"/>
            <a:ext cx="3074789" cy="635079"/>
          </a:xfrm>
          <a:prstGeom prst="rect">
            <a:avLst/>
          </a:prstGeom>
          <a:noFill/>
          <a:ln/>
        </p:spPr>
        <p:txBody>
          <a:bodyPr wrap="square" lIns="0" tIns="0" rIns="0" bIns="0" rtlCol="0" anchor="t"/>
          <a:lstStyle/>
          <a:p>
            <a:pPr marL="0" indent="0" algn="ctr">
              <a:lnSpc>
                <a:spcPts val="2500"/>
              </a:lnSpc>
              <a:buNone/>
            </a:pPr>
            <a:r>
              <a:rPr lang="en-US" sz="1550" dirty="0">
                <a:solidFill>
                  <a:srgbClr val="405449"/>
                </a:solidFill>
                <a:latin typeface="Nobile" pitchFamily="34" charset="0"/>
                <a:ea typeface="Nobile" pitchFamily="34" charset="-122"/>
                <a:cs typeface="Nobile" pitchFamily="34" charset="-120"/>
              </a:rPr>
              <a:t>Максимум на одного контрагента</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1600795" y="448508"/>
            <a:ext cx="910471" cy="247412"/>
          </a:xfrm>
          <a:prstGeom prst="roundRect">
            <a:avLst>
              <a:gd name="adj" fmla="val 42177"/>
            </a:avLst>
          </a:prstGeom>
          <a:solidFill>
            <a:srgbClr val="DDEEE0"/>
          </a:solidFill>
          <a:ln/>
        </p:spPr>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711" y="514231"/>
            <a:ext cx="115848" cy="115848"/>
          </a:xfrm>
          <a:prstGeom prst="rect">
            <a:avLst/>
          </a:prstGeom>
        </p:spPr>
      </p:pic>
      <p:sp>
        <p:nvSpPr>
          <p:cNvPr id="4" name="Text 1"/>
          <p:cNvSpPr/>
          <p:nvPr/>
        </p:nvSpPr>
        <p:spPr>
          <a:xfrm>
            <a:off x="1861423" y="491966"/>
            <a:ext cx="562928" cy="160496"/>
          </a:xfrm>
          <a:prstGeom prst="rect">
            <a:avLst/>
          </a:prstGeom>
          <a:noFill/>
          <a:ln/>
        </p:spPr>
        <p:txBody>
          <a:bodyPr wrap="none" lIns="0" tIns="0" rIns="0" bIns="0" rtlCol="0" anchor="t"/>
          <a:lstStyle/>
          <a:p>
            <a:pPr marL="0" indent="0" algn="l">
              <a:lnSpc>
                <a:spcPts val="1250"/>
              </a:lnSpc>
              <a:buNone/>
            </a:pPr>
            <a:r>
              <a:rPr lang="en-US" sz="900" dirty="0">
                <a:solidFill>
                  <a:srgbClr val="405449"/>
                </a:solidFill>
                <a:latin typeface="Nobile" pitchFamily="34" charset="0"/>
                <a:ea typeface="Nobile" pitchFamily="34" charset="-122"/>
                <a:cs typeface="Nobile" pitchFamily="34" charset="-120"/>
              </a:rPr>
              <a:t>РОЗДІЛ 4</a:t>
            </a:r>
            <a:endParaRPr lang="en-US" sz="900" dirty="0"/>
          </a:p>
        </p:txBody>
      </p:sp>
      <p:sp>
        <p:nvSpPr>
          <p:cNvPr id="5" name="Text 2"/>
          <p:cNvSpPr/>
          <p:nvPr/>
        </p:nvSpPr>
        <p:spPr>
          <a:xfrm>
            <a:off x="1600795" y="738188"/>
            <a:ext cx="10213419" cy="452795"/>
          </a:xfrm>
          <a:prstGeom prst="rect">
            <a:avLst/>
          </a:prstGeom>
          <a:noFill/>
          <a:ln/>
        </p:spPr>
        <p:txBody>
          <a:bodyPr wrap="none" lIns="0" tIns="0" rIns="0" bIns="0" rtlCol="0" anchor="t"/>
          <a:lstStyle/>
          <a:p>
            <a:pPr marL="0" indent="0" algn="l">
              <a:lnSpc>
                <a:spcPts val="3550"/>
              </a:lnSpc>
              <a:buNone/>
            </a:pPr>
            <a:r>
              <a:rPr lang="en-US" sz="2850" b="1" dirty="0">
                <a:solidFill>
                  <a:srgbClr val="3B4540"/>
                </a:solidFill>
                <a:latin typeface="Fraunces Extra Bold" pitchFamily="34" charset="0"/>
                <a:ea typeface="Fraunces Extra Bold" pitchFamily="34" charset="-122"/>
                <a:cs typeface="Fraunces Extra Bold" pitchFamily="34" charset="-120"/>
              </a:rPr>
              <a:t>Стратегія забезпечення банківської безпеки в Україні</a:t>
            </a:r>
            <a:endParaRPr lang="en-US" sz="2850" dirty="0"/>
          </a:p>
        </p:txBody>
      </p:sp>
      <p:sp>
        <p:nvSpPr>
          <p:cNvPr id="6" name="Text 3"/>
          <p:cNvSpPr/>
          <p:nvPr/>
        </p:nvSpPr>
        <p:spPr>
          <a:xfrm>
            <a:off x="1600795" y="1349692"/>
            <a:ext cx="11428809" cy="401003"/>
          </a:xfrm>
          <a:prstGeom prst="rect">
            <a:avLst/>
          </a:prstGeom>
          <a:noFill/>
          <a:ln/>
        </p:spPr>
        <p:txBody>
          <a:bodyPr wrap="square" lIns="0" tIns="0" rIns="0" bIns="0" rtlCol="0" anchor="t"/>
          <a:lstStyle/>
          <a:p>
            <a:pPr marL="0" indent="0" algn="l">
              <a:lnSpc>
                <a:spcPts val="1550"/>
              </a:lnSpc>
              <a:buNone/>
            </a:pPr>
            <a:r>
              <a:rPr lang="en-US" sz="1100" dirty="0">
                <a:solidFill>
                  <a:srgbClr val="405449"/>
                </a:solidFill>
                <a:latin typeface="Nobile" pitchFamily="34" charset="0"/>
                <a:ea typeface="Nobile" pitchFamily="34" charset="-122"/>
                <a:cs typeface="Nobile" pitchFamily="34" charset="-120"/>
              </a:rPr>
              <a:t>Фінансова стратегія забезпечення банківської безпеки – це комплекс заходів із досягнення максимально можливої платоспроможності та стійкості комерційного банку, ліквідності його балансу, ефективної структури капіталу й найбільш прибуткових напрямів його вкладень.</a:t>
            </a:r>
            <a:endParaRPr lang="en-US" sz="1100" dirty="0"/>
          </a:p>
        </p:txBody>
      </p:sp>
      <p:pic>
        <p:nvPicPr>
          <p:cNvPr id="7" name="Image 1" descr="preencoded.png"/>
          <p:cNvPicPr>
            <a:picLocks noChangeAspect="1"/>
          </p:cNvPicPr>
          <p:nvPr/>
        </p:nvPicPr>
        <p:blipFill>
          <a:blip r:embed="rId5"/>
          <a:stretch>
            <a:fillRect/>
          </a:stretch>
        </p:blipFill>
        <p:spPr>
          <a:xfrm>
            <a:off x="1800106" y="1869638"/>
            <a:ext cx="11030069" cy="5391507"/>
          </a:xfrm>
          <a:prstGeom prst="rect">
            <a:avLst/>
          </a:prstGeom>
        </p:spPr>
      </p:pic>
      <p:pic>
        <p:nvPicPr>
          <p:cNvPr id="8" name="Image 2" descr="preencoded.png"/>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6606593" y="3136818"/>
            <a:ext cx="400000" cy="400000"/>
          </a:xfrm>
          <a:prstGeom prst="rect">
            <a:avLst/>
          </a:prstGeom>
        </p:spPr>
      </p:pic>
      <p:sp>
        <p:nvSpPr>
          <p:cNvPr id="9" name="Text 4"/>
          <p:cNvSpPr/>
          <p:nvPr/>
        </p:nvSpPr>
        <p:spPr>
          <a:xfrm>
            <a:off x="2635167" y="3724675"/>
            <a:ext cx="2571427" cy="321428"/>
          </a:xfrm>
          <a:prstGeom prst="rect">
            <a:avLst/>
          </a:prstGeom>
          <a:noFill/>
          <a:ln/>
        </p:spPr>
        <p:txBody>
          <a:bodyPr wrap="none" lIns="0" tIns="0" rIns="0" bIns="0" rtlCol="0" anchor="t"/>
          <a:lstStyle/>
          <a:p>
            <a:pPr marL="0" indent="0" algn="ctr">
              <a:lnSpc>
                <a:spcPts val="2500"/>
              </a:lnSpc>
              <a:buNone/>
            </a:pPr>
            <a:r>
              <a:rPr lang="en-US" sz="2000" b="1" dirty="0">
                <a:solidFill>
                  <a:srgbClr val="405449"/>
                </a:solidFill>
                <a:latin typeface="Fraunces Extra Bold" pitchFamily="34" charset="0"/>
                <a:ea typeface="Fraunces Extra Bold" pitchFamily="34" charset="-122"/>
                <a:cs typeface="Fraunces Extra Bold" pitchFamily="34" charset="-120"/>
              </a:rPr>
              <a:t>Аналіз загроз</a:t>
            </a:r>
            <a:endParaRPr lang="en-US" sz="2000" dirty="0"/>
          </a:p>
        </p:txBody>
      </p:sp>
      <p:pic>
        <p:nvPicPr>
          <p:cNvPr id="10" name="Image 3" descr="preencoded.png"/>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8366591" y="3936817"/>
            <a:ext cx="400000" cy="400000"/>
          </a:xfrm>
          <a:prstGeom prst="rect">
            <a:avLst/>
          </a:prstGeom>
        </p:spPr>
      </p:pic>
      <p:sp>
        <p:nvSpPr>
          <p:cNvPr id="11" name="Text 5"/>
          <p:cNvSpPr/>
          <p:nvPr/>
        </p:nvSpPr>
        <p:spPr>
          <a:xfrm>
            <a:off x="8086055" y="2490390"/>
            <a:ext cx="2709463" cy="321428"/>
          </a:xfrm>
          <a:prstGeom prst="rect">
            <a:avLst/>
          </a:prstGeom>
          <a:noFill/>
          <a:ln/>
        </p:spPr>
        <p:txBody>
          <a:bodyPr wrap="none" lIns="0" tIns="0" rIns="0" bIns="0" rtlCol="0" anchor="t"/>
          <a:lstStyle/>
          <a:p>
            <a:pPr marL="0" indent="0" algn="ctr">
              <a:lnSpc>
                <a:spcPts val="2500"/>
              </a:lnSpc>
              <a:buNone/>
            </a:pPr>
            <a:r>
              <a:rPr lang="en-US" sz="2000" b="1" dirty="0">
                <a:solidFill>
                  <a:srgbClr val="405449"/>
                </a:solidFill>
                <a:latin typeface="Fraunces Extra Bold" pitchFamily="34" charset="0"/>
                <a:ea typeface="Fraunces Extra Bold" pitchFamily="34" charset="-122"/>
                <a:cs typeface="Fraunces Extra Bold" pitchFamily="34" charset="-120"/>
              </a:rPr>
              <a:t>Планування заходів</a:t>
            </a:r>
            <a:endParaRPr lang="en-US" sz="2000" dirty="0"/>
          </a:p>
        </p:txBody>
      </p:sp>
      <p:pic>
        <p:nvPicPr>
          <p:cNvPr id="12" name="Image 4" descr="preencoded.png"/>
          <p:cNvPicPr>
            <a:picLocks noChangeAspect="1"/>
          </p:cNvPicPr>
          <p:nvPr/>
        </p:nvPicPr>
        <p:blipFill>
          <a:blip r:embed="rId3">
            <a:extLst>
              <a:ext uri="{96DAC541-7B7A-43D3-8B79-37D633B846F1}">
                <asvg:svgBlip xmlns:asvg="http://schemas.microsoft.com/office/drawing/2016/SVG/main" r:embed="rId8"/>
              </a:ext>
            </a:extLst>
          </a:blip>
          <a:stretch>
            <a:fillRect/>
          </a:stretch>
        </p:blipFill>
        <p:spPr>
          <a:xfrm>
            <a:off x="7612127" y="5616816"/>
            <a:ext cx="399999" cy="400000"/>
          </a:xfrm>
          <a:prstGeom prst="rect">
            <a:avLst/>
          </a:prstGeom>
        </p:spPr>
      </p:pic>
      <p:sp>
        <p:nvSpPr>
          <p:cNvPr id="13" name="Text 6"/>
          <p:cNvSpPr/>
          <p:nvPr/>
        </p:nvSpPr>
        <p:spPr>
          <a:xfrm>
            <a:off x="9146412" y="5027531"/>
            <a:ext cx="3125533" cy="321428"/>
          </a:xfrm>
          <a:prstGeom prst="rect">
            <a:avLst/>
          </a:prstGeom>
          <a:noFill/>
          <a:ln/>
        </p:spPr>
        <p:txBody>
          <a:bodyPr wrap="none" lIns="0" tIns="0" rIns="0" bIns="0" rtlCol="0" anchor="t"/>
          <a:lstStyle/>
          <a:p>
            <a:pPr marL="0" indent="0" algn="ctr">
              <a:lnSpc>
                <a:spcPts val="2500"/>
              </a:lnSpc>
              <a:buNone/>
            </a:pPr>
            <a:r>
              <a:rPr lang="en-US" sz="2000" b="1" dirty="0">
                <a:solidFill>
                  <a:srgbClr val="405449"/>
                </a:solidFill>
                <a:latin typeface="Fraunces Extra Bold" pitchFamily="34" charset="0"/>
                <a:ea typeface="Fraunces Extra Bold" pitchFamily="34" charset="-122"/>
                <a:cs typeface="Fraunces Extra Bold" pitchFamily="34" charset="-120"/>
              </a:rPr>
              <a:t>Впровадження захисту</a:t>
            </a:r>
            <a:endParaRPr lang="en-US" sz="2000" dirty="0"/>
          </a:p>
        </p:txBody>
      </p:sp>
      <p:pic>
        <p:nvPicPr>
          <p:cNvPr id="14" name="Image 5" descr="preencoded.png"/>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5852307" y="4862531"/>
            <a:ext cx="399999" cy="400000"/>
          </a:xfrm>
          <a:prstGeom prst="rect">
            <a:avLst/>
          </a:prstGeom>
        </p:spPr>
      </p:pic>
      <p:sp>
        <p:nvSpPr>
          <p:cNvPr id="15" name="Text 7"/>
          <p:cNvSpPr/>
          <p:nvPr/>
        </p:nvSpPr>
        <p:spPr>
          <a:xfrm>
            <a:off x="3650702" y="6284673"/>
            <a:ext cx="3054462" cy="321428"/>
          </a:xfrm>
          <a:prstGeom prst="rect">
            <a:avLst/>
          </a:prstGeom>
          <a:noFill/>
          <a:ln/>
        </p:spPr>
        <p:txBody>
          <a:bodyPr wrap="none" lIns="0" tIns="0" rIns="0" bIns="0" rtlCol="0" anchor="t"/>
          <a:lstStyle/>
          <a:p>
            <a:pPr marL="0" indent="0" algn="ctr">
              <a:lnSpc>
                <a:spcPts val="2500"/>
              </a:lnSpc>
              <a:buNone/>
            </a:pPr>
            <a:r>
              <a:rPr lang="en-US" sz="2000" b="1" dirty="0">
                <a:solidFill>
                  <a:srgbClr val="405449"/>
                </a:solidFill>
                <a:latin typeface="Fraunces Extra Bold" pitchFamily="34" charset="0"/>
                <a:ea typeface="Fraunces Extra Bold" pitchFamily="34" charset="-122"/>
                <a:cs typeface="Fraunces Extra Bold" pitchFamily="34" charset="-120"/>
              </a:rPr>
              <a:t>Моніторинг і контроль</a:t>
            </a:r>
            <a:endParaRPr lang="en-US" sz="2000" dirty="0"/>
          </a:p>
        </p:txBody>
      </p:sp>
      <p:sp>
        <p:nvSpPr>
          <p:cNvPr id="16" name="Text 8"/>
          <p:cNvSpPr/>
          <p:nvPr/>
        </p:nvSpPr>
        <p:spPr>
          <a:xfrm>
            <a:off x="1600795" y="7380089"/>
            <a:ext cx="11428809" cy="401003"/>
          </a:xfrm>
          <a:prstGeom prst="rect">
            <a:avLst/>
          </a:prstGeom>
          <a:noFill/>
          <a:ln/>
        </p:spPr>
        <p:txBody>
          <a:bodyPr wrap="square" lIns="0" tIns="0" rIns="0" bIns="0" rtlCol="0" anchor="t"/>
          <a:lstStyle/>
          <a:p>
            <a:pPr marL="0" indent="0" algn="l">
              <a:lnSpc>
                <a:spcPts val="1550"/>
              </a:lnSpc>
              <a:buNone/>
            </a:pPr>
            <a:r>
              <a:rPr lang="en-US" sz="1100" dirty="0">
                <a:solidFill>
                  <a:srgbClr val="405449"/>
                </a:solidFill>
                <a:latin typeface="Nobile" pitchFamily="34" charset="0"/>
                <a:ea typeface="Nobile" pitchFamily="34" charset="-122"/>
                <a:cs typeface="Nobile" pitchFamily="34" charset="-120"/>
              </a:rPr>
              <a:t>Метою стратегії є збільшення прибутковості, оборотності капіталу та розширення позицій на ринку банківських послуг через чітке стратегічне і тактичне планування.</a:t>
            </a:r>
            <a:endParaRPr lang="en-US" sz="1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793790" y="1975723"/>
            <a:ext cx="1831300" cy="373142"/>
          </a:xfrm>
          <a:prstGeom prst="roundRect">
            <a:avLst>
              <a:gd name="adj" fmla="val 38297"/>
            </a:avLst>
          </a:prstGeom>
          <a:solidFill>
            <a:srgbClr val="DDEEE0"/>
          </a:solidFill>
          <a:ln/>
        </p:spPr>
      </p:sp>
      <p:sp>
        <p:nvSpPr>
          <p:cNvPr id="3" name="Text 1"/>
          <p:cNvSpPr/>
          <p:nvPr/>
        </p:nvSpPr>
        <p:spPr>
          <a:xfrm>
            <a:off x="912852" y="2035254"/>
            <a:ext cx="1593175" cy="254079"/>
          </a:xfrm>
          <a:prstGeom prst="rect">
            <a:avLst/>
          </a:prstGeom>
          <a:noFill/>
          <a:ln/>
        </p:spPr>
        <p:txBody>
          <a:bodyPr wrap="none" lIns="0" tIns="0" rIns="0" bIns="0" rtlCol="0" anchor="t"/>
          <a:lstStyle/>
          <a:p>
            <a:pPr marL="0" indent="0" algn="l">
              <a:lnSpc>
                <a:spcPts val="2000"/>
              </a:lnSpc>
              <a:buNone/>
            </a:pPr>
            <a:r>
              <a:rPr lang="en-US" sz="1250" dirty="0">
                <a:solidFill>
                  <a:srgbClr val="405449"/>
                </a:solidFill>
                <a:latin typeface="Nobile" pitchFamily="34" charset="0"/>
                <a:ea typeface="Nobile" pitchFamily="34" charset="-122"/>
                <a:cs typeface="Nobile" pitchFamily="34" charset="-120"/>
              </a:rPr>
              <a:t>ЗМІСТ ПРЕЗЕНТАЦІЇ</a:t>
            </a:r>
            <a:endParaRPr lang="en-US" sz="1250" dirty="0"/>
          </a:p>
        </p:txBody>
      </p:sp>
      <p:sp>
        <p:nvSpPr>
          <p:cNvPr id="4" name="Text 2"/>
          <p:cNvSpPr/>
          <p:nvPr/>
        </p:nvSpPr>
        <p:spPr>
          <a:xfrm>
            <a:off x="793790" y="2428161"/>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Структура курсу</a:t>
            </a:r>
            <a:endParaRPr lang="en-US" sz="3900" dirty="0"/>
          </a:p>
        </p:txBody>
      </p:sp>
      <p:sp>
        <p:nvSpPr>
          <p:cNvPr id="5" name="Text 3"/>
          <p:cNvSpPr/>
          <p:nvPr/>
        </p:nvSpPr>
        <p:spPr>
          <a:xfrm>
            <a:off x="793790" y="334589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5449"/>
                </a:solidFill>
                <a:latin typeface="Fraunces Light" pitchFamily="34" charset="0"/>
                <a:ea typeface="Fraunces Light" pitchFamily="34" charset="-122"/>
                <a:cs typeface="Fraunces Light" pitchFamily="34" charset="-120"/>
              </a:rPr>
              <a:t>01</a:t>
            </a:r>
            <a:endParaRPr lang="en-US" sz="1550" dirty="0"/>
          </a:p>
        </p:txBody>
      </p:sp>
      <p:sp>
        <p:nvSpPr>
          <p:cNvPr id="6" name="Shape 4"/>
          <p:cNvSpPr/>
          <p:nvPr/>
        </p:nvSpPr>
        <p:spPr>
          <a:xfrm>
            <a:off x="793790" y="3660219"/>
            <a:ext cx="6422231" cy="22860"/>
          </a:xfrm>
          <a:prstGeom prst="rect">
            <a:avLst/>
          </a:prstGeom>
          <a:solidFill>
            <a:srgbClr val="438951"/>
          </a:solidFill>
          <a:ln/>
        </p:spPr>
      </p:sp>
      <p:sp>
        <p:nvSpPr>
          <p:cNvPr id="7" name="Text 5"/>
          <p:cNvSpPr/>
          <p:nvPr/>
        </p:nvSpPr>
        <p:spPr>
          <a:xfrm>
            <a:off x="793790" y="3805118"/>
            <a:ext cx="3778210" cy="310158"/>
          </a:xfrm>
          <a:prstGeom prst="rect">
            <a:avLst/>
          </a:prstGeom>
          <a:noFill/>
          <a:ln/>
        </p:spPr>
        <p:txBody>
          <a:bodyPr wrap="non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Безпека банківської системи</a:t>
            </a:r>
            <a:endParaRPr lang="en-US" sz="1950" dirty="0"/>
          </a:p>
        </p:txBody>
      </p:sp>
      <p:sp>
        <p:nvSpPr>
          <p:cNvPr id="8" name="Text 6"/>
          <p:cNvSpPr/>
          <p:nvPr/>
        </p:nvSpPr>
        <p:spPr>
          <a:xfrm>
            <a:off x="793790" y="4234339"/>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Як складова фінансової безпеки держави</a:t>
            </a:r>
            <a:endParaRPr lang="en-US" sz="1550" dirty="0"/>
          </a:p>
        </p:txBody>
      </p:sp>
      <p:sp>
        <p:nvSpPr>
          <p:cNvPr id="9" name="Text 7"/>
          <p:cNvSpPr/>
          <p:nvPr/>
        </p:nvSpPr>
        <p:spPr>
          <a:xfrm>
            <a:off x="7414379" y="334589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5449"/>
                </a:solidFill>
                <a:latin typeface="Fraunces Light" pitchFamily="34" charset="0"/>
                <a:ea typeface="Fraunces Light" pitchFamily="34" charset="-122"/>
                <a:cs typeface="Fraunces Light" pitchFamily="34" charset="-120"/>
              </a:rPr>
              <a:t>02</a:t>
            </a:r>
            <a:endParaRPr lang="en-US" sz="1550" dirty="0"/>
          </a:p>
        </p:txBody>
      </p:sp>
      <p:sp>
        <p:nvSpPr>
          <p:cNvPr id="10" name="Shape 8"/>
          <p:cNvSpPr/>
          <p:nvPr/>
        </p:nvSpPr>
        <p:spPr>
          <a:xfrm>
            <a:off x="7414379" y="3660219"/>
            <a:ext cx="6422231" cy="22860"/>
          </a:xfrm>
          <a:prstGeom prst="rect">
            <a:avLst/>
          </a:prstGeom>
          <a:solidFill>
            <a:srgbClr val="438951"/>
          </a:solidFill>
          <a:ln/>
        </p:spPr>
      </p:sp>
      <p:sp>
        <p:nvSpPr>
          <p:cNvPr id="11" name="Text 9"/>
          <p:cNvSpPr/>
          <p:nvPr/>
        </p:nvSpPr>
        <p:spPr>
          <a:xfrm>
            <a:off x="7414379" y="3805118"/>
            <a:ext cx="3009305" cy="310158"/>
          </a:xfrm>
          <a:prstGeom prst="rect">
            <a:avLst/>
          </a:prstGeom>
          <a:noFill/>
          <a:ln/>
        </p:spPr>
        <p:txBody>
          <a:bodyPr wrap="non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Систематизація загроз</a:t>
            </a:r>
            <a:endParaRPr lang="en-US" sz="1950" dirty="0"/>
          </a:p>
        </p:txBody>
      </p:sp>
      <p:sp>
        <p:nvSpPr>
          <p:cNvPr id="12" name="Text 10"/>
          <p:cNvSpPr/>
          <p:nvPr/>
        </p:nvSpPr>
        <p:spPr>
          <a:xfrm>
            <a:off x="7414379" y="4234339"/>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Фінансовій безпеці комерційних банків</a:t>
            </a:r>
            <a:endParaRPr lang="en-US" sz="1550" dirty="0"/>
          </a:p>
        </p:txBody>
      </p:sp>
      <p:sp>
        <p:nvSpPr>
          <p:cNvPr id="13" name="Text 11"/>
          <p:cNvSpPr/>
          <p:nvPr/>
        </p:nvSpPr>
        <p:spPr>
          <a:xfrm>
            <a:off x="793790" y="489906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5449"/>
                </a:solidFill>
                <a:latin typeface="Fraunces Light" pitchFamily="34" charset="0"/>
                <a:ea typeface="Fraunces Light" pitchFamily="34" charset="-122"/>
                <a:cs typeface="Fraunces Light" pitchFamily="34" charset="-120"/>
              </a:rPr>
              <a:t>03</a:t>
            </a:r>
            <a:endParaRPr lang="en-US" sz="1550" dirty="0"/>
          </a:p>
        </p:txBody>
      </p:sp>
      <p:sp>
        <p:nvSpPr>
          <p:cNvPr id="14" name="Shape 12"/>
          <p:cNvSpPr/>
          <p:nvPr/>
        </p:nvSpPr>
        <p:spPr>
          <a:xfrm>
            <a:off x="793790" y="5213390"/>
            <a:ext cx="6422231" cy="22860"/>
          </a:xfrm>
          <a:prstGeom prst="rect">
            <a:avLst/>
          </a:prstGeom>
          <a:solidFill>
            <a:srgbClr val="438951"/>
          </a:solidFill>
          <a:ln/>
        </p:spPr>
      </p:sp>
      <p:sp>
        <p:nvSpPr>
          <p:cNvPr id="15" name="Text 13"/>
          <p:cNvSpPr/>
          <p:nvPr/>
        </p:nvSpPr>
        <p:spPr>
          <a:xfrm>
            <a:off x="793790" y="535828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Методика оцінки</a:t>
            </a:r>
            <a:endParaRPr lang="en-US" sz="1950" dirty="0"/>
          </a:p>
        </p:txBody>
      </p:sp>
      <p:sp>
        <p:nvSpPr>
          <p:cNvPr id="16" name="Text 14"/>
          <p:cNvSpPr/>
          <p:nvPr/>
        </p:nvSpPr>
        <p:spPr>
          <a:xfrm>
            <a:off x="793790" y="5787509"/>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Фінансової безпеки банківської системи</a:t>
            </a:r>
            <a:endParaRPr lang="en-US" sz="1550" dirty="0"/>
          </a:p>
        </p:txBody>
      </p:sp>
      <p:sp>
        <p:nvSpPr>
          <p:cNvPr id="17" name="Text 15"/>
          <p:cNvSpPr/>
          <p:nvPr/>
        </p:nvSpPr>
        <p:spPr>
          <a:xfrm>
            <a:off x="7414379" y="489906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5449"/>
                </a:solidFill>
                <a:latin typeface="Fraunces Light" pitchFamily="34" charset="0"/>
                <a:ea typeface="Fraunces Light" pitchFamily="34" charset="-122"/>
                <a:cs typeface="Fraunces Light" pitchFamily="34" charset="-120"/>
              </a:rPr>
              <a:t>04</a:t>
            </a:r>
            <a:endParaRPr lang="en-US" sz="1550" dirty="0"/>
          </a:p>
        </p:txBody>
      </p:sp>
      <p:sp>
        <p:nvSpPr>
          <p:cNvPr id="18" name="Shape 16"/>
          <p:cNvSpPr/>
          <p:nvPr/>
        </p:nvSpPr>
        <p:spPr>
          <a:xfrm>
            <a:off x="7414379" y="5213390"/>
            <a:ext cx="6422231" cy="22860"/>
          </a:xfrm>
          <a:prstGeom prst="rect">
            <a:avLst/>
          </a:prstGeom>
          <a:solidFill>
            <a:srgbClr val="438951"/>
          </a:solidFill>
          <a:ln/>
        </p:spPr>
      </p:sp>
      <p:sp>
        <p:nvSpPr>
          <p:cNvPr id="19" name="Text 17"/>
          <p:cNvSpPr/>
          <p:nvPr/>
        </p:nvSpPr>
        <p:spPr>
          <a:xfrm>
            <a:off x="7414379" y="5358289"/>
            <a:ext cx="3097173" cy="310158"/>
          </a:xfrm>
          <a:prstGeom prst="rect">
            <a:avLst/>
          </a:prstGeom>
          <a:noFill/>
          <a:ln/>
        </p:spPr>
        <p:txBody>
          <a:bodyPr wrap="non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Стратегія забезпечення</a:t>
            </a:r>
            <a:endParaRPr lang="en-US" sz="1950" dirty="0"/>
          </a:p>
        </p:txBody>
      </p:sp>
      <p:sp>
        <p:nvSpPr>
          <p:cNvPr id="20" name="Text 18"/>
          <p:cNvSpPr/>
          <p:nvPr/>
        </p:nvSpPr>
        <p:spPr>
          <a:xfrm>
            <a:off x="7414379" y="5787509"/>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Банківської безпеки в Україні</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346127"/>
            <a:ext cx="6877764" cy="620078"/>
          </a:xfrm>
          <a:prstGeom prst="rect">
            <a:avLst/>
          </a:prstGeom>
          <a:noFill/>
          <a:ln/>
        </p:spPr>
        <p:txBody>
          <a:bodyPr wrap="non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Ключові поняття і терміни</a:t>
            </a:r>
            <a:endParaRPr lang="en-US" sz="3900" dirty="0"/>
          </a:p>
        </p:txBody>
      </p:sp>
      <p:sp>
        <p:nvSpPr>
          <p:cNvPr id="3" name="Shape 1"/>
          <p:cNvSpPr/>
          <p:nvPr/>
        </p:nvSpPr>
        <p:spPr>
          <a:xfrm>
            <a:off x="650915" y="3263860"/>
            <a:ext cx="6565106" cy="2619613"/>
          </a:xfrm>
          <a:prstGeom prst="roundRect">
            <a:avLst>
              <a:gd name="adj" fmla="val 10910"/>
            </a:avLst>
          </a:prstGeom>
          <a:solidFill>
            <a:srgbClr val="438951"/>
          </a:solidFill>
          <a:ln/>
        </p:spPr>
      </p:sp>
      <p:sp>
        <p:nvSpPr>
          <p:cNvPr id="4" name="Text 2"/>
          <p:cNvSpPr/>
          <p:nvPr/>
        </p:nvSpPr>
        <p:spPr>
          <a:xfrm>
            <a:off x="849273" y="3442454"/>
            <a:ext cx="6168390" cy="396954"/>
          </a:xfrm>
          <a:prstGeom prst="rect">
            <a:avLst/>
          </a:prstGeom>
          <a:noFill/>
          <a:ln/>
        </p:spPr>
        <p:txBody>
          <a:bodyPr wrap="none" lIns="0" tIns="0" rIns="0" bIns="0" rtlCol="0" anchor="t"/>
          <a:lstStyle/>
          <a:p>
            <a:pPr marL="0" indent="0" algn="l">
              <a:lnSpc>
                <a:spcPts val="3100"/>
              </a:lnSpc>
              <a:buNone/>
            </a:pPr>
            <a:r>
              <a:rPr lang="en-US" sz="1950" dirty="0">
                <a:solidFill>
                  <a:srgbClr val="000000"/>
                </a:solidFill>
                <a:latin typeface="Nobile" pitchFamily="34" charset="0"/>
                <a:ea typeface="Nobile" pitchFamily="34" charset="-122"/>
                <a:cs typeface="Nobile" pitchFamily="34" charset="-120"/>
              </a:rPr>
              <a:t>Основні концепції</a:t>
            </a:r>
            <a:endParaRPr lang="en-US" sz="1950" dirty="0"/>
          </a:p>
        </p:txBody>
      </p:sp>
      <p:sp>
        <p:nvSpPr>
          <p:cNvPr id="5" name="Text 3"/>
          <p:cNvSpPr/>
          <p:nvPr/>
        </p:nvSpPr>
        <p:spPr>
          <a:xfrm>
            <a:off x="849273" y="4018002"/>
            <a:ext cx="6168390" cy="952677"/>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000000"/>
                </a:solidFill>
                <a:latin typeface="Nobile" pitchFamily="34" charset="0"/>
                <a:ea typeface="Nobile" pitchFamily="34" charset="-122"/>
                <a:cs typeface="Nobile" pitchFamily="34" charset="-120"/>
              </a:rPr>
              <a:t>Безпека банківської системи</a:t>
            </a:r>
            <a:endParaRPr lang="en-US" sz="1550" dirty="0"/>
          </a:p>
          <a:p>
            <a:pPr marL="342900" indent="-342900" algn="l">
              <a:lnSpc>
                <a:spcPts val="2500"/>
              </a:lnSpc>
              <a:buSzPct val="100000"/>
              <a:buChar char="•"/>
            </a:pPr>
            <a:r>
              <a:rPr lang="en-US" sz="1550" dirty="0">
                <a:solidFill>
                  <a:srgbClr val="000000"/>
                </a:solidFill>
                <a:latin typeface="Nobile" pitchFamily="34" charset="0"/>
                <a:ea typeface="Nobile" pitchFamily="34" charset="-122"/>
                <a:cs typeface="Nobile" pitchFamily="34" charset="-120"/>
              </a:rPr>
              <a:t>Фінансова безпека банківської діяльності</a:t>
            </a:r>
            <a:endParaRPr lang="en-US" sz="1550" dirty="0"/>
          </a:p>
          <a:p>
            <a:pPr marL="342900" indent="-342900" algn="l">
              <a:lnSpc>
                <a:spcPts val="2500"/>
              </a:lnSpc>
              <a:buSzPct val="100000"/>
              <a:buChar char="•"/>
            </a:pPr>
            <a:r>
              <a:rPr lang="en-US" sz="1550" dirty="0">
                <a:solidFill>
                  <a:srgbClr val="000000"/>
                </a:solidFill>
                <a:latin typeface="Nobile" pitchFamily="34" charset="0"/>
                <a:ea typeface="Nobile" pitchFamily="34" charset="-122"/>
                <a:cs typeface="Nobile" pitchFamily="34" charset="-120"/>
              </a:rPr>
              <a:t>Загрози безпеці комерційного банку</a:t>
            </a:r>
            <a:endParaRPr lang="en-US" sz="1550" dirty="0"/>
          </a:p>
        </p:txBody>
      </p:sp>
      <p:sp>
        <p:nvSpPr>
          <p:cNvPr id="6" name="Text 4"/>
          <p:cNvSpPr/>
          <p:nvPr/>
        </p:nvSpPr>
        <p:spPr>
          <a:xfrm>
            <a:off x="7564874" y="3442454"/>
            <a:ext cx="6279356" cy="396954"/>
          </a:xfrm>
          <a:prstGeom prst="rect">
            <a:avLst/>
          </a:prstGeom>
          <a:noFill/>
          <a:ln/>
        </p:spPr>
        <p:txBody>
          <a:bodyPr wrap="non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Інструменти оцінки</a:t>
            </a:r>
            <a:endParaRPr lang="en-US" sz="1950" dirty="0"/>
          </a:p>
        </p:txBody>
      </p:sp>
      <p:sp>
        <p:nvSpPr>
          <p:cNvPr id="7" name="Text 5"/>
          <p:cNvSpPr/>
          <p:nvPr/>
        </p:nvSpPr>
        <p:spPr>
          <a:xfrm>
            <a:off x="7564874" y="4018002"/>
            <a:ext cx="6279356" cy="1270236"/>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5449"/>
                </a:solidFill>
                <a:latin typeface="Nobile" pitchFamily="34" charset="0"/>
                <a:ea typeface="Nobile" pitchFamily="34" charset="-122"/>
                <a:cs typeface="Nobile" pitchFamily="34" charset="-120"/>
              </a:rPr>
              <a:t>Індикатори банківської безпеки</a:t>
            </a:r>
            <a:endParaRPr lang="en-US" sz="1550" dirty="0"/>
          </a:p>
          <a:p>
            <a:pPr marL="342900" indent="-342900" algn="l">
              <a:lnSpc>
                <a:spcPts val="2500"/>
              </a:lnSpc>
              <a:buSzPct val="100000"/>
              <a:buChar char="•"/>
            </a:pPr>
            <a:r>
              <a:rPr lang="en-US" sz="1550" dirty="0">
                <a:solidFill>
                  <a:srgbClr val="405449"/>
                </a:solidFill>
                <a:latin typeface="Nobile" pitchFamily="34" charset="0"/>
                <a:ea typeface="Nobile" pitchFamily="34" charset="-122"/>
                <a:cs typeface="Nobile" pitchFamily="34" charset="-120"/>
              </a:rPr>
              <a:t>Індикатори безпеки банку</a:t>
            </a:r>
            <a:endParaRPr lang="en-US" sz="1550" dirty="0"/>
          </a:p>
          <a:p>
            <a:pPr marL="342900" indent="-342900" algn="l">
              <a:lnSpc>
                <a:spcPts val="2500"/>
              </a:lnSpc>
              <a:buSzPct val="100000"/>
              <a:buChar char="•"/>
            </a:pPr>
            <a:r>
              <a:rPr lang="en-US" sz="1550" dirty="0">
                <a:solidFill>
                  <a:srgbClr val="405449"/>
                </a:solidFill>
                <a:latin typeface="Nobile" pitchFamily="34" charset="0"/>
                <a:ea typeface="Nobile" pitchFamily="34" charset="-122"/>
                <a:cs typeface="Nobile" pitchFamily="34" charset="-120"/>
              </a:rPr>
              <a:t>Економічні нормативи НБУ</a:t>
            </a:r>
            <a:endParaRPr lang="en-US" sz="1550" dirty="0"/>
          </a:p>
          <a:p>
            <a:pPr marL="342900" indent="-342900" algn="l">
              <a:lnSpc>
                <a:spcPts val="2500"/>
              </a:lnSpc>
              <a:buSzPct val="100000"/>
              <a:buChar char="•"/>
            </a:pPr>
            <a:r>
              <a:rPr lang="en-US" sz="1550" dirty="0">
                <a:solidFill>
                  <a:srgbClr val="405449"/>
                </a:solidFill>
                <a:latin typeface="Nobile" pitchFamily="34" charset="0"/>
                <a:ea typeface="Nobile" pitchFamily="34" charset="-122"/>
                <a:cs typeface="Nobile" pitchFamily="34" charset="-120"/>
              </a:rPr>
              <a:t>Стратегія забезпечення безпеки</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40926"/>
            <a:ext cx="7556421" cy="1860233"/>
          </a:xfrm>
          <a:prstGeom prst="rect">
            <a:avLst/>
          </a:prstGeom>
          <a:noFill/>
          <a:ln/>
        </p:spPr>
        <p:txBody>
          <a:bodyPr wrap="squar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Банківська безпека як пріоритет фінансової безпеки держави</a:t>
            </a:r>
            <a:endParaRPr lang="en-US" sz="3900" dirty="0"/>
          </a:p>
        </p:txBody>
      </p:sp>
      <p:sp>
        <p:nvSpPr>
          <p:cNvPr id="4" name="Text 1"/>
          <p:cNvSpPr/>
          <p:nvPr/>
        </p:nvSpPr>
        <p:spPr>
          <a:xfrm>
            <a:off x="6280190" y="2898815"/>
            <a:ext cx="7556421" cy="2778681"/>
          </a:xfrm>
          <a:prstGeom prst="rect">
            <a:avLst/>
          </a:prstGeom>
          <a:noFill/>
          <a:ln/>
        </p:spPr>
        <p:txBody>
          <a:bodyPr wrap="squar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Банкрутство комерційних банків та неефективність діяльності центрального банку може призвести до колосальних збитків національної економіки. Проблема безпеки банківського сектору стала міжнародною проблемою, для вирішення якої представники найбільших світових банків об'єдналися під егідою Міжнародної асоціації з питань безпеки в банківській справі.</a:t>
            </a:r>
            <a:endParaRPr lang="en-US" sz="1950" dirty="0"/>
          </a:p>
        </p:txBody>
      </p:sp>
      <p:sp>
        <p:nvSpPr>
          <p:cNvPr id="5" name="Text 2"/>
          <p:cNvSpPr/>
          <p:nvPr/>
        </p:nvSpPr>
        <p:spPr>
          <a:xfrm>
            <a:off x="6280190" y="5900738"/>
            <a:ext cx="7556421" cy="1587818"/>
          </a:xfrm>
          <a:prstGeom prst="rect">
            <a:avLst/>
          </a:prstGeom>
          <a:noFill/>
          <a:ln/>
        </p:spPr>
        <p:txBody>
          <a:bodyPr wrap="squar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Міжнародна валютно-фінансова криза 2007–2008 рр. вивела питання банківської безпеки на найвищий рівень. Забезпечення безпеки банківської системи загалом і окремих банків є складною і багатогранною проблемою.</a:t>
            </a:r>
            <a:endParaRPr lang="en-US" sz="1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33080"/>
            <a:ext cx="7556421" cy="1860233"/>
          </a:xfrm>
          <a:prstGeom prst="rect">
            <a:avLst/>
          </a:prstGeom>
          <a:noFill/>
          <a:ln/>
        </p:spPr>
        <p:txBody>
          <a:bodyPr wrap="squar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Два аспекти фінансової безпеки банківської системи</a:t>
            </a:r>
            <a:endParaRPr lang="en-US" sz="3900" dirty="0"/>
          </a:p>
        </p:txBody>
      </p:sp>
      <p:sp>
        <p:nvSpPr>
          <p:cNvPr id="4" name="Shape 1"/>
          <p:cNvSpPr/>
          <p:nvPr/>
        </p:nvSpPr>
        <p:spPr>
          <a:xfrm>
            <a:off x="793790" y="2990969"/>
            <a:ext cx="7556421" cy="2103596"/>
          </a:xfrm>
          <a:prstGeom prst="roundRect">
            <a:avLst>
              <a:gd name="adj" fmla="val 8492"/>
            </a:avLst>
          </a:prstGeom>
          <a:solidFill>
            <a:srgbClr val="E8F3E8"/>
          </a:solidFill>
          <a:ln/>
        </p:spPr>
      </p:sp>
      <p:sp>
        <p:nvSpPr>
          <p:cNvPr id="5" name="Text 2"/>
          <p:cNvSpPr/>
          <p:nvPr/>
        </p:nvSpPr>
        <p:spPr>
          <a:xfrm>
            <a:off x="992148" y="3189327"/>
            <a:ext cx="7159704" cy="396954"/>
          </a:xfrm>
          <a:prstGeom prst="rect">
            <a:avLst/>
          </a:prstGeom>
          <a:noFill/>
          <a:ln/>
        </p:spPr>
        <p:txBody>
          <a:bodyPr wrap="non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Вплив на економіку</a:t>
            </a:r>
            <a:endParaRPr lang="en-US" sz="1950" dirty="0"/>
          </a:p>
        </p:txBody>
      </p:sp>
      <p:sp>
        <p:nvSpPr>
          <p:cNvPr id="6" name="Text 3"/>
          <p:cNvSpPr/>
          <p:nvPr/>
        </p:nvSpPr>
        <p:spPr>
          <a:xfrm>
            <a:off x="992148" y="3705344"/>
            <a:ext cx="7159704" cy="1190863"/>
          </a:xfrm>
          <a:prstGeom prst="rect">
            <a:avLst/>
          </a:prstGeom>
          <a:noFill/>
          <a:ln/>
        </p:spPr>
        <p:txBody>
          <a:bodyPr wrap="squar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Фінансові наслідки діяльності комерційних банків для економічної безпеки країни загалом та окремих клієнтів і контрагентів</a:t>
            </a:r>
            <a:endParaRPr lang="en-US" sz="1950" dirty="0"/>
          </a:p>
        </p:txBody>
      </p:sp>
      <p:sp>
        <p:nvSpPr>
          <p:cNvPr id="7" name="Shape 4"/>
          <p:cNvSpPr/>
          <p:nvPr/>
        </p:nvSpPr>
        <p:spPr>
          <a:xfrm>
            <a:off x="793790" y="5292923"/>
            <a:ext cx="7556421" cy="2103596"/>
          </a:xfrm>
          <a:prstGeom prst="roundRect">
            <a:avLst>
              <a:gd name="adj" fmla="val 8492"/>
            </a:avLst>
          </a:prstGeom>
          <a:solidFill>
            <a:srgbClr val="E8F3E8"/>
          </a:solidFill>
          <a:ln/>
        </p:spPr>
      </p:sp>
      <p:sp>
        <p:nvSpPr>
          <p:cNvPr id="8" name="Text 5"/>
          <p:cNvSpPr/>
          <p:nvPr/>
        </p:nvSpPr>
        <p:spPr>
          <a:xfrm>
            <a:off x="992148" y="5491282"/>
            <a:ext cx="7159704" cy="396954"/>
          </a:xfrm>
          <a:prstGeom prst="rect">
            <a:avLst/>
          </a:prstGeom>
          <a:noFill/>
          <a:ln/>
        </p:spPr>
        <p:txBody>
          <a:bodyPr wrap="non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Захист від загроз</a:t>
            </a:r>
            <a:endParaRPr lang="en-US" sz="1950" dirty="0"/>
          </a:p>
        </p:txBody>
      </p:sp>
      <p:sp>
        <p:nvSpPr>
          <p:cNvPr id="9" name="Text 6"/>
          <p:cNvSpPr/>
          <p:nvPr/>
        </p:nvSpPr>
        <p:spPr>
          <a:xfrm>
            <a:off x="992148" y="6007298"/>
            <a:ext cx="7159704" cy="1190863"/>
          </a:xfrm>
          <a:prstGeom prst="rect">
            <a:avLst/>
          </a:prstGeom>
          <a:noFill/>
          <a:ln/>
        </p:spPr>
        <p:txBody>
          <a:bodyPr wrap="squar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Недопущення та відвернення явних і потенційних загроз фінансовому стану банківської системи на рівні центрального та комерційних банків</a:t>
            </a:r>
            <a:endParaRPr lang="en-US" sz="1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2280285"/>
            <a:ext cx="8427720" cy="620078"/>
          </a:xfrm>
          <a:prstGeom prst="rect">
            <a:avLst/>
          </a:prstGeom>
          <a:noFill/>
          <a:ln/>
        </p:spPr>
        <p:txBody>
          <a:bodyPr wrap="non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Значущість банківської безпеки</a:t>
            </a:r>
            <a:endParaRPr lang="en-US" sz="390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3297198"/>
            <a:ext cx="496133" cy="496133"/>
          </a:xfrm>
          <a:prstGeom prst="rect">
            <a:avLst/>
          </a:prstGeom>
        </p:spPr>
      </p:pic>
      <p:sp>
        <p:nvSpPr>
          <p:cNvPr id="4" name="Text 1"/>
          <p:cNvSpPr/>
          <p:nvPr/>
        </p:nvSpPr>
        <p:spPr>
          <a:xfrm>
            <a:off x="1537930" y="3297198"/>
            <a:ext cx="3391019" cy="310158"/>
          </a:xfrm>
          <a:prstGeom prst="rect">
            <a:avLst/>
          </a:prstGeom>
          <a:noFill/>
          <a:ln/>
        </p:spPr>
        <p:txBody>
          <a:bodyPr wrap="non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Інтеграція та глобалізація</a:t>
            </a:r>
            <a:endParaRPr lang="en-US" sz="1950" dirty="0"/>
          </a:p>
        </p:txBody>
      </p:sp>
      <p:sp>
        <p:nvSpPr>
          <p:cNvPr id="5" name="Text 2"/>
          <p:cNvSpPr/>
          <p:nvPr/>
        </p:nvSpPr>
        <p:spPr>
          <a:xfrm>
            <a:off x="1537930" y="3726418"/>
            <a:ext cx="3438049" cy="2222778"/>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Комерційні банки не функціонують автономно. Інтеграційні процеси, система міжбанківських розрахунків та сучасні інформаційні технології підвищують наявні та зумовлюють нові ризики</a:t>
            </a:r>
            <a:endParaRPr lang="en-US" sz="1550" dirty="0"/>
          </a:p>
        </p:txBody>
      </p:sp>
      <p:pic>
        <p:nvPicPr>
          <p:cNvPr id="6" name="Image 1" descr="preencoded.png"/>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5223986" y="3297198"/>
            <a:ext cx="496133" cy="496133"/>
          </a:xfrm>
          <a:prstGeom prst="rect">
            <a:avLst/>
          </a:prstGeom>
        </p:spPr>
      </p:pic>
      <p:sp>
        <p:nvSpPr>
          <p:cNvPr id="7" name="Text 3"/>
          <p:cNvSpPr/>
          <p:nvPr/>
        </p:nvSpPr>
        <p:spPr>
          <a:xfrm>
            <a:off x="5968127" y="3297198"/>
            <a:ext cx="3438168" cy="620316"/>
          </a:xfrm>
          <a:prstGeom prst="rect">
            <a:avLst/>
          </a:prstGeom>
          <a:noFill/>
          <a:ln/>
        </p:spPr>
        <p:txBody>
          <a:bodyPr wrap="squar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Загроза національній безпеці</a:t>
            </a:r>
            <a:endParaRPr lang="en-US" sz="1950" dirty="0"/>
          </a:p>
        </p:txBody>
      </p:sp>
      <p:sp>
        <p:nvSpPr>
          <p:cNvPr id="8" name="Text 4"/>
          <p:cNvSpPr/>
          <p:nvPr/>
        </p:nvSpPr>
        <p:spPr>
          <a:xfrm>
            <a:off x="5968127" y="4036576"/>
            <a:ext cx="3438168" cy="1905238"/>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Світові та локальні банківські кризи, низькі фінансова стійкість і захищеність банківського сектору є одними з головних загроз національній безпеці будь-якої країни</a:t>
            </a:r>
            <a:endParaRPr lang="en-US" sz="1550" dirty="0"/>
          </a:p>
        </p:txBody>
      </p:sp>
      <p:pic>
        <p:nvPicPr>
          <p:cNvPr id="9" name="Image 2" descr="preencoded.png"/>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9654302" y="3297198"/>
            <a:ext cx="496133" cy="496133"/>
          </a:xfrm>
          <a:prstGeom prst="rect">
            <a:avLst/>
          </a:prstGeom>
        </p:spPr>
      </p:pic>
      <p:sp>
        <p:nvSpPr>
          <p:cNvPr id="10" name="Text 5"/>
          <p:cNvSpPr/>
          <p:nvPr/>
        </p:nvSpPr>
        <p:spPr>
          <a:xfrm>
            <a:off x="10398443" y="3297198"/>
            <a:ext cx="3438168" cy="620316"/>
          </a:xfrm>
          <a:prstGeom prst="rect">
            <a:avLst/>
          </a:prstGeom>
          <a:noFill/>
          <a:ln/>
        </p:spPr>
        <p:txBody>
          <a:bodyPr wrap="squar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Мезоекономічний компонент</a:t>
            </a:r>
            <a:endParaRPr lang="en-US" sz="1950" dirty="0"/>
          </a:p>
        </p:txBody>
      </p:sp>
      <p:sp>
        <p:nvSpPr>
          <p:cNvPr id="11" name="Text 6"/>
          <p:cNvSpPr/>
          <p:nvPr/>
        </p:nvSpPr>
        <p:spPr>
          <a:xfrm>
            <a:off x="10398443" y="4036576"/>
            <a:ext cx="3438168" cy="1905238"/>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Банківський сектор є важливим компонентом розвитку і зміцнення ринкових основ функціонування економіки країни з чітко вираженими галузевим і територіальним аспектами</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629966"/>
            <a:ext cx="10874216" cy="620078"/>
          </a:xfrm>
          <a:prstGeom prst="rect">
            <a:avLst/>
          </a:prstGeom>
          <a:noFill/>
          <a:ln/>
        </p:spPr>
        <p:txBody>
          <a:bodyPr wrap="non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Визначення безпеки банківської системи</a:t>
            </a:r>
            <a:endParaRPr lang="en-US" sz="3900" dirty="0"/>
          </a:p>
        </p:txBody>
      </p:sp>
      <p:sp>
        <p:nvSpPr>
          <p:cNvPr id="3" name="Text 1"/>
          <p:cNvSpPr/>
          <p:nvPr/>
        </p:nvSpPr>
        <p:spPr>
          <a:xfrm>
            <a:off x="793790" y="2646878"/>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Під безпекою банківської системи (банківська безпека) розуміють:</a:t>
            </a:r>
            <a:endParaRPr lang="en-US" sz="1550" dirty="0"/>
          </a:p>
        </p:txBody>
      </p:sp>
      <p:sp>
        <p:nvSpPr>
          <p:cNvPr id="4" name="Shape 2"/>
          <p:cNvSpPr/>
          <p:nvPr/>
        </p:nvSpPr>
        <p:spPr>
          <a:xfrm>
            <a:off x="793790" y="3187660"/>
            <a:ext cx="4215289" cy="3411974"/>
          </a:xfrm>
          <a:prstGeom prst="roundRect">
            <a:avLst>
              <a:gd name="adj" fmla="val 3216"/>
            </a:avLst>
          </a:prstGeom>
          <a:solidFill>
            <a:srgbClr val="FAFFFA"/>
          </a:solidFill>
          <a:ln w="22860">
            <a:solidFill>
              <a:srgbClr val="CED9CE"/>
            </a:solidFill>
            <a:prstDash val="solid"/>
          </a:ln>
        </p:spPr>
      </p:sp>
      <p:sp>
        <p:nvSpPr>
          <p:cNvPr id="5" name="Shape 3"/>
          <p:cNvSpPr/>
          <p:nvPr/>
        </p:nvSpPr>
        <p:spPr>
          <a:xfrm>
            <a:off x="770930" y="3187660"/>
            <a:ext cx="91440" cy="3411974"/>
          </a:xfrm>
          <a:prstGeom prst="roundRect">
            <a:avLst>
              <a:gd name="adj" fmla="val 195349"/>
            </a:avLst>
          </a:prstGeom>
          <a:solidFill>
            <a:srgbClr val="438951"/>
          </a:solidFill>
          <a:ln/>
        </p:spPr>
      </p:sp>
      <p:sp>
        <p:nvSpPr>
          <p:cNvPr id="6" name="Text 4"/>
          <p:cNvSpPr/>
          <p:nvPr/>
        </p:nvSpPr>
        <p:spPr>
          <a:xfrm>
            <a:off x="1083588" y="3408878"/>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Стан стабільності</a:t>
            </a:r>
            <a:endParaRPr lang="en-US" sz="1950" dirty="0"/>
          </a:p>
        </p:txBody>
      </p:sp>
      <p:sp>
        <p:nvSpPr>
          <p:cNvPr id="7" name="Text 5"/>
          <p:cNvSpPr/>
          <p:nvPr/>
        </p:nvSpPr>
        <p:spPr>
          <a:xfrm>
            <a:off x="1083588" y="3838099"/>
            <a:ext cx="3704273" cy="2540318"/>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Стан банківської системи, за якого забезпечуються умови для її стабільного й ефективного функціонування, максимізації прибутку та оптимального використання ресурсів для соціально-економічного розвитку країни</a:t>
            </a:r>
            <a:endParaRPr lang="en-US" sz="1550" dirty="0"/>
          </a:p>
        </p:txBody>
      </p:sp>
      <p:sp>
        <p:nvSpPr>
          <p:cNvPr id="8" name="Shape 6"/>
          <p:cNvSpPr/>
          <p:nvPr/>
        </p:nvSpPr>
        <p:spPr>
          <a:xfrm>
            <a:off x="5207437" y="3187660"/>
            <a:ext cx="4215408" cy="3411974"/>
          </a:xfrm>
          <a:prstGeom prst="roundRect">
            <a:avLst>
              <a:gd name="adj" fmla="val 3216"/>
            </a:avLst>
          </a:prstGeom>
          <a:solidFill>
            <a:srgbClr val="FAFFFA"/>
          </a:solidFill>
          <a:ln w="22860">
            <a:solidFill>
              <a:srgbClr val="CED9CE"/>
            </a:solidFill>
            <a:prstDash val="solid"/>
          </a:ln>
        </p:spPr>
      </p:sp>
      <p:sp>
        <p:nvSpPr>
          <p:cNvPr id="9" name="Shape 7"/>
          <p:cNvSpPr/>
          <p:nvPr/>
        </p:nvSpPr>
        <p:spPr>
          <a:xfrm>
            <a:off x="5184577" y="3187660"/>
            <a:ext cx="91440" cy="3411974"/>
          </a:xfrm>
          <a:prstGeom prst="roundRect">
            <a:avLst>
              <a:gd name="adj" fmla="val 195349"/>
            </a:avLst>
          </a:prstGeom>
          <a:solidFill>
            <a:srgbClr val="438951"/>
          </a:solidFill>
          <a:ln/>
        </p:spPr>
      </p:sp>
      <p:sp>
        <p:nvSpPr>
          <p:cNvPr id="10" name="Text 8"/>
          <p:cNvSpPr/>
          <p:nvPr/>
        </p:nvSpPr>
        <p:spPr>
          <a:xfrm>
            <a:off x="5497235" y="3408878"/>
            <a:ext cx="3704392" cy="396954"/>
          </a:xfrm>
          <a:prstGeom prst="rect">
            <a:avLst/>
          </a:prstGeom>
          <a:noFill/>
          <a:ln/>
        </p:spPr>
        <p:txBody>
          <a:bodyPr wrap="non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Захист інтересів</a:t>
            </a:r>
            <a:endParaRPr lang="en-US" sz="1950" dirty="0"/>
          </a:p>
        </p:txBody>
      </p:sp>
      <p:sp>
        <p:nvSpPr>
          <p:cNvPr id="11" name="Text 9"/>
          <p:cNvSpPr/>
          <p:nvPr/>
        </p:nvSpPr>
        <p:spPr>
          <a:xfrm>
            <a:off x="5497235" y="3924895"/>
            <a:ext cx="3704392" cy="1587818"/>
          </a:xfrm>
          <a:prstGeom prst="rect">
            <a:avLst/>
          </a:prstGeom>
          <a:noFill/>
          <a:ln/>
        </p:spPr>
        <p:txBody>
          <a:bodyPr wrap="squar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Захищеність інтересів суб'єктів банківської діяльності від внутрішніх та зовнішніх загроз</a:t>
            </a:r>
            <a:endParaRPr lang="en-US" sz="1950" dirty="0"/>
          </a:p>
        </p:txBody>
      </p:sp>
      <p:sp>
        <p:nvSpPr>
          <p:cNvPr id="12" name="Shape 10"/>
          <p:cNvSpPr/>
          <p:nvPr/>
        </p:nvSpPr>
        <p:spPr>
          <a:xfrm>
            <a:off x="9621203" y="3187660"/>
            <a:ext cx="4215289" cy="3411974"/>
          </a:xfrm>
          <a:prstGeom prst="roundRect">
            <a:avLst>
              <a:gd name="adj" fmla="val 3216"/>
            </a:avLst>
          </a:prstGeom>
          <a:solidFill>
            <a:srgbClr val="FAFFFA"/>
          </a:solidFill>
          <a:ln w="22860">
            <a:solidFill>
              <a:srgbClr val="CED9CE"/>
            </a:solidFill>
            <a:prstDash val="solid"/>
          </a:ln>
        </p:spPr>
      </p:sp>
      <p:sp>
        <p:nvSpPr>
          <p:cNvPr id="13" name="Shape 11"/>
          <p:cNvSpPr/>
          <p:nvPr/>
        </p:nvSpPr>
        <p:spPr>
          <a:xfrm>
            <a:off x="9598343" y="3187660"/>
            <a:ext cx="91440" cy="3411974"/>
          </a:xfrm>
          <a:prstGeom prst="roundRect">
            <a:avLst>
              <a:gd name="adj" fmla="val 195349"/>
            </a:avLst>
          </a:prstGeom>
          <a:solidFill>
            <a:srgbClr val="438951"/>
          </a:solidFill>
          <a:ln/>
        </p:spPr>
      </p:sp>
      <p:sp>
        <p:nvSpPr>
          <p:cNvPr id="14" name="Text 12"/>
          <p:cNvSpPr/>
          <p:nvPr/>
        </p:nvSpPr>
        <p:spPr>
          <a:xfrm>
            <a:off x="9911001" y="3408878"/>
            <a:ext cx="3268742" cy="310158"/>
          </a:xfrm>
          <a:prstGeom prst="rect">
            <a:avLst/>
          </a:prstGeom>
          <a:noFill/>
          <a:ln/>
        </p:spPr>
        <p:txBody>
          <a:bodyPr wrap="none" lIns="0" tIns="0" rIns="0" bIns="0" rtlCol="0" anchor="t"/>
          <a:lstStyle/>
          <a:p>
            <a:pPr marL="0" indent="0" algn="l">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Безперервність операцій</a:t>
            </a:r>
            <a:endParaRPr lang="en-US" sz="1950" dirty="0"/>
          </a:p>
        </p:txBody>
      </p:sp>
      <p:sp>
        <p:nvSpPr>
          <p:cNvPr id="15" name="Text 13"/>
          <p:cNvSpPr/>
          <p:nvPr/>
        </p:nvSpPr>
        <p:spPr>
          <a:xfrm>
            <a:off x="9911001" y="3838099"/>
            <a:ext cx="3704273" cy="1270159"/>
          </a:xfrm>
          <a:prstGeom prst="rect">
            <a:avLst/>
          </a:prstGeom>
          <a:noFill/>
          <a:ln/>
        </p:spPr>
        <p:txBody>
          <a:bodyPr wrap="square" lIns="0" tIns="0" rIns="0" bIns="0" rtlCol="0" anchor="t"/>
          <a:lstStyle/>
          <a:p>
            <a:pPr marL="0" indent="0" algn="l">
              <a:lnSpc>
                <a:spcPts val="2500"/>
              </a:lnSpc>
              <a:buNone/>
            </a:pPr>
            <a:r>
              <a:rPr lang="en-US" sz="1550" dirty="0">
                <a:solidFill>
                  <a:srgbClr val="405449"/>
                </a:solidFill>
                <a:latin typeface="Nobile" pitchFamily="34" charset="0"/>
                <a:ea typeface="Nobile" pitchFamily="34" charset="-122"/>
                <a:cs typeface="Nobile" pitchFamily="34" charset="-120"/>
              </a:rPr>
              <a:t>Спроможність безперервного здійснення та оперативного відновлення банківських операцій після дії негативних чинників</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559481"/>
            <a:ext cx="7510582" cy="620078"/>
          </a:xfrm>
          <a:prstGeom prst="rect">
            <a:avLst/>
          </a:prstGeom>
          <a:noFill/>
          <a:ln/>
        </p:spPr>
        <p:txBody>
          <a:bodyPr wrap="non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Безпека комерційного банку</a:t>
            </a:r>
            <a:endParaRPr lang="en-US" sz="3900" dirty="0"/>
          </a:p>
        </p:txBody>
      </p:sp>
      <p:sp>
        <p:nvSpPr>
          <p:cNvPr id="4" name="Text 1"/>
          <p:cNvSpPr/>
          <p:nvPr/>
        </p:nvSpPr>
        <p:spPr>
          <a:xfrm>
            <a:off x="793790" y="2477214"/>
            <a:ext cx="7556421" cy="1587818"/>
          </a:xfrm>
          <a:prstGeom prst="rect">
            <a:avLst/>
          </a:prstGeom>
          <a:noFill/>
          <a:ln/>
        </p:spPr>
        <p:txBody>
          <a:bodyPr wrap="squar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Безпека комерційного банку – це стан захищеності інтересів власників, керівництва і клієнтів банку, матеріальних цінностей та інформаційних ресурсів від внутрішніх та зовнішніх загроз.</a:t>
            </a:r>
            <a:endParaRPr lang="en-US" sz="1950" dirty="0"/>
          </a:p>
        </p:txBody>
      </p:sp>
      <p:sp>
        <p:nvSpPr>
          <p:cNvPr id="5" name="Text 2"/>
          <p:cNvSpPr/>
          <p:nvPr/>
        </p:nvSpPr>
        <p:spPr>
          <a:xfrm>
            <a:off x="793790" y="4288274"/>
            <a:ext cx="7556421" cy="2381726"/>
          </a:xfrm>
          <a:prstGeom prst="rect">
            <a:avLst/>
          </a:prstGeom>
          <a:noFill/>
          <a:ln/>
        </p:spPr>
        <p:txBody>
          <a:bodyPr wrap="squar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Рівень захищеності характеризується здатністю банку протистояти спробам несанкціонованого проникнення до приміщень, завдавання шкоди з боку конкурентів і кримінальних структур, впливу з метою здійснення фінансових афер і махінацій, «відмивання» брудних грошей.</a:t>
            </a:r>
            <a:endParaRPr lang="en-US" sz="19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013817"/>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Багатофункціональний характер банківської безпеки</a:t>
            </a:r>
            <a:endParaRPr lang="en-US" sz="3900" dirty="0"/>
          </a:p>
        </p:txBody>
      </p:sp>
      <p:sp>
        <p:nvSpPr>
          <p:cNvPr id="3" name="Text 1"/>
          <p:cNvSpPr/>
          <p:nvPr/>
        </p:nvSpPr>
        <p:spPr>
          <a:xfrm>
            <a:off x="793790" y="2864168"/>
            <a:ext cx="3941207" cy="396954"/>
          </a:xfrm>
          <a:prstGeom prst="rect">
            <a:avLst/>
          </a:prstGeom>
          <a:noFill/>
          <a:ln/>
        </p:spPr>
        <p:txBody>
          <a:bodyPr wrap="none" lIns="0" tIns="0" rIns="0" bIns="0" rtlCol="0" anchor="t"/>
          <a:lstStyle/>
          <a:p>
            <a:pPr marL="0" indent="0" algn="r">
              <a:lnSpc>
                <a:spcPts val="3100"/>
              </a:lnSpc>
              <a:buNone/>
            </a:pPr>
            <a:r>
              <a:rPr lang="en-US" sz="1950" dirty="0">
                <a:solidFill>
                  <a:srgbClr val="405449"/>
                </a:solidFill>
                <a:latin typeface="Nobile" pitchFamily="34" charset="0"/>
                <a:ea typeface="Nobile" pitchFamily="34" charset="-122"/>
                <a:cs typeface="Nobile" pitchFamily="34" charset="-120"/>
              </a:rPr>
              <a:t>Безпека організації</a:t>
            </a:r>
            <a:endParaRPr lang="en-US" sz="1950" dirty="0"/>
          </a:p>
        </p:txBody>
      </p:sp>
      <p:sp>
        <p:nvSpPr>
          <p:cNvPr id="4" name="Text 2"/>
          <p:cNvSpPr/>
          <p:nvPr/>
        </p:nvSpPr>
        <p:spPr>
          <a:xfrm>
            <a:off x="793790" y="3380184"/>
            <a:ext cx="3941207" cy="1190863"/>
          </a:xfrm>
          <a:prstGeom prst="rect">
            <a:avLst/>
          </a:prstGeom>
          <a:noFill/>
          <a:ln/>
        </p:spPr>
        <p:txBody>
          <a:bodyPr wrap="square" lIns="0" tIns="0" rIns="0" bIns="0" rtlCol="0" anchor="t"/>
          <a:lstStyle/>
          <a:p>
            <a:pPr marL="0" indent="0" algn="r">
              <a:lnSpc>
                <a:spcPts val="3100"/>
              </a:lnSpc>
              <a:buNone/>
            </a:pPr>
            <a:r>
              <a:rPr lang="en-US" sz="1950" dirty="0">
                <a:solidFill>
                  <a:srgbClr val="405449"/>
                </a:solidFill>
                <a:latin typeface="Nobile" pitchFamily="34" charset="0"/>
                <a:ea typeface="Nobile" pitchFamily="34" charset="-122"/>
                <a:cs typeface="Nobile" pitchFamily="34" charset="-120"/>
              </a:rPr>
              <a:t>Захист від загроз внутрішнього і зовнішнього середовища діяльності банку</a:t>
            </a:r>
            <a:endParaRPr lang="en-US" sz="1950" dirty="0"/>
          </a:p>
        </p:txBody>
      </p:sp>
      <p:pic>
        <p:nvPicPr>
          <p:cNvPr id="5" name="Image 0" descr="preencoded.png"/>
          <p:cNvPicPr>
            <a:picLocks noChangeAspect="1"/>
          </p:cNvPicPr>
          <p:nvPr/>
        </p:nvPicPr>
        <p:blipFill>
          <a:blip r:embed="rId3"/>
          <a:stretch>
            <a:fillRect/>
          </a:stretch>
        </p:blipFill>
        <p:spPr>
          <a:xfrm>
            <a:off x="5032653" y="2650808"/>
            <a:ext cx="4564975" cy="4564975"/>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6766" y="3654921"/>
            <a:ext cx="296942" cy="296942"/>
          </a:xfrm>
          <a:prstGeom prst="rect">
            <a:avLst/>
          </a:prstGeom>
        </p:spPr>
      </p:pic>
      <p:sp>
        <p:nvSpPr>
          <p:cNvPr id="7" name="Text 3"/>
          <p:cNvSpPr/>
          <p:nvPr/>
        </p:nvSpPr>
        <p:spPr>
          <a:xfrm>
            <a:off x="9895284" y="2864168"/>
            <a:ext cx="3941326" cy="396954"/>
          </a:xfrm>
          <a:prstGeom prst="rect">
            <a:avLst/>
          </a:prstGeom>
          <a:noFill/>
          <a:ln/>
        </p:spPr>
        <p:txBody>
          <a:bodyPr wrap="non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Безпека персоналу</a:t>
            </a:r>
            <a:endParaRPr lang="en-US" sz="1950" dirty="0"/>
          </a:p>
        </p:txBody>
      </p:sp>
      <p:sp>
        <p:nvSpPr>
          <p:cNvPr id="8" name="Text 4"/>
          <p:cNvSpPr/>
          <p:nvPr/>
        </p:nvSpPr>
        <p:spPr>
          <a:xfrm>
            <a:off x="9895284" y="3380184"/>
            <a:ext cx="3941326" cy="1190863"/>
          </a:xfrm>
          <a:prstGeom prst="rect">
            <a:avLst/>
          </a:prstGeom>
          <a:noFill/>
          <a:ln/>
        </p:spPr>
        <p:txBody>
          <a:bodyPr wrap="squar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Захист працівників та запобігання їх участі в кримінальних операціях</a:t>
            </a:r>
            <a:endParaRPr lang="en-US" sz="1950" dirty="0"/>
          </a:p>
        </p:txBody>
      </p:sp>
      <p:pic>
        <p:nvPicPr>
          <p:cNvPr id="9" name="Image 2" descr="preencoded.png"/>
          <p:cNvPicPr>
            <a:picLocks noChangeAspect="1"/>
          </p:cNvPicPr>
          <p:nvPr/>
        </p:nvPicPr>
        <p:blipFill>
          <a:blip r:embed="rId6"/>
          <a:stretch>
            <a:fillRect/>
          </a:stretch>
        </p:blipFill>
        <p:spPr>
          <a:xfrm>
            <a:off x="5032653" y="2650808"/>
            <a:ext cx="4564975" cy="4564975"/>
          </a:xfrm>
          <a:prstGeom prst="rect">
            <a:avLst/>
          </a:prstGeom>
        </p:spPr>
      </p:pic>
      <p:pic>
        <p:nvPicPr>
          <p:cNvPr id="10" name="Image 3" descr="preencoded.png"/>
          <p:cNvPicPr>
            <a:picLocks noChangeAspect="1"/>
          </p:cNvPicPr>
          <p:nvPr/>
        </p:nvPicPr>
        <p:blipFill>
          <a:blip r:embed="rId4">
            <a:extLst>
              <a:ext uri="{96DAC541-7B7A-43D3-8B79-37D633B846F1}">
                <asvg:svgBlip xmlns:asvg="http://schemas.microsoft.com/office/drawing/2016/SVG/main" r:embed="rId7"/>
              </a:ext>
            </a:extLst>
          </a:blip>
          <a:stretch>
            <a:fillRect/>
          </a:stretch>
        </p:blipFill>
        <p:spPr>
          <a:xfrm>
            <a:off x="8296335" y="3654921"/>
            <a:ext cx="296942" cy="296942"/>
          </a:xfrm>
          <a:prstGeom prst="rect">
            <a:avLst/>
          </a:prstGeom>
        </p:spPr>
      </p:pic>
      <p:sp>
        <p:nvSpPr>
          <p:cNvPr id="11" name="Text 5"/>
          <p:cNvSpPr/>
          <p:nvPr/>
        </p:nvSpPr>
        <p:spPr>
          <a:xfrm>
            <a:off x="9895284" y="5295424"/>
            <a:ext cx="3941326" cy="396954"/>
          </a:xfrm>
          <a:prstGeom prst="rect">
            <a:avLst/>
          </a:prstGeom>
          <a:noFill/>
          <a:ln/>
        </p:spPr>
        <p:txBody>
          <a:bodyPr wrap="non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Безпека операцій</a:t>
            </a:r>
            <a:endParaRPr lang="en-US" sz="1950" dirty="0"/>
          </a:p>
        </p:txBody>
      </p:sp>
      <p:sp>
        <p:nvSpPr>
          <p:cNvPr id="12" name="Text 6"/>
          <p:cNvSpPr/>
          <p:nvPr/>
        </p:nvSpPr>
        <p:spPr>
          <a:xfrm>
            <a:off x="9895284" y="5811441"/>
            <a:ext cx="3941326" cy="1190863"/>
          </a:xfrm>
          <a:prstGeom prst="rect">
            <a:avLst/>
          </a:prstGeom>
          <a:noFill/>
          <a:ln/>
        </p:spPr>
        <p:txBody>
          <a:bodyPr wrap="square" lIns="0" tIns="0" rIns="0" bIns="0" rtlCol="0" anchor="t"/>
          <a:lstStyle/>
          <a:p>
            <a:pPr marL="0" indent="0" algn="l">
              <a:lnSpc>
                <a:spcPts val="3100"/>
              </a:lnSpc>
              <a:buNone/>
            </a:pPr>
            <a:r>
              <a:rPr lang="en-US" sz="1950" dirty="0">
                <a:solidFill>
                  <a:srgbClr val="405449"/>
                </a:solidFill>
                <a:latin typeface="Nobile" pitchFamily="34" charset="0"/>
                <a:ea typeface="Nobile" pitchFamily="34" charset="-122"/>
                <a:cs typeface="Nobile" pitchFamily="34" charset="-120"/>
              </a:rPr>
              <a:t>Технологічний захист при здійсненні банківських операцій та розрахунків</a:t>
            </a:r>
            <a:endParaRPr lang="en-US" sz="1950" dirty="0"/>
          </a:p>
        </p:txBody>
      </p:sp>
      <p:pic>
        <p:nvPicPr>
          <p:cNvPr id="13" name="Image 4" descr="preencoded.png"/>
          <p:cNvPicPr>
            <a:picLocks noChangeAspect="1"/>
          </p:cNvPicPr>
          <p:nvPr/>
        </p:nvPicPr>
        <p:blipFill>
          <a:blip r:embed="rId8"/>
          <a:stretch>
            <a:fillRect/>
          </a:stretch>
        </p:blipFill>
        <p:spPr>
          <a:xfrm>
            <a:off x="5032653" y="2650808"/>
            <a:ext cx="4564975" cy="4564975"/>
          </a:xfrm>
          <a:prstGeom prst="rect">
            <a:avLst/>
          </a:prstGeom>
        </p:spPr>
      </p:pic>
      <p:pic>
        <p:nvPicPr>
          <p:cNvPr id="14" name="Image 5" descr="preencoded.png"/>
          <p:cNvPicPr>
            <a:picLocks noChangeAspect="1"/>
          </p:cNvPicPr>
          <p:nvPr/>
        </p:nvPicPr>
        <p:blipFill>
          <a:blip r:embed="rId4">
            <a:extLst>
              <a:ext uri="{96DAC541-7B7A-43D3-8B79-37D633B846F1}">
                <asvg:svgBlip xmlns:asvg="http://schemas.microsoft.com/office/drawing/2016/SVG/main" r:embed="rId9"/>
              </a:ext>
            </a:extLst>
          </a:blip>
          <a:stretch>
            <a:fillRect/>
          </a:stretch>
        </p:blipFill>
        <p:spPr>
          <a:xfrm>
            <a:off x="8296335" y="5914489"/>
            <a:ext cx="296942" cy="296942"/>
          </a:xfrm>
          <a:prstGeom prst="rect">
            <a:avLst/>
          </a:prstGeom>
        </p:spPr>
      </p:pic>
      <p:sp>
        <p:nvSpPr>
          <p:cNvPr id="15" name="Text 7"/>
          <p:cNvSpPr/>
          <p:nvPr/>
        </p:nvSpPr>
        <p:spPr>
          <a:xfrm>
            <a:off x="793790" y="5493901"/>
            <a:ext cx="3941207" cy="396954"/>
          </a:xfrm>
          <a:prstGeom prst="rect">
            <a:avLst/>
          </a:prstGeom>
          <a:noFill/>
          <a:ln/>
        </p:spPr>
        <p:txBody>
          <a:bodyPr wrap="none" lIns="0" tIns="0" rIns="0" bIns="0" rtlCol="0" anchor="t"/>
          <a:lstStyle/>
          <a:p>
            <a:pPr marL="0" indent="0" algn="r">
              <a:lnSpc>
                <a:spcPts val="3100"/>
              </a:lnSpc>
              <a:buNone/>
            </a:pPr>
            <a:r>
              <a:rPr lang="en-US" sz="1950" dirty="0">
                <a:solidFill>
                  <a:srgbClr val="405449"/>
                </a:solidFill>
                <a:latin typeface="Nobile" pitchFamily="34" charset="0"/>
                <a:ea typeface="Nobile" pitchFamily="34" charset="-122"/>
                <a:cs typeface="Nobile" pitchFamily="34" charset="-120"/>
              </a:rPr>
              <a:t>Інформаційна безпека</a:t>
            </a:r>
            <a:endParaRPr lang="en-US" sz="1950" dirty="0"/>
          </a:p>
        </p:txBody>
      </p:sp>
      <p:sp>
        <p:nvSpPr>
          <p:cNvPr id="16" name="Text 8"/>
          <p:cNvSpPr/>
          <p:nvPr/>
        </p:nvSpPr>
        <p:spPr>
          <a:xfrm>
            <a:off x="793790" y="6009918"/>
            <a:ext cx="3941207" cy="793909"/>
          </a:xfrm>
          <a:prstGeom prst="rect">
            <a:avLst/>
          </a:prstGeom>
          <a:noFill/>
          <a:ln/>
        </p:spPr>
        <p:txBody>
          <a:bodyPr wrap="square" lIns="0" tIns="0" rIns="0" bIns="0" rtlCol="0" anchor="t"/>
          <a:lstStyle/>
          <a:p>
            <a:pPr marL="0" indent="0" algn="r">
              <a:lnSpc>
                <a:spcPts val="3100"/>
              </a:lnSpc>
              <a:buNone/>
            </a:pPr>
            <a:r>
              <a:rPr lang="en-US" sz="1950" dirty="0">
                <a:solidFill>
                  <a:srgbClr val="405449"/>
                </a:solidFill>
                <a:latin typeface="Nobile" pitchFamily="34" charset="0"/>
                <a:ea typeface="Nobile" pitchFamily="34" charset="-122"/>
                <a:cs typeface="Nobile" pitchFamily="34" charset="-120"/>
              </a:rPr>
              <a:t>Захист інформаційних систем та даних клієнтів банку</a:t>
            </a:r>
            <a:endParaRPr lang="en-US" sz="1950" dirty="0"/>
          </a:p>
        </p:txBody>
      </p:sp>
      <p:pic>
        <p:nvPicPr>
          <p:cNvPr id="17" name="Image 6" descr="preencoded.png"/>
          <p:cNvPicPr>
            <a:picLocks noChangeAspect="1"/>
          </p:cNvPicPr>
          <p:nvPr/>
        </p:nvPicPr>
        <p:blipFill>
          <a:blip r:embed="rId10"/>
          <a:stretch>
            <a:fillRect/>
          </a:stretch>
        </p:blipFill>
        <p:spPr>
          <a:xfrm>
            <a:off x="5032653" y="2650808"/>
            <a:ext cx="4564975" cy="4564975"/>
          </a:xfrm>
          <a:prstGeom prst="rect">
            <a:avLst/>
          </a:prstGeom>
        </p:spPr>
      </p:pic>
      <p:pic>
        <p:nvPicPr>
          <p:cNvPr id="18" name="Image 7" descr="preencoded.png"/>
          <p:cNvPicPr>
            <a:picLocks noChangeAspect="1"/>
          </p:cNvPicPr>
          <p:nvPr/>
        </p:nvPicPr>
        <p:blipFill>
          <a:blip r:embed="rId4">
            <a:extLst>
              <a:ext uri="{96DAC541-7B7A-43D3-8B79-37D633B846F1}">
                <asvg:svgBlip xmlns:asvg="http://schemas.microsoft.com/office/drawing/2016/SVG/main" r:embed="rId11"/>
              </a:ext>
            </a:extLst>
          </a:blip>
          <a:stretch>
            <a:fillRect/>
          </a:stretch>
        </p:blipFill>
        <p:spPr>
          <a:xfrm>
            <a:off x="6036766" y="5914489"/>
            <a:ext cx="296942" cy="29694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1026</Words>
  <Application>Microsoft Office PowerPoint</Application>
  <PresentationFormat>Довільний</PresentationFormat>
  <Paragraphs>185</Paragraphs>
  <Slides>19</Slides>
  <Notes>19</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19</vt:i4>
      </vt:variant>
    </vt:vector>
  </HeadingPairs>
  <TitlesOfParts>
    <vt:vector size="25" baseType="lpstr">
      <vt:lpstr>Calibri</vt:lpstr>
      <vt:lpstr>Arial</vt:lpstr>
      <vt:lpstr>Nobile</vt:lpstr>
      <vt:lpstr>Fraunces Light</vt:lpstr>
      <vt:lpstr>Fraunces Extra Bold</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subject/>
  <dc:creator>Микола Стороженко</dc:creator>
  <cp:lastModifiedBy>Микола Стороженко</cp:lastModifiedBy>
  <cp:revision>1</cp:revision>
  <dcterms:created xsi:type="dcterms:W3CDTF">2026-02-06T07:01:07Z</dcterms:created>
  <dcterms:modified xsi:type="dcterms:W3CDTF">2026-02-06T06:51:50Z</dcterms:modified>
</cp:coreProperties>
</file>