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Alic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ora" panose="020B0604020202020204" charset="-52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27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3619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Актуальні виклики та перспективи фінансової безпеки держави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094083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умовах сучасних глобальних змін фінансова безпека держави набуває критичного значення. Нестабільність світових ринків, геополітична напруженість та технологічні трансформації формують нові загрози і вимагають переосмислення підходів до захисту національних фінансових інтересів.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912644"/>
            <a:ext cx="897017" cy="373142"/>
          </a:xfrm>
          <a:prstGeom prst="roundRect">
            <a:avLst>
              <a:gd name="adj" fmla="val 6383"/>
            </a:avLst>
          </a:prstGeom>
          <a:solidFill>
            <a:srgbClr val="D7F4E4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972175"/>
            <a:ext cx="65889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ТЕМА 25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1789986" y="5905024"/>
            <a:ext cx="2800588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1B5F3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916668" y="5972175"/>
            <a:ext cx="25472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ФІНАНСОВА БЕЗПЕКА ДЕРЖАВИ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98489"/>
            <a:ext cx="35872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Розділ III — Внутрішні загрози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280190" y="258794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Фінансова безпека України: реалії воєнного часу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6280190" y="4125754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Збройна агресія Росії проти України є безпрецедентним випробуванням для державних фінансів. Руйнування виробничої та інфраструктурної бази, вимушена міграція населення, зростання оборонних видатків і розрив зовнішньоторговельних зв'язків створюють надзвичайне навантаження на бюджетну систему та вимагають масштабної міжнародної фінансової підтримки.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4879"/>
            <a:ext cx="87384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Бюджетна безпека: ключові виклики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51792"/>
            <a:ext cx="6422231" cy="2572226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215015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F3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2313742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2943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Бюджетний дефіцит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373041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Хронічне перевищення видатків над доходами потребує постійного залучення зовнішнього фінансування та збільшує борговий тягар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51792"/>
            <a:ext cx="6422231" cy="2572226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9" name="Shape 6"/>
          <p:cNvSpPr/>
          <p:nvPr/>
        </p:nvSpPr>
        <p:spPr>
          <a:xfrm>
            <a:off x="7612737" y="215015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F39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448" y="2313742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2737" y="2943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Мобілізація доходів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12737" y="3373041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Скорочення бази оподаткування через знищення підприємств та міграцію населення підриває фіскальну спроможність держави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572226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14" name="Shape 10"/>
          <p:cNvSpPr/>
          <p:nvPr/>
        </p:nvSpPr>
        <p:spPr>
          <a:xfrm>
            <a:off x="992148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F39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859" y="508432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2148" y="57144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Оборонні видатки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2148" y="614362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Значна частка ВВП спрямовується на оборону, витісняючи соціальні та інвестиційні видатки з бюджетних пріоритетів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572226"/>
          </a:xfrm>
          <a:prstGeom prst="roundRect">
            <a:avLst>
              <a:gd name="adj" fmla="val 1157"/>
            </a:avLst>
          </a:prstGeom>
          <a:solidFill>
            <a:srgbClr val="F0EDE6"/>
          </a:solidFill>
          <a:ln/>
        </p:spPr>
      </p:sp>
      <p:sp>
        <p:nvSpPr>
          <p:cNvPr id="19" name="Shape 14"/>
          <p:cNvSpPr/>
          <p:nvPr/>
        </p:nvSpPr>
        <p:spPr>
          <a:xfrm>
            <a:off x="7612737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F39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448" y="508432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2737" y="5714405"/>
            <a:ext cx="29292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Залежність від допомоги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12737" y="6143625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Критична залежність від міжнародного фінансування створює ризики у разі затримок або скорочення зовнішньої підтримки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4545"/>
            <a:ext cx="87166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Боргова безпека: тенденції та ризики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40637"/>
            <a:ext cx="34047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Структура державного боргу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49153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Стрімке зростання державного боргу України в умовах воєнного стану є об'єктивним наслідком необхідності фінансування оборони та підтримки економіки. Разом з тим, критична частка зовнішніх запозичень формує залежність від рішень міжнародних кредиторів.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515445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Зовнішній борг (позики МВФ, ЄС, двосторонні кредити)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Внутрішні ОВДП та облігації воєнних позик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Гарантований державою борг держпідприємств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21999" y="2042279"/>
            <a:ext cx="6565106" cy="5062657"/>
          </a:xfrm>
          <a:prstGeom prst="roundRect">
            <a:avLst>
              <a:gd name="adj" fmla="val 588"/>
            </a:avLst>
          </a:prstGeom>
          <a:solidFill>
            <a:srgbClr val="1B5F39"/>
          </a:solidFill>
          <a:ln/>
        </p:spPr>
      </p:sp>
      <p:sp>
        <p:nvSpPr>
          <p:cNvPr id="7" name="Text 5"/>
          <p:cNvSpPr/>
          <p:nvPr/>
        </p:nvSpPr>
        <p:spPr>
          <a:xfrm>
            <a:off x="7620357" y="2240637"/>
            <a:ext cx="30266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Ризики боргової стійкості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2749153"/>
            <a:ext cx="6168390" cy="2431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Рефінансування боргу в умовах обмеженого доступу до ринків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Валютний ризик через переважання зовнішніх зобов'язань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Умови реструктуризації боргу як фактор фіскального простору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Довгострокове навантаження на бюджет у повоєнний період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620357" y="5403413"/>
            <a:ext cx="6168390" cy="1478280"/>
          </a:xfrm>
          <a:prstGeom prst="roundRect">
            <a:avLst>
              <a:gd name="adj" fmla="val 2014"/>
            </a:avLst>
          </a:prstGeom>
          <a:solidFill>
            <a:srgbClr val="B6D6FC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15" y="5706308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265081" y="5651302"/>
            <a:ext cx="5325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Реструктуризація зовнішнього боргу України у 2024 р. надала тимчасове полегшення, однак не усунула системних проблем боргової стійкості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460415"/>
            <a:ext cx="9637157" cy="5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Тіньова економіка як загроза фінансовій безпеці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1" y="1266230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51" y="1266230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2351" y="7277338"/>
            <a:ext cx="13205579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Частка тіньової економіки в Україні, за різними оцінками, становить від 30 до 45% ВВП, що є одним із найвищих показників у Європі та суттєво підриває фіскальний потенціал держави.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1411"/>
            <a:ext cx="72599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Монетарна та валютна безпека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78323"/>
            <a:ext cx="4215289" cy="3689747"/>
          </a:xfrm>
          <a:prstGeom prst="roundRect">
            <a:avLst>
              <a:gd name="adj" fmla="val 807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801183"/>
            <a:ext cx="4169569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2606" y="2949893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5008" y="3594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Курсова стабільність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4024074"/>
            <a:ext cx="377285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Утримання обмінного курсу гривні в умовах воєнного стану потребує значних витрат міжнародних резервів НБУ. Перехід від фіксованого до керованого плаваючого курсу є вимушеним кроком до ринкового ціноутворення.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2778323"/>
            <a:ext cx="4215408" cy="3689747"/>
          </a:xfrm>
          <a:prstGeom prst="roundRect">
            <a:avLst>
              <a:gd name="adj" fmla="val 807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30297" y="2801183"/>
            <a:ext cx="4169688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6253" y="2949893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28655" y="3594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Інфляційний тиск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28655" y="4024074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Монетарне фінансування бюджетного дефіциту та руйнування виробничих потужностей підживлюють інфляцію, що підриває купівельну спроможність та знецінює заощадження громадян.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2778323"/>
            <a:ext cx="4215289" cy="3689747"/>
          </a:xfrm>
          <a:prstGeom prst="roundRect">
            <a:avLst>
              <a:gd name="adj" fmla="val 807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44063" y="2801183"/>
            <a:ext cx="4169569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0019" y="2949893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42421" y="3594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Міжнародні резерви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42421" y="4024074"/>
            <a:ext cx="377285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Достатній рівень золотовалютних резервів є критичним буфером для підтримки курсової стабільності. Їх поповнення значною мірою залежить від надходжень міжнародної фінансової допомоги.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57318"/>
            <a:ext cx="43076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Розділ IV — Перспективи та стратегії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280190" y="274677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Стратегічні напрями зміцнення фінансової безпеки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6280190" y="4284583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Забезпечення фінансової безпеки держави в сучасних умовах вимагає комплексного підходу, що поєднує короткострокову стабілізацію з довгостроковими структурними реформами. Ключовим є перехід від реактивного реагування на загрози до проактивної стратегії зміцнення фінансової стійкості на системному рівні.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20171"/>
            <a:ext cx="101812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Зміцнення бюджетної та боргової стійкості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7084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4329232"/>
            <a:ext cx="29833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Розширення бази доходів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75845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Детінізація економіки, цифровізація адміністрування, підвищення ефективності збору податків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337084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4329232"/>
            <a:ext cx="25523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Оптимізація видатків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75845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Підвищення ефективності бюджетних програм, скорочення неефективних субсидій, реформа держпідприємств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337084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43292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Боргова стратегія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75845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Диверсифікація джерел фінансування, розвиток внутрішнього ринку капіталу, управління ризиками рефінансування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8804"/>
            <a:ext cx="115976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Інституційні реформи та антикорупційний вимір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776538"/>
            <a:ext cx="6565106" cy="3594259"/>
          </a:xfrm>
          <a:prstGeom prst="roundRect">
            <a:avLst>
              <a:gd name="adj" fmla="val 828"/>
            </a:avLst>
          </a:prstGeom>
          <a:solidFill>
            <a:srgbClr val="1B5F39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974896"/>
            <a:ext cx="32320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Чому це критично важливо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483412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Інституційна слабкість та корупція є одними з найнебезпечніших загроз фінансовій безпеці — вони підривають ефективність усіх інших заходів і руйнують довіру до державних інститутів.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932164"/>
            <a:ext cx="6168390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Незалежність НБУ та фінансових регуляторів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Прозорість бюджетного процесу (відкриті дані)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Ефективний парламентський контроль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974896"/>
            <a:ext cx="25460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Пріоритетні реформи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483412"/>
            <a:ext cx="6279356" cy="281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Зміцнення інституту НАБУ, САП та інших антикорупційних органів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Цифровізація державних закупівель та фінансової звітності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Реформа державного аудиту та внутрішнього контролю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Розвиток незалежних фіскальних інститутів (Рахункова палата)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Імплементація стандартів ЄС у сфері фінансового регулювання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1946"/>
            <a:ext cx="1176789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Цифровізація та кібербезпека фінансової системи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29885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42999"/>
            <a:ext cx="29850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Цифрова інфраструктура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472220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Розвиток цифрових платіжних систем та впровадження цифрової валюти центрального банку (CBDC) підвищують ефективність і прозорість фінансових потоків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298859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0429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Кіберзахист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472220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Створення багаторівневої системи захисту критичної фінансової інфраструктури, регулярні стрес-тести та відпрацювання сценаріїв кібератак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82167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565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Аналітика та ШІ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5995035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Використання технологій великих даних та штучного інтелекту для виявлення аномалій, прогнозування ризиків та запобігання фінансовим злочинам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82167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565815"/>
            <a:ext cx="26904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Регуляторні технології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5995035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Впровадження RegTech-рішень для автоматизації пруденційного нагляду та зниження регуляторного арбітражу у фінансовому секторі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529233"/>
            <a:ext cx="12091392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Міжнародна співпраця як чинник фінансової безпеки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08" y="1480899"/>
            <a:ext cx="12133183" cy="542567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5812" y="5465676"/>
            <a:ext cx="393508" cy="3935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288534" y="5361355"/>
            <a:ext cx="2951313" cy="368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Двосторонній рівень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8288534" y="5835205"/>
            <a:ext cx="4800804" cy="288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Угоди, своп-лінії, гарантії інвестицій.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5812" y="3708005"/>
            <a:ext cx="393508" cy="39350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275417" y="3603684"/>
            <a:ext cx="2951314" cy="368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Регіональний рівень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8275417" y="4077533"/>
            <a:ext cx="4800804" cy="288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ЄС, ЄБРР, макрофінансова допомога.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5812" y="1976567"/>
            <a:ext cx="393508" cy="39350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75417" y="1872246"/>
            <a:ext cx="2951314" cy="368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Глобальний рівень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8275417" y="2346096"/>
            <a:ext cx="4800804" cy="288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МВФ, Світовий банк, G20, FATF.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56642" y="7109341"/>
            <a:ext cx="13117116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Інтеграція у глобальні та регіональні фінансові механізми забезпечує не лише доступ до фінансування, але й сприяє підвищенню стандартів управління державними фінансами через умовність та технічну допомогу міжнародних партнерів.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8445"/>
            <a:ext cx="26567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Структура презентації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3789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План розгляду теми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155632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469958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614857"/>
            <a:ext cx="26025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Концептуальні засади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04407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Сутність фінансової безпеки держави та її місце в системі національної безпеки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3155632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469958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6148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Глобальні виклики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404407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Зовнішні загрози та їх вплив на фінансову стабільність держави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026343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340668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4855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Внутрішні загрози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591478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Системні проблеми бюджетної, боргової та монетарної сфер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026343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340668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485567"/>
            <a:ext cx="29176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Перспективи та стратегії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591478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Інструменти зміцнення фінансової безпеки в сучасних умовах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993" y="520898"/>
            <a:ext cx="220956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Висновки</a:t>
            </a:r>
            <a:endParaRPr lang="en-US" sz="1700" dirty="0"/>
          </a:p>
        </p:txBody>
      </p:sp>
      <p:sp>
        <p:nvSpPr>
          <p:cNvPr id="4" name="Text 1"/>
          <p:cNvSpPr/>
          <p:nvPr/>
        </p:nvSpPr>
        <p:spPr>
          <a:xfrm>
            <a:off x="706993" y="859988"/>
            <a:ext cx="7730014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Фінансова безпека держави: ключові тезиси</a:t>
            </a:r>
            <a:endParaRPr lang="en-US" sz="3450" dirty="0"/>
          </a:p>
        </p:txBody>
      </p:sp>
      <p:sp>
        <p:nvSpPr>
          <p:cNvPr id="5" name="Shape 2"/>
          <p:cNvSpPr/>
          <p:nvPr/>
        </p:nvSpPr>
        <p:spPr>
          <a:xfrm>
            <a:off x="706993" y="2200989"/>
            <a:ext cx="7730014" cy="1258848"/>
          </a:xfrm>
          <a:prstGeom prst="roundRect">
            <a:avLst>
              <a:gd name="adj" fmla="val 33701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883682" y="2377678"/>
            <a:ext cx="220956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Системність загроз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83682" y="2748320"/>
            <a:ext cx="7376636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Сучасні виклики фінансовій безпеці мають глобальний, взаємопов'язаний характер і потребують комплексних відповідей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706993" y="3617238"/>
            <a:ext cx="7730014" cy="1258848"/>
          </a:xfrm>
          <a:prstGeom prst="roundRect">
            <a:avLst>
              <a:gd name="adj" fmla="val 33701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883682" y="3793927"/>
            <a:ext cx="220956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Пріоритет реформ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83682" y="4164568"/>
            <a:ext cx="7376636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Інституційні реформи, детінізація та цифровізація є передумовою будь-яких успішних стратегій фінансової стабілізації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706993" y="5033486"/>
            <a:ext cx="7730014" cy="1258848"/>
          </a:xfrm>
          <a:prstGeom prst="roundRect">
            <a:avLst>
              <a:gd name="adj" fmla="val 33701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883682" y="5210175"/>
            <a:ext cx="24544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Міжнародна інтеграція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883682" y="5580817"/>
            <a:ext cx="7376636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Євроінтеграційний курс та участь у міжнародних фінансових механізмах — стратегічний ресурс фінансової безпеки України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706993" y="6449735"/>
            <a:ext cx="7730014" cy="1258848"/>
          </a:xfrm>
          <a:prstGeom prst="roundRect">
            <a:avLst>
              <a:gd name="adj" fmla="val 33701"/>
            </a:avLst>
          </a:prstGeom>
          <a:solidFill>
            <a:srgbClr val="F0EDE6"/>
          </a:solidFill>
          <a:ln/>
        </p:spPr>
      </p:sp>
      <p:sp>
        <p:nvSpPr>
          <p:cNvPr id="15" name="Text 12"/>
          <p:cNvSpPr/>
          <p:nvPr/>
        </p:nvSpPr>
        <p:spPr>
          <a:xfrm>
            <a:off x="883682" y="6626423"/>
            <a:ext cx="291691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Довгострокова перспектива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83682" y="6997065"/>
            <a:ext cx="7376636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Реальна фінансова безпека досягається через відновлення економічного потенціалу та сталий розвиток, а не лише антикризові заходи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8489"/>
            <a:ext cx="38361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Розділ I — Концептуальні засади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258794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Сутність фінансової безпеки держави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4125754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Фінансова безпека держави — це такий стан фінансово-економічної системи, за якого держава здатна ефективно формувати та використовувати фінансові ресурси для забезпечення суверенітету, стійкого розвитку та протидії внутрішнім і зовнішнім загрозам. Вона є фундаментальним елементом національної безпеки, оскільки від стану державних фінансів залежить спроможність виконання всіх державних функцій.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5698"/>
            <a:ext cx="76132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Компоненти фінансової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9261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Фінансова безпека держави охоплює кілька взаємопов'язаних підсистем, кожна з яких є критично важливою для загальної стійкості.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33393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5317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Бюджетна безпека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96097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Здатність держави формувати доходи та здійснювати видатки без критичних дисбалансів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333393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8" name="Text 6"/>
          <p:cNvSpPr/>
          <p:nvPr/>
        </p:nvSpPr>
        <p:spPr>
          <a:xfrm>
            <a:off x="7612737" y="35317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Боргова безпека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12737" y="396097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Утримання державного боргу на рівні, що не загрожує фіскальній стійкості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992767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11" name="Text 9"/>
          <p:cNvSpPr/>
          <p:nvPr/>
        </p:nvSpPr>
        <p:spPr>
          <a:xfrm>
            <a:off x="992148" y="5191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Валютна безпека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2148" y="562034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Стабільність національної валюти та достатність міжнародних резервів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4992767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14" name="Text 12"/>
          <p:cNvSpPr/>
          <p:nvPr/>
        </p:nvSpPr>
        <p:spPr>
          <a:xfrm>
            <a:off x="7612737" y="5191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Банківська безпека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12737" y="5620345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Стійкість банківської системи та захист вкладів громадян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2983"/>
            <a:ext cx="73631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Індикатори фінансової безпеки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880717"/>
            <a:ext cx="6565106" cy="3385899"/>
          </a:xfrm>
          <a:prstGeom prst="roundRect">
            <a:avLst>
              <a:gd name="adj" fmla="val 879"/>
            </a:avLst>
          </a:prstGeom>
          <a:solidFill>
            <a:srgbClr val="1B5F39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079075"/>
            <a:ext cx="3243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Ключові порогові значення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587591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Міжнародні організації (МВФ, Світовий банк) визначають граничні індикатори, перевищення яких сигналізує про загрозу фінансовій безпеці держави.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718804"/>
            <a:ext cx="6168390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Дефіцит бюджету: не більше 3% 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Державний борг: до 60% 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Зовнішній борг: до 80% 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Міжнародні резерви: не менше 3 місяців імпорту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30790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Методи оцінювання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587591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Для комплексного аналізу стану фінансової безпеки застосовуються різні аналітичні підходи: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401264"/>
            <a:ext cx="6279356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Індикативний аналіз (порівняння з пороговими значеннями)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Рейтингові оцінки міжнародних агентств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Стрес-тестування фінансової системи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Комплексні індекси фінансової стабільності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57318"/>
            <a:ext cx="35728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Розділ II — Глобальні виклики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280190" y="274677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Зовнішні загрози фінансовій безпеці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6280190" y="4284583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Глобалізація фінансових ринків породжує нові виміри вразливості. Кризи, що виникають в одному регіоні, миттєво поширюються на інші економіки через торговельні, інвестиційні та фінансові канали. Держави, що мають значну залежність від зовнішнього фінансування або сировинного експорту, є особливо вразливими до глобальних потрясінь.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3093"/>
            <a:ext cx="85003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Глобальна фінансова нестабільність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00005"/>
            <a:ext cx="2425660" cy="14991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47128"/>
            <a:ext cx="25631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Волатильність ринків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076349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Різкі коливання на світових фінансових ринках створюють невизначеність для державних запозичень та управління резервами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900005"/>
            <a:ext cx="2425660" cy="14991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647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Глобальна інфляція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507634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Пришвидшення інфляції у провідних економіках змушує центральні банки підвищувати ставки, що здорожчує зовнішнє фінансування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900005"/>
            <a:ext cx="2425660" cy="149911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647128"/>
            <a:ext cx="32573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Геополітична напруженість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507634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Збройні конфлікти та санкційні війни руйнують ланцюги постачання, скорочують надходження від торгівлі та знецінюють активи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8469"/>
            <a:ext cx="111065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Виклики глобального боргового навантаження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84797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Глобальний державний борг сягнув рекордних рівнів після пандемії COVID-19 та подальших криз. За даними МВФ, сукупний борг урядів країн світу перевищив </a:t>
            </a: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100% світового ВВП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що створює системні ризики для глобальної фінансової стабільності.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633549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Для країн, що розвиваються, зростання глобальних процентних ставок означає стрімке подорожчання обслуговування боргу, що скорочує простір для бюджетного маневру та соціальних видатків.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809411"/>
            <a:ext cx="6955631" cy="1478280"/>
          </a:xfrm>
          <a:prstGeom prst="roundRect">
            <a:avLst>
              <a:gd name="adj" fmla="val 2014"/>
            </a:avLst>
          </a:prstGeom>
          <a:solidFill>
            <a:srgbClr val="FCF2B5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112306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5057299"/>
            <a:ext cx="61125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Боргова криза в одній країні може спричинити ефект зараження для цілих регіонів через механізми фінансової інтеграції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8241149" y="2328624"/>
            <a:ext cx="5602962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100%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9802178" y="32315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Борг до ВВП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8241149" y="3740110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Рекордне співвідношення глобального держборгу до світового ВВП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8241149" y="4871204"/>
            <a:ext cx="5602962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60+</a:t>
            </a:r>
            <a:endParaRPr lang="en-US" sz="5150" dirty="0"/>
          </a:p>
        </p:txBody>
      </p:sp>
      <p:sp>
        <p:nvSpPr>
          <p:cNvPr id="12" name="Text 9"/>
          <p:cNvSpPr/>
          <p:nvPr/>
        </p:nvSpPr>
        <p:spPr>
          <a:xfrm>
            <a:off x="9802178" y="57741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Країн у зоні ризику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8241149" y="6282690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Держав з критичним борговим навантаженням за оцінками МВФ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4048"/>
            <a:ext cx="95134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Технологічні загрози фінансовій безпеці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20960"/>
            <a:ext cx="4215289" cy="3404592"/>
          </a:xfrm>
          <a:prstGeom prst="roundRect">
            <a:avLst>
              <a:gd name="adj" fmla="val 322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920960"/>
            <a:ext cx="91440" cy="3404592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3142178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Кіберзагрози фінансовій інфраструктурі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881557"/>
            <a:ext cx="370427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Атаки на банківські системи, платіжну інфраструктуру та системи міжбанківських розрахунків здатні паралізувати фінансову систему країни. Кількість кібератак на фінансові установи зростає щороку на десятки відсотків.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920960"/>
            <a:ext cx="4215408" cy="3404592"/>
          </a:xfrm>
          <a:prstGeom prst="roundRect">
            <a:avLst>
              <a:gd name="adj" fmla="val 322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4577" y="2920960"/>
            <a:ext cx="91440" cy="3404592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142178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Криптовалюти та тіньові фінанси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881557"/>
            <a:ext cx="370439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Поширення децентралізованих фінансових інструментів ускладнює контроль за рухом капіталу, підвищує ризики ухилення від оподаткування та фінансування тіньової економіки.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2920960"/>
            <a:ext cx="4215289" cy="3404592"/>
          </a:xfrm>
          <a:prstGeom prst="roundRect">
            <a:avLst>
              <a:gd name="adj" fmla="val 322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598343" y="2920960"/>
            <a:ext cx="91440" cy="3404592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142178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Цифрова трансформація та регуляторні прогалини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881557"/>
            <a:ext cx="37042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Швидкий розвиток фінтех-сектору випереджає регуляторні можливості держав, створюючи зони зниженого нагляду та системні вразливості.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1387</Words>
  <Application>Microsoft Office PowerPoint</Application>
  <PresentationFormat>Довільний</PresentationFormat>
  <Paragraphs>173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Alice Light</vt:lpstr>
      <vt:lpstr>Lora</vt:lpstr>
      <vt:lpstr>Calibri</vt:lpstr>
      <vt:lpstr>Arial</vt:lpstr>
      <vt:lpstr>Alice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2026-04-20T09:04:05Z</dcterms:created>
  <dcterms:modified xsi:type="dcterms:W3CDTF">2026-04-20T09:05:40Z</dcterms:modified>
</cp:coreProperties>
</file>