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70" r:id="rId5"/>
    <p:sldId id="271" r:id="rId6"/>
    <p:sldId id="272" r:id="rId7"/>
    <p:sldId id="273" r:id="rId8"/>
    <p:sldId id="274" r:id="rId9"/>
    <p:sldId id="269" r:id="rId10"/>
    <p:sldId id="258" r:id="rId11"/>
    <p:sldId id="261" r:id="rId12"/>
    <p:sldId id="262" r:id="rId13"/>
    <p:sldId id="263" r:id="rId14"/>
    <p:sldId id="264" r:id="rId15"/>
    <p:sldId id="265" r:id="rId16"/>
    <p:sldId id="266" r:id="rId17"/>
    <p:sldId id="259" r:id="rId18"/>
    <p:sldId id="260" r:id="rId19"/>
    <p:sldId id="267"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EA43702B-E03F-4723-A9D4-DED78E4BC718}" type="datetimeFigureOut">
              <a:rPr lang="en-US" smtClean="0"/>
              <a:t>4/21/2026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941010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A43702B-E03F-4723-A9D4-DED78E4BC718}" type="datetimeFigureOut">
              <a:rPr lang="en-US" smtClean="0"/>
              <a:t>4/21/2026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371445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A43702B-E03F-4723-A9D4-DED78E4BC718}" type="datetimeFigureOut">
              <a:rPr lang="en-US" smtClean="0"/>
              <a:t>4/21/2026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3614500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A43702B-E03F-4723-A9D4-DED78E4BC718}" type="datetimeFigureOut">
              <a:rPr lang="en-US" smtClean="0"/>
              <a:t>4/21/2026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1610937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A43702B-E03F-4723-A9D4-DED78E4BC718}" type="datetimeFigureOut">
              <a:rPr lang="en-US" smtClean="0"/>
              <a:t>4/21/2026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1473398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EA43702B-E03F-4723-A9D4-DED78E4BC718}" type="datetimeFigureOut">
              <a:rPr lang="en-US" smtClean="0"/>
              <a:t>4/21/2026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2818360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EA43702B-E03F-4723-A9D4-DED78E4BC718}" type="datetimeFigureOut">
              <a:rPr lang="en-US" smtClean="0"/>
              <a:t>4/21/2026</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3281210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EA43702B-E03F-4723-A9D4-DED78E4BC718}" type="datetimeFigureOut">
              <a:rPr lang="en-US" smtClean="0"/>
              <a:t>4/21/2026</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872504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A43702B-E03F-4723-A9D4-DED78E4BC718}" type="datetimeFigureOut">
              <a:rPr lang="en-US" smtClean="0"/>
              <a:t>4/21/2026</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3517221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A43702B-E03F-4723-A9D4-DED78E4BC718}" type="datetimeFigureOut">
              <a:rPr lang="en-US" smtClean="0"/>
              <a:t>4/21/2026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1492944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A43702B-E03F-4723-A9D4-DED78E4BC718}" type="datetimeFigureOut">
              <a:rPr lang="en-US" smtClean="0"/>
              <a:t>4/21/2026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2767430-959D-476D-9A06-4207EF55BFEC}" type="slidenum">
              <a:rPr lang="en-US" smtClean="0"/>
              <a:t>‹#›</a:t>
            </a:fld>
            <a:endParaRPr lang="en-US"/>
          </a:p>
        </p:txBody>
      </p:sp>
    </p:spTree>
    <p:extLst>
      <p:ext uri="{BB962C8B-B14F-4D97-AF65-F5344CB8AC3E}">
        <p14:creationId xmlns:p14="http://schemas.microsoft.com/office/powerpoint/2010/main" val="559801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3702B-E03F-4723-A9D4-DED78E4BC718}" type="datetimeFigureOut">
              <a:rPr lang="en-US" smtClean="0"/>
              <a:t>4/21/2026</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767430-959D-476D-9A06-4207EF55BFEC}" type="slidenum">
              <a:rPr lang="en-US" smtClean="0"/>
              <a:t>‹#›</a:t>
            </a:fld>
            <a:endParaRPr lang="en-US"/>
          </a:p>
        </p:txBody>
      </p:sp>
    </p:spTree>
    <p:extLst>
      <p:ext uri="{BB962C8B-B14F-4D97-AF65-F5344CB8AC3E}">
        <p14:creationId xmlns:p14="http://schemas.microsoft.com/office/powerpoint/2010/main" val="2347183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novatalks.com.ua/ua/blog/personalization-in-business-communication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blog.globalbilgi.com.ua/marketynhovi-doslidzhennia-cherez-kontakt-tsentr-vyvchaiemo-user-experienc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globalbilgi.com.ua/uk/hizmet/onlain-chat-dlia-saitu/" TargetMode="External"/><Relationship Id="rId2" Type="http://schemas.openxmlformats.org/officeDocument/2006/relationships/hyperlink" Target="https://blog.globalbilgi.com.ua/chim-vidriznyayutsya-kol-centr-ta-kontakt-centr/"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blog.globalbilgi.com.ua/kontakt-tsentr-dlia-obdzvona-kliientiv/" TargetMode="External"/><Relationship Id="rId2" Type="http://schemas.openxmlformats.org/officeDocument/2006/relationships/hyperlink" Target="https://globalbilgi.com.ua/uk/hizmet/holosove-meniu-ivr/" TargetMode="External"/><Relationship Id="rId1" Type="http://schemas.openxmlformats.org/officeDocument/2006/relationships/slideLayout" Target="../slideLayouts/slideLayout7.xml"/><Relationship Id="rId4" Type="http://schemas.openxmlformats.org/officeDocument/2006/relationships/hyperlink" Target="https://blog.globalbilgi.com.ua/shcho-take-avtodailer-abo-vse-pro-soft-dlia-avtoobdzvonu/"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globalbilgi.com.ua/uk/hizmet/analityka-kontakt-tsentru/" TargetMode="External"/><Relationship Id="rId2" Type="http://schemas.openxmlformats.org/officeDocument/2006/relationships/hyperlink" Target="https://blog.globalbilgi.com.ua/kross-prodazhi-v-kol-tsentri/"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blog.globalbilgi.com.ua/efektyvnist-kol-tsentru-shcho-tse-take/"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err="1" smtClean="0"/>
              <a:t>Персоналізація</a:t>
            </a:r>
            <a:r>
              <a:rPr lang="ru-RU" dirty="0" smtClean="0"/>
              <a:t> </a:t>
            </a:r>
            <a:r>
              <a:rPr lang="ru-RU" dirty="0" err="1" smtClean="0"/>
              <a:t>клієнтського</a:t>
            </a:r>
            <a:r>
              <a:rPr lang="ru-RU" dirty="0" smtClean="0"/>
              <a:t> </a:t>
            </a:r>
            <a:r>
              <a:rPr lang="ru-RU" dirty="0" err="1" smtClean="0"/>
              <a:t>досвіду</a:t>
            </a:r>
            <a:endParaRPr lang="en-US" dirty="0"/>
          </a:p>
        </p:txBody>
      </p:sp>
      <p:pic>
        <p:nvPicPr>
          <p:cNvPr id="4" name="Рисунок 3"/>
          <p:cNvPicPr>
            <a:picLocks noChangeAspect="1"/>
          </p:cNvPicPr>
          <p:nvPr/>
        </p:nvPicPr>
        <p:blipFill>
          <a:blip r:embed="rId2"/>
          <a:stretch>
            <a:fillRect/>
          </a:stretch>
        </p:blipFill>
        <p:spPr>
          <a:xfrm>
            <a:off x="2246812" y="3648075"/>
            <a:ext cx="7053942" cy="2752725"/>
          </a:xfrm>
          <a:prstGeom prst="rect">
            <a:avLst/>
          </a:prstGeom>
        </p:spPr>
      </p:pic>
      <p:sp>
        <p:nvSpPr>
          <p:cNvPr id="3" name="Подзаголовок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95252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8106"/>
            <a:ext cx="12192000" cy="5355312"/>
          </a:xfrm>
          <a:prstGeom prst="rect">
            <a:avLst/>
          </a:prstGeom>
        </p:spPr>
        <p:txBody>
          <a:bodyPr wrap="square">
            <a:spAutoFit/>
          </a:bodyPr>
          <a:lstStyle/>
          <a:p>
            <a:r>
              <a:rPr lang="ru-RU" dirty="0" smtClean="0"/>
              <a:t>Сила контекстуального ШІ </a:t>
            </a:r>
            <a:r>
              <a:rPr lang="ru-RU" dirty="0" err="1" smtClean="0"/>
              <a:t>полягає</a:t>
            </a:r>
            <a:r>
              <a:rPr lang="ru-RU" dirty="0" smtClean="0"/>
              <a:t> в </a:t>
            </a:r>
            <a:r>
              <a:rPr lang="ru-RU" dirty="0" err="1" smtClean="0"/>
              <a:t>його</a:t>
            </a:r>
            <a:r>
              <a:rPr lang="ru-RU" dirty="0" smtClean="0"/>
              <a:t> </a:t>
            </a:r>
            <a:r>
              <a:rPr lang="ru-RU" dirty="0" err="1" smtClean="0"/>
              <a:t>здатності</a:t>
            </a:r>
            <a:r>
              <a:rPr lang="ru-RU" dirty="0" smtClean="0"/>
              <a:t> </a:t>
            </a:r>
            <a:r>
              <a:rPr lang="ru-RU" dirty="0" err="1" smtClean="0"/>
              <a:t>миттєво</a:t>
            </a:r>
            <a:r>
              <a:rPr lang="ru-RU" dirty="0" smtClean="0"/>
              <a:t> </a:t>
            </a:r>
            <a:r>
              <a:rPr lang="ru-RU" dirty="0" err="1" smtClean="0"/>
              <a:t>обробляти</a:t>
            </a:r>
            <a:r>
              <a:rPr lang="ru-RU" dirty="0" smtClean="0"/>
              <a:t> </a:t>
            </a:r>
            <a:r>
              <a:rPr lang="ru-RU" dirty="0" err="1" smtClean="0"/>
              <a:t>великі</a:t>
            </a:r>
            <a:r>
              <a:rPr lang="ru-RU" dirty="0" smtClean="0"/>
              <a:t> </a:t>
            </a:r>
            <a:r>
              <a:rPr lang="ru-RU" dirty="0" err="1" smtClean="0"/>
              <a:t>обсяги</a:t>
            </a:r>
            <a:r>
              <a:rPr lang="ru-RU" dirty="0" smtClean="0"/>
              <a:t> </a:t>
            </a:r>
            <a:r>
              <a:rPr lang="ru-RU" dirty="0" err="1" smtClean="0"/>
              <a:t>даних</a:t>
            </a:r>
            <a:r>
              <a:rPr lang="ru-RU" dirty="0" smtClean="0"/>
              <a:t> і </a:t>
            </a:r>
            <a:r>
              <a:rPr lang="ru-RU" dirty="0" err="1" smtClean="0"/>
              <a:t>отримувати</a:t>
            </a:r>
            <a:r>
              <a:rPr lang="ru-RU" dirty="0" smtClean="0"/>
              <a:t> </a:t>
            </a:r>
            <a:r>
              <a:rPr lang="ru-RU" dirty="0" err="1" smtClean="0"/>
              <a:t>практичні</a:t>
            </a:r>
            <a:r>
              <a:rPr lang="ru-RU" dirty="0" smtClean="0"/>
              <a:t> </a:t>
            </a:r>
            <a:r>
              <a:rPr lang="ru-RU" dirty="0" err="1" smtClean="0"/>
              <a:t>інсайти</a:t>
            </a:r>
            <a:r>
              <a:rPr lang="ru-RU" dirty="0" smtClean="0"/>
              <a:t>. Для великих </a:t>
            </a:r>
            <a:r>
              <a:rPr lang="ru-RU" dirty="0" err="1" smtClean="0"/>
              <a:t>підприємств</a:t>
            </a:r>
            <a:r>
              <a:rPr lang="ru-RU" dirty="0" smtClean="0"/>
              <a:t> </a:t>
            </a:r>
            <a:r>
              <a:rPr lang="ru-RU" dirty="0" err="1" smtClean="0"/>
              <a:t>можливість</a:t>
            </a:r>
            <a:r>
              <a:rPr lang="ru-RU" dirty="0" smtClean="0"/>
              <a:t> </a:t>
            </a:r>
            <a:r>
              <a:rPr lang="ru-RU" dirty="0" err="1" smtClean="0"/>
              <a:t>використовувати</a:t>
            </a:r>
            <a:r>
              <a:rPr lang="ru-RU" dirty="0" smtClean="0"/>
              <a:t> </a:t>
            </a:r>
            <a:r>
              <a:rPr lang="ru-RU" dirty="0" err="1" smtClean="0"/>
              <a:t>цю</a:t>
            </a:r>
            <a:r>
              <a:rPr lang="ru-RU" dirty="0" smtClean="0"/>
              <a:t> </a:t>
            </a:r>
            <a:r>
              <a:rPr lang="ru-RU" dirty="0" err="1" smtClean="0"/>
              <a:t>технологію</a:t>
            </a:r>
            <a:r>
              <a:rPr lang="ru-RU" dirty="0" smtClean="0"/>
              <a:t> </a:t>
            </a:r>
            <a:r>
              <a:rPr lang="ru-RU" dirty="0" err="1" smtClean="0"/>
              <a:t>означає</a:t>
            </a:r>
            <a:r>
              <a:rPr lang="ru-RU" dirty="0" smtClean="0"/>
              <a:t> </a:t>
            </a:r>
            <a:r>
              <a:rPr lang="ru-RU" dirty="0" err="1" smtClean="0"/>
              <a:t>залишатися</a:t>
            </a:r>
            <a:r>
              <a:rPr lang="ru-RU" dirty="0" smtClean="0"/>
              <a:t> </a:t>
            </a:r>
            <a:r>
              <a:rPr lang="ru-RU" dirty="0" err="1" smtClean="0"/>
              <a:t>актуальними</a:t>
            </a:r>
            <a:r>
              <a:rPr lang="ru-RU" dirty="0" smtClean="0"/>
              <a:t> та </a:t>
            </a:r>
            <a:r>
              <a:rPr lang="ru-RU" dirty="0" err="1" smtClean="0"/>
              <a:t>позиціонувати</a:t>
            </a:r>
            <a:r>
              <a:rPr lang="ru-RU" dirty="0" smtClean="0"/>
              <a:t> себе як </a:t>
            </a:r>
            <a:r>
              <a:rPr lang="ru-RU" dirty="0" err="1" smtClean="0"/>
              <a:t>передбачників</a:t>
            </a:r>
            <a:r>
              <a:rPr lang="ru-RU" dirty="0" smtClean="0"/>
              <a:t> потреб </a:t>
            </a:r>
            <a:r>
              <a:rPr lang="ru-RU" dirty="0" err="1" smtClean="0"/>
              <a:t>клієнтів</a:t>
            </a:r>
            <a:r>
              <a:rPr lang="ru-RU" dirty="0" smtClean="0"/>
              <a:t>. Результатом є </a:t>
            </a:r>
            <a:r>
              <a:rPr lang="ru-RU" dirty="0" err="1" smtClean="0"/>
              <a:t>більш</a:t>
            </a:r>
            <a:r>
              <a:rPr lang="ru-RU" dirty="0" smtClean="0"/>
              <a:t> </a:t>
            </a:r>
            <a:r>
              <a:rPr lang="ru-RU" dirty="0" err="1" smtClean="0"/>
              <a:t>плавний</a:t>
            </a:r>
            <a:r>
              <a:rPr lang="ru-RU" dirty="0" smtClean="0"/>
              <a:t>, </a:t>
            </a:r>
            <a:r>
              <a:rPr lang="ru-RU" dirty="0" err="1" smtClean="0"/>
              <a:t>інтуїтивно</a:t>
            </a:r>
            <a:r>
              <a:rPr lang="ru-RU" dirty="0" smtClean="0"/>
              <a:t> </a:t>
            </a:r>
            <a:r>
              <a:rPr lang="ru-RU" dirty="0" err="1" smtClean="0"/>
              <a:t>зрозумілий</a:t>
            </a:r>
            <a:r>
              <a:rPr lang="ru-RU" dirty="0" smtClean="0"/>
              <a:t> </a:t>
            </a:r>
            <a:r>
              <a:rPr lang="ru-RU" dirty="0" err="1" smtClean="0"/>
              <a:t>користувацький</a:t>
            </a:r>
            <a:r>
              <a:rPr lang="ru-RU" dirty="0" smtClean="0"/>
              <a:t> </a:t>
            </a:r>
            <a:r>
              <a:rPr lang="ru-RU" dirty="0" err="1" smtClean="0"/>
              <a:t>досвід</a:t>
            </a:r>
            <a:r>
              <a:rPr lang="ru-RU" dirty="0" smtClean="0"/>
              <a:t>, </a:t>
            </a:r>
            <a:r>
              <a:rPr lang="ru-RU" dirty="0" err="1" smtClean="0"/>
              <a:t>який</a:t>
            </a:r>
            <a:r>
              <a:rPr lang="ru-RU" dirty="0" smtClean="0"/>
              <a:t> </a:t>
            </a:r>
            <a:r>
              <a:rPr lang="ru-RU" dirty="0" err="1" smtClean="0"/>
              <a:t>відповідає</a:t>
            </a:r>
            <a:r>
              <a:rPr lang="ru-RU" dirty="0" smtClean="0"/>
              <a:t> </a:t>
            </a:r>
            <a:r>
              <a:rPr lang="ru-RU" dirty="0" err="1" smtClean="0"/>
              <a:t>вподобанням</a:t>
            </a:r>
            <a:r>
              <a:rPr lang="ru-RU" dirty="0" smtClean="0"/>
              <a:t> і </a:t>
            </a:r>
            <a:r>
              <a:rPr lang="ru-RU" dirty="0" err="1" smtClean="0"/>
              <a:t>поточним</a:t>
            </a:r>
            <a:r>
              <a:rPr lang="ru-RU" dirty="0" smtClean="0"/>
              <a:t> </a:t>
            </a:r>
            <a:r>
              <a:rPr lang="ru-RU" dirty="0" err="1" smtClean="0"/>
              <a:t>обставинам</a:t>
            </a:r>
            <a:r>
              <a:rPr lang="ru-RU" dirty="0" smtClean="0"/>
              <a:t> кожного </a:t>
            </a:r>
            <a:r>
              <a:rPr lang="ru-RU" dirty="0" err="1" smtClean="0"/>
              <a:t>клієнта</a:t>
            </a:r>
            <a:r>
              <a:rPr lang="ru-RU" dirty="0" smtClean="0"/>
              <a:t>. </a:t>
            </a:r>
            <a:r>
              <a:rPr lang="ru-RU" dirty="0" err="1" smtClean="0"/>
              <a:t>Такі</a:t>
            </a:r>
            <a:r>
              <a:rPr lang="ru-RU" dirty="0" smtClean="0"/>
              <a:t> </a:t>
            </a:r>
            <a:r>
              <a:rPr lang="ru-RU" dirty="0" err="1" smtClean="0"/>
              <a:t>досвіди</a:t>
            </a:r>
            <a:r>
              <a:rPr lang="ru-RU" dirty="0" smtClean="0"/>
              <a:t>, </a:t>
            </a:r>
            <a:r>
              <a:rPr lang="ru-RU" dirty="0" err="1" smtClean="0"/>
              <a:t>персоналізовані</a:t>
            </a:r>
            <a:r>
              <a:rPr lang="ru-RU" dirty="0" smtClean="0"/>
              <a:t> в реальному </a:t>
            </a:r>
            <a:r>
              <a:rPr lang="ru-RU" dirty="0" err="1" smtClean="0"/>
              <a:t>часі</a:t>
            </a:r>
            <a:r>
              <a:rPr lang="ru-RU" dirty="0" smtClean="0"/>
              <a:t>, є основою для </a:t>
            </a:r>
            <a:r>
              <a:rPr lang="ru-RU" dirty="0" err="1" smtClean="0"/>
              <a:t>задоволення</a:t>
            </a:r>
            <a:r>
              <a:rPr lang="ru-RU" dirty="0" smtClean="0"/>
              <a:t> </a:t>
            </a:r>
            <a:r>
              <a:rPr lang="ru-RU" dirty="0" err="1" smtClean="0"/>
              <a:t>сучасних</a:t>
            </a:r>
            <a:r>
              <a:rPr lang="ru-RU" dirty="0" smtClean="0"/>
              <a:t> </a:t>
            </a:r>
            <a:r>
              <a:rPr lang="ru-RU" dirty="0" err="1" smtClean="0"/>
              <a:t>очікувань</a:t>
            </a:r>
            <a:r>
              <a:rPr lang="ru-RU" dirty="0" smtClean="0"/>
              <a:t> </a:t>
            </a:r>
            <a:r>
              <a:rPr lang="ru-RU" dirty="0" err="1" smtClean="0"/>
              <a:t>клієнтів</a:t>
            </a:r>
            <a:r>
              <a:rPr lang="ru-RU" dirty="0" smtClean="0"/>
              <a:t> і </a:t>
            </a:r>
            <a:r>
              <a:rPr lang="ru-RU" dirty="0" err="1" smtClean="0"/>
              <a:t>підвищення</a:t>
            </a:r>
            <a:r>
              <a:rPr lang="ru-RU" dirty="0" smtClean="0"/>
              <a:t> </a:t>
            </a:r>
            <a:r>
              <a:rPr lang="ru-RU" dirty="0" err="1" smtClean="0"/>
              <a:t>рівня</a:t>
            </a:r>
            <a:r>
              <a:rPr lang="ru-RU" dirty="0" smtClean="0"/>
              <a:t> </a:t>
            </a:r>
            <a:r>
              <a:rPr lang="ru-RU" dirty="0" err="1" smtClean="0"/>
              <a:t>конверсії</a:t>
            </a:r>
            <a:r>
              <a:rPr lang="ru-RU" dirty="0" smtClean="0"/>
              <a:t>.</a:t>
            </a:r>
          </a:p>
          <a:p>
            <a:r>
              <a:rPr lang="ru-RU" b="1" dirty="0" err="1" smtClean="0"/>
              <a:t>Використання</a:t>
            </a:r>
            <a:r>
              <a:rPr lang="ru-RU" b="1" dirty="0" smtClean="0"/>
              <a:t> </a:t>
            </a:r>
            <a:r>
              <a:rPr lang="ru-RU" b="1" dirty="0" err="1" smtClean="0"/>
              <a:t>даних</a:t>
            </a:r>
            <a:r>
              <a:rPr lang="ru-RU" b="1" dirty="0" smtClean="0"/>
              <a:t> у реальному </a:t>
            </a:r>
            <a:r>
              <a:rPr lang="ru-RU" b="1" dirty="0" err="1" smtClean="0"/>
              <a:t>часі</a:t>
            </a:r>
            <a:r>
              <a:rPr lang="ru-RU" b="1" dirty="0" smtClean="0"/>
              <a:t> для </a:t>
            </a:r>
            <a:r>
              <a:rPr lang="ru-RU" b="1" dirty="0" err="1" smtClean="0"/>
              <a:t>персоналізац</a:t>
            </a:r>
            <a:r>
              <a:rPr lang="ru-RU" dirty="0" err="1" smtClean="0"/>
              <a:t>ії</a:t>
            </a:r>
            <a:endParaRPr lang="ru-RU" dirty="0" smtClean="0"/>
          </a:p>
          <a:p>
            <a:r>
              <a:rPr lang="ru-RU" dirty="0" err="1" smtClean="0"/>
              <a:t>Ефективність</a:t>
            </a:r>
            <a:r>
              <a:rPr lang="ru-RU" dirty="0" smtClean="0"/>
              <a:t> контекстного ШІ </a:t>
            </a:r>
            <a:r>
              <a:rPr lang="ru-RU" dirty="0" err="1" smtClean="0"/>
              <a:t>залежить</a:t>
            </a:r>
            <a:r>
              <a:rPr lang="ru-RU" dirty="0" smtClean="0"/>
              <a:t> </a:t>
            </a:r>
            <a:r>
              <a:rPr lang="ru-RU" dirty="0" err="1" smtClean="0"/>
              <a:t>від</a:t>
            </a:r>
            <a:r>
              <a:rPr lang="ru-RU" dirty="0" smtClean="0"/>
              <a:t> </a:t>
            </a:r>
            <a:r>
              <a:rPr lang="ru-RU" dirty="0" err="1" smtClean="0"/>
              <a:t>його</a:t>
            </a:r>
            <a:r>
              <a:rPr lang="ru-RU" dirty="0" smtClean="0"/>
              <a:t> </a:t>
            </a:r>
            <a:r>
              <a:rPr lang="ru-RU" dirty="0" err="1" smtClean="0"/>
              <a:t>здатності</a:t>
            </a:r>
            <a:r>
              <a:rPr lang="ru-RU" dirty="0" smtClean="0"/>
              <a:t> </a:t>
            </a:r>
            <a:r>
              <a:rPr lang="ru-RU" dirty="0" err="1" smtClean="0"/>
              <a:t>обробляти</a:t>
            </a:r>
            <a:r>
              <a:rPr lang="ru-RU" dirty="0" smtClean="0"/>
              <a:t> </a:t>
            </a:r>
            <a:r>
              <a:rPr lang="ru-RU" dirty="0" err="1" smtClean="0"/>
              <a:t>дані</a:t>
            </a:r>
            <a:r>
              <a:rPr lang="ru-RU" dirty="0" smtClean="0"/>
              <a:t> в </a:t>
            </a:r>
            <a:r>
              <a:rPr lang="ru-RU" dirty="0" err="1" smtClean="0"/>
              <a:t>режимі</a:t>
            </a:r>
            <a:r>
              <a:rPr lang="ru-RU" dirty="0" smtClean="0"/>
              <a:t> реального часу, </a:t>
            </a:r>
            <a:r>
              <a:rPr lang="ru-RU" dirty="0" err="1" smtClean="0"/>
              <a:t>аналізуючи</a:t>
            </a:r>
            <a:r>
              <a:rPr lang="ru-RU" dirty="0" smtClean="0"/>
              <a:t> </a:t>
            </a:r>
            <a:r>
              <a:rPr lang="ru-RU" dirty="0" err="1" smtClean="0"/>
              <a:t>інсайти</a:t>
            </a:r>
            <a:r>
              <a:rPr lang="ru-RU" dirty="0" smtClean="0"/>
              <a:t> з </a:t>
            </a:r>
            <a:r>
              <a:rPr lang="ru-RU" dirty="0" err="1" smtClean="0"/>
              <a:t>різних</a:t>
            </a:r>
            <a:r>
              <a:rPr lang="ru-RU" dirty="0" smtClean="0"/>
              <a:t> </a:t>
            </a:r>
            <a:r>
              <a:rPr lang="ru-RU" dirty="0" err="1" smtClean="0"/>
              <a:t>джерел</a:t>
            </a:r>
            <a:r>
              <a:rPr lang="ru-RU" dirty="0" smtClean="0"/>
              <a:t>, таких як </a:t>
            </a:r>
            <a:r>
              <a:rPr lang="ru-RU" dirty="0" err="1" smtClean="0"/>
              <a:t>взаємодія</a:t>
            </a:r>
            <a:r>
              <a:rPr lang="ru-RU" dirty="0" smtClean="0"/>
              <a:t> з вебсайтами, </a:t>
            </a:r>
            <a:r>
              <a:rPr lang="ru-RU" dirty="0" err="1" smtClean="0"/>
              <a:t>поведінка</a:t>
            </a:r>
            <a:r>
              <a:rPr lang="ru-RU" dirty="0" smtClean="0"/>
              <a:t> в </a:t>
            </a:r>
            <a:r>
              <a:rPr lang="ru-RU" dirty="0" err="1" smtClean="0"/>
              <a:t>додатку</a:t>
            </a:r>
            <a:r>
              <a:rPr lang="ru-RU" dirty="0" smtClean="0"/>
              <a:t>, </a:t>
            </a:r>
            <a:r>
              <a:rPr lang="ru-RU" dirty="0" err="1" smtClean="0"/>
              <a:t>взаємодія</a:t>
            </a:r>
            <a:r>
              <a:rPr lang="ru-RU" dirty="0" smtClean="0"/>
              <a:t> з </a:t>
            </a:r>
            <a:r>
              <a:rPr lang="ru-RU" dirty="0" err="1" smtClean="0"/>
              <a:t>соціальними</a:t>
            </a:r>
            <a:r>
              <a:rPr lang="ru-RU" dirty="0" smtClean="0"/>
              <a:t> мережами та </a:t>
            </a:r>
            <a:r>
              <a:rPr lang="ru-RU" dirty="0" err="1" smtClean="0"/>
              <a:t>навіть</a:t>
            </a:r>
            <a:r>
              <a:rPr lang="ru-RU" dirty="0" smtClean="0"/>
              <a:t> </a:t>
            </a:r>
            <a:r>
              <a:rPr lang="en-US" dirty="0" err="1" smtClean="0"/>
              <a:t>IoT</a:t>
            </a:r>
            <a:r>
              <a:rPr lang="en-US" dirty="0" smtClean="0"/>
              <a:t>-</a:t>
            </a:r>
            <a:r>
              <a:rPr lang="ru-RU" dirty="0" err="1" smtClean="0"/>
              <a:t>пристрої</a:t>
            </a:r>
            <a:r>
              <a:rPr lang="ru-RU" dirty="0" smtClean="0"/>
              <a:t>. </a:t>
            </a:r>
            <a:r>
              <a:rPr lang="ru-RU" dirty="0" err="1" smtClean="0"/>
              <a:t>Ці</a:t>
            </a:r>
            <a:r>
              <a:rPr lang="ru-RU" dirty="0" smtClean="0"/>
              <a:t> </a:t>
            </a:r>
            <a:r>
              <a:rPr lang="ru-RU" dirty="0" err="1" smtClean="0"/>
              <a:t>інсайти</a:t>
            </a:r>
            <a:r>
              <a:rPr lang="ru-RU" dirty="0" smtClean="0"/>
              <a:t> </a:t>
            </a:r>
            <a:r>
              <a:rPr lang="ru-RU" dirty="0" err="1" smtClean="0"/>
              <a:t>постійно</a:t>
            </a:r>
            <a:r>
              <a:rPr lang="ru-RU" dirty="0" smtClean="0"/>
              <a:t> </a:t>
            </a:r>
            <a:r>
              <a:rPr lang="ru-RU" dirty="0" err="1" smtClean="0"/>
              <a:t>змінюються</a:t>
            </a:r>
            <a:r>
              <a:rPr lang="ru-RU" dirty="0" smtClean="0"/>
              <a:t>, </a:t>
            </a:r>
            <a:r>
              <a:rPr lang="ru-RU" dirty="0" err="1" smtClean="0"/>
              <a:t>дозволяючи</a:t>
            </a:r>
            <a:r>
              <a:rPr lang="ru-RU" dirty="0" smtClean="0"/>
              <a:t> штучному </a:t>
            </a:r>
            <a:r>
              <a:rPr lang="ru-RU" dirty="0" err="1" smtClean="0"/>
              <a:t>інтелекту</a:t>
            </a:r>
            <a:r>
              <a:rPr lang="ru-RU" dirty="0" smtClean="0"/>
              <a:t> </a:t>
            </a:r>
            <a:r>
              <a:rPr lang="ru-RU" dirty="0" err="1" smtClean="0"/>
              <a:t>приймати</a:t>
            </a:r>
            <a:r>
              <a:rPr lang="ru-RU" dirty="0" smtClean="0"/>
              <a:t> </a:t>
            </a:r>
            <a:r>
              <a:rPr lang="ru-RU" dirty="0" err="1" smtClean="0"/>
              <a:t>миттєві</a:t>
            </a:r>
            <a:r>
              <a:rPr lang="ru-RU" dirty="0" smtClean="0"/>
              <a:t> </a:t>
            </a:r>
            <a:r>
              <a:rPr lang="ru-RU" dirty="0" err="1" smtClean="0"/>
              <a:t>рішення</a:t>
            </a:r>
            <a:r>
              <a:rPr lang="ru-RU" dirty="0" smtClean="0"/>
              <a:t>, </a:t>
            </a:r>
            <a:r>
              <a:rPr lang="ru-RU" dirty="0" err="1" smtClean="0"/>
              <a:t>які</a:t>
            </a:r>
            <a:r>
              <a:rPr lang="ru-RU" dirty="0" smtClean="0"/>
              <a:t> </a:t>
            </a:r>
            <a:r>
              <a:rPr lang="ru-RU" dirty="0" err="1" smtClean="0"/>
              <a:t>формують</a:t>
            </a:r>
            <a:r>
              <a:rPr lang="ru-RU" dirty="0" smtClean="0"/>
              <a:t> </a:t>
            </a:r>
            <a:r>
              <a:rPr lang="ru-RU" dirty="0" err="1" smtClean="0"/>
              <a:t>клієнтський</a:t>
            </a:r>
            <a:r>
              <a:rPr lang="ru-RU" dirty="0" smtClean="0"/>
              <a:t> </a:t>
            </a:r>
            <a:r>
              <a:rPr lang="ru-RU" dirty="0" err="1" smtClean="0"/>
              <a:t>досвід</a:t>
            </a:r>
            <a:r>
              <a:rPr lang="ru-RU" dirty="0" smtClean="0"/>
              <a:t>. </a:t>
            </a:r>
            <a:r>
              <a:rPr lang="ru-RU" dirty="0" err="1" smtClean="0"/>
              <a:t>Великі</a:t>
            </a:r>
            <a:r>
              <a:rPr lang="ru-RU" dirty="0" smtClean="0"/>
              <a:t> </a:t>
            </a:r>
            <a:r>
              <a:rPr lang="ru-RU" dirty="0" err="1" smtClean="0"/>
              <a:t>підприємства</a:t>
            </a:r>
            <a:r>
              <a:rPr lang="ru-RU" dirty="0" smtClean="0"/>
              <a:t> часто </a:t>
            </a:r>
            <a:r>
              <a:rPr lang="ru-RU" dirty="0" err="1" smtClean="0"/>
              <a:t>покладаються</a:t>
            </a:r>
            <a:r>
              <a:rPr lang="ru-RU" dirty="0" smtClean="0"/>
              <a:t> на </a:t>
            </a:r>
            <a:r>
              <a:rPr lang="ru-RU" dirty="0" err="1" smtClean="0"/>
              <a:t>екосистеми</a:t>
            </a:r>
            <a:r>
              <a:rPr lang="ru-RU" dirty="0" smtClean="0"/>
              <a:t> </a:t>
            </a:r>
            <a:r>
              <a:rPr lang="ru-RU" dirty="0" err="1" smtClean="0"/>
              <a:t>даних</a:t>
            </a:r>
            <a:r>
              <a:rPr lang="ru-RU" dirty="0" smtClean="0"/>
              <a:t>, </a:t>
            </a:r>
            <a:r>
              <a:rPr lang="ru-RU" dirty="0" err="1" smtClean="0"/>
              <a:t>які</a:t>
            </a:r>
            <a:r>
              <a:rPr lang="ru-RU" dirty="0" smtClean="0"/>
              <a:t> </a:t>
            </a:r>
            <a:r>
              <a:rPr lang="ru-RU" dirty="0" err="1" smtClean="0"/>
              <a:t>поєднують</a:t>
            </a:r>
            <a:r>
              <a:rPr lang="ru-RU" dirty="0" smtClean="0"/>
              <a:t> </a:t>
            </a:r>
            <a:r>
              <a:rPr lang="ru-RU" dirty="0" err="1" smtClean="0"/>
              <a:t>хмарні</a:t>
            </a:r>
            <a:r>
              <a:rPr lang="ru-RU" dirty="0" smtClean="0"/>
              <a:t> </a:t>
            </a:r>
            <a:r>
              <a:rPr lang="ru-RU" dirty="0" err="1" smtClean="0"/>
              <a:t>платформи</a:t>
            </a:r>
            <a:r>
              <a:rPr lang="ru-RU" dirty="0" smtClean="0"/>
              <a:t>, дата-</a:t>
            </a:r>
            <a:r>
              <a:rPr lang="ru-RU" dirty="0" err="1" smtClean="0"/>
              <a:t>лейкс</a:t>
            </a:r>
            <a:r>
              <a:rPr lang="ru-RU" dirty="0" smtClean="0"/>
              <a:t> і </a:t>
            </a:r>
            <a:r>
              <a:rPr lang="ru-RU" dirty="0" err="1" smtClean="0"/>
              <a:t>аналітику</a:t>
            </a:r>
            <a:r>
              <a:rPr lang="ru-RU" dirty="0" smtClean="0"/>
              <a:t> потокового потоку для </a:t>
            </a:r>
            <a:r>
              <a:rPr lang="ru-RU" dirty="0" err="1" smtClean="0"/>
              <a:t>управління</a:t>
            </a:r>
            <a:r>
              <a:rPr lang="ru-RU" dirty="0" smtClean="0"/>
              <a:t> </a:t>
            </a:r>
            <a:r>
              <a:rPr lang="ru-RU" dirty="0" err="1" smtClean="0"/>
              <a:t>цим</a:t>
            </a:r>
            <a:r>
              <a:rPr lang="ru-RU" dirty="0" smtClean="0"/>
              <a:t> потоком </a:t>
            </a:r>
            <a:r>
              <a:rPr lang="ru-RU" dirty="0" err="1" smtClean="0"/>
              <a:t>даних</a:t>
            </a:r>
            <a:r>
              <a:rPr lang="ru-RU" dirty="0" smtClean="0"/>
              <a:t>. </a:t>
            </a:r>
            <a:r>
              <a:rPr lang="ru-RU" dirty="0" err="1" smtClean="0"/>
              <a:t>Забезпечуючи</a:t>
            </a:r>
            <a:r>
              <a:rPr lang="ru-RU" dirty="0" smtClean="0"/>
              <a:t> </a:t>
            </a:r>
            <a:r>
              <a:rPr lang="ru-RU" dirty="0" err="1" smtClean="0"/>
              <a:t>швидку</a:t>
            </a:r>
            <a:r>
              <a:rPr lang="ru-RU" dirty="0" smtClean="0"/>
              <a:t> та </a:t>
            </a:r>
            <a:r>
              <a:rPr lang="ru-RU" dirty="0" err="1" smtClean="0"/>
              <a:t>масштабовану</a:t>
            </a:r>
            <a:r>
              <a:rPr lang="ru-RU" dirty="0" smtClean="0"/>
              <a:t> </a:t>
            </a:r>
            <a:r>
              <a:rPr lang="ru-RU" dirty="0" err="1" smtClean="0"/>
              <a:t>обробку</a:t>
            </a:r>
            <a:r>
              <a:rPr lang="ru-RU" dirty="0" smtClean="0"/>
              <a:t> </a:t>
            </a:r>
            <a:r>
              <a:rPr lang="ru-RU" dirty="0" err="1" smtClean="0"/>
              <a:t>даних</a:t>
            </a:r>
            <a:r>
              <a:rPr lang="ru-RU" dirty="0" smtClean="0"/>
              <a:t>, </a:t>
            </a:r>
            <a:r>
              <a:rPr lang="ru-RU" dirty="0" err="1" smtClean="0"/>
              <a:t>ці</a:t>
            </a:r>
            <a:r>
              <a:rPr lang="ru-RU" dirty="0" smtClean="0"/>
              <a:t> </a:t>
            </a:r>
            <a:r>
              <a:rPr lang="ru-RU" dirty="0" err="1" smtClean="0"/>
              <a:t>інфраструктури</a:t>
            </a:r>
            <a:r>
              <a:rPr lang="ru-RU" dirty="0" smtClean="0"/>
              <a:t> </a:t>
            </a:r>
            <a:r>
              <a:rPr lang="ru-RU" dirty="0" err="1" smtClean="0"/>
              <a:t>становлять</a:t>
            </a:r>
            <a:r>
              <a:rPr lang="ru-RU" dirty="0" smtClean="0"/>
              <a:t> основу контекстуального ШІ.</a:t>
            </a:r>
          </a:p>
          <a:p>
            <a:r>
              <a:rPr lang="ru-RU" dirty="0" err="1" smtClean="0"/>
              <a:t>Конфіденційність</a:t>
            </a:r>
            <a:r>
              <a:rPr lang="ru-RU" dirty="0" smtClean="0"/>
              <a:t> і </a:t>
            </a:r>
            <a:r>
              <a:rPr lang="ru-RU" dirty="0" err="1" smtClean="0"/>
              <a:t>безпека</a:t>
            </a:r>
            <a:r>
              <a:rPr lang="ru-RU" dirty="0" smtClean="0"/>
              <a:t> </a:t>
            </a:r>
            <a:r>
              <a:rPr lang="ru-RU" dirty="0" err="1" smtClean="0"/>
              <a:t>залишаються</a:t>
            </a:r>
            <a:r>
              <a:rPr lang="ru-RU" dirty="0" smtClean="0"/>
              <a:t> </a:t>
            </a:r>
            <a:r>
              <a:rPr lang="ru-RU" dirty="0" err="1" smtClean="0"/>
              <a:t>першочерговими</a:t>
            </a:r>
            <a:r>
              <a:rPr lang="ru-RU" dirty="0" smtClean="0"/>
              <a:t>, коли </a:t>
            </a:r>
            <a:r>
              <a:rPr lang="ru-RU" dirty="0" err="1" smtClean="0"/>
              <a:t>бізнеси</a:t>
            </a:r>
            <a:r>
              <a:rPr lang="ru-RU" dirty="0" smtClean="0"/>
              <a:t> </a:t>
            </a:r>
            <a:r>
              <a:rPr lang="ru-RU" dirty="0" err="1" smtClean="0"/>
              <a:t>керують</a:t>
            </a:r>
            <a:r>
              <a:rPr lang="ru-RU" dirty="0" smtClean="0"/>
              <a:t> </a:t>
            </a:r>
            <a:r>
              <a:rPr lang="ru-RU" dirty="0" err="1" smtClean="0"/>
              <a:t>даними</a:t>
            </a:r>
            <a:r>
              <a:rPr lang="ru-RU" dirty="0" smtClean="0"/>
              <a:t> </a:t>
            </a:r>
            <a:r>
              <a:rPr lang="ru-RU" dirty="0" err="1" smtClean="0"/>
              <a:t>клієнтів</a:t>
            </a:r>
            <a:r>
              <a:rPr lang="ru-RU" dirty="0" smtClean="0"/>
              <a:t> у реальному </a:t>
            </a:r>
            <a:r>
              <a:rPr lang="ru-RU" dirty="0" err="1" smtClean="0"/>
              <a:t>часі</a:t>
            </a:r>
            <a:r>
              <a:rPr lang="ru-RU" dirty="0" smtClean="0"/>
              <a:t>. </a:t>
            </a:r>
            <a:r>
              <a:rPr lang="ru-RU" dirty="0" err="1" smtClean="0"/>
              <a:t>Підприємства</a:t>
            </a:r>
            <a:r>
              <a:rPr lang="ru-RU" dirty="0" smtClean="0"/>
              <a:t> </a:t>
            </a:r>
            <a:r>
              <a:rPr lang="ru-RU" dirty="0" err="1" smtClean="0"/>
              <a:t>повинні</a:t>
            </a:r>
            <a:r>
              <a:rPr lang="ru-RU" dirty="0" smtClean="0"/>
              <a:t> </a:t>
            </a:r>
            <a:r>
              <a:rPr lang="ru-RU" dirty="0" err="1" smtClean="0"/>
              <a:t>забезпечувати</a:t>
            </a:r>
            <a:r>
              <a:rPr lang="ru-RU" dirty="0" smtClean="0"/>
              <a:t> </a:t>
            </a:r>
            <a:r>
              <a:rPr lang="ru-RU" dirty="0" err="1" smtClean="0"/>
              <a:t>дотримання</a:t>
            </a:r>
            <a:r>
              <a:rPr lang="ru-RU" dirty="0" smtClean="0"/>
              <a:t> </a:t>
            </a:r>
            <a:r>
              <a:rPr lang="ru-RU" dirty="0" err="1" smtClean="0"/>
              <a:t>суворих</a:t>
            </a:r>
            <a:r>
              <a:rPr lang="ru-RU" dirty="0" smtClean="0"/>
              <a:t> </a:t>
            </a:r>
            <a:r>
              <a:rPr lang="ru-RU" dirty="0" err="1" smtClean="0"/>
              <a:t>нормативів</a:t>
            </a:r>
            <a:r>
              <a:rPr lang="ru-RU" dirty="0" smtClean="0"/>
              <a:t>, таких як </a:t>
            </a:r>
            <a:r>
              <a:rPr lang="en-US" dirty="0" smtClean="0"/>
              <a:t>GDPR </a:t>
            </a:r>
            <a:r>
              <a:rPr lang="ru-RU" dirty="0" smtClean="0"/>
              <a:t>у </a:t>
            </a:r>
            <a:r>
              <a:rPr lang="ru-RU" dirty="0" err="1" smtClean="0"/>
              <a:t>Європі</a:t>
            </a:r>
            <a:r>
              <a:rPr lang="ru-RU" dirty="0" smtClean="0"/>
              <a:t> та </a:t>
            </a:r>
            <a:r>
              <a:rPr lang="en-US" dirty="0" smtClean="0"/>
              <a:t>CCPA </a:t>
            </a:r>
            <a:r>
              <a:rPr lang="ru-RU" dirty="0" smtClean="0"/>
              <a:t>в </a:t>
            </a:r>
            <a:r>
              <a:rPr lang="ru-RU" dirty="0" err="1" smtClean="0"/>
              <a:t>Каліфорнії</a:t>
            </a:r>
            <a:r>
              <a:rPr lang="ru-RU" dirty="0" smtClean="0"/>
              <a:t>, </a:t>
            </a:r>
            <a:r>
              <a:rPr lang="ru-RU" dirty="0" err="1" smtClean="0"/>
              <a:t>які</a:t>
            </a:r>
            <a:r>
              <a:rPr lang="ru-RU" dirty="0" smtClean="0"/>
              <a:t> </a:t>
            </a:r>
            <a:r>
              <a:rPr lang="ru-RU" dirty="0" err="1" smtClean="0"/>
              <a:t>вимагають</a:t>
            </a:r>
            <a:r>
              <a:rPr lang="ru-RU" dirty="0" smtClean="0"/>
              <a:t> </a:t>
            </a:r>
            <a:r>
              <a:rPr lang="ru-RU" dirty="0" err="1" smtClean="0"/>
              <a:t>згоду</a:t>
            </a:r>
            <a:r>
              <a:rPr lang="ru-RU" dirty="0" smtClean="0"/>
              <a:t> </a:t>
            </a:r>
            <a:r>
              <a:rPr lang="ru-RU" dirty="0" err="1" smtClean="0"/>
              <a:t>клієнтів</a:t>
            </a:r>
            <a:r>
              <a:rPr lang="ru-RU" dirty="0" smtClean="0"/>
              <a:t> та </a:t>
            </a:r>
            <a:r>
              <a:rPr lang="ru-RU" dirty="0" err="1" smtClean="0"/>
              <a:t>прозорість</a:t>
            </a:r>
            <a:r>
              <a:rPr lang="ru-RU" dirty="0" smtClean="0"/>
              <a:t> у </a:t>
            </a:r>
            <a:r>
              <a:rPr lang="ru-RU" dirty="0" err="1" smtClean="0"/>
              <a:t>використанні</a:t>
            </a:r>
            <a:r>
              <a:rPr lang="ru-RU" dirty="0" smtClean="0"/>
              <a:t> </a:t>
            </a:r>
            <a:r>
              <a:rPr lang="ru-RU" dirty="0" err="1" smtClean="0"/>
              <a:t>даних</a:t>
            </a:r>
            <a:r>
              <a:rPr lang="ru-RU" dirty="0" smtClean="0"/>
              <a:t>. </a:t>
            </a:r>
            <a:r>
              <a:rPr lang="ru-RU" dirty="0" err="1" smtClean="0"/>
              <a:t>Дотримання</a:t>
            </a:r>
            <a:r>
              <a:rPr lang="ru-RU" dirty="0" smtClean="0"/>
              <a:t> </a:t>
            </a:r>
            <a:r>
              <a:rPr lang="ru-RU" dirty="0" err="1" smtClean="0"/>
              <a:t>цих</a:t>
            </a:r>
            <a:r>
              <a:rPr lang="ru-RU" dirty="0" smtClean="0"/>
              <a:t> </a:t>
            </a:r>
            <a:r>
              <a:rPr lang="ru-RU" dirty="0" err="1" smtClean="0"/>
              <a:t>стандартів</a:t>
            </a:r>
            <a:r>
              <a:rPr lang="ru-RU" dirty="0" smtClean="0"/>
              <a:t> не </a:t>
            </a:r>
            <a:r>
              <a:rPr lang="ru-RU" dirty="0" err="1" smtClean="0"/>
              <a:t>лише</a:t>
            </a:r>
            <a:r>
              <a:rPr lang="ru-RU" dirty="0" smtClean="0"/>
              <a:t> </a:t>
            </a:r>
            <a:r>
              <a:rPr lang="ru-RU" dirty="0" err="1" smtClean="0"/>
              <a:t>підвищує</a:t>
            </a:r>
            <a:r>
              <a:rPr lang="ru-RU" dirty="0" smtClean="0"/>
              <a:t> </a:t>
            </a:r>
            <a:r>
              <a:rPr lang="ru-RU" dirty="0" err="1" smtClean="0"/>
              <a:t>довіру</a:t>
            </a:r>
            <a:r>
              <a:rPr lang="ru-RU" dirty="0" smtClean="0"/>
              <a:t> </a:t>
            </a:r>
            <a:r>
              <a:rPr lang="ru-RU" dirty="0" err="1" smtClean="0"/>
              <a:t>клієнтів</a:t>
            </a:r>
            <a:r>
              <a:rPr lang="ru-RU" dirty="0" smtClean="0"/>
              <a:t>, а й </a:t>
            </a:r>
            <a:r>
              <a:rPr lang="ru-RU" dirty="0" err="1" smtClean="0"/>
              <a:t>захищає</a:t>
            </a:r>
            <a:r>
              <a:rPr lang="ru-RU" dirty="0" smtClean="0"/>
              <a:t> </a:t>
            </a:r>
            <a:r>
              <a:rPr lang="ru-RU" dirty="0" err="1" smtClean="0"/>
              <a:t>організацію</a:t>
            </a:r>
            <a:r>
              <a:rPr lang="ru-RU" dirty="0" smtClean="0"/>
              <a:t> </a:t>
            </a:r>
            <a:r>
              <a:rPr lang="ru-RU" dirty="0" err="1" smtClean="0"/>
              <a:t>від</a:t>
            </a:r>
            <a:r>
              <a:rPr lang="ru-RU" dirty="0" smtClean="0"/>
              <a:t> </a:t>
            </a:r>
            <a:r>
              <a:rPr lang="ru-RU" dirty="0" err="1" smtClean="0"/>
              <a:t>регуляторних</a:t>
            </a:r>
            <a:r>
              <a:rPr lang="ru-RU" dirty="0" smtClean="0"/>
              <a:t> </a:t>
            </a:r>
            <a:r>
              <a:rPr lang="ru-RU" dirty="0" err="1" smtClean="0"/>
              <a:t>санкцій</a:t>
            </a:r>
            <a:r>
              <a:rPr lang="ru-RU" dirty="0" smtClean="0"/>
              <a:t> та </a:t>
            </a:r>
            <a:r>
              <a:rPr lang="ru-RU" dirty="0" err="1" smtClean="0"/>
              <a:t>репутаційних</a:t>
            </a:r>
            <a:r>
              <a:rPr lang="ru-RU" dirty="0" smtClean="0"/>
              <a:t> </a:t>
            </a:r>
            <a:r>
              <a:rPr lang="ru-RU" dirty="0" err="1" smtClean="0"/>
              <a:t>ризиків</a:t>
            </a:r>
            <a:r>
              <a:rPr lang="ru-RU" dirty="0" smtClean="0"/>
              <a:t>. </a:t>
            </a:r>
            <a:r>
              <a:rPr lang="ru-RU" dirty="0" err="1" smtClean="0"/>
              <a:t>Відповідність</a:t>
            </a:r>
            <a:r>
              <a:rPr lang="ru-RU" dirty="0" smtClean="0"/>
              <a:t> </a:t>
            </a:r>
            <a:r>
              <a:rPr lang="ru-RU" dirty="0" err="1" smtClean="0"/>
              <a:t>вимогам</a:t>
            </a:r>
            <a:r>
              <a:rPr lang="ru-RU" dirty="0" smtClean="0"/>
              <a:t> </a:t>
            </a:r>
            <a:r>
              <a:rPr lang="ru-RU" dirty="0" err="1" smtClean="0"/>
              <a:t>конфіденційності</a:t>
            </a:r>
            <a:r>
              <a:rPr lang="ru-RU" dirty="0" smtClean="0"/>
              <a:t> та </a:t>
            </a:r>
            <a:r>
              <a:rPr lang="ru-RU" dirty="0" err="1" smtClean="0"/>
              <a:t>персоналізація</a:t>
            </a:r>
            <a:r>
              <a:rPr lang="ru-RU" dirty="0" smtClean="0"/>
              <a:t> в реальному </a:t>
            </a:r>
            <a:r>
              <a:rPr lang="ru-RU" dirty="0" err="1" smtClean="0"/>
              <a:t>часі</a:t>
            </a:r>
            <a:r>
              <a:rPr lang="ru-RU" dirty="0" smtClean="0"/>
              <a:t>, </a:t>
            </a:r>
            <a:r>
              <a:rPr lang="ru-RU" dirty="0" err="1" smtClean="0"/>
              <a:t>отже</a:t>
            </a:r>
            <a:r>
              <a:rPr lang="ru-RU" dirty="0" smtClean="0"/>
              <a:t>, є </a:t>
            </a:r>
            <a:r>
              <a:rPr lang="ru-RU" dirty="0" err="1" smtClean="0"/>
              <a:t>складним</a:t>
            </a:r>
            <a:r>
              <a:rPr lang="ru-RU" dirty="0" smtClean="0"/>
              <a:t> балансом </a:t>
            </a:r>
            <a:r>
              <a:rPr lang="ru-RU" dirty="0" err="1" smtClean="0"/>
              <a:t>між</a:t>
            </a:r>
            <a:r>
              <a:rPr lang="ru-RU" dirty="0" smtClean="0"/>
              <a:t> </a:t>
            </a:r>
            <a:r>
              <a:rPr lang="ru-RU" dirty="0" err="1" smtClean="0"/>
              <a:t>використанням</a:t>
            </a:r>
            <a:r>
              <a:rPr lang="ru-RU" dirty="0" smtClean="0"/>
              <a:t> </a:t>
            </a:r>
            <a:r>
              <a:rPr lang="ru-RU" dirty="0" err="1" smtClean="0"/>
              <a:t>персональних</a:t>
            </a:r>
            <a:r>
              <a:rPr lang="ru-RU" dirty="0" smtClean="0"/>
              <a:t> </a:t>
            </a:r>
            <a:r>
              <a:rPr lang="ru-RU" dirty="0" err="1" smtClean="0"/>
              <a:t>даних</a:t>
            </a:r>
            <a:r>
              <a:rPr lang="ru-RU" dirty="0" smtClean="0"/>
              <a:t> і </a:t>
            </a:r>
            <a:r>
              <a:rPr lang="ru-RU" dirty="0" err="1" smtClean="0"/>
              <a:t>повагою</a:t>
            </a:r>
            <a:r>
              <a:rPr lang="ru-RU" dirty="0" smtClean="0"/>
              <a:t> до </a:t>
            </a:r>
            <a:r>
              <a:rPr lang="ru-RU" dirty="0" err="1" smtClean="0"/>
              <a:t>особистої</a:t>
            </a:r>
            <a:r>
              <a:rPr lang="ru-RU" dirty="0" smtClean="0"/>
              <a:t> </a:t>
            </a:r>
            <a:r>
              <a:rPr lang="ru-RU" dirty="0" err="1" smtClean="0"/>
              <a:t>приватності</a:t>
            </a:r>
            <a:r>
              <a:rPr lang="ru-RU" dirty="0" smtClean="0"/>
              <a:t>.</a:t>
            </a:r>
          </a:p>
          <a:p>
            <a:endParaRPr lang="en-US" dirty="0"/>
          </a:p>
        </p:txBody>
      </p:sp>
    </p:spTree>
    <p:extLst>
      <p:ext uri="{BB962C8B-B14F-4D97-AF65-F5344CB8AC3E}">
        <p14:creationId xmlns:p14="http://schemas.microsoft.com/office/powerpoint/2010/main" val="4034849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7566" y="199630"/>
            <a:ext cx="11874137" cy="5078313"/>
          </a:xfrm>
          <a:prstGeom prst="rect">
            <a:avLst/>
          </a:prstGeom>
        </p:spPr>
        <p:txBody>
          <a:bodyPr wrap="square">
            <a:spAutoFit/>
          </a:bodyPr>
          <a:lstStyle/>
          <a:p>
            <a:pPr marL="635" marR="86360" indent="448945" algn="just">
              <a:spcAft>
                <a:spcPts val="0"/>
              </a:spcAft>
            </a:pPr>
            <a:r>
              <a:rPr lang="uk-UA" dirty="0" smtClean="0">
                <a:effectLst/>
                <a:latin typeface="Times New Roman" panose="02020603050405020304" pitchFamily="18" charset="0"/>
                <a:ea typeface="Times New Roman" panose="02020603050405020304" pitchFamily="18" charset="0"/>
              </a:rPr>
              <a:t>Зростання ролі штучного інтелекту у CRM-системах зумовлює потребу не лише в аналізі окремих технологій чи прикладів їх застосування, а</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й у цілісному баченні функціональної структури таких рішень. У межах сучасного бізнесу персоналізація перестає бути окремою функцією й дедалі більше інтегрується</a:t>
            </a:r>
            <a:r>
              <a:rPr lang="uk-UA" spc="-6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a:t>
            </a:r>
            <a:r>
              <a:rPr lang="uk-UA" spc="-7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ключові</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операційні,</a:t>
            </a:r>
            <a:r>
              <a:rPr lang="uk-UA" spc="-6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аналітичні</a:t>
            </a:r>
            <a:r>
              <a:rPr lang="uk-UA" spc="-6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та</a:t>
            </a:r>
            <a:r>
              <a:rPr lang="uk-UA" spc="-7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комунікаційні</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процеси</a:t>
            </a:r>
            <a:r>
              <a:rPr lang="uk-UA" spc="-6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CRM-систем</a:t>
            </a:r>
            <a:r>
              <a:rPr lang="uk-UA" spc="-7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[4]. Це означає, що персоналізована взаємодія з клієнтами реалізується не лише через рекомендаційні</a:t>
            </a:r>
            <a:r>
              <a:rPr lang="uk-UA" spc="-4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механізми</a:t>
            </a:r>
            <a:r>
              <a:rPr lang="uk-UA" spc="-3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чи</a:t>
            </a:r>
            <a:r>
              <a:rPr lang="uk-UA" spc="-4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контент,</a:t>
            </a:r>
            <a:r>
              <a:rPr lang="uk-UA" spc="-3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а</a:t>
            </a:r>
            <a:r>
              <a:rPr lang="uk-UA" spc="-4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й</a:t>
            </a:r>
            <a:r>
              <a:rPr lang="uk-UA" spc="-3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через</a:t>
            </a:r>
            <a:r>
              <a:rPr lang="uk-UA" spc="-3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адаптивну</a:t>
            </a:r>
            <a:r>
              <a:rPr lang="uk-UA" spc="-3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аналітику,</a:t>
            </a:r>
            <a:r>
              <a:rPr lang="uk-UA" spc="-4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прогнозування</a:t>
            </a:r>
            <a:r>
              <a:rPr lang="uk-UA" spc="-3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дій користувачів і автоматизовану підтримку на основі даних. У зв’язку з цим виникає потреба в систематизації сучасних інструментів персоналізації, що дозволить описати наявні практики та окреслити напрямки подальшого розвитку та удосконалення систем персоналізованої комунікації.</a:t>
            </a:r>
          </a:p>
          <a:p>
            <a:pPr marL="635" marR="86360" indent="448945" algn="just">
              <a:spcAft>
                <a:spcPts val="0"/>
              </a:spcAft>
            </a:pPr>
            <a:r>
              <a:rPr lang="uk-UA" dirty="0" smtClean="0">
                <a:effectLst/>
                <a:latin typeface="Times New Roman" panose="02020603050405020304" pitchFamily="18" charset="0"/>
                <a:ea typeface="Times New Roman" panose="02020603050405020304" pitchFamily="18" charset="0"/>
              </a:rPr>
              <a:t>На основі аналізу сучасних практик персоналізації клієнтського досвіду з використанням ШІ доцільно виокремити три ключові функціональні напрями, в межах яких реалізуються відповідні рішення. Перший напрям – персоналізація клієнтського досвіду, що охоплює інструменти, спрямовані на адаптацію змісту, форми та каналів взаємодії</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клієнтом</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відповідно</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до</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його</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потреб,</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вподобань</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і</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поведінкових</a:t>
            </a:r>
            <a:r>
              <a:rPr lang="uk-UA" spc="-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характеристик. Як другий напрям варто виділити аналітику та прийняття рішень на основі даних, що забезпечує прогнозування дій клієнтів і формування персоналізованих сценаріїв взаємодії</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за</a:t>
            </a:r>
            <a:r>
              <a:rPr lang="uk-UA" spc="-6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допомогою</a:t>
            </a:r>
            <a:r>
              <a:rPr lang="uk-UA" spc="-6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моделей</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машинного</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навчання.</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Третім</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напрямом</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є</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автоматизація підтримки, включно</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 рішеннями, що</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дозволяють забезпечити масштабовану, швидку</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й адаптивну комунікацію із залученням чат-ботів, емоційного ШІ та інших інтелектуальних інтерфейсів. Такий розподіл дає змогу узагальнити різні технологічні рішення в межах єдиної аналітичної моделі, відображаючи технічну складність та різноманітність напрямів ШІ-персоналізації в CRM </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97718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521131" y="0"/>
            <a:ext cx="6701246" cy="2171559"/>
          </a:xfrm>
          <a:prstGeom prst="rect">
            <a:avLst/>
          </a:prstGeom>
        </p:spPr>
      </p:pic>
      <p:sp>
        <p:nvSpPr>
          <p:cNvPr id="3" name="Прямоугольник 2"/>
          <p:cNvSpPr/>
          <p:nvPr/>
        </p:nvSpPr>
        <p:spPr>
          <a:xfrm>
            <a:off x="200297" y="2171559"/>
            <a:ext cx="11991703" cy="4278094"/>
          </a:xfrm>
          <a:prstGeom prst="rect">
            <a:avLst/>
          </a:prstGeom>
        </p:spPr>
        <p:txBody>
          <a:bodyPr wrap="square">
            <a:spAutoFit/>
          </a:bodyPr>
          <a:lstStyle/>
          <a:p>
            <a:pPr marL="635" marR="91440" indent="448945" algn="just">
              <a:spcBef>
                <a:spcPts val="1350"/>
              </a:spcBef>
              <a:spcAft>
                <a:spcPts val="0"/>
              </a:spcAft>
            </a:pPr>
            <a:r>
              <a:rPr lang="uk-UA" sz="1600" dirty="0" smtClean="0">
                <a:effectLst/>
                <a:latin typeface="Times New Roman" panose="02020603050405020304" pitchFamily="18" charset="0"/>
                <a:ea typeface="Times New Roman" panose="02020603050405020304" pitchFamily="18" charset="0"/>
              </a:rPr>
              <a:t>У межах першого функціонального напряму можна виокремити три основні технологічні рішення, які є найбільш поширеними в сучасних CRM-системах.</a:t>
            </a:r>
            <a:endParaRPr lang="en-US" sz="1600" dirty="0" smtClean="0">
              <a:effectLst/>
              <a:latin typeface="Times New Roman" panose="02020603050405020304" pitchFamily="18" charset="0"/>
              <a:ea typeface="Times New Roman" panose="02020603050405020304" pitchFamily="18" charset="0"/>
            </a:endParaRPr>
          </a:p>
          <a:p>
            <a:pPr marL="635" marR="88900" indent="448945" algn="just">
              <a:spcAft>
                <a:spcPts val="0"/>
              </a:spcAft>
            </a:pPr>
            <a:r>
              <a:rPr lang="uk-UA" sz="1600" dirty="0" smtClean="0">
                <a:effectLst/>
                <a:latin typeface="Times New Roman" panose="02020603050405020304" pitchFamily="18" charset="0"/>
                <a:ea typeface="Times New Roman" panose="02020603050405020304" pitchFamily="18" charset="0"/>
              </a:rPr>
              <a:t>Першою</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формою</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є</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персоналізація</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генеративного</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контенту,</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що</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реалізується</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через застосування великих </a:t>
            </a:r>
            <a:r>
              <a:rPr lang="uk-UA" sz="1600" dirty="0" err="1" smtClean="0">
                <a:effectLst/>
                <a:latin typeface="Times New Roman" panose="02020603050405020304" pitchFamily="18" charset="0"/>
                <a:ea typeface="Times New Roman" panose="02020603050405020304" pitchFamily="18" charset="0"/>
              </a:rPr>
              <a:t>мовних</a:t>
            </a:r>
            <a:r>
              <a:rPr lang="uk-UA" sz="1600" dirty="0" smtClean="0">
                <a:effectLst/>
                <a:latin typeface="Times New Roman" panose="02020603050405020304" pitchFamily="18" charset="0"/>
                <a:ea typeface="Times New Roman" panose="02020603050405020304" pitchFamily="18" charset="0"/>
              </a:rPr>
              <a:t> моделей (LLM). Вони здатні автоматично створювати тексти електронних листів, описи товарів, маркетингові повідомлення та інші елементи комунікації з урахуванням</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індивідуальних особливостей клієнта. Такий підхід дозволяє перейти від стандартизованих повідомлень до контенту, що враховує стиль, інтереси та історію взаємодії конкретного користувача. За даними окремих кейсів, упровадження генеративного ШІ дає змогу підвищити показник конверсії більш ніж удвічі завдяки підвищеній </a:t>
            </a:r>
            <a:r>
              <a:rPr lang="uk-UA" sz="1600" dirty="0" err="1" smtClean="0">
                <a:effectLst/>
                <a:latin typeface="Times New Roman" panose="02020603050405020304" pitchFamily="18" charset="0"/>
                <a:ea typeface="Times New Roman" panose="02020603050405020304" pitchFamily="18" charset="0"/>
              </a:rPr>
              <a:t>релевантності</a:t>
            </a:r>
            <a:r>
              <a:rPr lang="uk-UA" sz="1600" dirty="0" smtClean="0">
                <a:effectLst/>
                <a:latin typeface="Times New Roman" panose="02020603050405020304" pitchFamily="18" charset="0"/>
                <a:ea typeface="Times New Roman" panose="02020603050405020304" pitchFamily="18" charset="0"/>
              </a:rPr>
              <a:t> та унікальності комунікації [5].</a:t>
            </a:r>
            <a:endParaRPr lang="en-US" sz="1600" dirty="0" smtClean="0">
              <a:effectLst/>
              <a:latin typeface="Times New Roman" panose="02020603050405020304" pitchFamily="18" charset="0"/>
              <a:ea typeface="Times New Roman" panose="02020603050405020304" pitchFamily="18" charset="0"/>
            </a:endParaRPr>
          </a:p>
          <a:p>
            <a:pPr marL="635" marR="86995" indent="448945" algn="just">
              <a:spcBef>
                <a:spcPts val="5"/>
              </a:spcBef>
              <a:spcAft>
                <a:spcPts val="0"/>
              </a:spcAft>
            </a:pPr>
            <a:r>
              <a:rPr lang="uk-UA" sz="1600" dirty="0" smtClean="0">
                <a:effectLst/>
                <a:latin typeface="Times New Roman" panose="02020603050405020304" pitchFamily="18" charset="0"/>
                <a:ea typeface="Times New Roman" panose="02020603050405020304" pitchFamily="18" charset="0"/>
              </a:rPr>
              <a:t>Наступною формою є персоналізація в реальному часі, яка передбачає миттєву адаптацію </a:t>
            </a:r>
            <a:r>
              <a:rPr lang="uk-UA" sz="1600" dirty="0" err="1" smtClean="0">
                <a:effectLst/>
                <a:latin typeface="Times New Roman" panose="02020603050405020304" pitchFamily="18" charset="0"/>
                <a:ea typeface="Times New Roman" panose="02020603050405020304" pitchFamily="18" charset="0"/>
              </a:rPr>
              <a:t>вебінтерфейсів</a:t>
            </a:r>
            <a:r>
              <a:rPr lang="uk-UA" sz="1600" dirty="0" smtClean="0">
                <a:effectLst/>
                <a:latin typeface="Times New Roman" panose="02020603050405020304" pitchFamily="18" charset="0"/>
                <a:ea typeface="Times New Roman" panose="02020603050405020304" pitchFamily="18" charset="0"/>
              </a:rPr>
              <a:t>, мобільних застосунків або електронних повідомлень відповідно</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до</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поточних</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дій</a:t>
            </a:r>
            <a:r>
              <a:rPr lang="uk-UA" sz="1600" spc="-5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користувача.</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Системи</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реагують</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на</a:t>
            </a:r>
            <a:r>
              <a:rPr lang="uk-UA" sz="1600" spc="-6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поведінкові</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сигнали,</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такі, як перегляд сторінок, час перебування на сторінці, вибір категорій, і автоматично змінюють</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зміст</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або</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структуру</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пропозиції.</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Це</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забезпечує</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високий</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рівень</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контекстуальної </a:t>
            </a:r>
            <a:r>
              <a:rPr lang="uk-UA" sz="1600" dirty="0" err="1" smtClean="0">
                <a:effectLst/>
                <a:latin typeface="Times New Roman" panose="02020603050405020304" pitchFamily="18" charset="0"/>
                <a:ea typeface="Times New Roman" panose="02020603050405020304" pitchFamily="18" charset="0"/>
              </a:rPr>
              <a:t>релевантності</a:t>
            </a:r>
            <a:r>
              <a:rPr lang="uk-UA" sz="1600" dirty="0" smtClean="0">
                <a:effectLst/>
                <a:latin typeface="Times New Roman" panose="02020603050405020304" pitchFamily="18" charset="0"/>
                <a:ea typeface="Times New Roman" panose="02020603050405020304" pitchFamily="18" charset="0"/>
              </a:rPr>
              <a:t> та підвищує ймовірність цільової дії з боку клієнта [9].</a:t>
            </a:r>
            <a:endParaRPr lang="en-US" sz="1600" dirty="0" smtClean="0">
              <a:effectLst/>
              <a:latin typeface="Times New Roman" panose="02020603050405020304" pitchFamily="18" charset="0"/>
              <a:ea typeface="Times New Roman" panose="02020603050405020304" pitchFamily="18" charset="0"/>
            </a:endParaRPr>
          </a:p>
          <a:p>
            <a:pPr marL="635" marR="90170" indent="448945" algn="just">
              <a:spcAft>
                <a:spcPts val="0"/>
              </a:spcAft>
            </a:pPr>
            <a:r>
              <a:rPr lang="uk-UA" sz="1600" dirty="0" smtClean="0">
                <a:effectLst/>
                <a:latin typeface="Times New Roman" panose="02020603050405020304" pitchFamily="18" charset="0"/>
                <a:ea typeface="Times New Roman" panose="02020603050405020304" pitchFamily="18" charset="0"/>
              </a:rPr>
              <a:t>Третім механізмом є рекомендаційні системи. Вони базуються на алгоритмах фільтрації, </a:t>
            </a:r>
            <a:r>
              <a:rPr lang="uk-UA" sz="1600" dirty="0" err="1" smtClean="0">
                <a:effectLst/>
                <a:latin typeface="Times New Roman" panose="02020603050405020304" pitchFamily="18" charset="0"/>
                <a:ea typeface="Times New Roman" panose="02020603050405020304" pitchFamily="18" charset="0"/>
              </a:rPr>
              <a:t>кластеризації</a:t>
            </a:r>
            <a:r>
              <a:rPr lang="uk-UA" sz="1600" dirty="0" smtClean="0">
                <a:effectLst/>
                <a:latin typeface="Times New Roman" panose="02020603050405020304" pitchFamily="18" charset="0"/>
                <a:ea typeface="Times New Roman" panose="02020603050405020304" pitchFamily="18" charset="0"/>
              </a:rPr>
              <a:t> або гібридних моделях, що поєднують індивідуальні характеристики з поведінковими шаблонами схожих користувачів. Ці системи аналізують</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уподобання</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клієнтів</a:t>
            </a:r>
            <a:r>
              <a:rPr lang="uk-UA" sz="1600" spc="-5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і</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контекст,</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щоб</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рекомендувати</a:t>
            </a:r>
            <a:r>
              <a:rPr lang="uk-UA" sz="1600" spc="-4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релевантні</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продукти</a:t>
            </a:r>
            <a:r>
              <a:rPr lang="uk-UA" sz="1600" spc="-4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або контент.</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Вони</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інтегруються</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CRM,</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персоналізуючи</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перехресні</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та</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додаткові</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продажі</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для кожного користувача, підвищуючи </a:t>
            </a:r>
            <a:r>
              <a:rPr lang="uk-UA" sz="1600" dirty="0" err="1" smtClean="0">
                <a:effectLst/>
                <a:latin typeface="Times New Roman" panose="02020603050405020304" pitchFamily="18" charset="0"/>
                <a:ea typeface="Times New Roman" panose="02020603050405020304" pitchFamily="18" charset="0"/>
              </a:rPr>
              <a:t>залученість</a:t>
            </a:r>
            <a:r>
              <a:rPr lang="uk-UA" sz="1600" dirty="0" smtClean="0">
                <a:effectLst/>
                <a:latin typeface="Times New Roman" panose="02020603050405020304" pitchFamily="18" charset="0"/>
                <a:ea typeface="Times New Roman" panose="02020603050405020304" pitchFamily="18" charset="0"/>
              </a:rPr>
              <a:t> і конверсію [6]. Впровадження таких систем сприяє підвищенню задоволеності клієнтів, зростанню середнього чеку та ефективнішому управлінню клієнтською лояльністю.</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65036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247864"/>
          </a:xfrm>
          <a:prstGeom prst="rect">
            <a:avLst/>
          </a:prstGeom>
        </p:spPr>
        <p:txBody>
          <a:bodyPr wrap="square">
            <a:spAutoFit/>
          </a:bodyPr>
          <a:lstStyle/>
          <a:p>
            <a:pPr marL="635" marR="90805" indent="448945" algn="just">
              <a:spcBef>
                <a:spcPts val="5"/>
              </a:spcBef>
              <a:spcAft>
                <a:spcPts val="0"/>
              </a:spcAft>
            </a:pPr>
            <a:r>
              <a:rPr lang="uk-UA" sz="1600" dirty="0" smtClean="0">
                <a:effectLst/>
                <a:latin typeface="Times New Roman" panose="02020603050405020304" pitchFamily="18" charset="0"/>
                <a:ea typeface="Times New Roman" panose="02020603050405020304" pitchFamily="18" charset="0"/>
              </a:rPr>
              <a:t>Другий функціональний напрям охоплює аналітику та прийняття рішень на основі даних, для забезпечення </a:t>
            </a:r>
            <a:r>
              <a:rPr lang="uk-UA" sz="1600" dirty="0" err="1" smtClean="0">
                <a:effectLst/>
                <a:latin typeface="Times New Roman" panose="02020603050405020304" pitchFamily="18" charset="0"/>
                <a:ea typeface="Times New Roman" panose="02020603050405020304" pitchFamily="18" charset="0"/>
              </a:rPr>
              <a:t>проактивного</a:t>
            </a:r>
            <a:r>
              <a:rPr lang="uk-UA" sz="1600" dirty="0" smtClean="0">
                <a:effectLst/>
                <a:latin typeface="Times New Roman" panose="02020603050405020304" pitchFamily="18" charset="0"/>
                <a:ea typeface="Times New Roman" panose="02020603050405020304" pitchFamily="18" charset="0"/>
              </a:rPr>
              <a:t> управління клієнтськими сценаріями замість реактивного реагування. Завдяки впровадженню алгоритмів машинного навчання CRM-системи отримують здатність передбачати поведінку користувачів та ініціювати індивідуалізовані дії ще до моменту звернення клієнта.</a:t>
            </a:r>
            <a:endParaRPr lang="en-US" sz="1600" dirty="0" smtClean="0">
              <a:effectLst/>
              <a:latin typeface="Times New Roman" panose="02020603050405020304" pitchFamily="18" charset="0"/>
              <a:ea typeface="Times New Roman" panose="02020603050405020304" pitchFamily="18" charset="0"/>
            </a:endParaRPr>
          </a:p>
          <a:p>
            <a:pPr marL="635" marR="89535" indent="448945" algn="just">
              <a:spcAft>
                <a:spcPts val="0"/>
              </a:spcAft>
            </a:pPr>
            <a:r>
              <a:rPr lang="uk-UA" sz="1600" dirty="0" smtClean="0">
                <a:effectLst/>
                <a:latin typeface="Times New Roman" panose="02020603050405020304" pitchFamily="18" charset="0"/>
                <a:ea typeface="Times New Roman" panose="02020603050405020304" pitchFamily="18" charset="0"/>
              </a:rPr>
              <a:t>Центральне</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місце</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цьому</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контексті</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посідає</a:t>
            </a:r>
            <a:r>
              <a:rPr lang="uk-UA" sz="1600" spc="-20" dirty="0" smtClean="0">
                <a:effectLst/>
                <a:latin typeface="Times New Roman" panose="02020603050405020304" pitchFamily="18" charset="0"/>
                <a:ea typeface="Times New Roman" panose="02020603050405020304" pitchFamily="18" charset="0"/>
              </a:rPr>
              <a:t> </a:t>
            </a:r>
            <a:r>
              <a:rPr lang="uk-UA" sz="1600" dirty="0" err="1" smtClean="0">
                <a:effectLst/>
                <a:latin typeface="Times New Roman" panose="02020603050405020304" pitchFamily="18" charset="0"/>
                <a:ea typeface="Times New Roman" panose="02020603050405020304" pitchFamily="18" charset="0"/>
              </a:rPr>
              <a:t>предиктивна</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аналітика</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та</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моделі</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так званої «найкращої наступної дії» (</a:t>
            </a:r>
            <a:r>
              <a:rPr lang="uk-UA" sz="1600" dirty="0" err="1" smtClean="0">
                <a:effectLst/>
                <a:latin typeface="Times New Roman" panose="02020603050405020304" pitchFamily="18" charset="0"/>
                <a:ea typeface="Times New Roman" panose="02020603050405020304" pitchFamily="18" charset="0"/>
              </a:rPr>
              <a:t>next-best-action</a:t>
            </a:r>
            <a:r>
              <a:rPr lang="uk-UA" sz="1600" dirty="0" smtClean="0">
                <a:effectLst/>
                <a:latin typeface="Times New Roman" panose="02020603050405020304" pitchFamily="18" charset="0"/>
                <a:ea typeface="Times New Roman" panose="02020603050405020304" pitchFamily="18" charset="0"/>
              </a:rPr>
              <a:t>), які оцінюють імовірність певних подій,</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таких,</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як</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відтік</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клієнтів,</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відповідь</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на</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маркетингову</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пропозицію</a:t>
            </a:r>
            <a:r>
              <a:rPr lang="uk-UA" sz="1600" spc="20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або готовність до оновлення сервісу [7]. На основі таких прогнозів система самостійно визначає оптимальні кроки взаємодії, наприклад, персоналізоване повідомлення, автоматизований дзвінок, комерційну пропозицію або зміну умов обслуговування.</a:t>
            </a:r>
            <a:endParaRPr lang="en-US" sz="1600" dirty="0" smtClean="0">
              <a:effectLst/>
              <a:latin typeface="Times New Roman" panose="02020603050405020304" pitchFamily="18" charset="0"/>
              <a:ea typeface="Times New Roman" panose="02020603050405020304" pitchFamily="18" charset="0"/>
            </a:endParaRPr>
          </a:p>
          <a:p>
            <a:pPr marL="635" marR="90170" indent="448945" algn="just">
              <a:spcAft>
                <a:spcPts val="0"/>
              </a:spcAft>
            </a:pPr>
            <a:r>
              <a:rPr lang="uk-UA" sz="1600" dirty="0" smtClean="0">
                <a:effectLst/>
                <a:latin typeface="Times New Roman" panose="02020603050405020304" pitchFamily="18" charset="0"/>
                <a:ea typeface="Times New Roman" panose="02020603050405020304" pitchFamily="18" charset="0"/>
              </a:rPr>
              <a:t>Не менш важливою складовою аналітичного напряму є сегментація клієнтів та моделювання поведінки. На відміну від традиційних підходів, що базуються переважно на демографічних або загальних маркетингових характеристиках, сучасні моделі сегментують</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клієнтів</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на</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основі</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реальних</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поведінкових</a:t>
            </a:r>
            <a:r>
              <a:rPr lang="uk-UA" sz="1600" spc="-6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закономірностей</a:t>
            </a:r>
            <a:r>
              <a:rPr lang="uk-UA" sz="1600" spc="-5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[2].</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Це</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дозволяє формувати</a:t>
            </a:r>
            <a:r>
              <a:rPr lang="uk-UA" sz="1600" spc="-60" dirty="0" smtClean="0">
                <a:effectLst/>
                <a:latin typeface="Times New Roman" panose="02020603050405020304" pitchFamily="18" charset="0"/>
                <a:ea typeface="Times New Roman" panose="02020603050405020304" pitchFamily="18" charset="0"/>
              </a:rPr>
              <a:t> </a:t>
            </a:r>
            <a:r>
              <a:rPr lang="uk-UA" sz="1600" dirty="0" err="1" smtClean="0">
                <a:effectLst/>
                <a:latin typeface="Times New Roman" panose="02020603050405020304" pitchFamily="18" charset="0"/>
                <a:ea typeface="Times New Roman" panose="02020603050405020304" pitchFamily="18" charset="0"/>
              </a:rPr>
              <a:t>мікросегменти</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високим</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рівнем</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точності</a:t>
            </a:r>
            <a:r>
              <a:rPr lang="uk-UA" sz="1600" spc="-6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аж</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до</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індивідуального</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рівня</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(«один клієнт</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 один сегмент»). Така гнучкість показує свою ефективність у галузях з високою конкуренцією,</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зокрема</a:t>
            </a:r>
            <a:r>
              <a:rPr lang="uk-UA" sz="1600" spc="-3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електронній</a:t>
            </a:r>
            <a:r>
              <a:rPr lang="uk-UA" sz="1600" spc="-4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комерції,</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фінансових</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послугах</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і</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телекомунікаціях, де точність </a:t>
            </a:r>
            <a:r>
              <a:rPr lang="uk-UA" sz="1600" dirty="0" err="1" smtClean="0">
                <a:effectLst/>
                <a:latin typeface="Times New Roman" panose="02020603050405020304" pitchFamily="18" charset="0"/>
                <a:ea typeface="Times New Roman" panose="02020603050405020304" pitchFamily="18" charset="0"/>
              </a:rPr>
              <a:t>таргетингу</a:t>
            </a:r>
            <a:r>
              <a:rPr lang="uk-UA" sz="1600" dirty="0" smtClean="0">
                <a:effectLst/>
                <a:latin typeface="Times New Roman" panose="02020603050405020304" pitchFamily="18" charset="0"/>
                <a:ea typeface="Times New Roman" panose="02020603050405020304" pitchFamily="18" charset="0"/>
              </a:rPr>
              <a:t> безпосередньо впливає на успішність кампаній і показники утримання клієнтів.</a:t>
            </a:r>
          </a:p>
          <a:p>
            <a:pPr marL="635" marR="90170" indent="448945" algn="just">
              <a:spcAft>
                <a:spcPts val="0"/>
              </a:spcAft>
            </a:pPr>
            <a:r>
              <a:rPr lang="uk-UA" sz="1600" dirty="0" smtClean="0">
                <a:effectLst/>
                <a:latin typeface="Times New Roman" panose="02020603050405020304" pitchFamily="18" charset="0"/>
                <a:ea typeface="Times New Roman" panose="02020603050405020304" pitchFamily="18" charset="0"/>
              </a:rPr>
              <a:t>Третій</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функціональний</a:t>
            </a:r>
            <a:r>
              <a:rPr lang="uk-UA" sz="1600" spc="-2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напрям</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a:t>
            </a:r>
            <a:r>
              <a:rPr lang="uk-UA" sz="1600" spc="-2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це</a:t>
            </a:r>
            <a:r>
              <a:rPr lang="uk-UA" sz="1600" spc="-2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автоматизація</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підтримки</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та</a:t>
            </a:r>
            <a:r>
              <a:rPr lang="uk-UA" sz="1600" spc="-2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обслуговування, що охоплює інструменти, спрямовані на забезпечення безперервної, масштабованої та водночас персоналізованої комунікації між компанією та клієнтом. Завдяки інтеграції штучного</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інтелекту,</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CRM-системи</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здатні</a:t>
            </a:r>
            <a:r>
              <a:rPr lang="uk-UA" sz="1600" spc="-10" dirty="0" smtClean="0">
                <a:effectLst/>
                <a:latin typeface="Times New Roman" panose="02020603050405020304" pitchFamily="18" charset="0"/>
                <a:ea typeface="Times New Roman" panose="02020603050405020304" pitchFamily="18" charset="0"/>
              </a:rPr>
              <a:t> </a:t>
            </a:r>
            <a:r>
              <a:rPr lang="uk-UA" sz="1600" dirty="0" err="1" smtClean="0">
                <a:effectLst/>
                <a:latin typeface="Times New Roman" panose="02020603050405020304" pitchFamily="18" charset="0"/>
                <a:ea typeface="Times New Roman" panose="02020603050405020304" pitchFamily="18" charset="0"/>
              </a:rPr>
              <a:t>оперативно</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реагувати</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на</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запити</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та</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ініціювати взаємодію,</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орієнтуючись</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на</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контекст</a:t>
            </a:r>
            <a:r>
              <a:rPr lang="uk-UA" sz="1600" spc="-6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звернення,</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історію</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клієнта</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й</a:t>
            </a:r>
            <a:r>
              <a:rPr lang="uk-UA" sz="1600" spc="-5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емоційне</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забарвлення </a:t>
            </a:r>
            <a:r>
              <a:rPr lang="uk-UA" sz="1600" spc="-10" dirty="0" smtClean="0">
                <a:effectLst/>
                <a:latin typeface="Times New Roman" panose="02020603050405020304" pitchFamily="18" charset="0"/>
                <a:ea typeface="Times New Roman" panose="02020603050405020304" pitchFamily="18" charset="0"/>
              </a:rPr>
              <a:t>повідомлень</a:t>
            </a:r>
          </a:p>
          <a:p>
            <a:pPr marL="635" marR="90170" indent="448945" algn="just">
              <a:spcAft>
                <a:spcPts val="0"/>
              </a:spcAft>
            </a:pPr>
            <a:r>
              <a:rPr lang="uk-UA" sz="1600" dirty="0" smtClean="0">
                <a:effectLst/>
                <a:latin typeface="Times New Roman" panose="02020603050405020304" pitchFamily="18" charset="0"/>
                <a:ea typeface="Times New Roman" panose="02020603050405020304" pitchFamily="18" charset="0"/>
              </a:rPr>
              <a:t>Ключову роль у цьому сегменті відіграють чат-боти та віртуальні асистенти, як інтерфейс першого рівня. Вони здатні опрацювати значну кількість запитів водночас, підтримувати багатоканальну комунікацію (веб, </a:t>
            </a:r>
            <a:r>
              <a:rPr lang="uk-UA" sz="1600" dirty="0" err="1" smtClean="0">
                <a:effectLst/>
                <a:latin typeface="Times New Roman" panose="02020603050405020304" pitchFamily="18" charset="0"/>
                <a:ea typeface="Times New Roman" panose="02020603050405020304" pitchFamily="18" charset="0"/>
              </a:rPr>
              <a:t>месенджери</a:t>
            </a:r>
            <a:r>
              <a:rPr lang="uk-UA" sz="1600" dirty="0" smtClean="0">
                <a:effectLst/>
                <a:latin typeface="Times New Roman" panose="02020603050405020304" pitchFamily="18" charset="0"/>
                <a:ea typeface="Times New Roman" panose="02020603050405020304" pitchFamily="18" charset="0"/>
              </a:rPr>
              <a:t>, </a:t>
            </a:r>
            <a:r>
              <a:rPr lang="uk-UA" sz="1600" dirty="0" err="1" smtClean="0">
                <a:effectLst/>
                <a:latin typeface="Times New Roman" panose="02020603050405020304" pitchFamily="18" charset="0"/>
                <a:ea typeface="Times New Roman" panose="02020603050405020304" pitchFamily="18" charset="0"/>
              </a:rPr>
              <a:t>email</a:t>
            </a:r>
            <a:r>
              <a:rPr lang="uk-UA" sz="1600" dirty="0" smtClean="0">
                <a:effectLst/>
                <a:latin typeface="Times New Roman" panose="02020603050405020304" pitchFamily="18" charset="0"/>
                <a:ea typeface="Times New Roman" panose="02020603050405020304" pitchFamily="18" charset="0"/>
              </a:rPr>
              <a:t>), а також </a:t>
            </a:r>
            <a:r>
              <a:rPr lang="uk-UA" sz="1600" dirty="0" err="1" smtClean="0">
                <a:effectLst/>
                <a:latin typeface="Times New Roman" panose="02020603050405020304" pitchFamily="18" charset="0"/>
                <a:ea typeface="Times New Roman" panose="02020603050405020304" pitchFamily="18" charset="0"/>
              </a:rPr>
              <a:t>персоналізовувати</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відповіді</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залежно</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від</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поточних</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дій</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клієнта</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[1].</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Завдяки</a:t>
            </a:r>
            <a:r>
              <a:rPr lang="uk-UA" sz="1600" spc="-7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використанню великих </a:t>
            </a:r>
            <a:r>
              <a:rPr lang="uk-UA" sz="1600" dirty="0" err="1" smtClean="0">
                <a:effectLst/>
                <a:latin typeface="Times New Roman" panose="02020603050405020304" pitchFamily="18" charset="0"/>
                <a:ea typeface="Times New Roman" panose="02020603050405020304" pitchFamily="18" charset="0"/>
              </a:rPr>
              <a:t>мовних</a:t>
            </a:r>
            <a:r>
              <a:rPr lang="uk-UA" sz="1600" dirty="0" smtClean="0">
                <a:effectLst/>
                <a:latin typeface="Times New Roman" panose="02020603050405020304" pitchFamily="18" charset="0"/>
                <a:ea typeface="Times New Roman" panose="02020603050405020304" pitchFamily="18" charset="0"/>
              </a:rPr>
              <a:t> моделей такі системи набули здатності до контекстної інтерпретації запитів, що наближає діалог до природного мовлення. За результатами впровадження чат-ботів на основі штучного інтелекту компанії фіксують зниження витрат на обслуговування</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до</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30%,</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скорочення</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часу</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очікування,</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підвищення</a:t>
            </a:r>
            <a:r>
              <a:rPr lang="uk-UA" sz="1600" spc="-3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швидкості</a:t>
            </a:r>
            <a:r>
              <a:rPr lang="uk-UA" sz="1600" spc="-3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реагування та автоматизацію до 80% рутинних запитів, що суттєво покращує ефективність клієнтської підтримки [12]. Окрім виконання сервісних функцій, чат-боти відіграють важливу роль у зборі поведінкових і текстових даних, які згодом можуть бути використані для уточнення моделей персоналізації та формування прогнозів </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95311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705393" y="391886"/>
            <a:ext cx="10620103" cy="5525588"/>
          </a:xfrm>
          <a:prstGeom prst="rect">
            <a:avLst/>
          </a:prstGeom>
        </p:spPr>
      </p:pic>
    </p:spTree>
    <p:extLst>
      <p:ext uri="{BB962C8B-B14F-4D97-AF65-F5344CB8AC3E}">
        <p14:creationId xmlns:p14="http://schemas.microsoft.com/office/powerpoint/2010/main" val="4251775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8194" y="171530"/>
            <a:ext cx="11821886" cy="6919843"/>
          </a:xfrm>
          <a:prstGeom prst="rect">
            <a:avLst/>
          </a:prstGeom>
        </p:spPr>
        <p:txBody>
          <a:bodyPr wrap="square">
            <a:spAutoFit/>
          </a:bodyPr>
          <a:lstStyle/>
          <a:p>
            <a:r>
              <a:rPr lang="uk-UA" dirty="0" smtClean="0">
                <a:effectLst/>
                <a:latin typeface="Times New Roman" panose="02020603050405020304" pitchFamily="18" charset="0"/>
                <a:ea typeface="Times New Roman" panose="02020603050405020304" pitchFamily="18" charset="0"/>
              </a:rPr>
              <a:t>Попри очевидні переваги впровадження штучного інтелекту в персоналізовану клієнтську взаємодію,</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масштабування таких</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рішень неминуче</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супроводжується низкою етичних викликів. Чим складнішою та </a:t>
            </a:r>
            <a:r>
              <a:rPr lang="uk-UA" dirty="0" err="1" smtClean="0">
                <a:effectLst/>
                <a:latin typeface="Times New Roman" panose="02020603050405020304" pitchFamily="18" charset="0"/>
                <a:ea typeface="Times New Roman" panose="02020603050405020304" pitchFamily="18" charset="0"/>
              </a:rPr>
              <a:t>індивідуалізованішою</a:t>
            </a:r>
            <a:r>
              <a:rPr lang="uk-UA" dirty="0" smtClean="0">
                <a:effectLst/>
                <a:latin typeface="Times New Roman" panose="02020603050405020304" pitchFamily="18" charset="0"/>
                <a:ea typeface="Times New Roman" panose="02020603050405020304" pitchFamily="18" charset="0"/>
              </a:rPr>
              <a:t> стає система, тим більше виникає запитів щодо прозорості її роботи, справедливості алгоритмічних рішень та безпеки персональних даних [8]. Особливо актуальними ці питання є в контексті CRM, де персоналізація охоплює не лише комунікацію, а й прогнозування поведінки, сегментацію аудиторії та автоматизовану взаємодію. У цьому розрізі доцільно звернутися до</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ключових етичних</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аспектів, які</a:t>
            </a:r>
            <a:r>
              <a:rPr lang="uk-UA" spc="-1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постають</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при впровадженні ШІ-рішень у систему управління клієнтськими відносинами</a:t>
            </a:r>
          </a:p>
          <a:p>
            <a:pPr marL="635" marR="88900" indent="448945" algn="just">
              <a:spcBef>
                <a:spcPts val="1350"/>
              </a:spcBef>
              <a:spcAft>
                <a:spcPts val="0"/>
              </a:spcAft>
            </a:pPr>
            <a:r>
              <a:rPr lang="uk-UA" dirty="0">
                <a:latin typeface="Times New Roman" panose="02020603050405020304" pitchFamily="18" charset="0"/>
                <a:ea typeface="Times New Roman" panose="02020603050405020304" pitchFamily="18" charset="0"/>
              </a:rPr>
              <a:t>Одним із ключових етичних принципів є </a:t>
            </a:r>
            <a:r>
              <a:rPr lang="uk-UA" dirty="0" err="1">
                <a:latin typeface="Times New Roman" panose="02020603050405020304" pitchFamily="18" charset="0"/>
                <a:ea typeface="Times New Roman" panose="02020603050405020304" pitchFamily="18" charset="0"/>
              </a:rPr>
              <a:t>пояснюваність</a:t>
            </a:r>
            <a:r>
              <a:rPr lang="uk-UA" dirty="0">
                <a:latin typeface="Times New Roman" panose="02020603050405020304" pitchFamily="18" charset="0"/>
                <a:ea typeface="Times New Roman" panose="02020603050405020304" pitchFamily="18" charset="0"/>
              </a:rPr>
              <a:t> алгоритмів (</a:t>
            </a:r>
            <a:r>
              <a:rPr lang="uk-UA" dirty="0" err="1">
                <a:latin typeface="Times New Roman" panose="02020603050405020304" pitchFamily="18" charset="0"/>
                <a:ea typeface="Times New Roman" panose="02020603050405020304" pitchFamily="18" charset="0"/>
              </a:rPr>
              <a:t>explainability</a:t>
            </a:r>
            <a:r>
              <a:rPr lang="uk-UA" dirty="0">
                <a:latin typeface="Times New Roman" panose="02020603050405020304" pitchFamily="18" charset="0"/>
                <a:ea typeface="Times New Roman" panose="02020603050405020304" pitchFamily="18" charset="0"/>
              </a:rPr>
              <a:t>), тобто здатність системи надати зрозуміле обґрунтування для рекомендованої дії. У контексті CRM це означає, що клієнт має право знати, чому він отримав певну пропозицію, а менеджер, чому система вважає певну дію корисною. Однак більшість сучасних ШІ-моделей характеризуються низькою здатністю до такої інтерпретації. Непрозорість у прийнятті рішень створює ризик недовіри до системи, ускладнює виявлення помилок і обмежує можливості коригування рішень у разі їх </a:t>
            </a:r>
            <a:r>
              <a:rPr lang="uk-UA" spc="-10" dirty="0">
                <a:latin typeface="Times New Roman" panose="02020603050405020304" pitchFamily="18" charset="0"/>
                <a:ea typeface="Times New Roman" panose="02020603050405020304" pitchFamily="18" charset="0"/>
              </a:rPr>
              <a:t>хибності.</a:t>
            </a:r>
            <a:endParaRPr lang="en-US" dirty="0">
              <a:latin typeface="Times New Roman" panose="02020603050405020304" pitchFamily="18" charset="0"/>
              <a:ea typeface="Times New Roman" panose="02020603050405020304" pitchFamily="18" charset="0"/>
            </a:endParaRPr>
          </a:p>
          <a:p>
            <a:r>
              <a:rPr lang="uk-UA" dirty="0" smtClean="0">
                <a:effectLst/>
                <a:latin typeface="Times New Roman" panose="02020603050405020304" pitchFamily="18" charset="0"/>
                <a:ea typeface="Times New Roman" panose="02020603050405020304" pitchFamily="18" charset="0"/>
              </a:rPr>
              <a:t>У</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відповідь</a:t>
            </a:r>
            <a:r>
              <a:rPr lang="uk-UA" spc="-5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на</a:t>
            </a:r>
            <a:r>
              <a:rPr lang="uk-UA" spc="-7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цю</a:t>
            </a:r>
            <a:r>
              <a:rPr lang="uk-UA" spc="-6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проблему</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активно</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розробляються</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моделі</a:t>
            </a:r>
            <a:r>
              <a:rPr lang="uk-UA" spc="-6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пояснюваного</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ШІ,</a:t>
            </a:r>
            <a:r>
              <a:rPr lang="uk-UA" spc="-5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які дозволяють</a:t>
            </a:r>
            <a:r>
              <a:rPr lang="uk-UA" spc="-1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інтерпретувати результати</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навіть</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у</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складних</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системах.</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У</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CRM-системі</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такі моделі можуть застосовуватися для аудиту результатів, перевірки справедливості розподілу пропозицій або виявлення аномалій у клієнтських сценаріях</a:t>
            </a:r>
          </a:p>
          <a:p>
            <a:r>
              <a:rPr lang="uk-UA" dirty="0">
                <a:latin typeface="Times New Roman" panose="02020603050405020304" pitchFamily="18" charset="0"/>
                <a:ea typeface="Times New Roman" panose="02020603050405020304" pitchFamily="18" charset="0"/>
              </a:rPr>
              <a:t>Наступною</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проблемою</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є</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ризики,</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стосуються</a:t>
            </a:r>
            <a:r>
              <a:rPr lang="uk-UA" spc="-5"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приватності</a:t>
            </a:r>
            <a:r>
              <a:rPr lang="uk-UA" dirty="0">
                <a:latin typeface="Times New Roman" panose="02020603050405020304" pitchFamily="18" charset="0"/>
                <a:ea typeface="Times New Roman" panose="02020603050405020304" pitchFamily="18" charset="0"/>
              </a:rPr>
              <a:t> та</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виникають через збір, зберігання та аналіз персональних даних. Проблеми можуть полягати у витоках інформації</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або</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непрозорому</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обробленні</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даних</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боку</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компаній.</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умовах</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дії</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регламенту GDPR</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аналогічних</a:t>
            </a:r>
            <a:r>
              <a:rPr lang="uk-UA" spc="-75"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регуляцій</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особливої</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уваги</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набувають</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питання</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інформованої</a:t>
            </a:r>
            <a:r>
              <a:rPr lang="uk-UA" spc="-7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згоди, права на видалення даних, обмеження профілювання та забезпечення можливості перегляду автоматизованих рішень. Етичне використання даних у персоналізації передбачає не лише юридичне дотримання регламентів, а й створення умов, за яких клієнт чітко розуміє, які саме дані використовуються, з якою метою та як це впливає на його взаємодію з компанією. Це вимагає впровадження зрозумілих політик конфіденційності, механізмів відкликання згоди та опцій обмеженої персоналізації</a:t>
            </a:r>
            <a:endParaRPr lang="en-US" dirty="0"/>
          </a:p>
        </p:txBody>
      </p:sp>
    </p:spTree>
    <p:extLst>
      <p:ext uri="{BB962C8B-B14F-4D97-AF65-F5344CB8AC3E}">
        <p14:creationId xmlns:p14="http://schemas.microsoft.com/office/powerpoint/2010/main" val="535990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58542"/>
            <a:ext cx="12192000" cy="2862322"/>
          </a:xfrm>
          <a:prstGeom prst="rect">
            <a:avLst/>
          </a:prstGeom>
        </p:spPr>
        <p:txBody>
          <a:bodyPr wrap="square">
            <a:spAutoFit/>
          </a:bodyPr>
          <a:lstStyle/>
          <a:p>
            <a:pPr marL="635" marR="86995" indent="448945" algn="just">
              <a:spcAft>
                <a:spcPts val="0"/>
              </a:spcAft>
            </a:pPr>
            <a:r>
              <a:rPr lang="uk-UA" dirty="0" smtClean="0">
                <a:effectLst/>
                <a:latin typeface="Times New Roman" panose="02020603050405020304" pitchFamily="18" charset="0"/>
                <a:ea typeface="Times New Roman" panose="02020603050405020304" pitchFamily="18" charset="0"/>
              </a:rPr>
              <a:t>Крім етичних аспектів, імплементація штучного інтелекту для персоналізації у CRM-системах має також низку особливостей з точки зору практичного впровадження. Для забезпечення ефективної інтеграції сучасні дослідження пропонують використовувати </a:t>
            </a:r>
            <a:r>
              <a:rPr lang="uk-UA" dirty="0" err="1" smtClean="0">
                <a:effectLst/>
                <a:latin typeface="Times New Roman" panose="02020603050405020304" pitchFamily="18" charset="0"/>
                <a:ea typeface="Times New Roman" panose="02020603050405020304" pitchFamily="18" charset="0"/>
              </a:rPr>
              <a:t>чотириступеневу</a:t>
            </a:r>
            <a:r>
              <a:rPr lang="uk-UA" dirty="0" smtClean="0">
                <a:effectLst/>
                <a:latin typeface="Times New Roman" panose="02020603050405020304" pitchFamily="18" charset="0"/>
                <a:ea typeface="Times New Roman" panose="02020603050405020304" pitchFamily="18" charset="0"/>
              </a:rPr>
              <a:t> модель «Виявлення – Розробка – Впровадження – Підтримка» [14]. Такий підхід дозволяє структурувати основні ризики та визначити ключові кроки на кожному етапі інтеграції. На етапі виявлення здійснюється збирання </a:t>
            </a:r>
            <a:br>
              <a:rPr lang="uk-UA" dirty="0" smtClean="0">
                <a:effectLst/>
                <a:latin typeface="Times New Roman" panose="02020603050405020304" pitchFamily="18" charset="0"/>
                <a:ea typeface="Times New Roman" panose="02020603050405020304" pitchFamily="18" charset="0"/>
              </a:rPr>
            </a:br>
            <a:r>
              <a:rPr lang="uk-UA" dirty="0" smtClean="0">
                <a:effectLst/>
                <a:latin typeface="Times New Roman" panose="02020603050405020304" pitchFamily="18" charset="0"/>
                <a:ea typeface="Times New Roman" panose="02020603050405020304" pitchFamily="18" charset="0"/>
              </a:rPr>
              <a:t>даних та формування </a:t>
            </a:r>
            <a:r>
              <a:rPr lang="uk-UA" dirty="0" err="1" smtClean="0">
                <a:effectLst/>
                <a:latin typeface="Times New Roman" panose="02020603050405020304" pitchFamily="18" charset="0"/>
                <a:ea typeface="Times New Roman" panose="02020603050405020304" pitchFamily="18" charset="0"/>
              </a:rPr>
              <a:t>клієнтоорієнтованої</a:t>
            </a:r>
            <a:r>
              <a:rPr lang="uk-UA" dirty="0" smtClean="0">
                <a:effectLst/>
                <a:latin typeface="Times New Roman" panose="02020603050405020304" pitchFamily="18" charset="0"/>
                <a:ea typeface="Times New Roman" panose="02020603050405020304" pitchFamily="18" charset="0"/>
              </a:rPr>
              <a:t> культури. Розробка передбачає створення стратегії впровадження із залученням бізнес-підрозділів. Упровадження охоплює технічну</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реалізацію</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та</a:t>
            </a:r>
            <a:r>
              <a:rPr lang="uk-UA" spc="-2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інтеграцію</a:t>
            </a:r>
            <a:r>
              <a:rPr lang="uk-UA" spc="-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рішень</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у</a:t>
            </a:r>
            <a:r>
              <a:rPr lang="uk-UA" spc="-2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CRM-систему.</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Етап</a:t>
            </a:r>
            <a:r>
              <a:rPr lang="uk-UA" spc="-1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підтримка</a:t>
            </a:r>
            <a:r>
              <a:rPr lang="uk-UA" spc="-1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спрямований на забезпечення довготривалої адаптації системи та користувачів до нових процесів. За умови ігнорування особливостей кожного з цих етапів, процес імплементації може зіткнутись із технічними проблемами, низькою </a:t>
            </a:r>
            <a:r>
              <a:rPr lang="uk-UA" dirty="0" err="1" smtClean="0">
                <a:effectLst/>
                <a:latin typeface="Times New Roman" panose="02020603050405020304" pitchFamily="18" charset="0"/>
                <a:ea typeface="Times New Roman" panose="02020603050405020304" pitchFamily="18" charset="0"/>
              </a:rPr>
              <a:t>залученістю</a:t>
            </a:r>
            <a:r>
              <a:rPr lang="uk-UA" dirty="0" smtClean="0">
                <a:effectLst/>
                <a:latin typeface="Times New Roman" panose="02020603050405020304" pitchFamily="18" charset="0"/>
                <a:ea typeface="Times New Roman" panose="02020603050405020304" pitchFamily="18" charset="0"/>
              </a:rPr>
              <a:t> співробітників, втратою довіри клієнтів та невідповідністю рішення наявним бізнес-цілям.</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56153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 y="0"/>
            <a:ext cx="11795760" cy="732155"/>
          </a:xfrm>
        </p:spPr>
        <p:txBody>
          <a:bodyPr>
            <a:normAutofit fontScale="90000"/>
          </a:bodyPr>
          <a:lstStyle/>
          <a:p>
            <a:r>
              <a:rPr lang="ru-RU" sz="4000" b="1" dirty="0" err="1" smtClean="0"/>
              <a:t>Персоналізація</a:t>
            </a:r>
            <a:r>
              <a:rPr lang="ru-RU" sz="4000" b="1" dirty="0" smtClean="0"/>
              <a:t> в реальному </a:t>
            </a:r>
            <a:r>
              <a:rPr lang="ru-RU" sz="4000" b="1" dirty="0" err="1" smtClean="0"/>
              <a:t>часі</a:t>
            </a:r>
            <a:r>
              <a:rPr lang="ru-RU" sz="4000" b="1" dirty="0" smtClean="0"/>
              <a:t> в </a:t>
            </a:r>
            <a:r>
              <a:rPr lang="ru-RU" sz="4000" b="1" dirty="0" err="1" smtClean="0"/>
              <a:t>дії</a:t>
            </a:r>
            <a:r>
              <a:rPr lang="ru-RU" sz="4000" b="1" dirty="0" smtClean="0"/>
              <a:t>: </a:t>
            </a:r>
            <a:r>
              <a:rPr lang="ru-RU" sz="4000" b="1" dirty="0" err="1" smtClean="0"/>
              <a:t>випадки</a:t>
            </a:r>
            <a:r>
              <a:rPr lang="ru-RU" sz="4000" b="1" dirty="0" smtClean="0"/>
              <a:t> </a:t>
            </a:r>
            <a:r>
              <a:rPr lang="ru-RU" sz="4000" b="1" dirty="0" err="1" smtClean="0"/>
              <a:t>використання</a:t>
            </a:r>
            <a:r>
              <a:rPr lang="ru-RU" dirty="0" smtClean="0"/>
              <a:t/>
            </a:r>
            <a:br>
              <a:rPr lang="ru-RU" dirty="0" smtClean="0"/>
            </a:br>
            <a:endParaRPr lang="en-US" dirty="0"/>
          </a:p>
        </p:txBody>
      </p:sp>
      <p:sp>
        <p:nvSpPr>
          <p:cNvPr id="3" name="Объект 2"/>
          <p:cNvSpPr>
            <a:spLocks noGrp="1"/>
          </p:cNvSpPr>
          <p:nvPr>
            <p:ph idx="1"/>
          </p:nvPr>
        </p:nvSpPr>
        <p:spPr>
          <a:xfrm>
            <a:off x="198120" y="209006"/>
            <a:ext cx="11898086" cy="6466114"/>
          </a:xfrm>
        </p:spPr>
        <p:txBody>
          <a:bodyPr>
            <a:normAutofit fontScale="92500" lnSpcReduction="20000"/>
          </a:bodyPr>
          <a:lstStyle/>
          <a:p>
            <a:endParaRPr lang="ru-RU" dirty="0" smtClean="0"/>
          </a:p>
          <a:p>
            <a:r>
              <a:rPr lang="ru-RU" dirty="0" err="1" smtClean="0"/>
              <a:t>Універсальність</a:t>
            </a:r>
            <a:r>
              <a:rPr lang="ru-RU" dirty="0" smtClean="0"/>
              <a:t> контекстного ШІ </a:t>
            </a:r>
            <a:r>
              <a:rPr lang="ru-RU" dirty="0" err="1" smtClean="0"/>
              <a:t>дозволяє</a:t>
            </a:r>
            <a:r>
              <a:rPr lang="ru-RU" dirty="0" smtClean="0"/>
              <a:t> </a:t>
            </a:r>
            <a:r>
              <a:rPr lang="ru-RU" dirty="0" err="1" smtClean="0"/>
              <a:t>застосовувати</a:t>
            </a:r>
            <a:r>
              <a:rPr lang="ru-RU" dirty="0" smtClean="0"/>
              <a:t> </a:t>
            </a:r>
            <a:r>
              <a:rPr lang="ru-RU" dirty="0" err="1" smtClean="0"/>
              <a:t>його</a:t>
            </a:r>
            <a:r>
              <a:rPr lang="ru-RU" dirty="0" smtClean="0"/>
              <a:t> у </a:t>
            </a:r>
            <a:r>
              <a:rPr lang="ru-RU" dirty="0" err="1" smtClean="0"/>
              <a:t>різних</a:t>
            </a:r>
            <a:r>
              <a:rPr lang="ru-RU" dirty="0" smtClean="0"/>
              <a:t> </a:t>
            </a:r>
            <a:r>
              <a:rPr lang="ru-RU" dirty="0" err="1" smtClean="0"/>
              <a:t>галузях</a:t>
            </a:r>
            <a:r>
              <a:rPr lang="ru-RU" dirty="0" smtClean="0"/>
              <a:t>, </a:t>
            </a:r>
            <a:r>
              <a:rPr lang="ru-RU" dirty="0" err="1" smtClean="0"/>
              <a:t>кожна</a:t>
            </a:r>
            <a:r>
              <a:rPr lang="ru-RU" dirty="0" smtClean="0"/>
              <a:t> з </a:t>
            </a:r>
            <a:r>
              <a:rPr lang="ru-RU" dirty="0" err="1" smtClean="0"/>
              <a:t>яких</a:t>
            </a:r>
            <a:r>
              <a:rPr lang="ru-RU" dirty="0" smtClean="0"/>
              <a:t> </a:t>
            </a:r>
            <a:r>
              <a:rPr lang="ru-RU" dirty="0" err="1" smtClean="0"/>
              <a:t>має</a:t>
            </a:r>
            <a:r>
              <a:rPr lang="ru-RU" dirty="0" smtClean="0"/>
              <a:t> </a:t>
            </a:r>
            <a:r>
              <a:rPr lang="ru-RU" dirty="0" err="1" smtClean="0"/>
              <a:t>унікальні</a:t>
            </a:r>
            <a:r>
              <a:rPr lang="ru-RU" dirty="0" smtClean="0"/>
              <a:t> </a:t>
            </a:r>
            <a:r>
              <a:rPr lang="ru-RU" dirty="0" err="1" smtClean="0"/>
              <a:t>моделі</a:t>
            </a:r>
            <a:r>
              <a:rPr lang="ru-RU" dirty="0" smtClean="0"/>
              <a:t> </a:t>
            </a:r>
            <a:r>
              <a:rPr lang="ru-RU" dirty="0" err="1" smtClean="0"/>
              <a:t>взаємодії</a:t>
            </a:r>
            <a:r>
              <a:rPr lang="ru-RU" dirty="0" smtClean="0"/>
              <a:t> з </a:t>
            </a:r>
            <a:r>
              <a:rPr lang="ru-RU" dirty="0" err="1" smtClean="0"/>
              <a:t>клієнтами</a:t>
            </a:r>
            <a:r>
              <a:rPr lang="ru-RU" dirty="0" smtClean="0"/>
              <a:t> та </a:t>
            </a:r>
            <a:r>
              <a:rPr lang="ru-RU" dirty="0" err="1" smtClean="0"/>
              <a:t>очікування</a:t>
            </a:r>
            <a:r>
              <a:rPr lang="ru-RU" dirty="0" smtClean="0"/>
              <a:t>. Ось </a:t>
            </a:r>
            <a:r>
              <a:rPr lang="ru-RU" dirty="0" err="1" smtClean="0"/>
              <a:t>кілька</a:t>
            </a:r>
            <a:r>
              <a:rPr lang="ru-RU" dirty="0" smtClean="0"/>
              <a:t> </a:t>
            </a:r>
            <a:r>
              <a:rPr lang="ru-RU" dirty="0" err="1" smtClean="0"/>
              <a:t>прикладів</a:t>
            </a:r>
            <a:r>
              <a:rPr lang="ru-RU" dirty="0" smtClean="0"/>
              <a:t> того, як </a:t>
            </a:r>
            <a:r>
              <a:rPr lang="ru-RU" dirty="0" err="1" smtClean="0"/>
              <a:t>персоналізація</a:t>
            </a:r>
            <a:r>
              <a:rPr lang="ru-RU" dirty="0" smtClean="0"/>
              <a:t> в реальному </a:t>
            </a:r>
            <a:r>
              <a:rPr lang="ru-RU" dirty="0" err="1" smtClean="0"/>
              <a:t>часі</a:t>
            </a:r>
            <a:r>
              <a:rPr lang="ru-RU" dirty="0" smtClean="0"/>
              <a:t> </a:t>
            </a:r>
            <a:r>
              <a:rPr lang="ru-RU" dirty="0" err="1" smtClean="0"/>
              <a:t>трансформує</a:t>
            </a:r>
            <a:r>
              <a:rPr lang="ru-RU" dirty="0" smtClean="0"/>
              <a:t> </a:t>
            </a:r>
            <a:r>
              <a:rPr lang="ru-RU" dirty="0" err="1" smtClean="0"/>
              <a:t>різні</a:t>
            </a:r>
            <a:r>
              <a:rPr lang="ru-RU" dirty="0" smtClean="0"/>
              <a:t> </a:t>
            </a:r>
            <a:r>
              <a:rPr lang="ru-RU" dirty="0" err="1" smtClean="0"/>
              <a:t>сектори</a:t>
            </a:r>
            <a:r>
              <a:rPr lang="ru-RU" dirty="0" smtClean="0"/>
              <a:t>:</a:t>
            </a:r>
          </a:p>
          <a:p>
            <a:r>
              <a:rPr lang="ru-RU" dirty="0" smtClean="0"/>
              <a:t>    </a:t>
            </a:r>
            <a:r>
              <a:rPr lang="ru-RU" b="1" dirty="0" err="1" smtClean="0"/>
              <a:t>Роздрібний</a:t>
            </a:r>
            <a:r>
              <a:rPr lang="ru-RU" b="1" dirty="0" smtClean="0"/>
              <a:t> сектор</a:t>
            </a:r>
            <a:r>
              <a:rPr lang="ru-RU" dirty="0" smtClean="0"/>
              <a:t>: У </a:t>
            </a:r>
            <a:r>
              <a:rPr lang="ru-RU" dirty="0" err="1" smtClean="0"/>
              <a:t>роздрібній</a:t>
            </a:r>
            <a:r>
              <a:rPr lang="ru-RU" dirty="0" smtClean="0"/>
              <a:t> </a:t>
            </a:r>
            <a:r>
              <a:rPr lang="ru-RU" dirty="0" err="1" smtClean="0"/>
              <a:t>торгівлі</a:t>
            </a:r>
            <a:r>
              <a:rPr lang="ru-RU" dirty="0" smtClean="0"/>
              <a:t> </a:t>
            </a:r>
            <a:r>
              <a:rPr lang="ru-RU" dirty="0" err="1" smtClean="0"/>
              <a:t>контекстуальний</a:t>
            </a:r>
            <a:r>
              <a:rPr lang="ru-RU" dirty="0" smtClean="0"/>
              <a:t> ШІ </a:t>
            </a:r>
            <a:r>
              <a:rPr lang="ru-RU" dirty="0" err="1" smtClean="0"/>
              <a:t>може</a:t>
            </a:r>
            <a:r>
              <a:rPr lang="ru-RU" dirty="0" smtClean="0"/>
              <a:t> </a:t>
            </a:r>
            <a:r>
              <a:rPr lang="ru-RU" dirty="0" err="1" smtClean="0"/>
              <a:t>рекомендувати</a:t>
            </a:r>
            <a:r>
              <a:rPr lang="ru-RU" dirty="0" smtClean="0"/>
              <a:t> </a:t>
            </a:r>
            <a:r>
              <a:rPr lang="ru-RU" dirty="0" err="1" smtClean="0"/>
              <a:t>товари</a:t>
            </a:r>
            <a:r>
              <a:rPr lang="ru-RU" dirty="0" smtClean="0"/>
              <a:t> у </a:t>
            </a:r>
            <a:r>
              <a:rPr lang="ru-RU" dirty="0" err="1" smtClean="0"/>
              <a:t>відповідь</a:t>
            </a:r>
            <a:r>
              <a:rPr lang="ru-RU" dirty="0" smtClean="0"/>
              <a:t> на </a:t>
            </a:r>
            <a:r>
              <a:rPr lang="ru-RU" dirty="0" err="1" smtClean="0"/>
              <a:t>поведінку</a:t>
            </a:r>
            <a:r>
              <a:rPr lang="ru-RU" dirty="0" smtClean="0"/>
              <a:t> </a:t>
            </a:r>
            <a:r>
              <a:rPr lang="ru-RU" dirty="0" err="1" smtClean="0"/>
              <a:t>клієнтів</a:t>
            </a:r>
            <a:r>
              <a:rPr lang="ru-RU" dirty="0" smtClean="0"/>
              <a:t> </a:t>
            </a:r>
            <a:r>
              <a:rPr lang="ru-RU" dirty="0" err="1" smtClean="0"/>
              <a:t>під</a:t>
            </a:r>
            <a:r>
              <a:rPr lang="ru-RU" dirty="0" smtClean="0"/>
              <a:t> час перегляду </a:t>
            </a:r>
            <a:r>
              <a:rPr lang="ru-RU" dirty="0" err="1" smtClean="0"/>
              <a:t>або</a:t>
            </a:r>
            <a:r>
              <a:rPr lang="ru-RU" dirty="0" smtClean="0"/>
              <a:t> </a:t>
            </a:r>
            <a:r>
              <a:rPr lang="ru-RU" dirty="0" err="1" smtClean="0"/>
              <a:t>попередні</a:t>
            </a:r>
            <a:r>
              <a:rPr lang="ru-RU" dirty="0" smtClean="0"/>
              <a:t> покупки. </a:t>
            </a:r>
            <a:r>
              <a:rPr lang="ru-RU" dirty="0" err="1" smtClean="0"/>
              <a:t>Якщо</a:t>
            </a:r>
            <a:r>
              <a:rPr lang="ru-RU" dirty="0" smtClean="0"/>
              <a:t>, </a:t>
            </a:r>
            <a:r>
              <a:rPr lang="ru-RU" dirty="0" err="1" smtClean="0"/>
              <a:t>наприклад</a:t>
            </a:r>
            <a:r>
              <a:rPr lang="ru-RU" dirty="0" smtClean="0"/>
              <a:t>, </a:t>
            </a:r>
            <a:r>
              <a:rPr lang="ru-RU" dirty="0" err="1" smtClean="0"/>
              <a:t>клієнт</a:t>
            </a:r>
            <a:r>
              <a:rPr lang="ru-RU" dirty="0" smtClean="0"/>
              <a:t> </a:t>
            </a:r>
            <a:r>
              <a:rPr lang="ru-RU" dirty="0" err="1" smtClean="0"/>
              <a:t>цікавиться</a:t>
            </a:r>
            <a:r>
              <a:rPr lang="ru-RU" dirty="0" smtClean="0"/>
              <a:t> </a:t>
            </a:r>
            <a:r>
              <a:rPr lang="ru-RU" dirty="0" err="1" smtClean="0"/>
              <a:t>зимовим</a:t>
            </a:r>
            <a:r>
              <a:rPr lang="ru-RU" dirty="0" smtClean="0"/>
              <a:t> </a:t>
            </a:r>
            <a:r>
              <a:rPr lang="ru-RU" dirty="0" err="1" smtClean="0"/>
              <a:t>одягом</a:t>
            </a:r>
            <a:r>
              <a:rPr lang="ru-RU" dirty="0" smtClean="0"/>
              <a:t>, ШІ </a:t>
            </a:r>
            <a:r>
              <a:rPr lang="ru-RU" dirty="0" err="1" smtClean="0"/>
              <a:t>може</a:t>
            </a:r>
            <a:r>
              <a:rPr lang="ru-RU" dirty="0" smtClean="0"/>
              <a:t> </a:t>
            </a:r>
            <a:r>
              <a:rPr lang="ru-RU" dirty="0" err="1" smtClean="0"/>
              <a:t>миттєво</a:t>
            </a:r>
            <a:r>
              <a:rPr lang="ru-RU" dirty="0" smtClean="0"/>
              <a:t> </a:t>
            </a:r>
            <a:r>
              <a:rPr lang="ru-RU" dirty="0" err="1" smtClean="0"/>
              <a:t>показати</a:t>
            </a:r>
            <a:r>
              <a:rPr lang="ru-RU" dirty="0" smtClean="0"/>
              <a:t> </a:t>
            </a:r>
            <a:r>
              <a:rPr lang="ru-RU" dirty="0" err="1" smtClean="0"/>
              <a:t>пов'язані</a:t>
            </a:r>
            <a:r>
              <a:rPr lang="ru-RU" dirty="0" smtClean="0"/>
              <a:t> </a:t>
            </a:r>
            <a:r>
              <a:rPr lang="ru-RU" dirty="0" err="1" smtClean="0"/>
              <a:t>речі</a:t>
            </a:r>
            <a:r>
              <a:rPr lang="ru-RU" dirty="0" smtClean="0"/>
              <a:t>, </a:t>
            </a:r>
            <a:r>
              <a:rPr lang="ru-RU" dirty="0" err="1" smtClean="0"/>
              <a:t>такі</a:t>
            </a:r>
            <a:r>
              <a:rPr lang="ru-RU" dirty="0" smtClean="0"/>
              <a:t> як </a:t>
            </a:r>
            <a:r>
              <a:rPr lang="ru-RU" dirty="0" err="1" smtClean="0"/>
              <a:t>шарфи</a:t>
            </a:r>
            <a:r>
              <a:rPr lang="ru-RU" dirty="0" smtClean="0"/>
              <a:t> </a:t>
            </a:r>
            <a:r>
              <a:rPr lang="ru-RU" dirty="0" err="1" smtClean="0"/>
              <a:t>чи</a:t>
            </a:r>
            <a:r>
              <a:rPr lang="ru-RU" dirty="0" smtClean="0"/>
              <a:t> </a:t>
            </a:r>
            <a:r>
              <a:rPr lang="ru-RU" dirty="0" err="1" smtClean="0"/>
              <a:t>чоботи</a:t>
            </a:r>
            <a:r>
              <a:rPr lang="ru-RU" dirty="0" smtClean="0"/>
              <a:t>, </a:t>
            </a:r>
            <a:r>
              <a:rPr lang="ru-RU" dirty="0" err="1" smtClean="0"/>
              <a:t>пошиті</a:t>
            </a:r>
            <a:r>
              <a:rPr lang="ru-RU" dirty="0" smtClean="0"/>
              <a:t> </a:t>
            </a:r>
            <a:r>
              <a:rPr lang="ru-RU" dirty="0" err="1" smtClean="0"/>
              <a:t>відповідно</a:t>
            </a:r>
            <a:r>
              <a:rPr lang="ru-RU" dirty="0" smtClean="0"/>
              <a:t> до </a:t>
            </a:r>
            <a:r>
              <a:rPr lang="ru-RU" dirty="0" err="1" smtClean="0"/>
              <a:t>його</a:t>
            </a:r>
            <a:r>
              <a:rPr lang="ru-RU" dirty="0" smtClean="0"/>
              <a:t> </a:t>
            </a:r>
            <a:r>
              <a:rPr lang="ru-RU" dirty="0" err="1" smtClean="0"/>
              <a:t>розташування</a:t>
            </a:r>
            <a:r>
              <a:rPr lang="ru-RU" dirty="0" smtClean="0"/>
              <a:t> та </a:t>
            </a:r>
            <a:r>
              <a:rPr lang="ru-RU" dirty="0" err="1" smtClean="0"/>
              <a:t>сезонних</a:t>
            </a:r>
            <a:r>
              <a:rPr lang="ru-RU" dirty="0" smtClean="0"/>
              <a:t> </a:t>
            </a:r>
            <a:r>
              <a:rPr lang="ru-RU" dirty="0" err="1" smtClean="0"/>
              <a:t>тенденцій</a:t>
            </a:r>
            <a:r>
              <a:rPr lang="ru-RU" dirty="0" smtClean="0"/>
              <a:t>. </a:t>
            </a:r>
            <a:r>
              <a:rPr lang="ru-RU" dirty="0" err="1" smtClean="0"/>
              <a:t>Така</a:t>
            </a:r>
            <a:r>
              <a:rPr lang="ru-RU" dirty="0" smtClean="0"/>
              <a:t> точна </a:t>
            </a:r>
            <a:r>
              <a:rPr lang="ru-RU" dirty="0" err="1" smtClean="0"/>
              <a:t>взаємодія</a:t>
            </a:r>
            <a:r>
              <a:rPr lang="ru-RU" dirty="0" smtClean="0"/>
              <a:t> </a:t>
            </a:r>
            <a:r>
              <a:rPr lang="ru-RU" dirty="0" err="1" smtClean="0"/>
              <a:t>сприяє</a:t>
            </a:r>
            <a:r>
              <a:rPr lang="ru-RU" dirty="0" smtClean="0"/>
              <a:t> </a:t>
            </a:r>
            <a:r>
              <a:rPr lang="ru-RU" dirty="0" err="1" smtClean="0"/>
              <a:t>відчуттю</a:t>
            </a:r>
            <a:r>
              <a:rPr lang="ru-RU" dirty="0" smtClean="0"/>
              <a:t> </a:t>
            </a:r>
            <a:r>
              <a:rPr lang="ru-RU" dirty="0" err="1" smtClean="0"/>
              <a:t>персоналізації</a:t>
            </a:r>
            <a:r>
              <a:rPr lang="ru-RU" dirty="0" smtClean="0"/>
              <a:t>, </a:t>
            </a:r>
            <a:r>
              <a:rPr lang="ru-RU" dirty="0" err="1" smtClean="0"/>
              <a:t>що</a:t>
            </a:r>
            <a:r>
              <a:rPr lang="ru-RU" dirty="0" smtClean="0"/>
              <a:t> </a:t>
            </a:r>
            <a:r>
              <a:rPr lang="ru-RU" dirty="0" err="1" smtClean="0"/>
              <a:t>суттєво</a:t>
            </a:r>
            <a:r>
              <a:rPr lang="ru-RU" dirty="0" smtClean="0"/>
              <a:t> </a:t>
            </a:r>
            <a:r>
              <a:rPr lang="ru-RU" dirty="0" err="1" smtClean="0"/>
              <a:t>підвищує</a:t>
            </a:r>
            <a:r>
              <a:rPr lang="ru-RU" dirty="0" smtClean="0"/>
              <a:t> </a:t>
            </a:r>
            <a:r>
              <a:rPr lang="ru-RU" dirty="0" err="1" smtClean="0"/>
              <a:t>коефіцієнт</a:t>
            </a:r>
            <a:r>
              <a:rPr lang="ru-RU" dirty="0" smtClean="0"/>
              <a:t> </a:t>
            </a:r>
            <a:r>
              <a:rPr lang="ru-RU" dirty="0" err="1" smtClean="0"/>
              <a:t>конверсії</a:t>
            </a:r>
            <a:r>
              <a:rPr lang="ru-RU" dirty="0" smtClean="0"/>
              <a:t> та </a:t>
            </a:r>
            <a:r>
              <a:rPr lang="ru-RU" dirty="0" err="1" smtClean="0"/>
              <a:t>покращує</a:t>
            </a:r>
            <a:r>
              <a:rPr lang="ru-RU" dirty="0" smtClean="0"/>
              <a:t> </a:t>
            </a:r>
            <a:r>
              <a:rPr lang="ru-RU" dirty="0" err="1" smtClean="0"/>
              <a:t>досвід</a:t>
            </a:r>
            <a:r>
              <a:rPr lang="ru-RU" dirty="0" smtClean="0"/>
              <a:t> покупок.</a:t>
            </a:r>
          </a:p>
          <a:p>
            <a:r>
              <a:rPr lang="ru-RU" b="1" dirty="0" smtClean="0"/>
              <a:t>    </a:t>
            </a:r>
            <a:r>
              <a:rPr lang="ru-RU" b="1" dirty="0" err="1" smtClean="0"/>
              <a:t>Банківські</a:t>
            </a:r>
            <a:r>
              <a:rPr lang="ru-RU" b="1" dirty="0" smtClean="0"/>
              <a:t> та </a:t>
            </a:r>
            <a:r>
              <a:rPr lang="ru-RU" b="1" dirty="0" err="1" smtClean="0"/>
              <a:t>фінансові</a:t>
            </a:r>
            <a:r>
              <a:rPr lang="ru-RU" b="1" dirty="0" smtClean="0"/>
              <a:t> </a:t>
            </a:r>
            <a:r>
              <a:rPr lang="ru-RU" b="1" dirty="0" err="1" smtClean="0"/>
              <a:t>послуги</a:t>
            </a:r>
            <a:r>
              <a:rPr lang="ru-RU" dirty="0" smtClean="0"/>
              <a:t>: </a:t>
            </a:r>
            <a:r>
              <a:rPr lang="ru-RU" dirty="0" err="1" smtClean="0"/>
              <a:t>Фінансові</a:t>
            </a:r>
            <a:r>
              <a:rPr lang="ru-RU" dirty="0" smtClean="0"/>
              <a:t> установи </a:t>
            </a:r>
            <a:r>
              <a:rPr lang="ru-RU" dirty="0" err="1" smtClean="0"/>
              <a:t>дедалі</a:t>
            </a:r>
            <a:r>
              <a:rPr lang="ru-RU" dirty="0" smtClean="0"/>
              <a:t> </a:t>
            </a:r>
            <a:r>
              <a:rPr lang="ru-RU" dirty="0" err="1" smtClean="0"/>
              <a:t>частіше</a:t>
            </a:r>
            <a:r>
              <a:rPr lang="ru-RU" dirty="0" smtClean="0"/>
              <a:t> </a:t>
            </a:r>
            <a:r>
              <a:rPr lang="ru-RU" dirty="0" err="1" smtClean="0"/>
              <a:t>використовують</a:t>
            </a:r>
            <a:r>
              <a:rPr lang="ru-RU" dirty="0" smtClean="0"/>
              <a:t> </a:t>
            </a:r>
            <a:r>
              <a:rPr lang="ru-RU" dirty="0" err="1" smtClean="0"/>
              <a:t>контекстний</a:t>
            </a:r>
            <a:r>
              <a:rPr lang="ru-RU" dirty="0" smtClean="0"/>
              <a:t> ШІ для </a:t>
            </a:r>
            <a:r>
              <a:rPr lang="ru-RU" dirty="0" err="1" smtClean="0"/>
              <a:t>підвищення</a:t>
            </a:r>
            <a:r>
              <a:rPr lang="ru-RU" dirty="0" smtClean="0"/>
              <a:t> </a:t>
            </a:r>
            <a:r>
              <a:rPr lang="ru-RU" dirty="0" err="1" smtClean="0"/>
              <a:t>взаємодії</a:t>
            </a:r>
            <a:r>
              <a:rPr lang="ru-RU" dirty="0" smtClean="0"/>
              <a:t> з </a:t>
            </a:r>
            <a:r>
              <a:rPr lang="ru-RU" dirty="0" err="1" smtClean="0"/>
              <a:t>клієнтами</a:t>
            </a:r>
            <a:r>
              <a:rPr lang="ru-RU" dirty="0" smtClean="0"/>
              <a:t>, </a:t>
            </a:r>
            <a:r>
              <a:rPr lang="ru-RU" dirty="0" err="1" smtClean="0"/>
              <a:t>пропонуючи</a:t>
            </a:r>
            <a:r>
              <a:rPr lang="ru-RU" dirty="0" smtClean="0"/>
              <a:t> </a:t>
            </a:r>
            <a:r>
              <a:rPr lang="ru-RU" dirty="0" err="1" smtClean="0"/>
              <a:t>рекомендації</a:t>
            </a:r>
            <a:r>
              <a:rPr lang="ru-RU" dirty="0" smtClean="0"/>
              <a:t> </a:t>
            </a:r>
            <a:r>
              <a:rPr lang="ru-RU" dirty="0" err="1" smtClean="0"/>
              <a:t>продуктів</a:t>
            </a:r>
            <a:r>
              <a:rPr lang="ru-RU" dirty="0" smtClean="0"/>
              <a:t> у </a:t>
            </a:r>
            <a:r>
              <a:rPr lang="ru-RU" dirty="0" err="1" smtClean="0"/>
              <a:t>режимі</a:t>
            </a:r>
            <a:r>
              <a:rPr lang="ru-RU" dirty="0" smtClean="0"/>
              <a:t> реального часу на </a:t>
            </a:r>
            <a:r>
              <a:rPr lang="ru-RU" dirty="0" err="1" smtClean="0"/>
              <a:t>основі</a:t>
            </a:r>
            <a:r>
              <a:rPr lang="ru-RU" dirty="0" smtClean="0"/>
              <a:t> </a:t>
            </a:r>
            <a:r>
              <a:rPr lang="ru-RU" dirty="0" err="1" smtClean="0"/>
              <a:t>останніх</a:t>
            </a:r>
            <a:r>
              <a:rPr lang="ru-RU" dirty="0" smtClean="0"/>
              <a:t> </a:t>
            </a:r>
            <a:r>
              <a:rPr lang="ru-RU" dirty="0" err="1" smtClean="0"/>
              <a:t>транзакцій</a:t>
            </a:r>
            <a:r>
              <a:rPr lang="ru-RU" dirty="0" smtClean="0"/>
              <a:t>, </a:t>
            </a:r>
            <a:r>
              <a:rPr lang="ru-RU" dirty="0" err="1" smtClean="0"/>
              <a:t>історії</a:t>
            </a:r>
            <a:r>
              <a:rPr lang="ru-RU" dirty="0" smtClean="0"/>
              <a:t> перегляду та </a:t>
            </a:r>
            <a:r>
              <a:rPr lang="ru-RU" dirty="0" err="1" smtClean="0"/>
              <a:t>фінансових</a:t>
            </a:r>
            <a:r>
              <a:rPr lang="ru-RU" dirty="0" smtClean="0"/>
              <a:t> </a:t>
            </a:r>
            <a:r>
              <a:rPr lang="ru-RU" dirty="0" err="1" smtClean="0"/>
              <a:t>цілей</a:t>
            </a:r>
            <a:r>
              <a:rPr lang="ru-RU" dirty="0" smtClean="0"/>
              <a:t>. </a:t>
            </a:r>
            <a:r>
              <a:rPr lang="ru-RU" dirty="0" err="1" smtClean="0"/>
              <a:t>Наприклад</a:t>
            </a:r>
            <a:r>
              <a:rPr lang="ru-RU" dirty="0" smtClean="0"/>
              <a:t>, </a:t>
            </a:r>
            <a:r>
              <a:rPr lang="ru-RU" dirty="0" err="1" smtClean="0"/>
              <a:t>якщо</a:t>
            </a:r>
            <a:r>
              <a:rPr lang="ru-RU" dirty="0" smtClean="0"/>
              <a:t> </a:t>
            </a:r>
            <a:r>
              <a:rPr lang="ru-RU" dirty="0" err="1" smtClean="0"/>
              <a:t>клієнт</a:t>
            </a:r>
            <a:r>
              <a:rPr lang="ru-RU" dirty="0" smtClean="0"/>
              <a:t> часто </a:t>
            </a:r>
            <a:r>
              <a:rPr lang="ru-RU" dirty="0" err="1" smtClean="0"/>
              <a:t>перевіряє</a:t>
            </a:r>
            <a:r>
              <a:rPr lang="ru-RU" dirty="0" smtClean="0"/>
              <a:t> </a:t>
            </a:r>
            <a:r>
              <a:rPr lang="ru-RU" dirty="0" err="1" smtClean="0"/>
              <a:t>іпотечні</a:t>
            </a:r>
            <a:r>
              <a:rPr lang="ru-RU" dirty="0" smtClean="0"/>
              <a:t> ставки у </a:t>
            </a:r>
            <a:r>
              <a:rPr lang="ru-RU" dirty="0" err="1" smtClean="0"/>
              <a:t>банківському</a:t>
            </a:r>
            <a:r>
              <a:rPr lang="ru-RU" dirty="0" smtClean="0"/>
              <a:t> </a:t>
            </a:r>
            <a:r>
              <a:rPr lang="ru-RU" dirty="0" err="1" smtClean="0"/>
              <a:t>додатку</a:t>
            </a:r>
            <a:r>
              <a:rPr lang="ru-RU" dirty="0" smtClean="0"/>
              <a:t>, </a:t>
            </a:r>
            <a:r>
              <a:rPr lang="ru-RU" dirty="0" err="1" smtClean="0"/>
              <a:t>контекстуальний</a:t>
            </a:r>
            <a:r>
              <a:rPr lang="ru-RU" dirty="0" smtClean="0"/>
              <a:t> ШІ </a:t>
            </a:r>
            <a:r>
              <a:rPr lang="ru-RU" dirty="0" err="1" smtClean="0"/>
              <a:t>може</a:t>
            </a:r>
            <a:r>
              <a:rPr lang="ru-RU" dirty="0" smtClean="0"/>
              <a:t> </a:t>
            </a:r>
            <a:r>
              <a:rPr lang="ru-RU" dirty="0" err="1" smtClean="0"/>
              <a:t>запропонувати</a:t>
            </a:r>
            <a:r>
              <a:rPr lang="ru-RU" dirty="0" smtClean="0"/>
              <a:t> </a:t>
            </a:r>
            <a:r>
              <a:rPr lang="ru-RU" dirty="0" err="1" smtClean="0"/>
              <a:t>йому</a:t>
            </a:r>
            <a:r>
              <a:rPr lang="ru-RU" dirty="0" smtClean="0"/>
              <a:t> </a:t>
            </a:r>
            <a:r>
              <a:rPr lang="ru-RU" dirty="0" err="1" smtClean="0"/>
              <a:t>спеціалізовані</a:t>
            </a:r>
            <a:r>
              <a:rPr lang="ru-RU" dirty="0" smtClean="0"/>
              <a:t> </a:t>
            </a:r>
            <a:r>
              <a:rPr lang="ru-RU" dirty="0" err="1" smtClean="0"/>
              <a:t>кредитні</a:t>
            </a:r>
            <a:r>
              <a:rPr lang="ru-RU" dirty="0" smtClean="0"/>
              <a:t> </a:t>
            </a:r>
            <a:r>
              <a:rPr lang="ru-RU" dirty="0" err="1" smtClean="0"/>
              <a:t>пропозиції</a:t>
            </a:r>
            <a:r>
              <a:rPr lang="ru-RU" dirty="0" smtClean="0"/>
              <a:t> </a:t>
            </a:r>
            <a:r>
              <a:rPr lang="ru-RU" dirty="0" err="1" smtClean="0"/>
              <a:t>або</a:t>
            </a:r>
            <a:r>
              <a:rPr lang="ru-RU" dirty="0" smtClean="0"/>
              <a:t> </a:t>
            </a:r>
            <a:r>
              <a:rPr lang="ru-RU" dirty="0" err="1" smtClean="0"/>
              <a:t>ресурси</a:t>
            </a:r>
            <a:r>
              <a:rPr lang="ru-RU" dirty="0" smtClean="0"/>
              <a:t> </a:t>
            </a:r>
            <a:r>
              <a:rPr lang="ru-RU" dirty="0" err="1" smtClean="0"/>
              <a:t>фінансового</a:t>
            </a:r>
            <a:r>
              <a:rPr lang="ru-RU" dirty="0" smtClean="0"/>
              <a:t> </a:t>
            </a:r>
            <a:r>
              <a:rPr lang="ru-RU" dirty="0" err="1" smtClean="0"/>
              <a:t>планування</a:t>
            </a:r>
            <a:r>
              <a:rPr lang="ru-RU" dirty="0" smtClean="0"/>
              <a:t>. </a:t>
            </a:r>
            <a:r>
              <a:rPr lang="ru-RU" dirty="0" err="1" smtClean="0"/>
              <a:t>Персоналізація</a:t>
            </a:r>
            <a:r>
              <a:rPr lang="ru-RU" dirty="0" smtClean="0"/>
              <a:t> у </a:t>
            </a:r>
            <a:r>
              <a:rPr lang="ru-RU" dirty="0" err="1" smtClean="0"/>
              <a:t>фінансових</a:t>
            </a:r>
            <a:r>
              <a:rPr lang="ru-RU" dirty="0" smtClean="0"/>
              <a:t> </a:t>
            </a:r>
            <a:r>
              <a:rPr lang="ru-RU" dirty="0" err="1" smtClean="0"/>
              <a:t>послугах</a:t>
            </a:r>
            <a:r>
              <a:rPr lang="ru-RU" dirty="0" smtClean="0"/>
              <a:t> у реальному </a:t>
            </a:r>
            <a:r>
              <a:rPr lang="ru-RU" dirty="0" err="1" smtClean="0"/>
              <a:t>часі</a:t>
            </a:r>
            <a:r>
              <a:rPr lang="ru-RU" dirty="0" smtClean="0"/>
              <a:t> не </a:t>
            </a:r>
            <a:r>
              <a:rPr lang="ru-RU" dirty="0" err="1" smtClean="0"/>
              <a:t>лише</a:t>
            </a:r>
            <a:r>
              <a:rPr lang="ru-RU" dirty="0" smtClean="0"/>
              <a:t> </a:t>
            </a:r>
            <a:r>
              <a:rPr lang="ru-RU" dirty="0" err="1" smtClean="0"/>
              <a:t>підвищує</a:t>
            </a:r>
            <a:r>
              <a:rPr lang="ru-RU" dirty="0" smtClean="0"/>
              <a:t> </a:t>
            </a:r>
            <a:r>
              <a:rPr lang="ru-RU" dirty="0" err="1" smtClean="0"/>
              <a:t>задоволеність</a:t>
            </a:r>
            <a:r>
              <a:rPr lang="ru-RU" dirty="0" smtClean="0"/>
              <a:t> </a:t>
            </a:r>
            <a:r>
              <a:rPr lang="ru-RU" dirty="0" err="1" smtClean="0"/>
              <a:t>клієнтів</a:t>
            </a:r>
            <a:r>
              <a:rPr lang="ru-RU" dirty="0" smtClean="0"/>
              <a:t>, а й </a:t>
            </a:r>
            <a:r>
              <a:rPr lang="ru-RU" dirty="0" err="1" smtClean="0"/>
              <a:t>стимулює</a:t>
            </a:r>
            <a:r>
              <a:rPr lang="ru-RU" dirty="0" smtClean="0"/>
              <a:t> </a:t>
            </a:r>
            <a:r>
              <a:rPr lang="ru-RU" dirty="0" err="1" smtClean="0"/>
              <a:t>крос-продажі</a:t>
            </a:r>
            <a:r>
              <a:rPr lang="ru-RU" dirty="0" smtClean="0"/>
              <a:t> </a:t>
            </a:r>
            <a:r>
              <a:rPr lang="ru-RU" dirty="0" err="1" smtClean="0"/>
              <a:t>продуктів</a:t>
            </a:r>
            <a:r>
              <a:rPr lang="ru-RU" dirty="0" smtClean="0"/>
              <a:t>.</a:t>
            </a:r>
            <a:endParaRPr lang="en-US" dirty="0"/>
          </a:p>
        </p:txBody>
      </p:sp>
    </p:spTree>
    <p:extLst>
      <p:ext uri="{BB962C8B-B14F-4D97-AF65-F5344CB8AC3E}">
        <p14:creationId xmlns:p14="http://schemas.microsoft.com/office/powerpoint/2010/main" val="1478475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2844"/>
            <a:ext cx="12192000" cy="6494085"/>
          </a:xfrm>
          <a:prstGeom prst="rect">
            <a:avLst/>
          </a:prstGeom>
        </p:spPr>
        <p:txBody>
          <a:bodyPr wrap="square">
            <a:spAutoFit/>
          </a:bodyPr>
          <a:lstStyle/>
          <a:p>
            <a:r>
              <a:rPr lang="ru-RU" sz="2600" b="1" dirty="0" err="1" smtClean="0"/>
              <a:t>Охорона</a:t>
            </a:r>
            <a:r>
              <a:rPr lang="ru-RU" sz="2600" b="1" dirty="0" smtClean="0"/>
              <a:t> </a:t>
            </a:r>
            <a:r>
              <a:rPr lang="ru-RU" sz="2600" b="1" dirty="0" err="1" smtClean="0"/>
              <a:t>здоров'я</a:t>
            </a:r>
            <a:r>
              <a:rPr lang="ru-RU" sz="2600" dirty="0" smtClean="0"/>
              <a:t>: У </a:t>
            </a:r>
            <a:r>
              <a:rPr lang="ru-RU" sz="2600" dirty="0" err="1" smtClean="0"/>
              <a:t>сфері</a:t>
            </a:r>
            <a:r>
              <a:rPr lang="ru-RU" sz="2600" dirty="0" smtClean="0"/>
              <a:t> </a:t>
            </a:r>
            <a:r>
              <a:rPr lang="ru-RU" sz="2600" dirty="0" err="1" smtClean="0"/>
              <a:t>охорони</a:t>
            </a:r>
            <a:r>
              <a:rPr lang="ru-RU" sz="2600" dirty="0" smtClean="0"/>
              <a:t> </a:t>
            </a:r>
            <a:r>
              <a:rPr lang="ru-RU" sz="2600" dirty="0" err="1" smtClean="0"/>
              <a:t>здоров'я</a:t>
            </a:r>
            <a:r>
              <a:rPr lang="ru-RU" sz="2600" dirty="0" smtClean="0"/>
              <a:t> </a:t>
            </a:r>
            <a:r>
              <a:rPr lang="ru-RU" sz="2600" dirty="0" err="1" smtClean="0"/>
              <a:t>контекстуальний</a:t>
            </a:r>
            <a:r>
              <a:rPr lang="ru-RU" sz="2600" dirty="0" smtClean="0"/>
              <a:t> ШІ </a:t>
            </a:r>
            <a:r>
              <a:rPr lang="ru-RU" sz="2600" dirty="0" err="1" smtClean="0"/>
              <a:t>має</a:t>
            </a:r>
            <a:r>
              <a:rPr lang="ru-RU" sz="2600" dirty="0" smtClean="0"/>
              <a:t> </a:t>
            </a:r>
            <a:r>
              <a:rPr lang="ru-RU" sz="2600" dirty="0" err="1" smtClean="0"/>
              <a:t>трансформаційний</a:t>
            </a:r>
            <a:r>
              <a:rPr lang="ru-RU" sz="2600" dirty="0" smtClean="0"/>
              <a:t> </a:t>
            </a:r>
            <a:r>
              <a:rPr lang="ru-RU" sz="2600" dirty="0" err="1" smtClean="0"/>
              <a:t>потенціал</a:t>
            </a:r>
            <a:r>
              <a:rPr lang="ru-RU" sz="2600" dirty="0" smtClean="0"/>
              <a:t>, особливо у </a:t>
            </a:r>
            <a:r>
              <a:rPr lang="ru-RU" sz="2600" dirty="0" err="1" smtClean="0"/>
              <a:t>забезпеченні</a:t>
            </a:r>
            <a:r>
              <a:rPr lang="ru-RU" sz="2600" dirty="0" smtClean="0"/>
              <a:t> </a:t>
            </a:r>
            <a:r>
              <a:rPr lang="ru-RU" sz="2600" dirty="0" err="1" smtClean="0"/>
              <a:t>персоналізованої</a:t>
            </a:r>
            <a:r>
              <a:rPr lang="ru-RU" sz="2600" dirty="0" smtClean="0"/>
              <a:t> </a:t>
            </a:r>
            <a:r>
              <a:rPr lang="ru-RU" sz="2600" dirty="0" err="1" smtClean="0"/>
              <a:t>комунікації</a:t>
            </a:r>
            <a:r>
              <a:rPr lang="ru-RU" sz="2600" dirty="0" smtClean="0"/>
              <a:t>. Система </a:t>
            </a:r>
            <a:r>
              <a:rPr lang="ru-RU" sz="2600" dirty="0" err="1" smtClean="0"/>
              <a:t>може</a:t>
            </a:r>
            <a:r>
              <a:rPr lang="ru-RU" sz="2600" dirty="0" smtClean="0"/>
              <a:t> </a:t>
            </a:r>
            <a:r>
              <a:rPr lang="ru-RU" sz="2600" dirty="0" err="1" smtClean="0"/>
              <a:t>надавати</a:t>
            </a:r>
            <a:r>
              <a:rPr lang="ru-RU" sz="2600" dirty="0" smtClean="0"/>
              <a:t> </a:t>
            </a:r>
            <a:r>
              <a:rPr lang="ru-RU" sz="2600" dirty="0" err="1" smtClean="0"/>
              <a:t>індивідуальні</a:t>
            </a:r>
            <a:r>
              <a:rPr lang="ru-RU" sz="2600" dirty="0" smtClean="0"/>
              <a:t> </a:t>
            </a:r>
            <a:r>
              <a:rPr lang="ru-RU" sz="2600" dirty="0" err="1" smtClean="0"/>
              <a:t>поради</a:t>
            </a:r>
            <a:r>
              <a:rPr lang="ru-RU" sz="2600" dirty="0" smtClean="0"/>
              <a:t> </a:t>
            </a:r>
            <a:r>
              <a:rPr lang="ru-RU" sz="2600" dirty="0" err="1" smtClean="0"/>
              <a:t>щодо</a:t>
            </a:r>
            <a:r>
              <a:rPr lang="ru-RU" sz="2600" dirty="0" smtClean="0"/>
              <a:t> </a:t>
            </a:r>
            <a:r>
              <a:rPr lang="ru-RU" sz="2600" dirty="0" err="1" smtClean="0"/>
              <a:t>здоров'я</a:t>
            </a:r>
            <a:r>
              <a:rPr lang="ru-RU" sz="2600" dirty="0" smtClean="0"/>
              <a:t>, </a:t>
            </a:r>
            <a:r>
              <a:rPr lang="ru-RU" sz="2600" dirty="0" err="1" smtClean="0"/>
              <a:t>нагадування</a:t>
            </a:r>
            <a:r>
              <a:rPr lang="ru-RU" sz="2600" dirty="0" smtClean="0"/>
              <a:t> про </a:t>
            </a:r>
            <a:r>
              <a:rPr lang="ru-RU" sz="2600" dirty="0" err="1" smtClean="0"/>
              <a:t>ліки</a:t>
            </a:r>
            <a:r>
              <a:rPr lang="ru-RU" sz="2600" dirty="0" smtClean="0"/>
              <a:t> </a:t>
            </a:r>
            <a:r>
              <a:rPr lang="ru-RU" sz="2600" dirty="0" err="1" smtClean="0"/>
              <a:t>або</a:t>
            </a:r>
            <a:r>
              <a:rPr lang="ru-RU" sz="2600" dirty="0" smtClean="0"/>
              <a:t> </a:t>
            </a:r>
            <a:r>
              <a:rPr lang="ru-RU" sz="2600" dirty="0" err="1" smtClean="0"/>
              <a:t>навіть</a:t>
            </a:r>
            <a:r>
              <a:rPr lang="ru-RU" sz="2600" dirty="0" smtClean="0"/>
              <a:t> </a:t>
            </a:r>
            <a:r>
              <a:rPr lang="ru-RU" sz="2600" dirty="0" err="1" smtClean="0"/>
              <a:t>рекомендації</a:t>
            </a:r>
            <a:r>
              <a:rPr lang="ru-RU" sz="2600" dirty="0" smtClean="0"/>
              <a:t> </a:t>
            </a:r>
            <a:r>
              <a:rPr lang="ru-RU" sz="2600" dirty="0" err="1" smtClean="0"/>
              <a:t>щодо</a:t>
            </a:r>
            <a:r>
              <a:rPr lang="ru-RU" sz="2600" dirty="0" smtClean="0"/>
              <a:t> </a:t>
            </a:r>
            <a:r>
              <a:rPr lang="ru-RU" sz="2600" dirty="0" err="1" smtClean="0"/>
              <a:t>подальшого</a:t>
            </a:r>
            <a:r>
              <a:rPr lang="ru-RU" sz="2600" dirty="0" smtClean="0"/>
              <a:t> догляду на </a:t>
            </a:r>
            <a:r>
              <a:rPr lang="ru-RU" sz="2600" dirty="0" err="1" smtClean="0"/>
              <a:t>основі</a:t>
            </a:r>
            <a:r>
              <a:rPr lang="ru-RU" sz="2600" dirty="0" smtClean="0"/>
              <a:t> </a:t>
            </a:r>
            <a:r>
              <a:rPr lang="ru-RU" sz="2600" dirty="0" err="1" smtClean="0"/>
              <a:t>недавніх</a:t>
            </a:r>
            <a:r>
              <a:rPr lang="ru-RU" sz="2600" dirty="0" smtClean="0"/>
              <a:t> </a:t>
            </a:r>
            <a:r>
              <a:rPr lang="ru-RU" sz="2600" dirty="0" err="1" smtClean="0"/>
              <a:t>взаємодій</a:t>
            </a:r>
            <a:r>
              <a:rPr lang="ru-RU" sz="2600" dirty="0" smtClean="0"/>
              <a:t> </a:t>
            </a:r>
            <a:r>
              <a:rPr lang="ru-RU" sz="2600" dirty="0" err="1" smtClean="0"/>
              <a:t>пацієнта</a:t>
            </a:r>
            <a:r>
              <a:rPr lang="ru-RU" sz="2600" dirty="0" smtClean="0"/>
              <a:t>, </a:t>
            </a:r>
            <a:r>
              <a:rPr lang="ru-RU" sz="2600" dirty="0" err="1" smtClean="0"/>
              <a:t>історії</a:t>
            </a:r>
            <a:r>
              <a:rPr lang="ru-RU" sz="2600" dirty="0" smtClean="0"/>
              <a:t> </a:t>
            </a:r>
            <a:r>
              <a:rPr lang="ru-RU" sz="2600" dirty="0" err="1" smtClean="0"/>
              <a:t>прийомів</a:t>
            </a:r>
            <a:r>
              <a:rPr lang="ru-RU" sz="2600" dirty="0" smtClean="0"/>
              <a:t> та </a:t>
            </a:r>
            <a:r>
              <a:rPr lang="ru-RU" sz="2600" dirty="0" err="1" smtClean="0"/>
              <a:t>медичних</a:t>
            </a:r>
            <a:r>
              <a:rPr lang="ru-RU" sz="2600" dirty="0" smtClean="0"/>
              <a:t> </a:t>
            </a:r>
            <a:r>
              <a:rPr lang="ru-RU" sz="2600" dirty="0" err="1" smtClean="0"/>
              <a:t>записів</a:t>
            </a:r>
            <a:r>
              <a:rPr lang="ru-RU" sz="2600" dirty="0" smtClean="0"/>
              <a:t>. </a:t>
            </a:r>
            <a:r>
              <a:rPr lang="ru-RU" sz="2600" dirty="0" err="1" smtClean="0"/>
              <a:t>Зустрічаючи</a:t>
            </a:r>
            <a:r>
              <a:rPr lang="ru-RU" sz="2600" dirty="0" smtClean="0"/>
              <a:t> </a:t>
            </a:r>
            <a:r>
              <a:rPr lang="ru-RU" sz="2600" dirty="0" err="1" smtClean="0"/>
              <a:t>пацієнтів</a:t>
            </a:r>
            <a:r>
              <a:rPr lang="ru-RU" sz="2600" dirty="0" smtClean="0"/>
              <a:t> </a:t>
            </a:r>
            <a:r>
              <a:rPr lang="ru-RU" sz="2600" dirty="0" err="1" smtClean="0"/>
              <a:t>інформацією</a:t>
            </a:r>
            <a:r>
              <a:rPr lang="ru-RU" sz="2600" dirty="0" smtClean="0"/>
              <a:t>, </a:t>
            </a:r>
            <a:r>
              <a:rPr lang="ru-RU" sz="2600" dirty="0" err="1" smtClean="0"/>
              <a:t>що</a:t>
            </a:r>
            <a:r>
              <a:rPr lang="ru-RU" sz="2600" dirty="0" smtClean="0"/>
              <a:t> </a:t>
            </a:r>
            <a:r>
              <a:rPr lang="ru-RU" sz="2600" dirty="0" err="1" smtClean="0"/>
              <a:t>відповідає</a:t>
            </a:r>
            <a:r>
              <a:rPr lang="ru-RU" sz="2600" dirty="0" smtClean="0"/>
              <a:t> </a:t>
            </a:r>
            <a:r>
              <a:rPr lang="ru-RU" sz="2600" dirty="0" err="1" smtClean="0"/>
              <a:t>їхнім</a:t>
            </a:r>
            <a:r>
              <a:rPr lang="ru-RU" sz="2600" dirty="0" smtClean="0"/>
              <a:t> </a:t>
            </a:r>
            <a:r>
              <a:rPr lang="ru-RU" sz="2600" dirty="0" err="1" smtClean="0"/>
              <a:t>безпосереднім</a:t>
            </a:r>
            <a:r>
              <a:rPr lang="ru-RU" sz="2600" dirty="0" smtClean="0"/>
              <a:t> потребам у </a:t>
            </a:r>
            <a:r>
              <a:rPr lang="ru-RU" sz="2600" dirty="0" err="1" smtClean="0"/>
              <a:t>здоров'ї</a:t>
            </a:r>
            <a:r>
              <a:rPr lang="ru-RU" sz="2600" dirty="0" smtClean="0"/>
              <a:t>, </a:t>
            </a:r>
            <a:r>
              <a:rPr lang="ru-RU" sz="2600" dirty="0" err="1" smtClean="0"/>
              <a:t>медичні</a:t>
            </a:r>
            <a:r>
              <a:rPr lang="ru-RU" sz="2600" dirty="0" smtClean="0"/>
              <a:t> </a:t>
            </a:r>
            <a:r>
              <a:rPr lang="ru-RU" sz="2600" dirty="0" err="1" smtClean="0"/>
              <a:t>працівники</a:t>
            </a:r>
            <a:r>
              <a:rPr lang="ru-RU" sz="2600" dirty="0" smtClean="0"/>
              <a:t> </a:t>
            </a:r>
            <a:r>
              <a:rPr lang="ru-RU" sz="2600" dirty="0" err="1" smtClean="0"/>
              <a:t>будують</a:t>
            </a:r>
            <a:r>
              <a:rPr lang="ru-RU" sz="2600" dirty="0" smtClean="0"/>
              <a:t> </a:t>
            </a:r>
            <a:r>
              <a:rPr lang="ru-RU" sz="2600" dirty="0" err="1" smtClean="0"/>
              <a:t>довіру</a:t>
            </a:r>
            <a:r>
              <a:rPr lang="ru-RU" sz="2600" dirty="0" smtClean="0"/>
              <a:t> та </a:t>
            </a:r>
            <a:r>
              <a:rPr lang="ru-RU" sz="2600" dirty="0" err="1" smtClean="0"/>
              <a:t>покращують</a:t>
            </a:r>
            <a:r>
              <a:rPr lang="ru-RU" sz="2600" dirty="0" smtClean="0"/>
              <a:t> </a:t>
            </a:r>
            <a:r>
              <a:rPr lang="ru-RU" sz="2600" dirty="0" err="1" smtClean="0"/>
              <a:t>результати</a:t>
            </a:r>
            <a:r>
              <a:rPr lang="ru-RU" sz="2600" dirty="0" smtClean="0"/>
              <a:t> </a:t>
            </a:r>
            <a:r>
              <a:rPr lang="ru-RU" sz="2600" dirty="0" err="1" smtClean="0"/>
              <a:t>здоров'я</a:t>
            </a:r>
            <a:r>
              <a:rPr lang="ru-RU" sz="2600" dirty="0" smtClean="0"/>
              <a:t>, </a:t>
            </a:r>
            <a:r>
              <a:rPr lang="ru-RU" sz="2600" dirty="0" err="1" smtClean="0"/>
              <a:t>сприяючи</a:t>
            </a:r>
            <a:r>
              <a:rPr lang="ru-RU" sz="2600" dirty="0" smtClean="0"/>
              <a:t> </a:t>
            </a:r>
            <a:r>
              <a:rPr lang="ru-RU" sz="2600" dirty="0" err="1" smtClean="0"/>
              <a:t>кращим</a:t>
            </a:r>
            <a:r>
              <a:rPr lang="ru-RU" sz="2600" dirty="0" smtClean="0"/>
              <a:t> </a:t>
            </a:r>
            <a:r>
              <a:rPr lang="ru-RU" sz="2600" dirty="0" err="1" smtClean="0"/>
              <a:t>відносинам</a:t>
            </a:r>
            <a:r>
              <a:rPr lang="ru-RU" sz="2600" dirty="0" smtClean="0"/>
              <a:t> </a:t>
            </a:r>
            <a:r>
              <a:rPr lang="ru-RU" sz="2600" dirty="0" err="1" smtClean="0"/>
              <a:t>між</a:t>
            </a:r>
            <a:r>
              <a:rPr lang="ru-RU" sz="2600" dirty="0" smtClean="0"/>
              <a:t> </a:t>
            </a:r>
            <a:r>
              <a:rPr lang="ru-RU" sz="2600" dirty="0" err="1" smtClean="0"/>
              <a:t>лікарем</a:t>
            </a:r>
            <a:r>
              <a:rPr lang="ru-RU" sz="2600" dirty="0" smtClean="0"/>
              <a:t> і </a:t>
            </a:r>
            <a:r>
              <a:rPr lang="ru-RU" sz="2600" dirty="0" err="1" smtClean="0"/>
              <a:t>пацієнтом</a:t>
            </a:r>
            <a:r>
              <a:rPr lang="ru-RU" sz="2600" dirty="0" smtClean="0"/>
              <a:t>.</a:t>
            </a:r>
          </a:p>
          <a:p>
            <a:r>
              <a:rPr lang="ru-RU" sz="2600" b="1" dirty="0" err="1" smtClean="0"/>
              <a:t>Виробництво</a:t>
            </a:r>
            <a:r>
              <a:rPr lang="ru-RU" sz="2600" dirty="0" smtClean="0"/>
              <a:t>: У </a:t>
            </a:r>
            <a:r>
              <a:rPr lang="ru-RU" sz="2600" dirty="0" err="1" smtClean="0"/>
              <a:t>виробництві</a:t>
            </a:r>
            <a:r>
              <a:rPr lang="ru-RU" sz="2600" dirty="0" smtClean="0"/>
              <a:t> </a:t>
            </a:r>
            <a:r>
              <a:rPr lang="ru-RU" sz="2600" dirty="0" err="1" smtClean="0"/>
              <a:t>контекстуальний</a:t>
            </a:r>
            <a:r>
              <a:rPr lang="ru-RU" sz="2600" dirty="0" smtClean="0"/>
              <a:t> ШІ </a:t>
            </a:r>
            <a:r>
              <a:rPr lang="ru-RU" sz="2600" dirty="0" err="1" smtClean="0"/>
              <a:t>забезпечує</a:t>
            </a:r>
            <a:r>
              <a:rPr lang="ru-RU" sz="2600" dirty="0" smtClean="0"/>
              <a:t> </a:t>
            </a:r>
            <a:r>
              <a:rPr lang="ru-RU" sz="2600" dirty="0" err="1" smtClean="0"/>
              <a:t>персоналізацію</a:t>
            </a:r>
            <a:r>
              <a:rPr lang="ru-RU" sz="2600" dirty="0" smtClean="0"/>
              <a:t> в реальному </a:t>
            </a:r>
            <a:r>
              <a:rPr lang="ru-RU" sz="2600" dirty="0" err="1" smtClean="0"/>
              <a:t>часі</a:t>
            </a:r>
            <a:r>
              <a:rPr lang="ru-RU" sz="2600" dirty="0" smtClean="0"/>
              <a:t> як у </a:t>
            </a:r>
            <a:r>
              <a:rPr lang="ru-RU" sz="2600" dirty="0" err="1" smtClean="0"/>
              <a:t>контексті</a:t>
            </a:r>
            <a:r>
              <a:rPr lang="ru-RU" sz="2600" dirty="0" smtClean="0"/>
              <a:t> </a:t>
            </a:r>
            <a:r>
              <a:rPr lang="ru-RU" sz="2600" dirty="0" err="1" smtClean="0"/>
              <a:t>клієнта</a:t>
            </a:r>
            <a:r>
              <a:rPr lang="ru-RU" sz="2600" dirty="0" smtClean="0"/>
              <a:t>, так і в </a:t>
            </a:r>
            <a:r>
              <a:rPr lang="ru-RU" sz="2600" dirty="0" err="1" smtClean="0"/>
              <a:t>операційному</a:t>
            </a:r>
            <a:r>
              <a:rPr lang="ru-RU" sz="2600" dirty="0" smtClean="0"/>
              <a:t> </a:t>
            </a:r>
            <a:r>
              <a:rPr lang="ru-RU" sz="2600" dirty="0" err="1" smtClean="0"/>
              <a:t>контексті</a:t>
            </a:r>
            <a:r>
              <a:rPr lang="ru-RU" sz="2600" dirty="0" smtClean="0"/>
              <a:t>. </a:t>
            </a:r>
            <a:r>
              <a:rPr lang="ru-RU" sz="2600" dirty="0" err="1" smtClean="0"/>
              <a:t>Наприклад</a:t>
            </a:r>
            <a:r>
              <a:rPr lang="ru-RU" sz="2600" dirty="0" smtClean="0"/>
              <a:t>, </a:t>
            </a:r>
            <a:r>
              <a:rPr lang="ru-RU" sz="2600" dirty="0" err="1" smtClean="0"/>
              <a:t>виробники</a:t>
            </a:r>
            <a:r>
              <a:rPr lang="ru-RU" sz="2600" dirty="0" smtClean="0"/>
              <a:t> </a:t>
            </a:r>
            <a:r>
              <a:rPr lang="ru-RU" sz="2600" dirty="0" err="1" smtClean="0"/>
              <a:t>промислового</a:t>
            </a:r>
            <a:r>
              <a:rPr lang="ru-RU" sz="2600" dirty="0" smtClean="0"/>
              <a:t> </a:t>
            </a:r>
            <a:r>
              <a:rPr lang="ru-RU" sz="2600" dirty="0" err="1" smtClean="0"/>
              <a:t>обладнання</a:t>
            </a:r>
            <a:r>
              <a:rPr lang="ru-RU" sz="2600" dirty="0" smtClean="0"/>
              <a:t> </a:t>
            </a:r>
            <a:r>
              <a:rPr lang="ru-RU" sz="2600" dirty="0" err="1" smtClean="0"/>
              <a:t>можуть</a:t>
            </a:r>
            <a:r>
              <a:rPr lang="ru-RU" sz="2600" dirty="0" smtClean="0"/>
              <a:t> </a:t>
            </a:r>
            <a:r>
              <a:rPr lang="ru-RU" sz="2600" dirty="0" err="1" smtClean="0"/>
              <a:t>використовувати</a:t>
            </a:r>
            <a:r>
              <a:rPr lang="ru-RU" sz="2600" dirty="0" smtClean="0"/>
              <a:t> ШІ для </a:t>
            </a:r>
            <a:r>
              <a:rPr lang="ru-RU" sz="2600" dirty="0" err="1" smtClean="0"/>
              <a:t>надання</a:t>
            </a:r>
            <a:r>
              <a:rPr lang="ru-RU" sz="2600" dirty="0" smtClean="0"/>
              <a:t> </a:t>
            </a:r>
            <a:r>
              <a:rPr lang="ru-RU" sz="2600" dirty="0" err="1" smtClean="0"/>
              <a:t>прогнозних</a:t>
            </a:r>
            <a:r>
              <a:rPr lang="ru-RU" sz="2600" dirty="0" smtClean="0"/>
              <a:t> </a:t>
            </a:r>
            <a:r>
              <a:rPr lang="ru-RU" sz="2600" dirty="0" err="1" smtClean="0"/>
              <a:t>сповіщень</a:t>
            </a:r>
            <a:r>
              <a:rPr lang="ru-RU" sz="2600" dirty="0" smtClean="0"/>
              <a:t> про </a:t>
            </a:r>
            <a:r>
              <a:rPr lang="ru-RU" sz="2600" dirty="0" err="1" smtClean="0"/>
              <a:t>технічне</a:t>
            </a:r>
            <a:r>
              <a:rPr lang="ru-RU" sz="2600" dirty="0" smtClean="0"/>
              <a:t> </a:t>
            </a:r>
            <a:r>
              <a:rPr lang="ru-RU" sz="2600" dirty="0" err="1" smtClean="0"/>
              <a:t>обслуговування</a:t>
            </a:r>
            <a:r>
              <a:rPr lang="ru-RU" sz="2600" dirty="0" smtClean="0"/>
              <a:t>, </a:t>
            </a:r>
            <a:r>
              <a:rPr lang="ru-RU" sz="2600" dirty="0" err="1" smtClean="0"/>
              <a:t>адаптованих</a:t>
            </a:r>
            <a:r>
              <a:rPr lang="ru-RU" sz="2600" dirty="0" smtClean="0"/>
              <a:t> до </a:t>
            </a:r>
            <a:r>
              <a:rPr lang="ru-RU" sz="2600" dirty="0" err="1" smtClean="0"/>
              <a:t>індивідуальних</a:t>
            </a:r>
            <a:r>
              <a:rPr lang="ru-RU" sz="2600" dirty="0" smtClean="0"/>
              <a:t> моделей </a:t>
            </a:r>
            <a:r>
              <a:rPr lang="ru-RU" sz="2600" dirty="0" err="1" smtClean="0"/>
              <a:t>використання</a:t>
            </a:r>
            <a:r>
              <a:rPr lang="ru-RU" sz="2600" dirty="0" smtClean="0"/>
              <a:t> </a:t>
            </a:r>
            <a:r>
              <a:rPr lang="ru-RU" sz="2600" dirty="0" err="1" smtClean="0"/>
              <a:t>клієнтів</a:t>
            </a:r>
            <a:r>
              <a:rPr lang="ru-RU" sz="2600" dirty="0" smtClean="0"/>
              <a:t> і </a:t>
            </a:r>
            <a:r>
              <a:rPr lang="ru-RU" sz="2600" dirty="0" err="1" smtClean="0"/>
              <a:t>даних</a:t>
            </a:r>
            <a:r>
              <a:rPr lang="ru-RU" sz="2600" dirty="0" smtClean="0"/>
              <a:t> про стан стану машин. </a:t>
            </a:r>
            <a:r>
              <a:rPr lang="ru-RU" sz="2600" dirty="0" err="1" smtClean="0"/>
              <a:t>Крім</a:t>
            </a:r>
            <a:r>
              <a:rPr lang="ru-RU" sz="2600" dirty="0" smtClean="0"/>
              <a:t> того, </a:t>
            </a:r>
            <a:r>
              <a:rPr lang="ru-RU" sz="2600" dirty="0" err="1" smtClean="0"/>
              <a:t>виробники</a:t>
            </a:r>
            <a:r>
              <a:rPr lang="ru-RU" sz="2600" dirty="0" smtClean="0"/>
              <a:t> </a:t>
            </a:r>
            <a:r>
              <a:rPr lang="ru-RU" sz="2600" dirty="0" err="1" smtClean="0"/>
              <a:t>можуть</a:t>
            </a:r>
            <a:r>
              <a:rPr lang="ru-RU" sz="2600" dirty="0" smtClean="0"/>
              <a:t> </a:t>
            </a:r>
            <a:r>
              <a:rPr lang="ru-RU" sz="2600" dirty="0" err="1" smtClean="0"/>
              <a:t>персоналізувати</a:t>
            </a:r>
            <a:r>
              <a:rPr lang="ru-RU" sz="2600" dirty="0" smtClean="0"/>
              <a:t> </a:t>
            </a:r>
            <a:r>
              <a:rPr lang="ru-RU" sz="2600" dirty="0" err="1" smtClean="0"/>
              <a:t>рекомендації</a:t>
            </a:r>
            <a:r>
              <a:rPr lang="ru-RU" sz="2600" dirty="0" smtClean="0"/>
              <a:t> </a:t>
            </a:r>
            <a:r>
              <a:rPr lang="ru-RU" sz="2600" dirty="0" err="1" smtClean="0"/>
              <a:t>щодо</a:t>
            </a:r>
            <a:r>
              <a:rPr lang="ru-RU" sz="2600" dirty="0" smtClean="0"/>
              <a:t> </a:t>
            </a:r>
            <a:r>
              <a:rPr lang="ru-RU" sz="2600" dirty="0" err="1" smtClean="0"/>
              <a:t>ланцюга</a:t>
            </a:r>
            <a:r>
              <a:rPr lang="ru-RU" sz="2600" dirty="0" smtClean="0"/>
              <a:t> </a:t>
            </a:r>
            <a:r>
              <a:rPr lang="ru-RU" sz="2600" dirty="0" err="1" smtClean="0"/>
              <a:t>постачання</a:t>
            </a:r>
            <a:r>
              <a:rPr lang="ru-RU" sz="2600" dirty="0" smtClean="0"/>
              <a:t>, </a:t>
            </a:r>
            <a:r>
              <a:rPr lang="ru-RU" sz="2600" dirty="0" err="1" smtClean="0"/>
              <a:t>наприклад</a:t>
            </a:r>
            <a:r>
              <a:rPr lang="ru-RU" sz="2600" dirty="0" smtClean="0"/>
              <a:t>, </a:t>
            </a:r>
            <a:r>
              <a:rPr lang="ru-RU" sz="2600" dirty="0" err="1" smtClean="0"/>
              <a:t>коригувати</a:t>
            </a:r>
            <a:r>
              <a:rPr lang="ru-RU" sz="2600" dirty="0" smtClean="0"/>
              <a:t> запаси на </a:t>
            </a:r>
            <a:r>
              <a:rPr lang="ru-RU" sz="2600" dirty="0" err="1" smtClean="0"/>
              <a:t>основі</a:t>
            </a:r>
            <a:r>
              <a:rPr lang="ru-RU" sz="2600" dirty="0" smtClean="0"/>
              <a:t> </a:t>
            </a:r>
            <a:r>
              <a:rPr lang="ru-RU" sz="2600" dirty="0" err="1" smtClean="0"/>
              <a:t>прогнозів</a:t>
            </a:r>
            <a:r>
              <a:rPr lang="ru-RU" sz="2600" dirty="0" smtClean="0"/>
              <a:t> </a:t>
            </a:r>
            <a:r>
              <a:rPr lang="ru-RU" sz="2600" dirty="0" err="1" smtClean="0"/>
              <a:t>попиту</a:t>
            </a:r>
            <a:r>
              <a:rPr lang="ru-RU" sz="2600" dirty="0" smtClean="0"/>
              <a:t> в реальному </a:t>
            </a:r>
            <a:r>
              <a:rPr lang="ru-RU" sz="2600" dirty="0" err="1" smtClean="0"/>
              <a:t>часі</a:t>
            </a:r>
            <a:r>
              <a:rPr lang="ru-RU" sz="2600" dirty="0" smtClean="0"/>
              <a:t> </a:t>
            </a:r>
            <a:r>
              <a:rPr lang="ru-RU" sz="2600" dirty="0" err="1" smtClean="0"/>
              <a:t>або</a:t>
            </a:r>
            <a:r>
              <a:rPr lang="ru-RU" sz="2600" dirty="0" smtClean="0"/>
              <a:t> </a:t>
            </a:r>
            <a:r>
              <a:rPr lang="ru-RU" sz="2600" dirty="0" err="1" smtClean="0"/>
              <a:t>налаштовувати</a:t>
            </a:r>
            <a:r>
              <a:rPr lang="ru-RU" sz="2600" dirty="0" smtClean="0"/>
              <a:t> </a:t>
            </a:r>
            <a:r>
              <a:rPr lang="ru-RU" sz="2600" dirty="0" err="1" smtClean="0"/>
              <a:t>конфігурації</a:t>
            </a:r>
            <a:r>
              <a:rPr lang="ru-RU" sz="2600" dirty="0" smtClean="0"/>
              <a:t> </a:t>
            </a:r>
            <a:r>
              <a:rPr lang="ru-RU" sz="2600" dirty="0" err="1" smtClean="0"/>
              <a:t>продукції</a:t>
            </a:r>
            <a:r>
              <a:rPr lang="ru-RU" sz="2600" dirty="0" smtClean="0"/>
              <a:t> </a:t>
            </a:r>
            <a:r>
              <a:rPr lang="ru-RU" sz="2600" dirty="0" err="1" smtClean="0"/>
              <a:t>відповідно</a:t>
            </a:r>
            <a:r>
              <a:rPr lang="ru-RU" sz="2600" dirty="0" smtClean="0"/>
              <a:t> до </a:t>
            </a:r>
            <a:r>
              <a:rPr lang="ru-RU" sz="2600" dirty="0" err="1" smtClean="0"/>
              <a:t>конкретних</a:t>
            </a:r>
            <a:r>
              <a:rPr lang="ru-RU" sz="2600" dirty="0" smtClean="0"/>
              <a:t> </a:t>
            </a:r>
            <a:r>
              <a:rPr lang="ru-RU" sz="2600" dirty="0" err="1" smtClean="0"/>
              <a:t>вимог</a:t>
            </a:r>
            <a:r>
              <a:rPr lang="ru-RU" sz="2600" dirty="0" smtClean="0"/>
              <a:t> </a:t>
            </a:r>
            <a:r>
              <a:rPr lang="ru-RU" sz="2600" dirty="0" err="1" smtClean="0"/>
              <a:t>клієнта</a:t>
            </a:r>
            <a:r>
              <a:rPr lang="ru-RU" sz="2600" dirty="0" smtClean="0"/>
              <a:t>.</a:t>
            </a:r>
            <a:endParaRPr lang="en-US" sz="2600" dirty="0"/>
          </a:p>
        </p:txBody>
      </p:sp>
    </p:spTree>
    <p:extLst>
      <p:ext uri="{BB962C8B-B14F-4D97-AF65-F5344CB8AC3E}">
        <p14:creationId xmlns:p14="http://schemas.microsoft.com/office/powerpoint/2010/main" val="2216363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1371599"/>
          </a:xfrm>
        </p:spPr>
        <p:txBody>
          <a:bodyPr>
            <a:noAutofit/>
          </a:bodyPr>
          <a:lstStyle/>
          <a:p>
            <a:r>
              <a:rPr lang="ru-RU" sz="3600" b="1" dirty="0" err="1" smtClean="0"/>
              <a:t>Переваги</a:t>
            </a:r>
            <a:r>
              <a:rPr lang="ru-RU" sz="3600" b="1" dirty="0" smtClean="0"/>
              <a:t> </a:t>
            </a:r>
            <a:r>
              <a:rPr lang="ru-RU" sz="3600" b="1" dirty="0" err="1" smtClean="0"/>
              <a:t>персоналізації</a:t>
            </a:r>
            <a:r>
              <a:rPr lang="ru-RU" sz="3600" b="1" dirty="0" smtClean="0"/>
              <a:t> в реальному </a:t>
            </a:r>
            <a:r>
              <a:rPr lang="ru-RU" sz="3600" b="1" dirty="0" err="1" smtClean="0"/>
              <a:t>часі</a:t>
            </a:r>
            <a:r>
              <a:rPr lang="ru-RU" sz="3600" b="1" dirty="0" smtClean="0"/>
              <a:t> для великих </a:t>
            </a:r>
            <a:r>
              <a:rPr lang="ru-RU" sz="3600" b="1" dirty="0" err="1" smtClean="0"/>
              <a:t>підприємств</a:t>
            </a:r>
            <a:r>
              <a:rPr lang="ru-RU" sz="3600" b="1" dirty="0" smtClean="0"/>
              <a:t/>
            </a:r>
            <a:br>
              <a:rPr lang="ru-RU" sz="3600" b="1" dirty="0" smtClean="0"/>
            </a:br>
            <a:endParaRPr lang="en-US" sz="3600" dirty="0"/>
          </a:p>
        </p:txBody>
      </p:sp>
      <p:sp>
        <p:nvSpPr>
          <p:cNvPr id="3" name="Объект 2"/>
          <p:cNvSpPr>
            <a:spLocks noGrp="1"/>
          </p:cNvSpPr>
          <p:nvPr>
            <p:ph idx="1"/>
          </p:nvPr>
        </p:nvSpPr>
        <p:spPr>
          <a:xfrm>
            <a:off x="339634" y="875211"/>
            <a:ext cx="11014166" cy="5839097"/>
          </a:xfrm>
        </p:spPr>
        <p:txBody>
          <a:bodyPr>
            <a:normAutofit fontScale="85000" lnSpcReduction="20000"/>
          </a:bodyPr>
          <a:lstStyle/>
          <a:p>
            <a:r>
              <a:rPr lang="ru-RU" b="1" dirty="0" err="1" smtClean="0"/>
              <a:t>Зростання</a:t>
            </a:r>
            <a:r>
              <a:rPr lang="ru-RU" b="1" dirty="0" smtClean="0"/>
              <a:t> </a:t>
            </a:r>
            <a:r>
              <a:rPr lang="ru-RU" b="1" dirty="0" err="1" smtClean="0"/>
              <a:t>цінності</a:t>
            </a:r>
            <a:r>
              <a:rPr lang="ru-RU" b="1" dirty="0" smtClean="0"/>
              <a:t> </a:t>
            </a:r>
            <a:r>
              <a:rPr lang="ru-RU" b="1" dirty="0" err="1" smtClean="0"/>
              <a:t>клієнта</a:t>
            </a:r>
            <a:r>
              <a:rPr lang="ru-RU" b="1" dirty="0" smtClean="0"/>
              <a:t> </a:t>
            </a:r>
            <a:r>
              <a:rPr lang="ru-RU" b="1" dirty="0" err="1" smtClean="0"/>
              <a:t>протягом</a:t>
            </a:r>
            <a:r>
              <a:rPr lang="ru-RU" b="1" dirty="0" smtClean="0"/>
              <a:t> </a:t>
            </a:r>
            <a:r>
              <a:rPr lang="ru-RU" b="1" dirty="0" err="1" smtClean="0"/>
              <a:t>усього</a:t>
            </a:r>
            <a:r>
              <a:rPr lang="ru-RU" b="1" dirty="0" smtClean="0"/>
              <a:t> </a:t>
            </a:r>
            <a:r>
              <a:rPr lang="ru-RU" b="1" dirty="0" err="1" smtClean="0"/>
              <a:t>життя</a:t>
            </a:r>
            <a:r>
              <a:rPr lang="ru-RU" b="1" dirty="0" smtClean="0"/>
              <a:t> </a:t>
            </a:r>
            <a:r>
              <a:rPr lang="ru-RU" dirty="0" smtClean="0"/>
              <a:t>(</a:t>
            </a:r>
            <a:r>
              <a:rPr lang="en-US" dirty="0" smtClean="0"/>
              <a:t>CLV): </a:t>
            </a:r>
            <a:r>
              <a:rPr lang="ru-RU" dirty="0" err="1" smtClean="0"/>
              <a:t>Персоналізований</a:t>
            </a:r>
            <a:r>
              <a:rPr lang="ru-RU" dirty="0" smtClean="0"/>
              <a:t> </a:t>
            </a:r>
            <a:r>
              <a:rPr lang="ru-RU" dirty="0" err="1" smtClean="0"/>
              <a:t>досвід</a:t>
            </a:r>
            <a:r>
              <a:rPr lang="ru-RU" dirty="0" smtClean="0"/>
              <a:t> </a:t>
            </a:r>
            <a:r>
              <a:rPr lang="ru-RU" dirty="0" err="1" smtClean="0"/>
              <a:t>веде</a:t>
            </a:r>
            <a:r>
              <a:rPr lang="ru-RU" dirty="0" smtClean="0"/>
              <a:t> до </a:t>
            </a:r>
            <a:r>
              <a:rPr lang="ru-RU" dirty="0" err="1" smtClean="0"/>
              <a:t>більшої</a:t>
            </a:r>
            <a:r>
              <a:rPr lang="ru-RU" dirty="0" smtClean="0"/>
              <a:t> </a:t>
            </a:r>
            <a:r>
              <a:rPr lang="ru-RU" dirty="0" err="1" smtClean="0"/>
              <a:t>задоволеності</a:t>
            </a:r>
            <a:r>
              <a:rPr lang="ru-RU" dirty="0" smtClean="0"/>
              <a:t> та </a:t>
            </a:r>
            <a:r>
              <a:rPr lang="ru-RU" dirty="0" err="1" smtClean="0"/>
              <a:t>лояльності</a:t>
            </a:r>
            <a:r>
              <a:rPr lang="ru-RU" dirty="0" smtClean="0"/>
              <a:t> </a:t>
            </a:r>
            <a:r>
              <a:rPr lang="ru-RU" dirty="0" err="1" smtClean="0"/>
              <a:t>клієнтів</a:t>
            </a:r>
            <a:r>
              <a:rPr lang="ru-RU" dirty="0" smtClean="0"/>
              <a:t>, </a:t>
            </a:r>
            <a:r>
              <a:rPr lang="ru-RU" dirty="0" err="1" smtClean="0"/>
              <a:t>що</a:t>
            </a:r>
            <a:r>
              <a:rPr lang="ru-RU" dirty="0" smtClean="0"/>
              <a:t>, у свою </a:t>
            </a:r>
            <a:r>
              <a:rPr lang="ru-RU" dirty="0" err="1" smtClean="0"/>
              <a:t>чергу</a:t>
            </a:r>
            <a:r>
              <a:rPr lang="ru-RU" dirty="0" smtClean="0"/>
              <a:t>, </a:t>
            </a:r>
            <a:r>
              <a:rPr lang="ru-RU" dirty="0" err="1" smtClean="0"/>
              <a:t>призводить</a:t>
            </a:r>
            <a:r>
              <a:rPr lang="ru-RU" dirty="0" smtClean="0"/>
              <a:t> до </a:t>
            </a:r>
            <a:r>
              <a:rPr lang="ru-RU" dirty="0" err="1" smtClean="0"/>
              <a:t>підвищення</a:t>
            </a:r>
            <a:r>
              <a:rPr lang="ru-RU" dirty="0" smtClean="0"/>
              <a:t> </a:t>
            </a:r>
            <a:r>
              <a:rPr lang="en-US" dirty="0" smtClean="0"/>
              <a:t>CLV. </a:t>
            </a:r>
            <a:r>
              <a:rPr lang="ru-RU" dirty="0" err="1" smtClean="0"/>
              <a:t>Забезпечуючи</a:t>
            </a:r>
            <a:r>
              <a:rPr lang="ru-RU" dirty="0" smtClean="0"/>
              <a:t> </a:t>
            </a:r>
            <a:r>
              <a:rPr lang="ru-RU" dirty="0" err="1" smtClean="0"/>
              <a:t>релевантні</a:t>
            </a:r>
            <a:r>
              <a:rPr lang="ru-RU" dirty="0" smtClean="0"/>
              <a:t>, </a:t>
            </a:r>
            <a:r>
              <a:rPr lang="ru-RU" dirty="0" err="1" smtClean="0"/>
              <a:t>своєчасні</a:t>
            </a:r>
            <a:r>
              <a:rPr lang="ru-RU" dirty="0" smtClean="0"/>
              <a:t> </a:t>
            </a:r>
            <a:r>
              <a:rPr lang="ru-RU" dirty="0" err="1" smtClean="0"/>
              <a:t>взаємодії</a:t>
            </a:r>
            <a:r>
              <a:rPr lang="ru-RU" dirty="0" smtClean="0"/>
              <a:t>, </a:t>
            </a:r>
            <a:r>
              <a:rPr lang="ru-RU" dirty="0" err="1" smtClean="0"/>
              <a:t>підприємства</a:t>
            </a:r>
            <a:r>
              <a:rPr lang="ru-RU" dirty="0" smtClean="0"/>
              <a:t> </a:t>
            </a:r>
            <a:r>
              <a:rPr lang="ru-RU" dirty="0" err="1" smtClean="0"/>
              <a:t>можуть</a:t>
            </a:r>
            <a:r>
              <a:rPr lang="ru-RU" dirty="0" smtClean="0"/>
              <a:t> </a:t>
            </a:r>
            <a:r>
              <a:rPr lang="ru-RU" dirty="0" err="1" smtClean="0"/>
              <a:t>стимулювати</a:t>
            </a:r>
            <a:r>
              <a:rPr lang="ru-RU" dirty="0" smtClean="0"/>
              <a:t> </a:t>
            </a:r>
            <a:r>
              <a:rPr lang="ru-RU" dirty="0" err="1" smtClean="0"/>
              <a:t>повторні</a:t>
            </a:r>
            <a:r>
              <a:rPr lang="ru-RU" dirty="0" smtClean="0"/>
              <a:t> покупки та </a:t>
            </a:r>
            <a:r>
              <a:rPr lang="ru-RU" dirty="0" err="1" smtClean="0"/>
              <a:t>підтримку</a:t>
            </a:r>
            <a:r>
              <a:rPr lang="ru-RU" dirty="0" smtClean="0"/>
              <a:t> бренду.</a:t>
            </a:r>
          </a:p>
          <a:p>
            <a:r>
              <a:rPr lang="ru-RU" b="1" dirty="0" err="1" smtClean="0"/>
              <a:t>Покращені</a:t>
            </a:r>
            <a:r>
              <a:rPr lang="ru-RU" b="1" dirty="0" smtClean="0"/>
              <a:t> </a:t>
            </a:r>
            <a:r>
              <a:rPr lang="ru-RU" b="1" dirty="0" err="1" smtClean="0"/>
              <a:t>показники</a:t>
            </a:r>
            <a:r>
              <a:rPr lang="ru-RU" b="1" dirty="0" smtClean="0"/>
              <a:t> </a:t>
            </a:r>
            <a:r>
              <a:rPr lang="ru-RU" b="1" dirty="0" err="1" smtClean="0"/>
              <a:t>залученості</a:t>
            </a:r>
            <a:r>
              <a:rPr lang="ru-RU" dirty="0" smtClean="0"/>
              <a:t>: </a:t>
            </a:r>
            <a:r>
              <a:rPr lang="ru-RU" dirty="0" err="1" smtClean="0"/>
              <a:t>Персоналізація</a:t>
            </a:r>
            <a:r>
              <a:rPr lang="ru-RU" dirty="0" smtClean="0"/>
              <a:t> в реальному </a:t>
            </a:r>
            <a:r>
              <a:rPr lang="ru-RU" dirty="0" err="1" smtClean="0"/>
              <a:t>часі</a:t>
            </a:r>
            <a:r>
              <a:rPr lang="ru-RU" dirty="0" smtClean="0"/>
              <a:t> </a:t>
            </a:r>
            <a:r>
              <a:rPr lang="ru-RU" dirty="0" err="1" smtClean="0"/>
              <a:t>дозволяє</a:t>
            </a:r>
            <a:r>
              <a:rPr lang="ru-RU" dirty="0" smtClean="0"/>
              <a:t> </a:t>
            </a:r>
            <a:r>
              <a:rPr lang="ru-RU" dirty="0" err="1" smtClean="0"/>
              <a:t>компаніям</a:t>
            </a:r>
            <a:r>
              <a:rPr lang="ru-RU" dirty="0" smtClean="0"/>
              <a:t> </a:t>
            </a:r>
            <a:r>
              <a:rPr lang="ru-RU" dirty="0" err="1" smtClean="0"/>
              <a:t>доставляти</a:t>
            </a:r>
            <a:r>
              <a:rPr lang="ru-RU" dirty="0" smtClean="0"/>
              <a:t> контент і </a:t>
            </a:r>
            <a:r>
              <a:rPr lang="ru-RU" dirty="0" err="1" smtClean="0"/>
              <a:t>пропозиції</a:t>
            </a:r>
            <a:r>
              <a:rPr lang="ru-RU" dirty="0" smtClean="0"/>
              <a:t>, </a:t>
            </a:r>
            <a:r>
              <a:rPr lang="ru-RU" dirty="0" err="1" smtClean="0"/>
              <a:t>які</a:t>
            </a:r>
            <a:r>
              <a:rPr lang="ru-RU" dirty="0" smtClean="0"/>
              <a:t> </a:t>
            </a:r>
            <a:r>
              <a:rPr lang="ru-RU" dirty="0" err="1" smtClean="0"/>
              <a:t>резонують</a:t>
            </a:r>
            <a:r>
              <a:rPr lang="ru-RU" dirty="0" smtClean="0"/>
              <a:t> </a:t>
            </a:r>
            <a:r>
              <a:rPr lang="ru-RU" dirty="0" err="1" smtClean="0"/>
              <a:t>із</a:t>
            </a:r>
            <a:r>
              <a:rPr lang="ru-RU" dirty="0" smtClean="0"/>
              <a:t> </a:t>
            </a:r>
            <a:r>
              <a:rPr lang="ru-RU" dirty="0" err="1" smtClean="0"/>
              <a:t>клієнтами</a:t>
            </a:r>
            <a:r>
              <a:rPr lang="ru-RU" dirty="0" smtClean="0"/>
              <a:t>, у </a:t>
            </a:r>
            <a:r>
              <a:rPr lang="ru-RU" dirty="0" err="1" smtClean="0"/>
              <a:t>потрібний</a:t>
            </a:r>
            <a:r>
              <a:rPr lang="ru-RU" dirty="0" smtClean="0"/>
              <a:t> момент, </a:t>
            </a:r>
            <a:r>
              <a:rPr lang="ru-RU" dirty="0" err="1" smtClean="0"/>
              <a:t>що</a:t>
            </a:r>
            <a:r>
              <a:rPr lang="ru-RU" dirty="0" smtClean="0"/>
              <a:t> </a:t>
            </a:r>
            <a:r>
              <a:rPr lang="ru-RU" dirty="0" err="1" smtClean="0"/>
              <a:t>призводить</a:t>
            </a:r>
            <a:r>
              <a:rPr lang="ru-RU" dirty="0" smtClean="0"/>
              <a:t> до </a:t>
            </a:r>
            <a:r>
              <a:rPr lang="ru-RU" dirty="0" err="1" smtClean="0"/>
              <a:t>вищого</a:t>
            </a:r>
            <a:r>
              <a:rPr lang="ru-RU" dirty="0" smtClean="0"/>
              <a:t> </a:t>
            </a:r>
            <a:r>
              <a:rPr lang="ru-RU" dirty="0" err="1" smtClean="0"/>
              <a:t>рівня</a:t>
            </a:r>
            <a:r>
              <a:rPr lang="ru-RU" dirty="0" smtClean="0"/>
              <a:t> </a:t>
            </a:r>
            <a:r>
              <a:rPr lang="ru-RU" dirty="0" err="1" smtClean="0"/>
              <a:t>залученості</a:t>
            </a:r>
            <a:r>
              <a:rPr lang="ru-RU" dirty="0" smtClean="0"/>
              <a:t>. </a:t>
            </a:r>
            <a:r>
              <a:rPr lang="ru-RU" dirty="0" err="1" smtClean="0"/>
              <a:t>Таке</a:t>
            </a:r>
            <a:r>
              <a:rPr lang="ru-RU" dirty="0" smtClean="0"/>
              <a:t> </a:t>
            </a:r>
            <a:r>
              <a:rPr lang="ru-RU" dirty="0" err="1" smtClean="0"/>
              <a:t>персоналізоване</a:t>
            </a:r>
            <a:r>
              <a:rPr lang="ru-RU" dirty="0" smtClean="0"/>
              <a:t> </a:t>
            </a:r>
            <a:r>
              <a:rPr lang="ru-RU" dirty="0" err="1" smtClean="0"/>
              <a:t>залучення</a:t>
            </a:r>
            <a:r>
              <a:rPr lang="ru-RU" dirty="0" smtClean="0"/>
              <a:t> </a:t>
            </a:r>
            <a:r>
              <a:rPr lang="ru-RU" dirty="0" err="1" smtClean="0"/>
              <a:t>сприяє</a:t>
            </a:r>
            <a:r>
              <a:rPr lang="ru-RU" dirty="0" smtClean="0"/>
              <a:t> </a:t>
            </a:r>
            <a:r>
              <a:rPr lang="ru-RU" dirty="0" err="1" smtClean="0"/>
              <a:t>більш</a:t>
            </a:r>
            <a:r>
              <a:rPr lang="ru-RU" dirty="0" smtClean="0"/>
              <a:t> </a:t>
            </a:r>
            <a:r>
              <a:rPr lang="ru-RU" dirty="0" err="1" smtClean="0"/>
              <a:t>інтерактивному</a:t>
            </a:r>
            <a:r>
              <a:rPr lang="ru-RU" dirty="0" smtClean="0"/>
              <a:t> та </a:t>
            </a:r>
            <a:r>
              <a:rPr lang="ru-RU" dirty="0" err="1" smtClean="0"/>
              <a:t>захопливому</a:t>
            </a:r>
            <a:r>
              <a:rPr lang="ru-RU" dirty="0" smtClean="0"/>
              <a:t> </a:t>
            </a:r>
            <a:r>
              <a:rPr lang="ru-RU" dirty="0" err="1" smtClean="0"/>
              <a:t>клієнтському</a:t>
            </a:r>
            <a:r>
              <a:rPr lang="ru-RU" dirty="0" smtClean="0"/>
              <a:t> шляху.</a:t>
            </a:r>
          </a:p>
          <a:p>
            <a:r>
              <a:rPr lang="ru-RU" b="1" dirty="0" err="1" smtClean="0"/>
              <a:t>Зменшений</a:t>
            </a:r>
            <a:r>
              <a:rPr lang="ru-RU" b="1" dirty="0" smtClean="0"/>
              <a:t> </a:t>
            </a:r>
            <a:r>
              <a:rPr lang="ru-RU" b="1" dirty="0" err="1" smtClean="0"/>
              <a:t>відток</a:t>
            </a:r>
            <a:r>
              <a:rPr lang="ru-RU" dirty="0" smtClean="0"/>
              <a:t>: Для </a:t>
            </a:r>
            <a:r>
              <a:rPr lang="ru-RU" dirty="0" err="1" smtClean="0"/>
              <a:t>багатьох</a:t>
            </a:r>
            <a:r>
              <a:rPr lang="ru-RU" dirty="0" smtClean="0"/>
              <a:t> </a:t>
            </a:r>
            <a:r>
              <a:rPr lang="ru-RU" dirty="0" err="1" smtClean="0"/>
              <a:t>компаній</a:t>
            </a:r>
            <a:r>
              <a:rPr lang="ru-RU" dirty="0" smtClean="0"/>
              <a:t> </a:t>
            </a:r>
            <a:r>
              <a:rPr lang="ru-RU" dirty="0" err="1" smtClean="0"/>
              <a:t>утримання</a:t>
            </a:r>
            <a:r>
              <a:rPr lang="ru-RU" dirty="0" smtClean="0"/>
              <a:t> </a:t>
            </a:r>
            <a:r>
              <a:rPr lang="ru-RU" dirty="0" err="1" smtClean="0"/>
              <a:t>клієнтів</a:t>
            </a:r>
            <a:r>
              <a:rPr lang="ru-RU" dirty="0" smtClean="0"/>
              <a:t> є </a:t>
            </a:r>
            <a:r>
              <a:rPr lang="ru-RU" dirty="0" err="1" smtClean="0"/>
              <a:t>головним</a:t>
            </a:r>
            <a:r>
              <a:rPr lang="ru-RU" dirty="0" smtClean="0"/>
              <a:t> </a:t>
            </a:r>
            <a:r>
              <a:rPr lang="ru-RU" dirty="0" err="1" smtClean="0"/>
              <a:t>пріоритетом</a:t>
            </a:r>
            <a:r>
              <a:rPr lang="ru-RU" dirty="0" smtClean="0"/>
              <a:t>. </a:t>
            </a:r>
            <a:r>
              <a:rPr lang="ru-RU" dirty="0" err="1" smtClean="0"/>
              <a:t>Забезпечуючи</a:t>
            </a:r>
            <a:r>
              <a:rPr lang="ru-RU" dirty="0" smtClean="0"/>
              <a:t> </a:t>
            </a:r>
            <a:r>
              <a:rPr lang="ru-RU" dirty="0" err="1" smtClean="0"/>
              <a:t>змістовні</a:t>
            </a:r>
            <a:r>
              <a:rPr lang="ru-RU" dirty="0" smtClean="0"/>
              <a:t>, </a:t>
            </a:r>
            <a:r>
              <a:rPr lang="ru-RU" dirty="0" err="1" smtClean="0"/>
              <a:t>персоналізовані</a:t>
            </a:r>
            <a:r>
              <a:rPr lang="ru-RU" dirty="0" smtClean="0"/>
              <a:t> </a:t>
            </a:r>
            <a:r>
              <a:rPr lang="ru-RU" dirty="0" err="1" smtClean="0"/>
              <a:t>взаємодії</a:t>
            </a:r>
            <a:r>
              <a:rPr lang="ru-RU" dirty="0" smtClean="0"/>
              <a:t>, </a:t>
            </a:r>
            <a:r>
              <a:rPr lang="ru-RU" dirty="0" err="1" smtClean="0"/>
              <a:t>що</a:t>
            </a:r>
            <a:r>
              <a:rPr lang="ru-RU" dirty="0" smtClean="0"/>
              <a:t> </a:t>
            </a:r>
            <a:r>
              <a:rPr lang="ru-RU" dirty="0" err="1" smtClean="0"/>
              <a:t>відповідають</a:t>
            </a:r>
            <a:r>
              <a:rPr lang="ru-RU" dirty="0" smtClean="0"/>
              <a:t> потребам </a:t>
            </a:r>
            <a:r>
              <a:rPr lang="ru-RU" dirty="0" err="1" smtClean="0"/>
              <a:t>клієнтів</a:t>
            </a:r>
            <a:r>
              <a:rPr lang="ru-RU" dirty="0" smtClean="0"/>
              <a:t>, </a:t>
            </a:r>
            <a:r>
              <a:rPr lang="ru-RU" dirty="0" err="1" smtClean="0"/>
              <a:t>контекстуальний</a:t>
            </a:r>
            <a:r>
              <a:rPr lang="ru-RU" dirty="0" smtClean="0"/>
              <a:t> ШІ </a:t>
            </a:r>
            <a:r>
              <a:rPr lang="ru-RU" dirty="0" err="1" smtClean="0"/>
              <a:t>знижує</a:t>
            </a:r>
            <a:r>
              <a:rPr lang="ru-RU" dirty="0" smtClean="0"/>
              <a:t> </a:t>
            </a:r>
            <a:r>
              <a:rPr lang="ru-RU" dirty="0" err="1" smtClean="0"/>
              <a:t>ймовірність</a:t>
            </a:r>
            <a:r>
              <a:rPr lang="ru-RU" dirty="0" smtClean="0"/>
              <a:t> переходу </a:t>
            </a:r>
            <a:r>
              <a:rPr lang="ru-RU" dirty="0" err="1" smtClean="0"/>
              <a:t>клієнтів</a:t>
            </a:r>
            <a:r>
              <a:rPr lang="ru-RU" dirty="0" smtClean="0"/>
              <a:t> до </a:t>
            </a:r>
            <a:r>
              <a:rPr lang="ru-RU" dirty="0" err="1" smtClean="0"/>
              <a:t>конкурентів</a:t>
            </a:r>
            <a:r>
              <a:rPr lang="ru-RU" dirty="0" smtClean="0"/>
              <a:t>, особливо в </a:t>
            </a:r>
            <a:r>
              <a:rPr lang="ru-RU" dirty="0" err="1" smtClean="0"/>
              <a:t>галузях</a:t>
            </a:r>
            <a:r>
              <a:rPr lang="ru-RU" dirty="0" smtClean="0"/>
              <a:t> з </a:t>
            </a:r>
            <a:r>
              <a:rPr lang="ru-RU" dirty="0" err="1" smtClean="0"/>
              <a:t>високим</a:t>
            </a:r>
            <a:r>
              <a:rPr lang="ru-RU" dirty="0" smtClean="0"/>
              <a:t> </a:t>
            </a:r>
            <a:r>
              <a:rPr lang="ru-RU" dirty="0" err="1" smtClean="0"/>
              <a:t>рівнем</a:t>
            </a:r>
            <a:r>
              <a:rPr lang="ru-RU" dirty="0" smtClean="0"/>
              <a:t> </a:t>
            </a:r>
            <a:r>
              <a:rPr lang="ru-RU" dirty="0" err="1" smtClean="0"/>
              <a:t>відтоку</a:t>
            </a:r>
            <a:r>
              <a:rPr lang="ru-RU" dirty="0" smtClean="0"/>
              <a:t> </a:t>
            </a:r>
            <a:r>
              <a:rPr lang="ru-RU" dirty="0" err="1" smtClean="0"/>
              <a:t>клієнтів</a:t>
            </a:r>
            <a:r>
              <a:rPr lang="ru-RU" dirty="0" smtClean="0"/>
              <a:t>, таких як </a:t>
            </a:r>
            <a:r>
              <a:rPr lang="ru-RU" dirty="0" err="1" smtClean="0"/>
              <a:t>телекомунікації</a:t>
            </a:r>
            <a:r>
              <a:rPr lang="ru-RU" dirty="0" smtClean="0"/>
              <a:t> та </a:t>
            </a:r>
            <a:r>
              <a:rPr lang="ru-RU" dirty="0" err="1" smtClean="0"/>
              <a:t>стрімінгові</a:t>
            </a:r>
            <a:r>
              <a:rPr lang="ru-RU" dirty="0" smtClean="0"/>
              <a:t> </a:t>
            </a:r>
            <a:r>
              <a:rPr lang="ru-RU" dirty="0" err="1" smtClean="0"/>
              <a:t>сервіси</a:t>
            </a:r>
            <a:r>
              <a:rPr lang="ru-RU" dirty="0" smtClean="0"/>
              <a:t>. </a:t>
            </a:r>
          </a:p>
          <a:p>
            <a:r>
              <a:rPr lang="ru-RU" b="1" dirty="0" err="1" smtClean="0"/>
              <a:t>Операційна</a:t>
            </a:r>
            <a:r>
              <a:rPr lang="ru-RU" b="1" dirty="0" smtClean="0"/>
              <a:t> </a:t>
            </a:r>
            <a:r>
              <a:rPr lang="ru-RU" b="1" dirty="0" err="1" smtClean="0"/>
              <a:t>ефективність</a:t>
            </a:r>
            <a:r>
              <a:rPr lang="ru-RU" b="1" dirty="0" smtClean="0"/>
              <a:t>:</a:t>
            </a:r>
            <a:r>
              <a:rPr lang="ru-RU" dirty="0" smtClean="0"/>
              <a:t> </a:t>
            </a:r>
            <a:r>
              <a:rPr lang="ru-RU" dirty="0" err="1" smtClean="0"/>
              <a:t>Персоналізація</a:t>
            </a:r>
            <a:r>
              <a:rPr lang="ru-RU" dirty="0" smtClean="0"/>
              <a:t> на </a:t>
            </a:r>
            <a:r>
              <a:rPr lang="ru-RU" dirty="0" err="1" smtClean="0"/>
              <a:t>основі</a:t>
            </a:r>
            <a:r>
              <a:rPr lang="ru-RU" dirty="0" smtClean="0"/>
              <a:t> ШІ </a:t>
            </a:r>
            <a:r>
              <a:rPr lang="ru-RU" dirty="0" err="1" smtClean="0"/>
              <a:t>також</a:t>
            </a:r>
            <a:r>
              <a:rPr lang="ru-RU" dirty="0" smtClean="0"/>
              <a:t> приносить </a:t>
            </a:r>
            <a:r>
              <a:rPr lang="ru-RU" dirty="0" err="1" smtClean="0"/>
              <a:t>операційні</a:t>
            </a:r>
            <a:r>
              <a:rPr lang="ru-RU" dirty="0" smtClean="0"/>
              <a:t> </a:t>
            </a:r>
            <a:r>
              <a:rPr lang="ru-RU" dirty="0" err="1" smtClean="0"/>
              <a:t>переваги</a:t>
            </a:r>
            <a:r>
              <a:rPr lang="ru-RU" dirty="0" smtClean="0"/>
              <a:t>. </a:t>
            </a:r>
            <a:r>
              <a:rPr lang="ru-RU" dirty="0" err="1" smtClean="0"/>
              <a:t>Наприклад</a:t>
            </a:r>
            <a:r>
              <a:rPr lang="ru-RU" dirty="0" smtClean="0"/>
              <a:t>, </a:t>
            </a:r>
            <a:r>
              <a:rPr lang="ru-RU" dirty="0" err="1" smtClean="0"/>
              <a:t>це</a:t>
            </a:r>
            <a:r>
              <a:rPr lang="ru-RU" dirty="0" smtClean="0"/>
              <a:t> </a:t>
            </a:r>
            <a:r>
              <a:rPr lang="ru-RU" dirty="0" err="1" smtClean="0"/>
              <a:t>дозволяє</a:t>
            </a:r>
            <a:r>
              <a:rPr lang="ru-RU" dirty="0" smtClean="0"/>
              <a:t> командам </a:t>
            </a:r>
            <a:r>
              <a:rPr lang="ru-RU" dirty="0" err="1" smtClean="0"/>
              <a:t>служби</a:t>
            </a:r>
            <a:r>
              <a:rPr lang="ru-RU" dirty="0" smtClean="0"/>
              <a:t> </a:t>
            </a:r>
            <a:r>
              <a:rPr lang="ru-RU" dirty="0" err="1" smtClean="0"/>
              <a:t>підтримки</a:t>
            </a:r>
            <a:r>
              <a:rPr lang="ru-RU" dirty="0" smtClean="0"/>
              <a:t> </a:t>
            </a:r>
            <a:r>
              <a:rPr lang="ru-RU" dirty="0" err="1" smtClean="0"/>
              <a:t>визначати</a:t>
            </a:r>
            <a:r>
              <a:rPr lang="ru-RU" dirty="0" smtClean="0"/>
              <a:t> </a:t>
            </a:r>
            <a:r>
              <a:rPr lang="ru-RU" dirty="0" err="1" smtClean="0"/>
              <a:t>пріоритети</a:t>
            </a:r>
            <a:r>
              <a:rPr lang="ru-RU" dirty="0" smtClean="0"/>
              <a:t> на </a:t>
            </a:r>
            <a:r>
              <a:rPr lang="ru-RU" dirty="0" err="1" smtClean="0"/>
              <a:t>основі</a:t>
            </a:r>
            <a:r>
              <a:rPr lang="ru-RU" dirty="0" smtClean="0"/>
              <a:t> </a:t>
            </a:r>
            <a:r>
              <a:rPr lang="ru-RU" dirty="0" err="1" smtClean="0"/>
              <a:t>настроїв</a:t>
            </a:r>
            <a:r>
              <a:rPr lang="ru-RU" dirty="0" smtClean="0"/>
              <a:t> </a:t>
            </a:r>
            <a:r>
              <a:rPr lang="ru-RU" dirty="0" err="1" smtClean="0"/>
              <a:t>клієнтів</a:t>
            </a:r>
            <a:r>
              <a:rPr lang="ru-RU" dirty="0" smtClean="0"/>
              <a:t> у реальному </a:t>
            </a:r>
            <a:r>
              <a:rPr lang="ru-RU" dirty="0" err="1" smtClean="0"/>
              <a:t>часі</a:t>
            </a:r>
            <a:r>
              <a:rPr lang="ru-RU" dirty="0" smtClean="0"/>
              <a:t>, </a:t>
            </a:r>
            <a:r>
              <a:rPr lang="ru-RU" dirty="0" err="1" smtClean="0"/>
              <a:t>що</a:t>
            </a:r>
            <a:r>
              <a:rPr lang="ru-RU" dirty="0" smtClean="0"/>
              <a:t> </a:t>
            </a:r>
            <a:r>
              <a:rPr lang="ru-RU" dirty="0" err="1" smtClean="0"/>
              <a:t>дає</a:t>
            </a:r>
            <a:r>
              <a:rPr lang="ru-RU" dirty="0" smtClean="0"/>
              <a:t> </a:t>
            </a:r>
            <a:r>
              <a:rPr lang="ru-RU" dirty="0" err="1" smtClean="0"/>
              <a:t>змогу</a:t>
            </a:r>
            <a:r>
              <a:rPr lang="ru-RU" dirty="0" smtClean="0"/>
              <a:t> </a:t>
            </a:r>
            <a:r>
              <a:rPr lang="ru-RU" dirty="0" err="1" smtClean="0"/>
              <a:t>спочатку</a:t>
            </a:r>
            <a:r>
              <a:rPr lang="ru-RU" dirty="0" smtClean="0"/>
              <a:t> </a:t>
            </a:r>
            <a:r>
              <a:rPr lang="ru-RU" dirty="0" err="1" smtClean="0"/>
              <a:t>зосередитися</a:t>
            </a:r>
            <a:r>
              <a:rPr lang="ru-RU" dirty="0" smtClean="0"/>
              <a:t> на </a:t>
            </a:r>
            <a:r>
              <a:rPr lang="ru-RU" dirty="0" err="1" smtClean="0"/>
              <a:t>цінних</a:t>
            </a:r>
            <a:r>
              <a:rPr lang="ru-RU" dirty="0" smtClean="0"/>
              <a:t> </a:t>
            </a:r>
            <a:r>
              <a:rPr lang="ru-RU" dirty="0" err="1" smtClean="0"/>
              <a:t>або</a:t>
            </a:r>
            <a:r>
              <a:rPr lang="ru-RU" dirty="0" smtClean="0"/>
              <a:t> </a:t>
            </a:r>
            <a:r>
              <a:rPr lang="ru-RU" dirty="0" err="1" smtClean="0"/>
              <a:t>ризикованих</a:t>
            </a:r>
            <a:r>
              <a:rPr lang="ru-RU" dirty="0" smtClean="0"/>
              <a:t> </a:t>
            </a:r>
            <a:r>
              <a:rPr lang="ru-RU" dirty="0" err="1" smtClean="0"/>
              <a:t>взаємодіях</a:t>
            </a:r>
            <a:r>
              <a:rPr lang="ru-RU" dirty="0" smtClean="0"/>
              <a:t>. </a:t>
            </a:r>
            <a:r>
              <a:rPr lang="ru-RU" dirty="0" err="1" smtClean="0"/>
              <a:t>Ця</a:t>
            </a:r>
            <a:r>
              <a:rPr lang="ru-RU" dirty="0" smtClean="0"/>
              <a:t> </a:t>
            </a:r>
            <a:r>
              <a:rPr lang="ru-RU" dirty="0" err="1" smtClean="0"/>
              <a:t>оптимізація</a:t>
            </a:r>
            <a:r>
              <a:rPr lang="ru-RU" dirty="0" smtClean="0"/>
              <a:t> </a:t>
            </a:r>
            <a:r>
              <a:rPr lang="ru-RU" dirty="0" err="1" smtClean="0"/>
              <a:t>покращує</a:t>
            </a:r>
            <a:r>
              <a:rPr lang="ru-RU" dirty="0" smtClean="0"/>
              <a:t> </a:t>
            </a:r>
            <a:r>
              <a:rPr lang="ru-RU" dirty="0" err="1" smtClean="0"/>
              <a:t>якість</a:t>
            </a:r>
            <a:r>
              <a:rPr lang="ru-RU" dirty="0" smtClean="0"/>
              <a:t> </a:t>
            </a:r>
            <a:r>
              <a:rPr lang="ru-RU" dirty="0" err="1" smtClean="0"/>
              <a:t>послуг</a:t>
            </a:r>
            <a:r>
              <a:rPr lang="ru-RU" dirty="0" smtClean="0"/>
              <a:t> і </a:t>
            </a:r>
            <a:r>
              <a:rPr lang="ru-RU" dirty="0" err="1" smtClean="0"/>
              <a:t>знижує</a:t>
            </a:r>
            <a:r>
              <a:rPr lang="ru-RU" dirty="0" smtClean="0"/>
              <a:t> </a:t>
            </a:r>
            <a:r>
              <a:rPr lang="ru-RU" dirty="0" err="1" smtClean="0"/>
              <a:t>витрати</a:t>
            </a:r>
            <a:r>
              <a:rPr lang="ru-RU" dirty="0" smtClean="0"/>
              <a:t>.</a:t>
            </a:r>
          </a:p>
          <a:p>
            <a:endParaRPr lang="en-US" dirty="0"/>
          </a:p>
        </p:txBody>
      </p:sp>
    </p:spTree>
    <p:extLst>
      <p:ext uri="{BB962C8B-B14F-4D97-AF65-F5344CB8AC3E}">
        <p14:creationId xmlns:p14="http://schemas.microsoft.com/office/powerpoint/2010/main" val="1454852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6840"/>
            <a:ext cx="12192000" cy="4801314"/>
          </a:xfrm>
          <a:prstGeom prst="rect">
            <a:avLst/>
          </a:prstGeom>
        </p:spPr>
        <p:txBody>
          <a:bodyPr wrap="square">
            <a:spAutoFit/>
          </a:bodyPr>
          <a:lstStyle/>
          <a:p>
            <a:r>
              <a:rPr lang="ru-RU" b="1" dirty="0" err="1" smtClean="0"/>
              <a:t>Чому</a:t>
            </a:r>
            <a:r>
              <a:rPr lang="ru-RU" b="1" dirty="0" smtClean="0"/>
              <a:t> </a:t>
            </a:r>
            <a:r>
              <a:rPr lang="ru-RU" b="1" dirty="0" err="1" smtClean="0"/>
              <a:t>важлива</a:t>
            </a:r>
            <a:r>
              <a:rPr lang="ru-RU" b="1" dirty="0" smtClean="0"/>
              <a:t> </a:t>
            </a:r>
            <a:r>
              <a:rPr lang="ru-RU" b="1" dirty="0" err="1" smtClean="0"/>
              <a:t>персоналізація</a:t>
            </a:r>
            <a:endParaRPr lang="ru-RU" b="1" dirty="0" smtClean="0"/>
          </a:p>
          <a:p>
            <a:r>
              <a:rPr lang="ru-RU" dirty="0" err="1" smtClean="0"/>
              <a:t>Усі</a:t>
            </a:r>
            <a:r>
              <a:rPr lang="ru-RU" dirty="0" smtClean="0"/>
              <a:t> ми за </a:t>
            </a:r>
            <a:r>
              <a:rPr lang="ru-RU" dirty="0" err="1" smtClean="0"/>
              <a:t>персоналізований</a:t>
            </a:r>
            <a:r>
              <a:rPr lang="ru-RU" dirty="0" smtClean="0"/>
              <a:t> </a:t>
            </a:r>
            <a:r>
              <a:rPr lang="ru-RU" dirty="0" err="1" smtClean="0"/>
              <a:t>досвід</a:t>
            </a:r>
            <a:r>
              <a:rPr lang="ru-RU" dirty="0" smtClean="0"/>
              <a:t> — не </a:t>
            </a:r>
            <a:r>
              <a:rPr lang="ru-RU" dirty="0" err="1" smtClean="0"/>
              <a:t>тільки</a:t>
            </a:r>
            <a:r>
              <a:rPr lang="ru-RU" dirty="0" smtClean="0"/>
              <a:t> при </a:t>
            </a:r>
            <a:r>
              <a:rPr lang="ru-RU" dirty="0" err="1" smtClean="0"/>
              <a:t>отриманні</a:t>
            </a:r>
            <a:r>
              <a:rPr lang="ru-RU" dirty="0" smtClean="0"/>
              <a:t> </a:t>
            </a:r>
            <a:r>
              <a:rPr lang="ru-RU" dirty="0" err="1" smtClean="0"/>
              <a:t>послуг</a:t>
            </a:r>
            <a:r>
              <a:rPr lang="ru-RU" dirty="0" smtClean="0"/>
              <a:t>, а й </a:t>
            </a:r>
            <a:r>
              <a:rPr lang="ru-RU" dirty="0" err="1" smtClean="0"/>
              <a:t>під</a:t>
            </a:r>
            <a:r>
              <a:rPr lang="ru-RU" dirty="0" smtClean="0"/>
              <a:t> час перегляду </a:t>
            </a:r>
            <a:r>
              <a:rPr lang="ru-RU" dirty="0" err="1" smtClean="0"/>
              <a:t>реклами</a:t>
            </a:r>
            <a:r>
              <a:rPr lang="ru-RU" dirty="0" smtClean="0"/>
              <a:t>. І </a:t>
            </a:r>
            <a:r>
              <a:rPr lang="ru-RU" dirty="0" err="1" smtClean="0"/>
              <a:t>це</a:t>
            </a:r>
            <a:r>
              <a:rPr lang="ru-RU" dirty="0" smtClean="0"/>
              <a:t> абсолютно нормально, </a:t>
            </a:r>
            <a:r>
              <a:rPr lang="ru-RU" dirty="0" err="1" smtClean="0"/>
              <a:t>бо</a:t>
            </a:r>
            <a:r>
              <a:rPr lang="ru-RU" dirty="0" smtClean="0"/>
              <a:t> кому </a:t>
            </a:r>
            <a:r>
              <a:rPr lang="ru-RU" dirty="0" err="1" smtClean="0"/>
              <a:t>хочеться</a:t>
            </a:r>
            <a:r>
              <a:rPr lang="ru-RU" dirty="0" smtClean="0"/>
              <a:t> </a:t>
            </a:r>
            <a:r>
              <a:rPr lang="ru-RU" dirty="0" err="1" smtClean="0"/>
              <a:t>бачити</a:t>
            </a:r>
            <a:r>
              <a:rPr lang="ru-RU" dirty="0" smtClean="0"/>
              <a:t> рекламу, яка </a:t>
            </a:r>
            <a:r>
              <a:rPr lang="ru-RU" dirty="0" err="1" smtClean="0"/>
              <a:t>їм</a:t>
            </a:r>
            <a:r>
              <a:rPr lang="ru-RU" dirty="0" smtClean="0"/>
              <a:t> </a:t>
            </a:r>
            <a:r>
              <a:rPr lang="ru-RU" dirty="0" err="1" smtClean="0"/>
              <a:t>зовсім</a:t>
            </a:r>
            <a:r>
              <a:rPr lang="ru-RU" dirty="0" smtClean="0"/>
              <a:t> не </a:t>
            </a:r>
            <a:r>
              <a:rPr lang="ru-RU" dirty="0" err="1" smtClean="0"/>
              <a:t>цікава</a:t>
            </a:r>
            <a:r>
              <a:rPr lang="ru-RU" dirty="0" smtClean="0"/>
              <a:t>? 80% </a:t>
            </a:r>
            <a:r>
              <a:rPr lang="ru-RU" dirty="0" err="1" smtClean="0"/>
              <a:t>споживачів</a:t>
            </a:r>
            <a:r>
              <a:rPr lang="ru-RU" dirty="0" smtClean="0"/>
              <a:t> </a:t>
            </a:r>
            <a:r>
              <a:rPr lang="ru-RU" dirty="0" err="1" smtClean="0"/>
              <a:t>надають</a:t>
            </a:r>
            <a:r>
              <a:rPr lang="ru-RU" dirty="0" smtClean="0"/>
              <a:t> </a:t>
            </a:r>
            <a:r>
              <a:rPr lang="ru-RU" dirty="0" err="1" smtClean="0"/>
              <a:t>перевагу</a:t>
            </a:r>
            <a:r>
              <a:rPr lang="ru-RU" dirty="0" smtClean="0"/>
              <a:t> брендам, </a:t>
            </a:r>
            <a:r>
              <a:rPr lang="ru-RU" dirty="0" err="1" smtClean="0"/>
              <a:t>що</a:t>
            </a:r>
            <a:r>
              <a:rPr lang="ru-RU" dirty="0" smtClean="0"/>
              <a:t> </a:t>
            </a:r>
            <a:r>
              <a:rPr lang="ru-RU" dirty="0" err="1" smtClean="0"/>
              <a:t>пропонують</a:t>
            </a:r>
            <a:r>
              <a:rPr lang="ru-RU" dirty="0" smtClean="0"/>
              <a:t> </a:t>
            </a:r>
            <a:r>
              <a:rPr lang="ru-RU" dirty="0" err="1" smtClean="0"/>
              <a:t>персоналізовані</a:t>
            </a:r>
            <a:r>
              <a:rPr lang="ru-RU" dirty="0" smtClean="0"/>
              <a:t> </a:t>
            </a:r>
            <a:r>
              <a:rPr lang="ru-RU" dirty="0" err="1" smtClean="0"/>
              <a:t>підходи</a:t>
            </a:r>
            <a:r>
              <a:rPr lang="ru-RU" dirty="0" smtClean="0"/>
              <a:t>, а </a:t>
            </a:r>
            <a:r>
              <a:rPr lang="ru-RU" dirty="0" err="1" smtClean="0"/>
              <a:t>дослідження</a:t>
            </a:r>
            <a:r>
              <a:rPr lang="ru-RU" dirty="0" smtClean="0"/>
              <a:t> </a:t>
            </a:r>
            <a:r>
              <a:rPr lang="en-US" dirty="0" smtClean="0"/>
              <a:t>McKinsey, </a:t>
            </a:r>
            <a:r>
              <a:rPr lang="ru-RU" dirty="0" smtClean="0"/>
              <a:t>показало, </a:t>
            </a:r>
            <a:r>
              <a:rPr lang="ru-RU" dirty="0" err="1" smtClean="0"/>
              <a:t>що</a:t>
            </a:r>
            <a:r>
              <a:rPr lang="ru-RU" dirty="0" smtClean="0"/>
              <a:t> </a:t>
            </a:r>
            <a:r>
              <a:rPr lang="ru-RU" dirty="0" err="1" smtClean="0"/>
              <a:t>компанії</a:t>
            </a:r>
            <a:r>
              <a:rPr lang="ru-RU" dirty="0" smtClean="0"/>
              <a:t>, </a:t>
            </a:r>
            <a:r>
              <a:rPr lang="ru-RU" dirty="0" err="1" smtClean="0"/>
              <a:t>які</a:t>
            </a:r>
            <a:r>
              <a:rPr lang="ru-RU" dirty="0" smtClean="0"/>
              <a:t> </a:t>
            </a:r>
            <a:r>
              <a:rPr lang="ru-RU" dirty="0" err="1" smtClean="0"/>
              <a:t>використовують</a:t>
            </a:r>
            <a:r>
              <a:rPr lang="ru-RU" dirty="0" smtClean="0"/>
              <a:t> </a:t>
            </a:r>
            <a:r>
              <a:rPr lang="ru-RU" dirty="0" err="1" smtClean="0"/>
              <a:t>персоналізацію</a:t>
            </a:r>
            <a:r>
              <a:rPr lang="ru-RU" dirty="0" smtClean="0"/>
              <a:t> на </a:t>
            </a:r>
            <a:r>
              <a:rPr lang="ru-RU" dirty="0" err="1" smtClean="0"/>
              <a:t>основі</a:t>
            </a:r>
            <a:r>
              <a:rPr lang="ru-RU" dirty="0" smtClean="0"/>
              <a:t> </a:t>
            </a:r>
            <a:r>
              <a:rPr lang="ru-RU" dirty="0" err="1" smtClean="0"/>
              <a:t>даних</a:t>
            </a:r>
            <a:r>
              <a:rPr lang="ru-RU" dirty="0" smtClean="0"/>
              <a:t>, </a:t>
            </a:r>
            <a:r>
              <a:rPr lang="ru-RU" dirty="0" err="1" smtClean="0"/>
              <a:t>можуть</a:t>
            </a:r>
            <a:r>
              <a:rPr lang="ru-RU" dirty="0" smtClean="0"/>
              <a:t> </a:t>
            </a:r>
            <a:r>
              <a:rPr lang="ru-RU" dirty="0" err="1" smtClean="0"/>
              <a:t>збільшити</a:t>
            </a:r>
            <a:r>
              <a:rPr lang="ru-RU" dirty="0" smtClean="0"/>
              <a:t> </a:t>
            </a:r>
            <a:r>
              <a:rPr lang="ru-RU" dirty="0" err="1" smtClean="0"/>
              <a:t>дохід</a:t>
            </a:r>
            <a:r>
              <a:rPr lang="ru-RU" dirty="0" smtClean="0"/>
              <a:t> на </a:t>
            </a:r>
            <a:r>
              <a:rPr lang="ru-RU" dirty="0" err="1" smtClean="0"/>
              <a:t>понад</a:t>
            </a:r>
            <a:r>
              <a:rPr lang="ru-RU" dirty="0" smtClean="0"/>
              <a:t> 10%.</a:t>
            </a:r>
          </a:p>
          <a:p>
            <a:r>
              <a:rPr lang="ru-RU" dirty="0" err="1" smtClean="0"/>
              <a:t>Щоб</a:t>
            </a:r>
            <a:r>
              <a:rPr lang="ru-RU" dirty="0" smtClean="0"/>
              <a:t> </a:t>
            </a:r>
            <a:r>
              <a:rPr lang="ru-RU" dirty="0" err="1" smtClean="0"/>
              <a:t>зробити</a:t>
            </a:r>
            <a:r>
              <a:rPr lang="ru-RU" dirty="0" smtClean="0"/>
              <a:t> </a:t>
            </a:r>
            <a:r>
              <a:rPr lang="ru-RU" dirty="0" err="1" smtClean="0"/>
              <a:t>пропозицію</a:t>
            </a:r>
            <a:r>
              <a:rPr lang="ru-RU" dirty="0" smtClean="0"/>
              <a:t> </a:t>
            </a:r>
            <a:r>
              <a:rPr lang="ru-RU" dirty="0" err="1" smtClean="0"/>
              <a:t>персоналізованою</a:t>
            </a:r>
            <a:r>
              <a:rPr lang="ru-RU" dirty="0" smtClean="0"/>
              <a:t>, вона </a:t>
            </a:r>
            <a:r>
              <a:rPr lang="ru-RU" dirty="0" err="1" smtClean="0"/>
              <a:t>має</a:t>
            </a:r>
            <a:r>
              <a:rPr lang="ru-RU" dirty="0" smtClean="0"/>
              <a:t> бути релевантною </a:t>
            </a:r>
            <a:r>
              <a:rPr lang="ru-RU" dirty="0" err="1" smtClean="0"/>
              <a:t>інтересам</a:t>
            </a:r>
            <a:r>
              <a:rPr lang="ru-RU" dirty="0" smtClean="0"/>
              <a:t> </a:t>
            </a:r>
            <a:r>
              <a:rPr lang="ru-RU" dirty="0" err="1" smtClean="0"/>
              <a:t>цільової</a:t>
            </a:r>
            <a:r>
              <a:rPr lang="ru-RU" dirty="0" smtClean="0"/>
              <a:t> </a:t>
            </a:r>
            <a:r>
              <a:rPr lang="ru-RU" dirty="0" err="1" smtClean="0"/>
              <a:t>аудиторії</a:t>
            </a:r>
            <a:r>
              <a:rPr lang="ru-RU" dirty="0" smtClean="0"/>
              <a:t>, </a:t>
            </a:r>
            <a:r>
              <a:rPr lang="ru-RU" dirty="0" err="1" smtClean="0"/>
              <a:t>відповідати</a:t>
            </a:r>
            <a:r>
              <a:rPr lang="ru-RU" dirty="0" smtClean="0"/>
              <a:t> часу, </a:t>
            </a:r>
            <a:r>
              <a:rPr lang="ru-RU" dirty="0" err="1" smtClean="0"/>
              <a:t>можливостям</a:t>
            </a:r>
            <a:r>
              <a:rPr lang="ru-RU" dirty="0" smtClean="0"/>
              <a:t> та </a:t>
            </a:r>
            <a:r>
              <a:rPr lang="ru-RU" dirty="0" err="1" smtClean="0"/>
              <a:t>місцю</a:t>
            </a:r>
            <a:r>
              <a:rPr lang="ru-RU" dirty="0" smtClean="0"/>
              <a:t>, а </a:t>
            </a:r>
            <a:r>
              <a:rPr lang="ru-RU" dirty="0" err="1" smtClean="0"/>
              <a:t>візуальна</a:t>
            </a:r>
            <a:r>
              <a:rPr lang="ru-RU" dirty="0" smtClean="0"/>
              <a:t> </a:t>
            </a:r>
            <a:r>
              <a:rPr lang="ru-RU" dirty="0" err="1" smtClean="0"/>
              <a:t>частина</a:t>
            </a:r>
            <a:r>
              <a:rPr lang="ru-RU" dirty="0" smtClean="0"/>
              <a:t> </a:t>
            </a:r>
            <a:r>
              <a:rPr lang="ru-RU" dirty="0" err="1" smtClean="0"/>
              <a:t>оголошення</a:t>
            </a:r>
            <a:r>
              <a:rPr lang="ru-RU" dirty="0" smtClean="0"/>
              <a:t> </a:t>
            </a:r>
            <a:r>
              <a:rPr lang="ru-RU" dirty="0" err="1" smtClean="0"/>
              <a:t>має</a:t>
            </a:r>
            <a:r>
              <a:rPr lang="ru-RU" dirty="0" smtClean="0"/>
              <a:t> бути </a:t>
            </a:r>
            <a:r>
              <a:rPr lang="ru-RU" dirty="0" err="1" smtClean="0"/>
              <a:t>притаманною</a:t>
            </a:r>
            <a:r>
              <a:rPr lang="ru-RU" dirty="0" smtClean="0"/>
              <a:t> </a:t>
            </a:r>
            <a:r>
              <a:rPr lang="ru-RU" dirty="0" err="1" smtClean="0"/>
              <a:t>вподобанням</a:t>
            </a:r>
            <a:r>
              <a:rPr lang="ru-RU" dirty="0" smtClean="0"/>
              <a:t> </a:t>
            </a:r>
            <a:r>
              <a:rPr lang="ru-RU" dirty="0" err="1" smtClean="0"/>
              <a:t>клієнтів</a:t>
            </a:r>
            <a:r>
              <a:rPr lang="ru-RU" dirty="0" smtClean="0"/>
              <a:t>. Для </a:t>
            </a:r>
            <a:r>
              <a:rPr lang="ru-RU" dirty="0" err="1" smtClean="0"/>
              <a:t>цього</a:t>
            </a:r>
            <a:r>
              <a:rPr lang="ru-RU" dirty="0" smtClean="0"/>
              <a:t> </a:t>
            </a:r>
            <a:r>
              <a:rPr lang="ru-RU" dirty="0" err="1" smtClean="0"/>
              <a:t>використовуються</a:t>
            </a:r>
            <a:r>
              <a:rPr lang="ru-RU" dirty="0" smtClean="0"/>
              <a:t> </a:t>
            </a:r>
            <a:r>
              <a:rPr lang="ru-RU" dirty="0" err="1" smtClean="0"/>
              <a:t>дані</a:t>
            </a:r>
            <a:r>
              <a:rPr lang="ru-RU" dirty="0" smtClean="0"/>
              <a:t>, </a:t>
            </a:r>
            <a:r>
              <a:rPr lang="ru-RU" dirty="0" err="1" smtClean="0"/>
              <a:t>рекламні</a:t>
            </a:r>
            <a:r>
              <a:rPr lang="ru-RU" dirty="0" smtClean="0"/>
              <a:t> </a:t>
            </a:r>
            <a:r>
              <a:rPr lang="ru-RU" dirty="0" err="1" smtClean="0"/>
              <a:t>технології</a:t>
            </a:r>
            <a:r>
              <a:rPr lang="ru-RU" dirty="0" smtClean="0"/>
              <a:t>, </a:t>
            </a:r>
            <a:r>
              <a:rPr lang="ru-RU" dirty="0" err="1" smtClean="0"/>
              <a:t>релевантні</a:t>
            </a:r>
            <a:r>
              <a:rPr lang="ru-RU" dirty="0" smtClean="0"/>
              <a:t> канали </a:t>
            </a:r>
            <a:r>
              <a:rPr lang="ru-RU" dirty="0" err="1" smtClean="0"/>
              <a:t>комунікацій</a:t>
            </a:r>
            <a:r>
              <a:rPr lang="ru-RU" dirty="0" smtClean="0"/>
              <a:t>, а </a:t>
            </a:r>
            <a:r>
              <a:rPr lang="ru-RU" dirty="0" err="1" smtClean="0"/>
              <a:t>також</a:t>
            </a:r>
            <a:r>
              <a:rPr lang="ru-RU" dirty="0" smtClean="0"/>
              <a:t> </a:t>
            </a:r>
            <a:r>
              <a:rPr lang="ru-RU" dirty="0" err="1" smtClean="0"/>
              <a:t>важливо</a:t>
            </a:r>
            <a:r>
              <a:rPr lang="ru-RU" dirty="0" smtClean="0"/>
              <a:t> </a:t>
            </a:r>
            <a:r>
              <a:rPr lang="ru-RU" dirty="0" err="1" smtClean="0"/>
              <a:t>впевнитися</a:t>
            </a:r>
            <a:r>
              <a:rPr lang="ru-RU" dirty="0" smtClean="0"/>
              <a:t> у </a:t>
            </a:r>
            <a:r>
              <a:rPr lang="ru-RU" dirty="0" err="1" smtClean="0"/>
              <a:t>легальності</a:t>
            </a:r>
            <a:r>
              <a:rPr lang="ru-RU" dirty="0" smtClean="0"/>
              <a:t> </a:t>
            </a:r>
            <a:r>
              <a:rPr lang="ru-RU" dirty="0" err="1" smtClean="0"/>
              <a:t>використання</a:t>
            </a:r>
            <a:r>
              <a:rPr lang="ru-RU" dirty="0" smtClean="0"/>
              <a:t> </a:t>
            </a:r>
            <a:r>
              <a:rPr lang="ru-RU" dirty="0" err="1" smtClean="0"/>
              <a:t>даних</a:t>
            </a:r>
            <a:r>
              <a:rPr lang="ru-RU" dirty="0" smtClean="0"/>
              <a:t> та </a:t>
            </a:r>
            <a:r>
              <a:rPr lang="ru-RU" dirty="0" err="1" smtClean="0"/>
              <a:t>відповідності</a:t>
            </a:r>
            <a:r>
              <a:rPr lang="ru-RU" dirty="0" smtClean="0"/>
              <a:t> локальному </a:t>
            </a:r>
            <a:r>
              <a:rPr lang="ru-RU" dirty="0" err="1" smtClean="0"/>
              <a:t>законодавству</a:t>
            </a:r>
            <a:r>
              <a:rPr lang="ru-RU" dirty="0" smtClean="0"/>
              <a:t>. </a:t>
            </a:r>
          </a:p>
          <a:p>
            <a:r>
              <a:rPr lang="ru-RU" dirty="0" err="1" smtClean="0"/>
              <a:t>Клієнти</a:t>
            </a:r>
            <a:r>
              <a:rPr lang="ru-RU" dirty="0" smtClean="0"/>
              <a:t> </a:t>
            </a:r>
            <a:r>
              <a:rPr lang="ru-RU" dirty="0" err="1" smtClean="0"/>
              <a:t>вимагають</a:t>
            </a:r>
            <a:r>
              <a:rPr lang="ru-RU" dirty="0" smtClean="0"/>
              <a:t> </a:t>
            </a:r>
            <a:r>
              <a:rPr lang="ru-RU" dirty="0" err="1" smtClean="0"/>
              <a:t>більшого</a:t>
            </a:r>
            <a:r>
              <a:rPr lang="ru-RU" dirty="0" smtClean="0"/>
              <a:t>, </a:t>
            </a:r>
            <a:r>
              <a:rPr lang="ru-RU" dirty="0" err="1" smtClean="0"/>
              <a:t>ніж</a:t>
            </a:r>
            <a:r>
              <a:rPr lang="ru-RU" dirty="0" smtClean="0"/>
              <a:t> просто </a:t>
            </a:r>
            <a:r>
              <a:rPr lang="ru-RU" dirty="0" err="1" smtClean="0"/>
              <a:t>задоволення</a:t>
            </a:r>
            <a:r>
              <a:rPr lang="ru-RU" dirty="0" smtClean="0"/>
              <a:t> — вони </a:t>
            </a:r>
            <a:r>
              <a:rPr lang="ru-RU" dirty="0" err="1" smtClean="0"/>
              <a:t>очікують</a:t>
            </a:r>
            <a:r>
              <a:rPr lang="ru-RU" dirty="0" smtClean="0"/>
              <a:t> </a:t>
            </a:r>
            <a:r>
              <a:rPr lang="ru-RU" dirty="0" err="1" smtClean="0"/>
              <a:t>персоналізованих</a:t>
            </a:r>
            <a:r>
              <a:rPr lang="ru-RU" dirty="0" smtClean="0"/>
              <a:t> </a:t>
            </a:r>
            <a:r>
              <a:rPr lang="ru-RU" dirty="0" err="1" smtClean="0"/>
              <a:t>взаємодій</a:t>
            </a:r>
            <a:r>
              <a:rPr lang="ru-RU" dirty="0" smtClean="0"/>
              <a:t>, </a:t>
            </a:r>
            <a:r>
              <a:rPr lang="ru-RU" dirty="0" err="1" smtClean="0"/>
              <a:t>які</a:t>
            </a:r>
            <a:r>
              <a:rPr lang="ru-RU" dirty="0" smtClean="0"/>
              <a:t> </a:t>
            </a:r>
            <a:r>
              <a:rPr lang="ru-RU" dirty="0" err="1" smtClean="0"/>
              <a:t>передбачають</a:t>
            </a:r>
            <a:r>
              <a:rPr lang="ru-RU" dirty="0" smtClean="0"/>
              <a:t> </a:t>
            </a:r>
            <a:r>
              <a:rPr lang="ru-RU" dirty="0" err="1" smtClean="0"/>
              <a:t>їхні</a:t>
            </a:r>
            <a:r>
              <a:rPr lang="ru-RU" dirty="0" smtClean="0"/>
              <a:t> потреби та </a:t>
            </a:r>
            <a:r>
              <a:rPr lang="ru-RU" dirty="0" err="1" smtClean="0"/>
              <a:t>безшовно</a:t>
            </a:r>
            <a:r>
              <a:rPr lang="ru-RU" dirty="0" smtClean="0"/>
              <a:t> </a:t>
            </a:r>
            <a:r>
              <a:rPr lang="ru-RU" dirty="0" err="1" smtClean="0"/>
              <a:t>інтегруються</a:t>
            </a:r>
            <a:r>
              <a:rPr lang="ru-RU" dirty="0" smtClean="0"/>
              <a:t> в </a:t>
            </a:r>
            <a:r>
              <a:rPr lang="ru-RU" dirty="0" err="1" smtClean="0"/>
              <a:t>їхнє</a:t>
            </a:r>
            <a:r>
              <a:rPr lang="ru-RU" dirty="0" smtClean="0"/>
              <a:t> </a:t>
            </a:r>
            <a:r>
              <a:rPr lang="ru-RU" dirty="0" err="1" smtClean="0"/>
              <a:t>життя</a:t>
            </a:r>
            <a:r>
              <a:rPr lang="ru-RU" dirty="0" smtClean="0"/>
              <a:t>. </a:t>
            </a:r>
            <a:r>
              <a:rPr lang="ru-RU" dirty="0" err="1" smtClean="0"/>
              <a:t>Це</a:t>
            </a:r>
            <a:r>
              <a:rPr lang="ru-RU" dirty="0" smtClean="0"/>
              <a:t> </a:t>
            </a:r>
            <a:r>
              <a:rPr lang="ru-RU" dirty="0" err="1" smtClean="0"/>
              <a:t>очікування</a:t>
            </a:r>
            <a:r>
              <a:rPr lang="ru-RU" dirty="0" smtClean="0"/>
              <a:t> </a:t>
            </a:r>
            <a:r>
              <a:rPr lang="ru-RU" dirty="0" err="1" smtClean="0"/>
              <a:t>змінило</a:t>
            </a:r>
            <a:r>
              <a:rPr lang="ru-RU" dirty="0" smtClean="0"/>
              <a:t> </a:t>
            </a:r>
            <a:r>
              <a:rPr lang="ru-RU" dirty="0" err="1" smtClean="0"/>
              <a:t>підхід</a:t>
            </a:r>
            <a:r>
              <a:rPr lang="ru-RU" dirty="0" smtClean="0"/>
              <a:t> великих </a:t>
            </a:r>
            <a:r>
              <a:rPr lang="ru-RU" dirty="0" err="1" smtClean="0"/>
              <a:t>підприємств</a:t>
            </a:r>
            <a:r>
              <a:rPr lang="ru-RU" dirty="0" smtClean="0"/>
              <a:t> до </a:t>
            </a:r>
            <a:r>
              <a:rPr lang="ru-RU" dirty="0" err="1" smtClean="0"/>
              <a:t>взаємодії</a:t>
            </a:r>
            <a:r>
              <a:rPr lang="ru-RU" dirty="0" smtClean="0"/>
              <a:t> з </a:t>
            </a:r>
            <a:r>
              <a:rPr lang="ru-RU" dirty="0" err="1" smtClean="0"/>
              <a:t>клієнтами</a:t>
            </a:r>
            <a:r>
              <a:rPr lang="ru-RU" dirty="0" smtClean="0"/>
              <a:t>, і </a:t>
            </a:r>
            <a:r>
              <a:rPr lang="ru-RU" dirty="0" err="1" smtClean="0"/>
              <a:t>персоналізація</a:t>
            </a:r>
            <a:r>
              <a:rPr lang="ru-RU" dirty="0" smtClean="0"/>
              <a:t> в реальному </a:t>
            </a:r>
            <a:r>
              <a:rPr lang="ru-RU" dirty="0" err="1" smtClean="0"/>
              <a:t>часі</a:t>
            </a:r>
            <a:r>
              <a:rPr lang="ru-RU" dirty="0" smtClean="0"/>
              <a:t> стала конкурентною </a:t>
            </a:r>
            <a:r>
              <a:rPr lang="ru-RU" dirty="0" err="1" smtClean="0"/>
              <a:t>відмінністю</a:t>
            </a:r>
            <a:r>
              <a:rPr lang="ru-RU" dirty="0" smtClean="0"/>
              <a:t>. У </a:t>
            </a:r>
            <a:r>
              <a:rPr lang="ru-RU" dirty="0" err="1" smtClean="0"/>
              <a:t>центрі</a:t>
            </a:r>
            <a:r>
              <a:rPr lang="ru-RU" dirty="0" smtClean="0"/>
              <a:t> </a:t>
            </a:r>
            <a:r>
              <a:rPr lang="ru-RU" dirty="0" err="1" smtClean="0"/>
              <a:t>цієї</a:t>
            </a:r>
            <a:r>
              <a:rPr lang="ru-RU" dirty="0" smtClean="0"/>
              <a:t> </a:t>
            </a:r>
            <a:r>
              <a:rPr lang="ru-RU" dirty="0" err="1" smtClean="0"/>
              <a:t>зміни</a:t>
            </a:r>
            <a:r>
              <a:rPr lang="ru-RU" dirty="0" smtClean="0"/>
              <a:t> </a:t>
            </a:r>
            <a:r>
              <a:rPr lang="ru-RU" dirty="0" err="1" smtClean="0"/>
              <a:t>лежить</a:t>
            </a:r>
            <a:r>
              <a:rPr lang="ru-RU" dirty="0" smtClean="0"/>
              <a:t> </a:t>
            </a:r>
            <a:r>
              <a:rPr lang="ru-RU" dirty="0" err="1" smtClean="0"/>
              <a:t>контекстуальний</a:t>
            </a:r>
            <a:r>
              <a:rPr lang="ru-RU" dirty="0" smtClean="0"/>
              <a:t> ШІ — </a:t>
            </a:r>
            <a:r>
              <a:rPr lang="ru-RU" dirty="0" err="1" smtClean="0"/>
              <a:t>технологія</a:t>
            </a:r>
            <a:r>
              <a:rPr lang="ru-RU" dirty="0" smtClean="0"/>
              <a:t>, яка </a:t>
            </a:r>
            <a:r>
              <a:rPr lang="ru-RU" dirty="0" err="1" smtClean="0"/>
              <a:t>використовує</a:t>
            </a:r>
            <a:r>
              <a:rPr lang="ru-RU" dirty="0" smtClean="0"/>
              <a:t> </a:t>
            </a:r>
            <a:r>
              <a:rPr lang="ru-RU" dirty="0" err="1" smtClean="0"/>
              <a:t>аналітику</a:t>
            </a:r>
            <a:r>
              <a:rPr lang="ru-RU" dirty="0" smtClean="0"/>
              <a:t> на </a:t>
            </a:r>
            <a:r>
              <a:rPr lang="ru-RU" dirty="0" err="1" smtClean="0"/>
              <a:t>основі</a:t>
            </a:r>
            <a:r>
              <a:rPr lang="ru-RU" dirty="0" smtClean="0"/>
              <a:t> </a:t>
            </a:r>
            <a:r>
              <a:rPr lang="ru-RU" dirty="0" err="1" smtClean="0"/>
              <a:t>даних</a:t>
            </a:r>
            <a:r>
              <a:rPr lang="ru-RU" dirty="0" smtClean="0"/>
              <a:t> для </a:t>
            </a:r>
            <a:r>
              <a:rPr lang="ru-RU" dirty="0" err="1" smtClean="0"/>
              <a:t>створення</a:t>
            </a:r>
            <a:r>
              <a:rPr lang="ru-RU" dirty="0" smtClean="0"/>
              <a:t> </a:t>
            </a:r>
            <a:r>
              <a:rPr lang="ru-RU" dirty="0" err="1" smtClean="0"/>
              <a:t>досвіду</a:t>
            </a:r>
            <a:r>
              <a:rPr lang="ru-RU" dirty="0" smtClean="0"/>
              <a:t>, </a:t>
            </a:r>
            <a:r>
              <a:rPr lang="ru-RU" dirty="0" err="1" smtClean="0"/>
              <a:t>адаптованого</a:t>
            </a:r>
            <a:r>
              <a:rPr lang="ru-RU" dirty="0" smtClean="0"/>
              <a:t> до </a:t>
            </a:r>
            <a:r>
              <a:rPr lang="ru-RU" dirty="0" err="1" smtClean="0"/>
              <a:t>унікальних</a:t>
            </a:r>
            <a:r>
              <a:rPr lang="ru-RU" dirty="0" smtClean="0"/>
              <a:t> </a:t>
            </a:r>
            <a:r>
              <a:rPr lang="ru-RU" dirty="0" err="1" smtClean="0"/>
              <a:t>обставин</a:t>
            </a:r>
            <a:r>
              <a:rPr lang="ru-RU" dirty="0" smtClean="0"/>
              <a:t> кожного в </a:t>
            </a:r>
            <a:r>
              <a:rPr lang="ru-RU" dirty="0" err="1" smtClean="0"/>
              <a:t>моменті</a:t>
            </a:r>
            <a:r>
              <a:rPr lang="ru-RU" dirty="0" smtClean="0"/>
              <a:t>. </a:t>
            </a:r>
          </a:p>
          <a:p>
            <a:r>
              <a:rPr lang="ru-RU" dirty="0" err="1" smtClean="0"/>
              <a:t>Завдяки</a:t>
            </a:r>
            <a:r>
              <a:rPr lang="ru-RU" dirty="0" smtClean="0"/>
              <a:t> </a:t>
            </a:r>
            <a:r>
              <a:rPr lang="ru-RU" dirty="0" err="1" smtClean="0"/>
              <a:t>збору</a:t>
            </a:r>
            <a:r>
              <a:rPr lang="ru-RU" dirty="0" smtClean="0"/>
              <a:t> </a:t>
            </a:r>
            <a:r>
              <a:rPr lang="ru-RU" dirty="0" err="1" smtClean="0"/>
              <a:t>даних</a:t>
            </a:r>
            <a:r>
              <a:rPr lang="ru-RU" dirty="0" smtClean="0"/>
              <a:t> у реальному </a:t>
            </a:r>
            <a:r>
              <a:rPr lang="ru-RU" dirty="0" err="1" smtClean="0"/>
              <a:t>часі</a:t>
            </a:r>
            <a:r>
              <a:rPr lang="ru-RU" dirty="0" smtClean="0"/>
              <a:t> </a:t>
            </a:r>
            <a:r>
              <a:rPr lang="ru-RU" dirty="0" err="1" smtClean="0"/>
              <a:t>контекстний</a:t>
            </a:r>
            <a:r>
              <a:rPr lang="ru-RU" dirty="0" smtClean="0"/>
              <a:t> ШІ </a:t>
            </a:r>
            <a:r>
              <a:rPr lang="ru-RU" dirty="0" err="1" smtClean="0"/>
              <a:t>підвищує</a:t>
            </a:r>
            <a:r>
              <a:rPr lang="ru-RU" dirty="0" smtClean="0"/>
              <a:t> </a:t>
            </a:r>
            <a:r>
              <a:rPr lang="ru-RU" dirty="0" err="1" smtClean="0"/>
              <a:t>залученість</a:t>
            </a:r>
            <a:r>
              <a:rPr lang="ru-RU" dirty="0" smtClean="0"/>
              <a:t> і </a:t>
            </a:r>
            <a:r>
              <a:rPr lang="ru-RU" dirty="0" err="1" smtClean="0"/>
              <a:t>підвищує</a:t>
            </a:r>
            <a:r>
              <a:rPr lang="ru-RU" dirty="0" smtClean="0"/>
              <a:t> </a:t>
            </a:r>
            <a:r>
              <a:rPr lang="ru-RU" dirty="0" err="1" smtClean="0"/>
              <a:t>коефіцієнт</a:t>
            </a:r>
            <a:r>
              <a:rPr lang="ru-RU" dirty="0" smtClean="0"/>
              <a:t> </a:t>
            </a:r>
            <a:r>
              <a:rPr lang="ru-RU" dirty="0" err="1" smtClean="0"/>
              <a:t>конверсії</a:t>
            </a:r>
            <a:r>
              <a:rPr lang="ru-RU" dirty="0" smtClean="0"/>
              <a:t>, </a:t>
            </a:r>
            <a:r>
              <a:rPr lang="ru-RU" dirty="0" err="1" smtClean="0"/>
              <a:t>допомагаючи</a:t>
            </a:r>
            <a:r>
              <a:rPr lang="ru-RU" dirty="0" smtClean="0"/>
              <a:t> </a:t>
            </a:r>
            <a:r>
              <a:rPr lang="ru-RU" dirty="0" err="1" smtClean="0"/>
              <a:t>бізнесу</a:t>
            </a:r>
            <a:r>
              <a:rPr lang="ru-RU" dirty="0" smtClean="0"/>
              <a:t> </a:t>
            </a:r>
            <a:r>
              <a:rPr lang="ru-RU" dirty="0" err="1" smtClean="0"/>
              <a:t>формувати</a:t>
            </a:r>
            <a:r>
              <a:rPr lang="ru-RU" dirty="0" smtClean="0"/>
              <a:t> </a:t>
            </a:r>
            <a:r>
              <a:rPr lang="ru-RU" dirty="0" err="1" smtClean="0"/>
              <a:t>тривалу</a:t>
            </a:r>
            <a:r>
              <a:rPr lang="ru-RU" dirty="0" smtClean="0"/>
              <a:t> </a:t>
            </a:r>
            <a:r>
              <a:rPr lang="ru-RU" dirty="0" err="1" smtClean="0"/>
              <a:t>лояльність</a:t>
            </a:r>
            <a:r>
              <a:rPr lang="ru-RU" dirty="0" smtClean="0"/>
              <a:t> </a:t>
            </a:r>
            <a:r>
              <a:rPr lang="ru-RU" dirty="0" err="1" smtClean="0"/>
              <a:t>клієнтів</a:t>
            </a:r>
            <a:endParaRPr lang="ru-RU" dirty="0" smtClean="0"/>
          </a:p>
          <a:p>
            <a:r>
              <a:rPr lang="ru-RU" dirty="0" smtClean="0"/>
              <a:t>.</a:t>
            </a:r>
            <a:endParaRPr lang="ru-RU" dirty="0"/>
          </a:p>
        </p:txBody>
      </p:sp>
    </p:spTree>
    <p:extLst>
      <p:ext uri="{BB962C8B-B14F-4D97-AF65-F5344CB8AC3E}">
        <p14:creationId xmlns:p14="http://schemas.microsoft.com/office/powerpoint/2010/main" val="1697804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4589"/>
          </a:xfrm>
        </p:spPr>
        <p:txBody>
          <a:bodyPr>
            <a:normAutofit fontScale="90000"/>
          </a:bodyPr>
          <a:lstStyle/>
          <a:p>
            <a:r>
              <a:rPr lang="ru-RU" b="1" dirty="0" err="1" smtClean="0"/>
              <a:t>Основні</a:t>
            </a:r>
            <a:r>
              <a:rPr lang="ru-RU" b="1" dirty="0" smtClean="0"/>
              <a:t> </a:t>
            </a:r>
            <a:r>
              <a:rPr lang="ru-RU" b="1" dirty="0" err="1" smtClean="0"/>
              <a:t>висновки</a:t>
            </a:r>
            <a:r>
              <a:rPr lang="ru-RU" b="1" dirty="0" smtClean="0"/>
              <a:t/>
            </a:r>
            <a:br>
              <a:rPr lang="ru-RU" b="1" dirty="0" smtClean="0"/>
            </a:br>
            <a:endParaRPr lang="en-US" dirty="0"/>
          </a:p>
        </p:txBody>
      </p:sp>
      <p:sp>
        <p:nvSpPr>
          <p:cNvPr id="3" name="Объект 2"/>
          <p:cNvSpPr>
            <a:spLocks noGrp="1"/>
          </p:cNvSpPr>
          <p:nvPr>
            <p:ph idx="1"/>
          </p:nvPr>
        </p:nvSpPr>
        <p:spPr>
          <a:xfrm>
            <a:off x="394062" y="979714"/>
            <a:ext cx="10515600" cy="4351338"/>
          </a:xfrm>
        </p:spPr>
        <p:txBody>
          <a:bodyPr/>
          <a:lstStyle/>
          <a:p>
            <a:r>
              <a:rPr lang="ru-RU" dirty="0" err="1" smtClean="0"/>
              <a:t>Персоналізація</a:t>
            </a:r>
            <a:r>
              <a:rPr lang="ru-RU" dirty="0" smtClean="0"/>
              <a:t> є </a:t>
            </a:r>
            <a:r>
              <a:rPr lang="ru-RU" dirty="0" err="1" smtClean="0"/>
              <a:t>вирішальним</a:t>
            </a:r>
            <a:r>
              <a:rPr lang="ru-RU" dirty="0" smtClean="0"/>
              <a:t> </a:t>
            </a:r>
            <a:r>
              <a:rPr lang="ru-RU" dirty="0" err="1" smtClean="0"/>
              <a:t>конкурентним</a:t>
            </a:r>
            <a:r>
              <a:rPr lang="ru-RU" dirty="0" smtClean="0"/>
              <a:t> </a:t>
            </a:r>
            <a:r>
              <a:rPr lang="ru-RU" dirty="0" err="1" smtClean="0"/>
              <a:t>диференціатором</a:t>
            </a:r>
            <a:r>
              <a:rPr lang="ru-RU" dirty="0" smtClean="0"/>
              <a:t>.</a:t>
            </a:r>
          </a:p>
          <a:p>
            <a:r>
              <a:rPr lang="ru-RU" dirty="0" err="1" smtClean="0"/>
              <a:t>Компанії</a:t>
            </a:r>
            <a:r>
              <a:rPr lang="ru-RU" dirty="0" smtClean="0"/>
              <a:t>, </a:t>
            </a:r>
            <a:r>
              <a:rPr lang="ru-RU" dirty="0" err="1" smtClean="0"/>
              <a:t>які</a:t>
            </a:r>
            <a:r>
              <a:rPr lang="ru-RU" dirty="0" smtClean="0"/>
              <a:t> </a:t>
            </a:r>
            <a:r>
              <a:rPr lang="ru-RU" dirty="0" err="1" smtClean="0"/>
              <a:t>персоналізують</a:t>
            </a:r>
            <a:r>
              <a:rPr lang="ru-RU" dirty="0" smtClean="0"/>
              <a:t> </a:t>
            </a:r>
            <a:r>
              <a:rPr lang="ru-RU" dirty="0" err="1" smtClean="0"/>
              <a:t>клієнтський</a:t>
            </a:r>
            <a:r>
              <a:rPr lang="ru-RU" dirty="0" smtClean="0"/>
              <a:t> </a:t>
            </a:r>
            <a:r>
              <a:rPr lang="ru-RU" dirty="0" err="1" smtClean="0"/>
              <a:t>досвід</a:t>
            </a:r>
            <a:r>
              <a:rPr lang="ru-RU" dirty="0" smtClean="0"/>
              <a:t>, </a:t>
            </a:r>
            <a:r>
              <a:rPr lang="ru-RU" dirty="0" err="1" smtClean="0"/>
              <a:t>мають</a:t>
            </a:r>
            <a:r>
              <a:rPr lang="ru-RU" dirty="0" smtClean="0"/>
              <a:t> </a:t>
            </a:r>
            <a:r>
              <a:rPr lang="ru-RU" dirty="0" err="1" smtClean="0"/>
              <a:t>вищі</a:t>
            </a:r>
            <a:r>
              <a:rPr lang="ru-RU" dirty="0" smtClean="0"/>
              <a:t> </a:t>
            </a:r>
            <a:r>
              <a:rPr lang="ru-RU" dirty="0" err="1" smtClean="0"/>
              <a:t>показники</a:t>
            </a:r>
            <a:r>
              <a:rPr lang="ru-RU" dirty="0" smtClean="0"/>
              <a:t> </a:t>
            </a:r>
            <a:r>
              <a:rPr lang="ru-RU" dirty="0" err="1" smtClean="0"/>
              <a:t>утримання</a:t>
            </a:r>
            <a:r>
              <a:rPr lang="ru-RU" dirty="0" smtClean="0"/>
              <a:t> </a:t>
            </a:r>
            <a:r>
              <a:rPr lang="ru-RU" dirty="0" err="1" smtClean="0"/>
              <a:t>клієнтів</a:t>
            </a:r>
            <a:r>
              <a:rPr lang="ru-RU" dirty="0" smtClean="0"/>
              <a:t>.</a:t>
            </a:r>
          </a:p>
          <a:p>
            <a:r>
              <a:rPr lang="ru-RU" dirty="0" err="1" smtClean="0"/>
              <a:t>Аналіз</a:t>
            </a:r>
            <a:r>
              <a:rPr lang="ru-RU" dirty="0" smtClean="0"/>
              <a:t> </a:t>
            </a:r>
            <a:r>
              <a:rPr lang="ru-RU" dirty="0" err="1" smtClean="0"/>
              <a:t>даних</a:t>
            </a:r>
            <a:r>
              <a:rPr lang="ru-RU" dirty="0" smtClean="0"/>
              <a:t> є </a:t>
            </a:r>
            <a:r>
              <a:rPr lang="ru-RU" dirty="0" err="1" smtClean="0"/>
              <a:t>важливим</a:t>
            </a:r>
            <a:r>
              <a:rPr lang="ru-RU" dirty="0" smtClean="0"/>
              <a:t> для </a:t>
            </a:r>
            <a:r>
              <a:rPr lang="ru-RU" dirty="0" err="1" smtClean="0"/>
              <a:t>ефективної</a:t>
            </a:r>
            <a:r>
              <a:rPr lang="ru-RU" dirty="0" smtClean="0"/>
              <a:t> </a:t>
            </a:r>
            <a:r>
              <a:rPr lang="ru-RU" dirty="0" err="1" smtClean="0"/>
              <a:t>персоналізації</a:t>
            </a:r>
            <a:r>
              <a:rPr lang="ru-RU" dirty="0" smtClean="0"/>
              <a:t>.</a:t>
            </a:r>
          </a:p>
          <a:p>
            <a:r>
              <a:rPr lang="ru-RU" dirty="0" err="1" smtClean="0"/>
              <a:t>Досвід</a:t>
            </a:r>
            <a:r>
              <a:rPr lang="ru-RU" dirty="0" smtClean="0"/>
              <a:t> </a:t>
            </a:r>
            <a:r>
              <a:rPr lang="ru-RU" dirty="0" err="1" smtClean="0"/>
              <a:t>клієнта</a:t>
            </a:r>
            <a:r>
              <a:rPr lang="ru-RU" dirty="0" smtClean="0"/>
              <a:t> </a:t>
            </a:r>
            <a:r>
              <a:rPr lang="ru-RU" dirty="0" err="1" smtClean="0"/>
              <a:t>впливає</a:t>
            </a:r>
            <a:r>
              <a:rPr lang="ru-RU" dirty="0" smtClean="0"/>
              <a:t> на </a:t>
            </a:r>
            <a:r>
              <a:rPr lang="ru-RU" dirty="0" err="1" smtClean="0"/>
              <a:t>лояльність</a:t>
            </a:r>
            <a:r>
              <a:rPr lang="ru-RU" dirty="0" smtClean="0"/>
              <a:t> та </a:t>
            </a:r>
            <a:r>
              <a:rPr lang="ru-RU" dirty="0" err="1" smtClean="0"/>
              <a:t>поведінку</a:t>
            </a:r>
            <a:r>
              <a:rPr lang="ru-RU" dirty="0" smtClean="0"/>
              <a:t>.</a:t>
            </a:r>
          </a:p>
          <a:p>
            <a:r>
              <a:rPr lang="ru-RU" dirty="0" err="1" smtClean="0"/>
              <a:t>Персоналізація</a:t>
            </a:r>
            <a:r>
              <a:rPr lang="ru-RU" dirty="0" smtClean="0"/>
              <a:t> в </a:t>
            </a:r>
            <a:r>
              <a:rPr lang="ru-RU" dirty="0" err="1" smtClean="0"/>
              <a:t>режимі</a:t>
            </a:r>
            <a:r>
              <a:rPr lang="ru-RU" dirty="0" smtClean="0"/>
              <a:t> реального часу — </a:t>
            </a:r>
            <a:r>
              <a:rPr lang="ru-RU" dirty="0" err="1" smtClean="0"/>
              <a:t>це</a:t>
            </a:r>
            <a:r>
              <a:rPr lang="ru-RU" dirty="0" smtClean="0"/>
              <a:t> </a:t>
            </a:r>
            <a:r>
              <a:rPr lang="ru-RU" dirty="0" err="1" smtClean="0"/>
              <a:t>зростаюча</a:t>
            </a:r>
            <a:r>
              <a:rPr lang="ru-RU" dirty="0" smtClean="0"/>
              <a:t> </a:t>
            </a:r>
            <a:r>
              <a:rPr lang="ru-RU" dirty="0" err="1" smtClean="0"/>
              <a:t>тенденція</a:t>
            </a:r>
            <a:r>
              <a:rPr lang="ru-RU" dirty="0" smtClean="0"/>
              <a:t>.</a:t>
            </a:r>
          </a:p>
          <a:p>
            <a:endParaRPr lang="en-US" dirty="0"/>
          </a:p>
        </p:txBody>
      </p:sp>
    </p:spTree>
    <p:extLst>
      <p:ext uri="{BB962C8B-B14F-4D97-AF65-F5344CB8AC3E}">
        <p14:creationId xmlns:p14="http://schemas.microsoft.com/office/powerpoint/2010/main" val="3355048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0629" y="365126"/>
            <a:ext cx="11223171" cy="510086"/>
          </a:xfrm>
        </p:spPr>
        <p:txBody>
          <a:bodyPr>
            <a:normAutofit fontScale="90000"/>
          </a:bodyPr>
          <a:lstStyle/>
          <a:p>
            <a:r>
              <a:rPr lang="ru-RU" b="1" dirty="0" err="1" smtClean="0"/>
              <a:t>Чому</a:t>
            </a:r>
            <a:r>
              <a:rPr lang="ru-RU" b="1" dirty="0" smtClean="0"/>
              <a:t> </a:t>
            </a:r>
            <a:r>
              <a:rPr lang="ru-RU" b="1" dirty="0" err="1" smtClean="0"/>
              <a:t>споживачі</a:t>
            </a:r>
            <a:r>
              <a:rPr lang="ru-RU" b="1" dirty="0" smtClean="0"/>
              <a:t> </a:t>
            </a:r>
            <a:r>
              <a:rPr lang="ru-RU" b="1" dirty="0" err="1" smtClean="0"/>
              <a:t>цінують</a:t>
            </a:r>
            <a:r>
              <a:rPr lang="ru-RU" b="1" dirty="0" smtClean="0"/>
              <a:t> </a:t>
            </a:r>
            <a:r>
              <a:rPr lang="ru-RU" b="1" dirty="0" err="1" smtClean="0"/>
              <a:t>персоналізований</a:t>
            </a:r>
            <a:r>
              <a:rPr lang="ru-RU" b="1" dirty="0" smtClean="0"/>
              <a:t> </a:t>
            </a:r>
            <a:r>
              <a:rPr lang="ru-RU" b="1" dirty="0" err="1" smtClean="0"/>
              <a:t>досвід</a:t>
            </a:r>
            <a:r>
              <a:rPr lang="ru-RU" b="1" dirty="0" smtClean="0"/>
              <a:t/>
            </a:r>
            <a:br>
              <a:rPr lang="ru-RU" b="1" dirty="0" smtClean="0"/>
            </a:br>
            <a:endParaRPr lang="en-US" dirty="0"/>
          </a:p>
        </p:txBody>
      </p:sp>
      <p:sp>
        <p:nvSpPr>
          <p:cNvPr id="3" name="Объект 2"/>
          <p:cNvSpPr>
            <a:spLocks noGrp="1"/>
          </p:cNvSpPr>
          <p:nvPr>
            <p:ph idx="1"/>
          </p:nvPr>
        </p:nvSpPr>
        <p:spPr>
          <a:xfrm>
            <a:off x="274320" y="875212"/>
            <a:ext cx="11639006" cy="5865222"/>
          </a:xfrm>
        </p:spPr>
        <p:txBody>
          <a:bodyPr/>
          <a:lstStyle/>
          <a:p>
            <a:r>
              <a:rPr lang="ru-RU" b="1" dirty="0" err="1" smtClean="0"/>
              <a:t>Споживачі</a:t>
            </a:r>
            <a:r>
              <a:rPr lang="ru-RU" dirty="0" smtClean="0"/>
              <a:t> </a:t>
            </a:r>
            <a:r>
              <a:rPr lang="ru-RU" dirty="0" err="1" smtClean="0"/>
              <a:t>цінують</a:t>
            </a:r>
            <a:r>
              <a:rPr lang="ru-RU" dirty="0" smtClean="0"/>
              <a:t> </a:t>
            </a:r>
            <a:r>
              <a:rPr lang="ru-RU" dirty="0" err="1" smtClean="0"/>
              <a:t>персоналізований</a:t>
            </a:r>
            <a:r>
              <a:rPr lang="ru-RU" dirty="0" smtClean="0"/>
              <a:t> </a:t>
            </a:r>
            <a:r>
              <a:rPr lang="ru-RU" dirty="0" err="1" smtClean="0"/>
              <a:t>досвід</a:t>
            </a:r>
            <a:r>
              <a:rPr lang="ru-RU" dirty="0" smtClean="0"/>
              <a:t>, </a:t>
            </a:r>
            <a:r>
              <a:rPr lang="ru-RU" dirty="0" err="1" smtClean="0"/>
              <a:t>оскільки</a:t>
            </a:r>
            <a:r>
              <a:rPr lang="ru-RU" dirty="0" smtClean="0"/>
              <a:t> </a:t>
            </a:r>
            <a:r>
              <a:rPr lang="ru-RU" dirty="0" err="1" smtClean="0"/>
              <a:t>він</a:t>
            </a:r>
            <a:r>
              <a:rPr lang="ru-RU" dirty="0" smtClean="0"/>
              <a:t> </a:t>
            </a:r>
            <a:r>
              <a:rPr lang="ru-RU" dirty="0" err="1" smtClean="0"/>
              <a:t>демонструє</a:t>
            </a:r>
            <a:r>
              <a:rPr lang="ru-RU" dirty="0" smtClean="0"/>
              <a:t>, </a:t>
            </a:r>
            <a:r>
              <a:rPr lang="ru-RU" dirty="0" err="1" smtClean="0"/>
              <a:t>що</a:t>
            </a:r>
            <a:r>
              <a:rPr lang="ru-RU" dirty="0" smtClean="0"/>
              <a:t> </a:t>
            </a:r>
            <a:r>
              <a:rPr lang="ru-RU" dirty="0" err="1" smtClean="0"/>
              <a:t>компанія</a:t>
            </a:r>
            <a:r>
              <a:rPr lang="ru-RU" dirty="0" smtClean="0"/>
              <a:t> </a:t>
            </a:r>
            <a:r>
              <a:rPr lang="ru-RU" dirty="0" err="1" smtClean="0"/>
              <a:t>розуміє</a:t>
            </a:r>
            <a:r>
              <a:rPr lang="ru-RU" dirty="0" smtClean="0"/>
              <a:t> та </a:t>
            </a:r>
            <a:r>
              <a:rPr lang="ru-RU" dirty="0" err="1" smtClean="0"/>
              <a:t>задовольняє</a:t>
            </a:r>
            <a:r>
              <a:rPr lang="ru-RU" dirty="0" smtClean="0"/>
              <a:t> </a:t>
            </a:r>
            <a:r>
              <a:rPr lang="ru-RU" dirty="0" err="1" smtClean="0"/>
              <a:t>їхні</a:t>
            </a:r>
            <a:r>
              <a:rPr lang="ru-RU" dirty="0" smtClean="0"/>
              <a:t> </a:t>
            </a:r>
            <a:r>
              <a:rPr lang="ru-RU" dirty="0" err="1" smtClean="0"/>
              <a:t>конкретні</a:t>
            </a:r>
            <a:r>
              <a:rPr lang="ru-RU" dirty="0" smtClean="0"/>
              <a:t> потреби. </a:t>
            </a:r>
            <a:r>
              <a:rPr lang="ru-RU" dirty="0" err="1" smtClean="0"/>
              <a:t>Дані</a:t>
            </a:r>
            <a:r>
              <a:rPr lang="ru-RU" dirty="0" smtClean="0"/>
              <a:t> </a:t>
            </a:r>
            <a:r>
              <a:rPr lang="ru-RU" dirty="0" err="1" smtClean="0"/>
              <a:t>показують</a:t>
            </a:r>
            <a:r>
              <a:rPr lang="ru-RU" dirty="0" smtClean="0"/>
              <a:t>, </a:t>
            </a:r>
            <a:r>
              <a:rPr lang="ru-RU" dirty="0" err="1" smtClean="0"/>
              <a:t>що</a:t>
            </a:r>
            <a:r>
              <a:rPr lang="ru-RU" dirty="0" smtClean="0"/>
              <a:t> 86% </a:t>
            </a:r>
            <a:r>
              <a:rPr lang="ru-RU" dirty="0" err="1" smtClean="0"/>
              <a:t>споживачів</a:t>
            </a:r>
            <a:r>
              <a:rPr lang="ru-RU" dirty="0" smtClean="0"/>
              <a:t> </a:t>
            </a:r>
            <a:r>
              <a:rPr lang="ru-RU" dirty="0" err="1" smtClean="0"/>
              <a:t>готові</a:t>
            </a:r>
            <a:r>
              <a:rPr lang="ru-RU" dirty="0" smtClean="0"/>
              <a:t> </a:t>
            </a:r>
            <a:r>
              <a:rPr lang="ru-RU" dirty="0" err="1" smtClean="0"/>
              <a:t>платити</a:t>
            </a:r>
            <a:r>
              <a:rPr lang="ru-RU" dirty="0" smtClean="0"/>
              <a:t> </a:t>
            </a:r>
            <a:r>
              <a:rPr lang="ru-RU" dirty="0" err="1" smtClean="0"/>
              <a:t>більше</a:t>
            </a:r>
            <a:r>
              <a:rPr lang="ru-RU" dirty="0" smtClean="0"/>
              <a:t> за </a:t>
            </a:r>
            <a:r>
              <a:rPr lang="ru-RU" dirty="0" err="1" smtClean="0"/>
              <a:t>кращий</a:t>
            </a:r>
            <a:r>
              <a:rPr lang="ru-RU" dirty="0" smtClean="0"/>
              <a:t> </a:t>
            </a:r>
            <a:r>
              <a:rPr lang="ru-RU" dirty="0" err="1" smtClean="0"/>
              <a:t>досвід</a:t>
            </a:r>
            <a:r>
              <a:rPr lang="ru-RU" dirty="0" smtClean="0"/>
              <a:t>. До </a:t>
            </a:r>
            <a:r>
              <a:rPr lang="ru-RU" b="1" dirty="0" err="1" smtClean="0"/>
              <a:t>компанії</a:t>
            </a:r>
            <a:r>
              <a:rPr lang="ru-RU" dirty="0" smtClean="0"/>
              <a:t> </a:t>
            </a:r>
            <a:r>
              <a:rPr lang="ru-RU" dirty="0" err="1" smtClean="0"/>
              <a:t>що</a:t>
            </a:r>
            <a:r>
              <a:rPr lang="ru-RU" dirty="0" smtClean="0"/>
              <a:t> </a:t>
            </a:r>
            <a:r>
              <a:rPr lang="ru-RU" dirty="0" err="1" smtClean="0"/>
              <a:t>впроваджують</a:t>
            </a:r>
            <a:r>
              <a:rPr lang="ru-RU" dirty="0" smtClean="0"/>
              <a:t> </a:t>
            </a:r>
            <a:r>
              <a:rPr lang="ru-RU" dirty="0" err="1" smtClean="0"/>
              <a:t>стратегії</a:t>
            </a:r>
            <a:r>
              <a:rPr lang="ru-RU" dirty="0" smtClean="0"/>
              <a:t>, </a:t>
            </a:r>
            <a:r>
              <a:rPr lang="ru-RU" dirty="0" err="1" smtClean="0"/>
              <a:t>спрямовані</a:t>
            </a:r>
            <a:r>
              <a:rPr lang="ru-RU" dirty="0" smtClean="0"/>
              <a:t> на </a:t>
            </a:r>
            <a:r>
              <a:rPr lang="ru-RU" b="1" dirty="0" err="1" smtClean="0"/>
              <a:t>клієнтський</a:t>
            </a:r>
            <a:r>
              <a:rPr lang="ru-RU" b="1" dirty="0" smtClean="0"/>
              <a:t> </a:t>
            </a:r>
            <a:r>
              <a:rPr lang="ru-RU" b="1" dirty="0" err="1" smtClean="0"/>
              <a:t>досвід</a:t>
            </a:r>
            <a:r>
              <a:rPr lang="ru-RU" dirty="0" smtClean="0"/>
              <a:t> </a:t>
            </a:r>
            <a:r>
              <a:rPr lang="ru-RU" dirty="0" err="1" smtClean="0"/>
              <a:t>спостерігати</a:t>
            </a:r>
            <a:r>
              <a:rPr lang="ru-RU" dirty="0" smtClean="0"/>
              <a:t> </a:t>
            </a:r>
            <a:r>
              <a:rPr lang="ru-RU" dirty="0" err="1" smtClean="0"/>
              <a:t>зниження</a:t>
            </a:r>
            <a:r>
              <a:rPr lang="ru-RU" dirty="0" smtClean="0"/>
              <a:t> </a:t>
            </a:r>
            <a:r>
              <a:rPr lang="ru-RU" dirty="0" err="1" smtClean="0"/>
              <a:t>рівня</a:t>
            </a:r>
            <a:r>
              <a:rPr lang="ru-RU" dirty="0" smtClean="0"/>
              <a:t> </a:t>
            </a:r>
            <a:r>
              <a:rPr lang="ru-RU" dirty="0" err="1" smtClean="0"/>
              <a:t>відмов</a:t>
            </a:r>
            <a:r>
              <a:rPr lang="ru-RU" dirty="0" smtClean="0"/>
              <a:t> та </a:t>
            </a:r>
            <a:r>
              <a:rPr lang="ru-RU" dirty="0" err="1" smtClean="0"/>
              <a:t>збільшення</a:t>
            </a:r>
            <a:r>
              <a:rPr lang="ru-RU" dirty="0" smtClean="0"/>
              <a:t> </a:t>
            </a:r>
            <a:r>
              <a:rPr lang="ru-RU" dirty="0" err="1" smtClean="0"/>
              <a:t>середньої</a:t>
            </a:r>
            <a:r>
              <a:rPr lang="ru-RU" dirty="0" smtClean="0"/>
              <a:t> </a:t>
            </a:r>
            <a:r>
              <a:rPr lang="ru-RU" dirty="0" err="1" smtClean="0"/>
              <a:t>вартості</a:t>
            </a:r>
            <a:r>
              <a:rPr lang="ru-RU" dirty="0" smtClean="0"/>
              <a:t> </a:t>
            </a:r>
            <a:r>
              <a:rPr lang="ru-RU" dirty="0" err="1" smtClean="0"/>
              <a:t>транзакції</a:t>
            </a:r>
            <a:r>
              <a:rPr lang="ru-RU" dirty="0" smtClean="0"/>
              <a:t>.</a:t>
            </a:r>
          </a:p>
          <a:p>
            <a:endParaRPr lang="en-US" dirty="0"/>
          </a:p>
        </p:txBody>
      </p:sp>
      <p:graphicFrame>
        <p:nvGraphicFramePr>
          <p:cNvPr id="4" name="Таблица 3"/>
          <p:cNvGraphicFramePr>
            <a:graphicFrameLocks noGrp="1"/>
          </p:cNvGraphicFramePr>
          <p:nvPr>
            <p:extLst>
              <p:ext uri="{D42A27DB-BD31-4B8C-83A1-F6EECF244321}">
                <p14:modId xmlns:p14="http://schemas.microsoft.com/office/powerpoint/2010/main" val="1269814624"/>
              </p:ext>
            </p:extLst>
          </p:nvPr>
        </p:nvGraphicFramePr>
        <p:xfrm>
          <a:off x="838200" y="3269774"/>
          <a:ext cx="10515600" cy="2908956"/>
        </p:xfrm>
        <a:graphic>
          <a:graphicData uri="http://schemas.openxmlformats.org/drawingml/2006/table">
            <a:tbl>
              <a:tblPr>
                <a:tableStyleId>{284E427A-3D55-4303-BF80-6455036E1DE7}</a:tableStyleId>
              </a:tblPr>
              <a:tblGrid>
                <a:gridCol w="5257800">
                  <a:extLst>
                    <a:ext uri="{9D8B030D-6E8A-4147-A177-3AD203B41FA5}">
                      <a16:colId xmlns:a16="http://schemas.microsoft.com/office/drawing/2014/main" val="1482554930"/>
                    </a:ext>
                  </a:extLst>
                </a:gridCol>
                <a:gridCol w="5257800">
                  <a:extLst>
                    <a:ext uri="{9D8B030D-6E8A-4147-A177-3AD203B41FA5}">
                      <a16:colId xmlns:a16="http://schemas.microsoft.com/office/drawing/2014/main" val="2852617580"/>
                    </a:ext>
                  </a:extLst>
                </a:gridCol>
              </a:tblGrid>
              <a:tr h="727239">
                <a:tc>
                  <a:txBody>
                    <a:bodyPr/>
                    <a:lstStyle/>
                    <a:p>
                      <a:r>
                        <a:rPr lang="ru-RU" dirty="0" err="1"/>
                        <a:t>Переваги</a:t>
                      </a:r>
                      <a:endParaRPr lang="ru-RU" dirty="0"/>
                    </a:p>
                  </a:txBody>
                  <a:tcPr anchor="ctr"/>
                </a:tc>
                <a:tc>
                  <a:txBody>
                    <a:bodyPr/>
                    <a:lstStyle/>
                    <a:p>
                      <a:r>
                        <a:rPr lang="ru-RU"/>
                        <a:t>Вплив</a:t>
                      </a:r>
                    </a:p>
                  </a:txBody>
                  <a:tcPr anchor="ctr"/>
                </a:tc>
                <a:extLst>
                  <a:ext uri="{0D108BD9-81ED-4DB2-BD59-A6C34878D82A}">
                    <a16:rowId xmlns:a16="http://schemas.microsoft.com/office/drawing/2014/main" val="2368217336"/>
                  </a:ext>
                </a:extLst>
              </a:tr>
              <a:tr h="727239">
                <a:tc>
                  <a:txBody>
                    <a:bodyPr/>
                    <a:lstStyle/>
                    <a:p>
                      <a:r>
                        <a:rPr lang="ru-RU" dirty="0" err="1"/>
                        <a:t>Персоналізований</a:t>
                      </a:r>
                      <a:r>
                        <a:rPr lang="ru-RU" dirty="0"/>
                        <a:t> </a:t>
                      </a:r>
                      <a:r>
                        <a:rPr lang="ru-RU" dirty="0" err="1"/>
                        <a:t>досвід</a:t>
                      </a:r>
                      <a:endParaRPr lang="ru-RU" dirty="0"/>
                    </a:p>
                  </a:txBody>
                  <a:tcPr anchor="ctr"/>
                </a:tc>
                <a:tc>
                  <a:txBody>
                    <a:bodyPr/>
                    <a:lstStyle/>
                    <a:p>
                      <a:r>
                        <a:rPr lang="ru-RU"/>
                        <a:t>Підвищена лояльність</a:t>
                      </a:r>
                    </a:p>
                  </a:txBody>
                  <a:tcPr anchor="ctr"/>
                </a:tc>
                <a:extLst>
                  <a:ext uri="{0D108BD9-81ED-4DB2-BD59-A6C34878D82A}">
                    <a16:rowId xmlns:a16="http://schemas.microsoft.com/office/drawing/2014/main" val="2115936957"/>
                  </a:ext>
                </a:extLst>
              </a:tr>
              <a:tr h="727239">
                <a:tc>
                  <a:txBody>
                    <a:bodyPr/>
                    <a:lstStyle/>
                    <a:p>
                      <a:r>
                        <a:rPr lang="ru-RU" dirty="0" err="1"/>
                        <a:t>Якісне</a:t>
                      </a:r>
                      <a:r>
                        <a:rPr lang="ru-RU" dirty="0"/>
                        <a:t> </a:t>
                      </a:r>
                      <a:r>
                        <a:rPr lang="ru-RU" dirty="0" err="1"/>
                        <a:t>обслуговування</a:t>
                      </a:r>
                      <a:endParaRPr lang="ru-RU" dirty="0"/>
                    </a:p>
                  </a:txBody>
                  <a:tcPr anchor="ctr"/>
                </a:tc>
                <a:tc>
                  <a:txBody>
                    <a:bodyPr/>
                    <a:lstStyle/>
                    <a:p>
                      <a:r>
                        <a:rPr lang="ru-RU" dirty="0" err="1"/>
                        <a:t>Зменшення</a:t>
                      </a:r>
                      <a:r>
                        <a:rPr lang="ru-RU" dirty="0"/>
                        <a:t> </a:t>
                      </a:r>
                      <a:r>
                        <a:rPr lang="ru-RU" dirty="0" err="1"/>
                        <a:t>рівня</a:t>
                      </a:r>
                      <a:r>
                        <a:rPr lang="ru-RU" dirty="0"/>
                        <a:t> </a:t>
                      </a:r>
                      <a:r>
                        <a:rPr lang="ru-RU" dirty="0" err="1"/>
                        <a:t>відсіву</a:t>
                      </a:r>
                      <a:endParaRPr lang="ru-RU" dirty="0"/>
                    </a:p>
                  </a:txBody>
                  <a:tcPr anchor="ctr"/>
                </a:tc>
                <a:extLst>
                  <a:ext uri="{0D108BD9-81ED-4DB2-BD59-A6C34878D82A}">
                    <a16:rowId xmlns:a16="http://schemas.microsoft.com/office/drawing/2014/main" val="2344426396"/>
                  </a:ext>
                </a:extLst>
              </a:tr>
              <a:tr h="727239">
                <a:tc>
                  <a:txBody>
                    <a:bodyPr/>
                    <a:lstStyle/>
                    <a:p>
                      <a:r>
                        <a:rPr lang="ru-RU"/>
                        <a:t>Конкурентна перевага</a:t>
                      </a:r>
                    </a:p>
                  </a:txBody>
                  <a:tcPr anchor="ctr"/>
                </a:tc>
                <a:tc>
                  <a:txBody>
                    <a:bodyPr/>
                    <a:lstStyle/>
                    <a:p>
                      <a:r>
                        <a:rPr lang="ru-RU" dirty="0" err="1"/>
                        <a:t>Збільшення</a:t>
                      </a:r>
                      <a:r>
                        <a:rPr lang="ru-RU" dirty="0"/>
                        <a:t> </a:t>
                      </a:r>
                      <a:r>
                        <a:rPr lang="ru-RU" dirty="0" err="1"/>
                        <a:t>середньої</a:t>
                      </a:r>
                      <a:r>
                        <a:rPr lang="ru-RU" dirty="0"/>
                        <a:t> </a:t>
                      </a:r>
                      <a:r>
                        <a:rPr lang="ru-RU" dirty="0" err="1"/>
                        <a:t>вартості</a:t>
                      </a:r>
                      <a:r>
                        <a:rPr lang="ru-RU" dirty="0"/>
                        <a:t> </a:t>
                      </a:r>
                      <a:r>
                        <a:rPr lang="ru-RU" dirty="0" err="1"/>
                        <a:t>транзак</a:t>
                      </a:r>
                      <a:endParaRPr lang="ru-RU" dirty="0"/>
                    </a:p>
                  </a:txBody>
                  <a:tcPr anchor="ctr"/>
                </a:tc>
                <a:extLst>
                  <a:ext uri="{0D108BD9-81ED-4DB2-BD59-A6C34878D82A}">
                    <a16:rowId xmlns:a16="http://schemas.microsoft.com/office/drawing/2014/main" val="1880562196"/>
                  </a:ext>
                </a:extLst>
              </a:tr>
            </a:tbl>
          </a:graphicData>
        </a:graphic>
      </p:graphicFrame>
    </p:spTree>
    <p:extLst>
      <p:ext uri="{BB962C8B-B14F-4D97-AF65-F5344CB8AC3E}">
        <p14:creationId xmlns:p14="http://schemas.microsoft.com/office/powerpoint/2010/main" val="466717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691" y="255453"/>
            <a:ext cx="12048309" cy="5632311"/>
          </a:xfrm>
          <a:prstGeom prst="rect">
            <a:avLst/>
          </a:prstGeom>
        </p:spPr>
        <p:txBody>
          <a:bodyPr wrap="square">
            <a:spAutoFit/>
          </a:bodyPr>
          <a:lstStyle/>
          <a:p>
            <a:r>
              <a:rPr lang="ru-RU" dirty="0" err="1" smtClean="0"/>
              <a:t>Досвід</a:t>
            </a:r>
            <a:r>
              <a:rPr lang="ru-RU" dirty="0" smtClean="0"/>
              <a:t> </a:t>
            </a:r>
            <a:r>
              <a:rPr lang="ru-RU" dirty="0" err="1" smtClean="0"/>
              <a:t>клієнтів</a:t>
            </a:r>
            <a:r>
              <a:rPr lang="ru-RU" dirty="0" smtClean="0"/>
              <a:t> </a:t>
            </a:r>
            <a:r>
              <a:rPr lang="ru-RU" dirty="0" err="1" smtClean="0"/>
              <a:t>виділяється</a:t>
            </a:r>
            <a:r>
              <a:rPr lang="ru-RU" dirty="0" smtClean="0"/>
              <a:t> як </a:t>
            </a:r>
            <a:r>
              <a:rPr lang="ru-RU" dirty="0" err="1" smtClean="0"/>
              <a:t>конкурентний</a:t>
            </a:r>
            <a:r>
              <a:rPr lang="ru-RU" dirty="0" smtClean="0"/>
              <a:t> </a:t>
            </a:r>
            <a:r>
              <a:rPr lang="ru-RU" dirty="0" err="1" smtClean="0"/>
              <a:t>диференціатор</a:t>
            </a:r>
            <a:r>
              <a:rPr lang="ru-RU" dirty="0" smtClean="0"/>
              <a:t> </a:t>
            </a:r>
            <a:r>
              <a:rPr lang="ru-RU" dirty="0" err="1" smtClean="0"/>
              <a:t>реальне</a:t>
            </a:r>
            <a:r>
              <a:rPr lang="ru-RU" dirty="0" smtClean="0"/>
              <a:t> в </a:t>
            </a:r>
            <a:r>
              <a:rPr lang="ru-RU" dirty="0" err="1" smtClean="0"/>
              <a:t>сучасному</a:t>
            </a:r>
            <a:r>
              <a:rPr lang="ru-RU" dirty="0" smtClean="0"/>
              <a:t> </a:t>
            </a:r>
            <a:r>
              <a:rPr lang="ru-RU" dirty="0" err="1" smtClean="0"/>
              <a:t>бізнес-середовищі</a:t>
            </a:r>
            <a:r>
              <a:rPr lang="ru-RU" dirty="0" smtClean="0"/>
              <a:t>. </a:t>
            </a:r>
            <a:r>
              <a:rPr lang="ru-RU" dirty="0" err="1" smtClean="0"/>
              <a:t>Зі</a:t>
            </a:r>
            <a:r>
              <a:rPr lang="ru-RU" dirty="0" smtClean="0"/>
              <a:t> </a:t>
            </a:r>
            <a:r>
              <a:rPr lang="ru-RU" dirty="0" err="1" smtClean="0"/>
              <a:t>зростанням</a:t>
            </a:r>
            <a:r>
              <a:rPr lang="ru-RU" dirty="0" smtClean="0"/>
              <a:t> </a:t>
            </a:r>
            <a:r>
              <a:rPr lang="ru-RU" dirty="0" err="1" smtClean="0"/>
              <a:t>конкуренції</a:t>
            </a:r>
            <a:r>
              <a:rPr lang="ru-RU" dirty="0" smtClean="0"/>
              <a:t> на ринку </a:t>
            </a:r>
            <a:r>
              <a:rPr lang="ru-RU" dirty="0" err="1" smtClean="0"/>
              <a:t>компаніям</a:t>
            </a:r>
            <a:r>
              <a:rPr lang="ru-RU" dirty="0" smtClean="0"/>
              <a:t> </a:t>
            </a:r>
            <a:r>
              <a:rPr lang="ru-RU" dirty="0" err="1" smtClean="0"/>
              <a:t>необхідно</a:t>
            </a:r>
            <a:r>
              <a:rPr lang="ru-RU" dirty="0" smtClean="0"/>
              <a:t> </a:t>
            </a:r>
            <a:r>
              <a:rPr lang="ru-RU" dirty="0" err="1" smtClean="0"/>
              <a:t>знайти</a:t>
            </a:r>
            <a:r>
              <a:rPr lang="ru-RU" dirty="0" smtClean="0"/>
              <a:t> </a:t>
            </a:r>
            <a:r>
              <a:rPr lang="ru-RU" dirty="0" err="1" smtClean="0"/>
              <a:t>ефективні</a:t>
            </a:r>
            <a:r>
              <a:rPr lang="ru-RU" dirty="0" smtClean="0"/>
              <a:t> </a:t>
            </a:r>
            <a:r>
              <a:rPr lang="ru-RU" dirty="0" err="1" smtClean="0"/>
              <a:t>способи</a:t>
            </a:r>
            <a:r>
              <a:rPr lang="ru-RU" dirty="0" smtClean="0"/>
              <a:t> </a:t>
            </a:r>
            <a:r>
              <a:rPr lang="ru-RU" dirty="0" err="1" smtClean="0"/>
              <a:t>виділитися</a:t>
            </a:r>
            <a:r>
              <a:rPr lang="ru-RU" dirty="0" smtClean="0"/>
              <a:t> та </a:t>
            </a:r>
            <a:r>
              <a:rPr lang="ru-RU" dirty="0" err="1" smtClean="0"/>
              <a:t>зберегти</a:t>
            </a:r>
            <a:r>
              <a:rPr lang="ru-RU" dirty="0" smtClean="0"/>
              <a:t> </a:t>
            </a:r>
            <a:r>
              <a:rPr lang="ru-RU" dirty="0" err="1" smtClean="0"/>
              <a:t>стійку</a:t>
            </a:r>
            <a:r>
              <a:rPr lang="ru-RU" dirty="0" smtClean="0"/>
              <a:t> </a:t>
            </a:r>
            <a:r>
              <a:rPr lang="ru-RU" dirty="0" err="1" smtClean="0"/>
              <a:t>перевагу</a:t>
            </a:r>
            <a:r>
              <a:rPr lang="ru-RU" dirty="0" smtClean="0"/>
              <a:t>.</a:t>
            </a:r>
          </a:p>
          <a:p>
            <a:r>
              <a:rPr lang="en-US" dirty="0" smtClean="0"/>
              <a:t>A </a:t>
            </a:r>
            <a:r>
              <a:rPr lang="ru-RU" b="1" dirty="0" err="1" smtClean="0"/>
              <a:t>персоналізація</a:t>
            </a:r>
            <a:r>
              <a:rPr lang="ru-RU" dirty="0" smtClean="0"/>
              <a:t> </a:t>
            </a:r>
            <a:r>
              <a:rPr lang="ru-RU" dirty="0" err="1" smtClean="0"/>
              <a:t>досвіду</a:t>
            </a:r>
            <a:r>
              <a:rPr lang="ru-RU" dirty="0" smtClean="0"/>
              <a:t> </a:t>
            </a:r>
            <a:r>
              <a:rPr lang="ru-RU" dirty="0" err="1" smtClean="0"/>
              <a:t>клієнта</a:t>
            </a:r>
            <a:r>
              <a:rPr lang="ru-RU" dirty="0" smtClean="0"/>
              <a:t> </a:t>
            </a:r>
            <a:r>
              <a:rPr lang="ru-RU" dirty="0" err="1" smtClean="0"/>
              <a:t>виходить</a:t>
            </a:r>
            <a:r>
              <a:rPr lang="ru-RU" dirty="0" smtClean="0"/>
              <a:t> за рамки простого </a:t>
            </a:r>
            <a:r>
              <a:rPr lang="ru-RU" dirty="0" err="1" smtClean="0"/>
              <a:t>налаштування</a:t>
            </a:r>
            <a:r>
              <a:rPr lang="ru-RU" dirty="0" smtClean="0"/>
              <a:t> </a:t>
            </a:r>
            <a:r>
              <a:rPr lang="ru-RU" b="1" dirty="0" err="1" smtClean="0"/>
              <a:t>продукти</a:t>
            </a:r>
            <a:r>
              <a:rPr lang="ru-RU" dirty="0" smtClean="0"/>
              <a:t> </a:t>
            </a:r>
            <a:r>
              <a:rPr lang="ru-RU" dirty="0" err="1" smtClean="0"/>
              <a:t>або</a:t>
            </a:r>
            <a:r>
              <a:rPr lang="ru-RU" dirty="0" smtClean="0"/>
              <a:t> </a:t>
            </a:r>
            <a:r>
              <a:rPr lang="ru-RU" dirty="0" err="1" smtClean="0"/>
              <a:t>послуги</a:t>
            </a:r>
            <a:r>
              <a:rPr lang="ru-RU" dirty="0" smtClean="0"/>
              <a:t>. </a:t>
            </a:r>
            <a:r>
              <a:rPr lang="ru-RU" dirty="0" err="1" smtClean="0"/>
              <a:t>Це</a:t>
            </a:r>
            <a:r>
              <a:rPr lang="ru-RU" dirty="0" smtClean="0"/>
              <a:t> </a:t>
            </a:r>
            <a:r>
              <a:rPr lang="ru-RU" dirty="0" err="1" smtClean="0"/>
              <a:t>передбачає</a:t>
            </a:r>
            <a:r>
              <a:rPr lang="ru-RU" dirty="0" smtClean="0"/>
              <a:t> </a:t>
            </a:r>
            <a:r>
              <a:rPr lang="ru-RU" dirty="0" err="1" smtClean="0"/>
              <a:t>інтелектуальну</a:t>
            </a:r>
            <a:r>
              <a:rPr lang="ru-RU" dirty="0" smtClean="0"/>
              <a:t> </a:t>
            </a:r>
            <a:r>
              <a:rPr lang="ru-RU" dirty="0" err="1" smtClean="0"/>
              <a:t>адаптацію</a:t>
            </a:r>
            <a:r>
              <a:rPr lang="ru-RU" dirty="0" smtClean="0"/>
              <a:t> </a:t>
            </a:r>
            <a:r>
              <a:rPr lang="ru-RU" dirty="0" err="1" smtClean="0"/>
              <a:t>всього</a:t>
            </a:r>
            <a:r>
              <a:rPr lang="ru-RU" dirty="0" smtClean="0"/>
              <a:t> шляху </a:t>
            </a:r>
            <a:r>
              <a:rPr lang="ru-RU" dirty="0" err="1" smtClean="0"/>
              <a:t>клієнта</a:t>
            </a:r>
            <a:r>
              <a:rPr lang="ru-RU" dirty="0" smtClean="0"/>
              <a:t> на </a:t>
            </a:r>
            <a:r>
              <a:rPr lang="ru-RU" dirty="0" err="1" smtClean="0"/>
              <a:t>основі</a:t>
            </a:r>
            <a:r>
              <a:rPr lang="ru-RU" dirty="0" smtClean="0"/>
              <a:t> </a:t>
            </a:r>
            <a:r>
              <a:rPr lang="ru-RU" dirty="0" err="1" smtClean="0"/>
              <a:t>поведінкових</a:t>
            </a:r>
            <a:r>
              <a:rPr lang="ru-RU" dirty="0" smtClean="0"/>
              <a:t> </a:t>
            </a:r>
            <a:r>
              <a:rPr lang="ru-RU" dirty="0" err="1" smtClean="0"/>
              <a:t>даних</a:t>
            </a:r>
            <a:r>
              <a:rPr lang="ru-RU" dirty="0" smtClean="0"/>
              <a:t>, </a:t>
            </a:r>
            <a:r>
              <a:rPr lang="ru-RU" dirty="0" err="1" smtClean="0"/>
              <a:t>заявлених</a:t>
            </a:r>
            <a:r>
              <a:rPr lang="ru-RU" dirty="0" smtClean="0"/>
              <a:t> </a:t>
            </a:r>
            <a:r>
              <a:rPr lang="ru-RU" dirty="0" err="1" smtClean="0"/>
              <a:t>уподобань</a:t>
            </a:r>
            <a:r>
              <a:rPr lang="ru-RU" dirty="0" smtClean="0"/>
              <a:t> та </a:t>
            </a:r>
            <a:r>
              <a:rPr lang="ru-RU" dirty="0" err="1" smtClean="0"/>
              <a:t>історії</a:t>
            </a:r>
            <a:r>
              <a:rPr lang="ru-RU" dirty="0" smtClean="0"/>
              <a:t> </a:t>
            </a:r>
            <a:r>
              <a:rPr lang="ru-RU" dirty="0" err="1" smtClean="0"/>
              <a:t>взаємодії</a:t>
            </a:r>
            <a:r>
              <a:rPr lang="ru-RU" dirty="0" smtClean="0"/>
              <a:t>. </a:t>
            </a:r>
            <a:r>
              <a:rPr lang="ru-RU" dirty="0" err="1" smtClean="0"/>
              <a:t>Це</a:t>
            </a:r>
            <a:r>
              <a:rPr lang="ru-RU" dirty="0" smtClean="0"/>
              <a:t> </a:t>
            </a:r>
            <a:r>
              <a:rPr lang="ru-RU" dirty="0" err="1" smtClean="0"/>
              <a:t>створює</a:t>
            </a:r>
            <a:r>
              <a:rPr lang="ru-RU" dirty="0" smtClean="0"/>
              <a:t> </a:t>
            </a:r>
            <a:r>
              <a:rPr lang="ru-RU" b="1" dirty="0" err="1" smtClean="0"/>
              <a:t>досвід</a:t>
            </a:r>
            <a:r>
              <a:rPr lang="ru-RU" dirty="0" smtClean="0"/>
              <a:t> </a:t>
            </a:r>
            <a:r>
              <a:rPr lang="ru-RU" dirty="0" err="1" smtClean="0"/>
              <a:t>унікальний</a:t>
            </a:r>
            <a:r>
              <a:rPr lang="ru-RU" dirty="0" smtClean="0"/>
              <a:t> для кожного </a:t>
            </a:r>
            <a:r>
              <a:rPr lang="ru-RU" dirty="0" err="1" smtClean="0"/>
              <a:t>клієнта</a:t>
            </a:r>
            <a:r>
              <a:rPr lang="ru-RU" dirty="0" smtClean="0"/>
              <a:t>, </a:t>
            </a:r>
            <a:r>
              <a:rPr lang="ru-RU" dirty="0" err="1" smtClean="0"/>
              <a:t>що</a:t>
            </a:r>
            <a:r>
              <a:rPr lang="ru-RU" dirty="0" smtClean="0"/>
              <a:t> </a:t>
            </a:r>
            <a:r>
              <a:rPr lang="ru-RU" dirty="0" err="1" smtClean="0"/>
              <a:t>підвищує</a:t>
            </a:r>
            <a:r>
              <a:rPr lang="ru-RU" dirty="0" smtClean="0"/>
              <a:t> </a:t>
            </a:r>
            <a:r>
              <a:rPr lang="ru-RU" dirty="0" err="1" smtClean="0"/>
              <a:t>сприйняття</a:t>
            </a:r>
            <a:r>
              <a:rPr lang="ru-RU" dirty="0" smtClean="0"/>
              <a:t> </a:t>
            </a:r>
            <a:r>
              <a:rPr lang="ru-RU" b="1" dirty="0" err="1" smtClean="0"/>
              <a:t>якість</a:t>
            </a:r>
            <a:r>
              <a:rPr lang="ru-RU" dirty="0" smtClean="0"/>
              <a:t> і </a:t>
            </a:r>
            <a:r>
              <a:rPr lang="ru-RU" dirty="0" err="1" smtClean="0"/>
              <a:t>значення</a:t>
            </a:r>
            <a:r>
              <a:rPr lang="ru-RU" dirty="0" smtClean="0"/>
              <a:t>.</a:t>
            </a:r>
          </a:p>
          <a:p>
            <a:r>
              <a:rPr lang="ru-RU" dirty="0" err="1" smtClean="0"/>
              <a:t>Компанії</a:t>
            </a:r>
            <a:r>
              <a:rPr lang="ru-RU" dirty="0" smtClean="0"/>
              <a:t>, </a:t>
            </a:r>
            <a:r>
              <a:rPr lang="ru-RU" dirty="0" err="1" smtClean="0"/>
              <a:t>які</a:t>
            </a:r>
            <a:r>
              <a:rPr lang="ru-RU" dirty="0" smtClean="0"/>
              <a:t> </a:t>
            </a:r>
            <a:r>
              <a:rPr lang="ru-RU" dirty="0" err="1" smtClean="0"/>
              <a:t>впроваджують</a:t>
            </a:r>
            <a:r>
              <a:rPr lang="ru-RU" dirty="0" smtClean="0"/>
              <a:t> </a:t>
            </a:r>
            <a:r>
              <a:rPr lang="ru-RU" dirty="0" err="1" smtClean="0"/>
              <a:t>ефективні</a:t>
            </a:r>
            <a:r>
              <a:rPr lang="ru-RU" dirty="0" smtClean="0"/>
              <a:t> </a:t>
            </a:r>
            <a:r>
              <a:rPr lang="ru-RU" dirty="0" err="1" smtClean="0"/>
              <a:t>стратегії</a:t>
            </a:r>
            <a:r>
              <a:rPr lang="ru-RU" dirty="0" smtClean="0"/>
              <a:t> </a:t>
            </a:r>
            <a:r>
              <a:rPr lang="ru-RU" dirty="0" err="1" smtClean="0"/>
              <a:t>персоналізації</a:t>
            </a:r>
            <a:r>
              <a:rPr lang="ru-RU" dirty="0" smtClean="0"/>
              <a:t>, </a:t>
            </a:r>
            <a:r>
              <a:rPr lang="ru-RU" dirty="0" err="1" smtClean="0"/>
              <a:t>здатні</a:t>
            </a:r>
            <a:r>
              <a:rPr lang="ru-RU" dirty="0" smtClean="0"/>
              <a:t> </a:t>
            </a:r>
            <a:r>
              <a:rPr lang="ru-RU" dirty="0" err="1" smtClean="0"/>
              <a:t>створити</a:t>
            </a:r>
            <a:r>
              <a:rPr lang="ru-RU" dirty="0" smtClean="0"/>
              <a:t> </a:t>
            </a:r>
            <a:r>
              <a:rPr lang="ru-RU" b="1" dirty="0" err="1" smtClean="0"/>
              <a:t>конкурентний</a:t>
            </a:r>
            <a:r>
              <a:rPr lang="ru-RU" b="1" dirty="0" smtClean="0"/>
              <a:t> </a:t>
            </a:r>
            <a:r>
              <a:rPr lang="ru-RU" b="1" dirty="0" err="1" smtClean="0"/>
              <a:t>диференціатор</a:t>
            </a:r>
            <a:r>
              <a:rPr lang="ru-RU" dirty="0" smtClean="0"/>
              <a:t> </a:t>
            </a:r>
            <a:r>
              <a:rPr lang="ru-RU" dirty="0" err="1" smtClean="0"/>
              <a:t>значний</a:t>
            </a:r>
            <a:r>
              <a:rPr lang="ru-RU" dirty="0" smtClean="0"/>
              <a:t>. </a:t>
            </a:r>
            <a:r>
              <a:rPr lang="ru-RU" dirty="0" err="1" smtClean="0"/>
              <a:t>Ринкові</a:t>
            </a:r>
            <a:r>
              <a:rPr lang="ru-RU" dirty="0" smtClean="0"/>
              <a:t> </a:t>
            </a:r>
            <a:r>
              <a:rPr lang="ru-RU" dirty="0" err="1" smtClean="0"/>
              <a:t>дані</a:t>
            </a:r>
            <a:r>
              <a:rPr lang="ru-RU" dirty="0" smtClean="0"/>
              <a:t> </a:t>
            </a:r>
            <a:r>
              <a:rPr lang="ru-RU" dirty="0" err="1" smtClean="0"/>
              <a:t>показують</a:t>
            </a:r>
            <a:r>
              <a:rPr lang="ru-RU" dirty="0" smtClean="0"/>
              <a:t>, </a:t>
            </a:r>
            <a:r>
              <a:rPr lang="ru-RU" dirty="0" err="1" smtClean="0"/>
              <a:t>що</a:t>
            </a:r>
            <a:r>
              <a:rPr lang="ru-RU" dirty="0" smtClean="0"/>
              <a:t> </a:t>
            </a:r>
            <a:r>
              <a:rPr lang="ru-RU" dirty="0" err="1" smtClean="0"/>
              <a:t>такі</a:t>
            </a:r>
            <a:r>
              <a:rPr lang="ru-RU" dirty="0" smtClean="0"/>
              <a:t> </a:t>
            </a:r>
            <a:r>
              <a:rPr lang="ru-RU" dirty="0" err="1" smtClean="0"/>
              <a:t>компанії</a:t>
            </a:r>
            <a:r>
              <a:rPr lang="ru-RU" dirty="0" smtClean="0"/>
              <a:t> </a:t>
            </a:r>
            <a:r>
              <a:rPr lang="ru-RU" dirty="0" err="1" smtClean="0"/>
              <a:t>мають</a:t>
            </a:r>
            <a:r>
              <a:rPr lang="ru-RU" dirty="0" smtClean="0"/>
              <a:t> </a:t>
            </a:r>
            <a:r>
              <a:rPr lang="ru-RU" dirty="0" err="1" smtClean="0"/>
              <a:t>рентабельність</a:t>
            </a:r>
            <a:r>
              <a:rPr lang="ru-RU" dirty="0" smtClean="0"/>
              <a:t>, </a:t>
            </a:r>
            <a:r>
              <a:rPr lang="ru-RU" dirty="0" err="1" smtClean="0"/>
              <a:t>вищу</a:t>
            </a:r>
            <a:r>
              <a:rPr lang="ru-RU" dirty="0" smtClean="0"/>
              <a:t> за </a:t>
            </a:r>
            <a:r>
              <a:rPr lang="ru-RU" dirty="0" err="1" smtClean="0"/>
              <a:t>середню</a:t>
            </a:r>
            <a:r>
              <a:rPr lang="ru-RU" dirty="0" smtClean="0"/>
              <a:t> по сегменту.</a:t>
            </a:r>
          </a:p>
          <a:p>
            <a:r>
              <a:rPr lang="ru-RU" dirty="0" err="1" smtClean="0"/>
              <a:t>Аналіз</a:t>
            </a:r>
            <a:r>
              <a:rPr lang="ru-RU" dirty="0" smtClean="0"/>
              <a:t> </a:t>
            </a:r>
            <a:r>
              <a:rPr lang="ru-RU" dirty="0" err="1" smtClean="0"/>
              <a:t>даних</a:t>
            </a:r>
            <a:r>
              <a:rPr lang="ru-RU" dirty="0" smtClean="0"/>
              <a:t> про </a:t>
            </a:r>
            <a:r>
              <a:rPr lang="ru-RU" dirty="0" err="1" smtClean="0"/>
              <a:t>ефективність</a:t>
            </a:r>
            <a:r>
              <a:rPr lang="ru-RU" dirty="0" smtClean="0"/>
              <a:t> </a:t>
            </a:r>
            <a:r>
              <a:rPr lang="ru-RU" dirty="0" err="1" smtClean="0"/>
              <a:t>показує</a:t>
            </a:r>
            <a:r>
              <a:rPr lang="ru-RU" dirty="0" smtClean="0"/>
              <a:t>, </a:t>
            </a:r>
            <a:r>
              <a:rPr lang="ru-RU" dirty="0" err="1" smtClean="0"/>
              <a:t>що</a:t>
            </a:r>
            <a:r>
              <a:rPr lang="ru-RU" dirty="0" smtClean="0"/>
              <a:t> </a:t>
            </a:r>
            <a:r>
              <a:rPr lang="ru-RU" dirty="0" err="1" smtClean="0"/>
              <a:t>стратегічні</a:t>
            </a:r>
            <a:r>
              <a:rPr lang="ru-RU" dirty="0" smtClean="0"/>
              <a:t> </a:t>
            </a:r>
            <a:r>
              <a:rPr lang="ru-RU" dirty="0" err="1" smtClean="0"/>
              <a:t>інвестиції</a:t>
            </a:r>
            <a:r>
              <a:rPr lang="ru-RU" dirty="0" smtClean="0"/>
              <a:t> в </a:t>
            </a:r>
            <a:r>
              <a:rPr lang="ru-RU" dirty="0" err="1" smtClean="0"/>
              <a:t>персоналізований</a:t>
            </a:r>
            <a:r>
              <a:rPr lang="ru-RU" dirty="0" smtClean="0"/>
              <a:t> </a:t>
            </a:r>
            <a:r>
              <a:rPr lang="ru-RU" dirty="0" err="1" smtClean="0"/>
              <a:t>досвід</a:t>
            </a:r>
            <a:r>
              <a:rPr lang="ru-RU" dirty="0" smtClean="0"/>
              <a:t> </a:t>
            </a:r>
            <a:r>
              <a:rPr lang="ru-RU" dirty="0" err="1" smtClean="0"/>
              <a:t>клієнтів</a:t>
            </a:r>
            <a:r>
              <a:rPr lang="ru-RU" dirty="0" smtClean="0"/>
              <a:t> </a:t>
            </a:r>
            <a:r>
              <a:rPr lang="ru-RU" dirty="0" err="1" smtClean="0"/>
              <a:t>генерують</a:t>
            </a:r>
            <a:r>
              <a:rPr lang="ru-RU" dirty="0" smtClean="0"/>
              <a:t> </a:t>
            </a:r>
            <a:r>
              <a:rPr lang="ru-RU" dirty="0" err="1" smtClean="0"/>
              <a:t>вимірну</a:t>
            </a:r>
            <a:r>
              <a:rPr lang="ru-RU" dirty="0" smtClean="0"/>
              <a:t> </a:t>
            </a:r>
            <a:r>
              <a:rPr lang="ru-RU" dirty="0" err="1" smtClean="0"/>
              <a:t>віддачу</a:t>
            </a:r>
            <a:r>
              <a:rPr lang="ru-RU" dirty="0" smtClean="0"/>
              <a:t>, особливо з точки </a:t>
            </a:r>
            <a:r>
              <a:rPr lang="ru-RU" dirty="0" err="1" smtClean="0"/>
              <a:t>зору</a:t>
            </a:r>
            <a:r>
              <a:rPr lang="ru-RU" dirty="0" smtClean="0"/>
              <a:t> </a:t>
            </a:r>
            <a:r>
              <a:rPr lang="ru-RU" dirty="0" err="1" smtClean="0"/>
              <a:t>лояльність</a:t>
            </a:r>
            <a:r>
              <a:rPr lang="ru-RU" dirty="0" smtClean="0"/>
              <a:t> та </a:t>
            </a:r>
            <a:r>
              <a:rPr lang="ru-RU" dirty="0" err="1" smtClean="0"/>
              <a:t>утримання</a:t>
            </a:r>
            <a:r>
              <a:rPr lang="ru-RU" dirty="0" smtClean="0"/>
              <a:t>. </a:t>
            </a:r>
            <a:r>
              <a:rPr lang="ru-RU" dirty="0" err="1" smtClean="0"/>
              <a:t>Компанії</a:t>
            </a:r>
            <a:r>
              <a:rPr lang="ru-RU" dirty="0" smtClean="0"/>
              <a:t>, </a:t>
            </a:r>
            <a:r>
              <a:rPr lang="ru-RU" dirty="0" err="1" smtClean="0"/>
              <a:t>що</a:t>
            </a:r>
            <a:r>
              <a:rPr lang="ru-RU" dirty="0" smtClean="0"/>
              <a:t> </a:t>
            </a:r>
            <a:r>
              <a:rPr lang="ru-RU" dirty="0" err="1" smtClean="0"/>
              <a:t>зосереджені</a:t>
            </a:r>
            <a:r>
              <a:rPr lang="ru-RU" dirty="0" smtClean="0"/>
              <a:t> на </a:t>
            </a:r>
            <a:r>
              <a:rPr lang="ru-RU" dirty="0" err="1" smtClean="0"/>
              <a:t>персоналізованому</a:t>
            </a:r>
            <a:r>
              <a:rPr lang="ru-RU" dirty="0" smtClean="0"/>
              <a:t> </a:t>
            </a:r>
            <a:r>
              <a:rPr lang="ru-RU" dirty="0" err="1" smtClean="0"/>
              <a:t>досвіді</a:t>
            </a:r>
            <a:r>
              <a:rPr lang="ru-RU" dirty="0" smtClean="0"/>
              <a:t>, </a:t>
            </a:r>
            <a:r>
              <a:rPr lang="ru-RU" dirty="0" err="1" smtClean="0"/>
              <a:t>мають</a:t>
            </a:r>
            <a:r>
              <a:rPr lang="ru-RU" dirty="0" smtClean="0"/>
              <a:t> </a:t>
            </a:r>
            <a:r>
              <a:rPr lang="ru-RU" dirty="0" err="1" smtClean="0"/>
              <a:t>показники</a:t>
            </a:r>
            <a:r>
              <a:rPr lang="ru-RU" dirty="0" smtClean="0"/>
              <a:t> </a:t>
            </a:r>
            <a:r>
              <a:rPr lang="ru-RU" dirty="0" err="1" smtClean="0"/>
              <a:t>утримання</a:t>
            </a:r>
            <a:r>
              <a:rPr lang="ru-RU" dirty="0" smtClean="0"/>
              <a:t> </a:t>
            </a:r>
            <a:r>
              <a:rPr lang="ru-RU" dirty="0" err="1" smtClean="0"/>
              <a:t>клієнтів</a:t>
            </a:r>
            <a:r>
              <a:rPr lang="ru-RU" dirty="0" smtClean="0"/>
              <a:t> на 63% </a:t>
            </a:r>
            <a:r>
              <a:rPr lang="ru-RU" dirty="0" err="1" smtClean="0"/>
              <a:t>вищі</a:t>
            </a:r>
            <a:r>
              <a:rPr lang="ru-RU" dirty="0" smtClean="0"/>
              <a:t>, </a:t>
            </a:r>
            <a:r>
              <a:rPr lang="ru-RU" dirty="0" err="1" smtClean="0"/>
              <a:t>ніж</a:t>
            </a:r>
            <a:r>
              <a:rPr lang="ru-RU" dirty="0" smtClean="0"/>
              <a:t> у </a:t>
            </a:r>
            <a:r>
              <a:rPr lang="ru-RU" dirty="0" err="1" smtClean="0"/>
              <a:t>середньому</a:t>
            </a:r>
            <a:r>
              <a:rPr lang="ru-RU" dirty="0" smtClean="0"/>
              <a:t> по ринку, </a:t>
            </a:r>
            <a:r>
              <a:rPr lang="ru-RU" dirty="0" err="1" smtClean="0"/>
              <a:t>що</a:t>
            </a:r>
            <a:r>
              <a:rPr lang="ru-RU" dirty="0" smtClean="0"/>
              <a:t> </a:t>
            </a:r>
            <a:r>
              <a:rPr lang="ru-RU" dirty="0" err="1" smtClean="0"/>
              <a:t>безпосередньо</a:t>
            </a:r>
            <a:r>
              <a:rPr lang="ru-RU" dirty="0" smtClean="0"/>
              <a:t> </a:t>
            </a:r>
            <a:r>
              <a:rPr lang="ru-RU" dirty="0" err="1" smtClean="0"/>
              <a:t>впливає</a:t>
            </a:r>
            <a:r>
              <a:rPr lang="ru-RU" dirty="0" smtClean="0"/>
              <a:t> на </a:t>
            </a:r>
            <a:r>
              <a:rPr lang="ru-RU" dirty="0" err="1" smtClean="0"/>
              <a:t>передбачуваність</a:t>
            </a:r>
            <a:r>
              <a:rPr lang="ru-RU" dirty="0" smtClean="0"/>
              <a:t> </a:t>
            </a:r>
            <a:r>
              <a:rPr lang="ru-RU" dirty="0" err="1" smtClean="0"/>
              <a:t>доходів</a:t>
            </a:r>
            <a:r>
              <a:rPr lang="ru-RU" dirty="0" smtClean="0"/>
              <a:t>.</a:t>
            </a:r>
          </a:p>
          <a:p>
            <a:r>
              <a:rPr lang="ru-RU" b="1" dirty="0" err="1" smtClean="0"/>
              <a:t>Вплив</a:t>
            </a:r>
            <a:r>
              <a:rPr lang="ru-RU" b="1" dirty="0" smtClean="0"/>
              <a:t> на </a:t>
            </a:r>
            <a:r>
              <a:rPr lang="ru-RU" b="1" dirty="0" err="1" smtClean="0"/>
              <a:t>продажі</a:t>
            </a:r>
            <a:r>
              <a:rPr lang="ru-RU" b="1" dirty="0" smtClean="0"/>
              <a:t> та </a:t>
            </a:r>
            <a:r>
              <a:rPr lang="ru-RU" b="1" dirty="0" err="1" smtClean="0"/>
              <a:t>прибутковість</a:t>
            </a:r>
            <a:endParaRPr lang="ru-RU" b="1" dirty="0" smtClean="0"/>
          </a:p>
          <a:p>
            <a:r>
              <a:rPr lang="ru-RU" dirty="0" err="1" smtClean="0"/>
              <a:t>Вплив</a:t>
            </a:r>
            <a:r>
              <a:rPr lang="ru-RU" dirty="0" smtClean="0"/>
              <a:t> на </a:t>
            </a:r>
            <a:r>
              <a:rPr lang="en-US" dirty="0" err="1" smtClean="0"/>
              <a:t>Vendas</a:t>
            </a:r>
            <a:r>
              <a:rPr lang="en-US" dirty="0" smtClean="0"/>
              <a:t> </a:t>
            </a:r>
            <a:r>
              <a:rPr lang="ru-RU" dirty="0" err="1" smtClean="0"/>
              <a:t>проявляється</a:t>
            </a:r>
            <a:r>
              <a:rPr lang="ru-RU" dirty="0" smtClean="0"/>
              <a:t> як у </a:t>
            </a:r>
            <a:r>
              <a:rPr lang="ru-RU" dirty="0" err="1" smtClean="0"/>
              <a:t>збільшенні</a:t>
            </a:r>
            <a:r>
              <a:rPr lang="ru-RU" dirty="0" smtClean="0"/>
              <a:t> </a:t>
            </a:r>
            <a:r>
              <a:rPr lang="ru-RU" dirty="0" err="1" smtClean="0"/>
              <a:t>середньої</a:t>
            </a:r>
            <a:r>
              <a:rPr lang="ru-RU" dirty="0" smtClean="0"/>
              <a:t> </a:t>
            </a:r>
            <a:r>
              <a:rPr lang="ru-RU" dirty="0" err="1" smtClean="0"/>
              <a:t>кількості</a:t>
            </a:r>
            <a:r>
              <a:rPr lang="ru-RU" dirty="0" smtClean="0"/>
              <a:t> </a:t>
            </a:r>
            <a:r>
              <a:rPr lang="ru-RU" dirty="0" err="1" smtClean="0"/>
              <a:t>замовлень</a:t>
            </a:r>
            <a:r>
              <a:rPr lang="ru-RU" dirty="0" smtClean="0"/>
              <a:t>, так і в </a:t>
            </a:r>
            <a:r>
              <a:rPr lang="ru-RU" dirty="0" err="1" smtClean="0"/>
              <a:t>частоті</a:t>
            </a:r>
            <a:r>
              <a:rPr lang="ru-RU" dirty="0" smtClean="0"/>
              <a:t> покупок. </a:t>
            </a:r>
            <a:r>
              <a:rPr lang="ru-RU" dirty="0" err="1" smtClean="0"/>
              <a:t>Дані</a:t>
            </a:r>
            <a:r>
              <a:rPr lang="ru-RU" dirty="0" smtClean="0"/>
              <a:t> </a:t>
            </a:r>
            <a:r>
              <a:rPr lang="ru-RU" dirty="0" err="1" smtClean="0"/>
              <a:t>вказують</a:t>
            </a:r>
            <a:r>
              <a:rPr lang="ru-RU" dirty="0" smtClean="0"/>
              <a:t> на 38% </a:t>
            </a:r>
            <a:r>
              <a:rPr lang="ru-RU" dirty="0" err="1" smtClean="0"/>
              <a:t>збільшення</a:t>
            </a:r>
            <a:r>
              <a:rPr lang="ru-RU" dirty="0" smtClean="0"/>
              <a:t> </a:t>
            </a:r>
            <a:r>
              <a:rPr lang="ru-RU" dirty="0" err="1" smtClean="0"/>
              <a:t>цінності</a:t>
            </a:r>
            <a:r>
              <a:rPr lang="ru-RU" dirty="0" smtClean="0"/>
              <a:t> </a:t>
            </a:r>
            <a:r>
              <a:rPr lang="ru-RU" dirty="0" err="1" smtClean="0"/>
              <a:t>життя</a:t>
            </a:r>
            <a:r>
              <a:rPr lang="ru-RU" dirty="0" smtClean="0"/>
              <a:t> </a:t>
            </a:r>
            <a:r>
              <a:rPr lang="ru-RU" dirty="0" err="1" smtClean="0"/>
              <a:t>клієнта</a:t>
            </a:r>
            <a:r>
              <a:rPr lang="ru-RU" dirty="0" smtClean="0"/>
              <a:t> (</a:t>
            </a:r>
            <a:r>
              <a:rPr lang="en-US" dirty="0" smtClean="0"/>
              <a:t>LTV) </a:t>
            </a:r>
            <a:r>
              <a:rPr lang="ru-RU" dirty="0" smtClean="0"/>
              <a:t>в </a:t>
            </a:r>
            <a:r>
              <a:rPr lang="ru-RU" dirty="0" err="1" smtClean="0"/>
              <a:t>організаціях</a:t>
            </a:r>
            <a:r>
              <a:rPr lang="ru-RU" dirty="0" smtClean="0"/>
              <a:t>, </a:t>
            </a:r>
            <a:r>
              <a:rPr lang="ru-RU" dirty="0" err="1" smtClean="0"/>
              <a:t>які</a:t>
            </a:r>
            <a:r>
              <a:rPr lang="ru-RU" dirty="0" smtClean="0"/>
              <a:t> </a:t>
            </a:r>
            <a:r>
              <a:rPr lang="ru-RU" dirty="0" err="1" smtClean="0"/>
              <a:t>надають</a:t>
            </a:r>
            <a:r>
              <a:rPr lang="ru-RU" dirty="0" smtClean="0"/>
              <a:t> </a:t>
            </a:r>
            <a:r>
              <a:rPr lang="ru-RU" dirty="0" err="1" smtClean="0"/>
              <a:t>пріоритет</a:t>
            </a:r>
            <a:r>
              <a:rPr lang="ru-RU" dirty="0" smtClean="0"/>
              <a:t> </a:t>
            </a:r>
            <a:r>
              <a:rPr lang="ru-RU" dirty="0" err="1" smtClean="0"/>
              <a:t>персоналізованому</a:t>
            </a:r>
            <a:r>
              <a:rPr lang="ru-RU" dirty="0" smtClean="0"/>
              <a:t> </a:t>
            </a:r>
            <a:r>
              <a:rPr lang="ru-RU" dirty="0" err="1" smtClean="0"/>
              <a:t>досвіду</a:t>
            </a:r>
            <a:r>
              <a:rPr lang="ru-RU" dirty="0" smtClean="0"/>
              <a:t>. </a:t>
            </a:r>
            <a:r>
              <a:rPr lang="ru-RU" dirty="0" err="1" smtClean="0"/>
              <a:t>Це</a:t>
            </a:r>
            <a:r>
              <a:rPr lang="ru-RU" dirty="0" smtClean="0"/>
              <a:t> </a:t>
            </a:r>
            <a:r>
              <a:rPr lang="ru-RU" dirty="0" err="1" smtClean="0"/>
              <a:t>демонструє</a:t>
            </a:r>
            <a:r>
              <a:rPr lang="ru-RU" dirty="0" smtClean="0"/>
              <a:t>, </a:t>
            </a:r>
            <a:r>
              <a:rPr lang="ru-RU" dirty="0" err="1" smtClean="0"/>
              <a:t>що</a:t>
            </a:r>
            <a:r>
              <a:rPr lang="ru-RU" dirty="0" smtClean="0"/>
              <a:t> </a:t>
            </a:r>
            <a:r>
              <a:rPr lang="ru-RU" dirty="0" err="1" smtClean="0"/>
              <a:t>персоналізація</a:t>
            </a:r>
            <a:r>
              <a:rPr lang="ru-RU" dirty="0" smtClean="0"/>
              <a:t> не </a:t>
            </a:r>
            <a:r>
              <a:rPr lang="ru-RU" dirty="0" err="1" smtClean="0"/>
              <a:t>лише</a:t>
            </a:r>
            <a:r>
              <a:rPr lang="ru-RU" dirty="0" smtClean="0"/>
              <a:t> </a:t>
            </a:r>
            <a:r>
              <a:rPr lang="ru-RU" dirty="0" err="1" smtClean="0"/>
              <a:t>покращує</a:t>
            </a:r>
            <a:r>
              <a:rPr lang="ru-RU" dirty="0" smtClean="0"/>
              <a:t> </a:t>
            </a:r>
            <a:r>
              <a:rPr lang="ru-RU" dirty="0" err="1" smtClean="0"/>
              <a:t>досвід</a:t>
            </a:r>
            <a:r>
              <a:rPr lang="ru-RU" dirty="0" smtClean="0"/>
              <a:t> </a:t>
            </a:r>
            <a:r>
              <a:rPr lang="ru-RU" dirty="0" err="1" smtClean="0"/>
              <a:t>клієнтів</a:t>
            </a:r>
            <a:r>
              <a:rPr lang="ru-RU" dirty="0" smtClean="0"/>
              <a:t>, але й </a:t>
            </a:r>
            <a:r>
              <a:rPr lang="ru-RU" dirty="0" err="1" smtClean="0"/>
              <a:t>стимулює</a:t>
            </a:r>
            <a:r>
              <a:rPr lang="ru-RU" dirty="0" smtClean="0"/>
              <a:t> </a:t>
            </a:r>
            <a:r>
              <a:rPr lang="ru-RU" dirty="0" err="1" smtClean="0"/>
              <a:t>прибутковість</a:t>
            </a:r>
            <a:r>
              <a:rPr lang="ru-RU" dirty="0" smtClean="0"/>
              <a:t> </a:t>
            </a:r>
            <a:r>
              <a:rPr lang="ru-RU" dirty="0" err="1" smtClean="0"/>
              <a:t>від</a:t>
            </a:r>
            <a:r>
              <a:rPr lang="ru-RU" dirty="0" smtClean="0"/>
              <a:t> </a:t>
            </a:r>
            <a:r>
              <a:rPr lang="ru-RU" dirty="0" err="1" smtClean="0"/>
              <a:t>компанії</a:t>
            </a:r>
            <a:r>
              <a:rPr lang="ru-RU" dirty="0" smtClean="0"/>
              <a:t>.</a:t>
            </a:r>
          </a:p>
          <a:p>
            <a:r>
              <a:rPr lang="ru-RU" dirty="0" err="1" smtClean="0"/>
              <a:t>Зміцнення</a:t>
            </a:r>
            <a:r>
              <a:rPr lang="ru-RU" dirty="0" smtClean="0"/>
              <a:t> бренду та </a:t>
            </a:r>
            <a:r>
              <a:rPr lang="ru-RU" dirty="0" err="1" smtClean="0"/>
              <a:t>репутації</a:t>
            </a:r>
            <a:endParaRPr lang="ru-RU" dirty="0" smtClean="0"/>
          </a:p>
          <a:p>
            <a:r>
              <a:rPr lang="en-US" dirty="0" smtClean="0"/>
              <a:t>O </a:t>
            </a:r>
            <a:r>
              <a:rPr lang="ru-RU" dirty="0" err="1" smtClean="0"/>
              <a:t>зміцнення</a:t>
            </a:r>
            <a:r>
              <a:rPr lang="ru-RU" dirty="0" smtClean="0"/>
              <a:t> бренду Як результат, </a:t>
            </a:r>
            <a:r>
              <a:rPr lang="ru-RU" dirty="0" err="1" smtClean="0"/>
              <a:t>персоналізований</a:t>
            </a:r>
            <a:r>
              <a:rPr lang="ru-RU" dirty="0" smtClean="0"/>
              <a:t> </a:t>
            </a:r>
            <a:r>
              <a:rPr lang="ru-RU" dirty="0" err="1" smtClean="0"/>
              <a:t>клієнтський</a:t>
            </a:r>
            <a:r>
              <a:rPr lang="ru-RU" dirty="0" smtClean="0"/>
              <a:t> </a:t>
            </a:r>
            <a:r>
              <a:rPr lang="ru-RU" dirty="0" err="1" smtClean="0"/>
              <a:t>досвід</a:t>
            </a:r>
            <a:r>
              <a:rPr lang="ru-RU" dirty="0" smtClean="0"/>
              <a:t> </a:t>
            </a:r>
            <a:r>
              <a:rPr lang="ru-RU" dirty="0" err="1" smtClean="0"/>
              <a:t>призводить</a:t>
            </a:r>
            <a:r>
              <a:rPr lang="ru-RU" dirty="0" smtClean="0"/>
              <a:t> до </a:t>
            </a:r>
            <a:r>
              <a:rPr lang="ru-RU" dirty="0" err="1" smtClean="0"/>
              <a:t>значного</a:t>
            </a:r>
            <a:r>
              <a:rPr lang="ru-RU" dirty="0" smtClean="0"/>
              <a:t> </a:t>
            </a:r>
            <a:r>
              <a:rPr lang="ru-RU" dirty="0" err="1" smtClean="0"/>
              <a:t>зниження</a:t>
            </a:r>
            <a:r>
              <a:rPr lang="ru-RU" dirty="0" smtClean="0"/>
              <a:t> </a:t>
            </a:r>
            <a:r>
              <a:rPr lang="ru-RU" dirty="0" err="1" smtClean="0"/>
              <a:t>витрат</a:t>
            </a:r>
            <a:r>
              <a:rPr lang="ru-RU" dirty="0" smtClean="0"/>
              <a:t> на </a:t>
            </a:r>
            <a:r>
              <a:rPr lang="ru-RU" dirty="0" err="1" smtClean="0"/>
              <a:t>залучення</a:t>
            </a:r>
            <a:r>
              <a:rPr lang="ru-RU" dirty="0" smtClean="0"/>
              <a:t> </a:t>
            </a:r>
            <a:r>
              <a:rPr lang="ru-RU" dirty="0" err="1" smtClean="0"/>
              <a:t>нових</a:t>
            </a:r>
            <a:r>
              <a:rPr lang="ru-RU" dirty="0" smtClean="0"/>
              <a:t> </a:t>
            </a:r>
            <a:r>
              <a:rPr lang="ru-RU" dirty="0" err="1" smtClean="0"/>
              <a:t>клієнтів</a:t>
            </a:r>
            <a:r>
              <a:rPr lang="ru-RU" dirty="0" smtClean="0"/>
              <a:t> та </a:t>
            </a:r>
            <a:r>
              <a:rPr lang="ru-RU" dirty="0" err="1" smtClean="0"/>
              <a:t>значного</a:t>
            </a:r>
            <a:r>
              <a:rPr lang="ru-RU" dirty="0" smtClean="0"/>
              <a:t> </a:t>
            </a:r>
            <a:r>
              <a:rPr lang="ru-RU" dirty="0" err="1" smtClean="0"/>
              <a:t>збільшення</a:t>
            </a:r>
            <a:r>
              <a:rPr lang="ru-RU" dirty="0" smtClean="0"/>
              <a:t> </a:t>
            </a:r>
            <a:r>
              <a:rPr lang="ru-RU" dirty="0" err="1" smtClean="0"/>
              <a:t>кількості</a:t>
            </a:r>
            <a:r>
              <a:rPr lang="ru-RU" dirty="0" smtClean="0"/>
              <a:t> </a:t>
            </a:r>
            <a:r>
              <a:rPr lang="ru-RU" dirty="0" err="1" smtClean="0"/>
              <a:t>спонтанних</a:t>
            </a:r>
            <a:r>
              <a:rPr lang="ru-RU" dirty="0" smtClean="0"/>
              <a:t> </a:t>
            </a:r>
            <a:r>
              <a:rPr lang="ru-RU" dirty="0" err="1" smtClean="0"/>
              <a:t>рекомендацій</a:t>
            </a:r>
            <a:r>
              <a:rPr lang="ru-RU" dirty="0" smtClean="0"/>
              <a:t>. </a:t>
            </a:r>
            <a:r>
              <a:rPr lang="ru-RU" dirty="0" err="1" smtClean="0"/>
              <a:t>Щоб</a:t>
            </a:r>
            <a:r>
              <a:rPr lang="ru-RU" dirty="0" smtClean="0"/>
              <a:t> </a:t>
            </a:r>
            <a:r>
              <a:rPr lang="ru-RU" dirty="0" err="1" smtClean="0"/>
              <a:t>дізнатися</a:t>
            </a:r>
            <a:r>
              <a:rPr lang="ru-RU" dirty="0" smtClean="0"/>
              <a:t> </a:t>
            </a:r>
            <a:r>
              <a:rPr lang="ru-RU" dirty="0" err="1" smtClean="0"/>
              <a:t>більше</a:t>
            </a:r>
            <a:r>
              <a:rPr lang="ru-RU" dirty="0" smtClean="0"/>
              <a:t> про те, як </a:t>
            </a:r>
            <a:r>
              <a:rPr lang="ru-RU" dirty="0" err="1" smtClean="0"/>
              <a:t>клієнтський</a:t>
            </a:r>
            <a:r>
              <a:rPr lang="ru-RU" dirty="0" smtClean="0"/>
              <a:t> </a:t>
            </a:r>
            <a:r>
              <a:rPr lang="ru-RU" dirty="0" err="1" smtClean="0"/>
              <a:t>досвід</a:t>
            </a:r>
            <a:r>
              <a:rPr lang="ru-RU" dirty="0" smtClean="0"/>
              <a:t> </a:t>
            </a:r>
            <a:r>
              <a:rPr lang="ru-RU" dirty="0" err="1" smtClean="0"/>
              <a:t>може</a:t>
            </a:r>
            <a:r>
              <a:rPr lang="ru-RU" dirty="0" smtClean="0"/>
              <a:t> бути конкурентною </a:t>
            </a:r>
            <a:r>
              <a:rPr lang="ru-RU" dirty="0" err="1" smtClean="0"/>
              <a:t>перевагою</a:t>
            </a:r>
            <a:r>
              <a:rPr lang="ru-RU" dirty="0" smtClean="0"/>
              <a:t>, </a:t>
            </a:r>
            <a:r>
              <a:rPr lang="ru-RU" dirty="0" err="1" smtClean="0"/>
              <a:t>ви</a:t>
            </a:r>
            <a:r>
              <a:rPr lang="ru-RU" dirty="0" smtClean="0"/>
              <a:t> можете </a:t>
            </a:r>
            <a:r>
              <a:rPr lang="ru-RU" dirty="0" err="1" smtClean="0"/>
              <a:t>ознайомитися</a:t>
            </a:r>
            <a:r>
              <a:rPr lang="ru-RU" dirty="0" smtClean="0"/>
              <a:t> </a:t>
            </a:r>
            <a:r>
              <a:rPr lang="ru-RU" dirty="0" err="1" smtClean="0"/>
              <a:t>зі</a:t>
            </a:r>
            <a:r>
              <a:rPr lang="ru-RU" dirty="0" smtClean="0"/>
              <a:t> </a:t>
            </a:r>
            <a:r>
              <a:rPr lang="ru-RU" dirty="0" err="1" smtClean="0"/>
              <a:t>статтею</a:t>
            </a:r>
            <a:r>
              <a:rPr lang="ru-RU" dirty="0" smtClean="0"/>
              <a:t> </a:t>
            </a:r>
            <a:r>
              <a:rPr lang="en-US" dirty="0" err="1" smtClean="0"/>
              <a:t>Sebrae</a:t>
            </a:r>
            <a:r>
              <a:rPr lang="en-US" dirty="0" smtClean="0"/>
              <a:t>: </a:t>
            </a:r>
            <a:r>
              <a:rPr lang="ru-RU" dirty="0" smtClean="0"/>
              <a:t>Як </a:t>
            </a:r>
            <a:r>
              <a:rPr lang="ru-RU" dirty="0" err="1" smtClean="0"/>
              <a:t>клієнтський</a:t>
            </a:r>
            <a:r>
              <a:rPr lang="ru-RU" dirty="0" smtClean="0"/>
              <a:t> </a:t>
            </a:r>
            <a:r>
              <a:rPr lang="ru-RU" dirty="0" err="1" smtClean="0"/>
              <a:t>досвід</a:t>
            </a:r>
            <a:r>
              <a:rPr lang="ru-RU" dirty="0" smtClean="0"/>
              <a:t> </a:t>
            </a:r>
            <a:r>
              <a:rPr lang="ru-RU" dirty="0" err="1" smtClean="0"/>
              <a:t>Це</a:t>
            </a:r>
            <a:r>
              <a:rPr lang="ru-RU" dirty="0" smtClean="0"/>
              <a:t> </a:t>
            </a:r>
            <a:r>
              <a:rPr lang="ru-RU" dirty="0" err="1" smtClean="0"/>
              <a:t>може</a:t>
            </a:r>
            <a:r>
              <a:rPr lang="ru-RU" dirty="0" smtClean="0"/>
              <a:t> бути </a:t>
            </a:r>
            <a:r>
              <a:rPr lang="ru-RU" dirty="0" err="1" smtClean="0"/>
              <a:t>відмінною</a:t>
            </a:r>
            <a:r>
              <a:rPr lang="ru-RU" dirty="0" smtClean="0"/>
              <a:t> </a:t>
            </a:r>
            <a:r>
              <a:rPr lang="ru-RU" dirty="0" err="1" smtClean="0"/>
              <a:t>рисою</a:t>
            </a:r>
            <a:r>
              <a:rPr lang="ru-RU" dirty="0" smtClean="0"/>
              <a:t>.</a:t>
            </a:r>
            <a:endParaRPr lang="en-US" dirty="0"/>
          </a:p>
        </p:txBody>
      </p:sp>
    </p:spTree>
    <p:extLst>
      <p:ext uri="{BB962C8B-B14F-4D97-AF65-F5344CB8AC3E}">
        <p14:creationId xmlns:p14="http://schemas.microsoft.com/office/powerpoint/2010/main" val="535708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0777" y="169184"/>
            <a:ext cx="11730446" cy="666840"/>
          </a:xfrm>
        </p:spPr>
        <p:txBody>
          <a:bodyPr>
            <a:normAutofit fontScale="90000"/>
          </a:bodyPr>
          <a:lstStyle/>
          <a:p>
            <a:r>
              <a:rPr lang="ru-RU" sz="3600" b="1" dirty="0" err="1" smtClean="0"/>
              <a:t>Історії</a:t>
            </a:r>
            <a:r>
              <a:rPr lang="ru-RU" sz="3600" b="1" dirty="0" smtClean="0"/>
              <a:t> </a:t>
            </a:r>
            <a:r>
              <a:rPr lang="ru-RU" sz="3600" b="1" dirty="0" err="1" smtClean="0"/>
              <a:t>успіху</a:t>
            </a:r>
            <a:r>
              <a:rPr lang="ru-RU" sz="3600" b="1" dirty="0" smtClean="0"/>
              <a:t>: </a:t>
            </a:r>
            <a:r>
              <a:rPr lang="ru-RU" sz="3600" b="1" dirty="0" err="1" smtClean="0"/>
              <a:t>компанії</a:t>
            </a:r>
            <a:r>
              <a:rPr lang="ru-RU" sz="3600" b="1" dirty="0" smtClean="0"/>
              <a:t>, </a:t>
            </a:r>
            <a:r>
              <a:rPr lang="ru-RU" sz="3600" b="1" dirty="0" err="1" smtClean="0"/>
              <a:t>які</a:t>
            </a:r>
            <a:r>
              <a:rPr lang="ru-RU" sz="3600" b="1" dirty="0" smtClean="0"/>
              <a:t> </a:t>
            </a:r>
            <a:r>
              <a:rPr lang="ru-RU" sz="3600" b="1" dirty="0" err="1" smtClean="0"/>
              <a:t>виділяються</a:t>
            </a:r>
            <a:r>
              <a:rPr lang="ru-RU" sz="3600" b="1" dirty="0" smtClean="0"/>
              <a:t> </a:t>
            </a:r>
            <a:r>
              <a:rPr lang="ru-RU" sz="3600" b="1" dirty="0" err="1" smtClean="0"/>
              <a:t>завдяки</a:t>
            </a:r>
            <a:r>
              <a:rPr lang="ru-RU" sz="3600" b="1" dirty="0" smtClean="0"/>
              <a:t> </a:t>
            </a:r>
            <a:r>
              <a:rPr lang="ru-RU" sz="3600" b="1" dirty="0" err="1" smtClean="0"/>
              <a:t>досвіду</a:t>
            </a:r>
            <a:r>
              <a:rPr lang="ru-RU" sz="3600" b="1" dirty="0" smtClean="0"/>
              <a:t> </a:t>
            </a:r>
            <a:r>
              <a:rPr lang="ru-RU" sz="3600" b="1" dirty="0" err="1" smtClean="0"/>
              <a:t>клієнтів</a:t>
            </a:r>
            <a:r>
              <a:rPr lang="ru-RU" b="1" dirty="0" smtClean="0"/>
              <a:t/>
            </a:r>
            <a:br>
              <a:rPr lang="ru-RU" b="1" dirty="0" smtClean="0"/>
            </a:br>
            <a:endParaRPr lang="en-US" dirty="0"/>
          </a:p>
        </p:txBody>
      </p:sp>
      <p:sp>
        <p:nvSpPr>
          <p:cNvPr id="3" name="Объект 2"/>
          <p:cNvSpPr>
            <a:spLocks noGrp="1"/>
          </p:cNvSpPr>
          <p:nvPr>
            <p:ph idx="1"/>
          </p:nvPr>
        </p:nvSpPr>
        <p:spPr>
          <a:xfrm>
            <a:off x="230777" y="640080"/>
            <a:ext cx="11730446" cy="6008914"/>
          </a:xfrm>
        </p:spPr>
        <p:txBody>
          <a:bodyPr>
            <a:normAutofit fontScale="92500" lnSpcReduction="20000"/>
          </a:bodyPr>
          <a:lstStyle/>
          <a:p>
            <a:r>
              <a:rPr lang="en-US" b="1" dirty="0" smtClean="0"/>
              <a:t>Starbucks: </a:t>
            </a:r>
            <a:r>
              <a:rPr lang="ru-RU" b="1" dirty="0" err="1" smtClean="0"/>
              <a:t>Перетворення</a:t>
            </a:r>
            <a:r>
              <a:rPr lang="ru-RU" b="1" dirty="0" smtClean="0"/>
              <a:t> </a:t>
            </a:r>
            <a:r>
              <a:rPr lang="ru-RU" b="1" dirty="0" err="1" smtClean="0"/>
              <a:t>споживання</a:t>
            </a:r>
            <a:r>
              <a:rPr lang="ru-RU" b="1" dirty="0" smtClean="0"/>
              <a:t> </a:t>
            </a:r>
            <a:r>
              <a:rPr lang="ru-RU" b="1" dirty="0" err="1" smtClean="0"/>
              <a:t>кави</a:t>
            </a:r>
            <a:r>
              <a:rPr lang="ru-RU" b="1" dirty="0" smtClean="0"/>
              <a:t> на </a:t>
            </a:r>
            <a:r>
              <a:rPr lang="ru-RU" b="1" dirty="0" err="1" smtClean="0"/>
              <a:t>враження</a:t>
            </a:r>
            <a:endParaRPr lang="ru-RU" b="1" dirty="0" smtClean="0"/>
          </a:p>
          <a:p>
            <a:r>
              <a:rPr lang="en-US" dirty="0" smtClean="0"/>
              <a:t>Starbucks — </a:t>
            </a:r>
            <a:r>
              <a:rPr lang="ru-RU" dirty="0" err="1" smtClean="0"/>
              <a:t>це</a:t>
            </a:r>
            <a:r>
              <a:rPr lang="ru-RU" dirty="0" smtClean="0"/>
              <a:t> </a:t>
            </a:r>
            <a:r>
              <a:rPr lang="ru-RU" dirty="0" err="1" smtClean="0"/>
              <a:t>чудовий</a:t>
            </a:r>
            <a:r>
              <a:rPr lang="ru-RU" dirty="0" smtClean="0"/>
              <a:t> приклад того, як </a:t>
            </a:r>
            <a:r>
              <a:rPr lang="ru-RU" dirty="0" err="1" smtClean="0"/>
              <a:t>компанія</a:t>
            </a:r>
            <a:r>
              <a:rPr lang="ru-RU" dirty="0" smtClean="0"/>
              <a:t> </a:t>
            </a:r>
            <a:r>
              <a:rPr lang="ru-RU" dirty="0" err="1" smtClean="0"/>
              <a:t>може</a:t>
            </a:r>
            <a:r>
              <a:rPr lang="ru-RU" dirty="0" smtClean="0"/>
              <a:t> </a:t>
            </a:r>
            <a:r>
              <a:rPr lang="ru-RU" dirty="0" err="1" smtClean="0"/>
              <a:t>перетворити</a:t>
            </a:r>
            <a:r>
              <a:rPr lang="ru-RU" dirty="0" smtClean="0"/>
              <a:t> </a:t>
            </a:r>
            <a:r>
              <a:rPr lang="ru-RU" dirty="0" err="1" smtClean="0"/>
              <a:t>споживчий</a:t>
            </a:r>
            <a:r>
              <a:rPr lang="ru-RU" dirty="0" smtClean="0"/>
              <a:t> продукт на </a:t>
            </a:r>
            <a:r>
              <a:rPr lang="ru-RU" dirty="0" err="1" smtClean="0"/>
              <a:t>унікальний</a:t>
            </a:r>
            <a:r>
              <a:rPr lang="ru-RU" dirty="0" smtClean="0"/>
              <a:t> </a:t>
            </a:r>
            <a:r>
              <a:rPr lang="ru-RU" dirty="0" err="1" smtClean="0"/>
              <a:t>досвід</a:t>
            </a:r>
            <a:r>
              <a:rPr lang="ru-RU" dirty="0" smtClean="0"/>
              <a:t>. </a:t>
            </a:r>
            <a:r>
              <a:rPr lang="en-US" dirty="0" smtClean="0"/>
              <a:t>THE </a:t>
            </a:r>
            <a:r>
              <a:rPr lang="ru-RU" b="1" dirty="0" err="1" smtClean="0"/>
              <a:t>персоналізований</a:t>
            </a:r>
            <a:r>
              <a:rPr lang="ru-RU" b="1" dirty="0" smtClean="0"/>
              <a:t> </a:t>
            </a:r>
            <a:r>
              <a:rPr lang="ru-RU" b="1" dirty="0" err="1" smtClean="0"/>
              <a:t>сервіс</a:t>
            </a:r>
            <a:r>
              <a:rPr lang="ru-RU" dirty="0" smtClean="0"/>
              <a:t>, </a:t>
            </a:r>
            <a:r>
              <a:rPr lang="ru-RU" dirty="0" err="1" smtClean="0"/>
              <a:t>привітна</a:t>
            </a:r>
            <a:r>
              <a:rPr lang="ru-RU" dirty="0" smtClean="0"/>
              <a:t> </a:t>
            </a:r>
            <a:r>
              <a:rPr lang="ru-RU" dirty="0" err="1" smtClean="0"/>
              <a:t>інфраструктура</a:t>
            </a:r>
            <a:r>
              <a:rPr lang="ru-RU" dirty="0" smtClean="0"/>
              <a:t> та </a:t>
            </a:r>
            <a:r>
              <a:rPr lang="ru-RU" dirty="0" err="1" smtClean="0"/>
              <a:t>відчуття</a:t>
            </a:r>
            <a:r>
              <a:rPr lang="ru-RU" dirty="0" smtClean="0"/>
              <a:t>, </a:t>
            </a:r>
            <a:r>
              <a:rPr lang="ru-RU" dirty="0" err="1" smtClean="0"/>
              <a:t>які</a:t>
            </a:r>
            <a:r>
              <a:rPr lang="ru-RU" dirty="0" smtClean="0"/>
              <a:t> </a:t>
            </a:r>
            <a:r>
              <a:rPr lang="ru-RU" dirty="0" err="1" smtClean="0"/>
              <a:t>ви</a:t>
            </a:r>
            <a:r>
              <a:rPr lang="ru-RU" dirty="0" smtClean="0"/>
              <a:t> </a:t>
            </a:r>
            <a:r>
              <a:rPr lang="ru-RU" dirty="0" err="1" smtClean="0"/>
              <a:t>відчуваєте</a:t>
            </a:r>
            <a:r>
              <a:rPr lang="ru-RU" dirty="0" smtClean="0"/>
              <a:t>, </a:t>
            </a:r>
            <a:r>
              <a:rPr lang="ru-RU" dirty="0" err="1" smtClean="0"/>
              <a:t>п'ючи</a:t>
            </a:r>
            <a:r>
              <a:rPr lang="ru-RU" dirty="0" smtClean="0"/>
              <a:t> </a:t>
            </a:r>
            <a:r>
              <a:rPr lang="ru-RU" dirty="0" err="1" smtClean="0"/>
              <a:t>каву</a:t>
            </a:r>
            <a:r>
              <a:rPr lang="ru-RU" dirty="0" smtClean="0"/>
              <a:t> в одному з кафе </a:t>
            </a:r>
            <a:r>
              <a:rPr lang="en-US" dirty="0" smtClean="0"/>
              <a:t>Starbucks, </a:t>
            </a:r>
            <a:r>
              <a:rPr lang="ru-RU" dirty="0" err="1" smtClean="0"/>
              <a:t>представляють</a:t>
            </a:r>
            <a:r>
              <a:rPr lang="ru-RU" dirty="0" smtClean="0"/>
              <a:t> </a:t>
            </a:r>
            <a:r>
              <a:rPr lang="ru-RU" b="1" dirty="0" err="1" smtClean="0"/>
              <a:t>конкурентний</a:t>
            </a:r>
            <a:r>
              <a:rPr lang="ru-RU" b="1" dirty="0" smtClean="0"/>
              <a:t> </a:t>
            </a:r>
            <a:r>
              <a:rPr lang="ru-RU" b="1" dirty="0" err="1" smtClean="0"/>
              <a:t>диференціатор</a:t>
            </a:r>
            <a:r>
              <a:rPr lang="ru-RU" dirty="0" smtClean="0"/>
              <a:t> </a:t>
            </a:r>
            <a:r>
              <a:rPr lang="ru-RU" dirty="0" err="1" smtClean="0"/>
              <a:t>компанії</a:t>
            </a:r>
            <a:r>
              <a:rPr lang="ru-RU" dirty="0" smtClean="0"/>
              <a:t>. </a:t>
            </a:r>
            <a:r>
              <a:rPr lang="ru-RU" dirty="0" err="1" smtClean="0"/>
              <a:t>Саме</a:t>
            </a:r>
            <a:r>
              <a:rPr lang="ru-RU" dirty="0" smtClean="0"/>
              <a:t> </a:t>
            </a:r>
            <a:r>
              <a:rPr lang="ru-RU" dirty="0" err="1" smtClean="0"/>
              <a:t>спосіб</a:t>
            </a:r>
            <a:r>
              <a:rPr lang="ru-RU" dirty="0" smtClean="0"/>
              <a:t> доставки продукту </a:t>
            </a:r>
            <a:r>
              <a:rPr lang="en-US" dirty="0" smtClean="0"/>
              <a:t>Starbucks, </a:t>
            </a:r>
            <a:r>
              <a:rPr lang="ru-RU" dirty="0" smtClean="0"/>
              <a:t>а не </a:t>
            </a:r>
            <a:r>
              <a:rPr lang="ru-RU" dirty="0" err="1" smtClean="0"/>
              <a:t>лише</a:t>
            </a:r>
            <a:r>
              <a:rPr lang="ru-RU" dirty="0" smtClean="0"/>
              <a:t> сам продукт, </a:t>
            </a:r>
            <a:r>
              <a:rPr lang="ru-RU" dirty="0" err="1" smtClean="0"/>
              <a:t>створює</a:t>
            </a:r>
            <a:r>
              <a:rPr lang="ru-RU" dirty="0" smtClean="0"/>
              <a:t> </a:t>
            </a:r>
            <a:r>
              <a:rPr lang="ru-RU" dirty="0" err="1" smtClean="0"/>
              <a:t>цінність</a:t>
            </a:r>
            <a:r>
              <a:rPr lang="ru-RU" dirty="0" smtClean="0"/>
              <a:t> для </a:t>
            </a:r>
            <a:r>
              <a:rPr lang="ru-RU" dirty="0" err="1" smtClean="0"/>
              <a:t>клієнта</a:t>
            </a:r>
            <a:r>
              <a:rPr lang="ru-RU" dirty="0" smtClean="0"/>
              <a:t>.</a:t>
            </a:r>
          </a:p>
          <a:p>
            <a:r>
              <a:rPr lang="en-US" b="1" dirty="0" smtClean="0"/>
              <a:t>Apple: </a:t>
            </a:r>
            <a:r>
              <a:rPr lang="ru-RU" b="1" dirty="0" err="1" smtClean="0"/>
              <a:t>Інтеграція</a:t>
            </a:r>
            <a:r>
              <a:rPr lang="ru-RU" b="1" dirty="0" smtClean="0"/>
              <a:t> продукту та </a:t>
            </a:r>
            <a:r>
              <a:rPr lang="ru-RU" b="1" dirty="0" err="1" smtClean="0"/>
              <a:t>досвіду</a:t>
            </a:r>
            <a:endParaRPr lang="ru-RU" b="1" dirty="0" smtClean="0"/>
          </a:p>
          <a:p>
            <a:r>
              <a:rPr lang="en-US" dirty="0" smtClean="0"/>
              <a:t>Apple </a:t>
            </a:r>
            <a:r>
              <a:rPr lang="ru-RU" dirty="0" err="1" smtClean="0"/>
              <a:t>визнана</a:t>
            </a:r>
            <a:r>
              <a:rPr lang="ru-RU" dirty="0" smtClean="0"/>
              <a:t> за свою </a:t>
            </a:r>
            <a:r>
              <a:rPr lang="ru-RU" dirty="0" err="1" smtClean="0"/>
              <a:t>здатність</a:t>
            </a:r>
            <a:r>
              <a:rPr lang="ru-RU" dirty="0" smtClean="0"/>
              <a:t> </a:t>
            </a:r>
            <a:r>
              <a:rPr lang="ru-RU" dirty="0" err="1" smtClean="0"/>
              <a:t>винятковим</a:t>
            </a:r>
            <a:r>
              <a:rPr lang="ru-RU" dirty="0" smtClean="0"/>
              <a:t> чином </a:t>
            </a:r>
            <a:r>
              <a:rPr lang="ru-RU" dirty="0" err="1" smtClean="0"/>
              <a:t>інтегрувати</a:t>
            </a:r>
            <a:r>
              <a:rPr lang="ru-RU" dirty="0" smtClean="0"/>
              <a:t> продукт та </a:t>
            </a:r>
            <a:r>
              <a:rPr lang="ru-RU" dirty="0" err="1" smtClean="0"/>
              <a:t>досвід</a:t>
            </a:r>
            <a:r>
              <a:rPr lang="ru-RU" dirty="0" smtClean="0"/>
              <a:t>. </a:t>
            </a:r>
            <a:r>
              <a:rPr lang="ru-RU" dirty="0" err="1" smtClean="0"/>
              <a:t>Кожен</a:t>
            </a:r>
            <a:r>
              <a:rPr lang="ru-RU" dirty="0" smtClean="0"/>
              <a:t> </a:t>
            </a:r>
            <a:r>
              <a:rPr lang="ru-RU" dirty="0" err="1" smtClean="0"/>
              <a:t>елемент</a:t>
            </a:r>
            <a:r>
              <a:rPr lang="ru-RU" dirty="0" smtClean="0"/>
              <a:t> </a:t>
            </a:r>
            <a:r>
              <a:rPr lang="ru-RU" dirty="0" err="1" smtClean="0"/>
              <a:t>екосистеми</a:t>
            </a:r>
            <a:r>
              <a:rPr lang="ru-RU" dirty="0" smtClean="0"/>
              <a:t> </a:t>
            </a:r>
            <a:r>
              <a:rPr lang="en-US" dirty="0" smtClean="0"/>
              <a:t>Apple </a:t>
            </a:r>
            <a:r>
              <a:rPr lang="ru-RU" dirty="0" err="1" smtClean="0"/>
              <a:t>розроблений</a:t>
            </a:r>
            <a:r>
              <a:rPr lang="ru-RU" dirty="0" smtClean="0"/>
              <a:t> для </a:t>
            </a:r>
            <a:r>
              <a:rPr lang="ru-RU" dirty="0" err="1" smtClean="0"/>
              <a:t>посилення</a:t>
            </a:r>
            <a:r>
              <a:rPr lang="ru-RU" dirty="0" smtClean="0"/>
              <a:t> </a:t>
            </a:r>
            <a:r>
              <a:rPr lang="ru-RU" dirty="0" err="1" smtClean="0"/>
              <a:t>сприйняття</a:t>
            </a:r>
            <a:r>
              <a:rPr lang="ru-RU" dirty="0" smtClean="0"/>
              <a:t> </a:t>
            </a:r>
            <a:r>
              <a:rPr lang="ru-RU" b="1" dirty="0" err="1" smtClean="0"/>
              <a:t>якість</a:t>
            </a:r>
            <a:r>
              <a:rPr lang="ru-RU" dirty="0" smtClean="0"/>
              <a:t> та </a:t>
            </a:r>
            <a:r>
              <a:rPr lang="ru-RU" dirty="0" err="1" smtClean="0"/>
              <a:t>ексклюзивність</a:t>
            </a:r>
            <a:r>
              <a:rPr lang="ru-RU" dirty="0" smtClean="0"/>
              <a:t>, </a:t>
            </a:r>
            <a:r>
              <a:rPr lang="ru-RU" dirty="0" err="1" smtClean="0"/>
              <a:t>створюючи</a:t>
            </a:r>
            <a:r>
              <a:rPr lang="ru-RU" dirty="0" smtClean="0"/>
              <a:t> </a:t>
            </a:r>
            <a:r>
              <a:rPr lang="ru-RU" b="1" dirty="0" err="1" smtClean="0"/>
              <a:t>конкурентний</a:t>
            </a:r>
            <a:r>
              <a:rPr lang="ru-RU" b="1" dirty="0" smtClean="0"/>
              <a:t> </a:t>
            </a:r>
            <a:r>
              <a:rPr lang="ru-RU" b="1" dirty="0" err="1" smtClean="0"/>
              <a:t>диференціатор</a:t>
            </a:r>
            <a:r>
              <a:rPr lang="ru-RU" dirty="0" smtClean="0"/>
              <a:t> </a:t>
            </a:r>
            <a:r>
              <a:rPr lang="ru-RU" dirty="0" err="1" smtClean="0"/>
              <a:t>що</a:t>
            </a:r>
            <a:r>
              <a:rPr lang="ru-RU" dirty="0" smtClean="0"/>
              <a:t> </a:t>
            </a:r>
            <a:r>
              <a:rPr lang="ru-RU" dirty="0" err="1" smtClean="0"/>
              <a:t>виходить</a:t>
            </a:r>
            <a:r>
              <a:rPr lang="ru-RU" dirty="0" smtClean="0"/>
              <a:t> за рамки </a:t>
            </a:r>
            <a:r>
              <a:rPr lang="ru-RU" dirty="0" err="1" smtClean="0"/>
              <a:t>технічних</a:t>
            </a:r>
            <a:r>
              <a:rPr lang="ru-RU" dirty="0" smtClean="0"/>
              <a:t> характеристик </a:t>
            </a:r>
            <a:r>
              <a:rPr lang="ru-RU" dirty="0" err="1" smtClean="0"/>
              <a:t>продукції</a:t>
            </a:r>
            <a:r>
              <a:rPr lang="ru-RU" dirty="0" smtClean="0"/>
              <a:t>. </a:t>
            </a:r>
            <a:r>
              <a:rPr lang="ru-RU" dirty="0" err="1" smtClean="0"/>
              <a:t>Такий</a:t>
            </a:r>
            <a:r>
              <a:rPr lang="ru-RU" dirty="0" smtClean="0"/>
              <a:t> </a:t>
            </a:r>
            <a:r>
              <a:rPr lang="ru-RU" dirty="0" err="1" smtClean="0"/>
              <a:t>підхід</a:t>
            </a:r>
            <a:r>
              <a:rPr lang="ru-RU" dirty="0" smtClean="0"/>
              <a:t> </a:t>
            </a:r>
            <a:r>
              <a:rPr lang="ru-RU" dirty="0" err="1" smtClean="0"/>
              <a:t>призводить</a:t>
            </a:r>
            <a:r>
              <a:rPr lang="ru-RU" dirty="0" smtClean="0"/>
              <a:t> до </a:t>
            </a:r>
            <a:r>
              <a:rPr lang="ru-RU" dirty="0" err="1" smtClean="0"/>
              <a:t>цілісного</a:t>
            </a:r>
            <a:r>
              <a:rPr lang="ru-RU" dirty="0" smtClean="0"/>
              <a:t> та </a:t>
            </a:r>
            <a:r>
              <a:rPr lang="ru-RU" dirty="0" err="1" smtClean="0"/>
              <a:t>незабутнього</a:t>
            </a:r>
            <a:r>
              <a:rPr lang="ru-RU" dirty="0" smtClean="0"/>
              <a:t> </a:t>
            </a:r>
            <a:r>
              <a:rPr lang="ru-RU" dirty="0" err="1" smtClean="0"/>
              <a:t>клієнтського</a:t>
            </a:r>
            <a:r>
              <a:rPr lang="ru-RU" dirty="0" smtClean="0"/>
              <a:t> </a:t>
            </a:r>
            <a:r>
              <a:rPr lang="ru-RU" dirty="0" err="1" smtClean="0"/>
              <a:t>досвіду</a:t>
            </a:r>
            <a:r>
              <a:rPr lang="ru-RU" dirty="0" smtClean="0"/>
              <a:t>.</a:t>
            </a:r>
          </a:p>
          <a:p>
            <a:r>
              <a:rPr lang="ru-RU" b="1" dirty="0" err="1" smtClean="0"/>
              <a:t>Бразильські</a:t>
            </a:r>
            <a:r>
              <a:rPr lang="ru-RU" b="1" dirty="0" smtClean="0"/>
              <a:t> </a:t>
            </a:r>
            <a:r>
              <a:rPr lang="ru-RU" b="1" dirty="0" err="1" smtClean="0"/>
              <a:t>компанії</a:t>
            </a:r>
            <a:r>
              <a:rPr lang="ru-RU" b="1" dirty="0" smtClean="0"/>
              <a:t>, </a:t>
            </a:r>
            <a:r>
              <a:rPr lang="ru-RU" b="1" dirty="0" err="1" smtClean="0"/>
              <a:t>що</a:t>
            </a:r>
            <a:r>
              <a:rPr lang="ru-RU" b="1" dirty="0" smtClean="0"/>
              <a:t> </a:t>
            </a:r>
            <a:r>
              <a:rPr lang="ru-RU" b="1" dirty="0" err="1" smtClean="0"/>
              <a:t>впроваджують</a:t>
            </a:r>
            <a:r>
              <a:rPr lang="ru-RU" b="1" dirty="0" smtClean="0"/>
              <a:t> </a:t>
            </a:r>
            <a:r>
              <a:rPr lang="ru-RU" b="1" dirty="0" err="1" smtClean="0"/>
              <a:t>інновації</a:t>
            </a:r>
            <a:r>
              <a:rPr lang="ru-RU" b="1" dirty="0" smtClean="0"/>
              <a:t> в </a:t>
            </a:r>
            <a:r>
              <a:rPr lang="ru-RU" b="1" dirty="0" err="1" smtClean="0"/>
              <a:t>клієнтському</a:t>
            </a:r>
            <a:r>
              <a:rPr lang="ru-RU" b="1" dirty="0" smtClean="0"/>
              <a:t> </a:t>
            </a:r>
            <a:r>
              <a:rPr lang="ru-RU" b="1" dirty="0" err="1" smtClean="0"/>
              <a:t>досвіді</a:t>
            </a:r>
            <a:endParaRPr lang="ru-RU" b="1" dirty="0" smtClean="0"/>
          </a:p>
          <a:p>
            <a:r>
              <a:rPr lang="ru-RU" dirty="0" smtClean="0"/>
              <a:t>У </a:t>
            </a:r>
            <a:r>
              <a:rPr lang="ru-RU" dirty="0" err="1" smtClean="0"/>
              <a:t>Бразилії</a:t>
            </a:r>
            <a:r>
              <a:rPr lang="ru-RU" dirty="0" smtClean="0"/>
              <a:t> </a:t>
            </a:r>
            <a:r>
              <a:rPr lang="ru-RU" dirty="0" err="1" smtClean="0"/>
              <a:t>інноваційні</a:t>
            </a:r>
            <a:r>
              <a:rPr lang="ru-RU" dirty="0" smtClean="0"/>
              <a:t> </a:t>
            </a:r>
            <a:r>
              <a:rPr lang="ru-RU" dirty="0" err="1" smtClean="0"/>
              <a:t>компанії</a:t>
            </a:r>
            <a:r>
              <a:rPr lang="ru-RU" dirty="0" smtClean="0"/>
              <a:t> </a:t>
            </a:r>
            <a:r>
              <a:rPr lang="ru-RU" dirty="0" err="1" smtClean="0"/>
              <a:t>адаптували</a:t>
            </a:r>
            <a:r>
              <a:rPr lang="ru-RU" dirty="0" smtClean="0"/>
              <a:t> </a:t>
            </a:r>
            <a:r>
              <a:rPr lang="ru-RU" dirty="0" err="1" smtClean="0"/>
              <a:t>глобальні</a:t>
            </a:r>
            <a:r>
              <a:rPr lang="ru-RU" dirty="0" smtClean="0"/>
              <a:t> </a:t>
            </a:r>
            <a:r>
              <a:rPr lang="ru-RU" dirty="0" err="1" smtClean="0"/>
              <a:t>стратегії</a:t>
            </a:r>
            <a:r>
              <a:rPr lang="ru-RU" dirty="0" smtClean="0"/>
              <a:t> до </a:t>
            </a:r>
            <a:r>
              <a:rPr lang="ru-RU" dirty="0" err="1" smtClean="0"/>
              <a:t>особливостей</a:t>
            </a:r>
            <a:r>
              <a:rPr lang="ru-RU" dirty="0" smtClean="0"/>
              <a:t> </a:t>
            </a:r>
            <a:r>
              <a:rPr lang="ru-RU" dirty="0" err="1" smtClean="0"/>
              <a:t>місцевих</a:t>
            </a:r>
            <a:r>
              <a:rPr lang="ru-RU" dirty="0" smtClean="0"/>
              <a:t> </a:t>
            </a:r>
            <a:r>
              <a:rPr lang="ru-RU" dirty="0" err="1" smtClean="0"/>
              <a:t>споживачів</a:t>
            </a:r>
            <a:r>
              <a:rPr lang="ru-RU" dirty="0" smtClean="0"/>
              <a:t>, </a:t>
            </a:r>
            <a:r>
              <a:rPr lang="ru-RU" dirty="0" err="1" smtClean="0"/>
              <a:t>розробляючи</a:t>
            </a:r>
            <a:r>
              <a:rPr lang="ru-RU" dirty="0" smtClean="0"/>
              <a:t> </a:t>
            </a:r>
            <a:r>
              <a:rPr lang="ru-RU" b="1" dirty="0" err="1" smtClean="0"/>
              <a:t>рішення</a:t>
            </a:r>
            <a:r>
              <a:rPr lang="ru-RU" dirty="0" smtClean="0"/>
              <a:t> </a:t>
            </a:r>
            <a:r>
              <a:rPr lang="ru-RU" dirty="0" err="1" smtClean="0"/>
              <a:t>які</a:t>
            </a:r>
            <a:r>
              <a:rPr lang="ru-RU" dirty="0" smtClean="0"/>
              <a:t> </a:t>
            </a:r>
            <a:r>
              <a:rPr lang="ru-RU" dirty="0" err="1" smtClean="0"/>
              <a:t>покращують</a:t>
            </a:r>
            <a:r>
              <a:rPr lang="ru-RU" dirty="0" smtClean="0"/>
              <a:t> </a:t>
            </a:r>
            <a:r>
              <a:rPr lang="ru-RU" dirty="0" err="1" smtClean="0"/>
              <a:t>клієнтський</a:t>
            </a:r>
            <a:r>
              <a:rPr lang="ru-RU" dirty="0" smtClean="0"/>
              <a:t> </a:t>
            </a:r>
            <a:r>
              <a:rPr lang="ru-RU" dirty="0" err="1" smtClean="0"/>
              <a:t>досвід</a:t>
            </a:r>
            <a:r>
              <a:rPr lang="ru-RU" dirty="0" smtClean="0"/>
              <a:t> та </a:t>
            </a:r>
            <a:r>
              <a:rPr lang="ru-RU" dirty="0" err="1" smtClean="0"/>
              <a:t>встановлюють</a:t>
            </a:r>
            <a:r>
              <a:rPr lang="ru-RU" dirty="0" smtClean="0"/>
              <a:t> </a:t>
            </a:r>
            <a:r>
              <a:rPr lang="ru-RU" b="1" dirty="0" err="1" smtClean="0"/>
              <a:t>конкурентні</a:t>
            </a:r>
            <a:r>
              <a:rPr lang="ru-RU" b="1" dirty="0" smtClean="0"/>
              <a:t> </a:t>
            </a:r>
            <a:r>
              <a:rPr lang="ru-RU" b="1" dirty="0" err="1" smtClean="0"/>
              <a:t>диференціатори</a:t>
            </a:r>
            <a:r>
              <a:rPr lang="ru-RU" dirty="0" smtClean="0"/>
              <a:t> </a:t>
            </a:r>
            <a:r>
              <a:rPr lang="ru-RU" dirty="0" err="1" smtClean="0"/>
              <a:t>релевантні</a:t>
            </a:r>
            <a:r>
              <a:rPr lang="ru-RU" dirty="0" smtClean="0"/>
              <a:t> для </a:t>
            </a:r>
            <a:r>
              <a:rPr lang="ru-RU" dirty="0" err="1" smtClean="0"/>
              <a:t>національного</a:t>
            </a:r>
            <a:r>
              <a:rPr lang="ru-RU" dirty="0" smtClean="0"/>
              <a:t> ринку. </a:t>
            </a:r>
            <a:r>
              <a:rPr lang="ru-RU" dirty="0" err="1" smtClean="0"/>
              <a:t>Ці</a:t>
            </a:r>
            <a:r>
              <a:rPr lang="ru-RU" dirty="0" smtClean="0"/>
              <a:t> </a:t>
            </a:r>
            <a:r>
              <a:rPr lang="ru-RU" dirty="0" err="1" smtClean="0"/>
              <a:t>компанії</a:t>
            </a:r>
            <a:r>
              <a:rPr lang="ru-RU" dirty="0" smtClean="0"/>
              <a:t> </a:t>
            </a:r>
            <a:r>
              <a:rPr lang="ru-RU" dirty="0" err="1" smtClean="0"/>
              <a:t>демонструють</a:t>
            </a:r>
            <a:r>
              <a:rPr lang="ru-RU" dirty="0" smtClean="0"/>
              <a:t>, </a:t>
            </a:r>
            <a:r>
              <a:rPr lang="ru-RU" dirty="0" err="1" smtClean="0"/>
              <a:t>що</a:t>
            </a:r>
            <a:r>
              <a:rPr lang="ru-RU" dirty="0" smtClean="0"/>
              <a:t> </a:t>
            </a:r>
            <a:r>
              <a:rPr lang="ru-RU" dirty="0" err="1" smtClean="0"/>
              <a:t>інновації</a:t>
            </a:r>
            <a:r>
              <a:rPr lang="ru-RU" dirty="0" smtClean="0"/>
              <a:t> в </a:t>
            </a:r>
            <a:r>
              <a:rPr lang="ru-RU" dirty="0" err="1" smtClean="0"/>
              <a:t>клієнтському</a:t>
            </a:r>
            <a:r>
              <a:rPr lang="ru-RU" dirty="0" smtClean="0"/>
              <a:t> </a:t>
            </a:r>
            <a:r>
              <a:rPr lang="ru-RU" dirty="0" err="1" smtClean="0"/>
              <a:t>досвіді</a:t>
            </a:r>
            <a:r>
              <a:rPr lang="ru-RU" dirty="0" smtClean="0"/>
              <a:t> </a:t>
            </a:r>
            <a:r>
              <a:rPr lang="ru-RU" dirty="0" err="1" smtClean="0"/>
              <a:t>можуть</a:t>
            </a:r>
            <a:r>
              <a:rPr lang="ru-RU" dirty="0" smtClean="0"/>
              <a:t> бути </a:t>
            </a:r>
            <a:r>
              <a:rPr lang="ru-RU" dirty="0" err="1" smtClean="0"/>
              <a:t>ефективним</a:t>
            </a:r>
            <a:r>
              <a:rPr lang="ru-RU" dirty="0" smtClean="0"/>
              <a:t> шляхом до </a:t>
            </a:r>
            <a:r>
              <a:rPr lang="ru-RU" dirty="0" err="1" smtClean="0"/>
              <a:t>успіху</a:t>
            </a:r>
            <a:r>
              <a:rPr lang="ru-RU" dirty="0" smtClean="0"/>
              <a:t> в </a:t>
            </a:r>
            <a:r>
              <a:rPr lang="ru-RU" dirty="0" err="1" smtClean="0"/>
              <a:t>бізнесі</a:t>
            </a:r>
            <a:r>
              <a:rPr lang="ru-RU" smtClean="0"/>
              <a:t>.</a:t>
            </a:r>
          </a:p>
          <a:p>
            <a:endParaRPr lang="en-US"/>
          </a:p>
        </p:txBody>
      </p:sp>
    </p:spTree>
    <p:extLst>
      <p:ext uri="{BB962C8B-B14F-4D97-AF65-F5344CB8AC3E}">
        <p14:creationId xmlns:p14="http://schemas.microsoft.com/office/powerpoint/2010/main" val="674997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445" y="365126"/>
            <a:ext cx="11599817" cy="261891"/>
          </a:xfrm>
        </p:spPr>
        <p:txBody>
          <a:bodyPr>
            <a:noAutofit/>
          </a:bodyPr>
          <a:lstStyle/>
          <a:p>
            <a:r>
              <a:rPr lang="ru-RU" sz="3600" b="1" dirty="0" err="1" smtClean="0"/>
              <a:t>Що</a:t>
            </a:r>
            <a:r>
              <a:rPr lang="ru-RU" sz="3600" b="1" dirty="0" smtClean="0"/>
              <a:t> </a:t>
            </a:r>
            <a:r>
              <a:rPr lang="ru-RU" sz="3600" b="1" dirty="0" err="1" smtClean="0"/>
              <a:t>потрібно</a:t>
            </a:r>
            <a:r>
              <a:rPr lang="ru-RU" sz="3600" b="1" dirty="0" smtClean="0"/>
              <a:t> знати перед </a:t>
            </a:r>
            <a:r>
              <a:rPr lang="ru-RU" sz="3600" b="1" dirty="0" err="1" smtClean="0"/>
              <a:t>впровадженням</a:t>
            </a:r>
            <a:r>
              <a:rPr lang="ru-RU" sz="3600" b="1" dirty="0" smtClean="0"/>
              <a:t> </a:t>
            </a:r>
            <a:r>
              <a:rPr lang="ru-RU" sz="3600" b="1" dirty="0" err="1" smtClean="0"/>
              <a:t>персоналізації</a:t>
            </a:r>
            <a:endParaRPr lang="ru-RU" sz="3600" b="1" dirty="0"/>
          </a:p>
        </p:txBody>
      </p:sp>
      <p:sp>
        <p:nvSpPr>
          <p:cNvPr id="3" name="Объект 2"/>
          <p:cNvSpPr>
            <a:spLocks noGrp="1"/>
          </p:cNvSpPr>
          <p:nvPr>
            <p:ph idx="1"/>
          </p:nvPr>
        </p:nvSpPr>
        <p:spPr>
          <a:xfrm>
            <a:off x="182880" y="901337"/>
            <a:ext cx="11717382" cy="5760720"/>
          </a:xfrm>
        </p:spPr>
        <p:txBody>
          <a:bodyPr>
            <a:normAutofit fontScale="77500" lnSpcReduction="20000"/>
          </a:bodyPr>
          <a:lstStyle/>
          <a:p>
            <a:r>
              <a:rPr lang="ru-RU" dirty="0" err="1" smtClean="0"/>
              <a:t>Персоналізована</a:t>
            </a:r>
            <a:r>
              <a:rPr lang="ru-RU" dirty="0" smtClean="0"/>
              <a:t> </a:t>
            </a:r>
            <a:r>
              <a:rPr lang="ru-RU" dirty="0" err="1" smtClean="0"/>
              <a:t>комунікація</a:t>
            </a:r>
            <a:r>
              <a:rPr lang="ru-RU" dirty="0" smtClean="0"/>
              <a:t> з </a:t>
            </a:r>
            <a:r>
              <a:rPr lang="ru-RU" dirty="0" err="1" smtClean="0"/>
              <a:t>компанією</a:t>
            </a:r>
            <a:r>
              <a:rPr lang="ru-RU" dirty="0" smtClean="0"/>
              <a:t> </a:t>
            </a:r>
            <a:r>
              <a:rPr lang="ru-RU" dirty="0" err="1" smtClean="0"/>
              <a:t>може</a:t>
            </a:r>
            <a:r>
              <a:rPr lang="ru-RU" dirty="0" smtClean="0"/>
              <a:t> бути некомфортною для </a:t>
            </a:r>
            <a:r>
              <a:rPr lang="ru-RU" dirty="0" err="1" smtClean="0"/>
              <a:t>клієнта</a:t>
            </a:r>
            <a:r>
              <a:rPr lang="ru-RU" dirty="0" smtClean="0"/>
              <a:t> з </a:t>
            </a:r>
            <a:r>
              <a:rPr lang="ru-RU" dirty="0" err="1" smtClean="0"/>
              <a:t>кількох</a:t>
            </a:r>
            <a:r>
              <a:rPr lang="ru-RU" dirty="0" smtClean="0"/>
              <a:t> причин:</a:t>
            </a:r>
          </a:p>
          <a:p>
            <a:r>
              <a:rPr lang="ru-RU" b="1" dirty="0" smtClean="0"/>
              <a:t>1. </a:t>
            </a:r>
            <a:r>
              <a:rPr lang="ru-RU" b="1" dirty="0" err="1" smtClean="0"/>
              <a:t>Порушення</a:t>
            </a:r>
            <a:r>
              <a:rPr lang="ru-RU" b="1" dirty="0" smtClean="0"/>
              <a:t> </a:t>
            </a:r>
            <a:r>
              <a:rPr lang="ru-RU" b="1" dirty="0" err="1" smtClean="0"/>
              <a:t>приватності</a:t>
            </a:r>
            <a:r>
              <a:rPr lang="ru-RU" b="1" dirty="0" smtClean="0"/>
              <a:t>.</a:t>
            </a:r>
            <a:r>
              <a:rPr lang="ru-RU" dirty="0" smtClean="0"/>
              <a:t> </a:t>
            </a:r>
            <a:r>
              <a:rPr lang="ru-RU" dirty="0" err="1" smtClean="0"/>
              <a:t>Надмірна</a:t>
            </a:r>
            <a:r>
              <a:rPr lang="ru-RU" dirty="0" smtClean="0"/>
              <a:t> </a:t>
            </a:r>
            <a:r>
              <a:rPr lang="ru-RU" dirty="0" err="1" smtClean="0">
                <a:hlinkClick r:id="rId2"/>
              </a:rPr>
              <a:t>персоналізація</a:t>
            </a:r>
            <a:r>
              <a:rPr lang="ru-RU" dirty="0" smtClean="0"/>
              <a:t> </a:t>
            </a:r>
            <a:r>
              <a:rPr lang="ru-RU" dirty="0" err="1" smtClean="0"/>
              <a:t>може</a:t>
            </a:r>
            <a:r>
              <a:rPr lang="ru-RU" dirty="0" smtClean="0"/>
              <a:t> </a:t>
            </a:r>
            <a:r>
              <a:rPr lang="ru-RU" dirty="0" err="1" smtClean="0"/>
              <a:t>створити</a:t>
            </a:r>
            <a:r>
              <a:rPr lang="ru-RU" dirty="0" smtClean="0"/>
              <a:t> у </a:t>
            </a:r>
            <a:r>
              <a:rPr lang="ru-RU" dirty="0" err="1" smtClean="0"/>
              <a:t>клієнта</a:t>
            </a:r>
            <a:r>
              <a:rPr lang="ru-RU" dirty="0" smtClean="0"/>
              <a:t> </a:t>
            </a:r>
            <a:r>
              <a:rPr lang="ru-RU" dirty="0" err="1" smtClean="0"/>
              <a:t>відчуття</a:t>
            </a:r>
            <a:r>
              <a:rPr lang="ru-RU" dirty="0" smtClean="0"/>
              <a:t>, </a:t>
            </a:r>
            <a:r>
              <a:rPr lang="ru-RU" dirty="0" err="1" smtClean="0"/>
              <a:t>що</a:t>
            </a:r>
            <a:r>
              <a:rPr lang="ru-RU" dirty="0" smtClean="0"/>
              <a:t> </a:t>
            </a:r>
            <a:r>
              <a:rPr lang="ru-RU" dirty="0" err="1" smtClean="0"/>
              <a:t>компанія</a:t>
            </a:r>
            <a:r>
              <a:rPr lang="ru-RU" dirty="0" smtClean="0"/>
              <a:t> </a:t>
            </a:r>
            <a:r>
              <a:rPr lang="ru-RU" dirty="0" err="1" smtClean="0"/>
              <a:t>має</a:t>
            </a:r>
            <a:r>
              <a:rPr lang="ru-RU" dirty="0" smtClean="0"/>
              <a:t> </a:t>
            </a:r>
            <a:r>
              <a:rPr lang="ru-RU" dirty="0" err="1" smtClean="0"/>
              <a:t>занадто</a:t>
            </a:r>
            <a:r>
              <a:rPr lang="ru-RU" dirty="0" smtClean="0"/>
              <a:t> </a:t>
            </a:r>
            <a:r>
              <a:rPr lang="ru-RU" dirty="0" err="1" smtClean="0"/>
              <a:t>багато</a:t>
            </a:r>
            <a:r>
              <a:rPr lang="ru-RU" dirty="0" smtClean="0"/>
              <a:t> </a:t>
            </a:r>
            <a:r>
              <a:rPr lang="ru-RU" dirty="0" err="1" smtClean="0"/>
              <a:t>інформації</a:t>
            </a:r>
            <a:r>
              <a:rPr lang="ru-RU" dirty="0" smtClean="0"/>
              <a:t> про </a:t>
            </a:r>
            <a:r>
              <a:rPr lang="ru-RU" dirty="0" err="1" smtClean="0"/>
              <a:t>нього</a:t>
            </a:r>
            <a:r>
              <a:rPr lang="ru-RU" dirty="0" smtClean="0"/>
              <a:t>. </a:t>
            </a:r>
            <a:r>
              <a:rPr lang="ru-RU" dirty="0" err="1" smtClean="0"/>
              <a:t>Наприклад</a:t>
            </a:r>
            <a:r>
              <a:rPr lang="ru-RU" dirty="0" smtClean="0"/>
              <a:t>, </a:t>
            </a:r>
            <a:r>
              <a:rPr lang="ru-RU" dirty="0" err="1" smtClean="0"/>
              <a:t>якщо</a:t>
            </a:r>
            <a:r>
              <a:rPr lang="ru-RU" dirty="0" smtClean="0"/>
              <a:t> </a:t>
            </a:r>
            <a:r>
              <a:rPr lang="ru-RU" dirty="0" err="1" smtClean="0"/>
              <a:t>компанія</a:t>
            </a:r>
            <a:r>
              <a:rPr lang="ru-RU" dirty="0" smtClean="0"/>
              <a:t> </a:t>
            </a:r>
            <a:r>
              <a:rPr lang="ru-RU" dirty="0" err="1" smtClean="0"/>
              <a:t>використовує</a:t>
            </a:r>
            <a:r>
              <a:rPr lang="ru-RU" dirty="0" smtClean="0"/>
              <a:t> </a:t>
            </a:r>
            <a:r>
              <a:rPr lang="ru-RU" dirty="0" err="1" smtClean="0"/>
              <a:t>дані</a:t>
            </a:r>
            <a:r>
              <a:rPr lang="ru-RU" dirty="0" smtClean="0"/>
              <a:t>, </a:t>
            </a:r>
            <a:r>
              <a:rPr lang="ru-RU" dirty="0" err="1" smtClean="0"/>
              <a:t>які</a:t>
            </a:r>
            <a:r>
              <a:rPr lang="ru-RU" dirty="0" smtClean="0"/>
              <a:t> </a:t>
            </a:r>
            <a:r>
              <a:rPr lang="ru-RU" dirty="0" err="1" smtClean="0"/>
              <a:t>клієнт</a:t>
            </a:r>
            <a:r>
              <a:rPr lang="ru-RU" dirty="0" smtClean="0"/>
              <a:t> не </a:t>
            </a:r>
            <a:r>
              <a:rPr lang="ru-RU" dirty="0" err="1" smtClean="0"/>
              <a:t>усвідомлював</a:t>
            </a:r>
            <a:r>
              <a:rPr lang="ru-RU" dirty="0" smtClean="0"/>
              <a:t>, </a:t>
            </a:r>
            <a:r>
              <a:rPr lang="ru-RU" dirty="0" err="1" smtClean="0"/>
              <a:t>що</a:t>
            </a:r>
            <a:r>
              <a:rPr lang="ru-RU" dirty="0" smtClean="0"/>
              <a:t> вони </a:t>
            </a:r>
            <a:r>
              <a:rPr lang="ru-RU" dirty="0" err="1" smtClean="0"/>
              <a:t>доступні</a:t>
            </a:r>
            <a:r>
              <a:rPr lang="ru-RU" dirty="0" smtClean="0"/>
              <a:t>, </a:t>
            </a:r>
            <a:r>
              <a:rPr lang="ru-RU" dirty="0" err="1" smtClean="0"/>
              <a:t>це</a:t>
            </a:r>
            <a:r>
              <a:rPr lang="ru-RU" dirty="0" smtClean="0"/>
              <a:t> </a:t>
            </a:r>
            <a:r>
              <a:rPr lang="ru-RU" dirty="0" err="1" smtClean="0"/>
              <a:t>може</a:t>
            </a:r>
            <a:r>
              <a:rPr lang="ru-RU" dirty="0" smtClean="0"/>
              <a:t> </a:t>
            </a:r>
            <a:r>
              <a:rPr lang="ru-RU" dirty="0" err="1" smtClean="0"/>
              <a:t>викликати</a:t>
            </a:r>
            <a:r>
              <a:rPr lang="ru-RU" dirty="0" smtClean="0"/>
              <a:t> </a:t>
            </a:r>
            <a:r>
              <a:rPr lang="ru-RU" dirty="0" err="1" smtClean="0"/>
              <a:t>відчуття</a:t>
            </a:r>
            <a:r>
              <a:rPr lang="ru-RU" dirty="0" smtClean="0"/>
              <a:t> </a:t>
            </a:r>
            <a:r>
              <a:rPr lang="ru-RU" dirty="0" err="1" smtClean="0"/>
              <a:t>вторгнення</a:t>
            </a:r>
            <a:r>
              <a:rPr lang="ru-RU" dirty="0" smtClean="0"/>
              <a:t> в </a:t>
            </a:r>
            <a:r>
              <a:rPr lang="ru-RU" dirty="0" err="1" smtClean="0"/>
              <a:t>особистий</a:t>
            </a:r>
            <a:r>
              <a:rPr lang="ru-RU" dirty="0" smtClean="0"/>
              <a:t> </a:t>
            </a:r>
            <a:r>
              <a:rPr lang="ru-RU" dirty="0" err="1" smtClean="0"/>
              <a:t>простір</a:t>
            </a:r>
            <a:r>
              <a:rPr lang="ru-RU" dirty="0" smtClean="0"/>
              <a:t>.</a:t>
            </a:r>
          </a:p>
          <a:p>
            <a:r>
              <a:rPr lang="ru-RU" b="1" dirty="0" smtClean="0"/>
              <a:t>2. </a:t>
            </a:r>
            <a:r>
              <a:rPr lang="ru-RU" b="1" dirty="0" err="1" smtClean="0"/>
              <a:t>Відчуття</a:t>
            </a:r>
            <a:r>
              <a:rPr lang="ru-RU" b="1" dirty="0" smtClean="0"/>
              <a:t> </a:t>
            </a:r>
            <a:r>
              <a:rPr lang="ru-RU" b="1" dirty="0" err="1" smtClean="0"/>
              <a:t>маніпуляції</a:t>
            </a:r>
            <a:r>
              <a:rPr lang="ru-RU" b="1" dirty="0" smtClean="0"/>
              <a:t>.</a:t>
            </a:r>
            <a:r>
              <a:rPr lang="ru-RU" dirty="0" smtClean="0"/>
              <a:t> Коли </a:t>
            </a:r>
            <a:r>
              <a:rPr lang="ru-RU" dirty="0" err="1" smtClean="0"/>
              <a:t>клієнти</a:t>
            </a:r>
            <a:r>
              <a:rPr lang="ru-RU" dirty="0" smtClean="0"/>
              <a:t> </a:t>
            </a:r>
            <a:r>
              <a:rPr lang="ru-RU" dirty="0" err="1" smtClean="0"/>
              <a:t>помічають</a:t>
            </a:r>
            <a:r>
              <a:rPr lang="ru-RU" dirty="0" smtClean="0"/>
              <a:t>, </a:t>
            </a:r>
            <a:r>
              <a:rPr lang="ru-RU" dirty="0" err="1" smtClean="0"/>
              <a:t>що</a:t>
            </a:r>
            <a:r>
              <a:rPr lang="ru-RU" dirty="0" smtClean="0"/>
              <a:t> </a:t>
            </a:r>
            <a:r>
              <a:rPr lang="ru-RU" dirty="0" err="1" smtClean="0"/>
              <a:t>компанії</a:t>
            </a:r>
            <a:r>
              <a:rPr lang="ru-RU" dirty="0" smtClean="0"/>
              <a:t> </a:t>
            </a:r>
            <a:r>
              <a:rPr lang="ru-RU" dirty="0" err="1" smtClean="0"/>
              <a:t>використовують</a:t>
            </a:r>
            <a:r>
              <a:rPr lang="ru-RU" dirty="0" smtClean="0"/>
              <a:t> </a:t>
            </a:r>
            <a:r>
              <a:rPr lang="ru-RU" dirty="0" err="1" smtClean="0"/>
              <a:t>персоналізацію</a:t>
            </a:r>
            <a:r>
              <a:rPr lang="ru-RU" dirty="0" smtClean="0"/>
              <a:t> для </a:t>
            </a:r>
            <a:r>
              <a:rPr lang="ru-RU" dirty="0" err="1" smtClean="0"/>
              <a:t>впливу</a:t>
            </a:r>
            <a:r>
              <a:rPr lang="ru-RU" dirty="0" smtClean="0"/>
              <a:t> на </a:t>
            </a:r>
            <a:r>
              <a:rPr lang="ru-RU" dirty="0" err="1" smtClean="0"/>
              <a:t>їхні</a:t>
            </a:r>
            <a:r>
              <a:rPr lang="ru-RU" dirty="0" smtClean="0"/>
              <a:t> </a:t>
            </a:r>
            <a:r>
              <a:rPr lang="ru-RU" dirty="0" err="1" smtClean="0"/>
              <a:t>рішення</a:t>
            </a:r>
            <a:r>
              <a:rPr lang="ru-RU" dirty="0" smtClean="0"/>
              <a:t> </a:t>
            </a:r>
            <a:r>
              <a:rPr lang="ru-RU" dirty="0" err="1" smtClean="0"/>
              <a:t>або</a:t>
            </a:r>
            <a:r>
              <a:rPr lang="ru-RU" dirty="0" smtClean="0"/>
              <a:t> покупки, </a:t>
            </a:r>
            <a:r>
              <a:rPr lang="ru-RU" dirty="0" err="1" smtClean="0"/>
              <a:t>це</a:t>
            </a:r>
            <a:r>
              <a:rPr lang="ru-RU" dirty="0" smtClean="0"/>
              <a:t> </a:t>
            </a:r>
            <a:r>
              <a:rPr lang="ru-RU" dirty="0" err="1" smtClean="0"/>
              <a:t>може</a:t>
            </a:r>
            <a:r>
              <a:rPr lang="ru-RU" dirty="0" smtClean="0"/>
              <a:t> </a:t>
            </a:r>
            <a:r>
              <a:rPr lang="ru-RU" dirty="0" err="1" smtClean="0"/>
              <a:t>створити</a:t>
            </a:r>
            <a:r>
              <a:rPr lang="ru-RU" dirty="0" smtClean="0"/>
              <a:t> </a:t>
            </a:r>
            <a:r>
              <a:rPr lang="ru-RU" dirty="0" err="1" smtClean="0"/>
              <a:t>недовіру</a:t>
            </a:r>
            <a:r>
              <a:rPr lang="ru-RU" dirty="0" smtClean="0"/>
              <a:t>. </a:t>
            </a:r>
            <a:r>
              <a:rPr lang="ru-RU" dirty="0" err="1" smtClean="0"/>
              <a:t>Клієнти</a:t>
            </a:r>
            <a:r>
              <a:rPr lang="ru-RU" dirty="0" smtClean="0"/>
              <a:t> </a:t>
            </a:r>
            <a:r>
              <a:rPr lang="ru-RU" dirty="0" err="1" smtClean="0"/>
              <a:t>можуть</a:t>
            </a:r>
            <a:r>
              <a:rPr lang="ru-RU" dirty="0" smtClean="0"/>
              <a:t> </a:t>
            </a:r>
            <a:r>
              <a:rPr lang="ru-RU" dirty="0" err="1" smtClean="0"/>
              <a:t>відчути</a:t>
            </a:r>
            <a:r>
              <a:rPr lang="ru-RU" dirty="0" smtClean="0"/>
              <a:t>, </a:t>
            </a:r>
            <a:r>
              <a:rPr lang="ru-RU" dirty="0" err="1" smtClean="0"/>
              <a:t>що</a:t>
            </a:r>
            <a:r>
              <a:rPr lang="ru-RU" dirty="0" smtClean="0"/>
              <a:t> </a:t>
            </a:r>
            <a:r>
              <a:rPr lang="ru-RU" dirty="0" err="1" smtClean="0"/>
              <a:t>компанія</a:t>
            </a:r>
            <a:r>
              <a:rPr lang="ru-RU" dirty="0" smtClean="0"/>
              <a:t> </a:t>
            </a:r>
            <a:r>
              <a:rPr lang="ru-RU" dirty="0" err="1" smtClean="0"/>
              <a:t>намагається</a:t>
            </a:r>
            <a:r>
              <a:rPr lang="ru-RU" dirty="0" smtClean="0"/>
              <a:t> </a:t>
            </a:r>
            <a:r>
              <a:rPr lang="ru-RU" dirty="0" err="1" smtClean="0"/>
              <a:t>маніпулювати</a:t>
            </a:r>
            <a:r>
              <a:rPr lang="ru-RU" dirty="0" smtClean="0"/>
              <a:t> </a:t>
            </a:r>
            <a:r>
              <a:rPr lang="ru-RU" dirty="0" err="1" smtClean="0"/>
              <a:t>їхніми</a:t>
            </a:r>
            <a:r>
              <a:rPr lang="ru-RU" dirty="0" smtClean="0"/>
              <a:t> </a:t>
            </a:r>
            <a:r>
              <a:rPr lang="ru-RU" dirty="0" err="1" smtClean="0"/>
              <a:t>вподобаннями</a:t>
            </a:r>
            <a:r>
              <a:rPr lang="ru-RU" dirty="0" smtClean="0"/>
              <a:t> </a:t>
            </a:r>
            <a:r>
              <a:rPr lang="ru-RU" dirty="0" err="1" smtClean="0"/>
              <a:t>або</a:t>
            </a:r>
            <a:r>
              <a:rPr lang="ru-RU" dirty="0" smtClean="0"/>
              <a:t> </a:t>
            </a:r>
            <a:r>
              <a:rPr lang="ru-RU" dirty="0" err="1" smtClean="0"/>
              <a:t>нав’язувати</a:t>
            </a:r>
            <a:r>
              <a:rPr lang="ru-RU" dirty="0" smtClean="0"/>
              <a:t> </a:t>
            </a:r>
            <a:r>
              <a:rPr lang="ru-RU" dirty="0" err="1" smtClean="0"/>
              <a:t>їм</a:t>
            </a:r>
            <a:r>
              <a:rPr lang="ru-RU" dirty="0" smtClean="0"/>
              <a:t> </a:t>
            </a:r>
            <a:r>
              <a:rPr lang="ru-RU" dirty="0" err="1" smtClean="0"/>
              <a:t>продукти</a:t>
            </a:r>
            <a:r>
              <a:rPr lang="ru-RU" dirty="0" smtClean="0"/>
              <a:t>, </a:t>
            </a:r>
            <a:r>
              <a:rPr lang="ru-RU" dirty="0" err="1" smtClean="0"/>
              <a:t>які</a:t>
            </a:r>
            <a:r>
              <a:rPr lang="ru-RU" dirty="0" smtClean="0"/>
              <a:t> вони </a:t>
            </a:r>
            <a:r>
              <a:rPr lang="ru-RU" dirty="0" err="1" smtClean="0"/>
              <a:t>насправді</a:t>
            </a:r>
            <a:r>
              <a:rPr lang="ru-RU" dirty="0" smtClean="0"/>
              <a:t> не </a:t>
            </a:r>
            <a:r>
              <a:rPr lang="ru-RU" dirty="0" err="1" smtClean="0"/>
              <a:t>хочуть</a:t>
            </a:r>
            <a:r>
              <a:rPr lang="ru-RU" dirty="0" smtClean="0"/>
              <a:t>.</a:t>
            </a:r>
          </a:p>
          <a:p>
            <a:r>
              <a:rPr lang="ru-RU" b="1" dirty="0" smtClean="0"/>
              <a:t>3. </a:t>
            </a:r>
            <a:r>
              <a:rPr lang="ru-RU" b="1" dirty="0" err="1" smtClean="0"/>
              <a:t>Перевантаження</a:t>
            </a:r>
            <a:r>
              <a:rPr lang="ru-RU" b="1" dirty="0" smtClean="0"/>
              <a:t> </a:t>
            </a:r>
            <a:r>
              <a:rPr lang="ru-RU" b="1" dirty="0" err="1" smtClean="0"/>
              <a:t>інформацією</a:t>
            </a:r>
            <a:r>
              <a:rPr lang="ru-RU" b="1" dirty="0" smtClean="0"/>
              <a:t>.</a:t>
            </a:r>
            <a:r>
              <a:rPr lang="ru-RU" dirty="0" smtClean="0"/>
              <a:t> </a:t>
            </a:r>
            <a:r>
              <a:rPr lang="ru-RU" dirty="0" err="1" smtClean="0"/>
              <a:t>Іноді</a:t>
            </a:r>
            <a:r>
              <a:rPr lang="ru-RU" dirty="0" smtClean="0"/>
              <a:t> </a:t>
            </a:r>
            <a:r>
              <a:rPr lang="ru-RU" dirty="0" err="1" smtClean="0"/>
              <a:t>надмірна</a:t>
            </a:r>
            <a:r>
              <a:rPr lang="ru-RU" dirty="0" smtClean="0"/>
              <a:t> </a:t>
            </a:r>
            <a:r>
              <a:rPr lang="ru-RU" dirty="0" err="1" smtClean="0"/>
              <a:t>кількість</a:t>
            </a:r>
            <a:r>
              <a:rPr lang="ru-RU" dirty="0" smtClean="0"/>
              <a:t> </a:t>
            </a:r>
            <a:r>
              <a:rPr lang="ru-RU" dirty="0" err="1" smtClean="0"/>
              <a:t>персоналізованих</a:t>
            </a:r>
            <a:r>
              <a:rPr lang="ru-RU" dirty="0" smtClean="0"/>
              <a:t> </a:t>
            </a:r>
            <a:r>
              <a:rPr lang="ru-RU" dirty="0" err="1" smtClean="0"/>
              <a:t>повідомлень</a:t>
            </a:r>
            <a:r>
              <a:rPr lang="ru-RU" dirty="0" smtClean="0"/>
              <a:t> </a:t>
            </a:r>
            <a:r>
              <a:rPr lang="ru-RU" dirty="0" err="1" smtClean="0"/>
              <a:t>може</a:t>
            </a:r>
            <a:r>
              <a:rPr lang="ru-RU" dirty="0" smtClean="0"/>
              <a:t> бути </a:t>
            </a:r>
            <a:r>
              <a:rPr lang="ru-RU" dirty="0" err="1" smtClean="0"/>
              <a:t>надмірною</a:t>
            </a:r>
            <a:r>
              <a:rPr lang="ru-RU" dirty="0" smtClean="0"/>
              <a:t> для </a:t>
            </a:r>
            <a:r>
              <a:rPr lang="ru-RU" dirty="0" err="1" smtClean="0"/>
              <a:t>клієнта</a:t>
            </a:r>
            <a:r>
              <a:rPr lang="ru-RU" dirty="0" smtClean="0"/>
              <a:t>. </a:t>
            </a:r>
            <a:r>
              <a:rPr lang="ru-RU" dirty="0" err="1" smtClean="0"/>
              <a:t>Це</a:t>
            </a:r>
            <a:r>
              <a:rPr lang="ru-RU" dirty="0" smtClean="0"/>
              <a:t> </a:t>
            </a:r>
            <a:r>
              <a:rPr lang="ru-RU" dirty="0" err="1" smtClean="0"/>
              <a:t>може</a:t>
            </a:r>
            <a:r>
              <a:rPr lang="ru-RU" dirty="0" smtClean="0"/>
              <a:t> </a:t>
            </a:r>
            <a:r>
              <a:rPr lang="ru-RU" dirty="0" err="1" smtClean="0"/>
              <a:t>призвести</a:t>
            </a:r>
            <a:r>
              <a:rPr lang="ru-RU" dirty="0" smtClean="0"/>
              <a:t> до </a:t>
            </a:r>
            <a:r>
              <a:rPr lang="ru-RU" dirty="0" err="1" smtClean="0"/>
              <a:t>відчуття</a:t>
            </a:r>
            <a:r>
              <a:rPr lang="ru-RU" dirty="0" smtClean="0"/>
              <a:t>, </a:t>
            </a:r>
            <a:r>
              <a:rPr lang="ru-RU" dirty="0" err="1" smtClean="0"/>
              <a:t>що</a:t>
            </a:r>
            <a:r>
              <a:rPr lang="ru-RU" dirty="0" smtClean="0"/>
              <a:t> </a:t>
            </a:r>
            <a:r>
              <a:rPr lang="ru-RU" dirty="0" err="1" smtClean="0"/>
              <a:t>його</a:t>
            </a:r>
            <a:r>
              <a:rPr lang="ru-RU" dirty="0" smtClean="0"/>
              <a:t> </a:t>
            </a:r>
            <a:r>
              <a:rPr lang="ru-RU" dirty="0" err="1" smtClean="0"/>
              <a:t>переслідують</a:t>
            </a:r>
            <a:r>
              <a:rPr lang="ru-RU" dirty="0" smtClean="0"/>
              <a:t>, </a:t>
            </a:r>
            <a:r>
              <a:rPr lang="ru-RU" dirty="0" err="1" smtClean="0"/>
              <a:t>або</a:t>
            </a:r>
            <a:r>
              <a:rPr lang="ru-RU" dirty="0" smtClean="0"/>
              <a:t> до </a:t>
            </a:r>
            <a:r>
              <a:rPr lang="ru-RU" dirty="0" err="1" smtClean="0"/>
              <a:t>інформаційного</a:t>
            </a:r>
            <a:r>
              <a:rPr lang="ru-RU" dirty="0" smtClean="0"/>
              <a:t> </a:t>
            </a:r>
            <a:r>
              <a:rPr lang="ru-RU" dirty="0" err="1" smtClean="0"/>
              <a:t>перевантаження</a:t>
            </a:r>
            <a:r>
              <a:rPr lang="ru-RU" dirty="0" smtClean="0"/>
              <a:t>, особливо </a:t>
            </a:r>
            <a:r>
              <a:rPr lang="ru-RU" dirty="0" err="1" smtClean="0"/>
              <a:t>якщо</a:t>
            </a:r>
            <a:r>
              <a:rPr lang="ru-RU" dirty="0" smtClean="0"/>
              <a:t> </a:t>
            </a:r>
            <a:r>
              <a:rPr lang="ru-RU" dirty="0" err="1" smtClean="0"/>
              <a:t>ці</a:t>
            </a:r>
            <a:r>
              <a:rPr lang="ru-RU" dirty="0" smtClean="0"/>
              <a:t> </a:t>
            </a:r>
            <a:r>
              <a:rPr lang="ru-RU" dirty="0" err="1" smtClean="0"/>
              <a:t>повідомлення</a:t>
            </a:r>
            <a:r>
              <a:rPr lang="ru-RU" dirty="0" smtClean="0"/>
              <a:t> </a:t>
            </a:r>
            <a:r>
              <a:rPr lang="ru-RU" dirty="0" err="1" smtClean="0"/>
              <a:t>приходять</a:t>
            </a:r>
            <a:r>
              <a:rPr lang="ru-RU" dirty="0" smtClean="0"/>
              <a:t> </a:t>
            </a:r>
            <a:r>
              <a:rPr lang="ru-RU" dirty="0" err="1" smtClean="0"/>
              <a:t>надто</a:t>
            </a:r>
            <a:r>
              <a:rPr lang="ru-RU" dirty="0" smtClean="0"/>
              <a:t> часто.</a:t>
            </a:r>
          </a:p>
          <a:p>
            <a:r>
              <a:rPr lang="ru-RU" b="1" dirty="0" smtClean="0"/>
              <a:t>4. </a:t>
            </a:r>
            <a:r>
              <a:rPr lang="ru-RU" b="1" dirty="0" err="1" smtClean="0"/>
              <a:t>Невідповідність</a:t>
            </a:r>
            <a:r>
              <a:rPr lang="ru-RU" b="1" dirty="0" smtClean="0"/>
              <a:t> </a:t>
            </a:r>
            <a:r>
              <a:rPr lang="ru-RU" b="1" dirty="0" err="1" smtClean="0"/>
              <a:t>очікуванням</a:t>
            </a:r>
            <a:r>
              <a:rPr lang="ru-RU" b="1" dirty="0" smtClean="0"/>
              <a:t>.</a:t>
            </a:r>
            <a:r>
              <a:rPr lang="ru-RU" dirty="0" smtClean="0"/>
              <a:t> </a:t>
            </a:r>
            <a:r>
              <a:rPr lang="ru-RU" dirty="0" err="1" smtClean="0"/>
              <a:t>Якщо</a:t>
            </a:r>
            <a:r>
              <a:rPr lang="ru-RU" dirty="0" smtClean="0"/>
              <a:t> </a:t>
            </a:r>
            <a:r>
              <a:rPr lang="ru-RU" dirty="0" err="1" smtClean="0"/>
              <a:t>персоналізація</a:t>
            </a:r>
            <a:r>
              <a:rPr lang="ru-RU" dirty="0" smtClean="0"/>
              <a:t> </a:t>
            </a:r>
            <a:r>
              <a:rPr lang="ru-RU" dirty="0" err="1" smtClean="0"/>
              <a:t>базується</a:t>
            </a:r>
            <a:r>
              <a:rPr lang="ru-RU" dirty="0" smtClean="0"/>
              <a:t> на </a:t>
            </a:r>
            <a:r>
              <a:rPr lang="ru-RU" dirty="0" err="1" smtClean="0"/>
              <a:t>неповних</a:t>
            </a:r>
            <a:r>
              <a:rPr lang="ru-RU" dirty="0" smtClean="0"/>
              <a:t> </a:t>
            </a:r>
            <a:r>
              <a:rPr lang="ru-RU" dirty="0" err="1" smtClean="0"/>
              <a:t>або</a:t>
            </a:r>
            <a:r>
              <a:rPr lang="ru-RU" dirty="0" smtClean="0"/>
              <a:t> </a:t>
            </a:r>
            <a:r>
              <a:rPr lang="ru-RU" dirty="0" err="1" smtClean="0"/>
              <a:t>неточних</a:t>
            </a:r>
            <a:r>
              <a:rPr lang="ru-RU" dirty="0" smtClean="0"/>
              <a:t> </a:t>
            </a:r>
            <a:r>
              <a:rPr lang="ru-RU" dirty="0" err="1" smtClean="0"/>
              <a:t>даних</a:t>
            </a:r>
            <a:r>
              <a:rPr lang="ru-RU" dirty="0" smtClean="0"/>
              <a:t>, вона </a:t>
            </a:r>
            <a:r>
              <a:rPr lang="ru-RU" dirty="0" err="1" smtClean="0"/>
              <a:t>може</a:t>
            </a:r>
            <a:r>
              <a:rPr lang="ru-RU" dirty="0" smtClean="0"/>
              <a:t> </a:t>
            </a:r>
            <a:r>
              <a:rPr lang="ru-RU" dirty="0" err="1" smtClean="0"/>
              <a:t>призвести</a:t>
            </a:r>
            <a:r>
              <a:rPr lang="ru-RU" dirty="0" smtClean="0"/>
              <a:t> до </a:t>
            </a:r>
            <a:r>
              <a:rPr lang="ru-RU" dirty="0" err="1" smtClean="0"/>
              <a:t>невдалих</a:t>
            </a:r>
            <a:r>
              <a:rPr lang="ru-RU" dirty="0" smtClean="0"/>
              <a:t> </a:t>
            </a:r>
            <a:r>
              <a:rPr lang="ru-RU" dirty="0" err="1" smtClean="0"/>
              <a:t>спроб</a:t>
            </a:r>
            <a:r>
              <a:rPr lang="ru-RU" dirty="0" smtClean="0"/>
              <a:t> </a:t>
            </a:r>
            <a:r>
              <a:rPr lang="ru-RU" dirty="0" err="1" smtClean="0"/>
              <a:t>задовольнити</a:t>
            </a:r>
            <a:r>
              <a:rPr lang="ru-RU" dirty="0" smtClean="0"/>
              <a:t> потреби </a:t>
            </a:r>
            <a:r>
              <a:rPr lang="ru-RU" dirty="0" err="1" smtClean="0"/>
              <a:t>клієнта</a:t>
            </a:r>
            <a:r>
              <a:rPr lang="ru-RU" dirty="0" smtClean="0"/>
              <a:t>, </a:t>
            </a:r>
            <a:r>
              <a:rPr lang="ru-RU" dirty="0" err="1" smtClean="0"/>
              <a:t>що</a:t>
            </a:r>
            <a:r>
              <a:rPr lang="ru-RU" dirty="0" smtClean="0"/>
              <a:t> </a:t>
            </a:r>
            <a:r>
              <a:rPr lang="ru-RU" dirty="0" err="1" smtClean="0"/>
              <a:t>викликає</a:t>
            </a:r>
            <a:r>
              <a:rPr lang="ru-RU" dirty="0" smtClean="0"/>
              <a:t> </a:t>
            </a:r>
            <a:r>
              <a:rPr lang="ru-RU" dirty="0" err="1" smtClean="0"/>
              <a:t>розчарування</a:t>
            </a:r>
            <a:r>
              <a:rPr lang="ru-RU" dirty="0" smtClean="0"/>
              <a:t>.</a:t>
            </a:r>
          </a:p>
          <a:p>
            <a:r>
              <a:rPr lang="ru-RU" b="1" dirty="0" smtClean="0"/>
              <a:t>5. </a:t>
            </a:r>
            <a:r>
              <a:rPr lang="ru-RU" b="1" dirty="0" err="1" smtClean="0"/>
              <a:t>Неправильне</a:t>
            </a:r>
            <a:r>
              <a:rPr lang="ru-RU" b="1" dirty="0" smtClean="0"/>
              <a:t> </a:t>
            </a:r>
            <a:r>
              <a:rPr lang="ru-RU" b="1" dirty="0" err="1" smtClean="0"/>
              <a:t>трактування</a:t>
            </a:r>
            <a:r>
              <a:rPr lang="ru-RU" b="1" dirty="0" smtClean="0"/>
              <a:t> </a:t>
            </a:r>
            <a:r>
              <a:rPr lang="ru-RU" b="1" dirty="0" err="1" smtClean="0"/>
              <a:t>намірів</a:t>
            </a:r>
            <a:r>
              <a:rPr lang="ru-RU" b="1" dirty="0" smtClean="0"/>
              <a:t>.</a:t>
            </a:r>
            <a:r>
              <a:rPr lang="ru-RU" dirty="0" smtClean="0"/>
              <a:t> </a:t>
            </a:r>
            <a:r>
              <a:rPr lang="ru-RU" dirty="0" err="1" smtClean="0"/>
              <a:t>Клієнти</a:t>
            </a:r>
            <a:r>
              <a:rPr lang="ru-RU" dirty="0" smtClean="0"/>
              <a:t> </a:t>
            </a:r>
            <a:r>
              <a:rPr lang="ru-RU" dirty="0" err="1" smtClean="0"/>
              <a:t>можуть</a:t>
            </a:r>
            <a:r>
              <a:rPr lang="ru-RU" dirty="0" smtClean="0"/>
              <a:t> неправильно </a:t>
            </a:r>
            <a:r>
              <a:rPr lang="ru-RU" dirty="0" err="1" smtClean="0"/>
              <a:t>зрозуміти</a:t>
            </a:r>
            <a:r>
              <a:rPr lang="ru-RU" dirty="0" smtClean="0"/>
              <a:t>, </a:t>
            </a:r>
            <a:r>
              <a:rPr lang="ru-RU" dirty="0" err="1" smtClean="0"/>
              <a:t>чому</a:t>
            </a:r>
            <a:r>
              <a:rPr lang="ru-RU" dirty="0" smtClean="0"/>
              <a:t> </a:t>
            </a:r>
            <a:r>
              <a:rPr lang="ru-RU" dirty="0" err="1" smtClean="0"/>
              <a:t>саме</a:t>
            </a:r>
            <a:r>
              <a:rPr lang="ru-RU" dirty="0" smtClean="0"/>
              <a:t> </a:t>
            </a:r>
            <a:r>
              <a:rPr lang="ru-RU" dirty="0" err="1" smtClean="0"/>
              <a:t>компанія</a:t>
            </a:r>
            <a:r>
              <a:rPr lang="ru-RU" dirty="0" smtClean="0"/>
              <a:t> </a:t>
            </a:r>
            <a:r>
              <a:rPr lang="ru-RU" dirty="0" err="1" smtClean="0"/>
              <a:t>звертається</a:t>
            </a:r>
            <a:r>
              <a:rPr lang="ru-RU" dirty="0" smtClean="0"/>
              <a:t> до них </a:t>
            </a:r>
            <a:r>
              <a:rPr lang="ru-RU" dirty="0" err="1" smtClean="0"/>
              <a:t>певним</a:t>
            </a:r>
            <a:r>
              <a:rPr lang="ru-RU" dirty="0" smtClean="0"/>
              <a:t> чином. </a:t>
            </a:r>
            <a:r>
              <a:rPr lang="ru-RU" dirty="0" err="1" smtClean="0"/>
              <a:t>Наприклад</a:t>
            </a:r>
            <a:r>
              <a:rPr lang="ru-RU" dirty="0" smtClean="0"/>
              <a:t>, </a:t>
            </a:r>
            <a:r>
              <a:rPr lang="ru-RU" dirty="0" err="1" smtClean="0"/>
              <a:t>якщо</a:t>
            </a:r>
            <a:r>
              <a:rPr lang="ru-RU" dirty="0" smtClean="0"/>
              <a:t> </a:t>
            </a:r>
            <a:r>
              <a:rPr lang="ru-RU" dirty="0" err="1" smtClean="0"/>
              <a:t>персоналізовані</a:t>
            </a:r>
            <a:r>
              <a:rPr lang="ru-RU" dirty="0" smtClean="0"/>
              <a:t> </a:t>
            </a:r>
            <a:r>
              <a:rPr lang="ru-RU" dirty="0" err="1" smtClean="0"/>
              <a:t>повідомлення</a:t>
            </a:r>
            <a:r>
              <a:rPr lang="ru-RU" dirty="0" smtClean="0"/>
              <a:t> </a:t>
            </a:r>
            <a:r>
              <a:rPr lang="ru-RU" dirty="0" err="1" smtClean="0"/>
              <a:t>здаються</a:t>
            </a:r>
            <a:r>
              <a:rPr lang="ru-RU" dirty="0" smtClean="0"/>
              <a:t> </a:t>
            </a:r>
            <a:r>
              <a:rPr lang="ru-RU" dirty="0" err="1" smtClean="0"/>
              <a:t>занадто</a:t>
            </a:r>
            <a:r>
              <a:rPr lang="ru-RU" dirty="0" smtClean="0"/>
              <a:t> </a:t>
            </a:r>
            <a:r>
              <a:rPr lang="ru-RU" dirty="0" err="1" smtClean="0"/>
              <a:t>інтимними</a:t>
            </a:r>
            <a:r>
              <a:rPr lang="ru-RU" dirty="0" smtClean="0"/>
              <a:t> </a:t>
            </a:r>
            <a:r>
              <a:rPr lang="ru-RU" dirty="0" err="1" smtClean="0"/>
              <a:t>або</a:t>
            </a:r>
            <a:r>
              <a:rPr lang="ru-RU" dirty="0" smtClean="0"/>
              <a:t> не </a:t>
            </a:r>
            <a:r>
              <a:rPr lang="ru-RU" dirty="0" err="1" smtClean="0"/>
              <a:t>відповідають</a:t>
            </a:r>
            <a:r>
              <a:rPr lang="ru-RU" dirty="0" smtClean="0"/>
              <a:t> контексту, </a:t>
            </a:r>
            <a:r>
              <a:rPr lang="ru-RU" dirty="0" err="1" smtClean="0"/>
              <a:t>це</a:t>
            </a:r>
            <a:r>
              <a:rPr lang="ru-RU" dirty="0" smtClean="0"/>
              <a:t> </a:t>
            </a:r>
            <a:r>
              <a:rPr lang="ru-RU" dirty="0" err="1" smtClean="0"/>
              <a:t>може</a:t>
            </a:r>
            <a:r>
              <a:rPr lang="ru-RU" dirty="0" smtClean="0"/>
              <a:t> </a:t>
            </a:r>
            <a:r>
              <a:rPr lang="ru-RU" dirty="0" err="1" smtClean="0"/>
              <a:t>викликати</a:t>
            </a:r>
            <a:r>
              <a:rPr lang="ru-RU" dirty="0" smtClean="0"/>
              <a:t> </a:t>
            </a:r>
            <a:r>
              <a:rPr lang="ru-RU" dirty="0" err="1" smtClean="0"/>
              <a:t>збентеження</a:t>
            </a:r>
            <a:r>
              <a:rPr lang="ru-RU" dirty="0" smtClean="0"/>
              <a:t> </a:t>
            </a:r>
            <a:r>
              <a:rPr lang="ru-RU" dirty="0" err="1" smtClean="0"/>
              <a:t>або</a:t>
            </a:r>
            <a:r>
              <a:rPr lang="ru-RU" dirty="0" smtClean="0"/>
              <a:t> </a:t>
            </a:r>
            <a:r>
              <a:rPr lang="ru-RU" dirty="0" err="1" smtClean="0"/>
              <a:t>незручність</a:t>
            </a:r>
            <a:r>
              <a:rPr lang="ru-RU" dirty="0" smtClean="0"/>
              <a:t>.</a:t>
            </a:r>
          </a:p>
          <a:p>
            <a:endParaRPr lang="en-US" dirty="0"/>
          </a:p>
        </p:txBody>
      </p:sp>
    </p:spTree>
    <p:extLst>
      <p:ext uri="{BB962C8B-B14F-4D97-AF65-F5344CB8AC3E}">
        <p14:creationId xmlns:p14="http://schemas.microsoft.com/office/powerpoint/2010/main" val="119164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503" y="182246"/>
            <a:ext cx="11353800" cy="653778"/>
          </a:xfrm>
        </p:spPr>
        <p:txBody>
          <a:bodyPr>
            <a:normAutofit fontScale="90000"/>
          </a:bodyPr>
          <a:lstStyle/>
          <a:p>
            <a:r>
              <a:rPr lang="ru-RU" b="1" dirty="0" err="1" smtClean="0"/>
              <a:t>Що</a:t>
            </a:r>
            <a:r>
              <a:rPr lang="ru-RU" b="1" dirty="0" smtClean="0"/>
              <a:t> </a:t>
            </a:r>
            <a:r>
              <a:rPr lang="ru-RU" b="1" dirty="0" err="1" smtClean="0"/>
              <a:t>таке</a:t>
            </a:r>
            <a:r>
              <a:rPr lang="ru-RU" b="1" dirty="0" smtClean="0"/>
              <a:t> «</a:t>
            </a:r>
            <a:r>
              <a:rPr lang="ru-RU" b="1" dirty="0" err="1" smtClean="0"/>
              <a:t>гіперперсоналізація</a:t>
            </a:r>
            <a:r>
              <a:rPr lang="ru-RU" b="1" dirty="0" smtClean="0"/>
              <a:t>»: </a:t>
            </a:r>
            <a:r>
              <a:rPr lang="ru-RU" b="1" dirty="0" err="1" smtClean="0"/>
              <a:t>виникнення</a:t>
            </a:r>
            <a:r>
              <a:rPr lang="ru-RU" b="1" dirty="0" smtClean="0"/>
              <a:t> </a:t>
            </a:r>
            <a:r>
              <a:rPr lang="ru-RU" b="1" dirty="0" err="1" smtClean="0"/>
              <a:t>терміну</a:t>
            </a:r>
            <a:r>
              <a:rPr lang="ru-RU" b="1" dirty="0" smtClean="0"/>
              <a:t/>
            </a:r>
            <a:br>
              <a:rPr lang="ru-RU" b="1" dirty="0" smtClean="0"/>
            </a:br>
            <a:endParaRPr lang="en-US" dirty="0"/>
          </a:p>
        </p:txBody>
      </p:sp>
      <p:sp>
        <p:nvSpPr>
          <p:cNvPr id="3" name="Объект 2"/>
          <p:cNvSpPr>
            <a:spLocks noGrp="1"/>
          </p:cNvSpPr>
          <p:nvPr>
            <p:ph idx="1"/>
          </p:nvPr>
        </p:nvSpPr>
        <p:spPr>
          <a:xfrm>
            <a:off x="274319" y="692330"/>
            <a:ext cx="11665131" cy="5956663"/>
          </a:xfrm>
        </p:spPr>
        <p:txBody>
          <a:bodyPr>
            <a:normAutofit fontScale="92500" lnSpcReduction="10000"/>
          </a:bodyPr>
          <a:lstStyle/>
          <a:p>
            <a:r>
              <a:rPr lang="ru-RU" dirty="0" err="1" smtClean="0"/>
              <a:t>Термін</a:t>
            </a:r>
            <a:r>
              <a:rPr lang="ru-RU" dirty="0" smtClean="0"/>
              <a:t> “</a:t>
            </a:r>
            <a:r>
              <a:rPr lang="ru-RU" dirty="0" err="1" smtClean="0"/>
              <a:t>гіперперсоналізація</a:t>
            </a:r>
            <a:r>
              <a:rPr lang="ru-RU" dirty="0" smtClean="0"/>
              <a:t>” </a:t>
            </a:r>
            <a:r>
              <a:rPr lang="ru-RU" dirty="0" err="1" smtClean="0"/>
              <a:t>відносно</a:t>
            </a:r>
            <a:r>
              <a:rPr lang="ru-RU" dirty="0" smtClean="0"/>
              <a:t> </a:t>
            </a:r>
            <a:r>
              <a:rPr lang="ru-RU" dirty="0" err="1" smtClean="0"/>
              <a:t>новий</a:t>
            </a:r>
            <a:r>
              <a:rPr lang="ru-RU" dirty="0" smtClean="0"/>
              <a:t> у </a:t>
            </a:r>
            <a:r>
              <a:rPr lang="ru-RU" dirty="0" err="1" smtClean="0"/>
              <a:t>лексиконі</a:t>
            </a:r>
            <a:r>
              <a:rPr lang="ru-RU" dirty="0" smtClean="0"/>
              <a:t> маркетингу та </a:t>
            </a:r>
            <a:r>
              <a:rPr lang="ru-RU" dirty="0" err="1" smtClean="0"/>
              <a:t>обслуговування</a:t>
            </a:r>
            <a:r>
              <a:rPr lang="ru-RU" dirty="0" smtClean="0"/>
              <a:t> </a:t>
            </a:r>
            <a:r>
              <a:rPr lang="ru-RU" dirty="0" err="1" smtClean="0"/>
              <a:t>клієнтів</a:t>
            </a:r>
            <a:r>
              <a:rPr lang="ru-RU" dirty="0" smtClean="0"/>
              <a:t>. </a:t>
            </a:r>
            <a:r>
              <a:rPr lang="ru-RU" dirty="0" err="1" smtClean="0"/>
              <a:t>Він</a:t>
            </a:r>
            <a:r>
              <a:rPr lang="ru-RU" dirty="0" smtClean="0"/>
              <a:t> </a:t>
            </a:r>
            <a:r>
              <a:rPr lang="ru-RU" dirty="0" err="1" smtClean="0"/>
              <a:t>з’явився</a:t>
            </a:r>
            <a:r>
              <a:rPr lang="ru-RU" dirty="0" smtClean="0"/>
              <a:t> на </a:t>
            </a:r>
            <a:r>
              <a:rPr lang="ru-RU" dirty="0" err="1" smtClean="0"/>
              <a:t>хвилі</a:t>
            </a:r>
            <a:r>
              <a:rPr lang="ru-RU" dirty="0" smtClean="0"/>
              <a:t> </a:t>
            </a:r>
            <a:r>
              <a:rPr lang="ru-RU" dirty="0" err="1" smtClean="0"/>
              <a:t>бурхливого</a:t>
            </a:r>
            <a:r>
              <a:rPr lang="ru-RU" dirty="0" smtClean="0"/>
              <a:t> </a:t>
            </a:r>
            <a:r>
              <a:rPr lang="ru-RU" dirty="0" err="1" smtClean="0"/>
              <a:t>розвитку</a:t>
            </a:r>
            <a:r>
              <a:rPr lang="ru-RU" dirty="0" smtClean="0"/>
              <a:t> </a:t>
            </a:r>
            <a:r>
              <a:rPr lang="ru-RU" dirty="0" err="1" smtClean="0"/>
              <a:t>технологій</a:t>
            </a:r>
            <a:r>
              <a:rPr lang="ru-RU" dirty="0" smtClean="0"/>
              <a:t>, </a:t>
            </a:r>
            <a:r>
              <a:rPr lang="ru-RU" dirty="0" err="1" smtClean="0"/>
              <a:t>зокрема</a:t>
            </a:r>
            <a:r>
              <a:rPr lang="ru-RU" dirty="0" smtClean="0"/>
              <a:t>, штучного </a:t>
            </a:r>
            <a:r>
              <a:rPr lang="ru-RU" dirty="0" err="1" smtClean="0"/>
              <a:t>інтелекту</a:t>
            </a:r>
            <a:r>
              <a:rPr lang="ru-RU" dirty="0" smtClean="0"/>
              <a:t> та великих </a:t>
            </a:r>
            <a:r>
              <a:rPr lang="ru-RU" dirty="0" err="1" smtClean="0"/>
              <a:t>даних</a:t>
            </a:r>
            <a:r>
              <a:rPr lang="ru-RU" dirty="0" smtClean="0"/>
              <a:t>. </a:t>
            </a:r>
            <a:r>
              <a:rPr lang="ru-RU" dirty="0" err="1" smtClean="0"/>
              <a:t>Спочатку</a:t>
            </a:r>
            <a:r>
              <a:rPr lang="ru-RU" dirty="0" smtClean="0"/>
              <a:t> </a:t>
            </a:r>
            <a:r>
              <a:rPr lang="ru-RU" dirty="0" err="1" smtClean="0"/>
              <a:t>цей</a:t>
            </a:r>
            <a:r>
              <a:rPr lang="ru-RU" dirty="0" smtClean="0"/>
              <a:t> </a:t>
            </a:r>
            <a:r>
              <a:rPr lang="ru-RU" dirty="0" err="1" smtClean="0"/>
              <a:t>термін</a:t>
            </a:r>
            <a:r>
              <a:rPr lang="ru-RU" dirty="0" smtClean="0"/>
              <a:t> </a:t>
            </a:r>
            <a:r>
              <a:rPr lang="ru-RU" dirty="0" err="1" smtClean="0"/>
              <a:t>використовувався</a:t>
            </a:r>
            <a:r>
              <a:rPr lang="ru-RU" dirty="0" smtClean="0"/>
              <a:t> в </a:t>
            </a:r>
            <a:r>
              <a:rPr lang="ru-RU" dirty="0" err="1" smtClean="0"/>
              <a:t>вузьких</a:t>
            </a:r>
            <a:r>
              <a:rPr lang="ru-RU" dirty="0" smtClean="0"/>
              <a:t> колах </a:t>
            </a:r>
            <a:r>
              <a:rPr lang="ru-RU" dirty="0" err="1" smtClean="0"/>
              <a:t>науковців</a:t>
            </a:r>
            <a:r>
              <a:rPr lang="ru-RU" dirty="0" smtClean="0"/>
              <a:t>, </a:t>
            </a:r>
            <a:r>
              <a:rPr lang="ru-RU" dirty="0" err="1" smtClean="0"/>
              <a:t>які</a:t>
            </a:r>
            <a:r>
              <a:rPr lang="ru-RU" dirty="0" smtClean="0"/>
              <a:t> </a:t>
            </a:r>
            <a:r>
              <a:rPr lang="ru-RU" dirty="0" err="1" smtClean="0"/>
              <a:t>досліджували</a:t>
            </a:r>
            <a:r>
              <a:rPr lang="ru-RU" dirty="0" smtClean="0"/>
              <a:t> </a:t>
            </a:r>
            <a:r>
              <a:rPr lang="ru-RU" dirty="0" err="1" smtClean="0"/>
              <a:t>можливості</a:t>
            </a:r>
            <a:r>
              <a:rPr lang="ru-RU" dirty="0" smtClean="0"/>
              <a:t> </a:t>
            </a:r>
            <a:r>
              <a:rPr lang="ru-RU" dirty="0" err="1" smtClean="0"/>
              <a:t>індивідуалізації</a:t>
            </a:r>
            <a:r>
              <a:rPr lang="ru-RU" dirty="0" smtClean="0"/>
              <a:t> </a:t>
            </a:r>
            <a:r>
              <a:rPr lang="ru-RU" dirty="0" err="1" smtClean="0">
                <a:hlinkClick r:id="rId2"/>
              </a:rPr>
              <a:t>користувацького</a:t>
            </a:r>
            <a:r>
              <a:rPr lang="ru-RU" dirty="0" smtClean="0">
                <a:hlinkClick r:id="rId2"/>
              </a:rPr>
              <a:t> </a:t>
            </a:r>
            <a:r>
              <a:rPr lang="ru-RU" dirty="0" err="1" smtClean="0">
                <a:hlinkClick r:id="rId2"/>
              </a:rPr>
              <a:t>досвіду</a:t>
            </a:r>
            <a:r>
              <a:rPr lang="ru-RU" dirty="0" smtClean="0"/>
              <a:t> в цифровому </a:t>
            </a:r>
            <a:r>
              <a:rPr lang="ru-RU" dirty="0" err="1" smtClean="0"/>
              <a:t>середовищі</a:t>
            </a:r>
            <a:r>
              <a:rPr lang="ru-RU" dirty="0" smtClean="0"/>
              <a:t>. </a:t>
            </a:r>
            <a:r>
              <a:rPr lang="ru-RU" dirty="0" err="1" smtClean="0"/>
              <a:t>Однак</a:t>
            </a:r>
            <a:r>
              <a:rPr lang="ru-RU" dirty="0" smtClean="0"/>
              <a:t>, з </a:t>
            </a:r>
            <a:r>
              <a:rPr lang="ru-RU" dirty="0" err="1" smtClean="0"/>
              <a:t>розвитком</a:t>
            </a:r>
            <a:r>
              <a:rPr lang="ru-RU" dirty="0" smtClean="0"/>
              <a:t> </a:t>
            </a:r>
            <a:r>
              <a:rPr lang="ru-RU" dirty="0" err="1" smtClean="0"/>
              <a:t>інтернет-комерції</a:t>
            </a:r>
            <a:r>
              <a:rPr lang="ru-RU" dirty="0" smtClean="0"/>
              <a:t> та </a:t>
            </a:r>
            <a:r>
              <a:rPr lang="ru-RU" dirty="0" err="1" smtClean="0"/>
              <a:t>зростанням</a:t>
            </a:r>
            <a:r>
              <a:rPr lang="ru-RU" dirty="0" smtClean="0"/>
              <a:t> </a:t>
            </a:r>
            <a:r>
              <a:rPr lang="ru-RU" dirty="0" err="1" smtClean="0"/>
              <a:t>конкуренції</a:t>
            </a:r>
            <a:r>
              <a:rPr lang="ru-RU" dirty="0" smtClean="0"/>
              <a:t>, </a:t>
            </a:r>
            <a:r>
              <a:rPr lang="ru-RU" dirty="0" err="1" smtClean="0"/>
              <a:t>гіперперсоналізація</a:t>
            </a:r>
            <a:r>
              <a:rPr lang="ru-RU" dirty="0" smtClean="0"/>
              <a:t> </a:t>
            </a:r>
            <a:r>
              <a:rPr lang="ru-RU" dirty="0" err="1" smtClean="0"/>
              <a:t>швидко</a:t>
            </a:r>
            <a:r>
              <a:rPr lang="ru-RU" dirty="0" smtClean="0"/>
              <a:t> </a:t>
            </a:r>
            <a:r>
              <a:rPr lang="ru-RU" dirty="0" err="1" smtClean="0"/>
              <a:t>перетворилася</a:t>
            </a:r>
            <a:r>
              <a:rPr lang="ru-RU" dirty="0" smtClean="0"/>
              <a:t> на один з </a:t>
            </a:r>
            <a:r>
              <a:rPr lang="ru-RU" dirty="0" err="1" smtClean="0"/>
              <a:t>ключових</a:t>
            </a:r>
            <a:r>
              <a:rPr lang="ru-RU" dirty="0" smtClean="0"/>
              <a:t> </a:t>
            </a:r>
            <a:r>
              <a:rPr lang="ru-RU" dirty="0" err="1" smtClean="0"/>
              <a:t>трендів</a:t>
            </a:r>
            <a:r>
              <a:rPr lang="ru-RU" dirty="0" smtClean="0"/>
              <a:t> у </a:t>
            </a:r>
            <a:r>
              <a:rPr lang="ru-RU" dirty="0" err="1" smtClean="0"/>
              <a:t>бізнесі</a:t>
            </a:r>
            <a:r>
              <a:rPr lang="ru-RU" dirty="0" smtClean="0"/>
              <a:t>.</a:t>
            </a:r>
          </a:p>
          <a:p>
            <a:r>
              <a:rPr lang="ru-RU" dirty="0" err="1" smtClean="0"/>
              <a:t>Сьогодні</a:t>
            </a:r>
            <a:r>
              <a:rPr lang="ru-RU" dirty="0" smtClean="0"/>
              <a:t> </a:t>
            </a:r>
            <a:r>
              <a:rPr lang="ru-RU" dirty="0" err="1" smtClean="0"/>
              <a:t>цей</a:t>
            </a:r>
            <a:r>
              <a:rPr lang="ru-RU" dirty="0" smtClean="0"/>
              <a:t> </a:t>
            </a:r>
            <a:r>
              <a:rPr lang="ru-RU" dirty="0" err="1" smtClean="0"/>
              <a:t>термін</a:t>
            </a:r>
            <a:r>
              <a:rPr lang="ru-RU" dirty="0" smtClean="0"/>
              <a:t> </a:t>
            </a:r>
            <a:r>
              <a:rPr lang="ru-RU" dirty="0" err="1" smtClean="0"/>
              <a:t>використовується</a:t>
            </a:r>
            <a:r>
              <a:rPr lang="ru-RU" dirty="0" smtClean="0"/>
              <a:t> для </a:t>
            </a:r>
            <a:r>
              <a:rPr lang="ru-RU" dirty="0" err="1" smtClean="0"/>
              <a:t>опису</a:t>
            </a:r>
            <a:r>
              <a:rPr lang="ru-RU" dirty="0" smtClean="0"/>
              <a:t> </a:t>
            </a:r>
            <a:r>
              <a:rPr lang="ru-RU" dirty="0" err="1" smtClean="0"/>
              <a:t>найвищого</a:t>
            </a:r>
            <a:r>
              <a:rPr lang="ru-RU" dirty="0" smtClean="0"/>
              <a:t> </a:t>
            </a:r>
            <a:r>
              <a:rPr lang="ru-RU" dirty="0" err="1" smtClean="0"/>
              <a:t>рівня</a:t>
            </a:r>
            <a:r>
              <a:rPr lang="ru-RU" dirty="0" smtClean="0"/>
              <a:t> </a:t>
            </a:r>
            <a:r>
              <a:rPr lang="ru-RU" dirty="0" err="1" smtClean="0"/>
              <a:t>персоналізації</a:t>
            </a:r>
            <a:r>
              <a:rPr lang="ru-RU" dirty="0" smtClean="0"/>
              <a:t>, коли </a:t>
            </a:r>
            <a:r>
              <a:rPr lang="ru-RU" dirty="0" err="1" smtClean="0"/>
              <a:t>кожен</a:t>
            </a:r>
            <a:r>
              <a:rPr lang="ru-RU" dirty="0" smtClean="0"/>
              <a:t> </a:t>
            </a:r>
            <a:r>
              <a:rPr lang="ru-RU" dirty="0" err="1" smtClean="0"/>
              <a:t>клієнт</a:t>
            </a:r>
            <a:r>
              <a:rPr lang="ru-RU" dirty="0" smtClean="0"/>
              <a:t> </a:t>
            </a:r>
            <a:r>
              <a:rPr lang="ru-RU" dirty="0" err="1" smtClean="0"/>
              <a:t>отримує</a:t>
            </a:r>
            <a:r>
              <a:rPr lang="ru-RU" dirty="0" smtClean="0"/>
              <a:t> </a:t>
            </a:r>
            <a:r>
              <a:rPr lang="ru-RU" dirty="0" err="1" smtClean="0"/>
              <a:t>унікальний</a:t>
            </a:r>
            <a:r>
              <a:rPr lang="ru-RU" dirty="0" smtClean="0"/>
              <a:t> </a:t>
            </a:r>
            <a:r>
              <a:rPr lang="ru-RU" dirty="0" err="1" smtClean="0"/>
              <a:t>досвід</a:t>
            </a:r>
            <a:r>
              <a:rPr lang="ru-RU" dirty="0" smtClean="0"/>
              <a:t> </a:t>
            </a:r>
            <a:r>
              <a:rPr lang="ru-RU" dirty="0" err="1" smtClean="0"/>
              <a:t>взаємодії</a:t>
            </a:r>
            <a:r>
              <a:rPr lang="ru-RU" dirty="0" smtClean="0"/>
              <a:t> з брендом. </a:t>
            </a:r>
            <a:r>
              <a:rPr lang="ru-RU" dirty="0" err="1" smtClean="0"/>
              <a:t>Гіперперсоналізація</a:t>
            </a:r>
            <a:r>
              <a:rPr lang="ru-RU" dirty="0" smtClean="0"/>
              <a:t> </a:t>
            </a:r>
            <a:r>
              <a:rPr lang="ru-RU" dirty="0" err="1" smtClean="0"/>
              <a:t>виходить</a:t>
            </a:r>
            <a:r>
              <a:rPr lang="ru-RU" dirty="0" smtClean="0"/>
              <a:t> за рамки </a:t>
            </a:r>
            <a:r>
              <a:rPr lang="ru-RU" dirty="0" err="1" smtClean="0"/>
              <a:t>простих</a:t>
            </a:r>
            <a:r>
              <a:rPr lang="ru-RU" dirty="0" smtClean="0"/>
              <a:t> </a:t>
            </a:r>
            <a:r>
              <a:rPr lang="ru-RU" dirty="0" err="1" smtClean="0"/>
              <a:t>рекомендацій</a:t>
            </a:r>
            <a:r>
              <a:rPr lang="ru-RU" dirty="0" smtClean="0"/>
              <a:t>, </a:t>
            </a:r>
            <a:r>
              <a:rPr lang="ru-RU" dirty="0" err="1" smtClean="0"/>
              <a:t>пропонуючи</a:t>
            </a:r>
            <a:r>
              <a:rPr lang="ru-RU" dirty="0" smtClean="0"/>
              <a:t> </a:t>
            </a:r>
            <a:r>
              <a:rPr lang="ru-RU" dirty="0" err="1" smtClean="0"/>
              <a:t>клієнтам</a:t>
            </a:r>
            <a:r>
              <a:rPr lang="ru-RU" dirty="0" smtClean="0"/>
              <a:t> </a:t>
            </a:r>
            <a:r>
              <a:rPr lang="ru-RU" dirty="0" err="1" smtClean="0"/>
              <a:t>рішення</a:t>
            </a:r>
            <a:r>
              <a:rPr lang="ru-RU" dirty="0" smtClean="0"/>
              <a:t>, </a:t>
            </a:r>
            <a:r>
              <a:rPr lang="ru-RU" dirty="0" err="1" smtClean="0"/>
              <a:t>які</a:t>
            </a:r>
            <a:r>
              <a:rPr lang="ru-RU" dirty="0" smtClean="0"/>
              <a:t> </a:t>
            </a:r>
            <a:r>
              <a:rPr lang="ru-RU" dirty="0" err="1" smtClean="0"/>
              <a:t>ідеально</a:t>
            </a:r>
            <a:r>
              <a:rPr lang="ru-RU" dirty="0" smtClean="0"/>
              <a:t> </a:t>
            </a:r>
            <a:r>
              <a:rPr lang="ru-RU" dirty="0" err="1" smtClean="0"/>
              <a:t>відповідають</a:t>
            </a:r>
            <a:r>
              <a:rPr lang="ru-RU" dirty="0" smtClean="0"/>
              <a:t> </a:t>
            </a:r>
            <a:r>
              <a:rPr lang="ru-RU" dirty="0" err="1" smtClean="0"/>
              <a:t>їхнім</a:t>
            </a:r>
            <a:r>
              <a:rPr lang="ru-RU" dirty="0" smtClean="0"/>
              <a:t> </a:t>
            </a:r>
            <a:r>
              <a:rPr lang="ru-RU" dirty="0" err="1" smtClean="0"/>
              <a:t>індивідуальним</a:t>
            </a:r>
            <a:r>
              <a:rPr lang="ru-RU" dirty="0" smtClean="0"/>
              <a:t> потребам та </a:t>
            </a:r>
            <a:r>
              <a:rPr lang="ru-RU" dirty="0" err="1" smtClean="0"/>
              <a:t>очікуванням</a:t>
            </a:r>
            <a:r>
              <a:rPr lang="ru-RU" dirty="0" smtClean="0"/>
              <a:t>.</a:t>
            </a:r>
          </a:p>
          <a:p>
            <a:pPr marL="0" lvl="0" indent="0">
              <a:lnSpc>
                <a:spcPct val="100000"/>
              </a:lnSpc>
              <a:spcBef>
                <a:spcPts val="0"/>
              </a:spcBef>
              <a:buNone/>
            </a:pPr>
            <a:r>
              <a:rPr lang="ru-RU" sz="1800" dirty="0" err="1">
                <a:solidFill>
                  <a:prstClr val="black"/>
                </a:solidFill>
              </a:rPr>
              <a:t>Наразі</a:t>
            </a:r>
            <a:r>
              <a:rPr lang="ru-RU" sz="1800" dirty="0">
                <a:solidFill>
                  <a:prstClr val="black"/>
                </a:solidFill>
              </a:rPr>
              <a:t> </a:t>
            </a:r>
            <a:r>
              <a:rPr lang="ru-RU" sz="1800" dirty="0" err="1">
                <a:solidFill>
                  <a:prstClr val="black"/>
                </a:solidFill>
              </a:rPr>
              <a:t>можна</a:t>
            </a:r>
            <a:r>
              <a:rPr lang="ru-RU" sz="1800" dirty="0">
                <a:solidFill>
                  <a:prstClr val="black"/>
                </a:solidFill>
              </a:rPr>
              <a:t> </a:t>
            </a:r>
            <a:r>
              <a:rPr lang="ru-RU" sz="1800" dirty="0" err="1">
                <a:solidFill>
                  <a:prstClr val="black"/>
                </a:solidFill>
              </a:rPr>
              <a:t>зустріти</a:t>
            </a:r>
            <a:r>
              <a:rPr lang="ru-RU" sz="1800" dirty="0">
                <a:solidFill>
                  <a:prstClr val="black"/>
                </a:solidFill>
              </a:rPr>
              <a:t> </a:t>
            </a:r>
            <a:r>
              <a:rPr lang="ru-RU" sz="1800" dirty="0" err="1">
                <a:solidFill>
                  <a:prstClr val="black"/>
                </a:solidFill>
              </a:rPr>
              <a:t>декілька</a:t>
            </a:r>
            <a:r>
              <a:rPr lang="ru-RU" sz="1800" dirty="0">
                <a:solidFill>
                  <a:prstClr val="black"/>
                </a:solidFill>
              </a:rPr>
              <a:t> </a:t>
            </a:r>
            <a:r>
              <a:rPr lang="ru-RU" sz="1800" dirty="0" err="1">
                <a:solidFill>
                  <a:prstClr val="black"/>
                </a:solidFill>
              </a:rPr>
              <a:t>десятків</a:t>
            </a:r>
            <a:r>
              <a:rPr lang="ru-RU" sz="1800" dirty="0">
                <a:solidFill>
                  <a:prstClr val="black"/>
                </a:solidFill>
              </a:rPr>
              <a:t> </a:t>
            </a:r>
            <a:r>
              <a:rPr lang="ru-RU" sz="1800" dirty="0" err="1">
                <a:solidFill>
                  <a:prstClr val="black"/>
                </a:solidFill>
              </a:rPr>
              <a:t>визначень</a:t>
            </a:r>
            <a:r>
              <a:rPr lang="ru-RU" sz="1800" dirty="0">
                <a:solidFill>
                  <a:prstClr val="black"/>
                </a:solidFill>
              </a:rPr>
              <a:t> </a:t>
            </a:r>
            <a:r>
              <a:rPr lang="ru-RU" sz="1800" dirty="0" err="1">
                <a:solidFill>
                  <a:prstClr val="black"/>
                </a:solidFill>
              </a:rPr>
              <a:t>гіперперсоналізації</a:t>
            </a:r>
            <a:r>
              <a:rPr lang="ru-RU" sz="1800" dirty="0">
                <a:solidFill>
                  <a:prstClr val="black"/>
                </a:solidFill>
              </a:rPr>
              <a:t>. Але </a:t>
            </a:r>
            <a:r>
              <a:rPr lang="ru-RU" sz="1800" dirty="0" err="1">
                <a:solidFill>
                  <a:prstClr val="black"/>
                </a:solidFill>
              </a:rPr>
              <a:t>найбільш</a:t>
            </a:r>
            <a:r>
              <a:rPr lang="ru-RU" sz="1800" dirty="0">
                <a:solidFill>
                  <a:prstClr val="black"/>
                </a:solidFill>
              </a:rPr>
              <a:t> </a:t>
            </a:r>
            <a:r>
              <a:rPr lang="ru-RU" sz="1800" dirty="0" err="1">
                <a:solidFill>
                  <a:prstClr val="black"/>
                </a:solidFill>
              </a:rPr>
              <a:t>точними</a:t>
            </a:r>
            <a:r>
              <a:rPr lang="ru-RU" sz="1800" dirty="0">
                <a:solidFill>
                  <a:prstClr val="black"/>
                </a:solidFill>
              </a:rPr>
              <a:t> на наш </a:t>
            </a:r>
            <a:r>
              <a:rPr lang="ru-RU" sz="1800" dirty="0" err="1">
                <a:solidFill>
                  <a:prstClr val="black"/>
                </a:solidFill>
              </a:rPr>
              <a:t>погляд</a:t>
            </a:r>
            <a:r>
              <a:rPr lang="ru-RU" sz="1800" dirty="0">
                <a:solidFill>
                  <a:prstClr val="black"/>
                </a:solidFill>
              </a:rPr>
              <a:t> є </a:t>
            </a:r>
            <a:r>
              <a:rPr lang="ru-RU" sz="1800" dirty="0" err="1">
                <a:solidFill>
                  <a:prstClr val="black"/>
                </a:solidFill>
              </a:rPr>
              <a:t>визначення</a:t>
            </a:r>
            <a:r>
              <a:rPr lang="ru-RU" sz="1800" dirty="0">
                <a:solidFill>
                  <a:prstClr val="black"/>
                </a:solidFill>
              </a:rPr>
              <a:t> </a:t>
            </a:r>
            <a:r>
              <a:rPr lang="ru-RU" sz="1800" dirty="0" err="1">
                <a:solidFill>
                  <a:prstClr val="black"/>
                </a:solidFill>
              </a:rPr>
              <a:t>від</a:t>
            </a:r>
            <a:r>
              <a:rPr lang="ru-RU" sz="1800" dirty="0">
                <a:solidFill>
                  <a:prstClr val="black"/>
                </a:solidFill>
              </a:rPr>
              <a:t> </a:t>
            </a:r>
            <a:r>
              <a:rPr lang="ru-RU" sz="1800" dirty="0" err="1">
                <a:solidFill>
                  <a:prstClr val="black"/>
                </a:solidFill>
              </a:rPr>
              <a:t>двох</a:t>
            </a:r>
            <a:r>
              <a:rPr lang="ru-RU" sz="1800" dirty="0">
                <a:solidFill>
                  <a:prstClr val="black"/>
                </a:solidFill>
              </a:rPr>
              <a:t> </a:t>
            </a:r>
            <a:r>
              <a:rPr lang="ru-RU" sz="1800" dirty="0" err="1">
                <a:solidFill>
                  <a:prstClr val="black"/>
                </a:solidFill>
              </a:rPr>
              <a:t>провідних</a:t>
            </a:r>
            <a:r>
              <a:rPr lang="ru-RU" sz="1800" dirty="0">
                <a:solidFill>
                  <a:prstClr val="black"/>
                </a:solidFill>
              </a:rPr>
              <a:t> </a:t>
            </a:r>
            <a:r>
              <a:rPr lang="ru-RU" sz="1800" dirty="0" err="1">
                <a:solidFill>
                  <a:prstClr val="black"/>
                </a:solidFill>
              </a:rPr>
              <a:t>світових</a:t>
            </a:r>
            <a:r>
              <a:rPr lang="ru-RU" sz="1800" dirty="0">
                <a:solidFill>
                  <a:prstClr val="black"/>
                </a:solidFill>
              </a:rPr>
              <a:t> </a:t>
            </a:r>
            <a:r>
              <a:rPr lang="ru-RU" sz="1800" dirty="0" err="1">
                <a:solidFill>
                  <a:prstClr val="black"/>
                </a:solidFill>
              </a:rPr>
              <a:t>дослідницьких</a:t>
            </a:r>
            <a:r>
              <a:rPr lang="ru-RU" sz="1800" dirty="0">
                <a:solidFill>
                  <a:prstClr val="black"/>
                </a:solidFill>
              </a:rPr>
              <a:t> і </a:t>
            </a:r>
            <a:r>
              <a:rPr lang="ru-RU" sz="1800" dirty="0" err="1">
                <a:solidFill>
                  <a:prstClr val="black"/>
                </a:solidFill>
              </a:rPr>
              <a:t>консалтингових</a:t>
            </a:r>
            <a:r>
              <a:rPr lang="ru-RU" sz="1800" dirty="0">
                <a:solidFill>
                  <a:prstClr val="black"/>
                </a:solidFill>
              </a:rPr>
              <a:t> </a:t>
            </a:r>
            <a:r>
              <a:rPr lang="ru-RU" sz="1800" dirty="0" err="1">
                <a:solidFill>
                  <a:prstClr val="black"/>
                </a:solidFill>
              </a:rPr>
              <a:t>компаній</a:t>
            </a:r>
            <a:r>
              <a:rPr lang="ru-RU" sz="1800" dirty="0">
                <a:solidFill>
                  <a:prstClr val="black"/>
                </a:solidFill>
              </a:rPr>
              <a:t> у </a:t>
            </a:r>
            <a:r>
              <a:rPr lang="ru-RU" sz="1800" dirty="0" err="1">
                <a:solidFill>
                  <a:prstClr val="black"/>
                </a:solidFill>
              </a:rPr>
              <a:t>сфері</a:t>
            </a:r>
            <a:r>
              <a:rPr lang="ru-RU" sz="1800" dirty="0">
                <a:solidFill>
                  <a:prstClr val="black"/>
                </a:solidFill>
              </a:rPr>
              <a:t> </a:t>
            </a:r>
            <a:r>
              <a:rPr lang="ru-RU" sz="1800" dirty="0" err="1">
                <a:solidFill>
                  <a:prstClr val="black"/>
                </a:solidFill>
              </a:rPr>
              <a:t>інформаційних</a:t>
            </a:r>
            <a:r>
              <a:rPr lang="ru-RU" sz="1800" dirty="0">
                <a:solidFill>
                  <a:prstClr val="black"/>
                </a:solidFill>
              </a:rPr>
              <a:t> </a:t>
            </a:r>
            <a:r>
              <a:rPr lang="ru-RU" sz="1800" dirty="0" err="1">
                <a:solidFill>
                  <a:prstClr val="black"/>
                </a:solidFill>
              </a:rPr>
              <a:t>технологій</a:t>
            </a:r>
            <a:r>
              <a:rPr lang="ru-RU" sz="1800" dirty="0">
                <a:solidFill>
                  <a:prstClr val="black"/>
                </a:solidFill>
              </a:rPr>
              <a:t>: </a:t>
            </a:r>
            <a:r>
              <a:rPr lang="en-US" sz="1800" dirty="0">
                <a:solidFill>
                  <a:prstClr val="black"/>
                </a:solidFill>
              </a:rPr>
              <a:t>Gartner </a:t>
            </a:r>
            <a:r>
              <a:rPr lang="ru-RU" sz="1800" dirty="0">
                <a:solidFill>
                  <a:prstClr val="black"/>
                </a:solidFill>
              </a:rPr>
              <a:t>та </a:t>
            </a:r>
            <a:r>
              <a:rPr lang="en-US" sz="1800" dirty="0">
                <a:solidFill>
                  <a:prstClr val="black"/>
                </a:solidFill>
              </a:rPr>
              <a:t>Forrester Research.</a:t>
            </a:r>
          </a:p>
          <a:p>
            <a:pPr marL="0" lvl="0" indent="0">
              <a:lnSpc>
                <a:spcPct val="100000"/>
              </a:lnSpc>
              <a:spcBef>
                <a:spcPts val="0"/>
              </a:spcBef>
              <a:buNone/>
            </a:pPr>
            <a:r>
              <a:rPr lang="ru-RU" sz="1800" dirty="0" err="1">
                <a:solidFill>
                  <a:prstClr val="black"/>
                </a:solidFill>
              </a:rPr>
              <a:t>Отже</a:t>
            </a:r>
            <a:r>
              <a:rPr lang="ru-RU" sz="1800" dirty="0">
                <a:solidFill>
                  <a:prstClr val="black"/>
                </a:solidFill>
              </a:rPr>
              <a:t>, </a:t>
            </a:r>
            <a:r>
              <a:rPr lang="ru-RU" sz="1800" dirty="0" err="1">
                <a:solidFill>
                  <a:prstClr val="black"/>
                </a:solidFill>
              </a:rPr>
              <a:t>згідно</a:t>
            </a:r>
            <a:r>
              <a:rPr lang="ru-RU" sz="1800" dirty="0">
                <a:solidFill>
                  <a:prstClr val="black"/>
                </a:solidFill>
              </a:rPr>
              <a:t> з </a:t>
            </a:r>
            <a:r>
              <a:rPr lang="ru-RU" sz="1800" dirty="0" err="1">
                <a:solidFill>
                  <a:prstClr val="black"/>
                </a:solidFill>
              </a:rPr>
              <a:t>визначенням</a:t>
            </a:r>
            <a:r>
              <a:rPr lang="ru-RU" sz="1800" dirty="0">
                <a:solidFill>
                  <a:prstClr val="black"/>
                </a:solidFill>
              </a:rPr>
              <a:t> </a:t>
            </a:r>
            <a:r>
              <a:rPr lang="en-US" sz="1800" dirty="0">
                <a:solidFill>
                  <a:prstClr val="black"/>
                </a:solidFill>
              </a:rPr>
              <a:t>Gartner, </a:t>
            </a:r>
            <a:r>
              <a:rPr lang="ru-RU" sz="1800" b="1" dirty="0" err="1">
                <a:solidFill>
                  <a:prstClr val="black"/>
                </a:solidFill>
              </a:rPr>
              <a:t>гіперперсоналізація</a:t>
            </a:r>
            <a:r>
              <a:rPr lang="ru-RU" sz="1800" b="1" dirty="0">
                <a:solidFill>
                  <a:prstClr val="black"/>
                </a:solidFill>
              </a:rPr>
              <a:t> – </a:t>
            </a:r>
            <a:r>
              <a:rPr lang="ru-RU" sz="1800" b="1" dirty="0" err="1">
                <a:solidFill>
                  <a:prstClr val="black"/>
                </a:solidFill>
              </a:rPr>
              <a:t>це</a:t>
            </a:r>
            <a:r>
              <a:rPr lang="ru-RU" sz="1800" b="1" dirty="0">
                <a:solidFill>
                  <a:prstClr val="black"/>
                </a:solidFill>
              </a:rPr>
              <a:t> </a:t>
            </a:r>
            <a:r>
              <a:rPr lang="ru-RU" sz="1800" b="1" dirty="0" err="1">
                <a:solidFill>
                  <a:prstClr val="black"/>
                </a:solidFill>
              </a:rPr>
              <a:t>використання</a:t>
            </a:r>
            <a:r>
              <a:rPr lang="ru-RU" sz="1800" b="1" dirty="0">
                <a:solidFill>
                  <a:prstClr val="black"/>
                </a:solidFill>
              </a:rPr>
              <a:t> </a:t>
            </a:r>
            <a:r>
              <a:rPr lang="ru-RU" sz="1800" b="1" dirty="0" err="1">
                <a:solidFill>
                  <a:prstClr val="black"/>
                </a:solidFill>
              </a:rPr>
              <a:t>даних</a:t>
            </a:r>
            <a:r>
              <a:rPr lang="ru-RU" sz="1800" b="1" dirty="0">
                <a:solidFill>
                  <a:prstClr val="black"/>
                </a:solidFill>
              </a:rPr>
              <a:t>, </a:t>
            </a:r>
            <a:r>
              <a:rPr lang="ru-RU" sz="1800" b="1" dirty="0" err="1">
                <a:solidFill>
                  <a:prstClr val="black"/>
                </a:solidFill>
              </a:rPr>
              <a:t>аналітики</a:t>
            </a:r>
            <a:r>
              <a:rPr lang="ru-RU" sz="1800" b="1" dirty="0">
                <a:solidFill>
                  <a:prstClr val="black"/>
                </a:solidFill>
              </a:rPr>
              <a:t> та </a:t>
            </a:r>
            <a:r>
              <a:rPr lang="ru-RU" sz="1800" b="1" dirty="0" err="1">
                <a:solidFill>
                  <a:prstClr val="black"/>
                </a:solidFill>
              </a:rPr>
              <a:t>технологій</a:t>
            </a:r>
            <a:r>
              <a:rPr lang="ru-RU" sz="1800" b="1" dirty="0">
                <a:solidFill>
                  <a:prstClr val="black"/>
                </a:solidFill>
              </a:rPr>
              <a:t> для </a:t>
            </a:r>
            <a:r>
              <a:rPr lang="ru-RU" sz="1800" b="1" dirty="0" err="1">
                <a:solidFill>
                  <a:prstClr val="black"/>
                </a:solidFill>
              </a:rPr>
              <a:t>створення</a:t>
            </a:r>
            <a:r>
              <a:rPr lang="ru-RU" sz="1800" b="1" dirty="0">
                <a:solidFill>
                  <a:prstClr val="black"/>
                </a:solidFill>
              </a:rPr>
              <a:t> </a:t>
            </a:r>
            <a:r>
              <a:rPr lang="ru-RU" sz="1800" b="1" dirty="0" err="1">
                <a:solidFill>
                  <a:prstClr val="black"/>
                </a:solidFill>
              </a:rPr>
              <a:t>індивідуальних</a:t>
            </a:r>
            <a:r>
              <a:rPr lang="ru-RU" sz="1800" b="1" dirty="0">
                <a:solidFill>
                  <a:prstClr val="black"/>
                </a:solidFill>
              </a:rPr>
              <a:t> </a:t>
            </a:r>
            <a:r>
              <a:rPr lang="ru-RU" sz="1800" b="1" dirty="0" err="1">
                <a:solidFill>
                  <a:prstClr val="black"/>
                </a:solidFill>
              </a:rPr>
              <a:t>пропозицій</a:t>
            </a:r>
            <a:r>
              <a:rPr lang="ru-RU" sz="1800" b="1" dirty="0">
                <a:solidFill>
                  <a:prstClr val="black"/>
                </a:solidFill>
              </a:rPr>
              <a:t>, </a:t>
            </a:r>
            <a:r>
              <a:rPr lang="ru-RU" sz="1800" b="1" dirty="0" err="1">
                <a:solidFill>
                  <a:prstClr val="black"/>
                </a:solidFill>
              </a:rPr>
              <a:t>які</a:t>
            </a:r>
            <a:r>
              <a:rPr lang="ru-RU" sz="1800" b="1" dirty="0">
                <a:solidFill>
                  <a:prstClr val="black"/>
                </a:solidFill>
              </a:rPr>
              <a:t> </a:t>
            </a:r>
            <a:r>
              <a:rPr lang="ru-RU" sz="1800" b="1" dirty="0" err="1">
                <a:solidFill>
                  <a:prstClr val="black"/>
                </a:solidFill>
              </a:rPr>
              <a:t>задовольняють</a:t>
            </a:r>
            <a:r>
              <a:rPr lang="ru-RU" sz="1800" b="1" dirty="0">
                <a:solidFill>
                  <a:prstClr val="black"/>
                </a:solidFill>
              </a:rPr>
              <a:t> потреби конкретного </a:t>
            </a:r>
            <a:r>
              <a:rPr lang="ru-RU" sz="1800" b="1" dirty="0" err="1">
                <a:solidFill>
                  <a:prstClr val="black"/>
                </a:solidFill>
              </a:rPr>
              <a:t>клієнта</a:t>
            </a:r>
            <a:r>
              <a:rPr lang="ru-RU" sz="1800" b="1" dirty="0">
                <a:solidFill>
                  <a:prstClr val="black"/>
                </a:solidFill>
              </a:rPr>
              <a:t> в </a:t>
            </a:r>
            <a:r>
              <a:rPr lang="ru-RU" sz="1800" b="1" dirty="0" err="1">
                <a:solidFill>
                  <a:prstClr val="black"/>
                </a:solidFill>
              </a:rPr>
              <a:t>конкретний</a:t>
            </a:r>
            <a:r>
              <a:rPr lang="ru-RU" sz="1800" b="1" dirty="0">
                <a:solidFill>
                  <a:prstClr val="black"/>
                </a:solidFill>
              </a:rPr>
              <a:t> момент часу</a:t>
            </a:r>
            <a:r>
              <a:rPr lang="ru-RU" sz="1800" dirty="0">
                <a:solidFill>
                  <a:prstClr val="black"/>
                </a:solidFill>
              </a:rPr>
              <a:t>.</a:t>
            </a:r>
          </a:p>
          <a:p>
            <a:pPr marL="0" lvl="0" indent="0">
              <a:lnSpc>
                <a:spcPct val="100000"/>
              </a:lnSpc>
              <a:spcBef>
                <a:spcPts val="0"/>
              </a:spcBef>
              <a:buNone/>
            </a:pPr>
            <a:r>
              <a:rPr lang="en-US" sz="1800" dirty="0">
                <a:solidFill>
                  <a:prstClr val="black"/>
                </a:solidFill>
              </a:rPr>
              <a:t>Forrester Research </a:t>
            </a:r>
            <a:r>
              <a:rPr lang="ru-RU" sz="1800" dirty="0" err="1">
                <a:solidFill>
                  <a:prstClr val="black"/>
                </a:solidFill>
              </a:rPr>
              <a:t>дає</a:t>
            </a:r>
            <a:r>
              <a:rPr lang="ru-RU" sz="1800" dirty="0">
                <a:solidFill>
                  <a:prstClr val="black"/>
                </a:solidFill>
              </a:rPr>
              <a:t> </a:t>
            </a:r>
            <a:r>
              <a:rPr lang="ru-RU" sz="1800" dirty="0" err="1">
                <a:solidFill>
                  <a:prstClr val="black"/>
                </a:solidFill>
              </a:rPr>
              <a:t>таке</a:t>
            </a:r>
            <a:r>
              <a:rPr lang="ru-RU" sz="1800" dirty="0">
                <a:solidFill>
                  <a:prstClr val="black"/>
                </a:solidFill>
              </a:rPr>
              <a:t> </a:t>
            </a:r>
            <a:r>
              <a:rPr lang="ru-RU" sz="1800" dirty="0" err="1">
                <a:solidFill>
                  <a:prstClr val="black"/>
                </a:solidFill>
              </a:rPr>
              <a:t>визначення</a:t>
            </a:r>
            <a:r>
              <a:rPr lang="ru-RU" sz="1800" dirty="0">
                <a:solidFill>
                  <a:prstClr val="black"/>
                </a:solidFill>
              </a:rPr>
              <a:t>: </a:t>
            </a:r>
            <a:r>
              <a:rPr lang="ru-RU" sz="1800" b="1" dirty="0" err="1">
                <a:solidFill>
                  <a:prstClr val="black"/>
                </a:solidFill>
              </a:rPr>
              <a:t>гіперперсоналізація</a:t>
            </a:r>
            <a:r>
              <a:rPr lang="ru-RU" sz="1800" b="1" dirty="0">
                <a:solidFill>
                  <a:prstClr val="black"/>
                </a:solidFill>
              </a:rPr>
              <a:t> – </a:t>
            </a:r>
            <a:r>
              <a:rPr lang="ru-RU" sz="1800" b="1" dirty="0" err="1">
                <a:solidFill>
                  <a:prstClr val="black"/>
                </a:solidFill>
              </a:rPr>
              <a:t>це</a:t>
            </a:r>
            <a:r>
              <a:rPr lang="ru-RU" sz="1800" b="1" dirty="0">
                <a:solidFill>
                  <a:prstClr val="black"/>
                </a:solidFill>
              </a:rPr>
              <a:t> </a:t>
            </a:r>
            <a:r>
              <a:rPr lang="ru-RU" sz="1800" b="1" dirty="0" err="1">
                <a:solidFill>
                  <a:prstClr val="black"/>
                </a:solidFill>
              </a:rPr>
              <a:t>процес</a:t>
            </a:r>
            <a:r>
              <a:rPr lang="ru-RU" sz="1800" b="1" dirty="0">
                <a:solidFill>
                  <a:prstClr val="black"/>
                </a:solidFill>
              </a:rPr>
              <a:t> </a:t>
            </a:r>
            <a:r>
              <a:rPr lang="ru-RU" sz="1800" b="1" dirty="0" err="1">
                <a:solidFill>
                  <a:prstClr val="black"/>
                </a:solidFill>
              </a:rPr>
              <a:t>створення</a:t>
            </a:r>
            <a:r>
              <a:rPr lang="ru-RU" sz="1800" b="1" dirty="0">
                <a:solidFill>
                  <a:prstClr val="black"/>
                </a:solidFill>
              </a:rPr>
              <a:t> </a:t>
            </a:r>
            <a:r>
              <a:rPr lang="ru-RU" sz="1800" b="1" dirty="0" err="1">
                <a:solidFill>
                  <a:prstClr val="black"/>
                </a:solidFill>
              </a:rPr>
              <a:t>унікальних</a:t>
            </a:r>
            <a:r>
              <a:rPr lang="ru-RU" sz="1800" b="1" dirty="0">
                <a:solidFill>
                  <a:prstClr val="black"/>
                </a:solidFill>
              </a:rPr>
              <a:t> та </a:t>
            </a:r>
            <a:r>
              <a:rPr lang="ru-RU" sz="1800" b="1" dirty="0" err="1">
                <a:solidFill>
                  <a:prstClr val="black"/>
                </a:solidFill>
              </a:rPr>
              <a:t>релевантних</a:t>
            </a:r>
            <a:r>
              <a:rPr lang="ru-RU" sz="1800" b="1" dirty="0">
                <a:solidFill>
                  <a:prstClr val="black"/>
                </a:solidFill>
              </a:rPr>
              <a:t> </a:t>
            </a:r>
            <a:r>
              <a:rPr lang="ru-RU" sz="1800" b="1" dirty="0" err="1">
                <a:solidFill>
                  <a:prstClr val="black"/>
                </a:solidFill>
              </a:rPr>
              <a:t>досвідів</a:t>
            </a:r>
            <a:r>
              <a:rPr lang="ru-RU" sz="1800" b="1" dirty="0">
                <a:solidFill>
                  <a:prstClr val="black"/>
                </a:solidFill>
              </a:rPr>
              <a:t> для кожного </a:t>
            </a:r>
            <a:r>
              <a:rPr lang="ru-RU" sz="1800" b="1" dirty="0" err="1">
                <a:solidFill>
                  <a:prstClr val="black"/>
                </a:solidFill>
              </a:rPr>
              <a:t>клієнта</a:t>
            </a:r>
            <a:r>
              <a:rPr lang="ru-RU" sz="1800" b="1" dirty="0">
                <a:solidFill>
                  <a:prstClr val="black"/>
                </a:solidFill>
              </a:rPr>
              <a:t> на </a:t>
            </a:r>
            <a:r>
              <a:rPr lang="ru-RU" sz="1800" b="1" dirty="0" err="1">
                <a:solidFill>
                  <a:prstClr val="black"/>
                </a:solidFill>
              </a:rPr>
              <a:t>основі</a:t>
            </a:r>
            <a:r>
              <a:rPr lang="ru-RU" sz="1800" b="1" dirty="0">
                <a:solidFill>
                  <a:prstClr val="black"/>
                </a:solidFill>
              </a:rPr>
              <a:t> </a:t>
            </a:r>
            <a:r>
              <a:rPr lang="ru-RU" sz="1800" b="1" dirty="0" err="1">
                <a:solidFill>
                  <a:prstClr val="black"/>
                </a:solidFill>
              </a:rPr>
              <a:t>його</a:t>
            </a:r>
            <a:r>
              <a:rPr lang="ru-RU" sz="1800" b="1" dirty="0">
                <a:solidFill>
                  <a:prstClr val="black"/>
                </a:solidFill>
              </a:rPr>
              <a:t> </a:t>
            </a:r>
            <a:r>
              <a:rPr lang="ru-RU" sz="1800" b="1" dirty="0" err="1">
                <a:solidFill>
                  <a:prstClr val="black"/>
                </a:solidFill>
              </a:rPr>
              <a:t>поведінки</a:t>
            </a:r>
            <a:r>
              <a:rPr lang="ru-RU" sz="1800" b="1" dirty="0">
                <a:solidFill>
                  <a:prstClr val="black"/>
                </a:solidFill>
              </a:rPr>
              <a:t>, </a:t>
            </a:r>
            <a:r>
              <a:rPr lang="ru-RU" sz="1800" b="1" dirty="0" err="1">
                <a:solidFill>
                  <a:prstClr val="black"/>
                </a:solidFill>
              </a:rPr>
              <a:t>вподобань</a:t>
            </a:r>
            <a:r>
              <a:rPr lang="ru-RU" sz="1800" b="1" dirty="0">
                <a:solidFill>
                  <a:prstClr val="black"/>
                </a:solidFill>
              </a:rPr>
              <a:t> та контексту</a:t>
            </a:r>
            <a:r>
              <a:rPr lang="ru-RU" sz="1800" dirty="0">
                <a:solidFill>
                  <a:prstClr val="black"/>
                </a:solidFill>
              </a:rPr>
              <a:t>.</a:t>
            </a:r>
          </a:p>
          <a:p>
            <a:endParaRPr lang="ru-RU" dirty="0" smtClean="0"/>
          </a:p>
          <a:p>
            <a:endParaRPr lang="en-US" dirty="0"/>
          </a:p>
        </p:txBody>
      </p:sp>
    </p:spTree>
    <p:extLst>
      <p:ext uri="{BB962C8B-B14F-4D97-AF65-F5344CB8AC3E}">
        <p14:creationId xmlns:p14="http://schemas.microsoft.com/office/powerpoint/2010/main" val="2125583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69817" y="163848"/>
            <a:ext cx="11913326" cy="7017306"/>
          </a:xfrm>
          <a:prstGeom prst="rect">
            <a:avLst/>
          </a:prstGeom>
        </p:spPr>
        <p:txBody>
          <a:bodyPr wrap="square">
            <a:spAutoFit/>
          </a:bodyPr>
          <a:lstStyle/>
          <a:p>
            <a:r>
              <a:rPr lang="ru-RU" dirty="0" err="1" smtClean="0"/>
              <a:t>Персоналізація</a:t>
            </a:r>
            <a:r>
              <a:rPr lang="ru-RU" dirty="0" smtClean="0"/>
              <a:t> давно перестала бути </a:t>
            </a:r>
            <a:r>
              <a:rPr lang="ru-RU" dirty="0" err="1" smtClean="0"/>
              <a:t>привілеєм</a:t>
            </a:r>
            <a:r>
              <a:rPr lang="ru-RU" dirty="0" smtClean="0"/>
              <a:t>. </a:t>
            </a:r>
            <a:r>
              <a:rPr lang="ru-RU" dirty="0" err="1" smtClean="0"/>
              <a:t>Сьогодні</a:t>
            </a:r>
            <a:r>
              <a:rPr lang="ru-RU" dirty="0" smtClean="0"/>
              <a:t> вона є </a:t>
            </a:r>
            <a:r>
              <a:rPr lang="ru-RU" dirty="0" err="1" smtClean="0"/>
              <a:t>стандартним</a:t>
            </a:r>
            <a:r>
              <a:rPr lang="ru-RU" dirty="0" smtClean="0"/>
              <a:t> </a:t>
            </a:r>
            <a:r>
              <a:rPr lang="ru-RU" dirty="0" err="1" smtClean="0"/>
              <a:t>очікуванням</a:t>
            </a:r>
            <a:r>
              <a:rPr lang="ru-RU" dirty="0" smtClean="0"/>
              <a:t> </a:t>
            </a:r>
            <a:r>
              <a:rPr lang="ru-RU" dirty="0" err="1" smtClean="0"/>
              <a:t>споживачів</a:t>
            </a:r>
            <a:r>
              <a:rPr lang="ru-RU" dirty="0" smtClean="0"/>
              <a:t>. У </a:t>
            </a:r>
            <a:r>
              <a:rPr lang="ru-RU" dirty="0" err="1" smtClean="0"/>
              <a:t>світі</a:t>
            </a:r>
            <a:r>
              <a:rPr lang="ru-RU" dirty="0" smtClean="0"/>
              <a:t>, де </a:t>
            </a:r>
            <a:r>
              <a:rPr lang="ru-RU" dirty="0" err="1" smtClean="0"/>
              <a:t>кожен</a:t>
            </a:r>
            <a:r>
              <a:rPr lang="ru-RU" dirty="0" smtClean="0"/>
              <a:t> з нас </a:t>
            </a:r>
            <a:r>
              <a:rPr lang="ru-RU" dirty="0" err="1" smtClean="0"/>
              <a:t>залишає</a:t>
            </a:r>
            <a:r>
              <a:rPr lang="ru-RU" dirty="0" smtClean="0"/>
              <a:t> </a:t>
            </a:r>
            <a:r>
              <a:rPr lang="ru-RU" dirty="0" err="1" smtClean="0"/>
              <a:t>цифрові</a:t>
            </a:r>
            <a:r>
              <a:rPr lang="ru-RU" dirty="0" smtClean="0"/>
              <a:t> </a:t>
            </a:r>
            <a:r>
              <a:rPr lang="ru-RU" dirty="0" err="1" smtClean="0"/>
              <a:t>сліди</a:t>
            </a:r>
            <a:r>
              <a:rPr lang="ru-RU" dirty="0" smtClean="0"/>
              <a:t> </a:t>
            </a:r>
            <a:r>
              <a:rPr lang="ru-RU" dirty="0" err="1" smtClean="0"/>
              <a:t>своїх</a:t>
            </a:r>
            <a:r>
              <a:rPr lang="ru-RU" dirty="0" smtClean="0"/>
              <a:t> </a:t>
            </a:r>
            <a:r>
              <a:rPr lang="ru-RU" dirty="0" err="1" smtClean="0"/>
              <a:t>вподобань</a:t>
            </a:r>
            <a:r>
              <a:rPr lang="ru-RU" dirty="0" smtClean="0"/>
              <a:t>, </a:t>
            </a:r>
            <a:r>
              <a:rPr lang="ru-RU" dirty="0" err="1" smtClean="0"/>
              <a:t>інтересів</a:t>
            </a:r>
            <a:r>
              <a:rPr lang="ru-RU" dirty="0" smtClean="0"/>
              <a:t> та потреб, </a:t>
            </a:r>
            <a:r>
              <a:rPr lang="ru-RU" dirty="0" err="1" smtClean="0"/>
              <a:t>персоналізований</a:t>
            </a:r>
            <a:r>
              <a:rPr lang="ru-RU" dirty="0" smtClean="0"/>
              <a:t> </a:t>
            </a:r>
            <a:r>
              <a:rPr lang="ru-RU" dirty="0" err="1" smtClean="0"/>
              <a:t>підхід</a:t>
            </a:r>
            <a:r>
              <a:rPr lang="ru-RU" dirty="0" smtClean="0"/>
              <a:t> став нормою. </a:t>
            </a:r>
            <a:r>
              <a:rPr lang="ru-RU" dirty="0" err="1" smtClean="0"/>
              <a:t>Тепер</a:t>
            </a:r>
            <a:r>
              <a:rPr lang="ru-RU" dirty="0" smtClean="0"/>
              <a:t> </a:t>
            </a:r>
            <a:r>
              <a:rPr lang="ru-RU" dirty="0" err="1" smtClean="0"/>
              <a:t>клієнти</a:t>
            </a:r>
            <a:r>
              <a:rPr lang="ru-RU" dirty="0" smtClean="0"/>
              <a:t> </a:t>
            </a:r>
            <a:r>
              <a:rPr lang="ru-RU" dirty="0" err="1" smtClean="0"/>
              <a:t>хочуть</a:t>
            </a:r>
            <a:r>
              <a:rPr lang="ru-RU" dirty="0" smtClean="0"/>
              <a:t> </a:t>
            </a:r>
            <a:r>
              <a:rPr lang="ru-RU" dirty="0" err="1" smtClean="0"/>
              <a:t>відчувати</a:t>
            </a:r>
            <a:r>
              <a:rPr lang="ru-RU" dirty="0" smtClean="0"/>
              <a:t>, </a:t>
            </a:r>
            <a:r>
              <a:rPr lang="ru-RU" dirty="0" err="1" smtClean="0"/>
              <a:t>що</a:t>
            </a:r>
            <a:r>
              <a:rPr lang="ru-RU" dirty="0" smtClean="0"/>
              <a:t> </a:t>
            </a:r>
            <a:r>
              <a:rPr lang="ru-RU" dirty="0" err="1" smtClean="0"/>
              <a:t>їх</a:t>
            </a:r>
            <a:r>
              <a:rPr lang="ru-RU" dirty="0" smtClean="0"/>
              <a:t> </a:t>
            </a:r>
            <a:r>
              <a:rPr lang="ru-RU" dirty="0" err="1" smtClean="0"/>
              <a:t>бачать</a:t>
            </a:r>
            <a:r>
              <a:rPr lang="ru-RU" dirty="0" smtClean="0"/>
              <a:t> не як простого </a:t>
            </a:r>
            <a:r>
              <a:rPr lang="ru-RU" dirty="0" err="1" smtClean="0"/>
              <a:t>споживача</a:t>
            </a:r>
            <a:r>
              <a:rPr lang="ru-RU" dirty="0" smtClean="0"/>
              <a:t>, а як </a:t>
            </a:r>
            <a:r>
              <a:rPr lang="ru-RU" dirty="0" err="1" smtClean="0"/>
              <a:t>індивідуальність</a:t>
            </a:r>
            <a:r>
              <a:rPr lang="ru-RU" dirty="0" smtClean="0"/>
              <a:t> </a:t>
            </a:r>
            <a:r>
              <a:rPr lang="ru-RU" dirty="0" err="1" smtClean="0"/>
              <a:t>зі</a:t>
            </a:r>
            <a:r>
              <a:rPr lang="ru-RU" dirty="0" smtClean="0"/>
              <a:t> </a:t>
            </a:r>
            <a:r>
              <a:rPr lang="ru-RU" dirty="0" err="1" smtClean="0"/>
              <a:t>своїми</a:t>
            </a:r>
            <a:r>
              <a:rPr lang="ru-RU" dirty="0" smtClean="0"/>
              <a:t> </a:t>
            </a:r>
            <a:r>
              <a:rPr lang="ru-RU" dirty="0" err="1" smtClean="0"/>
              <a:t>особливими</a:t>
            </a:r>
            <a:r>
              <a:rPr lang="ru-RU" dirty="0" smtClean="0"/>
              <a:t> </a:t>
            </a:r>
            <a:r>
              <a:rPr lang="ru-RU" dirty="0" err="1" smtClean="0"/>
              <a:t>вимогами</a:t>
            </a:r>
            <a:r>
              <a:rPr lang="ru-RU" dirty="0" smtClean="0"/>
              <a:t>. </a:t>
            </a:r>
            <a:r>
              <a:rPr lang="ru-RU" dirty="0" err="1" smtClean="0"/>
              <a:t>Саме</a:t>
            </a:r>
            <a:r>
              <a:rPr lang="ru-RU" dirty="0" smtClean="0"/>
              <a:t> тому </a:t>
            </a:r>
            <a:r>
              <a:rPr lang="ru-RU" dirty="0" err="1" smtClean="0"/>
              <a:t>компанії</a:t>
            </a:r>
            <a:r>
              <a:rPr lang="ru-RU" dirty="0" smtClean="0"/>
              <a:t>, </a:t>
            </a:r>
            <a:r>
              <a:rPr lang="ru-RU" dirty="0" err="1" smtClean="0"/>
              <a:t>які</a:t>
            </a:r>
            <a:r>
              <a:rPr lang="ru-RU" dirty="0" smtClean="0"/>
              <a:t> </a:t>
            </a:r>
            <a:r>
              <a:rPr lang="ru-RU" dirty="0" err="1" smtClean="0"/>
              <a:t>вміють</a:t>
            </a:r>
            <a:r>
              <a:rPr lang="ru-RU" dirty="0" smtClean="0"/>
              <a:t> </a:t>
            </a:r>
            <a:r>
              <a:rPr lang="ru-RU" dirty="0" err="1" smtClean="0"/>
              <a:t>надавати</a:t>
            </a:r>
            <a:r>
              <a:rPr lang="ru-RU" dirty="0" smtClean="0"/>
              <a:t> </a:t>
            </a:r>
            <a:r>
              <a:rPr lang="ru-RU" dirty="0" err="1" smtClean="0"/>
              <a:t>персоналізований</a:t>
            </a:r>
            <a:r>
              <a:rPr lang="ru-RU" dirty="0" smtClean="0"/>
              <a:t> </a:t>
            </a:r>
            <a:r>
              <a:rPr lang="ru-RU" dirty="0" err="1" smtClean="0"/>
              <a:t>сервіс</a:t>
            </a:r>
            <a:r>
              <a:rPr lang="ru-RU" dirty="0" smtClean="0"/>
              <a:t>, </a:t>
            </a:r>
            <a:r>
              <a:rPr lang="ru-RU" dirty="0" err="1" smtClean="0"/>
              <a:t>мають</a:t>
            </a:r>
            <a:r>
              <a:rPr lang="ru-RU" dirty="0" smtClean="0"/>
              <a:t> </a:t>
            </a:r>
            <a:r>
              <a:rPr lang="ru-RU" dirty="0" err="1" smtClean="0"/>
              <a:t>значну</a:t>
            </a:r>
            <a:r>
              <a:rPr lang="ru-RU" dirty="0" smtClean="0"/>
              <a:t> </a:t>
            </a:r>
            <a:r>
              <a:rPr lang="ru-RU" dirty="0" err="1" smtClean="0"/>
              <a:t>конкурентну</a:t>
            </a:r>
            <a:r>
              <a:rPr lang="ru-RU" dirty="0" smtClean="0"/>
              <a:t> </a:t>
            </a:r>
            <a:r>
              <a:rPr lang="ru-RU" dirty="0" err="1" smtClean="0"/>
              <a:t>перевагу</a:t>
            </a:r>
            <a:r>
              <a:rPr lang="ru-RU" dirty="0" smtClean="0"/>
              <a:t>.</a:t>
            </a:r>
          </a:p>
          <a:p>
            <a:r>
              <a:rPr lang="ru-RU" dirty="0" err="1" smtClean="0"/>
              <a:t>Контактні</a:t>
            </a:r>
            <a:r>
              <a:rPr lang="ru-RU" dirty="0" smtClean="0"/>
              <a:t> </a:t>
            </a:r>
            <a:r>
              <a:rPr lang="ru-RU" dirty="0" err="1" smtClean="0"/>
              <a:t>центри</a:t>
            </a:r>
            <a:r>
              <a:rPr lang="ru-RU" dirty="0" smtClean="0"/>
              <a:t> та </a:t>
            </a:r>
            <a:r>
              <a:rPr lang="ru-RU" dirty="0" err="1" smtClean="0">
                <a:hlinkClick r:id="rId2"/>
              </a:rPr>
              <a:t>колл-центри</a:t>
            </a:r>
            <a:r>
              <a:rPr lang="ru-RU" dirty="0" smtClean="0"/>
              <a:t> є одними з </a:t>
            </a:r>
            <a:r>
              <a:rPr lang="ru-RU" dirty="0" err="1" smtClean="0"/>
              <a:t>ключових</a:t>
            </a:r>
            <a:r>
              <a:rPr lang="ru-RU" dirty="0" smtClean="0"/>
              <a:t> </a:t>
            </a:r>
            <a:r>
              <a:rPr lang="ru-RU" dirty="0" err="1" smtClean="0"/>
              <a:t>каналів</a:t>
            </a:r>
            <a:r>
              <a:rPr lang="ru-RU" dirty="0" smtClean="0"/>
              <a:t> </a:t>
            </a:r>
            <a:r>
              <a:rPr lang="ru-RU" dirty="0" err="1" smtClean="0"/>
              <a:t>взаємодії</a:t>
            </a:r>
            <a:r>
              <a:rPr lang="ru-RU" dirty="0" smtClean="0"/>
              <a:t> </a:t>
            </a:r>
            <a:r>
              <a:rPr lang="ru-RU" dirty="0" err="1" smtClean="0"/>
              <a:t>компанії</a:t>
            </a:r>
            <a:r>
              <a:rPr lang="ru-RU" dirty="0" smtClean="0"/>
              <a:t> з </a:t>
            </a:r>
            <a:r>
              <a:rPr lang="ru-RU" dirty="0" err="1" smtClean="0"/>
              <a:t>клієнтами</a:t>
            </a:r>
            <a:r>
              <a:rPr lang="ru-RU" dirty="0" smtClean="0"/>
              <a:t>. </a:t>
            </a:r>
            <a:r>
              <a:rPr lang="ru-RU" dirty="0" err="1" smtClean="0"/>
              <a:t>Саме</a:t>
            </a:r>
            <a:r>
              <a:rPr lang="ru-RU" dirty="0" smtClean="0"/>
              <a:t> тут </a:t>
            </a:r>
            <a:r>
              <a:rPr lang="ru-RU" dirty="0" err="1" smtClean="0"/>
              <a:t>відбувається</a:t>
            </a:r>
            <a:r>
              <a:rPr lang="ru-RU" dirty="0" smtClean="0"/>
              <a:t> </a:t>
            </a:r>
            <a:r>
              <a:rPr lang="ru-RU" dirty="0" err="1" smtClean="0"/>
              <a:t>безпосередня</a:t>
            </a:r>
            <a:r>
              <a:rPr lang="ru-RU" dirty="0" smtClean="0"/>
              <a:t> </a:t>
            </a:r>
            <a:r>
              <a:rPr lang="ru-RU" dirty="0" err="1" smtClean="0"/>
              <a:t>комунікація</a:t>
            </a:r>
            <a:r>
              <a:rPr lang="ru-RU" dirty="0" smtClean="0"/>
              <a:t>, яка </a:t>
            </a:r>
            <a:r>
              <a:rPr lang="ru-RU" dirty="0" err="1" smtClean="0"/>
              <a:t>формує</a:t>
            </a:r>
            <a:r>
              <a:rPr lang="ru-RU" dirty="0" smtClean="0"/>
              <a:t> </a:t>
            </a:r>
            <a:r>
              <a:rPr lang="ru-RU" dirty="0" err="1" smtClean="0"/>
              <a:t>враження</a:t>
            </a:r>
            <a:r>
              <a:rPr lang="ru-RU" dirty="0" smtClean="0"/>
              <a:t> про бренд </a:t>
            </a:r>
            <a:r>
              <a:rPr lang="ru-RU" dirty="0" err="1" smtClean="0"/>
              <a:t>або</a:t>
            </a:r>
            <a:r>
              <a:rPr lang="ru-RU" dirty="0" smtClean="0"/>
              <a:t> </a:t>
            </a:r>
            <a:r>
              <a:rPr lang="ru-RU" dirty="0" err="1" smtClean="0"/>
              <a:t>компанію</a:t>
            </a:r>
            <a:r>
              <a:rPr lang="ru-RU" dirty="0" smtClean="0"/>
              <a:t> в </a:t>
            </a:r>
            <a:r>
              <a:rPr lang="ru-RU" dirty="0" err="1" smtClean="0"/>
              <a:t>цілому</a:t>
            </a:r>
            <a:r>
              <a:rPr lang="ru-RU" dirty="0" smtClean="0"/>
              <a:t>. </a:t>
            </a:r>
            <a:r>
              <a:rPr lang="ru-RU" dirty="0" err="1" smtClean="0"/>
              <a:t>Саме</a:t>
            </a:r>
            <a:r>
              <a:rPr lang="ru-RU" dirty="0" smtClean="0"/>
              <a:t> тому, </a:t>
            </a:r>
            <a:r>
              <a:rPr lang="ru-RU" dirty="0" err="1" smtClean="0"/>
              <a:t>гіперперсоналізація</a:t>
            </a:r>
            <a:r>
              <a:rPr lang="ru-RU" dirty="0" smtClean="0"/>
              <a:t> в контакт-</a:t>
            </a:r>
            <a:r>
              <a:rPr lang="ru-RU" dirty="0" err="1" smtClean="0"/>
              <a:t>центрі</a:t>
            </a:r>
            <a:r>
              <a:rPr lang="ru-RU" dirty="0" smtClean="0"/>
              <a:t> </a:t>
            </a:r>
            <a:r>
              <a:rPr lang="ru-RU" dirty="0" err="1" smtClean="0"/>
              <a:t>набуває</a:t>
            </a:r>
            <a:r>
              <a:rPr lang="ru-RU" dirty="0" smtClean="0"/>
              <a:t> особливого </a:t>
            </a:r>
            <a:r>
              <a:rPr lang="ru-RU" dirty="0" err="1" smtClean="0"/>
              <a:t>значення</a:t>
            </a:r>
            <a:r>
              <a:rPr lang="ru-RU" dirty="0" smtClean="0"/>
              <a:t>. Коли </a:t>
            </a:r>
            <a:r>
              <a:rPr lang="ru-RU" dirty="0" err="1" smtClean="0"/>
              <a:t>клієнт</a:t>
            </a:r>
            <a:r>
              <a:rPr lang="ru-RU" dirty="0" smtClean="0"/>
              <a:t> </a:t>
            </a:r>
            <a:r>
              <a:rPr lang="ru-RU" dirty="0" err="1" smtClean="0"/>
              <a:t>звертається</a:t>
            </a:r>
            <a:r>
              <a:rPr lang="ru-RU" dirty="0" smtClean="0"/>
              <a:t> за </a:t>
            </a:r>
            <a:r>
              <a:rPr lang="ru-RU" dirty="0" err="1" smtClean="0"/>
              <a:t>допомогою</a:t>
            </a:r>
            <a:r>
              <a:rPr lang="ru-RU" dirty="0" smtClean="0"/>
              <a:t> </a:t>
            </a:r>
            <a:r>
              <a:rPr lang="ru-RU" dirty="0" err="1" smtClean="0"/>
              <a:t>або</a:t>
            </a:r>
            <a:r>
              <a:rPr lang="ru-RU" dirty="0" smtClean="0"/>
              <a:t> </a:t>
            </a:r>
            <a:r>
              <a:rPr lang="ru-RU" dirty="0" err="1" smtClean="0"/>
              <a:t>інформацією</a:t>
            </a:r>
            <a:r>
              <a:rPr lang="ru-RU" dirty="0" smtClean="0"/>
              <a:t>, </a:t>
            </a:r>
            <a:r>
              <a:rPr lang="ru-RU" dirty="0" err="1" smtClean="0"/>
              <a:t>він</a:t>
            </a:r>
            <a:r>
              <a:rPr lang="ru-RU" dirty="0" smtClean="0"/>
              <a:t> </a:t>
            </a:r>
            <a:r>
              <a:rPr lang="ru-RU" dirty="0" err="1" smtClean="0"/>
              <a:t>очікує</a:t>
            </a:r>
            <a:r>
              <a:rPr lang="ru-RU" dirty="0" smtClean="0"/>
              <a:t>, </a:t>
            </a:r>
            <a:r>
              <a:rPr lang="ru-RU" dirty="0" err="1" smtClean="0"/>
              <a:t>що</a:t>
            </a:r>
            <a:r>
              <a:rPr lang="ru-RU" dirty="0" smtClean="0"/>
              <a:t> </a:t>
            </a:r>
            <a:r>
              <a:rPr lang="ru-RU" dirty="0" err="1" smtClean="0"/>
              <a:t>співробітник</a:t>
            </a:r>
            <a:r>
              <a:rPr lang="ru-RU" dirty="0" smtClean="0"/>
              <a:t> контакт-центру </a:t>
            </a:r>
            <a:r>
              <a:rPr lang="ru-RU" dirty="0" err="1" smtClean="0"/>
              <a:t>вже</a:t>
            </a:r>
            <a:r>
              <a:rPr lang="ru-RU" dirty="0" smtClean="0"/>
              <a:t> </a:t>
            </a:r>
            <a:r>
              <a:rPr lang="ru-RU" dirty="0" err="1" smtClean="0"/>
              <a:t>знайомий</a:t>
            </a:r>
            <a:r>
              <a:rPr lang="ru-RU" dirty="0" smtClean="0"/>
              <a:t> з </a:t>
            </a:r>
            <a:r>
              <a:rPr lang="ru-RU" dirty="0" err="1" smtClean="0"/>
              <a:t>його</a:t>
            </a:r>
            <a:r>
              <a:rPr lang="ru-RU" dirty="0" smtClean="0"/>
              <a:t> </a:t>
            </a:r>
            <a:r>
              <a:rPr lang="ru-RU" dirty="0" err="1" smtClean="0"/>
              <a:t>історією</a:t>
            </a:r>
            <a:r>
              <a:rPr lang="ru-RU" dirty="0" smtClean="0"/>
              <a:t> </a:t>
            </a:r>
            <a:r>
              <a:rPr lang="ru-RU" dirty="0" err="1" smtClean="0"/>
              <a:t>взаємодії</a:t>
            </a:r>
            <a:r>
              <a:rPr lang="ru-RU" dirty="0" smtClean="0"/>
              <a:t>, </a:t>
            </a:r>
            <a:r>
              <a:rPr lang="ru-RU" dirty="0" err="1" smtClean="0"/>
              <a:t>його</a:t>
            </a:r>
            <a:r>
              <a:rPr lang="ru-RU" dirty="0" smtClean="0"/>
              <a:t> </a:t>
            </a:r>
            <a:r>
              <a:rPr lang="ru-RU" dirty="0" err="1" smtClean="0"/>
              <a:t>запитаннями</a:t>
            </a:r>
            <a:r>
              <a:rPr lang="ru-RU" dirty="0" smtClean="0"/>
              <a:t> та потребами. </a:t>
            </a:r>
            <a:r>
              <a:rPr lang="ru-RU" dirty="0" err="1" smtClean="0"/>
              <a:t>Такий</a:t>
            </a:r>
            <a:r>
              <a:rPr lang="ru-RU" dirty="0" smtClean="0"/>
              <a:t> </a:t>
            </a:r>
            <a:r>
              <a:rPr lang="ru-RU" dirty="0" err="1" smtClean="0"/>
              <a:t>підхід</a:t>
            </a:r>
            <a:r>
              <a:rPr lang="ru-RU" dirty="0" smtClean="0"/>
              <a:t> не </a:t>
            </a:r>
            <a:r>
              <a:rPr lang="ru-RU" dirty="0" err="1" smtClean="0"/>
              <a:t>тільки</a:t>
            </a:r>
            <a:r>
              <a:rPr lang="ru-RU" dirty="0" smtClean="0"/>
              <a:t> </a:t>
            </a:r>
            <a:r>
              <a:rPr lang="ru-RU" dirty="0" err="1" smtClean="0"/>
              <a:t>економить</a:t>
            </a:r>
            <a:r>
              <a:rPr lang="ru-RU" dirty="0" smtClean="0"/>
              <a:t> час </a:t>
            </a:r>
            <a:r>
              <a:rPr lang="ru-RU" dirty="0" err="1" smtClean="0"/>
              <a:t>клієнта</a:t>
            </a:r>
            <a:r>
              <a:rPr lang="ru-RU" dirty="0" smtClean="0"/>
              <a:t>, але й </a:t>
            </a:r>
            <a:r>
              <a:rPr lang="ru-RU" dirty="0" err="1" smtClean="0"/>
              <a:t>демонструє</a:t>
            </a:r>
            <a:r>
              <a:rPr lang="ru-RU" dirty="0" smtClean="0"/>
              <a:t>, </a:t>
            </a:r>
            <a:r>
              <a:rPr lang="ru-RU" dirty="0" err="1" smtClean="0"/>
              <a:t>що</a:t>
            </a:r>
            <a:r>
              <a:rPr lang="ru-RU" dirty="0" smtClean="0"/>
              <a:t> </a:t>
            </a:r>
            <a:r>
              <a:rPr lang="ru-RU" dirty="0" err="1" smtClean="0"/>
              <a:t>компанія</a:t>
            </a:r>
            <a:r>
              <a:rPr lang="ru-RU" dirty="0" smtClean="0"/>
              <a:t> </a:t>
            </a:r>
            <a:r>
              <a:rPr lang="ru-RU" dirty="0" err="1" smtClean="0"/>
              <a:t>дбає</a:t>
            </a:r>
            <a:r>
              <a:rPr lang="ru-RU" dirty="0" smtClean="0"/>
              <a:t> про </a:t>
            </a:r>
            <a:r>
              <a:rPr lang="ru-RU" dirty="0" err="1" smtClean="0"/>
              <a:t>нього</a:t>
            </a:r>
            <a:r>
              <a:rPr lang="ru-RU" dirty="0" smtClean="0"/>
              <a:t>.</a:t>
            </a:r>
          </a:p>
          <a:p>
            <a:r>
              <a:rPr lang="ru-RU" b="1" dirty="0" err="1" smtClean="0"/>
              <a:t>Найкращі</a:t>
            </a:r>
            <a:r>
              <a:rPr lang="ru-RU" b="1" dirty="0" smtClean="0"/>
              <a:t> практики </a:t>
            </a:r>
            <a:r>
              <a:rPr lang="ru-RU" b="1" dirty="0" err="1" smtClean="0"/>
              <a:t>гіперперсоналізації</a:t>
            </a:r>
            <a:r>
              <a:rPr lang="ru-RU" b="1" dirty="0" smtClean="0"/>
              <a:t> в контакт-</a:t>
            </a:r>
            <a:r>
              <a:rPr lang="ru-RU" b="1" dirty="0" err="1" smtClean="0"/>
              <a:t>центрі</a:t>
            </a:r>
            <a:endParaRPr lang="ru-RU" b="1" dirty="0" smtClean="0"/>
          </a:p>
          <a:p>
            <a:r>
              <a:rPr lang="ru-RU" dirty="0" smtClean="0"/>
              <a:t>На </a:t>
            </a:r>
            <a:r>
              <a:rPr lang="ru-RU" dirty="0" err="1" smtClean="0"/>
              <a:t>відміну</a:t>
            </a:r>
            <a:r>
              <a:rPr lang="ru-RU" dirty="0" smtClean="0"/>
              <a:t> </a:t>
            </a:r>
            <a:r>
              <a:rPr lang="ru-RU" dirty="0" err="1" smtClean="0"/>
              <a:t>від</a:t>
            </a:r>
            <a:r>
              <a:rPr lang="ru-RU" dirty="0" smtClean="0"/>
              <a:t> </a:t>
            </a:r>
            <a:r>
              <a:rPr lang="ru-RU" dirty="0" err="1" smtClean="0"/>
              <a:t>традиційної</a:t>
            </a:r>
            <a:r>
              <a:rPr lang="ru-RU" dirty="0" smtClean="0"/>
              <a:t> </a:t>
            </a:r>
            <a:r>
              <a:rPr lang="ru-RU" dirty="0" err="1" smtClean="0"/>
              <a:t>персоналізації</a:t>
            </a:r>
            <a:r>
              <a:rPr lang="ru-RU" dirty="0" smtClean="0"/>
              <a:t>, яка </a:t>
            </a:r>
            <a:r>
              <a:rPr lang="ru-RU" dirty="0" err="1" smtClean="0"/>
              <a:t>може</a:t>
            </a:r>
            <a:r>
              <a:rPr lang="ru-RU" dirty="0" smtClean="0"/>
              <a:t> </a:t>
            </a:r>
            <a:r>
              <a:rPr lang="ru-RU" dirty="0" err="1" smtClean="0"/>
              <a:t>включати</a:t>
            </a:r>
            <a:r>
              <a:rPr lang="ru-RU" dirty="0" smtClean="0"/>
              <a:t> </a:t>
            </a:r>
            <a:r>
              <a:rPr lang="ru-RU" dirty="0" err="1" smtClean="0"/>
              <a:t>такі</a:t>
            </a:r>
            <a:r>
              <a:rPr lang="ru-RU" dirty="0" smtClean="0"/>
              <a:t> </a:t>
            </a:r>
            <a:r>
              <a:rPr lang="ru-RU" dirty="0" err="1" smtClean="0"/>
              <a:t>прості</a:t>
            </a:r>
            <a:r>
              <a:rPr lang="ru-RU" dirty="0" smtClean="0"/>
              <a:t> тактики, як </a:t>
            </a:r>
            <a:r>
              <a:rPr lang="ru-RU" dirty="0" err="1" smtClean="0"/>
              <a:t>звертання</a:t>
            </a:r>
            <a:r>
              <a:rPr lang="ru-RU" dirty="0" smtClean="0"/>
              <a:t> до </a:t>
            </a:r>
            <a:r>
              <a:rPr lang="ru-RU" dirty="0" err="1" smtClean="0"/>
              <a:t>клієнта</a:t>
            </a:r>
            <a:r>
              <a:rPr lang="ru-RU" dirty="0" smtClean="0"/>
              <a:t> на </a:t>
            </a:r>
            <a:r>
              <a:rPr lang="ru-RU" dirty="0" err="1" smtClean="0"/>
              <a:t>ім’я</a:t>
            </a:r>
            <a:r>
              <a:rPr lang="ru-RU" dirty="0" smtClean="0"/>
              <a:t>, </a:t>
            </a:r>
            <a:r>
              <a:rPr lang="ru-RU" dirty="0" err="1" smtClean="0"/>
              <a:t>гіперперсоналізація</a:t>
            </a:r>
            <a:r>
              <a:rPr lang="ru-RU" dirty="0" smtClean="0"/>
              <a:t> </a:t>
            </a:r>
            <a:r>
              <a:rPr lang="ru-RU" dirty="0" err="1" smtClean="0"/>
              <a:t>занурюється</a:t>
            </a:r>
            <a:r>
              <a:rPr lang="ru-RU" dirty="0" smtClean="0"/>
              <a:t> </a:t>
            </a:r>
            <a:r>
              <a:rPr lang="ru-RU" dirty="0" err="1" smtClean="0"/>
              <a:t>набагато</a:t>
            </a:r>
            <a:r>
              <a:rPr lang="ru-RU" dirty="0" smtClean="0"/>
              <a:t> </a:t>
            </a:r>
            <a:r>
              <a:rPr lang="ru-RU" dirty="0" err="1" smtClean="0"/>
              <a:t>глибше</a:t>
            </a:r>
            <a:r>
              <a:rPr lang="ru-RU" dirty="0" smtClean="0"/>
              <a:t>. </a:t>
            </a:r>
            <a:r>
              <a:rPr lang="ru-RU" dirty="0" err="1" smtClean="0"/>
              <a:t>Уявіть</a:t>
            </a:r>
            <a:r>
              <a:rPr lang="ru-RU" dirty="0" smtClean="0"/>
              <a:t> </a:t>
            </a:r>
            <a:r>
              <a:rPr lang="ru-RU" dirty="0" err="1" smtClean="0"/>
              <a:t>собі</a:t>
            </a:r>
            <a:r>
              <a:rPr lang="ru-RU" dirty="0" smtClean="0"/>
              <a:t> </a:t>
            </a:r>
            <a:r>
              <a:rPr lang="ru-RU" dirty="0" err="1" smtClean="0"/>
              <a:t>сценарій</a:t>
            </a:r>
            <a:r>
              <a:rPr lang="ru-RU" dirty="0" smtClean="0"/>
              <a:t>, коли </a:t>
            </a:r>
            <a:r>
              <a:rPr lang="ru-RU" dirty="0" err="1" smtClean="0"/>
              <a:t>клієнт</a:t>
            </a:r>
            <a:r>
              <a:rPr lang="ru-RU" dirty="0" smtClean="0"/>
              <a:t> </a:t>
            </a:r>
            <a:r>
              <a:rPr lang="ru-RU" dirty="0" err="1" smtClean="0"/>
              <a:t>отримує</a:t>
            </a:r>
            <a:r>
              <a:rPr lang="ru-RU" dirty="0" smtClean="0"/>
              <a:t> не просто </a:t>
            </a:r>
            <a:r>
              <a:rPr lang="ru-RU" dirty="0" err="1" smtClean="0"/>
              <a:t>загальну</a:t>
            </a:r>
            <a:r>
              <a:rPr lang="ru-RU" dirty="0" smtClean="0"/>
              <a:t> </a:t>
            </a:r>
            <a:r>
              <a:rPr lang="ru-RU" dirty="0" err="1" smtClean="0"/>
              <a:t>рекомендацію</a:t>
            </a:r>
            <a:r>
              <a:rPr lang="ru-RU" dirty="0" smtClean="0"/>
              <a:t> продукту, а </a:t>
            </a:r>
            <a:r>
              <a:rPr lang="ru-RU" dirty="0" err="1" smtClean="0"/>
              <a:t>таку</a:t>
            </a:r>
            <a:r>
              <a:rPr lang="ru-RU" dirty="0" smtClean="0"/>
              <a:t>, яка </a:t>
            </a:r>
            <a:r>
              <a:rPr lang="ru-RU" dirty="0" err="1" smtClean="0"/>
              <a:t>враховує</a:t>
            </a:r>
            <a:r>
              <a:rPr lang="ru-RU" dirty="0" smtClean="0"/>
              <a:t> </a:t>
            </a:r>
            <a:r>
              <a:rPr lang="ru-RU" dirty="0" err="1" smtClean="0"/>
              <a:t>його</a:t>
            </a:r>
            <a:r>
              <a:rPr lang="ru-RU" dirty="0" smtClean="0"/>
              <a:t> </a:t>
            </a:r>
            <a:r>
              <a:rPr lang="ru-RU" dirty="0" err="1" smtClean="0"/>
              <a:t>минулі</a:t>
            </a:r>
            <a:r>
              <a:rPr lang="ru-RU" dirty="0" smtClean="0"/>
              <a:t> покупки, </a:t>
            </a:r>
            <a:r>
              <a:rPr lang="ru-RU" dirty="0" err="1" smtClean="0"/>
              <a:t>історію</a:t>
            </a:r>
            <a:r>
              <a:rPr lang="ru-RU" dirty="0" smtClean="0"/>
              <a:t> </a:t>
            </a:r>
            <a:r>
              <a:rPr lang="ru-RU" dirty="0" err="1" smtClean="0"/>
              <a:t>вебперегляду</a:t>
            </a:r>
            <a:r>
              <a:rPr lang="ru-RU" dirty="0" smtClean="0"/>
              <a:t> та </a:t>
            </a:r>
            <a:r>
              <a:rPr lang="ru-RU" dirty="0" err="1" smtClean="0"/>
              <a:t>навіть</a:t>
            </a:r>
            <a:r>
              <a:rPr lang="ru-RU" dirty="0" smtClean="0"/>
              <a:t> </a:t>
            </a:r>
            <a:r>
              <a:rPr lang="ru-RU" dirty="0" err="1" smtClean="0"/>
              <a:t>поточні</a:t>
            </a:r>
            <a:r>
              <a:rPr lang="ru-RU" dirty="0" smtClean="0"/>
              <a:t> </a:t>
            </a:r>
            <a:r>
              <a:rPr lang="ru-RU" dirty="0" err="1" smtClean="0"/>
              <a:t>тенденції</a:t>
            </a:r>
            <a:r>
              <a:rPr lang="ru-RU" dirty="0" smtClean="0"/>
              <a:t>. </a:t>
            </a:r>
            <a:r>
              <a:rPr lang="ru-RU" dirty="0" err="1" smtClean="0"/>
              <a:t>Цей</a:t>
            </a:r>
            <a:r>
              <a:rPr lang="ru-RU" dirty="0" smtClean="0"/>
              <a:t> </a:t>
            </a:r>
            <a:r>
              <a:rPr lang="ru-RU" dirty="0" err="1" smtClean="0"/>
              <a:t>рівень</a:t>
            </a:r>
            <a:r>
              <a:rPr lang="ru-RU" dirty="0" smtClean="0"/>
              <a:t> </a:t>
            </a:r>
            <a:r>
              <a:rPr lang="ru-RU" dirty="0" err="1" smtClean="0"/>
              <a:t>персоналізації</a:t>
            </a:r>
            <a:r>
              <a:rPr lang="ru-RU" dirty="0" smtClean="0"/>
              <a:t> </a:t>
            </a:r>
            <a:r>
              <a:rPr lang="ru-RU" dirty="0" err="1" smtClean="0"/>
              <a:t>має</a:t>
            </a:r>
            <a:r>
              <a:rPr lang="ru-RU" dirty="0" smtClean="0"/>
              <a:t> на </a:t>
            </a:r>
            <a:r>
              <a:rPr lang="ru-RU" dirty="0" err="1" smtClean="0"/>
              <a:t>меті</a:t>
            </a:r>
            <a:r>
              <a:rPr lang="ru-RU" dirty="0" smtClean="0"/>
              <a:t> </a:t>
            </a:r>
            <a:r>
              <a:rPr lang="ru-RU" dirty="0" err="1" smtClean="0"/>
              <a:t>побудувати</a:t>
            </a:r>
            <a:r>
              <a:rPr lang="ru-RU" dirty="0" smtClean="0"/>
              <a:t> </a:t>
            </a:r>
            <a:r>
              <a:rPr lang="ru-RU" dirty="0" err="1" smtClean="0"/>
              <a:t>тривалі</a:t>
            </a:r>
            <a:r>
              <a:rPr lang="ru-RU" dirty="0" smtClean="0"/>
              <a:t> </a:t>
            </a:r>
            <a:r>
              <a:rPr lang="ru-RU" dirty="0" err="1" smtClean="0"/>
              <a:t>відносини</a:t>
            </a:r>
            <a:r>
              <a:rPr lang="ru-RU" dirty="0" smtClean="0"/>
              <a:t> з </a:t>
            </a:r>
            <a:r>
              <a:rPr lang="ru-RU" dirty="0" err="1" smtClean="0"/>
              <a:t>клієнтами</a:t>
            </a:r>
            <a:r>
              <a:rPr lang="ru-RU" dirty="0" smtClean="0"/>
              <a:t>, </a:t>
            </a:r>
            <a:r>
              <a:rPr lang="ru-RU" dirty="0" err="1" smtClean="0"/>
              <a:t>суттєво</a:t>
            </a:r>
            <a:r>
              <a:rPr lang="ru-RU" dirty="0" smtClean="0"/>
              <a:t> </a:t>
            </a:r>
            <a:r>
              <a:rPr lang="ru-RU" dirty="0" err="1" smtClean="0"/>
              <a:t>підвищити</a:t>
            </a:r>
            <a:r>
              <a:rPr lang="ru-RU" dirty="0" smtClean="0"/>
              <a:t> </a:t>
            </a:r>
            <a:r>
              <a:rPr lang="ru-RU" dirty="0" err="1" smtClean="0"/>
              <a:t>коефіцієнт</a:t>
            </a:r>
            <a:r>
              <a:rPr lang="ru-RU" dirty="0" smtClean="0"/>
              <a:t> </a:t>
            </a:r>
            <a:r>
              <a:rPr lang="ru-RU" dirty="0" err="1" smtClean="0"/>
              <a:t>конверсії</a:t>
            </a:r>
            <a:r>
              <a:rPr lang="ru-RU" dirty="0" smtClean="0"/>
              <a:t> та </a:t>
            </a:r>
            <a:r>
              <a:rPr lang="en-US" dirty="0" smtClean="0"/>
              <a:t>Lifetime Value (LTV) </a:t>
            </a:r>
            <a:r>
              <a:rPr lang="ru-RU" dirty="0" err="1" smtClean="0"/>
              <a:t>клієнта</a:t>
            </a:r>
            <a:r>
              <a:rPr lang="ru-RU" dirty="0" smtClean="0"/>
              <a:t>. Як </a:t>
            </a:r>
            <a:r>
              <a:rPr lang="ru-RU" dirty="0" err="1" smtClean="0"/>
              <a:t>зробити</a:t>
            </a:r>
            <a:r>
              <a:rPr lang="ru-RU" dirty="0" smtClean="0"/>
              <a:t> </a:t>
            </a:r>
            <a:r>
              <a:rPr lang="ru-RU" dirty="0" err="1" smtClean="0"/>
              <a:t>клієнтський</a:t>
            </a:r>
            <a:r>
              <a:rPr lang="ru-RU" dirty="0" smtClean="0"/>
              <a:t> шлях у контакт-</a:t>
            </a:r>
            <a:r>
              <a:rPr lang="ru-RU" dirty="0" err="1" smtClean="0"/>
              <a:t>центрі</a:t>
            </a:r>
            <a:r>
              <a:rPr lang="ru-RU" dirty="0" smtClean="0"/>
              <a:t> </a:t>
            </a:r>
            <a:r>
              <a:rPr lang="ru-RU" dirty="0" err="1" smtClean="0"/>
              <a:t>гіперперсоналізованим</a:t>
            </a:r>
            <a:r>
              <a:rPr lang="ru-RU" dirty="0" smtClean="0"/>
              <a:t>?</a:t>
            </a:r>
          </a:p>
          <a:p>
            <a:r>
              <a:rPr lang="ru-RU" b="1" dirty="0" err="1" smtClean="0"/>
              <a:t>Персоніфіковані</a:t>
            </a:r>
            <a:r>
              <a:rPr lang="ru-RU" b="1" dirty="0" smtClean="0"/>
              <a:t> </a:t>
            </a:r>
            <a:r>
              <a:rPr lang="ru-RU" b="1" dirty="0" err="1" smtClean="0"/>
              <a:t>профілі</a:t>
            </a:r>
            <a:endParaRPr lang="ru-RU" b="1" dirty="0" smtClean="0"/>
          </a:p>
          <a:p>
            <a:r>
              <a:rPr lang="ru-RU" dirty="0" err="1" smtClean="0"/>
              <a:t>Створення</a:t>
            </a:r>
            <a:r>
              <a:rPr lang="ru-RU" dirty="0" smtClean="0"/>
              <a:t> </a:t>
            </a:r>
            <a:r>
              <a:rPr lang="ru-RU" dirty="0" err="1" smtClean="0"/>
              <a:t>персоніфікованих</a:t>
            </a:r>
            <a:r>
              <a:rPr lang="ru-RU" dirty="0" smtClean="0"/>
              <a:t> </a:t>
            </a:r>
            <a:r>
              <a:rPr lang="ru-RU" dirty="0" err="1" smtClean="0"/>
              <a:t>профілів</a:t>
            </a:r>
            <a:r>
              <a:rPr lang="ru-RU" dirty="0" smtClean="0"/>
              <a:t> </a:t>
            </a:r>
            <a:r>
              <a:rPr lang="ru-RU" dirty="0" err="1" smtClean="0"/>
              <a:t>клієнтів</a:t>
            </a:r>
            <a:r>
              <a:rPr lang="ru-RU" dirty="0" smtClean="0"/>
              <a:t> у контакт-</a:t>
            </a:r>
            <a:r>
              <a:rPr lang="ru-RU" dirty="0" err="1" smtClean="0"/>
              <a:t>центрі</a:t>
            </a:r>
            <a:r>
              <a:rPr lang="ru-RU" dirty="0" smtClean="0"/>
              <a:t> </a:t>
            </a:r>
            <a:r>
              <a:rPr lang="ru-RU" dirty="0" err="1" smtClean="0"/>
              <a:t>базується</a:t>
            </a:r>
            <a:r>
              <a:rPr lang="ru-RU" dirty="0" smtClean="0"/>
              <a:t> на </a:t>
            </a:r>
            <a:r>
              <a:rPr lang="ru-RU" dirty="0" err="1" smtClean="0"/>
              <a:t>використанні</a:t>
            </a:r>
            <a:r>
              <a:rPr lang="ru-RU" dirty="0" smtClean="0"/>
              <a:t> </a:t>
            </a:r>
            <a:r>
              <a:rPr lang="en-US" dirty="0" smtClean="0"/>
              <a:t>CRM-</a:t>
            </a:r>
            <a:r>
              <a:rPr lang="ru-RU" dirty="0" smtClean="0"/>
              <a:t>систем та </a:t>
            </a:r>
            <a:r>
              <a:rPr lang="ru-RU" dirty="0" err="1" smtClean="0"/>
              <a:t>вебаналітики</a:t>
            </a:r>
            <a:r>
              <a:rPr lang="ru-RU" dirty="0" smtClean="0"/>
              <a:t> для </a:t>
            </a:r>
            <a:r>
              <a:rPr lang="ru-RU" dirty="0" err="1" smtClean="0"/>
              <a:t>збору</a:t>
            </a:r>
            <a:r>
              <a:rPr lang="ru-RU" dirty="0" smtClean="0"/>
              <a:t> та </a:t>
            </a:r>
            <a:r>
              <a:rPr lang="ru-RU" dirty="0" err="1" smtClean="0"/>
              <a:t>обробки</a:t>
            </a:r>
            <a:r>
              <a:rPr lang="ru-RU" dirty="0" smtClean="0"/>
              <a:t> </a:t>
            </a:r>
            <a:r>
              <a:rPr lang="ru-RU" dirty="0" err="1" smtClean="0"/>
              <a:t>даних</a:t>
            </a:r>
            <a:r>
              <a:rPr lang="ru-RU" dirty="0" smtClean="0"/>
              <a:t> про кожного </a:t>
            </a:r>
            <a:r>
              <a:rPr lang="ru-RU" dirty="0" err="1" smtClean="0"/>
              <a:t>клієнта</a:t>
            </a:r>
            <a:r>
              <a:rPr lang="ru-RU" dirty="0" smtClean="0"/>
              <a:t>. </a:t>
            </a:r>
            <a:r>
              <a:rPr lang="ru-RU" dirty="0" err="1" smtClean="0"/>
              <a:t>Інформація</a:t>
            </a:r>
            <a:r>
              <a:rPr lang="ru-RU" dirty="0" smtClean="0"/>
              <a:t> з </a:t>
            </a:r>
            <a:r>
              <a:rPr lang="ru-RU" dirty="0" err="1" smtClean="0"/>
              <a:t>різних</a:t>
            </a:r>
            <a:r>
              <a:rPr lang="ru-RU" dirty="0" smtClean="0"/>
              <a:t> </a:t>
            </a:r>
            <a:r>
              <a:rPr lang="ru-RU" dirty="0" err="1" smtClean="0"/>
              <a:t>каналів</a:t>
            </a:r>
            <a:r>
              <a:rPr lang="ru-RU" dirty="0" smtClean="0"/>
              <a:t> — </a:t>
            </a:r>
            <a:r>
              <a:rPr lang="ru-RU" dirty="0" err="1" smtClean="0"/>
              <a:t>дзвінків</a:t>
            </a:r>
            <a:r>
              <a:rPr lang="ru-RU" dirty="0" smtClean="0"/>
              <a:t>, </a:t>
            </a:r>
            <a:r>
              <a:rPr lang="ru-RU" dirty="0" smtClean="0">
                <a:hlinkClick r:id="rId3"/>
              </a:rPr>
              <a:t>онлайн-</a:t>
            </a:r>
            <a:r>
              <a:rPr lang="ru-RU" dirty="0" err="1" smtClean="0">
                <a:hlinkClick r:id="rId3"/>
              </a:rPr>
              <a:t>чатів</a:t>
            </a:r>
            <a:r>
              <a:rPr lang="ru-RU" dirty="0" smtClean="0"/>
              <a:t>, </a:t>
            </a:r>
            <a:r>
              <a:rPr lang="ru-RU" dirty="0" err="1" smtClean="0"/>
              <a:t>соціальних</a:t>
            </a:r>
            <a:r>
              <a:rPr lang="ru-RU" dirty="0" smtClean="0"/>
              <a:t> мереж та </a:t>
            </a:r>
            <a:r>
              <a:rPr lang="ru-RU" dirty="0" err="1" smtClean="0"/>
              <a:t>електронної</a:t>
            </a:r>
            <a:r>
              <a:rPr lang="ru-RU" dirty="0" smtClean="0"/>
              <a:t> </a:t>
            </a:r>
            <a:r>
              <a:rPr lang="ru-RU" dirty="0" err="1" smtClean="0"/>
              <a:t>пошти</a:t>
            </a:r>
            <a:r>
              <a:rPr lang="ru-RU" dirty="0" smtClean="0"/>
              <a:t> — </a:t>
            </a:r>
            <a:r>
              <a:rPr lang="ru-RU" dirty="0" err="1" smtClean="0"/>
              <a:t>інтегрується</a:t>
            </a:r>
            <a:r>
              <a:rPr lang="ru-RU" dirty="0" smtClean="0"/>
              <a:t> в </a:t>
            </a:r>
            <a:r>
              <a:rPr lang="ru-RU" dirty="0" err="1" smtClean="0"/>
              <a:t>єдину</a:t>
            </a:r>
            <a:r>
              <a:rPr lang="ru-RU" dirty="0" smtClean="0"/>
              <a:t> систему, </a:t>
            </a:r>
            <a:r>
              <a:rPr lang="ru-RU" dirty="0" err="1" smtClean="0"/>
              <a:t>що</a:t>
            </a:r>
            <a:r>
              <a:rPr lang="ru-RU" dirty="0" smtClean="0"/>
              <a:t> </a:t>
            </a:r>
            <a:r>
              <a:rPr lang="ru-RU" dirty="0" err="1" smtClean="0"/>
              <a:t>дозволяє</a:t>
            </a:r>
            <a:r>
              <a:rPr lang="ru-RU" dirty="0" smtClean="0"/>
              <a:t> </a:t>
            </a:r>
            <a:r>
              <a:rPr lang="ru-RU" dirty="0" err="1" smtClean="0"/>
              <a:t>побудувати</a:t>
            </a:r>
            <a:r>
              <a:rPr lang="ru-RU" dirty="0" smtClean="0"/>
              <a:t> </a:t>
            </a:r>
            <a:r>
              <a:rPr lang="ru-RU" dirty="0" err="1" smtClean="0"/>
              <a:t>цілісний</a:t>
            </a:r>
            <a:r>
              <a:rPr lang="ru-RU" dirty="0" smtClean="0"/>
              <a:t> </a:t>
            </a:r>
            <a:r>
              <a:rPr lang="ru-RU" dirty="0" err="1" smtClean="0"/>
              <a:t>профіль</a:t>
            </a:r>
            <a:r>
              <a:rPr lang="ru-RU" dirty="0" smtClean="0"/>
              <a:t> </a:t>
            </a:r>
            <a:r>
              <a:rPr lang="ru-RU" dirty="0" err="1" smtClean="0"/>
              <a:t>клієнта</a:t>
            </a:r>
            <a:r>
              <a:rPr lang="ru-RU" dirty="0" smtClean="0"/>
              <a:t> з </a:t>
            </a:r>
            <a:r>
              <a:rPr lang="ru-RU" dirty="0" err="1" smtClean="0"/>
              <a:t>урахуванням</a:t>
            </a:r>
            <a:r>
              <a:rPr lang="ru-RU" dirty="0" smtClean="0"/>
              <a:t> </a:t>
            </a:r>
            <a:r>
              <a:rPr lang="ru-RU" dirty="0" err="1" smtClean="0"/>
              <a:t>його</a:t>
            </a:r>
            <a:r>
              <a:rPr lang="ru-RU" dirty="0" smtClean="0"/>
              <a:t> </a:t>
            </a:r>
            <a:r>
              <a:rPr lang="ru-RU" dirty="0" err="1" smtClean="0"/>
              <a:t>поведінки</a:t>
            </a:r>
            <a:r>
              <a:rPr lang="ru-RU" dirty="0" smtClean="0"/>
              <a:t>, </a:t>
            </a:r>
            <a:r>
              <a:rPr lang="ru-RU" dirty="0" err="1" smtClean="0"/>
              <a:t>уподобань</a:t>
            </a:r>
            <a:r>
              <a:rPr lang="ru-RU" dirty="0" smtClean="0"/>
              <a:t> та </a:t>
            </a:r>
            <a:r>
              <a:rPr lang="ru-RU" dirty="0" err="1" smtClean="0"/>
              <a:t>історії</a:t>
            </a:r>
            <a:r>
              <a:rPr lang="ru-RU" dirty="0" smtClean="0"/>
              <a:t> покупок.</a:t>
            </a:r>
          </a:p>
          <a:p>
            <a:r>
              <a:rPr lang="ru-RU" dirty="0" err="1" smtClean="0"/>
              <a:t>Це</a:t>
            </a:r>
            <a:r>
              <a:rPr lang="ru-RU" dirty="0" smtClean="0"/>
              <a:t>, </a:t>
            </a:r>
            <a:r>
              <a:rPr lang="ru-RU" dirty="0" err="1" smtClean="0"/>
              <a:t>своєю</a:t>
            </a:r>
            <a:r>
              <a:rPr lang="ru-RU" dirty="0" smtClean="0"/>
              <a:t> </a:t>
            </a:r>
            <a:r>
              <a:rPr lang="ru-RU" dirty="0" err="1" smtClean="0"/>
              <a:t>чергою</a:t>
            </a:r>
            <a:r>
              <a:rPr lang="ru-RU" dirty="0" smtClean="0"/>
              <a:t>, </a:t>
            </a:r>
            <a:r>
              <a:rPr lang="ru-RU" dirty="0" err="1" smtClean="0"/>
              <a:t>дозволяє</a:t>
            </a:r>
            <a:r>
              <a:rPr lang="ru-RU" dirty="0" smtClean="0"/>
              <a:t> </a:t>
            </a:r>
            <a:r>
              <a:rPr lang="ru-RU" dirty="0" err="1" smtClean="0"/>
              <a:t>проводити</a:t>
            </a:r>
            <a:r>
              <a:rPr lang="ru-RU" dirty="0" smtClean="0"/>
              <a:t> </a:t>
            </a:r>
            <a:r>
              <a:rPr lang="ru-RU" dirty="0" err="1" smtClean="0"/>
              <a:t>точнішу</a:t>
            </a:r>
            <a:r>
              <a:rPr lang="ru-RU" dirty="0" smtClean="0"/>
              <a:t> </a:t>
            </a:r>
            <a:r>
              <a:rPr lang="ru-RU" dirty="0" err="1" smtClean="0"/>
              <a:t>сегментацію</a:t>
            </a:r>
            <a:r>
              <a:rPr lang="ru-RU" dirty="0" smtClean="0"/>
              <a:t>, </a:t>
            </a:r>
            <a:r>
              <a:rPr lang="ru-RU" dirty="0" err="1" smtClean="0"/>
              <a:t>забезпечуючи</a:t>
            </a:r>
            <a:r>
              <a:rPr lang="ru-RU" dirty="0" smtClean="0"/>
              <a:t> </a:t>
            </a:r>
            <a:r>
              <a:rPr lang="ru-RU" dirty="0" err="1" smtClean="0"/>
              <a:t>персоналізований</a:t>
            </a:r>
            <a:r>
              <a:rPr lang="ru-RU" dirty="0" smtClean="0"/>
              <a:t> </a:t>
            </a:r>
            <a:r>
              <a:rPr lang="ru-RU" dirty="0" err="1" smtClean="0"/>
              <a:t>підхід</a:t>
            </a:r>
            <a:r>
              <a:rPr lang="ru-RU" dirty="0" smtClean="0"/>
              <a:t> до кожного </a:t>
            </a:r>
            <a:r>
              <a:rPr lang="ru-RU" dirty="0" err="1" smtClean="0"/>
              <a:t>клієнта</a:t>
            </a:r>
            <a:r>
              <a:rPr lang="ru-RU" dirty="0" smtClean="0"/>
              <a:t>. </a:t>
            </a:r>
            <a:r>
              <a:rPr lang="ru-RU" dirty="0" err="1" smtClean="0"/>
              <a:t>Наприклад</a:t>
            </a:r>
            <a:r>
              <a:rPr lang="ru-RU" dirty="0" smtClean="0"/>
              <a:t>, </a:t>
            </a:r>
            <a:r>
              <a:rPr lang="ru-RU" dirty="0" err="1" smtClean="0"/>
              <a:t>профіль</a:t>
            </a:r>
            <a:r>
              <a:rPr lang="ru-RU" dirty="0" smtClean="0"/>
              <a:t> </a:t>
            </a:r>
            <a:r>
              <a:rPr lang="ru-RU" dirty="0" err="1" smtClean="0"/>
              <a:t>зберігає</a:t>
            </a:r>
            <a:r>
              <a:rPr lang="ru-RU" dirty="0" smtClean="0"/>
              <a:t> </a:t>
            </a:r>
            <a:r>
              <a:rPr lang="ru-RU" dirty="0" err="1" smtClean="0"/>
              <a:t>деталі</a:t>
            </a:r>
            <a:r>
              <a:rPr lang="ru-RU" dirty="0" smtClean="0"/>
              <a:t> про те, </a:t>
            </a:r>
            <a:r>
              <a:rPr lang="ru-RU" dirty="0" err="1" smtClean="0"/>
              <a:t>які</a:t>
            </a:r>
            <a:r>
              <a:rPr lang="ru-RU" dirty="0" smtClean="0"/>
              <a:t> </a:t>
            </a:r>
            <a:r>
              <a:rPr lang="ru-RU" dirty="0" err="1" smtClean="0"/>
              <a:t>товари</a:t>
            </a:r>
            <a:r>
              <a:rPr lang="ru-RU" dirty="0" smtClean="0"/>
              <a:t> </a:t>
            </a:r>
            <a:r>
              <a:rPr lang="ru-RU" dirty="0" err="1" smtClean="0"/>
              <a:t>або</a:t>
            </a:r>
            <a:r>
              <a:rPr lang="ru-RU" dirty="0" smtClean="0"/>
              <a:t> </a:t>
            </a:r>
            <a:r>
              <a:rPr lang="ru-RU" dirty="0" err="1" smtClean="0"/>
              <a:t>послуги</a:t>
            </a:r>
            <a:r>
              <a:rPr lang="ru-RU" dirty="0" smtClean="0"/>
              <a:t> </a:t>
            </a:r>
            <a:r>
              <a:rPr lang="ru-RU" dirty="0" err="1" smtClean="0"/>
              <a:t>були</a:t>
            </a:r>
            <a:r>
              <a:rPr lang="ru-RU" dirty="0" smtClean="0"/>
              <a:t> </a:t>
            </a:r>
            <a:r>
              <a:rPr lang="ru-RU" dirty="0" err="1" smtClean="0"/>
              <a:t>цікавими</a:t>
            </a:r>
            <a:r>
              <a:rPr lang="ru-RU" dirty="0" smtClean="0"/>
              <a:t> </a:t>
            </a:r>
            <a:r>
              <a:rPr lang="ru-RU" dirty="0" err="1" smtClean="0"/>
              <a:t>клієнту</a:t>
            </a:r>
            <a:r>
              <a:rPr lang="ru-RU" dirty="0" smtClean="0"/>
              <a:t> </a:t>
            </a:r>
            <a:r>
              <a:rPr lang="ru-RU" dirty="0" err="1" smtClean="0"/>
              <a:t>раніше</a:t>
            </a:r>
            <a:r>
              <a:rPr lang="ru-RU" dirty="0" smtClean="0"/>
              <a:t>, і автоматично </a:t>
            </a:r>
            <a:r>
              <a:rPr lang="ru-RU" dirty="0" err="1" smtClean="0"/>
              <a:t>пропонує</a:t>
            </a:r>
            <a:r>
              <a:rPr lang="ru-RU" dirty="0" smtClean="0"/>
              <a:t> </a:t>
            </a:r>
            <a:r>
              <a:rPr lang="ru-RU" dirty="0" err="1" smtClean="0"/>
              <a:t>йому</a:t>
            </a:r>
            <a:r>
              <a:rPr lang="ru-RU" dirty="0" smtClean="0"/>
              <a:t> </a:t>
            </a:r>
            <a:r>
              <a:rPr lang="ru-RU" dirty="0" err="1" smtClean="0"/>
              <a:t>релевантні</a:t>
            </a:r>
            <a:r>
              <a:rPr lang="ru-RU" dirty="0" smtClean="0"/>
              <a:t> </a:t>
            </a:r>
            <a:r>
              <a:rPr lang="ru-RU" dirty="0" err="1" smtClean="0"/>
              <a:t>продукти</a:t>
            </a:r>
            <a:r>
              <a:rPr lang="ru-RU" dirty="0" smtClean="0"/>
              <a:t> </a:t>
            </a:r>
            <a:r>
              <a:rPr lang="ru-RU" dirty="0" err="1" smtClean="0"/>
              <a:t>під</a:t>
            </a:r>
            <a:r>
              <a:rPr lang="ru-RU" dirty="0" smtClean="0"/>
              <a:t> час </a:t>
            </a:r>
            <a:r>
              <a:rPr lang="ru-RU" dirty="0" err="1" smtClean="0"/>
              <a:t>наступного</a:t>
            </a:r>
            <a:r>
              <a:rPr lang="ru-RU" dirty="0" smtClean="0"/>
              <a:t> </a:t>
            </a:r>
            <a:r>
              <a:rPr lang="ru-RU" dirty="0" err="1" smtClean="0"/>
              <a:t>звернення</a:t>
            </a:r>
            <a:r>
              <a:rPr lang="ru-RU" dirty="0" smtClean="0"/>
              <a:t>. </a:t>
            </a:r>
            <a:r>
              <a:rPr lang="ru-RU" dirty="0" err="1" smtClean="0"/>
              <a:t>Такий</a:t>
            </a:r>
            <a:r>
              <a:rPr lang="ru-RU" dirty="0" smtClean="0"/>
              <a:t> </a:t>
            </a:r>
            <a:r>
              <a:rPr lang="ru-RU" dirty="0" err="1" smtClean="0"/>
              <a:t>підхід</a:t>
            </a:r>
            <a:r>
              <a:rPr lang="ru-RU" dirty="0" smtClean="0"/>
              <a:t> </a:t>
            </a:r>
            <a:r>
              <a:rPr lang="ru-RU" dirty="0" err="1" smtClean="0"/>
              <a:t>підвищує</a:t>
            </a:r>
            <a:r>
              <a:rPr lang="ru-RU" dirty="0" smtClean="0"/>
              <a:t> </a:t>
            </a:r>
            <a:r>
              <a:rPr lang="ru-RU" dirty="0" err="1" smtClean="0"/>
              <a:t>ймовірність</a:t>
            </a:r>
            <a:r>
              <a:rPr lang="ru-RU" dirty="0" smtClean="0"/>
              <a:t> </a:t>
            </a:r>
            <a:r>
              <a:rPr lang="ru-RU" dirty="0" err="1" smtClean="0"/>
              <a:t>успішної</a:t>
            </a:r>
            <a:r>
              <a:rPr lang="ru-RU" dirty="0" smtClean="0"/>
              <a:t> </a:t>
            </a:r>
            <a:r>
              <a:rPr lang="ru-RU" dirty="0" err="1" smtClean="0"/>
              <a:t>взаємодії</a:t>
            </a:r>
            <a:r>
              <a:rPr lang="ru-RU" dirty="0" smtClean="0"/>
              <a:t> та </a:t>
            </a:r>
            <a:r>
              <a:rPr lang="ru-RU" dirty="0" err="1" smtClean="0"/>
              <a:t>сприяє</a:t>
            </a:r>
            <a:r>
              <a:rPr lang="ru-RU" dirty="0" smtClean="0"/>
              <a:t> </a:t>
            </a:r>
            <a:r>
              <a:rPr lang="ru-RU" dirty="0" err="1" smtClean="0"/>
              <a:t>лояльності</a:t>
            </a:r>
            <a:r>
              <a:rPr lang="ru-RU" dirty="0" smtClean="0"/>
              <a:t> </a:t>
            </a:r>
            <a:r>
              <a:rPr lang="ru-RU" dirty="0" err="1" smtClean="0"/>
              <a:t>клієнтів</a:t>
            </a:r>
            <a:r>
              <a:rPr lang="ru-RU" dirty="0" smtClean="0"/>
              <a:t>.</a:t>
            </a:r>
          </a:p>
          <a:p>
            <a:endParaRPr lang="en-US" dirty="0"/>
          </a:p>
        </p:txBody>
      </p:sp>
    </p:spTree>
    <p:extLst>
      <p:ext uri="{BB962C8B-B14F-4D97-AF65-F5344CB8AC3E}">
        <p14:creationId xmlns:p14="http://schemas.microsoft.com/office/powerpoint/2010/main" val="3300244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86747"/>
          </a:xfrm>
          <a:prstGeom prst="rect">
            <a:avLst/>
          </a:prstGeom>
        </p:spPr>
        <p:txBody>
          <a:bodyPr wrap="square">
            <a:spAutoFit/>
          </a:bodyPr>
          <a:lstStyle/>
          <a:p>
            <a:r>
              <a:rPr lang="ru-RU" sz="2000" b="1" dirty="0" err="1" smtClean="0"/>
              <a:t>Персоналізовані</a:t>
            </a:r>
            <a:r>
              <a:rPr lang="ru-RU" sz="2000" b="1" dirty="0" smtClean="0"/>
              <a:t> </a:t>
            </a:r>
            <a:r>
              <a:rPr lang="ru-RU" sz="2000" b="1" dirty="0" err="1" smtClean="0"/>
              <a:t>привітання</a:t>
            </a:r>
            <a:r>
              <a:rPr lang="ru-RU" sz="2000" b="1" dirty="0" smtClean="0"/>
              <a:t> та </a:t>
            </a:r>
            <a:r>
              <a:rPr lang="ru-RU" sz="2000" b="1" dirty="0" err="1" smtClean="0"/>
              <a:t>звернення</a:t>
            </a:r>
            <a:endParaRPr lang="ru-RU" sz="2000" b="1" dirty="0" smtClean="0"/>
          </a:p>
          <a:p>
            <a:r>
              <a:rPr lang="ru-RU" sz="2000" dirty="0" err="1" smtClean="0"/>
              <a:t>Персоналізовані</a:t>
            </a:r>
            <a:r>
              <a:rPr lang="ru-RU" sz="2000" dirty="0" smtClean="0"/>
              <a:t> </a:t>
            </a:r>
            <a:r>
              <a:rPr lang="ru-RU" sz="2000" dirty="0" err="1" smtClean="0"/>
              <a:t>привітання</a:t>
            </a:r>
            <a:r>
              <a:rPr lang="ru-RU" sz="2000" dirty="0" smtClean="0"/>
              <a:t> та </a:t>
            </a:r>
            <a:r>
              <a:rPr lang="ru-RU" sz="2000" dirty="0" err="1" smtClean="0"/>
              <a:t>звернення</a:t>
            </a:r>
            <a:r>
              <a:rPr lang="ru-RU" sz="2000" dirty="0" smtClean="0"/>
              <a:t> в контакт-</a:t>
            </a:r>
            <a:r>
              <a:rPr lang="ru-RU" sz="2000" dirty="0" err="1" smtClean="0"/>
              <a:t>центрі</a:t>
            </a:r>
            <a:r>
              <a:rPr lang="ru-RU" sz="2000" dirty="0" smtClean="0"/>
              <a:t> </a:t>
            </a:r>
            <a:r>
              <a:rPr lang="ru-RU" sz="2000" dirty="0" err="1" smtClean="0"/>
              <a:t>допомагають</a:t>
            </a:r>
            <a:r>
              <a:rPr lang="ru-RU" sz="2000" dirty="0" smtClean="0"/>
              <a:t> </a:t>
            </a:r>
            <a:r>
              <a:rPr lang="ru-RU" sz="2000" dirty="0" err="1" smtClean="0"/>
              <a:t>створити</a:t>
            </a:r>
            <a:r>
              <a:rPr lang="ru-RU" sz="2000" dirty="0" smtClean="0"/>
              <a:t> </a:t>
            </a:r>
            <a:r>
              <a:rPr lang="ru-RU" sz="2000" dirty="0" err="1" smtClean="0"/>
              <a:t>відчуття</a:t>
            </a:r>
            <a:r>
              <a:rPr lang="ru-RU" sz="2000" dirty="0" smtClean="0"/>
              <a:t> </a:t>
            </a:r>
            <a:r>
              <a:rPr lang="ru-RU" sz="2000" dirty="0" err="1" smtClean="0"/>
              <a:t>турботи</a:t>
            </a:r>
            <a:r>
              <a:rPr lang="ru-RU" sz="2000" dirty="0" smtClean="0"/>
              <a:t> й </a:t>
            </a:r>
            <a:r>
              <a:rPr lang="ru-RU" sz="2000" dirty="0" err="1" smtClean="0"/>
              <a:t>уваги</a:t>
            </a:r>
            <a:r>
              <a:rPr lang="ru-RU" sz="2000" dirty="0" smtClean="0"/>
              <a:t> до </a:t>
            </a:r>
            <a:r>
              <a:rPr lang="ru-RU" sz="2000" dirty="0" err="1" smtClean="0"/>
              <a:t>клієнта</a:t>
            </a:r>
            <a:r>
              <a:rPr lang="ru-RU" sz="2000" dirty="0" smtClean="0"/>
              <a:t>, </a:t>
            </a:r>
            <a:r>
              <a:rPr lang="ru-RU" sz="2000" dirty="0" err="1" smtClean="0"/>
              <a:t>що</a:t>
            </a:r>
            <a:r>
              <a:rPr lang="ru-RU" sz="2000" dirty="0" smtClean="0"/>
              <a:t> особливо </a:t>
            </a:r>
            <a:r>
              <a:rPr lang="ru-RU" sz="2000" dirty="0" err="1" smtClean="0"/>
              <a:t>важливо</a:t>
            </a:r>
            <a:r>
              <a:rPr lang="ru-RU" sz="2000" dirty="0" smtClean="0"/>
              <a:t> для </a:t>
            </a:r>
            <a:r>
              <a:rPr lang="ru-RU" sz="2000" dirty="0" err="1" smtClean="0"/>
              <a:t>підвищення</a:t>
            </a:r>
            <a:r>
              <a:rPr lang="ru-RU" sz="2000" dirty="0" smtClean="0"/>
              <a:t> </a:t>
            </a:r>
            <a:r>
              <a:rPr lang="ru-RU" sz="2000" dirty="0" err="1" smtClean="0"/>
              <a:t>задоволеності</a:t>
            </a:r>
            <a:r>
              <a:rPr lang="ru-RU" sz="2000" dirty="0" smtClean="0"/>
              <a:t> </a:t>
            </a:r>
            <a:r>
              <a:rPr lang="ru-RU" sz="2000" dirty="0" err="1" smtClean="0"/>
              <a:t>обслуговуванням</a:t>
            </a:r>
            <a:r>
              <a:rPr lang="ru-RU" sz="2000" dirty="0" smtClean="0"/>
              <a:t>. Коли </a:t>
            </a:r>
            <a:r>
              <a:rPr lang="ru-RU" sz="2000" dirty="0" err="1" smtClean="0"/>
              <a:t>клієнт</a:t>
            </a:r>
            <a:r>
              <a:rPr lang="ru-RU" sz="2000" dirty="0" smtClean="0"/>
              <a:t> </a:t>
            </a:r>
            <a:r>
              <a:rPr lang="ru-RU" sz="2000" dirty="0" err="1" smtClean="0"/>
              <a:t>звертається</a:t>
            </a:r>
            <a:r>
              <a:rPr lang="ru-RU" sz="2000" dirty="0" smtClean="0"/>
              <a:t> до контакт-центру, система автоматично </a:t>
            </a:r>
            <a:r>
              <a:rPr lang="ru-RU" sz="2000" dirty="0" err="1" smtClean="0"/>
              <a:t>визначає</a:t>
            </a:r>
            <a:r>
              <a:rPr lang="ru-RU" sz="2000" dirty="0" smtClean="0"/>
              <a:t> </a:t>
            </a:r>
            <a:r>
              <a:rPr lang="ru-RU" sz="2000" dirty="0" err="1" smtClean="0"/>
              <a:t>його</a:t>
            </a:r>
            <a:r>
              <a:rPr lang="ru-RU" sz="2000" dirty="0" smtClean="0"/>
              <a:t> за номером телефону та </a:t>
            </a:r>
            <a:r>
              <a:rPr lang="ru-RU" sz="2000" dirty="0" err="1" smtClean="0"/>
              <a:t>одразу</a:t>
            </a:r>
            <a:r>
              <a:rPr lang="ru-RU" sz="2000" dirty="0" smtClean="0"/>
              <a:t> </a:t>
            </a:r>
            <a:r>
              <a:rPr lang="ru-RU" sz="2000" dirty="0" err="1" smtClean="0"/>
              <a:t>використовує</a:t>
            </a:r>
            <a:r>
              <a:rPr lang="ru-RU" sz="2000" dirty="0" smtClean="0"/>
              <a:t> </a:t>
            </a:r>
            <a:r>
              <a:rPr lang="ru-RU" sz="2000" dirty="0" err="1" smtClean="0"/>
              <a:t>персоналізоване</a:t>
            </a:r>
            <a:r>
              <a:rPr lang="ru-RU" sz="2000" dirty="0" smtClean="0"/>
              <a:t> </a:t>
            </a:r>
            <a:r>
              <a:rPr lang="ru-RU" sz="2000" dirty="0" err="1" smtClean="0"/>
              <a:t>привітання</a:t>
            </a:r>
            <a:r>
              <a:rPr lang="ru-RU" sz="2000" dirty="0" smtClean="0"/>
              <a:t>. </a:t>
            </a:r>
            <a:r>
              <a:rPr lang="ru-RU" sz="2000" dirty="0" err="1" smtClean="0"/>
              <a:t>Цей</a:t>
            </a:r>
            <a:r>
              <a:rPr lang="ru-RU" sz="2000" dirty="0" smtClean="0"/>
              <a:t> </a:t>
            </a:r>
            <a:r>
              <a:rPr lang="ru-RU" sz="2000" dirty="0" err="1" smtClean="0"/>
              <a:t>підхід</a:t>
            </a:r>
            <a:r>
              <a:rPr lang="ru-RU" sz="2000" dirty="0" smtClean="0"/>
              <a:t> </a:t>
            </a:r>
            <a:r>
              <a:rPr lang="ru-RU" sz="2000" dirty="0" err="1" smtClean="0"/>
              <a:t>дозволяє</a:t>
            </a:r>
            <a:r>
              <a:rPr lang="ru-RU" sz="2000" dirty="0" smtClean="0"/>
              <a:t> </a:t>
            </a:r>
            <a:r>
              <a:rPr lang="ru-RU" sz="2000" dirty="0" err="1" smtClean="0"/>
              <a:t>швидко</a:t>
            </a:r>
            <a:r>
              <a:rPr lang="ru-RU" sz="2000" dirty="0" smtClean="0"/>
              <a:t> </a:t>
            </a:r>
            <a:r>
              <a:rPr lang="ru-RU" sz="2000" dirty="0" err="1" smtClean="0"/>
              <a:t>розпочати</a:t>
            </a:r>
            <a:r>
              <a:rPr lang="ru-RU" sz="2000" dirty="0" smtClean="0"/>
              <a:t> </a:t>
            </a:r>
            <a:r>
              <a:rPr lang="ru-RU" sz="2000" dirty="0" err="1" smtClean="0"/>
              <a:t>розмову</a:t>
            </a:r>
            <a:r>
              <a:rPr lang="ru-RU" sz="2000" dirty="0" smtClean="0"/>
              <a:t>, </a:t>
            </a:r>
            <a:r>
              <a:rPr lang="ru-RU" sz="2000" dirty="0" err="1" smtClean="0"/>
              <a:t>створюючи</a:t>
            </a:r>
            <a:r>
              <a:rPr lang="ru-RU" sz="2000" dirty="0" smtClean="0"/>
              <a:t> </a:t>
            </a:r>
            <a:r>
              <a:rPr lang="ru-RU" sz="2000" dirty="0" err="1" smtClean="0"/>
              <a:t>комфортну</a:t>
            </a:r>
            <a:r>
              <a:rPr lang="ru-RU" sz="2000" dirty="0" smtClean="0"/>
              <a:t> атмосферу </a:t>
            </a:r>
            <a:r>
              <a:rPr lang="ru-RU" sz="2000" dirty="0" err="1" smtClean="0"/>
              <a:t>ще</a:t>
            </a:r>
            <a:r>
              <a:rPr lang="ru-RU" sz="2000" dirty="0" smtClean="0"/>
              <a:t> з </a:t>
            </a:r>
            <a:r>
              <a:rPr lang="ru-RU" sz="2000" dirty="0" err="1" smtClean="0"/>
              <a:t>першого</a:t>
            </a:r>
            <a:r>
              <a:rPr lang="ru-RU" sz="2000" dirty="0" smtClean="0"/>
              <a:t> моменту.</a:t>
            </a:r>
          </a:p>
          <a:p>
            <a:r>
              <a:rPr lang="ru-RU" sz="2000" dirty="0" err="1" smtClean="0"/>
              <a:t>Наприклад</a:t>
            </a:r>
            <a:r>
              <a:rPr lang="ru-RU" sz="2000" dirty="0" smtClean="0"/>
              <a:t>, при </a:t>
            </a:r>
            <a:r>
              <a:rPr lang="ru-RU" sz="2000" dirty="0" err="1" smtClean="0"/>
              <a:t>дзвінку</a:t>
            </a:r>
            <a:r>
              <a:rPr lang="ru-RU" sz="2000" dirty="0" smtClean="0"/>
              <a:t> на </a:t>
            </a:r>
            <a:r>
              <a:rPr lang="ru-RU" sz="2000" dirty="0" err="1" smtClean="0">
                <a:hlinkClick r:id="rId2"/>
              </a:rPr>
              <a:t>голосове</a:t>
            </a:r>
            <a:r>
              <a:rPr lang="ru-RU" sz="2000" dirty="0" smtClean="0">
                <a:hlinkClick r:id="rId2"/>
              </a:rPr>
              <a:t> меню </a:t>
            </a:r>
            <a:r>
              <a:rPr lang="en-US" sz="2000" dirty="0" smtClean="0">
                <a:hlinkClick r:id="rId2"/>
              </a:rPr>
              <a:t>IVR</a:t>
            </a:r>
            <a:r>
              <a:rPr lang="en-US" sz="2000" dirty="0" smtClean="0"/>
              <a:t> </a:t>
            </a:r>
            <a:r>
              <a:rPr lang="ru-RU" sz="2000" dirty="0" smtClean="0"/>
              <a:t>система </a:t>
            </a:r>
            <a:r>
              <a:rPr lang="ru-RU" sz="2000" dirty="0" err="1" smtClean="0"/>
              <a:t>звертається</a:t>
            </a:r>
            <a:r>
              <a:rPr lang="ru-RU" sz="2000" dirty="0" smtClean="0"/>
              <a:t> до </a:t>
            </a:r>
            <a:r>
              <a:rPr lang="ru-RU" sz="2000" dirty="0" err="1" smtClean="0"/>
              <a:t>клієнта</a:t>
            </a:r>
            <a:r>
              <a:rPr lang="ru-RU" sz="2000" dirty="0" smtClean="0"/>
              <a:t> на </a:t>
            </a:r>
            <a:r>
              <a:rPr lang="ru-RU" sz="2000" dirty="0" err="1" smtClean="0"/>
              <a:t>ім’я</a:t>
            </a:r>
            <a:r>
              <a:rPr lang="ru-RU" sz="2000" dirty="0" smtClean="0"/>
              <a:t> та </a:t>
            </a:r>
            <a:r>
              <a:rPr lang="ru-RU" sz="2000" dirty="0" err="1" smtClean="0"/>
              <a:t>пропонує</a:t>
            </a:r>
            <a:r>
              <a:rPr lang="ru-RU" sz="2000" dirty="0" smtClean="0"/>
              <a:t> </a:t>
            </a:r>
            <a:r>
              <a:rPr lang="ru-RU" sz="2000" dirty="0" err="1" smtClean="0"/>
              <a:t>вибір</a:t>
            </a:r>
            <a:r>
              <a:rPr lang="ru-RU" sz="2000" dirty="0" smtClean="0"/>
              <a:t> </a:t>
            </a:r>
            <a:r>
              <a:rPr lang="ru-RU" sz="2000" dirty="0" err="1" smtClean="0"/>
              <a:t>найактуальніших</a:t>
            </a:r>
            <a:r>
              <a:rPr lang="ru-RU" sz="2000" dirty="0" smtClean="0"/>
              <a:t> </a:t>
            </a:r>
            <a:r>
              <a:rPr lang="ru-RU" sz="2000" dirty="0" err="1" smtClean="0"/>
              <a:t>опцій</a:t>
            </a:r>
            <a:r>
              <a:rPr lang="ru-RU" sz="2000" dirty="0" smtClean="0"/>
              <a:t>. </a:t>
            </a:r>
            <a:r>
              <a:rPr lang="ru-RU" sz="2000" dirty="0" err="1" smtClean="0"/>
              <a:t>Після</a:t>
            </a:r>
            <a:r>
              <a:rPr lang="ru-RU" sz="2000" dirty="0" smtClean="0"/>
              <a:t> </a:t>
            </a:r>
            <a:r>
              <a:rPr lang="ru-RU" sz="2000" dirty="0" err="1" smtClean="0"/>
              <a:t>цього</a:t>
            </a:r>
            <a:r>
              <a:rPr lang="ru-RU" sz="2000" dirty="0" smtClean="0"/>
              <a:t> система автоматичного </a:t>
            </a:r>
            <a:r>
              <a:rPr lang="ru-RU" sz="2000" dirty="0" err="1" smtClean="0"/>
              <a:t>розподілу</a:t>
            </a:r>
            <a:r>
              <a:rPr lang="ru-RU" sz="2000" dirty="0" smtClean="0"/>
              <a:t> </a:t>
            </a:r>
            <a:r>
              <a:rPr lang="ru-RU" sz="2000" dirty="0" err="1" smtClean="0"/>
              <a:t>дзвінків</a:t>
            </a:r>
            <a:r>
              <a:rPr lang="ru-RU" sz="2000" dirty="0" smtClean="0"/>
              <a:t> </a:t>
            </a:r>
            <a:r>
              <a:rPr lang="ru-RU" sz="2000" dirty="0" err="1" smtClean="0"/>
              <a:t>направляє</a:t>
            </a:r>
            <a:r>
              <a:rPr lang="ru-RU" sz="2000" dirty="0" smtClean="0"/>
              <a:t> </a:t>
            </a:r>
            <a:r>
              <a:rPr lang="ru-RU" sz="2000" dirty="0" err="1" smtClean="0"/>
              <a:t>його</a:t>
            </a:r>
            <a:r>
              <a:rPr lang="ru-RU" sz="2000" dirty="0" smtClean="0"/>
              <a:t> до </a:t>
            </a:r>
            <a:r>
              <a:rPr lang="ru-RU" sz="2000" dirty="0" err="1" smtClean="0"/>
              <a:t>відповідного</a:t>
            </a:r>
            <a:r>
              <a:rPr lang="ru-RU" sz="2000" dirty="0" smtClean="0"/>
              <a:t> оператора, </a:t>
            </a:r>
            <a:r>
              <a:rPr lang="ru-RU" sz="2000" dirty="0" err="1" smtClean="0"/>
              <a:t>який</a:t>
            </a:r>
            <a:r>
              <a:rPr lang="ru-RU" sz="2000" dirty="0" smtClean="0"/>
              <a:t>, </a:t>
            </a:r>
            <a:r>
              <a:rPr lang="ru-RU" sz="2000" dirty="0" err="1" smtClean="0"/>
              <a:t>маючи</a:t>
            </a:r>
            <a:r>
              <a:rPr lang="ru-RU" sz="2000" dirty="0" smtClean="0"/>
              <a:t> доступ до </a:t>
            </a:r>
            <a:r>
              <a:rPr lang="ru-RU" sz="2000" dirty="0" err="1" smtClean="0"/>
              <a:t>історії</a:t>
            </a:r>
            <a:r>
              <a:rPr lang="ru-RU" sz="2000" dirty="0" smtClean="0"/>
              <a:t> </a:t>
            </a:r>
            <a:r>
              <a:rPr lang="ru-RU" sz="2000" dirty="0" err="1" smtClean="0"/>
              <a:t>запитів</a:t>
            </a:r>
            <a:r>
              <a:rPr lang="ru-RU" sz="2000" dirty="0" smtClean="0"/>
              <a:t>, </a:t>
            </a:r>
            <a:r>
              <a:rPr lang="ru-RU" sz="2000" dirty="0" err="1" smtClean="0"/>
              <a:t>також</a:t>
            </a:r>
            <a:r>
              <a:rPr lang="ru-RU" sz="2000" dirty="0" smtClean="0"/>
              <a:t> </a:t>
            </a:r>
            <a:r>
              <a:rPr lang="ru-RU" sz="2000" dirty="0" err="1" smtClean="0"/>
              <a:t>звертається</a:t>
            </a:r>
            <a:r>
              <a:rPr lang="ru-RU" sz="2000" dirty="0" smtClean="0"/>
              <a:t> до </a:t>
            </a:r>
            <a:r>
              <a:rPr lang="ru-RU" sz="2000" dirty="0" err="1" smtClean="0"/>
              <a:t>нього</a:t>
            </a:r>
            <a:r>
              <a:rPr lang="ru-RU" sz="2000" dirty="0" smtClean="0"/>
              <a:t> на </a:t>
            </a:r>
            <a:r>
              <a:rPr lang="ru-RU" sz="2000" dirty="0" err="1" smtClean="0"/>
              <a:t>ім’я</a:t>
            </a:r>
            <a:r>
              <a:rPr lang="ru-RU" sz="2000" dirty="0" smtClean="0"/>
              <a:t> та </a:t>
            </a:r>
            <a:r>
              <a:rPr lang="ru-RU" sz="2000" dirty="0" err="1" smtClean="0"/>
              <a:t>одразу</a:t>
            </a:r>
            <a:r>
              <a:rPr lang="ru-RU" sz="2000" dirty="0" smtClean="0"/>
              <a:t> </a:t>
            </a:r>
            <a:r>
              <a:rPr lang="ru-RU" sz="2000" dirty="0" err="1" smtClean="0"/>
              <a:t>пропонує</a:t>
            </a:r>
            <a:r>
              <a:rPr lang="ru-RU" sz="2000" dirty="0" smtClean="0"/>
              <a:t> </a:t>
            </a:r>
            <a:r>
              <a:rPr lang="ru-RU" sz="2000" dirty="0" err="1" smtClean="0"/>
              <a:t>допомогу</a:t>
            </a:r>
            <a:r>
              <a:rPr lang="ru-RU" sz="2000" dirty="0" smtClean="0"/>
              <a:t> з </a:t>
            </a:r>
            <a:r>
              <a:rPr lang="ru-RU" sz="2000" dirty="0" err="1" smtClean="0"/>
              <a:t>урахуванням</a:t>
            </a:r>
            <a:r>
              <a:rPr lang="ru-RU" sz="2000" dirty="0" smtClean="0"/>
              <a:t> </a:t>
            </a:r>
            <a:r>
              <a:rPr lang="ru-RU" sz="2000" dirty="0" err="1" smtClean="0"/>
              <a:t>попередніх</a:t>
            </a:r>
            <a:r>
              <a:rPr lang="ru-RU" sz="2000" dirty="0" smtClean="0"/>
              <a:t> </a:t>
            </a:r>
            <a:r>
              <a:rPr lang="ru-RU" sz="2000" dirty="0" err="1" smtClean="0"/>
              <a:t>звернень</a:t>
            </a:r>
            <a:r>
              <a:rPr lang="ru-RU" sz="2000" dirty="0" smtClean="0"/>
              <a:t>. </a:t>
            </a:r>
            <a:r>
              <a:rPr lang="ru-RU" sz="2000" dirty="0" err="1" smtClean="0"/>
              <a:t>Такий</a:t>
            </a:r>
            <a:r>
              <a:rPr lang="ru-RU" sz="2000" dirty="0" smtClean="0"/>
              <a:t> </a:t>
            </a:r>
            <a:r>
              <a:rPr lang="ru-RU" sz="2000" dirty="0" err="1" smtClean="0"/>
              <a:t>підхід</a:t>
            </a:r>
            <a:r>
              <a:rPr lang="ru-RU" sz="2000" dirty="0" smtClean="0"/>
              <a:t> </a:t>
            </a:r>
            <a:r>
              <a:rPr lang="ru-RU" sz="2000" dirty="0" err="1" smtClean="0"/>
              <a:t>скорочує</a:t>
            </a:r>
            <a:r>
              <a:rPr lang="ru-RU" sz="2000" dirty="0" smtClean="0"/>
              <a:t> час </a:t>
            </a:r>
            <a:r>
              <a:rPr lang="ru-RU" sz="2000" dirty="0" err="1" smtClean="0"/>
              <a:t>обслуговування</a:t>
            </a:r>
            <a:r>
              <a:rPr lang="ru-RU" sz="2000" dirty="0" smtClean="0"/>
              <a:t> й </a:t>
            </a:r>
            <a:r>
              <a:rPr lang="ru-RU" sz="2000" dirty="0" err="1" smtClean="0"/>
              <a:t>створює</a:t>
            </a:r>
            <a:r>
              <a:rPr lang="ru-RU" sz="2000" dirty="0" smtClean="0"/>
              <a:t> </a:t>
            </a:r>
            <a:r>
              <a:rPr lang="ru-RU" sz="2000" dirty="0" err="1" smtClean="0"/>
              <a:t>відчуття</a:t>
            </a:r>
            <a:r>
              <a:rPr lang="ru-RU" sz="2000" dirty="0" smtClean="0"/>
              <a:t> </a:t>
            </a:r>
            <a:r>
              <a:rPr lang="ru-RU" sz="2000" dirty="0" err="1" smtClean="0"/>
              <a:t>особистого</a:t>
            </a:r>
            <a:r>
              <a:rPr lang="ru-RU" sz="2000" dirty="0" smtClean="0"/>
              <a:t> </a:t>
            </a:r>
            <a:r>
              <a:rPr lang="ru-RU" sz="2000" dirty="0" err="1" smtClean="0"/>
              <a:t>підходу</a:t>
            </a:r>
            <a:r>
              <a:rPr lang="ru-RU" sz="2000" dirty="0" smtClean="0"/>
              <a:t> до кожного </a:t>
            </a:r>
            <a:r>
              <a:rPr lang="ru-RU" sz="2000" dirty="0" err="1" smtClean="0"/>
              <a:t>клієнта</a:t>
            </a:r>
            <a:r>
              <a:rPr lang="ru-RU" sz="2000" dirty="0" smtClean="0"/>
              <a:t>.</a:t>
            </a:r>
          </a:p>
          <a:p>
            <a:r>
              <a:rPr lang="ru-RU" sz="2000" b="1" dirty="0" err="1" smtClean="0"/>
              <a:t>Проактивне</a:t>
            </a:r>
            <a:r>
              <a:rPr lang="ru-RU" sz="2000" b="1" dirty="0" smtClean="0"/>
              <a:t> </a:t>
            </a:r>
            <a:r>
              <a:rPr lang="ru-RU" sz="2000" b="1" dirty="0" err="1" smtClean="0"/>
              <a:t>нагадування</a:t>
            </a:r>
            <a:r>
              <a:rPr lang="ru-RU" sz="2000" b="1" dirty="0" smtClean="0"/>
              <a:t> та </a:t>
            </a:r>
            <a:r>
              <a:rPr lang="ru-RU" sz="2000" b="1" dirty="0" err="1" smtClean="0"/>
              <a:t>запобігання</a:t>
            </a:r>
            <a:r>
              <a:rPr lang="ru-RU" sz="2000" b="1" dirty="0" smtClean="0"/>
              <a:t> проблем</a:t>
            </a:r>
          </a:p>
          <a:p>
            <a:r>
              <a:rPr lang="ru-RU" sz="2000" dirty="0" err="1" smtClean="0"/>
              <a:t>Проактивні</a:t>
            </a:r>
            <a:r>
              <a:rPr lang="ru-RU" sz="2000" dirty="0" smtClean="0"/>
              <a:t> </a:t>
            </a:r>
            <a:r>
              <a:rPr lang="ru-RU" sz="2000" dirty="0" err="1" smtClean="0"/>
              <a:t>повідомлення</a:t>
            </a:r>
            <a:r>
              <a:rPr lang="ru-RU" sz="2000" dirty="0" smtClean="0"/>
              <a:t> та </a:t>
            </a:r>
            <a:r>
              <a:rPr lang="ru-RU" sz="2000" dirty="0" err="1" smtClean="0"/>
              <a:t>нагадування</a:t>
            </a:r>
            <a:r>
              <a:rPr lang="ru-RU" sz="2000" dirty="0" smtClean="0"/>
              <a:t> </a:t>
            </a:r>
            <a:r>
              <a:rPr lang="ru-RU" sz="2000" dirty="0" err="1" smtClean="0"/>
              <a:t>допомагають</a:t>
            </a:r>
            <a:r>
              <a:rPr lang="ru-RU" sz="2000" dirty="0" smtClean="0"/>
              <a:t> </a:t>
            </a:r>
            <a:r>
              <a:rPr lang="ru-RU" sz="2000" dirty="0" err="1" smtClean="0"/>
              <a:t>підтримувати</a:t>
            </a:r>
            <a:r>
              <a:rPr lang="ru-RU" sz="2000" dirty="0" smtClean="0"/>
              <a:t> контакт з </a:t>
            </a:r>
            <a:r>
              <a:rPr lang="ru-RU" sz="2000" dirty="0" err="1" smtClean="0"/>
              <a:t>клієнтами</a:t>
            </a:r>
            <a:r>
              <a:rPr lang="ru-RU" sz="2000" dirty="0" smtClean="0"/>
              <a:t> й </a:t>
            </a:r>
            <a:r>
              <a:rPr lang="ru-RU" sz="2000" dirty="0" err="1" smtClean="0"/>
              <a:t>попереджати</a:t>
            </a:r>
            <a:r>
              <a:rPr lang="ru-RU" sz="2000" dirty="0" smtClean="0"/>
              <a:t> </a:t>
            </a:r>
            <a:r>
              <a:rPr lang="ru-RU" sz="2000" dirty="0" err="1" smtClean="0"/>
              <a:t>їх</a:t>
            </a:r>
            <a:r>
              <a:rPr lang="ru-RU" sz="2000" dirty="0" smtClean="0"/>
              <a:t> про </a:t>
            </a:r>
            <a:r>
              <a:rPr lang="ru-RU" sz="2000" dirty="0" err="1" smtClean="0"/>
              <a:t>важливі</a:t>
            </a:r>
            <a:r>
              <a:rPr lang="ru-RU" sz="2000" dirty="0" smtClean="0"/>
              <a:t> </a:t>
            </a:r>
            <a:r>
              <a:rPr lang="ru-RU" sz="2000" dirty="0" err="1" smtClean="0"/>
              <a:t>події</a:t>
            </a:r>
            <a:r>
              <a:rPr lang="ru-RU" sz="2000" dirty="0" smtClean="0"/>
              <a:t>, </a:t>
            </a:r>
            <a:r>
              <a:rPr lang="ru-RU" sz="2000" dirty="0" err="1" smtClean="0"/>
              <a:t>що</a:t>
            </a:r>
            <a:r>
              <a:rPr lang="ru-RU" sz="2000" dirty="0" smtClean="0"/>
              <a:t> </a:t>
            </a:r>
            <a:r>
              <a:rPr lang="ru-RU" sz="2000" dirty="0" err="1" smtClean="0"/>
              <a:t>підвищує</a:t>
            </a:r>
            <a:r>
              <a:rPr lang="ru-RU" sz="2000" dirty="0" smtClean="0"/>
              <a:t> </a:t>
            </a:r>
            <a:r>
              <a:rPr lang="ru-RU" sz="2000" dirty="0" err="1" smtClean="0"/>
              <a:t>лояльність</a:t>
            </a:r>
            <a:r>
              <a:rPr lang="ru-RU" sz="2000" dirty="0" smtClean="0"/>
              <a:t> та </a:t>
            </a:r>
            <a:r>
              <a:rPr lang="ru-RU" sz="2000" dirty="0" err="1" smtClean="0"/>
              <a:t>задоволеність</a:t>
            </a:r>
            <a:r>
              <a:rPr lang="ru-RU" sz="2000" dirty="0" smtClean="0"/>
              <a:t> </a:t>
            </a:r>
            <a:r>
              <a:rPr lang="ru-RU" sz="2000" dirty="0" err="1" smtClean="0"/>
              <a:t>сервісом</a:t>
            </a:r>
            <a:r>
              <a:rPr lang="ru-RU" sz="2000" dirty="0" smtClean="0"/>
              <a:t>. </a:t>
            </a:r>
            <a:r>
              <a:rPr lang="ru-RU" sz="2000" dirty="0" err="1" smtClean="0"/>
              <a:t>Використовуючи</a:t>
            </a:r>
            <a:r>
              <a:rPr lang="ru-RU" sz="2000" dirty="0" smtClean="0"/>
              <a:t> </a:t>
            </a:r>
            <a:r>
              <a:rPr lang="ru-RU" sz="2000" dirty="0" err="1" smtClean="0">
                <a:hlinkClick r:id="rId3"/>
              </a:rPr>
              <a:t>обдзвін</a:t>
            </a:r>
            <a:r>
              <a:rPr lang="ru-RU" sz="2000" dirty="0" smtClean="0">
                <a:hlinkClick r:id="rId3"/>
              </a:rPr>
              <a:t> </a:t>
            </a:r>
            <a:r>
              <a:rPr lang="ru-RU" sz="2000" dirty="0" err="1" smtClean="0">
                <a:hlinkClick r:id="rId3"/>
              </a:rPr>
              <a:t>клієнтів</a:t>
            </a:r>
            <a:r>
              <a:rPr lang="ru-RU" sz="2000" dirty="0" smtClean="0"/>
              <a:t> </a:t>
            </a:r>
            <a:r>
              <a:rPr lang="ru-RU" sz="2000" dirty="0" err="1" smtClean="0"/>
              <a:t>або</a:t>
            </a:r>
            <a:r>
              <a:rPr lang="ru-RU" sz="2000" dirty="0" smtClean="0"/>
              <a:t> </a:t>
            </a:r>
            <a:r>
              <a:rPr lang="ru-RU" sz="2000" dirty="0" err="1" smtClean="0"/>
              <a:t>послуги</a:t>
            </a:r>
            <a:r>
              <a:rPr lang="ru-RU" sz="2000" dirty="0" smtClean="0"/>
              <a:t> </a:t>
            </a:r>
            <a:r>
              <a:rPr lang="ru-RU" sz="2000" dirty="0" err="1" smtClean="0"/>
              <a:t>вихідного</a:t>
            </a:r>
            <a:r>
              <a:rPr lang="ru-RU" sz="2000" dirty="0" smtClean="0"/>
              <a:t> </a:t>
            </a:r>
            <a:r>
              <a:rPr lang="en-US" sz="2000" dirty="0" smtClean="0"/>
              <a:t>IVR, </a:t>
            </a:r>
            <a:r>
              <a:rPr lang="ru-RU" sz="2000" dirty="0" smtClean="0"/>
              <a:t>контакт-центр </a:t>
            </a:r>
            <a:r>
              <a:rPr lang="ru-RU" sz="2000" dirty="0" err="1" smtClean="0"/>
              <a:t>може</a:t>
            </a:r>
            <a:r>
              <a:rPr lang="ru-RU" sz="2000" dirty="0" smtClean="0"/>
              <a:t> автоматично </a:t>
            </a:r>
            <a:r>
              <a:rPr lang="ru-RU" sz="2000" dirty="0" err="1" smtClean="0"/>
              <a:t>повідомляти</a:t>
            </a:r>
            <a:r>
              <a:rPr lang="ru-RU" sz="2000" dirty="0" smtClean="0"/>
              <a:t> про статус </a:t>
            </a:r>
            <a:r>
              <a:rPr lang="ru-RU" sz="2000" dirty="0" err="1" smtClean="0"/>
              <a:t>замовлення</a:t>
            </a:r>
            <a:r>
              <a:rPr lang="ru-RU" sz="2000" dirty="0" smtClean="0"/>
              <a:t>, </a:t>
            </a:r>
            <a:r>
              <a:rPr lang="ru-RU" sz="2000" dirty="0" err="1" smtClean="0"/>
              <a:t>майбутні</a:t>
            </a:r>
            <a:r>
              <a:rPr lang="ru-RU" sz="2000" dirty="0" smtClean="0"/>
              <a:t> </a:t>
            </a:r>
            <a:r>
              <a:rPr lang="ru-RU" sz="2000" dirty="0" err="1" smtClean="0"/>
              <a:t>зустрічі</a:t>
            </a:r>
            <a:r>
              <a:rPr lang="ru-RU" sz="2000" dirty="0" smtClean="0"/>
              <a:t> </a:t>
            </a:r>
            <a:r>
              <a:rPr lang="ru-RU" sz="2000" dirty="0" err="1" smtClean="0"/>
              <a:t>чи</a:t>
            </a:r>
            <a:r>
              <a:rPr lang="ru-RU" sz="2000" dirty="0" smtClean="0"/>
              <a:t> </a:t>
            </a:r>
            <a:r>
              <a:rPr lang="ru-RU" sz="2000" dirty="0" err="1" smtClean="0"/>
              <a:t>зміни</a:t>
            </a:r>
            <a:r>
              <a:rPr lang="ru-RU" sz="2000" dirty="0" smtClean="0"/>
              <a:t> в </a:t>
            </a:r>
            <a:r>
              <a:rPr lang="ru-RU" sz="2000" dirty="0" err="1" smtClean="0"/>
              <a:t>умовах</a:t>
            </a:r>
            <a:r>
              <a:rPr lang="ru-RU" sz="2000" dirty="0" smtClean="0"/>
              <a:t> </a:t>
            </a:r>
            <a:r>
              <a:rPr lang="ru-RU" sz="2000" dirty="0" err="1" smtClean="0"/>
              <a:t>обслуговування</a:t>
            </a:r>
            <a:r>
              <a:rPr lang="ru-RU" sz="2000" dirty="0" smtClean="0"/>
              <a:t>. </a:t>
            </a:r>
            <a:r>
              <a:rPr lang="ru-RU" sz="2000" dirty="0" err="1" smtClean="0"/>
              <a:t>Такий</a:t>
            </a:r>
            <a:r>
              <a:rPr lang="ru-RU" sz="2000" dirty="0" smtClean="0"/>
              <a:t> </a:t>
            </a:r>
            <a:r>
              <a:rPr lang="ru-RU" sz="2000" dirty="0" err="1" smtClean="0"/>
              <a:t>підхід</a:t>
            </a:r>
            <a:r>
              <a:rPr lang="ru-RU" sz="2000" dirty="0" smtClean="0"/>
              <a:t> </a:t>
            </a:r>
            <a:r>
              <a:rPr lang="ru-RU" sz="2000" dirty="0" err="1" smtClean="0"/>
              <a:t>допомагає</a:t>
            </a:r>
            <a:r>
              <a:rPr lang="ru-RU" sz="2000" dirty="0" smtClean="0"/>
              <a:t> </a:t>
            </a:r>
            <a:r>
              <a:rPr lang="ru-RU" sz="2000" dirty="0" err="1" smtClean="0"/>
              <a:t>запобігти</a:t>
            </a:r>
            <a:r>
              <a:rPr lang="ru-RU" sz="2000" dirty="0" smtClean="0"/>
              <a:t> </a:t>
            </a:r>
            <a:r>
              <a:rPr lang="ru-RU" sz="2000" dirty="0" err="1" smtClean="0"/>
              <a:t>зайвим</a:t>
            </a:r>
            <a:r>
              <a:rPr lang="ru-RU" sz="2000" dirty="0" smtClean="0"/>
              <a:t> </a:t>
            </a:r>
            <a:r>
              <a:rPr lang="ru-RU" sz="2000" dirty="0" err="1" smtClean="0"/>
              <a:t>запитам</a:t>
            </a:r>
            <a:r>
              <a:rPr lang="ru-RU" sz="2000" dirty="0" smtClean="0"/>
              <a:t> й </a:t>
            </a:r>
            <a:r>
              <a:rPr lang="ru-RU" sz="2000" dirty="0" err="1" smtClean="0"/>
              <a:t>знижує</a:t>
            </a:r>
            <a:r>
              <a:rPr lang="ru-RU" sz="2000" dirty="0" smtClean="0"/>
              <a:t> </a:t>
            </a:r>
            <a:r>
              <a:rPr lang="ru-RU" sz="2000" dirty="0" err="1" smtClean="0"/>
              <a:t>навантаження</a:t>
            </a:r>
            <a:r>
              <a:rPr lang="ru-RU" sz="2000" dirty="0" smtClean="0"/>
              <a:t> на </a:t>
            </a:r>
            <a:r>
              <a:rPr lang="ru-RU" sz="2000" dirty="0" err="1" smtClean="0"/>
              <a:t>вхідні</a:t>
            </a:r>
            <a:r>
              <a:rPr lang="ru-RU" sz="2000" dirty="0" smtClean="0"/>
              <a:t> </a:t>
            </a:r>
            <a:r>
              <a:rPr lang="ru-RU" sz="2000" dirty="0" err="1" smtClean="0"/>
              <a:t>лінії</a:t>
            </a:r>
            <a:r>
              <a:rPr lang="ru-RU" sz="2000" dirty="0" smtClean="0"/>
              <a:t> контакт-центру.</a:t>
            </a:r>
          </a:p>
          <a:p>
            <a:r>
              <a:rPr lang="ru-RU" sz="2000" dirty="0" err="1" smtClean="0"/>
              <a:t>Системи</a:t>
            </a:r>
            <a:r>
              <a:rPr lang="ru-RU" sz="2000" dirty="0" smtClean="0"/>
              <a:t> </a:t>
            </a:r>
            <a:r>
              <a:rPr lang="ru-RU" sz="2000" dirty="0" err="1" smtClean="0"/>
              <a:t>автодайлінгу</a:t>
            </a:r>
            <a:r>
              <a:rPr lang="ru-RU" sz="2000" dirty="0" smtClean="0"/>
              <a:t> та чат-</a:t>
            </a:r>
            <a:r>
              <a:rPr lang="ru-RU" sz="2000" dirty="0" err="1" smtClean="0"/>
              <a:t>боти</a:t>
            </a:r>
            <a:r>
              <a:rPr lang="ru-RU" sz="2000" dirty="0" smtClean="0"/>
              <a:t> </a:t>
            </a:r>
            <a:r>
              <a:rPr lang="ru-RU" sz="2000" dirty="0" err="1" smtClean="0"/>
              <a:t>додатково</a:t>
            </a:r>
            <a:r>
              <a:rPr lang="ru-RU" sz="2000" dirty="0" smtClean="0"/>
              <a:t> </a:t>
            </a:r>
            <a:r>
              <a:rPr lang="ru-RU" sz="2000" dirty="0" err="1" smtClean="0"/>
              <a:t>розширюють</a:t>
            </a:r>
            <a:r>
              <a:rPr lang="ru-RU" sz="2000" dirty="0" smtClean="0"/>
              <a:t> </a:t>
            </a:r>
            <a:r>
              <a:rPr lang="ru-RU" sz="2000" dirty="0" err="1" smtClean="0"/>
              <a:t>можливості</a:t>
            </a:r>
            <a:r>
              <a:rPr lang="ru-RU" sz="2000" dirty="0" smtClean="0"/>
              <a:t> </a:t>
            </a:r>
            <a:r>
              <a:rPr lang="ru-RU" sz="2000" dirty="0" err="1" smtClean="0"/>
              <a:t>проактивного</a:t>
            </a:r>
            <a:r>
              <a:rPr lang="ru-RU" sz="2000" dirty="0" smtClean="0"/>
              <a:t> </a:t>
            </a:r>
            <a:r>
              <a:rPr lang="ru-RU" sz="2000" dirty="0" err="1" smtClean="0"/>
              <a:t>обслуговування</a:t>
            </a:r>
            <a:r>
              <a:rPr lang="ru-RU" sz="2000" dirty="0" smtClean="0"/>
              <a:t>, </a:t>
            </a:r>
            <a:r>
              <a:rPr lang="ru-RU" sz="2000" dirty="0" err="1" smtClean="0"/>
              <a:t>дозволяючи</a:t>
            </a:r>
            <a:r>
              <a:rPr lang="ru-RU" sz="2000" dirty="0" smtClean="0"/>
              <a:t> </a:t>
            </a:r>
            <a:r>
              <a:rPr lang="ru-RU" sz="2000" dirty="0" err="1" smtClean="0"/>
              <a:t>надсилати</a:t>
            </a:r>
            <a:r>
              <a:rPr lang="ru-RU" sz="2000" dirty="0" smtClean="0"/>
              <a:t> </a:t>
            </a:r>
            <a:r>
              <a:rPr lang="ru-RU" sz="2000" dirty="0" err="1" smtClean="0"/>
              <a:t>нагадування</a:t>
            </a:r>
            <a:r>
              <a:rPr lang="ru-RU" sz="2000" dirty="0" smtClean="0"/>
              <a:t> та </a:t>
            </a:r>
            <a:r>
              <a:rPr lang="ru-RU" sz="2000" dirty="0" err="1" smtClean="0"/>
              <a:t>оновлення</a:t>
            </a:r>
            <a:r>
              <a:rPr lang="ru-RU" sz="2000" dirty="0" smtClean="0"/>
              <a:t> </a:t>
            </a:r>
            <a:r>
              <a:rPr lang="ru-RU" sz="2000" dirty="0" err="1" smtClean="0"/>
              <a:t>клієнтам</a:t>
            </a:r>
            <a:r>
              <a:rPr lang="ru-RU" sz="2000" dirty="0" smtClean="0"/>
              <a:t> через </a:t>
            </a:r>
            <a:r>
              <a:rPr lang="ru-RU" sz="2000" dirty="0" err="1" smtClean="0"/>
              <a:t>зручні</a:t>
            </a:r>
            <a:r>
              <a:rPr lang="ru-RU" sz="2000" dirty="0" smtClean="0"/>
              <a:t> для них канали </a:t>
            </a:r>
            <a:r>
              <a:rPr lang="ru-RU" sz="2000" dirty="0" err="1" smtClean="0"/>
              <a:t>зв’язку</a:t>
            </a:r>
            <a:r>
              <a:rPr lang="ru-RU" sz="2000" dirty="0" smtClean="0"/>
              <a:t>. </a:t>
            </a:r>
            <a:r>
              <a:rPr lang="ru-RU" sz="2000" dirty="0" err="1" smtClean="0"/>
              <a:t>Наприклад</a:t>
            </a:r>
            <a:r>
              <a:rPr lang="ru-RU" sz="2000" dirty="0" smtClean="0"/>
              <a:t>, </a:t>
            </a:r>
            <a:r>
              <a:rPr lang="ru-RU" sz="2000" dirty="0" err="1" smtClean="0">
                <a:hlinkClick r:id="rId4"/>
              </a:rPr>
              <a:t>автодайлер</a:t>
            </a:r>
            <a:r>
              <a:rPr lang="ru-RU" sz="2000" dirty="0" smtClean="0"/>
              <a:t> </a:t>
            </a:r>
            <a:r>
              <a:rPr lang="ru-RU" sz="2000" dirty="0" err="1" smtClean="0"/>
              <a:t>може</a:t>
            </a:r>
            <a:r>
              <a:rPr lang="ru-RU" sz="2000" dirty="0" smtClean="0"/>
              <a:t> </a:t>
            </a:r>
            <a:r>
              <a:rPr lang="ru-RU" sz="2000" dirty="0" err="1" smtClean="0"/>
              <a:t>надіслати</a:t>
            </a:r>
            <a:r>
              <a:rPr lang="ru-RU" sz="2000" dirty="0" smtClean="0"/>
              <a:t> </a:t>
            </a:r>
            <a:r>
              <a:rPr lang="ru-RU" sz="2000" dirty="0" err="1" smtClean="0"/>
              <a:t>повідомлення</a:t>
            </a:r>
            <a:r>
              <a:rPr lang="ru-RU" sz="2000" dirty="0" smtClean="0"/>
              <a:t> про </a:t>
            </a:r>
            <a:r>
              <a:rPr lang="ru-RU" sz="2000" dirty="0" err="1" smtClean="0"/>
              <a:t>необхідність</a:t>
            </a:r>
            <a:r>
              <a:rPr lang="ru-RU" sz="2000" dirty="0" smtClean="0"/>
              <a:t> оплати </a:t>
            </a:r>
            <a:r>
              <a:rPr lang="ru-RU" sz="2000" dirty="0" err="1" smtClean="0"/>
              <a:t>рахунку</a:t>
            </a:r>
            <a:r>
              <a:rPr lang="ru-RU" sz="2000" dirty="0" smtClean="0"/>
              <a:t>, а чат-</a:t>
            </a:r>
            <a:r>
              <a:rPr lang="ru-RU" sz="2000" dirty="0" err="1" smtClean="0"/>
              <a:t>боти</a:t>
            </a:r>
            <a:r>
              <a:rPr lang="ru-RU" sz="2000" dirty="0" smtClean="0"/>
              <a:t> в </a:t>
            </a:r>
            <a:r>
              <a:rPr lang="ru-RU" sz="2000" dirty="0" err="1" smtClean="0"/>
              <a:t>месенджерах</a:t>
            </a:r>
            <a:r>
              <a:rPr lang="ru-RU" sz="2000" dirty="0" smtClean="0"/>
              <a:t> </a:t>
            </a:r>
            <a:r>
              <a:rPr lang="ru-RU" sz="2000" dirty="0" err="1" smtClean="0"/>
              <a:t>нагадати</a:t>
            </a:r>
            <a:r>
              <a:rPr lang="ru-RU" sz="2000" dirty="0" smtClean="0"/>
              <a:t> про </a:t>
            </a:r>
            <a:r>
              <a:rPr lang="ru-RU" sz="2000" dirty="0" err="1" smtClean="0"/>
              <a:t>заплановане</a:t>
            </a:r>
            <a:r>
              <a:rPr lang="ru-RU" sz="2000" dirty="0" smtClean="0"/>
              <a:t> </a:t>
            </a:r>
            <a:r>
              <a:rPr lang="ru-RU" sz="2000" dirty="0" err="1" smtClean="0"/>
              <a:t>обслуговування</a:t>
            </a:r>
            <a:r>
              <a:rPr lang="ru-RU" sz="2000" dirty="0" smtClean="0"/>
              <a:t> </a:t>
            </a:r>
            <a:r>
              <a:rPr lang="ru-RU" sz="2000" dirty="0" err="1" smtClean="0"/>
              <a:t>або</a:t>
            </a:r>
            <a:r>
              <a:rPr lang="ru-RU" sz="2000" dirty="0" smtClean="0"/>
              <a:t> </a:t>
            </a:r>
            <a:r>
              <a:rPr lang="ru-RU" sz="2000" dirty="0" err="1" smtClean="0"/>
              <a:t>спеціальні</a:t>
            </a:r>
            <a:r>
              <a:rPr lang="ru-RU" sz="2000" dirty="0" smtClean="0"/>
              <a:t> </a:t>
            </a:r>
            <a:r>
              <a:rPr lang="ru-RU" sz="2000" dirty="0" err="1" smtClean="0"/>
              <a:t>пропозиції</a:t>
            </a:r>
            <a:r>
              <a:rPr lang="ru-RU" sz="2000" dirty="0" smtClean="0"/>
              <a:t>. </a:t>
            </a:r>
            <a:r>
              <a:rPr lang="ru-RU" sz="2000" dirty="0" err="1" smtClean="0"/>
              <a:t>Завдяки</a:t>
            </a:r>
            <a:r>
              <a:rPr lang="ru-RU" sz="2000" dirty="0" smtClean="0"/>
              <a:t> </a:t>
            </a:r>
            <a:r>
              <a:rPr lang="ru-RU" sz="2000" dirty="0" err="1" smtClean="0"/>
              <a:t>цьому</a:t>
            </a:r>
            <a:r>
              <a:rPr lang="ru-RU" sz="2000" dirty="0" smtClean="0"/>
              <a:t> контакт-центр </a:t>
            </a:r>
            <a:r>
              <a:rPr lang="ru-RU" sz="2000" dirty="0" err="1" smtClean="0"/>
              <a:t>надає</a:t>
            </a:r>
            <a:r>
              <a:rPr lang="ru-RU" sz="2000" dirty="0" smtClean="0"/>
              <a:t> </a:t>
            </a:r>
            <a:r>
              <a:rPr lang="ru-RU" sz="2000" dirty="0" err="1" smtClean="0"/>
              <a:t>клієнтам</a:t>
            </a:r>
            <a:r>
              <a:rPr lang="ru-RU" sz="2000" dirty="0" smtClean="0"/>
              <a:t> </a:t>
            </a:r>
            <a:r>
              <a:rPr lang="ru-RU" sz="2000" dirty="0" err="1" smtClean="0"/>
              <a:t>актуальну</a:t>
            </a:r>
            <a:r>
              <a:rPr lang="ru-RU" sz="2000" dirty="0" smtClean="0"/>
              <a:t> </a:t>
            </a:r>
            <a:r>
              <a:rPr lang="ru-RU" sz="2000" dirty="0" err="1" smtClean="0"/>
              <a:t>персоналізовану</a:t>
            </a:r>
            <a:r>
              <a:rPr lang="ru-RU" sz="2000" dirty="0" smtClean="0"/>
              <a:t> </a:t>
            </a:r>
            <a:r>
              <a:rPr lang="ru-RU" sz="2000" dirty="0" err="1" smtClean="0"/>
              <a:t>інформацію</a:t>
            </a:r>
            <a:r>
              <a:rPr lang="ru-RU" sz="2000" dirty="0" smtClean="0"/>
              <a:t>. </a:t>
            </a:r>
            <a:r>
              <a:rPr lang="ru-RU" sz="2000" dirty="0" err="1" smtClean="0"/>
              <a:t>Також</a:t>
            </a:r>
            <a:r>
              <a:rPr lang="ru-RU" sz="2000" dirty="0" smtClean="0"/>
              <a:t> за </a:t>
            </a:r>
            <a:r>
              <a:rPr lang="ru-RU" sz="2000" dirty="0" err="1" smtClean="0"/>
              <a:t>допомогою</a:t>
            </a:r>
            <a:r>
              <a:rPr lang="ru-RU" sz="2000" dirty="0" smtClean="0"/>
              <a:t> </a:t>
            </a:r>
            <a:r>
              <a:rPr lang="ru-RU" sz="2000" dirty="0" err="1" smtClean="0"/>
              <a:t>персоналізованих</a:t>
            </a:r>
            <a:r>
              <a:rPr lang="ru-RU" sz="2000" dirty="0" smtClean="0"/>
              <a:t> </a:t>
            </a:r>
            <a:r>
              <a:rPr lang="ru-RU" sz="2000" dirty="0" err="1" smtClean="0"/>
              <a:t>звернень</a:t>
            </a:r>
            <a:r>
              <a:rPr lang="ru-RU" sz="2000" dirty="0" smtClean="0"/>
              <a:t> через </a:t>
            </a:r>
            <a:r>
              <a:rPr lang="ru-RU" sz="2000" dirty="0" err="1" smtClean="0"/>
              <a:t>контактні</a:t>
            </a:r>
            <a:r>
              <a:rPr lang="ru-RU" sz="2000" dirty="0" smtClean="0"/>
              <a:t> </a:t>
            </a:r>
            <a:r>
              <a:rPr lang="ru-RU" sz="2000" dirty="0" err="1" smtClean="0"/>
              <a:t>центри</a:t>
            </a:r>
            <a:r>
              <a:rPr lang="ru-RU" sz="2000" dirty="0" smtClean="0"/>
              <a:t>  </a:t>
            </a:r>
            <a:r>
              <a:rPr lang="ru-RU" sz="2000" dirty="0" err="1" smtClean="0"/>
              <a:t>бізнеси</a:t>
            </a:r>
            <a:r>
              <a:rPr lang="ru-RU" sz="2000" dirty="0" smtClean="0"/>
              <a:t> </a:t>
            </a:r>
            <a:r>
              <a:rPr lang="ru-RU" sz="2000" dirty="0" err="1" smtClean="0"/>
              <a:t>наче</a:t>
            </a:r>
            <a:r>
              <a:rPr lang="ru-RU" sz="2000" dirty="0" smtClean="0"/>
              <a:t> </a:t>
            </a:r>
            <a:r>
              <a:rPr lang="ru-RU" sz="2000" dirty="0" err="1" smtClean="0"/>
              <a:t>нагадують</a:t>
            </a:r>
            <a:r>
              <a:rPr lang="ru-RU" sz="2000" dirty="0" smtClean="0"/>
              <a:t> про себе, </a:t>
            </a:r>
            <a:r>
              <a:rPr lang="ru-RU" sz="2000" dirty="0" err="1" smtClean="0"/>
              <a:t>сповіщають</a:t>
            </a:r>
            <a:r>
              <a:rPr lang="ru-RU" sz="2000" dirty="0" smtClean="0"/>
              <a:t> </a:t>
            </a:r>
            <a:r>
              <a:rPr lang="ru-RU" sz="2000" dirty="0" err="1" smtClean="0"/>
              <a:t>клієнтів</a:t>
            </a:r>
            <a:r>
              <a:rPr lang="ru-RU" sz="2000" dirty="0" smtClean="0"/>
              <a:t> </a:t>
            </a:r>
            <a:r>
              <a:rPr lang="ru-RU" sz="2000" dirty="0" err="1" smtClean="0"/>
              <a:t>що</a:t>
            </a:r>
            <a:r>
              <a:rPr lang="ru-RU" sz="2000" dirty="0" smtClean="0"/>
              <a:t> </a:t>
            </a:r>
            <a:r>
              <a:rPr lang="ru-RU" sz="2000" dirty="0" err="1" smtClean="0"/>
              <a:t>компанія</a:t>
            </a:r>
            <a:r>
              <a:rPr lang="ru-RU" sz="2000" dirty="0" smtClean="0"/>
              <a:t> </a:t>
            </a:r>
            <a:r>
              <a:rPr lang="ru-RU" sz="2000" dirty="0" err="1" smtClean="0"/>
              <a:t>або</a:t>
            </a:r>
            <a:r>
              <a:rPr lang="ru-RU" sz="2000" dirty="0" smtClean="0"/>
              <a:t> бренд </a:t>
            </a:r>
            <a:r>
              <a:rPr lang="ru-RU" sz="2000" dirty="0" err="1" smtClean="0"/>
              <a:t>завжди</a:t>
            </a:r>
            <a:r>
              <a:rPr lang="ru-RU" sz="2000" dirty="0" smtClean="0"/>
              <a:t> на </a:t>
            </a:r>
            <a:r>
              <a:rPr lang="ru-RU" sz="2000" dirty="0" err="1" smtClean="0"/>
              <a:t>зв’язку</a:t>
            </a:r>
            <a:r>
              <a:rPr lang="ru-RU" sz="2000" dirty="0" smtClean="0"/>
              <a:t>.</a:t>
            </a:r>
          </a:p>
          <a:p>
            <a:endParaRPr lang="ru-RU" sz="2000" dirty="0"/>
          </a:p>
        </p:txBody>
      </p:sp>
    </p:spTree>
    <p:extLst>
      <p:ext uri="{BB962C8B-B14F-4D97-AF65-F5344CB8AC3E}">
        <p14:creationId xmlns:p14="http://schemas.microsoft.com/office/powerpoint/2010/main" val="519750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691" y="0"/>
            <a:ext cx="12048309" cy="6555641"/>
          </a:xfrm>
          <a:prstGeom prst="rect">
            <a:avLst/>
          </a:prstGeom>
        </p:spPr>
        <p:txBody>
          <a:bodyPr wrap="square">
            <a:spAutoFit/>
          </a:bodyPr>
          <a:lstStyle/>
          <a:p>
            <a:r>
              <a:rPr lang="ru-RU" sz="2000" b="1" dirty="0" err="1" smtClean="0"/>
              <a:t>Персоналізовані</a:t>
            </a:r>
            <a:r>
              <a:rPr lang="ru-RU" sz="2000" b="1" dirty="0" smtClean="0"/>
              <a:t> </a:t>
            </a:r>
            <a:r>
              <a:rPr lang="ru-RU" sz="2000" b="1" dirty="0" err="1" smtClean="0"/>
              <a:t>рекомендації</a:t>
            </a:r>
            <a:endParaRPr lang="ru-RU" sz="2000" b="1" dirty="0" smtClean="0"/>
          </a:p>
          <a:p>
            <a:r>
              <a:rPr lang="ru-RU" sz="2000" dirty="0" err="1" smtClean="0"/>
              <a:t>Гіперперсоналізація</a:t>
            </a:r>
            <a:r>
              <a:rPr lang="ru-RU" sz="2000" dirty="0" smtClean="0"/>
              <a:t> </a:t>
            </a:r>
            <a:r>
              <a:rPr lang="ru-RU" sz="2000" dirty="0" err="1" smtClean="0"/>
              <a:t>відкриває</a:t>
            </a:r>
            <a:r>
              <a:rPr lang="ru-RU" sz="2000" dirty="0" smtClean="0"/>
              <a:t> </a:t>
            </a:r>
            <a:r>
              <a:rPr lang="ru-RU" sz="2000" dirty="0" err="1" smtClean="0"/>
              <a:t>широкі</a:t>
            </a:r>
            <a:r>
              <a:rPr lang="ru-RU" sz="2000" dirty="0" smtClean="0"/>
              <a:t> </a:t>
            </a:r>
            <a:r>
              <a:rPr lang="ru-RU" sz="2000" dirty="0" err="1" smtClean="0"/>
              <a:t>можливості</a:t>
            </a:r>
            <a:r>
              <a:rPr lang="ru-RU" sz="2000" dirty="0" smtClean="0"/>
              <a:t> для </a:t>
            </a:r>
            <a:r>
              <a:rPr lang="ru-RU" sz="2000" dirty="0" err="1" smtClean="0"/>
              <a:t>збільшення</a:t>
            </a:r>
            <a:r>
              <a:rPr lang="ru-RU" sz="2000" dirty="0" smtClean="0"/>
              <a:t> доходу через </a:t>
            </a:r>
            <a:r>
              <a:rPr lang="ru-RU" sz="2000" dirty="0" err="1" smtClean="0"/>
              <a:t>додаткові</a:t>
            </a:r>
            <a:r>
              <a:rPr lang="ru-RU" sz="2000" dirty="0" smtClean="0"/>
              <a:t> та </a:t>
            </a:r>
            <a:r>
              <a:rPr lang="ru-RU" sz="2000" dirty="0" err="1" smtClean="0">
                <a:hlinkClick r:id="rId2"/>
              </a:rPr>
              <a:t>перехресні</a:t>
            </a:r>
            <a:r>
              <a:rPr lang="ru-RU" sz="2000" dirty="0" smtClean="0">
                <a:hlinkClick r:id="rId2"/>
              </a:rPr>
              <a:t> </a:t>
            </a:r>
            <a:r>
              <a:rPr lang="ru-RU" sz="2000" dirty="0" err="1" smtClean="0">
                <a:hlinkClick r:id="rId2"/>
              </a:rPr>
              <a:t>продажі</a:t>
            </a:r>
            <a:r>
              <a:rPr lang="ru-RU" sz="2000" dirty="0" smtClean="0"/>
              <a:t>. </a:t>
            </a:r>
            <a:r>
              <a:rPr lang="ru-RU" sz="2000" dirty="0" err="1" smtClean="0"/>
              <a:t>Аналізуючи</a:t>
            </a:r>
            <a:r>
              <a:rPr lang="ru-RU" sz="2000" dirty="0" smtClean="0"/>
              <a:t> </a:t>
            </a:r>
            <a:r>
              <a:rPr lang="ru-RU" sz="2000" dirty="0" err="1" smtClean="0"/>
              <a:t>історію</a:t>
            </a:r>
            <a:r>
              <a:rPr lang="ru-RU" sz="2000" dirty="0" smtClean="0"/>
              <a:t> покупок </a:t>
            </a:r>
            <a:r>
              <a:rPr lang="ru-RU" sz="2000" dirty="0" err="1" smtClean="0"/>
              <a:t>клієнта</a:t>
            </a:r>
            <a:r>
              <a:rPr lang="ru-RU" sz="2000" dirty="0" smtClean="0"/>
              <a:t>, </a:t>
            </a:r>
            <a:r>
              <a:rPr lang="ru-RU" sz="2000" dirty="0" err="1" smtClean="0"/>
              <a:t>його</a:t>
            </a:r>
            <a:r>
              <a:rPr lang="ru-RU" sz="2000" dirty="0" smtClean="0"/>
              <a:t> </a:t>
            </a:r>
            <a:r>
              <a:rPr lang="ru-RU" sz="2000" dirty="0" err="1" smtClean="0"/>
              <a:t>поведінку</a:t>
            </a:r>
            <a:r>
              <a:rPr lang="ru-RU" sz="2000" dirty="0" smtClean="0"/>
              <a:t> на </a:t>
            </a:r>
            <a:r>
              <a:rPr lang="ru-RU" sz="2000" dirty="0" err="1" smtClean="0"/>
              <a:t>сайті</a:t>
            </a:r>
            <a:r>
              <a:rPr lang="ru-RU" sz="2000" dirty="0" smtClean="0"/>
              <a:t> та </a:t>
            </a:r>
            <a:r>
              <a:rPr lang="ru-RU" sz="2000" dirty="0" err="1" smtClean="0"/>
              <a:t>інші</a:t>
            </a:r>
            <a:r>
              <a:rPr lang="ru-RU" sz="2000" dirty="0" smtClean="0"/>
              <a:t> </a:t>
            </a:r>
            <a:r>
              <a:rPr lang="ru-RU" sz="2000" dirty="0" err="1" smtClean="0"/>
              <a:t>доступні</a:t>
            </a:r>
            <a:r>
              <a:rPr lang="ru-RU" sz="2000" dirty="0" smtClean="0"/>
              <a:t> </a:t>
            </a:r>
            <a:r>
              <a:rPr lang="ru-RU" sz="2000" dirty="0" err="1" smtClean="0"/>
              <a:t>дані</a:t>
            </a:r>
            <a:r>
              <a:rPr lang="ru-RU" sz="2000" dirty="0" smtClean="0"/>
              <a:t>, оператор контакт-центру </a:t>
            </a:r>
            <a:r>
              <a:rPr lang="ru-RU" sz="2000" dirty="0" err="1" smtClean="0"/>
              <a:t>може</a:t>
            </a:r>
            <a:r>
              <a:rPr lang="ru-RU" sz="2000" dirty="0" smtClean="0"/>
              <a:t> </a:t>
            </a:r>
            <a:r>
              <a:rPr lang="ru-RU" sz="2000" dirty="0" err="1" smtClean="0"/>
              <a:t>пропонувати</a:t>
            </a:r>
            <a:r>
              <a:rPr lang="ru-RU" sz="2000" dirty="0" smtClean="0"/>
              <a:t> </a:t>
            </a:r>
            <a:r>
              <a:rPr lang="ru-RU" sz="2000" dirty="0" err="1" smtClean="0"/>
              <a:t>продукти</a:t>
            </a:r>
            <a:r>
              <a:rPr lang="ru-RU" sz="2000" dirty="0" smtClean="0"/>
              <a:t> </a:t>
            </a:r>
            <a:r>
              <a:rPr lang="ru-RU" sz="2000" dirty="0" err="1" smtClean="0"/>
              <a:t>чи</a:t>
            </a:r>
            <a:r>
              <a:rPr lang="ru-RU" sz="2000" dirty="0" smtClean="0"/>
              <a:t> </a:t>
            </a:r>
            <a:r>
              <a:rPr lang="ru-RU" sz="2000" dirty="0" err="1" smtClean="0"/>
              <a:t>послуги</a:t>
            </a:r>
            <a:r>
              <a:rPr lang="ru-RU" sz="2000" dirty="0" smtClean="0"/>
              <a:t>, </a:t>
            </a:r>
            <a:r>
              <a:rPr lang="ru-RU" sz="2000" dirty="0" err="1" smtClean="0"/>
              <a:t>які</a:t>
            </a:r>
            <a:r>
              <a:rPr lang="ru-RU" sz="2000" dirty="0" smtClean="0"/>
              <a:t> </a:t>
            </a:r>
            <a:r>
              <a:rPr lang="ru-RU" sz="2000" dirty="0" err="1" smtClean="0"/>
              <a:t>ідеально</a:t>
            </a:r>
            <a:r>
              <a:rPr lang="ru-RU" sz="2000" dirty="0" smtClean="0"/>
              <a:t> </a:t>
            </a:r>
            <a:r>
              <a:rPr lang="ru-RU" sz="2000" dirty="0" err="1" smtClean="0"/>
              <a:t>доповнюють</a:t>
            </a:r>
            <a:r>
              <a:rPr lang="ru-RU" sz="2000" dirty="0" smtClean="0"/>
              <a:t> </a:t>
            </a:r>
            <a:r>
              <a:rPr lang="ru-RU" sz="2000" dirty="0" err="1" smtClean="0"/>
              <a:t>попередні</a:t>
            </a:r>
            <a:r>
              <a:rPr lang="ru-RU" sz="2000" dirty="0" smtClean="0"/>
              <a:t> покупки </a:t>
            </a:r>
            <a:r>
              <a:rPr lang="ru-RU" sz="2000" dirty="0" err="1" smtClean="0"/>
              <a:t>або</a:t>
            </a:r>
            <a:r>
              <a:rPr lang="ru-RU" sz="2000" dirty="0" smtClean="0"/>
              <a:t> </a:t>
            </a:r>
            <a:r>
              <a:rPr lang="ru-RU" sz="2000" dirty="0" err="1" smtClean="0"/>
              <a:t>відповідають</a:t>
            </a:r>
            <a:r>
              <a:rPr lang="ru-RU" sz="2000" dirty="0" smtClean="0"/>
              <a:t> </a:t>
            </a:r>
            <a:r>
              <a:rPr lang="ru-RU" sz="2000" dirty="0" err="1" smtClean="0"/>
              <a:t>його</a:t>
            </a:r>
            <a:r>
              <a:rPr lang="ru-RU" sz="2000" dirty="0" smtClean="0"/>
              <a:t> </a:t>
            </a:r>
            <a:r>
              <a:rPr lang="ru-RU" sz="2000" dirty="0" err="1" smtClean="0"/>
              <a:t>інтересам</a:t>
            </a:r>
            <a:r>
              <a:rPr lang="ru-RU" sz="2000" dirty="0" smtClean="0"/>
              <a:t>. </a:t>
            </a:r>
            <a:r>
              <a:rPr lang="ru-RU" sz="2000" dirty="0" err="1" smtClean="0"/>
              <a:t>Наприклад</a:t>
            </a:r>
            <a:r>
              <a:rPr lang="ru-RU" sz="2000" dirty="0" smtClean="0"/>
              <a:t>, </a:t>
            </a:r>
            <a:r>
              <a:rPr lang="ru-RU" sz="2000" dirty="0" err="1" smtClean="0"/>
              <a:t>якщо</a:t>
            </a:r>
            <a:r>
              <a:rPr lang="ru-RU" sz="2000" dirty="0" smtClean="0"/>
              <a:t> </a:t>
            </a:r>
            <a:r>
              <a:rPr lang="ru-RU" sz="2000" dirty="0" err="1" smtClean="0"/>
              <a:t>клієнт</a:t>
            </a:r>
            <a:r>
              <a:rPr lang="ru-RU" sz="2000" dirty="0" smtClean="0"/>
              <a:t> </a:t>
            </a:r>
            <a:r>
              <a:rPr lang="ru-RU" sz="2000" dirty="0" err="1" smtClean="0"/>
              <a:t>нещодавно</a:t>
            </a:r>
            <a:r>
              <a:rPr lang="ru-RU" sz="2000" dirty="0" smtClean="0"/>
              <a:t> </a:t>
            </a:r>
            <a:r>
              <a:rPr lang="ru-RU" sz="2000" dirty="0" err="1" smtClean="0"/>
              <a:t>придбав</a:t>
            </a:r>
            <a:r>
              <a:rPr lang="ru-RU" sz="2000" dirty="0" smtClean="0"/>
              <a:t> </a:t>
            </a:r>
            <a:r>
              <a:rPr lang="ru-RU" sz="2000" dirty="0" err="1" smtClean="0"/>
              <a:t>новий</a:t>
            </a:r>
            <a:r>
              <a:rPr lang="ru-RU" sz="2000" dirty="0" smtClean="0"/>
              <a:t> смартфон, </a:t>
            </a:r>
            <a:r>
              <a:rPr lang="ru-RU" sz="2000" dirty="0" err="1" smtClean="0"/>
              <a:t>можна</a:t>
            </a:r>
            <a:r>
              <a:rPr lang="ru-RU" sz="2000" dirty="0" smtClean="0"/>
              <a:t> </a:t>
            </a:r>
            <a:r>
              <a:rPr lang="ru-RU" sz="2000" dirty="0" err="1" smtClean="0"/>
              <a:t>запропонувати</a:t>
            </a:r>
            <a:r>
              <a:rPr lang="ru-RU" sz="2000" dirty="0" smtClean="0"/>
              <a:t> </a:t>
            </a:r>
            <a:r>
              <a:rPr lang="ru-RU" sz="2000" dirty="0" err="1" smtClean="0"/>
              <a:t>йому</a:t>
            </a:r>
            <a:r>
              <a:rPr lang="ru-RU" sz="2000" dirty="0" smtClean="0"/>
              <a:t> </a:t>
            </a:r>
            <a:r>
              <a:rPr lang="ru-RU" sz="2000" dirty="0" err="1" smtClean="0"/>
              <a:t>захисне</a:t>
            </a:r>
            <a:r>
              <a:rPr lang="ru-RU" sz="2000" dirty="0" smtClean="0"/>
              <a:t> </a:t>
            </a:r>
            <a:r>
              <a:rPr lang="ru-RU" sz="2000" dirty="0" err="1" smtClean="0"/>
              <a:t>скло</a:t>
            </a:r>
            <a:r>
              <a:rPr lang="ru-RU" sz="2000" dirty="0" smtClean="0"/>
              <a:t>, </a:t>
            </a:r>
            <a:r>
              <a:rPr lang="ru-RU" sz="2000" dirty="0" err="1" smtClean="0"/>
              <a:t>чохол</a:t>
            </a:r>
            <a:r>
              <a:rPr lang="ru-RU" sz="2000" dirty="0" smtClean="0"/>
              <a:t> </a:t>
            </a:r>
            <a:r>
              <a:rPr lang="ru-RU" sz="2000" dirty="0" err="1" smtClean="0"/>
              <a:t>або</a:t>
            </a:r>
            <a:r>
              <a:rPr lang="ru-RU" sz="2000" dirty="0" smtClean="0"/>
              <a:t> </a:t>
            </a:r>
            <a:r>
              <a:rPr lang="ru-RU" sz="2000" dirty="0" err="1" smtClean="0"/>
              <a:t>бездротові</a:t>
            </a:r>
            <a:r>
              <a:rPr lang="ru-RU" sz="2000" dirty="0" smtClean="0"/>
              <a:t> </a:t>
            </a:r>
            <a:r>
              <a:rPr lang="ru-RU" sz="2000" dirty="0" err="1" smtClean="0"/>
              <a:t>навушники</a:t>
            </a:r>
            <a:r>
              <a:rPr lang="ru-RU" sz="2000" dirty="0" smtClean="0"/>
              <a:t>. </a:t>
            </a:r>
            <a:r>
              <a:rPr lang="ru-RU" sz="2000" dirty="0" err="1" smtClean="0"/>
              <a:t>Це</a:t>
            </a:r>
            <a:r>
              <a:rPr lang="ru-RU" sz="2000" dirty="0" smtClean="0"/>
              <a:t> не </a:t>
            </a:r>
            <a:r>
              <a:rPr lang="ru-RU" sz="2000" dirty="0" err="1" smtClean="0"/>
              <a:t>лише</a:t>
            </a:r>
            <a:r>
              <a:rPr lang="ru-RU" sz="2000" dirty="0" smtClean="0"/>
              <a:t> </a:t>
            </a:r>
            <a:r>
              <a:rPr lang="ru-RU" sz="2000" dirty="0" err="1" smtClean="0"/>
              <a:t>збільшує</a:t>
            </a:r>
            <a:r>
              <a:rPr lang="ru-RU" sz="2000" dirty="0" smtClean="0"/>
              <a:t> </a:t>
            </a:r>
            <a:r>
              <a:rPr lang="ru-RU" sz="2000" dirty="0" err="1" smtClean="0"/>
              <a:t>середній</a:t>
            </a:r>
            <a:r>
              <a:rPr lang="ru-RU" sz="2000" dirty="0" smtClean="0"/>
              <a:t> чек, але й </a:t>
            </a:r>
            <a:r>
              <a:rPr lang="ru-RU" sz="2000" dirty="0" err="1" smtClean="0"/>
              <a:t>підвищує</a:t>
            </a:r>
            <a:r>
              <a:rPr lang="ru-RU" sz="2000" dirty="0" smtClean="0"/>
              <a:t> </a:t>
            </a:r>
            <a:r>
              <a:rPr lang="ru-RU" sz="2000" dirty="0" err="1" smtClean="0"/>
              <a:t>задоволеність</a:t>
            </a:r>
            <a:r>
              <a:rPr lang="ru-RU" sz="2000" dirty="0" smtClean="0"/>
              <a:t> </a:t>
            </a:r>
            <a:r>
              <a:rPr lang="ru-RU" sz="2000" dirty="0" err="1" smtClean="0"/>
              <a:t>клієнта</a:t>
            </a:r>
            <a:r>
              <a:rPr lang="ru-RU" sz="2000" dirty="0" smtClean="0"/>
              <a:t>, </a:t>
            </a:r>
            <a:r>
              <a:rPr lang="ru-RU" sz="2000" dirty="0" err="1" smtClean="0"/>
              <a:t>оскільки</a:t>
            </a:r>
            <a:r>
              <a:rPr lang="ru-RU" sz="2000" dirty="0" smtClean="0"/>
              <a:t> </a:t>
            </a:r>
            <a:r>
              <a:rPr lang="ru-RU" sz="2000" dirty="0" err="1" smtClean="0"/>
              <a:t>він</a:t>
            </a:r>
            <a:r>
              <a:rPr lang="ru-RU" sz="2000" dirty="0" smtClean="0"/>
              <a:t> </a:t>
            </a:r>
            <a:r>
              <a:rPr lang="ru-RU" sz="2000" dirty="0" err="1" smtClean="0"/>
              <a:t>отримує</a:t>
            </a:r>
            <a:r>
              <a:rPr lang="ru-RU" sz="2000" dirty="0" smtClean="0"/>
              <a:t> </a:t>
            </a:r>
            <a:r>
              <a:rPr lang="ru-RU" sz="2000" dirty="0" err="1" smtClean="0"/>
              <a:t>персоналізовані</a:t>
            </a:r>
            <a:r>
              <a:rPr lang="ru-RU" sz="2000" dirty="0" smtClean="0"/>
              <a:t> </a:t>
            </a:r>
            <a:r>
              <a:rPr lang="ru-RU" sz="2000" dirty="0" err="1" smtClean="0"/>
              <a:t>пропозиції</a:t>
            </a:r>
            <a:r>
              <a:rPr lang="ru-RU" sz="2000" dirty="0" smtClean="0"/>
              <a:t>, </a:t>
            </a:r>
            <a:r>
              <a:rPr lang="ru-RU" sz="2000" dirty="0" err="1" smtClean="0"/>
              <a:t>які</a:t>
            </a:r>
            <a:r>
              <a:rPr lang="ru-RU" sz="2000" dirty="0" smtClean="0"/>
              <a:t> </a:t>
            </a:r>
            <a:r>
              <a:rPr lang="ru-RU" sz="2000" dirty="0" err="1" smtClean="0"/>
              <a:t>дійсно</a:t>
            </a:r>
            <a:r>
              <a:rPr lang="ru-RU" sz="2000" dirty="0" smtClean="0"/>
              <a:t> </a:t>
            </a:r>
            <a:r>
              <a:rPr lang="ru-RU" sz="2000" dirty="0" err="1" smtClean="0"/>
              <a:t>можуть</a:t>
            </a:r>
            <a:r>
              <a:rPr lang="ru-RU" sz="2000" dirty="0" smtClean="0"/>
              <a:t> бути </a:t>
            </a:r>
            <a:r>
              <a:rPr lang="ru-RU" sz="2000" dirty="0" err="1" smtClean="0"/>
              <a:t>йому</a:t>
            </a:r>
            <a:r>
              <a:rPr lang="ru-RU" sz="2000" dirty="0" smtClean="0"/>
              <a:t> </a:t>
            </a:r>
            <a:r>
              <a:rPr lang="ru-RU" sz="2000" dirty="0" err="1" smtClean="0"/>
              <a:t>корисними</a:t>
            </a:r>
            <a:r>
              <a:rPr lang="ru-RU" sz="2000" dirty="0" smtClean="0"/>
              <a:t>.</a:t>
            </a:r>
          </a:p>
          <a:p>
            <a:r>
              <a:rPr lang="ru-RU" sz="2000" dirty="0" err="1" smtClean="0"/>
              <a:t>Важливо</a:t>
            </a:r>
            <a:r>
              <a:rPr lang="ru-RU" sz="2000" dirty="0" smtClean="0"/>
              <a:t> </a:t>
            </a:r>
            <a:r>
              <a:rPr lang="ru-RU" sz="2000" dirty="0" err="1" smtClean="0"/>
              <a:t>зазначити</a:t>
            </a:r>
            <a:r>
              <a:rPr lang="ru-RU" sz="2000" dirty="0" smtClean="0"/>
              <a:t>, </a:t>
            </a:r>
            <a:r>
              <a:rPr lang="ru-RU" sz="2000" dirty="0" err="1" smtClean="0"/>
              <a:t>що</a:t>
            </a:r>
            <a:r>
              <a:rPr lang="ru-RU" sz="2000" dirty="0" smtClean="0"/>
              <a:t> </a:t>
            </a:r>
            <a:r>
              <a:rPr lang="ru-RU" sz="2000" dirty="0" err="1" smtClean="0"/>
              <a:t>персоналізовані</a:t>
            </a:r>
            <a:r>
              <a:rPr lang="ru-RU" sz="2000" dirty="0" smtClean="0"/>
              <a:t> </a:t>
            </a:r>
            <a:r>
              <a:rPr lang="ru-RU" sz="2000" dirty="0" err="1" smtClean="0"/>
              <a:t>рекомендації</a:t>
            </a:r>
            <a:r>
              <a:rPr lang="ru-RU" sz="2000" dirty="0" smtClean="0"/>
              <a:t> </a:t>
            </a:r>
            <a:r>
              <a:rPr lang="ru-RU" sz="2000" dirty="0" err="1" smtClean="0"/>
              <a:t>мають</a:t>
            </a:r>
            <a:r>
              <a:rPr lang="ru-RU" sz="2000" dirty="0" smtClean="0"/>
              <a:t> бути </a:t>
            </a:r>
            <a:r>
              <a:rPr lang="ru-RU" sz="2000" dirty="0" err="1" smtClean="0"/>
              <a:t>релевантними</a:t>
            </a:r>
            <a:r>
              <a:rPr lang="ru-RU" sz="2000" dirty="0" smtClean="0"/>
              <a:t> та </a:t>
            </a:r>
            <a:r>
              <a:rPr lang="ru-RU" sz="2000" dirty="0" err="1" smtClean="0"/>
              <a:t>ненав’язливими</a:t>
            </a:r>
            <a:r>
              <a:rPr lang="ru-RU" sz="2000" dirty="0" smtClean="0"/>
              <a:t>. </a:t>
            </a:r>
            <a:r>
              <a:rPr lang="ru-RU" sz="2000" dirty="0" err="1" smtClean="0"/>
              <a:t>Клієнт</a:t>
            </a:r>
            <a:r>
              <a:rPr lang="ru-RU" sz="2000" dirty="0" smtClean="0"/>
              <a:t> повинен </a:t>
            </a:r>
            <a:r>
              <a:rPr lang="ru-RU" sz="2000" dirty="0" err="1" smtClean="0"/>
              <a:t>відчувати</a:t>
            </a:r>
            <a:r>
              <a:rPr lang="ru-RU" sz="2000" dirty="0" smtClean="0"/>
              <a:t>, </a:t>
            </a:r>
            <a:r>
              <a:rPr lang="ru-RU" sz="2000" dirty="0" err="1" smtClean="0"/>
              <a:t>що</a:t>
            </a:r>
            <a:r>
              <a:rPr lang="ru-RU" sz="2000" dirty="0" smtClean="0"/>
              <a:t> </a:t>
            </a:r>
            <a:r>
              <a:rPr lang="ru-RU" sz="2000" dirty="0" err="1" smtClean="0"/>
              <a:t>пропозиції</a:t>
            </a:r>
            <a:r>
              <a:rPr lang="ru-RU" sz="2000" dirty="0" smtClean="0"/>
              <a:t> </a:t>
            </a:r>
            <a:r>
              <a:rPr lang="ru-RU" sz="2000" dirty="0" err="1" smtClean="0"/>
              <a:t>робляться</a:t>
            </a:r>
            <a:r>
              <a:rPr lang="ru-RU" sz="2000" dirty="0" smtClean="0"/>
              <a:t> </a:t>
            </a:r>
            <a:r>
              <a:rPr lang="ru-RU" sz="2000" dirty="0" err="1" smtClean="0"/>
              <a:t>саме</a:t>
            </a:r>
            <a:r>
              <a:rPr lang="ru-RU" sz="2000" dirty="0" smtClean="0"/>
              <a:t> для </a:t>
            </a:r>
            <a:r>
              <a:rPr lang="ru-RU" sz="2000" dirty="0" err="1" smtClean="0"/>
              <a:t>нього</a:t>
            </a:r>
            <a:r>
              <a:rPr lang="ru-RU" sz="2000" dirty="0" smtClean="0"/>
              <a:t>, а не є </a:t>
            </a:r>
            <a:r>
              <a:rPr lang="ru-RU" sz="2000" dirty="0" err="1" smtClean="0"/>
              <a:t>стандартним</a:t>
            </a:r>
            <a:r>
              <a:rPr lang="ru-RU" sz="2000" dirty="0" smtClean="0"/>
              <a:t> шаблоном. Для </a:t>
            </a:r>
            <a:r>
              <a:rPr lang="ru-RU" sz="2000" dirty="0" err="1" smtClean="0"/>
              <a:t>цього</a:t>
            </a:r>
            <a:r>
              <a:rPr lang="ru-RU" sz="2000" dirty="0" smtClean="0"/>
              <a:t> </a:t>
            </a:r>
            <a:r>
              <a:rPr lang="ru-RU" sz="2000" dirty="0" err="1" smtClean="0"/>
              <a:t>необхідно</a:t>
            </a:r>
            <a:r>
              <a:rPr lang="ru-RU" sz="2000" dirty="0" smtClean="0"/>
              <a:t> </a:t>
            </a:r>
            <a:r>
              <a:rPr lang="ru-RU" sz="2000" dirty="0" err="1" smtClean="0"/>
              <a:t>використовувати</a:t>
            </a:r>
            <a:r>
              <a:rPr lang="ru-RU" sz="2000" dirty="0" smtClean="0"/>
              <a:t> не </a:t>
            </a:r>
            <a:r>
              <a:rPr lang="ru-RU" sz="2000" dirty="0" err="1" smtClean="0"/>
              <a:t>лише</a:t>
            </a:r>
            <a:r>
              <a:rPr lang="ru-RU" sz="2000" dirty="0" smtClean="0"/>
              <a:t> </a:t>
            </a:r>
            <a:r>
              <a:rPr lang="ru-RU" sz="2000" dirty="0" err="1" smtClean="0"/>
              <a:t>дані</a:t>
            </a:r>
            <a:r>
              <a:rPr lang="ru-RU" sz="2000" dirty="0" smtClean="0"/>
              <a:t> про </a:t>
            </a:r>
            <a:r>
              <a:rPr lang="ru-RU" sz="2000" dirty="0" err="1" smtClean="0"/>
              <a:t>минулі</a:t>
            </a:r>
            <a:r>
              <a:rPr lang="ru-RU" sz="2000" dirty="0" smtClean="0"/>
              <a:t> покупки, але й </a:t>
            </a:r>
            <a:r>
              <a:rPr lang="ru-RU" sz="2000" dirty="0" err="1" smtClean="0"/>
              <a:t>додаткову</a:t>
            </a:r>
            <a:r>
              <a:rPr lang="ru-RU" sz="2000" dirty="0" smtClean="0"/>
              <a:t> </a:t>
            </a:r>
            <a:r>
              <a:rPr lang="ru-RU" sz="2000" dirty="0" err="1" smtClean="0"/>
              <a:t>інформацію</a:t>
            </a:r>
            <a:r>
              <a:rPr lang="ru-RU" sz="2000" dirty="0" smtClean="0"/>
              <a:t>, </a:t>
            </a:r>
            <a:r>
              <a:rPr lang="ru-RU" sz="2000" dirty="0" err="1" smtClean="0"/>
              <a:t>таку</a:t>
            </a:r>
            <a:r>
              <a:rPr lang="ru-RU" sz="2000" dirty="0" smtClean="0"/>
              <a:t> як </a:t>
            </a:r>
            <a:r>
              <a:rPr lang="ru-RU" sz="2000" dirty="0" err="1" smtClean="0"/>
              <a:t>демографічні</a:t>
            </a:r>
            <a:r>
              <a:rPr lang="ru-RU" sz="2000" dirty="0" smtClean="0"/>
              <a:t> </a:t>
            </a:r>
            <a:r>
              <a:rPr lang="ru-RU" sz="2000" dirty="0" err="1" smtClean="0"/>
              <a:t>дані</a:t>
            </a:r>
            <a:r>
              <a:rPr lang="ru-RU" sz="2000" dirty="0" smtClean="0"/>
              <a:t>, </a:t>
            </a:r>
            <a:r>
              <a:rPr lang="ru-RU" sz="2000" dirty="0" err="1" smtClean="0"/>
              <a:t>інтереси</a:t>
            </a:r>
            <a:r>
              <a:rPr lang="ru-RU" sz="2000" dirty="0" smtClean="0"/>
              <a:t>, стиль </a:t>
            </a:r>
            <a:r>
              <a:rPr lang="ru-RU" sz="2000" dirty="0" err="1" smtClean="0"/>
              <a:t>життя</a:t>
            </a:r>
            <a:r>
              <a:rPr lang="ru-RU" sz="2000" dirty="0" smtClean="0"/>
              <a:t> </a:t>
            </a:r>
            <a:r>
              <a:rPr lang="ru-RU" sz="2000" dirty="0" err="1" smtClean="0"/>
              <a:t>тощо</a:t>
            </a:r>
            <a:r>
              <a:rPr lang="ru-RU" sz="2000" dirty="0" smtClean="0"/>
              <a:t>. </a:t>
            </a:r>
            <a:r>
              <a:rPr lang="ru-RU" sz="2000" dirty="0" err="1" smtClean="0"/>
              <a:t>Комбінуючи</a:t>
            </a:r>
            <a:r>
              <a:rPr lang="ru-RU" sz="2000" dirty="0" smtClean="0"/>
              <a:t> </a:t>
            </a:r>
            <a:r>
              <a:rPr lang="ru-RU" sz="2000" dirty="0" err="1" smtClean="0"/>
              <a:t>різні</a:t>
            </a:r>
            <a:r>
              <a:rPr lang="ru-RU" sz="2000" dirty="0" smtClean="0"/>
              <a:t> </a:t>
            </a:r>
            <a:r>
              <a:rPr lang="ru-RU" sz="2000" dirty="0" err="1" smtClean="0"/>
              <a:t>джерела</a:t>
            </a:r>
            <a:r>
              <a:rPr lang="ru-RU" sz="2000" dirty="0" smtClean="0"/>
              <a:t> </a:t>
            </a:r>
            <a:r>
              <a:rPr lang="ru-RU" sz="2000" dirty="0" err="1" smtClean="0"/>
              <a:t>даних</a:t>
            </a:r>
            <a:r>
              <a:rPr lang="ru-RU" sz="2000" dirty="0" smtClean="0"/>
              <a:t>, </a:t>
            </a:r>
            <a:r>
              <a:rPr lang="ru-RU" sz="2000" dirty="0" err="1" smtClean="0"/>
              <a:t>можна</a:t>
            </a:r>
            <a:r>
              <a:rPr lang="ru-RU" sz="2000" dirty="0" smtClean="0"/>
              <a:t> </a:t>
            </a:r>
            <a:r>
              <a:rPr lang="ru-RU" sz="2000" dirty="0" err="1" smtClean="0"/>
              <a:t>створити</a:t>
            </a:r>
            <a:r>
              <a:rPr lang="ru-RU" sz="2000" dirty="0" smtClean="0"/>
              <a:t> </a:t>
            </a:r>
            <a:r>
              <a:rPr lang="ru-RU" sz="2000" dirty="0" err="1" smtClean="0"/>
              <a:t>більш</a:t>
            </a:r>
            <a:r>
              <a:rPr lang="ru-RU" sz="2000" dirty="0" smtClean="0"/>
              <a:t> </a:t>
            </a:r>
            <a:r>
              <a:rPr lang="ru-RU" sz="2000" dirty="0" err="1" smtClean="0"/>
              <a:t>точний</a:t>
            </a:r>
            <a:r>
              <a:rPr lang="ru-RU" sz="2000" dirty="0" smtClean="0"/>
              <a:t> </a:t>
            </a:r>
            <a:r>
              <a:rPr lang="ru-RU" sz="2000" dirty="0" err="1" smtClean="0"/>
              <a:t>профіль</a:t>
            </a:r>
            <a:r>
              <a:rPr lang="ru-RU" sz="2000" dirty="0" smtClean="0"/>
              <a:t> </a:t>
            </a:r>
            <a:r>
              <a:rPr lang="ru-RU" sz="2000" dirty="0" err="1" smtClean="0"/>
              <a:t>клієнта</a:t>
            </a:r>
            <a:r>
              <a:rPr lang="ru-RU" sz="2000" dirty="0" smtClean="0"/>
              <a:t> і, </a:t>
            </a:r>
            <a:r>
              <a:rPr lang="ru-RU" sz="2000" dirty="0" err="1" smtClean="0"/>
              <a:t>відповідно</a:t>
            </a:r>
            <a:r>
              <a:rPr lang="ru-RU" sz="2000" dirty="0" smtClean="0"/>
              <a:t>, </a:t>
            </a:r>
            <a:r>
              <a:rPr lang="ru-RU" sz="2000" dirty="0" err="1" smtClean="0"/>
              <a:t>більш</a:t>
            </a:r>
            <a:r>
              <a:rPr lang="ru-RU" sz="2000" dirty="0" smtClean="0"/>
              <a:t> </a:t>
            </a:r>
            <a:r>
              <a:rPr lang="ru-RU" sz="2000" dirty="0" err="1" smtClean="0"/>
              <a:t>релевантні</a:t>
            </a:r>
            <a:r>
              <a:rPr lang="ru-RU" sz="2000" dirty="0" smtClean="0"/>
              <a:t> </a:t>
            </a:r>
            <a:r>
              <a:rPr lang="ru-RU" sz="2000" dirty="0" err="1" smtClean="0"/>
              <a:t>рекомендації</a:t>
            </a:r>
            <a:r>
              <a:rPr lang="ru-RU" sz="2000" dirty="0" smtClean="0"/>
              <a:t>.</a:t>
            </a:r>
          </a:p>
          <a:p>
            <a:r>
              <a:rPr lang="ru-RU" sz="2000" b="1" dirty="0" err="1" smtClean="0"/>
              <a:t>Аналіз</a:t>
            </a:r>
            <a:r>
              <a:rPr lang="ru-RU" sz="2000" b="1" dirty="0" smtClean="0"/>
              <a:t> настрою та </a:t>
            </a:r>
            <a:r>
              <a:rPr lang="ru-RU" sz="2000" b="1" dirty="0" err="1" smtClean="0"/>
              <a:t>емоцій</a:t>
            </a:r>
            <a:r>
              <a:rPr lang="ru-RU" sz="2000" b="1" dirty="0" smtClean="0"/>
              <a:t> </a:t>
            </a:r>
            <a:r>
              <a:rPr lang="ru-RU" sz="2000" b="1" dirty="0" err="1" smtClean="0"/>
              <a:t>клієнта</a:t>
            </a:r>
            <a:r>
              <a:rPr lang="ru-RU" sz="2000" b="1" dirty="0" smtClean="0"/>
              <a:t> в реальному </a:t>
            </a:r>
            <a:r>
              <a:rPr lang="ru-RU" sz="2000" b="1" dirty="0" err="1" smtClean="0"/>
              <a:t>часі</a:t>
            </a:r>
            <a:endParaRPr lang="ru-RU" sz="2000" b="1" dirty="0" smtClean="0"/>
          </a:p>
          <a:p>
            <a:r>
              <a:rPr lang="ru-RU" sz="2000" dirty="0" err="1" smtClean="0"/>
              <a:t>Аналіз</a:t>
            </a:r>
            <a:r>
              <a:rPr lang="ru-RU" sz="2000" dirty="0" smtClean="0"/>
              <a:t> настрою та </a:t>
            </a:r>
            <a:r>
              <a:rPr lang="ru-RU" sz="2000" dirty="0" err="1" smtClean="0"/>
              <a:t>емоцій</a:t>
            </a:r>
            <a:r>
              <a:rPr lang="ru-RU" sz="2000" dirty="0" smtClean="0"/>
              <a:t> </a:t>
            </a:r>
            <a:r>
              <a:rPr lang="ru-RU" sz="2000" dirty="0" err="1" smtClean="0"/>
              <a:t>клієнта</a:t>
            </a:r>
            <a:r>
              <a:rPr lang="ru-RU" sz="2000" dirty="0" smtClean="0"/>
              <a:t> в реальному </a:t>
            </a:r>
            <a:r>
              <a:rPr lang="ru-RU" sz="2000" dirty="0" err="1" smtClean="0"/>
              <a:t>часі</a:t>
            </a:r>
            <a:r>
              <a:rPr lang="ru-RU" sz="2000" dirty="0" smtClean="0"/>
              <a:t> </a:t>
            </a:r>
            <a:r>
              <a:rPr lang="ru-RU" sz="2000" dirty="0" err="1" smtClean="0"/>
              <a:t>дозволяє</a:t>
            </a:r>
            <a:r>
              <a:rPr lang="ru-RU" sz="2000" dirty="0" smtClean="0"/>
              <a:t> контакт-центрам </a:t>
            </a:r>
            <a:r>
              <a:rPr lang="ru-RU" sz="2000" dirty="0" err="1" smtClean="0"/>
              <a:t>глибше</a:t>
            </a:r>
            <a:r>
              <a:rPr lang="ru-RU" sz="2000" dirty="0" smtClean="0"/>
              <a:t> </a:t>
            </a:r>
            <a:r>
              <a:rPr lang="ru-RU" sz="2000" dirty="0" err="1" smtClean="0"/>
              <a:t>розуміти</a:t>
            </a:r>
            <a:r>
              <a:rPr lang="ru-RU" sz="2000" dirty="0" smtClean="0"/>
              <a:t> потреби та </a:t>
            </a:r>
            <a:r>
              <a:rPr lang="ru-RU" sz="2000" dirty="0" err="1" smtClean="0"/>
              <a:t>відчуття</a:t>
            </a:r>
            <a:r>
              <a:rPr lang="ru-RU" sz="2000" dirty="0" smtClean="0"/>
              <a:t> кожного </a:t>
            </a:r>
            <a:r>
              <a:rPr lang="ru-RU" sz="2000" dirty="0" err="1" smtClean="0"/>
              <a:t>клієнта</a:t>
            </a:r>
            <a:r>
              <a:rPr lang="ru-RU" sz="2000" dirty="0" smtClean="0"/>
              <a:t>, </a:t>
            </a:r>
            <a:r>
              <a:rPr lang="ru-RU" sz="2000" dirty="0" err="1" smtClean="0"/>
              <a:t>що</a:t>
            </a:r>
            <a:r>
              <a:rPr lang="ru-RU" sz="2000" dirty="0" smtClean="0"/>
              <a:t> </a:t>
            </a:r>
            <a:r>
              <a:rPr lang="ru-RU" sz="2000" dirty="0" err="1" smtClean="0"/>
              <a:t>сприяє</a:t>
            </a:r>
            <a:r>
              <a:rPr lang="ru-RU" sz="2000" dirty="0" smtClean="0"/>
              <a:t> </a:t>
            </a:r>
            <a:r>
              <a:rPr lang="ru-RU" sz="2000" dirty="0" err="1" smtClean="0"/>
              <a:t>гіперперсоналізації</a:t>
            </a:r>
            <a:r>
              <a:rPr lang="ru-RU" sz="2000" dirty="0" smtClean="0"/>
              <a:t> </a:t>
            </a:r>
            <a:r>
              <a:rPr lang="ru-RU" sz="2000" dirty="0" err="1" smtClean="0"/>
              <a:t>сервісу</a:t>
            </a:r>
            <a:r>
              <a:rPr lang="ru-RU" sz="2000" dirty="0" smtClean="0"/>
              <a:t>. </a:t>
            </a:r>
            <a:r>
              <a:rPr lang="ru-RU" sz="2000" dirty="0" err="1" smtClean="0"/>
              <a:t>Використовуючи</a:t>
            </a:r>
            <a:r>
              <a:rPr lang="ru-RU" sz="2000" dirty="0" smtClean="0"/>
              <a:t> </a:t>
            </a:r>
            <a:r>
              <a:rPr lang="ru-RU" sz="2000" dirty="0" err="1" smtClean="0"/>
              <a:t>сучасні</a:t>
            </a:r>
            <a:r>
              <a:rPr lang="ru-RU" sz="2000" dirty="0" smtClean="0"/>
              <a:t> </a:t>
            </a:r>
            <a:r>
              <a:rPr lang="ru-RU" sz="2000" dirty="0" err="1" smtClean="0"/>
              <a:t>інструменти</a:t>
            </a:r>
            <a:r>
              <a:rPr lang="ru-RU" sz="2000" dirty="0" smtClean="0"/>
              <a:t> </a:t>
            </a:r>
            <a:r>
              <a:rPr lang="ru-RU" sz="2000" dirty="0" err="1" smtClean="0">
                <a:hlinkClick r:id="rId3"/>
              </a:rPr>
              <a:t>аналітики</a:t>
            </a:r>
            <a:r>
              <a:rPr lang="ru-RU" sz="2000" dirty="0" smtClean="0">
                <a:hlinkClick r:id="rId3"/>
              </a:rPr>
              <a:t> в контакт-</a:t>
            </a:r>
            <a:r>
              <a:rPr lang="ru-RU" sz="2000" dirty="0" err="1" smtClean="0">
                <a:hlinkClick r:id="rId3"/>
              </a:rPr>
              <a:t>центрі</a:t>
            </a:r>
            <a:r>
              <a:rPr lang="ru-RU" sz="2000" dirty="0" smtClean="0"/>
              <a:t>, </a:t>
            </a:r>
            <a:r>
              <a:rPr lang="ru-RU" sz="2000" dirty="0" err="1" smtClean="0"/>
              <a:t>такі</a:t>
            </a:r>
            <a:r>
              <a:rPr lang="ru-RU" sz="2000" dirty="0" smtClean="0"/>
              <a:t> як </a:t>
            </a:r>
            <a:r>
              <a:rPr lang="ru-RU" sz="2000" dirty="0" err="1" smtClean="0"/>
              <a:t>транскрибація</a:t>
            </a:r>
            <a:r>
              <a:rPr lang="ru-RU" sz="2000" dirty="0" smtClean="0"/>
              <a:t> та </a:t>
            </a:r>
            <a:r>
              <a:rPr lang="ru-RU" sz="2000" dirty="0" err="1" smtClean="0"/>
              <a:t>аналіз</a:t>
            </a:r>
            <a:r>
              <a:rPr lang="ru-RU" sz="2000" dirty="0" smtClean="0"/>
              <a:t> </a:t>
            </a:r>
            <a:r>
              <a:rPr lang="ru-RU" sz="2000" dirty="0" err="1" smtClean="0"/>
              <a:t>розмов</a:t>
            </a:r>
            <a:r>
              <a:rPr lang="ru-RU" sz="2000" dirty="0" smtClean="0"/>
              <a:t>, </a:t>
            </a:r>
            <a:r>
              <a:rPr lang="ru-RU" sz="2000" dirty="0" err="1" smtClean="0"/>
              <a:t>компанія</a:t>
            </a:r>
            <a:r>
              <a:rPr lang="ru-RU" sz="2000" dirty="0" smtClean="0"/>
              <a:t> </a:t>
            </a:r>
            <a:r>
              <a:rPr lang="ru-RU" sz="2000" dirty="0" err="1" smtClean="0"/>
              <a:t>може</a:t>
            </a:r>
            <a:r>
              <a:rPr lang="ru-RU" sz="2000" dirty="0" smtClean="0"/>
              <a:t> </a:t>
            </a:r>
            <a:r>
              <a:rPr lang="ru-RU" sz="2000" dirty="0" err="1" smtClean="0"/>
              <a:t>визначати</a:t>
            </a:r>
            <a:r>
              <a:rPr lang="ru-RU" sz="2000" dirty="0" smtClean="0"/>
              <a:t> </a:t>
            </a:r>
            <a:r>
              <a:rPr lang="ru-RU" sz="2000" dirty="0" err="1" smtClean="0"/>
              <a:t>емоційні</a:t>
            </a:r>
            <a:r>
              <a:rPr lang="ru-RU" sz="2000" dirty="0" smtClean="0"/>
              <a:t> </a:t>
            </a:r>
            <a:r>
              <a:rPr lang="ru-RU" sz="2000" dirty="0" err="1" smtClean="0"/>
              <a:t>сигнали</a:t>
            </a:r>
            <a:r>
              <a:rPr lang="ru-RU" sz="2000" dirty="0" smtClean="0"/>
              <a:t> та </a:t>
            </a:r>
            <a:r>
              <a:rPr lang="ru-RU" sz="2000" dirty="0" err="1" smtClean="0"/>
              <a:t>інтонацію</a:t>
            </a:r>
            <a:r>
              <a:rPr lang="ru-RU" sz="2000" dirty="0" smtClean="0"/>
              <a:t> </a:t>
            </a:r>
            <a:r>
              <a:rPr lang="ru-RU" sz="2000" dirty="0" err="1" smtClean="0"/>
              <a:t>клієнта</a:t>
            </a:r>
            <a:r>
              <a:rPr lang="ru-RU" sz="2000" dirty="0" smtClean="0"/>
              <a:t> </a:t>
            </a:r>
            <a:r>
              <a:rPr lang="ru-RU" sz="2000" dirty="0" err="1" smtClean="0"/>
              <a:t>під</a:t>
            </a:r>
            <a:r>
              <a:rPr lang="ru-RU" sz="2000" dirty="0" smtClean="0"/>
              <a:t> час </a:t>
            </a:r>
            <a:r>
              <a:rPr lang="ru-RU" sz="2000" dirty="0" err="1" smtClean="0"/>
              <a:t>спілкування</a:t>
            </a:r>
            <a:r>
              <a:rPr lang="ru-RU" sz="2000" dirty="0" smtClean="0"/>
              <a:t>, </a:t>
            </a:r>
            <a:r>
              <a:rPr lang="ru-RU" sz="2000" dirty="0" err="1" smtClean="0"/>
              <a:t>щоб</a:t>
            </a:r>
            <a:r>
              <a:rPr lang="ru-RU" sz="2000" dirty="0" smtClean="0"/>
              <a:t> </a:t>
            </a:r>
            <a:r>
              <a:rPr lang="ru-RU" sz="2000" dirty="0" err="1" smtClean="0"/>
              <a:t>адаптувати</a:t>
            </a:r>
            <a:r>
              <a:rPr lang="ru-RU" sz="2000" dirty="0" smtClean="0"/>
              <a:t> </a:t>
            </a:r>
            <a:r>
              <a:rPr lang="ru-RU" sz="2000" dirty="0" err="1" smtClean="0"/>
              <a:t>відповідь</a:t>
            </a:r>
            <a:r>
              <a:rPr lang="ru-RU" sz="2000" dirty="0" smtClean="0"/>
              <a:t> оператора та </a:t>
            </a:r>
            <a:r>
              <a:rPr lang="ru-RU" sz="2000" dirty="0" err="1" smtClean="0"/>
              <a:t>покращити</a:t>
            </a:r>
            <a:r>
              <a:rPr lang="ru-RU" sz="2000" dirty="0" smtClean="0"/>
              <a:t> результат </a:t>
            </a:r>
            <a:r>
              <a:rPr lang="ru-RU" sz="2000" dirty="0" err="1" smtClean="0"/>
              <a:t>взаємодії</a:t>
            </a:r>
            <a:r>
              <a:rPr lang="ru-RU" sz="2000" dirty="0" smtClean="0"/>
              <a:t>. </a:t>
            </a:r>
            <a:r>
              <a:rPr lang="ru-RU" sz="2000" dirty="0" err="1" smtClean="0"/>
              <a:t>Це</a:t>
            </a:r>
            <a:r>
              <a:rPr lang="ru-RU" sz="2000" dirty="0" smtClean="0"/>
              <a:t> </a:t>
            </a:r>
            <a:r>
              <a:rPr lang="ru-RU" sz="2000" dirty="0" err="1" smtClean="0"/>
              <a:t>допомагає</a:t>
            </a:r>
            <a:r>
              <a:rPr lang="ru-RU" sz="2000" dirty="0" smtClean="0"/>
              <a:t> </a:t>
            </a:r>
            <a:r>
              <a:rPr lang="ru-RU" sz="2000" dirty="0" err="1" smtClean="0"/>
              <a:t>зменшити</a:t>
            </a:r>
            <a:r>
              <a:rPr lang="ru-RU" sz="2000" dirty="0" smtClean="0"/>
              <a:t> </a:t>
            </a:r>
            <a:r>
              <a:rPr lang="ru-RU" sz="2000" dirty="0" err="1" smtClean="0"/>
              <a:t>негативні</a:t>
            </a:r>
            <a:r>
              <a:rPr lang="ru-RU" sz="2000" dirty="0" smtClean="0"/>
              <a:t> </a:t>
            </a:r>
            <a:r>
              <a:rPr lang="ru-RU" sz="2000" dirty="0" err="1" smtClean="0"/>
              <a:t>емоції</a:t>
            </a:r>
            <a:r>
              <a:rPr lang="ru-RU" sz="2000" dirty="0" smtClean="0"/>
              <a:t>, </a:t>
            </a:r>
            <a:r>
              <a:rPr lang="ru-RU" sz="2000" dirty="0" err="1" smtClean="0"/>
              <a:t>швидше</a:t>
            </a:r>
            <a:r>
              <a:rPr lang="ru-RU" sz="2000" dirty="0" smtClean="0"/>
              <a:t> </a:t>
            </a:r>
            <a:r>
              <a:rPr lang="ru-RU" sz="2000" dirty="0" err="1" smtClean="0"/>
              <a:t>вирішувати</a:t>
            </a:r>
            <a:r>
              <a:rPr lang="ru-RU" sz="2000" dirty="0" smtClean="0"/>
              <a:t> </a:t>
            </a:r>
            <a:r>
              <a:rPr lang="ru-RU" sz="2000" dirty="0" err="1" smtClean="0"/>
              <a:t>проблеми</a:t>
            </a:r>
            <a:r>
              <a:rPr lang="ru-RU" sz="2000" dirty="0" smtClean="0"/>
              <a:t> і </a:t>
            </a:r>
            <a:r>
              <a:rPr lang="ru-RU" sz="2000" dirty="0" err="1" smtClean="0"/>
              <a:t>підвищувати</a:t>
            </a:r>
            <a:r>
              <a:rPr lang="ru-RU" sz="2000" dirty="0" smtClean="0"/>
              <a:t> </a:t>
            </a:r>
            <a:r>
              <a:rPr lang="ru-RU" sz="2000" dirty="0" err="1" smtClean="0"/>
              <a:t>рівень</a:t>
            </a:r>
            <a:r>
              <a:rPr lang="ru-RU" sz="2000" dirty="0" smtClean="0"/>
              <a:t> </a:t>
            </a:r>
            <a:r>
              <a:rPr lang="ru-RU" sz="2000" dirty="0" err="1" smtClean="0"/>
              <a:t>задоволеності</a:t>
            </a:r>
            <a:r>
              <a:rPr lang="ru-RU" sz="2000" dirty="0" smtClean="0"/>
              <a:t> </a:t>
            </a:r>
            <a:r>
              <a:rPr lang="ru-RU" sz="2000" dirty="0" err="1" smtClean="0"/>
              <a:t>клієнтів</a:t>
            </a:r>
            <a:r>
              <a:rPr lang="ru-RU" sz="2000" dirty="0" smtClean="0"/>
              <a:t>.</a:t>
            </a:r>
          </a:p>
          <a:p>
            <a:endParaRPr lang="ru-RU" sz="2000" dirty="0"/>
          </a:p>
        </p:txBody>
      </p:sp>
    </p:spTree>
    <p:extLst>
      <p:ext uri="{BB962C8B-B14F-4D97-AF65-F5344CB8AC3E}">
        <p14:creationId xmlns:p14="http://schemas.microsoft.com/office/powerpoint/2010/main" val="669612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 y="0"/>
            <a:ext cx="11865429" cy="6463308"/>
          </a:xfrm>
          <a:prstGeom prst="rect">
            <a:avLst/>
          </a:prstGeom>
        </p:spPr>
        <p:txBody>
          <a:bodyPr wrap="square">
            <a:spAutoFit/>
          </a:bodyPr>
          <a:lstStyle/>
          <a:p>
            <a:r>
              <a:rPr lang="ru-RU" dirty="0" err="1" smtClean="0"/>
              <a:t>Основні</a:t>
            </a:r>
            <a:r>
              <a:rPr lang="ru-RU" dirty="0" smtClean="0"/>
              <a:t> </a:t>
            </a:r>
            <a:r>
              <a:rPr lang="ru-RU" dirty="0" err="1" smtClean="0"/>
              <a:t>можливості</a:t>
            </a:r>
            <a:r>
              <a:rPr lang="ru-RU" dirty="0" smtClean="0"/>
              <a:t> такого </a:t>
            </a:r>
            <a:r>
              <a:rPr lang="ru-RU" dirty="0" err="1" smtClean="0"/>
              <a:t>аналізу</a:t>
            </a:r>
            <a:r>
              <a:rPr lang="ru-RU" dirty="0" smtClean="0"/>
              <a:t>:</a:t>
            </a:r>
          </a:p>
          <a:p>
            <a:pPr>
              <a:buFont typeface="Arial" panose="020B0604020202020204" pitchFamily="34" charset="0"/>
              <a:buChar char="•"/>
            </a:pPr>
            <a:r>
              <a:rPr lang="ru-RU" dirty="0" err="1" smtClean="0"/>
              <a:t>Виявлення</a:t>
            </a:r>
            <a:r>
              <a:rPr lang="ru-RU" dirty="0" smtClean="0"/>
              <a:t> </a:t>
            </a:r>
            <a:r>
              <a:rPr lang="ru-RU" dirty="0" err="1" smtClean="0"/>
              <a:t>негативних</a:t>
            </a:r>
            <a:r>
              <a:rPr lang="ru-RU" dirty="0" smtClean="0"/>
              <a:t> </a:t>
            </a:r>
            <a:r>
              <a:rPr lang="ru-RU" dirty="0" err="1" smtClean="0"/>
              <a:t>емоцій</a:t>
            </a:r>
            <a:r>
              <a:rPr lang="ru-RU" dirty="0" smtClean="0"/>
              <a:t> та </a:t>
            </a:r>
            <a:r>
              <a:rPr lang="ru-RU" dirty="0" err="1" smtClean="0"/>
              <a:t>моментальне</a:t>
            </a:r>
            <a:r>
              <a:rPr lang="ru-RU" dirty="0" smtClean="0"/>
              <a:t> </a:t>
            </a:r>
            <a:r>
              <a:rPr lang="ru-RU" dirty="0" err="1" smtClean="0"/>
              <a:t>коригування</a:t>
            </a:r>
            <a:r>
              <a:rPr lang="ru-RU" dirty="0" smtClean="0"/>
              <a:t> тону </a:t>
            </a:r>
            <a:r>
              <a:rPr lang="ru-RU" dirty="0" err="1" smtClean="0"/>
              <a:t>спілкування</a:t>
            </a:r>
            <a:r>
              <a:rPr lang="ru-RU" dirty="0" smtClean="0"/>
              <a:t>;</a:t>
            </a:r>
          </a:p>
          <a:p>
            <a:pPr>
              <a:buFont typeface="Arial" panose="020B0604020202020204" pitchFamily="34" charset="0"/>
              <a:buChar char="•"/>
            </a:pPr>
            <a:r>
              <a:rPr lang="ru-RU" dirty="0" err="1" smtClean="0"/>
              <a:t>Надання</a:t>
            </a:r>
            <a:r>
              <a:rPr lang="ru-RU" dirty="0" smtClean="0"/>
              <a:t> агентам </a:t>
            </a:r>
            <a:r>
              <a:rPr lang="ru-RU" dirty="0" err="1" smtClean="0"/>
              <a:t>рекомендацій</a:t>
            </a:r>
            <a:r>
              <a:rPr lang="ru-RU" dirty="0" smtClean="0"/>
              <a:t> для </a:t>
            </a:r>
            <a:r>
              <a:rPr lang="ru-RU" dirty="0" err="1" smtClean="0"/>
              <a:t>персоналізованої</a:t>
            </a:r>
            <a:r>
              <a:rPr lang="ru-RU" dirty="0" smtClean="0"/>
              <a:t> </a:t>
            </a:r>
            <a:r>
              <a:rPr lang="ru-RU" dirty="0" err="1" smtClean="0"/>
              <a:t>відповіді</a:t>
            </a:r>
            <a:r>
              <a:rPr lang="ru-RU" dirty="0" smtClean="0"/>
              <a:t>;</a:t>
            </a:r>
          </a:p>
          <a:p>
            <a:pPr>
              <a:buFont typeface="Arial" panose="020B0604020202020204" pitchFamily="34" charset="0"/>
              <a:buChar char="•"/>
            </a:pPr>
            <a:r>
              <a:rPr lang="ru-RU" dirty="0" err="1" smtClean="0"/>
              <a:t>Створення</a:t>
            </a:r>
            <a:r>
              <a:rPr lang="ru-RU" dirty="0" smtClean="0"/>
              <a:t> </a:t>
            </a:r>
            <a:r>
              <a:rPr lang="ru-RU" dirty="0" err="1" smtClean="0"/>
              <a:t>звітів</a:t>
            </a:r>
            <a:r>
              <a:rPr lang="ru-RU" dirty="0" smtClean="0"/>
              <a:t> для </a:t>
            </a:r>
            <a:r>
              <a:rPr lang="ru-RU" dirty="0" err="1" smtClean="0"/>
              <a:t>покращення</a:t>
            </a:r>
            <a:r>
              <a:rPr lang="ru-RU" dirty="0" smtClean="0"/>
              <a:t> </a:t>
            </a:r>
            <a:r>
              <a:rPr lang="ru-RU" dirty="0" err="1" smtClean="0"/>
              <a:t>стратегії</a:t>
            </a:r>
            <a:r>
              <a:rPr lang="ru-RU" dirty="0" smtClean="0"/>
              <a:t> </a:t>
            </a:r>
            <a:r>
              <a:rPr lang="ru-RU" dirty="0" err="1" smtClean="0"/>
              <a:t>обслуговування</a:t>
            </a:r>
            <a:r>
              <a:rPr lang="ru-RU" dirty="0" smtClean="0"/>
              <a:t>;</a:t>
            </a:r>
          </a:p>
          <a:p>
            <a:pPr>
              <a:buFont typeface="Arial" panose="020B0604020202020204" pitchFamily="34" charset="0"/>
              <a:buChar char="•"/>
            </a:pPr>
            <a:r>
              <a:rPr lang="ru-RU" dirty="0" err="1" smtClean="0"/>
              <a:t>Автоматичне</a:t>
            </a:r>
            <a:r>
              <a:rPr lang="ru-RU" dirty="0" smtClean="0"/>
              <a:t> </a:t>
            </a:r>
            <a:r>
              <a:rPr lang="ru-RU" dirty="0" err="1" smtClean="0"/>
              <a:t>визначення</a:t>
            </a:r>
            <a:r>
              <a:rPr lang="ru-RU" dirty="0" smtClean="0"/>
              <a:t> </a:t>
            </a:r>
            <a:r>
              <a:rPr lang="ru-RU" dirty="0" err="1" smtClean="0"/>
              <a:t>повторюваних</a:t>
            </a:r>
            <a:r>
              <a:rPr lang="ru-RU" dirty="0" smtClean="0"/>
              <a:t> проблем </a:t>
            </a:r>
            <a:r>
              <a:rPr lang="ru-RU" dirty="0" err="1" smtClean="0"/>
              <a:t>клієнтів</a:t>
            </a:r>
            <a:r>
              <a:rPr lang="ru-RU" dirty="0" smtClean="0"/>
              <a:t> для </a:t>
            </a:r>
            <a:r>
              <a:rPr lang="ru-RU" dirty="0" err="1" smtClean="0"/>
              <a:t>їх</a:t>
            </a:r>
            <a:r>
              <a:rPr lang="ru-RU" dirty="0" smtClean="0"/>
              <a:t> </a:t>
            </a:r>
            <a:r>
              <a:rPr lang="ru-RU" dirty="0" err="1" smtClean="0"/>
              <a:t>подальшого</a:t>
            </a:r>
            <a:r>
              <a:rPr lang="ru-RU" dirty="0" smtClean="0"/>
              <a:t> </a:t>
            </a:r>
            <a:r>
              <a:rPr lang="ru-RU" dirty="0" err="1" smtClean="0"/>
              <a:t>усунення</a:t>
            </a:r>
            <a:r>
              <a:rPr lang="ru-RU" dirty="0" smtClean="0"/>
              <a:t>.</a:t>
            </a:r>
          </a:p>
          <a:p>
            <a:r>
              <a:rPr lang="ru-RU" b="1" dirty="0" err="1" smtClean="0"/>
              <a:t>Омніканальна</a:t>
            </a:r>
            <a:r>
              <a:rPr lang="ru-RU" b="1" dirty="0" smtClean="0"/>
              <a:t> </a:t>
            </a:r>
            <a:r>
              <a:rPr lang="ru-RU" b="1" dirty="0" err="1" smtClean="0"/>
              <a:t>гіперперсоналізація</a:t>
            </a:r>
            <a:endParaRPr lang="ru-RU" b="1" dirty="0" smtClean="0"/>
          </a:p>
          <a:p>
            <a:r>
              <a:rPr lang="ru-RU" dirty="0" err="1" smtClean="0"/>
              <a:t>Сьогодні</a:t>
            </a:r>
            <a:r>
              <a:rPr lang="ru-RU" dirty="0" smtClean="0"/>
              <a:t> </a:t>
            </a:r>
            <a:r>
              <a:rPr lang="ru-RU" dirty="0" err="1" smtClean="0"/>
              <a:t>клієнти</a:t>
            </a:r>
            <a:r>
              <a:rPr lang="ru-RU" dirty="0" smtClean="0"/>
              <a:t> </a:t>
            </a:r>
            <a:r>
              <a:rPr lang="ru-RU" dirty="0" err="1" smtClean="0"/>
              <a:t>використовують</a:t>
            </a:r>
            <a:r>
              <a:rPr lang="ru-RU" dirty="0" smtClean="0"/>
              <a:t> до </a:t>
            </a:r>
            <a:r>
              <a:rPr lang="ru-RU" dirty="0" err="1" smtClean="0"/>
              <a:t>п’яти</a:t>
            </a:r>
            <a:r>
              <a:rPr lang="ru-RU" dirty="0" smtClean="0"/>
              <a:t> </a:t>
            </a:r>
            <a:r>
              <a:rPr lang="ru-RU" dirty="0" err="1" smtClean="0"/>
              <a:t>каналів</a:t>
            </a:r>
            <a:r>
              <a:rPr lang="ru-RU" dirty="0" smtClean="0"/>
              <a:t> для </a:t>
            </a:r>
            <a:r>
              <a:rPr lang="ru-RU" dirty="0" err="1" smtClean="0"/>
              <a:t>взаємодії</a:t>
            </a:r>
            <a:r>
              <a:rPr lang="ru-RU" dirty="0" smtClean="0"/>
              <a:t> з </a:t>
            </a:r>
            <a:r>
              <a:rPr lang="ru-RU" dirty="0" err="1" smtClean="0"/>
              <a:t>бізнесом</a:t>
            </a:r>
            <a:r>
              <a:rPr lang="ru-RU" dirty="0" smtClean="0"/>
              <a:t>, і </a:t>
            </a:r>
            <a:r>
              <a:rPr lang="ru-RU" dirty="0" err="1" smtClean="0"/>
              <a:t>омніканальна</a:t>
            </a:r>
            <a:r>
              <a:rPr lang="ru-RU" dirty="0" smtClean="0"/>
              <a:t> </a:t>
            </a:r>
            <a:r>
              <a:rPr lang="ru-RU" dirty="0" err="1" smtClean="0"/>
              <a:t>гіперперсоналізація</a:t>
            </a:r>
            <a:r>
              <a:rPr lang="ru-RU" dirty="0" smtClean="0"/>
              <a:t> </a:t>
            </a:r>
            <a:r>
              <a:rPr lang="ru-RU" dirty="0" err="1" smtClean="0"/>
              <a:t>дозволяє</a:t>
            </a:r>
            <a:r>
              <a:rPr lang="ru-RU" dirty="0" smtClean="0"/>
              <a:t> </a:t>
            </a:r>
            <a:r>
              <a:rPr lang="ru-RU" dirty="0" err="1" smtClean="0"/>
              <a:t>створити</a:t>
            </a:r>
            <a:r>
              <a:rPr lang="ru-RU" dirty="0" smtClean="0"/>
              <a:t> </a:t>
            </a:r>
            <a:r>
              <a:rPr lang="ru-RU" dirty="0" err="1" smtClean="0"/>
              <a:t>цілісний</a:t>
            </a:r>
            <a:r>
              <a:rPr lang="ru-RU" dirty="0" smtClean="0"/>
              <a:t> </a:t>
            </a:r>
            <a:r>
              <a:rPr lang="ru-RU" dirty="0" err="1" smtClean="0"/>
              <a:t>цифровий</a:t>
            </a:r>
            <a:r>
              <a:rPr lang="ru-RU" dirty="0" smtClean="0"/>
              <a:t> </a:t>
            </a:r>
            <a:r>
              <a:rPr lang="ru-RU" dirty="0" err="1" smtClean="0"/>
              <a:t>досвід</a:t>
            </a:r>
            <a:r>
              <a:rPr lang="ru-RU" dirty="0" smtClean="0"/>
              <a:t> на кожному з них. </a:t>
            </a:r>
            <a:r>
              <a:rPr lang="ru-RU" dirty="0" err="1" smtClean="0"/>
              <a:t>Завдяки</a:t>
            </a:r>
            <a:r>
              <a:rPr lang="ru-RU" dirty="0" smtClean="0"/>
              <a:t> </a:t>
            </a:r>
            <a:r>
              <a:rPr lang="ru-RU" dirty="0" err="1" smtClean="0"/>
              <a:t>інтеграції</a:t>
            </a:r>
            <a:r>
              <a:rPr lang="ru-RU" dirty="0" smtClean="0"/>
              <a:t> </a:t>
            </a:r>
            <a:r>
              <a:rPr lang="ru-RU" dirty="0" err="1" smtClean="0"/>
              <a:t>даних</a:t>
            </a:r>
            <a:r>
              <a:rPr lang="ru-RU" dirty="0" smtClean="0"/>
              <a:t> </a:t>
            </a:r>
            <a:r>
              <a:rPr lang="ru-RU" dirty="0" err="1" smtClean="0"/>
              <a:t>із</a:t>
            </a:r>
            <a:r>
              <a:rPr lang="ru-RU" dirty="0" smtClean="0"/>
              <a:t> </a:t>
            </a:r>
            <a:r>
              <a:rPr lang="en-US" dirty="0" smtClean="0"/>
              <a:t>CRM-</a:t>
            </a:r>
            <a:r>
              <a:rPr lang="ru-RU" dirty="0" smtClean="0"/>
              <a:t>систем, контакт-центр </a:t>
            </a:r>
            <a:r>
              <a:rPr lang="ru-RU" dirty="0" err="1" smtClean="0"/>
              <a:t>може</a:t>
            </a:r>
            <a:r>
              <a:rPr lang="ru-RU" dirty="0" smtClean="0"/>
              <a:t> </a:t>
            </a:r>
            <a:r>
              <a:rPr lang="ru-RU" dirty="0" err="1" smtClean="0"/>
              <a:t>надавати</a:t>
            </a:r>
            <a:r>
              <a:rPr lang="ru-RU" dirty="0" smtClean="0"/>
              <a:t> </a:t>
            </a:r>
            <a:r>
              <a:rPr lang="ru-RU" dirty="0" err="1" smtClean="0"/>
              <a:t>персоналізований</a:t>
            </a:r>
            <a:r>
              <a:rPr lang="ru-RU" dirty="0" smtClean="0"/>
              <a:t> </a:t>
            </a:r>
            <a:r>
              <a:rPr lang="ru-RU" dirty="0" err="1" smtClean="0"/>
              <a:t>сервіс</a:t>
            </a:r>
            <a:r>
              <a:rPr lang="ru-RU" dirty="0" smtClean="0"/>
              <a:t>, </a:t>
            </a:r>
            <a:r>
              <a:rPr lang="ru-RU" dirty="0" err="1" smtClean="0"/>
              <a:t>незалежно</a:t>
            </a:r>
            <a:r>
              <a:rPr lang="ru-RU" dirty="0" smtClean="0"/>
              <a:t> </a:t>
            </a:r>
            <a:r>
              <a:rPr lang="ru-RU" dirty="0" err="1" smtClean="0"/>
              <a:t>від</a:t>
            </a:r>
            <a:r>
              <a:rPr lang="ru-RU" dirty="0" smtClean="0"/>
              <a:t> того, </a:t>
            </a:r>
            <a:r>
              <a:rPr lang="ru-RU" dirty="0" err="1" smtClean="0"/>
              <a:t>чи</a:t>
            </a:r>
            <a:r>
              <a:rPr lang="ru-RU" dirty="0" smtClean="0"/>
              <a:t> </a:t>
            </a:r>
            <a:r>
              <a:rPr lang="ru-RU" dirty="0" err="1" smtClean="0"/>
              <a:t>звертається</a:t>
            </a:r>
            <a:r>
              <a:rPr lang="ru-RU" dirty="0" smtClean="0"/>
              <a:t> </a:t>
            </a:r>
            <a:r>
              <a:rPr lang="ru-RU" dirty="0" err="1" smtClean="0"/>
              <a:t>клієнт</a:t>
            </a:r>
            <a:r>
              <a:rPr lang="ru-RU" dirty="0" smtClean="0"/>
              <a:t> через телефон, чат, </a:t>
            </a:r>
            <a:r>
              <a:rPr lang="ru-RU" dirty="0" err="1" smtClean="0"/>
              <a:t>електронну</a:t>
            </a:r>
            <a:r>
              <a:rPr lang="ru-RU" dirty="0" smtClean="0"/>
              <a:t> </a:t>
            </a:r>
            <a:r>
              <a:rPr lang="ru-RU" dirty="0" err="1" smtClean="0"/>
              <a:t>пошту</a:t>
            </a:r>
            <a:r>
              <a:rPr lang="ru-RU" dirty="0" smtClean="0"/>
              <a:t> </a:t>
            </a:r>
            <a:r>
              <a:rPr lang="ru-RU" dirty="0" err="1" smtClean="0"/>
              <a:t>або</a:t>
            </a:r>
            <a:r>
              <a:rPr lang="ru-RU" dirty="0" smtClean="0"/>
              <a:t> </a:t>
            </a:r>
            <a:r>
              <a:rPr lang="ru-RU" dirty="0" err="1" smtClean="0"/>
              <a:t>соціальні</a:t>
            </a:r>
            <a:r>
              <a:rPr lang="ru-RU" dirty="0" smtClean="0"/>
              <a:t> </a:t>
            </a:r>
            <a:r>
              <a:rPr lang="ru-RU" dirty="0" err="1" smtClean="0"/>
              <a:t>мережі</a:t>
            </a:r>
            <a:r>
              <a:rPr lang="ru-RU" dirty="0" smtClean="0"/>
              <a:t>. </a:t>
            </a:r>
            <a:r>
              <a:rPr lang="ru-RU" dirty="0" err="1" smtClean="0"/>
              <a:t>Наприклад</a:t>
            </a:r>
            <a:r>
              <a:rPr lang="ru-RU" dirty="0" smtClean="0"/>
              <a:t>, </a:t>
            </a:r>
            <a:r>
              <a:rPr lang="ru-RU" dirty="0" err="1" smtClean="0"/>
              <a:t>якщо</a:t>
            </a:r>
            <a:r>
              <a:rPr lang="ru-RU" dirty="0" smtClean="0"/>
              <a:t> </a:t>
            </a:r>
            <a:r>
              <a:rPr lang="ru-RU" dirty="0" err="1" smtClean="0"/>
              <a:t>клієнт</a:t>
            </a:r>
            <a:r>
              <a:rPr lang="ru-RU" dirty="0" smtClean="0"/>
              <a:t> </a:t>
            </a:r>
            <a:r>
              <a:rPr lang="ru-RU" dirty="0" err="1" smtClean="0"/>
              <a:t>починає</a:t>
            </a:r>
            <a:r>
              <a:rPr lang="ru-RU" dirty="0" smtClean="0"/>
              <a:t> запит у </a:t>
            </a:r>
            <a:r>
              <a:rPr lang="ru-RU" dirty="0" err="1" smtClean="0"/>
              <a:t>чаті</a:t>
            </a:r>
            <a:r>
              <a:rPr lang="ru-RU" dirty="0" smtClean="0"/>
              <a:t> й переходить на телефон, агент </a:t>
            </a:r>
            <a:r>
              <a:rPr lang="ru-RU" dirty="0" err="1" smtClean="0"/>
              <a:t>одразу</a:t>
            </a:r>
            <a:r>
              <a:rPr lang="ru-RU" dirty="0" smtClean="0"/>
              <a:t> </a:t>
            </a:r>
            <a:r>
              <a:rPr lang="ru-RU" dirty="0" err="1" smtClean="0"/>
              <a:t>бачить</a:t>
            </a:r>
            <a:r>
              <a:rPr lang="ru-RU" dirty="0" smtClean="0"/>
              <a:t> всю </a:t>
            </a:r>
            <a:r>
              <a:rPr lang="ru-RU" dirty="0" err="1" smtClean="0"/>
              <a:t>історію</a:t>
            </a:r>
            <a:r>
              <a:rPr lang="ru-RU" dirty="0" smtClean="0"/>
              <a:t> </a:t>
            </a:r>
            <a:r>
              <a:rPr lang="ru-RU" dirty="0" err="1" smtClean="0"/>
              <a:t>його</a:t>
            </a:r>
            <a:r>
              <a:rPr lang="ru-RU" dirty="0" smtClean="0"/>
              <a:t> </a:t>
            </a:r>
            <a:r>
              <a:rPr lang="ru-RU" dirty="0" err="1" smtClean="0"/>
              <a:t>запитів</a:t>
            </a:r>
            <a:r>
              <a:rPr lang="ru-RU" dirty="0" smtClean="0"/>
              <a:t> і </a:t>
            </a:r>
            <a:r>
              <a:rPr lang="ru-RU" dirty="0" err="1" smtClean="0"/>
              <a:t>може</a:t>
            </a:r>
            <a:r>
              <a:rPr lang="ru-RU" dirty="0" smtClean="0"/>
              <a:t> </a:t>
            </a:r>
            <a:r>
              <a:rPr lang="ru-RU" dirty="0" err="1" smtClean="0"/>
              <a:t>особисто</a:t>
            </a:r>
            <a:r>
              <a:rPr lang="ru-RU" dirty="0" smtClean="0"/>
              <a:t> </a:t>
            </a:r>
            <a:r>
              <a:rPr lang="ru-RU" dirty="0" err="1" smtClean="0"/>
              <a:t>звернутися</a:t>
            </a:r>
            <a:r>
              <a:rPr lang="ru-RU" dirty="0" smtClean="0"/>
              <a:t> до </a:t>
            </a:r>
            <a:r>
              <a:rPr lang="ru-RU" dirty="0" err="1" smtClean="0"/>
              <a:t>нього</a:t>
            </a:r>
            <a:r>
              <a:rPr lang="ru-RU" dirty="0" smtClean="0"/>
              <a:t>, </a:t>
            </a:r>
            <a:r>
              <a:rPr lang="ru-RU" dirty="0" err="1" smtClean="0"/>
              <a:t>враховуючи</a:t>
            </a:r>
            <a:r>
              <a:rPr lang="ru-RU" dirty="0" smtClean="0"/>
              <a:t> </a:t>
            </a:r>
            <a:r>
              <a:rPr lang="ru-RU" dirty="0" err="1" smtClean="0"/>
              <a:t>попередні</a:t>
            </a:r>
            <a:r>
              <a:rPr lang="ru-RU" dirty="0" smtClean="0"/>
              <a:t> </a:t>
            </a:r>
            <a:r>
              <a:rPr lang="ru-RU" dirty="0" err="1" smtClean="0"/>
              <a:t>взаємодії</a:t>
            </a:r>
            <a:r>
              <a:rPr lang="ru-RU" dirty="0" smtClean="0"/>
              <a:t>. </a:t>
            </a:r>
            <a:r>
              <a:rPr lang="ru-RU" dirty="0" err="1" smtClean="0"/>
              <a:t>Це</a:t>
            </a:r>
            <a:r>
              <a:rPr lang="ru-RU" dirty="0" smtClean="0"/>
              <a:t> </a:t>
            </a:r>
            <a:r>
              <a:rPr lang="ru-RU" dirty="0" err="1" smtClean="0"/>
              <a:t>створює</a:t>
            </a:r>
            <a:r>
              <a:rPr lang="ru-RU" dirty="0" smtClean="0"/>
              <a:t> для </a:t>
            </a:r>
            <a:r>
              <a:rPr lang="ru-RU" dirty="0" err="1" smtClean="0"/>
              <a:t>клієнта</a:t>
            </a:r>
            <a:r>
              <a:rPr lang="ru-RU" dirty="0" smtClean="0"/>
              <a:t> </a:t>
            </a:r>
            <a:r>
              <a:rPr lang="ru-RU" dirty="0" err="1" smtClean="0"/>
              <a:t>відчуття</a:t>
            </a:r>
            <a:r>
              <a:rPr lang="ru-RU" dirty="0" smtClean="0"/>
              <a:t> </a:t>
            </a:r>
            <a:r>
              <a:rPr lang="ru-RU" dirty="0" err="1" smtClean="0"/>
              <a:t>послідовного</a:t>
            </a:r>
            <a:r>
              <a:rPr lang="ru-RU" dirty="0" smtClean="0"/>
              <a:t> й </a:t>
            </a:r>
            <a:r>
              <a:rPr lang="ru-RU" dirty="0" err="1" smtClean="0"/>
              <a:t>уважного</a:t>
            </a:r>
            <a:r>
              <a:rPr lang="ru-RU" dirty="0" smtClean="0"/>
              <a:t> </a:t>
            </a:r>
            <a:r>
              <a:rPr lang="ru-RU" dirty="0" err="1" smtClean="0"/>
              <a:t>обслуговування</a:t>
            </a:r>
            <a:r>
              <a:rPr lang="ru-RU" dirty="0" smtClean="0"/>
              <a:t>.</a:t>
            </a:r>
          </a:p>
          <a:p>
            <a:r>
              <a:rPr lang="ru-RU" b="1" dirty="0" err="1" smtClean="0"/>
              <a:t>Впровадження</a:t>
            </a:r>
            <a:r>
              <a:rPr lang="ru-RU" b="1" dirty="0" smtClean="0"/>
              <a:t> </a:t>
            </a:r>
            <a:r>
              <a:rPr lang="ru-RU" b="1" dirty="0" err="1" smtClean="0"/>
              <a:t>інструментів</a:t>
            </a:r>
            <a:r>
              <a:rPr lang="ru-RU" b="1" dirty="0" smtClean="0"/>
              <a:t> ШІ для </a:t>
            </a:r>
            <a:r>
              <a:rPr lang="ru-RU" b="1" dirty="0" err="1" smtClean="0"/>
              <a:t>гіперперсоналізованого</a:t>
            </a:r>
            <a:r>
              <a:rPr lang="ru-RU" b="1" dirty="0" smtClean="0"/>
              <a:t> </a:t>
            </a:r>
            <a:r>
              <a:rPr lang="ru-RU" b="1" dirty="0" err="1" smtClean="0"/>
              <a:t>сервісу</a:t>
            </a:r>
            <a:endParaRPr lang="ru-RU" b="1" dirty="0" smtClean="0"/>
          </a:p>
          <a:p>
            <a:r>
              <a:rPr lang="ru-RU" dirty="0" err="1" smtClean="0"/>
              <a:t>Впровадження</a:t>
            </a:r>
            <a:r>
              <a:rPr lang="ru-RU" dirty="0" smtClean="0"/>
              <a:t> </a:t>
            </a:r>
            <a:r>
              <a:rPr lang="ru-RU" dirty="0" err="1" smtClean="0"/>
              <a:t>інструментів</a:t>
            </a:r>
            <a:r>
              <a:rPr lang="ru-RU" dirty="0" smtClean="0"/>
              <a:t> ШІ </a:t>
            </a:r>
            <a:r>
              <a:rPr lang="ru-RU" dirty="0" err="1" smtClean="0"/>
              <a:t>значно</a:t>
            </a:r>
            <a:r>
              <a:rPr lang="ru-RU" dirty="0" smtClean="0"/>
              <a:t> </a:t>
            </a:r>
            <a:r>
              <a:rPr lang="ru-RU" dirty="0" err="1" smtClean="0"/>
              <a:t>підвищує</a:t>
            </a:r>
            <a:r>
              <a:rPr lang="ru-RU" dirty="0" smtClean="0"/>
              <a:t> </a:t>
            </a:r>
            <a:r>
              <a:rPr lang="ru-RU" dirty="0" err="1" smtClean="0"/>
              <a:t>рівень</a:t>
            </a:r>
            <a:r>
              <a:rPr lang="ru-RU" dirty="0" smtClean="0"/>
              <a:t> </a:t>
            </a:r>
            <a:r>
              <a:rPr lang="ru-RU" dirty="0" err="1" smtClean="0"/>
              <a:t>гіперперсоналізації</a:t>
            </a:r>
            <a:r>
              <a:rPr lang="ru-RU" dirty="0" smtClean="0"/>
              <a:t> </a:t>
            </a:r>
            <a:r>
              <a:rPr lang="ru-RU" dirty="0" err="1" smtClean="0"/>
              <a:t>сервісу</a:t>
            </a:r>
            <a:r>
              <a:rPr lang="ru-RU" dirty="0" smtClean="0"/>
              <a:t> в </a:t>
            </a:r>
            <a:r>
              <a:rPr lang="ru-RU" dirty="0" err="1" smtClean="0"/>
              <a:t>контактних</a:t>
            </a:r>
            <a:r>
              <a:rPr lang="ru-RU" dirty="0" smtClean="0"/>
              <a:t> центрах. </a:t>
            </a:r>
            <a:r>
              <a:rPr lang="ru-RU" dirty="0" err="1" smtClean="0"/>
              <a:t>Вже</a:t>
            </a:r>
            <a:r>
              <a:rPr lang="ru-RU" dirty="0" smtClean="0"/>
              <a:t> зараз </a:t>
            </a:r>
            <a:r>
              <a:rPr lang="ru-RU" dirty="0" err="1" smtClean="0"/>
              <a:t>системи</a:t>
            </a:r>
            <a:r>
              <a:rPr lang="ru-RU" dirty="0" smtClean="0"/>
              <a:t> </a:t>
            </a:r>
            <a:r>
              <a:rPr lang="ru-RU" dirty="0" err="1" smtClean="0"/>
              <a:t>аналітики</a:t>
            </a:r>
            <a:r>
              <a:rPr lang="ru-RU" dirty="0" smtClean="0"/>
              <a:t> на </a:t>
            </a:r>
            <a:r>
              <a:rPr lang="ru-RU" dirty="0" err="1" smtClean="0"/>
              <a:t>базі</a:t>
            </a:r>
            <a:r>
              <a:rPr lang="ru-RU" dirty="0" smtClean="0"/>
              <a:t> ШІ </a:t>
            </a:r>
            <a:r>
              <a:rPr lang="ru-RU" dirty="0" err="1" smtClean="0"/>
              <a:t>здатні</a:t>
            </a:r>
            <a:r>
              <a:rPr lang="ru-RU" dirty="0" smtClean="0"/>
              <a:t> </a:t>
            </a:r>
            <a:r>
              <a:rPr lang="ru-RU" dirty="0" err="1" smtClean="0"/>
              <a:t>аналізувати</a:t>
            </a:r>
            <a:r>
              <a:rPr lang="ru-RU" dirty="0" smtClean="0"/>
              <a:t> </a:t>
            </a:r>
            <a:r>
              <a:rPr lang="ru-RU" dirty="0" err="1" smtClean="0"/>
              <a:t>великі</a:t>
            </a:r>
            <a:r>
              <a:rPr lang="ru-RU" dirty="0" smtClean="0"/>
              <a:t> </a:t>
            </a:r>
            <a:r>
              <a:rPr lang="ru-RU" dirty="0" err="1" smtClean="0"/>
              <a:t>обсяги</a:t>
            </a:r>
            <a:r>
              <a:rPr lang="ru-RU" dirty="0" smtClean="0"/>
              <a:t> </a:t>
            </a:r>
            <a:r>
              <a:rPr lang="ru-RU" dirty="0" err="1" smtClean="0"/>
              <a:t>даних</a:t>
            </a:r>
            <a:r>
              <a:rPr lang="ru-RU" dirty="0" smtClean="0"/>
              <a:t> (</a:t>
            </a:r>
            <a:r>
              <a:rPr lang="en-US" dirty="0" smtClean="0"/>
              <a:t>Big Data) </a:t>
            </a:r>
            <a:r>
              <a:rPr lang="ru-RU" dirty="0" smtClean="0"/>
              <a:t>про </a:t>
            </a:r>
            <a:r>
              <a:rPr lang="ru-RU" dirty="0" err="1" smtClean="0"/>
              <a:t>клієнтські</a:t>
            </a:r>
            <a:r>
              <a:rPr lang="ru-RU" dirty="0" smtClean="0"/>
              <a:t> </a:t>
            </a:r>
            <a:r>
              <a:rPr lang="ru-RU" dirty="0" err="1" smtClean="0"/>
              <a:t>взаємодії</a:t>
            </a:r>
            <a:r>
              <a:rPr lang="ru-RU" dirty="0" smtClean="0"/>
              <a:t>, </a:t>
            </a:r>
            <a:r>
              <a:rPr lang="ru-RU" dirty="0" err="1" smtClean="0"/>
              <a:t>що</a:t>
            </a:r>
            <a:r>
              <a:rPr lang="ru-RU" dirty="0" smtClean="0"/>
              <a:t> </a:t>
            </a:r>
            <a:r>
              <a:rPr lang="ru-RU" dirty="0" err="1" smtClean="0"/>
              <a:t>допомагає</a:t>
            </a:r>
            <a:r>
              <a:rPr lang="ru-RU" dirty="0" smtClean="0"/>
              <a:t> </a:t>
            </a:r>
            <a:r>
              <a:rPr lang="ru-RU" dirty="0" err="1" smtClean="0"/>
              <a:t>створювати</a:t>
            </a:r>
            <a:r>
              <a:rPr lang="ru-RU" dirty="0" smtClean="0"/>
              <a:t> </a:t>
            </a:r>
            <a:r>
              <a:rPr lang="ru-RU" dirty="0" err="1" smtClean="0"/>
              <a:t>точні</a:t>
            </a:r>
            <a:r>
              <a:rPr lang="ru-RU" dirty="0" smtClean="0"/>
              <a:t> </a:t>
            </a:r>
            <a:r>
              <a:rPr lang="ru-RU" dirty="0" err="1" smtClean="0"/>
              <a:t>моделі</a:t>
            </a:r>
            <a:r>
              <a:rPr lang="ru-RU" dirty="0" smtClean="0"/>
              <a:t> </a:t>
            </a:r>
            <a:r>
              <a:rPr lang="en-US" dirty="0" smtClean="0"/>
              <a:t>Customer Journey. </a:t>
            </a:r>
            <a:r>
              <a:rPr lang="ru-RU" dirty="0" err="1" smtClean="0"/>
              <a:t>Ці</a:t>
            </a:r>
            <a:r>
              <a:rPr lang="ru-RU" dirty="0" smtClean="0"/>
              <a:t> </a:t>
            </a:r>
            <a:r>
              <a:rPr lang="ru-RU" dirty="0" err="1" smtClean="0"/>
              <a:t>моделі</a:t>
            </a:r>
            <a:r>
              <a:rPr lang="ru-RU" dirty="0" smtClean="0"/>
              <a:t> </a:t>
            </a:r>
            <a:r>
              <a:rPr lang="ru-RU" dirty="0" err="1" smtClean="0"/>
              <a:t>дозволяють</a:t>
            </a:r>
            <a:r>
              <a:rPr lang="ru-RU" dirty="0" smtClean="0"/>
              <a:t> </a:t>
            </a:r>
            <a:r>
              <a:rPr lang="ru-RU" dirty="0" err="1" smtClean="0"/>
              <a:t>адаптувати</a:t>
            </a:r>
            <a:r>
              <a:rPr lang="ru-RU" dirty="0" smtClean="0"/>
              <a:t> </a:t>
            </a:r>
            <a:r>
              <a:rPr lang="ru-RU" dirty="0" err="1" smtClean="0"/>
              <a:t>обслуговування</a:t>
            </a:r>
            <a:r>
              <a:rPr lang="ru-RU" dirty="0" smtClean="0"/>
              <a:t> </a:t>
            </a:r>
            <a:r>
              <a:rPr lang="ru-RU" dirty="0" err="1" smtClean="0"/>
              <a:t>під</a:t>
            </a:r>
            <a:r>
              <a:rPr lang="ru-RU" dirty="0" smtClean="0"/>
              <a:t> </a:t>
            </a:r>
            <a:r>
              <a:rPr lang="ru-RU" dirty="0" err="1" smtClean="0"/>
              <a:t>кожен</a:t>
            </a:r>
            <a:r>
              <a:rPr lang="ru-RU" dirty="0" smtClean="0"/>
              <a:t> </a:t>
            </a:r>
            <a:r>
              <a:rPr lang="ru-RU" dirty="0" err="1" smtClean="0"/>
              <a:t>етап</a:t>
            </a:r>
            <a:r>
              <a:rPr lang="ru-RU" dirty="0" smtClean="0"/>
              <a:t> шляху </a:t>
            </a:r>
            <a:r>
              <a:rPr lang="ru-RU" dirty="0" err="1" smtClean="0"/>
              <a:t>клієнта</a:t>
            </a:r>
            <a:r>
              <a:rPr lang="ru-RU" dirty="0" smtClean="0"/>
              <a:t>, </a:t>
            </a:r>
            <a:r>
              <a:rPr lang="ru-RU" dirty="0" err="1" smtClean="0"/>
              <a:t>зберігаючи</a:t>
            </a:r>
            <a:r>
              <a:rPr lang="ru-RU" dirty="0" smtClean="0"/>
              <a:t> </a:t>
            </a:r>
            <a:r>
              <a:rPr lang="ru-RU" dirty="0" err="1" smtClean="0"/>
              <a:t>його</a:t>
            </a:r>
            <a:r>
              <a:rPr lang="ru-RU" dirty="0" smtClean="0"/>
              <a:t> </a:t>
            </a:r>
            <a:r>
              <a:rPr lang="ru-RU" dirty="0" err="1" smtClean="0"/>
              <a:t>інтерес</a:t>
            </a:r>
            <a:r>
              <a:rPr lang="ru-RU" dirty="0" smtClean="0"/>
              <a:t> та </a:t>
            </a:r>
            <a:r>
              <a:rPr lang="ru-RU" dirty="0" err="1" smtClean="0"/>
              <a:t>підвищуючи</a:t>
            </a:r>
            <a:r>
              <a:rPr lang="ru-RU" dirty="0" smtClean="0"/>
              <a:t> </a:t>
            </a:r>
            <a:r>
              <a:rPr lang="ru-RU" dirty="0" err="1" smtClean="0">
                <a:hlinkClick r:id="rId2"/>
              </a:rPr>
              <a:t>ефективність</a:t>
            </a:r>
            <a:r>
              <a:rPr lang="ru-RU" dirty="0" smtClean="0">
                <a:hlinkClick r:id="rId2"/>
              </a:rPr>
              <a:t> контакт-центру</a:t>
            </a:r>
            <a:r>
              <a:rPr lang="ru-RU" dirty="0" smtClean="0"/>
              <a:t>.</a:t>
            </a:r>
          </a:p>
          <a:p>
            <a:r>
              <a:rPr lang="ru-RU" dirty="0" err="1" smtClean="0"/>
              <a:t>Серед</a:t>
            </a:r>
            <a:r>
              <a:rPr lang="ru-RU" dirty="0" smtClean="0"/>
              <a:t> </a:t>
            </a:r>
            <a:r>
              <a:rPr lang="ru-RU" dirty="0" err="1" smtClean="0"/>
              <a:t>найефективніших</a:t>
            </a:r>
            <a:r>
              <a:rPr lang="ru-RU" dirty="0" smtClean="0"/>
              <a:t> ШІ-</a:t>
            </a:r>
            <a:r>
              <a:rPr lang="ru-RU" dirty="0" err="1" smtClean="0"/>
              <a:t>технологій</a:t>
            </a:r>
            <a:r>
              <a:rPr lang="ru-RU" dirty="0" smtClean="0"/>
              <a:t> для </a:t>
            </a:r>
            <a:r>
              <a:rPr lang="ru-RU" dirty="0" err="1" smtClean="0"/>
              <a:t>гіперперсоналізації</a:t>
            </a:r>
            <a:r>
              <a:rPr lang="ru-RU" dirty="0" smtClean="0"/>
              <a:t> </a:t>
            </a:r>
            <a:r>
              <a:rPr lang="ru-RU" dirty="0" err="1" smtClean="0"/>
              <a:t>виділяються</a:t>
            </a:r>
            <a:r>
              <a:rPr lang="ru-RU" dirty="0" smtClean="0"/>
              <a:t> чат-</a:t>
            </a:r>
            <a:r>
              <a:rPr lang="ru-RU" dirty="0" err="1" smtClean="0"/>
              <a:t>боти</a:t>
            </a:r>
            <a:r>
              <a:rPr lang="ru-RU" dirty="0" smtClean="0"/>
              <a:t> з </a:t>
            </a:r>
            <a:r>
              <a:rPr lang="ru-RU" dirty="0" err="1" smtClean="0"/>
              <a:t>підтримкою</a:t>
            </a:r>
            <a:r>
              <a:rPr lang="ru-RU" dirty="0" smtClean="0"/>
              <a:t> </a:t>
            </a:r>
            <a:r>
              <a:rPr lang="ru-RU" dirty="0" err="1" smtClean="0"/>
              <a:t>розпізнавання</a:t>
            </a:r>
            <a:r>
              <a:rPr lang="ru-RU" dirty="0" smtClean="0"/>
              <a:t> настрою, </a:t>
            </a:r>
            <a:r>
              <a:rPr lang="ru-RU" dirty="0" err="1" smtClean="0"/>
              <a:t>системи</a:t>
            </a:r>
            <a:r>
              <a:rPr lang="ru-RU" dirty="0" smtClean="0"/>
              <a:t> </a:t>
            </a:r>
            <a:r>
              <a:rPr lang="ru-RU" dirty="0" err="1" smtClean="0"/>
              <a:t>автоматизованих</a:t>
            </a:r>
            <a:r>
              <a:rPr lang="ru-RU" dirty="0" smtClean="0"/>
              <a:t> </a:t>
            </a:r>
            <a:r>
              <a:rPr lang="ru-RU" dirty="0" err="1" smtClean="0"/>
              <a:t>рекомендацій</a:t>
            </a:r>
            <a:r>
              <a:rPr lang="ru-RU" dirty="0" smtClean="0"/>
              <a:t>, </a:t>
            </a:r>
            <a:r>
              <a:rPr lang="ru-RU" dirty="0" err="1" smtClean="0"/>
              <a:t>аналітика</a:t>
            </a:r>
            <a:r>
              <a:rPr lang="ru-RU" dirty="0" smtClean="0"/>
              <a:t> </a:t>
            </a:r>
            <a:r>
              <a:rPr lang="ru-RU" dirty="0" err="1" smtClean="0"/>
              <a:t>розмов</a:t>
            </a:r>
            <a:r>
              <a:rPr lang="ru-RU" dirty="0" smtClean="0"/>
              <a:t> та </a:t>
            </a:r>
            <a:r>
              <a:rPr lang="ru-RU" dirty="0" err="1" smtClean="0"/>
              <a:t>транскрибація</a:t>
            </a:r>
            <a:r>
              <a:rPr lang="ru-RU" dirty="0" smtClean="0"/>
              <a:t>, а </a:t>
            </a:r>
            <a:r>
              <a:rPr lang="ru-RU" dirty="0" err="1" smtClean="0"/>
              <a:t>також</a:t>
            </a:r>
            <a:r>
              <a:rPr lang="ru-RU" dirty="0" smtClean="0"/>
              <a:t> </a:t>
            </a:r>
            <a:r>
              <a:rPr lang="ru-RU" dirty="0" err="1" smtClean="0"/>
              <a:t>прогнозна</a:t>
            </a:r>
            <a:r>
              <a:rPr lang="ru-RU" dirty="0" smtClean="0"/>
              <a:t> </a:t>
            </a:r>
            <a:r>
              <a:rPr lang="ru-RU" dirty="0" err="1" smtClean="0"/>
              <a:t>аналітика</a:t>
            </a:r>
            <a:r>
              <a:rPr lang="ru-RU" dirty="0" smtClean="0"/>
              <a:t> для </a:t>
            </a:r>
            <a:r>
              <a:rPr lang="ru-RU" dirty="0" err="1" smtClean="0"/>
              <a:t>управління</a:t>
            </a:r>
            <a:r>
              <a:rPr lang="ru-RU" dirty="0" smtClean="0"/>
              <a:t> </a:t>
            </a:r>
            <a:r>
              <a:rPr lang="ru-RU" dirty="0" err="1" smtClean="0"/>
              <a:t>зверненнями</a:t>
            </a:r>
            <a:r>
              <a:rPr lang="ru-RU" dirty="0" smtClean="0"/>
              <a:t>. </a:t>
            </a:r>
            <a:r>
              <a:rPr lang="ru-RU" dirty="0" err="1" smtClean="0"/>
              <a:t>Ці</a:t>
            </a:r>
            <a:r>
              <a:rPr lang="ru-RU" dirty="0" smtClean="0"/>
              <a:t> </a:t>
            </a:r>
            <a:r>
              <a:rPr lang="ru-RU" dirty="0" err="1" smtClean="0"/>
              <a:t>інструменти</a:t>
            </a:r>
            <a:r>
              <a:rPr lang="ru-RU" dirty="0" smtClean="0"/>
              <a:t> </a:t>
            </a:r>
            <a:r>
              <a:rPr lang="ru-RU" dirty="0" err="1" smtClean="0"/>
              <a:t>дозволяють</a:t>
            </a:r>
            <a:r>
              <a:rPr lang="ru-RU" dirty="0" smtClean="0"/>
              <a:t> автоматично </a:t>
            </a:r>
            <a:r>
              <a:rPr lang="ru-RU" dirty="0" err="1" smtClean="0"/>
              <a:t>налаштовувати</a:t>
            </a:r>
            <a:r>
              <a:rPr lang="ru-RU" dirty="0" smtClean="0"/>
              <a:t> </a:t>
            </a:r>
            <a:r>
              <a:rPr lang="ru-RU" dirty="0" err="1" smtClean="0"/>
              <a:t>підхід</a:t>
            </a:r>
            <a:r>
              <a:rPr lang="ru-RU" dirty="0" smtClean="0"/>
              <a:t> до кожного </a:t>
            </a:r>
            <a:r>
              <a:rPr lang="ru-RU" dirty="0" err="1" smtClean="0"/>
              <a:t>клієнта</a:t>
            </a:r>
            <a:r>
              <a:rPr lang="ru-RU" dirty="0" smtClean="0"/>
              <a:t> в реальному </a:t>
            </a:r>
            <a:r>
              <a:rPr lang="ru-RU" dirty="0" err="1" smtClean="0"/>
              <a:t>часі</a:t>
            </a:r>
            <a:r>
              <a:rPr lang="ru-RU" dirty="0" smtClean="0"/>
              <a:t>, </a:t>
            </a:r>
            <a:r>
              <a:rPr lang="ru-RU" dirty="0" err="1" smtClean="0"/>
              <a:t>пропонуючи</a:t>
            </a:r>
            <a:r>
              <a:rPr lang="ru-RU" dirty="0" smtClean="0"/>
              <a:t> </a:t>
            </a:r>
            <a:r>
              <a:rPr lang="ru-RU" dirty="0" err="1" smtClean="0"/>
              <a:t>персоналізовані</a:t>
            </a:r>
            <a:r>
              <a:rPr lang="ru-RU" dirty="0" smtClean="0"/>
              <a:t> </a:t>
            </a:r>
            <a:r>
              <a:rPr lang="ru-RU" dirty="0" err="1" smtClean="0"/>
              <a:t>відповіді</a:t>
            </a:r>
            <a:r>
              <a:rPr lang="ru-RU" dirty="0" smtClean="0"/>
              <a:t> й </a:t>
            </a:r>
            <a:r>
              <a:rPr lang="ru-RU" dirty="0" err="1" smtClean="0"/>
              <a:t>рішення</a:t>
            </a:r>
            <a:r>
              <a:rPr lang="ru-RU" dirty="0" smtClean="0"/>
              <a:t>, </a:t>
            </a:r>
            <a:r>
              <a:rPr lang="ru-RU" dirty="0" err="1" smtClean="0"/>
              <a:t>які</a:t>
            </a:r>
            <a:r>
              <a:rPr lang="ru-RU" dirty="0" smtClean="0"/>
              <a:t> </a:t>
            </a:r>
            <a:r>
              <a:rPr lang="ru-RU" dirty="0" err="1" smtClean="0"/>
              <a:t>повністю</a:t>
            </a:r>
            <a:r>
              <a:rPr lang="ru-RU" dirty="0" smtClean="0"/>
              <a:t> </a:t>
            </a:r>
            <a:r>
              <a:rPr lang="ru-RU" dirty="0" err="1" smtClean="0"/>
              <a:t>відповідають</a:t>
            </a:r>
            <a:r>
              <a:rPr lang="ru-RU" dirty="0" smtClean="0"/>
              <a:t> </a:t>
            </a:r>
            <a:r>
              <a:rPr lang="ru-RU" dirty="0" err="1" smtClean="0"/>
              <a:t>його</a:t>
            </a:r>
            <a:r>
              <a:rPr lang="ru-RU" dirty="0" smtClean="0"/>
              <a:t> потребам та </a:t>
            </a:r>
            <a:r>
              <a:rPr lang="ru-RU" dirty="0" err="1" smtClean="0"/>
              <a:t>очікуванням</a:t>
            </a:r>
            <a:r>
              <a:rPr lang="ru-RU" dirty="0" smtClean="0"/>
              <a:t>.</a:t>
            </a:r>
          </a:p>
          <a:p>
            <a:endParaRPr lang="ru-RU" dirty="0"/>
          </a:p>
        </p:txBody>
      </p:sp>
    </p:spTree>
    <p:extLst>
      <p:ext uri="{BB962C8B-B14F-4D97-AF65-F5344CB8AC3E}">
        <p14:creationId xmlns:p14="http://schemas.microsoft.com/office/powerpoint/2010/main" val="1476188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43954" cy="5355312"/>
          </a:xfrm>
          <a:prstGeom prst="rect">
            <a:avLst/>
          </a:prstGeom>
        </p:spPr>
        <p:txBody>
          <a:bodyPr wrap="square">
            <a:spAutoFit/>
          </a:bodyPr>
          <a:lstStyle/>
          <a:p>
            <a:r>
              <a:rPr lang="ru-RU" dirty="0" smtClean="0"/>
              <a:t>За </a:t>
            </a:r>
            <a:r>
              <a:rPr lang="ru-RU" dirty="0" err="1" smtClean="0"/>
              <a:t>допомогою</a:t>
            </a:r>
            <a:r>
              <a:rPr lang="ru-RU" dirty="0" smtClean="0"/>
              <a:t> ШІ та </a:t>
            </a:r>
            <a:r>
              <a:rPr lang="ru-RU" dirty="0" err="1" smtClean="0"/>
              <a:t>етичного</a:t>
            </a:r>
            <a:r>
              <a:rPr lang="ru-RU" dirty="0" smtClean="0"/>
              <a:t> </a:t>
            </a:r>
            <a:r>
              <a:rPr lang="ru-RU" dirty="0" err="1" smtClean="0"/>
              <a:t>збору</a:t>
            </a:r>
            <a:r>
              <a:rPr lang="ru-RU" dirty="0" smtClean="0"/>
              <a:t> </a:t>
            </a:r>
            <a:r>
              <a:rPr lang="ru-RU" dirty="0" err="1" smtClean="0"/>
              <a:t>інформації</a:t>
            </a:r>
            <a:r>
              <a:rPr lang="ru-RU" dirty="0" smtClean="0"/>
              <a:t> </a:t>
            </a:r>
            <a:r>
              <a:rPr lang="ru-RU" dirty="0" err="1" smtClean="0"/>
              <a:t>щодо</a:t>
            </a:r>
            <a:r>
              <a:rPr lang="ru-RU" dirty="0" smtClean="0"/>
              <a:t> потреб </a:t>
            </a:r>
            <a:r>
              <a:rPr lang="ru-RU" dirty="0" err="1" smtClean="0"/>
              <a:t>клієнта</a:t>
            </a:r>
            <a:r>
              <a:rPr lang="ru-RU" dirty="0" smtClean="0"/>
              <a:t>, </a:t>
            </a:r>
            <a:r>
              <a:rPr lang="ru-RU" dirty="0" err="1" smtClean="0"/>
              <a:t>забезпечується</a:t>
            </a:r>
            <a:r>
              <a:rPr lang="ru-RU" dirty="0" smtClean="0"/>
              <a:t> </a:t>
            </a:r>
            <a:r>
              <a:rPr lang="ru-RU" dirty="0" err="1" smtClean="0"/>
              <a:t>встановлення</a:t>
            </a:r>
            <a:r>
              <a:rPr lang="ru-RU" dirty="0" smtClean="0"/>
              <a:t> </a:t>
            </a:r>
            <a:r>
              <a:rPr lang="ru-RU" dirty="0" err="1" smtClean="0"/>
              <a:t>довіри</a:t>
            </a:r>
            <a:r>
              <a:rPr lang="ru-RU" dirty="0" smtClean="0"/>
              <a:t> та </a:t>
            </a:r>
            <a:r>
              <a:rPr lang="ru-RU" dirty="0" err="1" smtClean="0"/>
              <a:t>підвищується</a:t>
            </a:r>
            <a:r>
              <a:rPr lang="ru-RU" dirty="0" smtClean="0"/>
              <a:t> </a:t>
            </a:r>
            <a:r>
              <a:rPr lang="ru-RU" dirty="0" err="1" smtClean="0"/>
              <a:t>лояльність</a:t>
            </a:r>
            <a:r>
              <a:rPr lang="ru-RU" dirty="0" smtClean="0"/>
              <a:t>. </a:t>
            </a:r>
            <a:r>
              <a:rPr lang="ru-RU" dirty="0" err="1" smtClean="0"/>
              <a:t>Чому</a:t>
            </a:r>
            <a:r>
              <a:rPr lang="ru-RU" dirty="0" smtClean="0"/>
              <a:t> </a:t>
            </a:r>
            <a:r>
              <a:rPr lang="ru-RU" dirty="0" err="1" smtClean="0"/>
              <a:t>важливо</a:t>
            </a:r>
            <a:r>
              <a:rPr lang="ru-RU" dirty="0" smtClean="0"/>
              <a:t> </a:t>
            </a:r>
            <a:r>
              <a:rPr lang="ru-RU" dirty="0" err="1" smtClean="0"/>
              <a:t>зазначити</a:t>
            </a:r>
            <a:r>
              <a:rPr lang="ru-RU" dirty="0" smtClean="0"/>
              <a:t>, </a:t>
            </a:r>
            <a:r>
              <a:rPr lang="ru-RU" dirty="0" err="1" smtClean="0"/>
              <a:t>що</a:t>
            </a:r>
            <a:r>
              <a:rPr lang="ru-RU" dirty="0" smtClean="0"/>
              <a:t> </a:t>
            </a:r>
            <a:r>
              <a:rPr lang="ru-RU" dirty="0" err="1" smtClean="0"/>
              <a:t>збір</a:t>
            </a:r>
            <a:r>
              <a:rPr lang="ru-RU" dirty="0" smtClean="0"/>
              <a:t> </a:t>
            </a:r>
            <a:r>
              <a:rPr lang="ru-RU" dirty="0" err="1" smtClean="0"/>
              <a:t>даних</a:t>
            </a:r>
            <a:r>
              <a:rPr lang="ru-RU" dirty="0" smtClean="0"/>
              <a:t> є </a:t>
            </a:r>
            <a:r>
              <a:rPr lang="ru-RU" dirty="0" err="1" smtClean="0"/>
              <a:t>етичним</a:t>
            </a:r>
            <a:r>
              <a:rPr lang="ru-RU" dirty="0" smtClean="0"/>
              <a:t>? </a:t>
            </a:r>
            <a:r>
              <a:rPr lang="ru-RU" dirty="0" err="1" smtClean="0"/>
              <a:t>Бо</a:t>
            </a:r>
            <a:r>
              <a:rPr lang="ru-RU" dirty="0" smtClean="0"/>
              <a:t> </a:t>
            </a:r>
            <a:r>
              <a:rPr lang="ru-RU" dirty="0" err="1" smtClean="0"/>
              <a:t>згідно</a:t>
            </a:r>
            <a:r>
              <a:rPr lang="ru-RU" dirty="0" smtClean="0"/>
              <a:t> з </a:t>
            </a:r>
            <a:r>
              <a:rPr lang="ru-RU" dirty="0" err="1" smtClean="0"/>
              <a:t>законодавством</a:t>
            </a:r>
            <a:r>
              <a:rPr lang="ru-RU" dirty="0" smtClean="0"/>
              <a:t>  є </a:t>
            </a:r>
            <a:r>
              <a:rPr lang="ru-RU" dirty="0" err="1" smtClean="0"/>
              <a:t>певні</a:t>
            </a:r>
            <a:r>
              <a:rPr lang="ru-RU" dirty="0" smtClean="0"/>
              <a:t> </a:t>
            </a:r>
            <a:r>
              <a:rPr lang="ru-RU" dirty="0" err="1" smtClean="0"/>
              <a:t>положення</a:t>
            </a:r>
            <a:r>
              <a:rPr lang="ru-RU" dirty="0" smtClean="0"/>
              <a:t>, </a:t>
            </a:r>
            <a:r>
              <a:rPr lang="ru-RU" dirty="0" err="1" smtClean="0"/>
              <a:t>що</a:t>
            </a:r>
            <a:r>
              <a:rPr lang="ru-RU" dirty="0" smtClean="0"/>
              <a:t> </a:t>
            </a:r>
            <a:r>
              <a:rPr lang="ru-RU" dirty="0" err="1" smtClean="0"/>
              <a:t>забезпечують</a:t>
            </a:r>
            <a:r>
              <a:rPr lang="ru-RU" dirty="0" smtClean="0"/>
              <a:t> </a:t>
            </a:r>
            <a:r>
              <a:rPr lang="ru-RU" dirty="0" err="1" smtClean="0"/>
              <a:t>захист</a:t>
            </a:r>
            <a:r>
              <a:rPr lang="ru-RU" dirty="0" smtClean="0"/>
              <a:t> </a:t>
            </a:r>
            <a:r>
              <a:rPr lang="ru-RU" dirty="0" err="1" smtClean="0"/>
              <a:t>даних</a:t>
            </a:r>
            <a:r>
              <a:rPr lang="ru-RU" dirty="0" smtClean="0"/>
              <a:t> </a:t>
            </a:r>
            <a:r>
              <a:rPr lang="ru-RU" dirty="0" err="1" smtClean="0"/>
              <a:t>суб’єкта</a:t>
            </a:r>
            <a:r>
              <a:rPr lang="ru-RU" dirty="0" smtClean="0"/>
              <a:t> і </a:t>
            </a:r>
            <a:r>
              <a:rPr lang="ru-RU" dirty="0" err="1" smtClean="0"/>
              <a:t>регулюють</a:t>
            </a:r>
            <a:r>
              <a:rPr lang="ru-RU" dirty="0" smtClean="0"/>
              <a:t> </a:t>
            </a:r>
            <a:r>
              <a:rPr lang="ru-RU" dirty="0" err="1" smtClean="0"/>
              <a:t>питання</a:t>
            </a:r>
            <a:r>
              <a:rPr lang="ru-RU" dirty="0" smtClean="0"/>
              <a:t> </a:t>
            </a:r>
            <a:r>
              <a:rPr lang="ru-RU" dirty="0" err="1" smtClean="0"/>
              <a:t>збору</a:t>
            </a:r>
            <a:r>
              <a:rPr lang="ru-RU" dirty="0" smtClean="0"/>
              <a:t> та </a:t>
            </a:r>
            <a:r>
              <a:rPr lang="ru-RU" dirty="0" err="1" smtClean="0"/>
              <a:t>обробки</a:t>
            </a:r>
            <a:r>
              <a:rPr lang="ru-RU" dirty="0" smtClean="0"/>
              <a:t> </a:t>
            </a:r>
            <a:r>
              <a:rPr lang="ru-RU" dirty="0" err="1" smtClean="0"/>
              <a:t>наданої</a:t>
            </a:r>
            <a:r>
              <a:rPr lang="ru-RU" dirty="0" smtClean="0"/>
              <a:t> </a:t>
            </a:r>
            <a:r>
              <a:rPr lang="ru-RU" dirty="0" err="1" smtClean="0"/>
              <a:t>інформації</a:t>
            </a:r>
            <a:r>
              <a:rPr lang="ru-RU" dirty="0" smtClean="0"/>
              <a:t>.</a:t>
            </a:r>
          </a:p>
          <a:p>
            <a:r>
              <a:rPr lang="ru-RU" dirty="0" err="1" smtClean="0"/>
              <a:t>Також</a:t>
            </a:r>
            <a:r>
              <a:rPr lang="ru-RU" dirty="0" smtClean="0"/>
              <a:t>, </a:t>
            </a:r>
            <a:r>
              <a:rPr lang="ru-RU" dirty="0" err="1" smtClean="0"/>
              <a:t>згідно</a:t>
            </a:r>
            <a:r>
              <a:rPr lang="ru-RU" dirty="0" smtClean="0"/>
              <a:t> </a:t>
            </a:r>
            <a:r>
              <a:rPr lang="ru-RU" dirty="0" err="1" smtClean="0"/>
              <a:t>вище</a:t>
            </a:r>
            <a:r>
              <a:rPr lang="ru-RU" dirty="0" smtClean="0"/>
              <a:t> </a:t>
            </a:r>
            <a:r>
              <a:rPr lang="ru-RU" dirty="0" err="1" smtClean="0"/>
              <a:t>перелічених</a:t>
            </a:r>
            <a:r>
              <a:rPr lang="ru-RU" dirty="0" smtClean="0"/>
              <a:t> </a:t>
            </a:r>
            <a:r>
              <a:rPr lang="ru-RU" dirty="0" err="1" smtClean="0"/>
              <a:t>пунктів</a:t>
            </a:r>
            <a:r>
              <a:rPr lang="ru-RU" dirty="0" smtClean="0"/>
              <a:t>, </a:t>
            </a:r>
            <a:r>
              <a:rPr lang="ru-RU" dirty="0" err="1" smtClean="0"/>
              <a:t>клієнтам</a:t>
            </a:r>
            <a:r>
              <a:rPr lang="ru-RU" dirty="0" smtClean="0"/>
              <a:t> </a:t>
            </a:r>
            <a:r>
              <a:rPr lang="ru-RU" dirty="0" err="1" smtClean="0"/>
              <a:t>може</a:t>
            </a:r>
            <a:r>
              <a:rPr lang="ru-RU" dirty="0" smtClean="0"/>
              <a:t> </a:t>
            </a:r>
            <a:r>
              <a:rPr lang="ru-RU" dirty="0" err="1" smtClean="0"/>
              <a:t>здаватися</a:t>
            </a:r>
            <a:r>
              <a:rPr lang="ru-RU" dirty="0" smtClean="0"/>
              <a:t>, </a:t>
            </a:r>
            <a:r>
              <a:rPr lang="ru-RU" dirty="0" err="1" smtClean="0"/>
              <a:t>що</a:t>
            </a:r>
            <a:r>
              <a:rPr lang="ru-RU" dirty="0" smtClean="0"/>
              <a:t> </a:t>
            </a:r>
            <a:r>
              <a:rPr lang="ru-RU" dirty="0" err="1" smtClean="0"/>
              <a:t>компанія</a:t>
            </a:r>
            <a:r>
              <a:rPr lang="ru-RU" dirty="0" smtClean="0"/>
              <a:t> </a:t>
            </a:r>
            <a:r>
              <a:rPr lang="ru-RU" dirty="0" err="1" smtClean="0"/>
              <a:t>знає</a:t>
            </a:r>
            <a:r>
              <a:rPr lang="ru-RU" dirty="0" smtClean="0"/>
              <a:t> </a:t>
            </a:r>
            <a:r>
              <a:rPr lang="ru-RU" dirty="0" err="1" smtClean="0"/>
              <a:t>забагато</a:t>
            </a:r>
            <a:r>
              <a:rPr lang="ru-RU" dirty="0" smtClean="0"/>
              <a:t> про </a:t>
            </a:r>
            <a:r>
              <a:rPr lang="ru-RU" dirty="0" err="1" smtClean="0"/>
              <a:t>нього</a:t>
            </a:r>
            <a:r>
              <a:rPr lang="ru-RU" dirty="0" smtClean="0"/>
              <a:t>, тому для </a:t>
            </a:r>
            <a:r>
              <a:rPr lang="ru-RU" dirty="0" err="1" smtClean="0"/>
              <a:t>забезпечення</a:t>
            </a:r>
            <a:r>
              <a:rPr lang="ru-RU" dirty="0" smtClean="0"/>
              <a:t> комфорту </a:t>
            </a:r>
            <a:r>
              <a:rPr lang="ru-RU" dirty="0" err="1" smtClean="0"/>
              <a:t>під</a:t>
            </a:r>
            <a:r>
              <a:rPr lang="ru-RU" dirty="0" smtClean="0"/>
              <a:t> час </a:t>
            </a:r>
            <a:r>
              <a:rPr lang="ru-RU" dirty="0" err="1" smtClean="0"/>
              <a:t>персоналізованого</a:t>
            </a:r>
            <a:r>
              <a:rPr lang="ru-RU" dirty="0" smtClean="0"/>
              <a:t> </a:t>
            </a:r>
            <a:r>
              <a:rPr lang="ru-RU" dirty="0" err="1" smtClean="0"/>
              <a:t>обслуговування</a:t>
            </a:r>
            <a:r>
              <a:rPr lang="ru-RU" dirty="0" smtClean="0"/>
              <a:t> </a:t>
            </a:r>
            <a:r>
              <a:rPr lang="ru-RU" dirty="0" err="1" smtClean="0"/>
              <a:t>необхідно</a:t>
            </a:r>
            <a:r>
              <a:rPr lang="ru-RU" dirty="0" smtClean="0"/>
              <a:t>:</a:t>
            </a:r>
          </a:p>
          <a:p>
            <a:r>
              <a:rPr lang="ru-RU" dirty="0" smtClean="0"/>
              <a:t>1.    </a:t>
            </a:r>
            <a:r>
              <a:rPr lang="ru-RU" dirty="0" err="1" smtClean="0"/>
              <a:t>Використовувати</a:t>
            </a:r>
            <a:r>
              <a:rPr lang="ru-RU" dirty="0" smtClean="0"/>
              <a:t> </a:t>
            </a:r>
            <a:r>
              <a:rPr lang="ru-RU" dirty="0" err="1" smtClean="0"/>
              <a:t>дані</a:t>
            </a:r>
            <a:r>
              <a:rPr lang="ru-RU" dirty="0" smtClean="0"/>
              <a:t> </a:t>
            </a:r>
            <a:r>
              <a:rPr lang="ru-RU" dirty="0" err="1" smtClean="0"/>
              <a:t>відповідально</a:t>
            </a:r>
            <a:r>
              <a:rPr lang="ru-RU" dirty="0" smtClean="0"/>
              <a:t>, не </a:t>
            </a:r>
            <a:r>
              <a:rPr lang="ru-RU" dirty="0" err="1" smtClean="0"/>
              <a:t>створюючи</a:t>
            </a:r>
            <a:r>
              <a:rPr lang="ru-RU" dirty="0" smtClean="0"/>
              <a:t> </a:t>
            </a:r>
            <a:r>
              <a:rPr lang="ru-RU" dirty="0" err="1" smtClean="0"/>
              <a:t>надмірної</a:t>
            </a:r>
            <a:r>
              <a:rPr lang="ru-RU" dirty="0" smtClean="0"/>
              <a:t> </a:t>
            </a:r>
            <a:r>
              <a:rPr lang="ru-RU" dirty="0" err="1" smtClean="0"/>
              <a:t>агресії</a:t>
            </a:r>
            <a:r>
              <a:rPr lang="ru-RU" dirty="0" smtClean="0"/>
              <a:t> у </a:t>
            </a:r>
            <a:r>
              <a:rPr lang="ru-RU" dirty="0" err="1" smtClean="0"/>
              <a:t>процесі</a:t>
            </a:r>
            <a:r>
              <a:rPr lang="ru-RU" dirty="0" smtClean="0"/>
              <a:t> </a:t>
            </a:r>
            <a:r>
              <a:rPr lang="ru-RU" dirty="0" err="1" smtClean="0"/>
              <a:t>надання</a:t>
            </a:r>
            <a:r>
              <a:rPr lang="ru-RU" dirty="0" smtClean="0"/>
              <a:t> </a:t>
            </a:r>
            <a:r>
              <a:rPr lang="ru-RU" dirty="0" err="1" smtClean="0"/>
              <a:t>персоналізованих</a:t>
            </a:r>
            <a:r>
              <a:rPr lang="ru-RU" dirty="0" smtClean="0"/>
              <a:t> </a:t>
            </a:r>
            <a:r>
              <a:rPr lang="ru-RU" dirty="0" err="1" smtClean="0"/>
              <a:t>пропозицій</a:t>
            </a:r>
            <a:r>
              <a:rPr lang="ru-RU" dirty="0" smtClean="0"/>
              <a:t>.</a:t>
            </a:r>
          </a:p>
          <a:p>
            <a:r>
              <a:rPr lang="ru-RU" dirty="0" smtClean="0"/>
              <a:t>2.    </a:t>
            </a:r>
            <a:r>
              <a:rPr lang="ru-RU" dirty="0" err="1" smtClean="0"/>
              <a:t>Орієнтуватися</a:t>
            </a:r>
            <a:r>
              <a:rPr lang="ru-RU" dirty="0" smtClean="0"/>
              <a:t> на </a:t>
            </a:r>
            <a:r>
              <a:rPr lang="ru-RU" dirty="0" err="1" smtClean="0"/>
              <a:t>омніканальну</a:t>
            </a:r>
            <a:r>
              <a:rPr lang="ru-RU" dirty="0" smtClean="0"/>
              <a:t> </a:t>
            </a:r>
            <a:r>
              <a:rPr lang="ru-RU" dirty="0" err="1" smtClean="0"/>
              <a:t>підтримку</a:t>
            </a:r>
            <a:r>
              <a:rPr lang="ru-RU" dirty="0" smtClean="0"/>
              <a:t>, </a:t>
            </a:r>
            <a:r>
              <a:rPr lang="ru-RU" dirty="0" err="1" smtClean="0"/>
              <a:t>аби</a:t>
            </a:r>
            <a:r>
              <a:rPr lang="ru-RU" dirty="0" smtClean="0"/>
              <a:t> </a:t>
            </a:r>
            <a:r>
              <a:rPr lang="ru-RU" dirty="0" err="1" smtClean="0"/>
              <a:t>клієнти</a:t>
            </a:r>
            <a:r>
              <a:rPr lang="ru-RU" dirty="0" smtClean="0"/>
              <a:t> </a:t>
            </a:r>
            <a:r>
              <a:rPr lang="ru-RU" dirty="0" err="1" smtClean="0"/>
              <a:t>завжди</a:t>
            </a:r>
            <a:r>
              <a:rPr lang="ru-RU" dirty="0" smtClean="0"/>
              <a:t> могли обрати </a:t>
            </a:r>
            <a:r>
              <a:rPr lang="ru-RU" dirty="0" err="1" smtClean="0"/>
              <a:t>зручний</a:t>
            </a:r>
            <a:r>
              <a:rPr lang="ru-RU" dirty="0" smtClean="0"/>
              <a:t> для них </a:t>
            </a:r>
            <a:r>
              <a:rPr lang="ru-RU" dirty="0" err="1" smtClean="0"/>
              <a:t>спосіб</a:t>
            </a:r>
            <a:r>
              <a:rPr lang="ru-RU" dirty="0" smtClean="0"/>
              <a:t> </a:t>
            </a:r>
            <a:r>
              <a:rPr lang="ru-RU" dirty="0" err="1" smtClean="0"/>
              <a:t>комунікації</a:t>
            </a:r>
            <a:r>
              <a:rPr lang="ru-RU" dirty="0" smtClean="0"/>
              <a:t>.</a:t>
            </a:r>
          </a:p>
          <a:p>
            <a:r>
              <a:rPr lang="ru-RU" dirty="0" smtClean="0"/>
              <a:t>У </a:t>
            </a:r>
            <a:r>
              <a:rPr lang="ru-RU" dirty="0" err="1" smtClean="0"/>
              <a:t>процесі</a:t>
            </a:r>
            <a:r>
              <a:rPr lang="ru-RU" dirty="0" smtClean="0"/>
              <a:t> </a:t>
            </a:r>
            <a:r>
              <a:rPr lang="ru-RU" dirty="0" err="1" smtClean="0"/>
              <a:t>впровадження</a:t>
            </a:r>
            <a:r>
              <a:rPr lang="ru-RU" dirty="0" smtClean="0"/>
              <a:t> </a:t>
            </a:r>
            <a:r>
              <a:rPr lang="ru-RU" dirty="0" err="1" smtClean="0"/>
              <a:t>персоналізації</a:t>
            </a:r>
            <a:r>
              <a:rPr lang="ru-RU" dirty="0" smtClean="0"/>
              <a:t> </a:t>
            </a:r>
            <a:r>
              <a:rPr lang="ru-RU" dirty="0" err="1" smtClean="0"/>
              <a:t>можуть</a:t>
            </a:r>
            <a:r>
              <a:rPr lang="ru-RU" dirty="0" smtClean="0"/>
              <a:t> </a:t>
            </a:r>
            <a:r>
              <a:rPr lang="ru-RU" dirty="0" err="1" smtClean="0"/>
              <a:t>виникати</a:t>
            </a:r>
            <a:r>
              <a:rPr lang="ru-RU" dirty="0" smtClean="0"/>
              <a:t> </a:t>
            </a:r>
            <a:r>
              <a:rPr lang="ru-RU" dirty="0" err="1" smtClean="0"/>
              <a:t>деякі</a:t>
            </a:r>
            <a:r>
              <a:rPr lang="ru-RU" dirty="0" smtClean="0"/>
              <a:t> </a:t>
            </a:r>
            <a:r>
              <a:rPr lang="ru-RU" dirty="0" err="1" smtClean="0"/>
              <a:t>труднощі</a:t>
            </a:r>
            <a:r>
              <a:rPr lang="ru-RU" dirty="0" smtClean="0"/>
              <a:t>, </a:t>
            </a:r>
            <a:r>
              <a:rPr lang="ru-RU" dirty="0" err="1" smtClean="0"/>
              <a:t>наприклад</a:t>
            </a:r>
            <a:r>
              <a:rPr lang="ru-RU" dirty="0" smtClean="0"/>
              <a:t>, </a:t>
            </a:r>
            <a:r>
              <a:rPr lang="ru-RU" dirty="0" err="1" smtClean="0"/>
              <a:t>технічна</a:t>
            </a:r>
            <a:r>
              <a:rPr lang="ru-RU" dirty="0" smtClean="0"/>
              <a:t> </a:t>
            </a:r>
            <a:r>
              <a:rPr lang="ru-RU" dirty="0" err="1" smtClean="0"/>
              <a:t>частина</a:t>
            </a:r>
            <a:r>
              <a:rPr lang="ru-RU" dirty="0" smtClean="0"/>
              <a:t>, яка </a:t>
            </a:r>
            <a:r>
              <a:rPr lang="ru-RU" dirty="0" err="1" smtClean="0"/>
              <a:t>потребує</a:t>
            </a:r>
            <a:r>
              <a:rPr lang="ru-RU" dirty="0" smtClean="0"/>
              <a:t> </a:t>
            </a:r>
            <a:r>
              <a:rPr lang="ru-RU" dirty="0" err="1" smtClean="0"/>
              <a:t>поєднання</a:t>
            </a:r>
            <a:r>
              <a:rPr lang="ru-RU" dirty="0" smtClean="0"/>
              <a:t> </a:t>
            </a:r>
            <a:r>
              <a:rPr lang="ru-RU" dirty="0" err="1" smtClean="0"/>
              <a:t>різних</a:t>
            </a:r>
            <a:r>
              <a:rPr lang="ru-RU" dirty="0" smtClean="0"/>
              <a:t> </a:t>
            </a:r>
            <a:r>
              <a:rPr lang="ru-RU" dirty="0" err="1" smtClean="0"/>
              <a:t>технологій</a:t>
            </a:r>
            <a:r>
              <a:rPr lang="ru-RU" dirty="0" smtClean="0"/>
              <a:t> </a:t>
            </a:r>
            <a:r>
              <a:rPr lang="ru-RU" dirty="0" err="1" smtClean="0"/>
              <a:t>чи</a:t>
            </a:r>
            <a:r>
              <a:rPr lang="ru-RU" dirty="0" smtClean="0"/>
              <a:t> платформ для </a:t>
            </a:r>
            <a:r>
              <a:rPr lang="ru-RU" dirty="0" err="1" smtClean="0"/>
              <a:t>аналітики</a:t>
            </a:r>
            <a:r>
              <a:rPr lang="ru-RU" dirty="0" smtClean="0"/>
              <a:t> та </a:t>
            </a:r>
            <a:r>
              <a:rPr lang="ru-RU" dirty="0" err="1" smtClean="0"/>
              <a:t>обробки</a:t>
            </a:r>
            <a:r>
              <a:rPr lang="ru-RU" dirty="0" smtClean="0"/>
              <a:t> </a:t>
            </a:r>
            <a:r>
              <a:rPr lang="ru-RU" dirty="0" err="1" smtClean="0"/>
              <a:t>запитів</a:t>
            </a:r>
            <a:r>
              <a:rPr lang="ru-RU" dirty="0" smtClean="0"/>
              <a:t>. </a:t>
            </a:r>
            <a:r>
              <a:rPr lang="ru-RU" dirty="0" err="1" smtClean="0"/>
              <a:t>Дані</a:t>
            </a:r>
            <a:r>
              <a:rPr lang="ru-RU" dirty="0" smtClean="0"/>
              <a:t>, </a:t>
            </a:r>
            <a:r>
              <a:rPr lang="ru-RU" dirty="0" err="1" smtClean="0"/>
              <a:t>які</a:t>
            </a:r>
            <a:r>
              <a:rPr lang="ru-RU" dirty="0" smtClean="0"/>
              <a:t> </a:t>
            </a:r>
            <a:r>
              <a:rPr lang="ru-RU" dirty="0" err="1" smtClean="0"/>
              <a:t>можуть</a:t>
            </a:r>
            <a:r>
              <a:rPr lang="ru-RU" dirty="0" smtClean="0"/>
              <a:t> бути </a:t>
            </a:r>
            <a:r>
              <a:rPr lang="ru-RU" dirty="0" err="1" smtClean="0"/>
              <a:t>неповними</a:t>
            </a:r>
            <a:r>
              <a:rPr lang="ru-RU" dirty="0" smtClean="0"/>
              <a:t> </a:t>
            </a:r>
            <a:r>
              <a:rPr lang="ru-RU" dirty="0" err="1" smtClean="0"/>
              <a:t>чи</a:t>
            </a:r>
            <a:r>
              <a:rPr lang="ru-RU" dirty="0" smtClean="0"/>
              <a:t> </a:t>
            </a:r>
            <a:r>
              <a:rPr lang="ru-RU" dirty="0" err="1" smtClean="0"/>
              <a:t>неправильними</a:t>
            </a:r>
            <a:r>
              <a:rPr lang="ru-RU" dirty="0" smtClean="0"/>
              <a:t>, </a:t>
            </a:r>
            <a:r>
              <a:rPr lang="ru-RU" dirty="0" err="1" smtClean="0"/>
              <a:t>це</a:t>
            </a:r>
            <a:r>
              <a:rPr lang="ru-RU" dirty="0" smtClean="0"/>
              <a:t> </a:t>
            </a:r>
            <a:r>
              <a:rPr lang="ru-RU" dirty="0" err="1" smtClean="0"/>
              <a:t>призводитиме</a:t>
            </a:r>
            <a:r>
              <a:rPr lang="ru-RU" dirty="0" smtClean="0"/>
              <a:t> до </a:t>
            </a:r>
            <a:r>
              <a:rPr lang="ru-RU" dirty="0" err="1" smtClean="0"/>
              <a:t>надання</a:t>
            </a:r>
            <a:r>
              <a:rPr lang="ru-RU" dirty="0" smtClean="0"/>
              <a:t> </a:t>
            </a:r>
            <a:r>
              <a:rPr lang="ru-RU" dirty="0" err="1" smtClean="0"/>
              <a:t>помилкових</a:t>
            </a:r>
            <a:r>
              <a:rPr lang="ru-RU" dirty="0" smtClean="0"/>
              <a:t> </a:t>
            </a:r>
            <a:r>
              <a:rPr lang="ru-RU" dirty="0" err="1" smtClean="0"/>
              <a:t>рекомендацій</a:t>
            </a:r>
            <a:r>
              <a:rPr lang="ru-RU" dirty="0" smtClean="0"/>
              <a:t>. </a:t>
            </a:r>
            <a:r>
              <a:rPr lang="ru-RU" dirty="0" err="1" smtClean="0"/>
              <a:t>Залучені</a:t>
            </a:r>
            <a:r>
              <a:rPr lang="ru-RU" dirty="0" smtClean="0"/>
              <a:t> </a:t>
            </a:r>
            <a:r>
              <a:rPr lang="ru-RU" dirty="0" err="1" smtClean="0"/>
              <a:t>агенти</a:t>
            </a:r>
            <a:r>
              <a:rPr lang="ru-RU" dirty="0" smtClean="0"/>
              <a:t> контакт-центру </a:t>
            </a:r>
            <a:r>
              <a:rPr lang="ru-RU" dirty="0" err="1" smtClean="0"/>
              <a:t>або</a:t>
            </a:r>
            <a:r>
              <a:rPr lang="ru-RU" dirty="0" smtClean="0"/>
              <a:t> </a:t>
            </a:r>
            <a:r>
              <a:rPr lang="ru-RU" dirty="0" err="1" smtClean="0"/>
              <a:t>менеджери</a:t>
            </a:r>
            <a:r>
              <a:rPr lang="ru-RU" dirty="0" smtClean="0"/>
              <a:t> </a:t>
            </a:r>
            <a:r>
              <a:rPr lang="ru-RU" dirty="0" err="1" smtClean="0"/>
              <a:t>мають</a:t>
            </a:r>
            <a:r>
              <a:rPr lang="ru-RU" dirty="0" smtClean="0"/>
              <a:t> бути </a:t>
            </a:r>
            <a:r>
              <a:rPr lang="ru-RU" dirty="0" err="1" smtClean="0"/>
              <a:t>навчені</a:t>
            </a:r>
            <a:r>
              <a:rPr lang="ru-RU" dirty="0" smtClean="0"/>
              <a:t> </a:t>
            </a:r>
            <a:r>
              <a:rPr lang="ru-RU" dirty="0" err="1" smtClean="0"/>
              <a:t>ефективно</a:t>
            </a:r>
            <a:r>
              <a:rPr lang="ru-RU" dirty="0" smtClean="0"/>
              <a:t> </a:t>
            </a:r>
            <a:r>
              <a:rPr lang="ru-RU" dirty="0" err="1" smtClean="0"/>
              <a:t>використовувати</a:t>
            </a:r>
            <a:r>
              <a:rPr lang="ru-RU" dirty="0" smtClean="0"/>
              <a:t> </a:t>
            </a:r>
            <a:r>
              <a:rPr lang="ru-RU" dirty="0" err="1" smtClean="0"/>
              <a:t>інструменти</a:t>
            </a:r>
            <a:r>
              <a:rPr lang="ru-RU" dirty="0" smtClean="0"/>
              <a:t> </a:t>
            </a:r>
            <a:r>
              <a:rPr lang="ru-RU" dirty="0" err="1" smtClean="0"/>
              <a:t>персоналізації</a:t>
            </a:r>
            <a:r>
              <a:rPr lang="ru-RU" dirty="0" smtClean="0"/>
              <a:t>, </a:t>
            </a:r>
            <a:r>
              <a:rPr lang="ru-RU" dirty="0" err="1" smtClean="0"/>
              <a:t>що</a:t>
            </a:r>
            <a:r>
              <a:rPr lang="ru-RU" dirty="0" smtClean="0"/>
              <a:t> </a:t>
            </a:r>
            <a:r>
              <a:rPr lang="ru-RU" dirty="0" err="1" smtClean="0"/>
              <a:t>також</a:t>
            </a:r>
            <a:r>
              <a:rPr lang="ru-RU" dirty="0" smtClean="0"/>
              <a:t> </a:t>
            </a:r>
            <a:r>
              <a:rPr lang="ru-RU" dirty="0" err="1" smtClean="0"/>
              <a:t>може</a:t>
            </a:r>
            <a:r>
              <a:rPr lang="ru-RU" dirty="0" smtClean="0"/>
              <a:t> </a:t>
            </a:r>
            <a:r>
              <a:rPr lang="ru-RU" dirty="0" err="1" smtClean="0"/>
              <a:t>вимагати</a:t>
            </a:r>
            <a:r>
              <a:rPr lang="ru-RU" dirty="0" smtClean="0"/>
              <a:t> </a:t>
            </a:r>
            <a:r>
              <a:rPr lang="ru-RU" dirty="0" err="1" smtClean="0"/>
              <a:t>додаткових</a:t>
            </a:r>
            <a:r>
              <a:rPr lang="ru-RU" dirty="0" smtClean="0"/>
              <a:t> </a:t>
            </a:r>
            <a:r>
              <a:rPr lang="ru-RU" dirty="0" err="1" smtClean="0"/>
              <a:t>витрат</a:t>
            </a:r>
            <a:r>
              <a:rPr lang="ru-RU" dirty="0" smtClean="0"/>
              <a:t> і часу. Тому </a:t>
            </a:r>
            <a:r>
              <a:rPr lang="ru-RU" dirty="0" err="1" smtClean="0"/>
              <a:t>варто</a:t>
            </a:r>
            <a:r>
              <a:rPr lang="ru-RU" dirty="0" smtClean="0"/>
              <a:t> комплексно </a:t>
            </a:r>
            <a:r>
              <a:rPr lang="ru-RU" dirty="0" err="1" smtClean="0"/>
              <a:t>підходити</a:t>
            </a:r>
            <a:r>
              <a:rPr lang="ru-RU" dirty="0" smtClean="0"/>
              <a:t> до </a:t>
            </a:r>
            <a:r>
              <a:rPr lang="ru-RU" dirty="0" err="1" smtClean="0"/>
              <a:t>вирішення</a:t>
            </a:r>
            <a:r>
              <a:rPr lang="ru-RU" dirty="0" smtClean="0"/>
              <a:t> </a:t>
            </a:r>
            <a:r>
              <a:rPr lang="ru-RU" dirty="0" err="1" smtClean="0"/>
              <a:t>можливих</a:t>
            </a:r>
            <a:r>
              <a:rPr lang="ru-RU" dirty="0" smtClean="0"/>
              <a:t> </a:t>
            </a:r>
            <a:r>
              <a:rPr lang="ru-RU" dirty="0" err="1" smtClean="0"/>
              <a:t>труднощів</a:t>
            </a:r>
            <a:r>
              <a:rPr lang="ru-RU" dirty="0" smtClean="0"/>
              <a:t>, </a:t>
            </a:r>
            <a:r>
              <a:rPr lang="ru-RU" dirty="0" err="1" smtClean="0"/>
              <a:t>аби</a:t>
            </a:r>
            <a:r>
              <a:rPr lang="ru-RU" dirty="0" smtClean="0"/>
              <a:t> максимально </a:t>
            </a:r>
            <a:r>
              <a:rPr lang="ru-RU" dirty="0" err="1" smtClean="0"/>
              <a:t>забезпечити</a:t>
            </a:r>
            <a:r>
              <a:rPr lang="ru-RU" dirty="0" smtClean="0"/>
              <a:t> </a:t>
            </a:r>
            <a:r>
              <a:rPr lang="ru-RU" dirty="0" err="1" smtClean="0"/>
              <a:t>позитивний</a:t>
            </a:r>
            <a:r>
              <a:rPr lang="ru-RU" dirty="0" smtClean="0"/>
              <a:t> </a:t>
            </a:r>
            <a:r>
              <a:rPr lang="ru-RU" dirty="0" err="1" smtClean="0"/>
              <a:t>досвід</a:t>
            </a:r>
            <a:r>
              <a:rPr lang="ru-RU" dirty="0" smtClean="0"/>
              <a:t> для </a:t>
            </a:r>
            <a:r>
              <a:rPr lang="ru-RU" dirty="0" err="1" smtClean="0"/>
              <a:t>клієнтів</a:t>
            </a:r>
            <a:r>
              <a:rPr lang="ru-RU" dirty="0" smtClean="0"/>
              <a:t>.</a:t>
            </a:r>
          </a:p>
          <a:p>
            <a:r>
              <a:rPr lang="ru-RU" dirty="0" err="1" smtClean="0"/>
              <a:t>Рекомендуємо</a:t>
            </a:r>
            <a:r>
              <a:rPr lang="ru-RU" dirty="0" smtClean="0"/>
              <a:t> </a:t>
            </a:r>
            <a:r>
              <a:rPr lang="ru-RU" dirty="0" err="1" smtClean="0"/>
              <a:t>окремо</a:t>
            </a:r>
            <a:r>
              <a:rPr lang="ru-RU" dirty="0" smtClean="0"/>
              <a:t> </a:t>
            </a:r>
            <a:r>
              <a:rPr lang="ru-RU" dirty="0" err="1" smtClean="0"/>
              <a:t>ознайомитись</a:t>
            </a:r>
            <a:r>
              <a:rPr lang="ru-RU" dirty="0" smtClean="0"/>
              <a:t> з кейсами </a:t>
            </a:r>
            <a:r>
              <a:rPr lang="en-US" dirty="0" smtClean="0"/>
              <a:t>Amazon, Spotify, Netflix, </a:t>
            </a:r>
            <a:r>
              <a:rPr lang="ru-RU" dirty="0" err="1" smtClean="0"/>
              <a:t>котрі</a:t>
            </a:r>
            <a:r>
              <a:rPr lang="ru-RU" dirty="0" smtClean="0"/>
              <a:t> є прикладами </a:t>
            </a:r>
            <a:r>
              <a:rPr lang="ru-RU" dirty="0" err="1" smtClean="0"/>
              <a:t>успішного</a:t>
            </a:r>
            <a:r>
              <a:rPr lang="ru-RU" dirty="0" smtClean="0"/>
              <a:t> </a:t>
            </a:r>
            <a:r>
              <a:rPr lang="ru-RU" dirty="0" err="1" smtClean="0"/>
              <a:t>використання</a:t>
            </a:r>
            <a:r>
              <a:rPr lang="ru-RU" dirty="0" smtClean="0"/>
              <a:t> </a:t>
            </a:r>
            <a:r>
              <a:rPr lang="ru-RU" dirty="0" err="1" smtClean="0"/>
              <a:t>персоналізації</a:t>
            </a:r>
            <a:r>
              <a:rPr lang="ru-RU" dirty="0" smtClean="0"/>
              <a:t>. </a:t>
            </a:r>
            <a:r>
              <a:rPr lang="ru-RU" dirty="0" err="1" smtClean="0"/>
              <a:t>Їх</a:t>
            </a:r>
            <a:r>
              <a:rPr lang="ru-RU" dirty="0" smtClean="0"/>
              <a:t> </a:t>
            </a:r>
            <a:r>
              <a:rPr lang="ru-RU" dirty="0" err="1" smtClean="0"/>
              <a:t>клієнти</a:t>
            </a:r>
            <a:r>
              <a:rPr lang="ru-RU" dirty="0" smtClean="0"/>
              <a:t> </a:t>
            </a:r>
            <a:r>
              <a:rPr lang="ru-RU" dirty="0" err="1" smtClean="0"/>
              <a:t>отримують</a:t>
            </a:r>
            <a:r>
              <a:rPr lang="ru-RU" dirty="0" smtClean="0"/>
              <a:t> </a:t>
            </a:r>
            <a:r>
              <a:rPr lang="ru-RU" dirty="0" err="1" smtClean="0"/>
              <a:t>пропозиції</a:t>
            </a:r>
            <a:r>
              <a:rPr lang="ru-RU" dirty="0" smtClean="0"/>
              <a:t> та </a:t>
            </a:r>
            <a:r>
              <a:rPr lang="ru-RU" dirty="0" err="1" smtClean="0"/>
              <a:t>рекомендації</a:t>
            </a:r>
            <a:r>
              <a:rPr lang="ru-RU" dirty="0" smtClean="0"/>
              <a:t> на </a:t>
            </a:r>
            <a:r>
              <a:rPr lang="ru-RU" dirty="0" err="1" smtClean="0"/>
              <a:t>основі</a:t>
            </a:r>
            <a:r>
              <a:rPr lang="ru-RU" dirty="0" smtClean="0"/>
              <a:t> </a:t>
            </a:r>
            <a:r>
              <a:rPr lang="ru-RU" dirty="0" err="1" smtClean="0"/>
              <a:t>попередніх</a:t>
            </a:r>
            <a:r>
              <a:rPr lang="ru-RU" dirty="0" smtClean="0"/>
              <a:t> покупок </a:t>
            </a:r>
            <a:r>
              <a:rPr lang="ru-RU" dirty="0" err="1" smtClean="0"/>
              <a:t>чи</a:t>
            </a:r>
            <a:r>
              <a:rPr lang="ru-RU" dirty="0" smtClean="0"/>
              <a:t> </a:t>
            </a:r>
            <a:r>
              <a:rPr lang="ru-RU" dirty="0" err="1" smtClean="0"/>
              <a:t>переглядів</a:t>
            </a:r>
            <a:r>
              <a:rPr lang="ru-RU" dirty="0" smtClean="0"/>
              <a:t>. </a:t>
            </a:r>
            <a:r>
              <a:rPr lang="ru-RU" dirty="0" err="1" smtClean="0"/>
              <a:t>Це</a:t>
            </a:r>
            <a:r>
              <a:rPr lang="ru-RU" dirty="0" smtClean="0"/>
              <a:t> </a:t>
            </a:r>
            <a:r>
              <a:rPr lang="ru-RU" dirty="0" err="1" smtClean="0"/>
              <a:t>демонструє</a:t>
            </a:r>
            <a:r>
              <a:rPr lang="ru-RU" dirty="0" smtClean="0"/>
              <a:t>, як </a:t>
            </a:r>
            <a:r>
              <a:rPr lang="ru-RU" dirty="0" err="1" smtClean="0"/>
              <a:t>можна</a:t>
            </a:r>
            <a:r>
              <a:rPr lang="ru-RU" dirty="0" smtClean="0"/>
              <a:t> </a:t>
            </a:r>
            <a:r>
              <a:rPr lang="ru-RU" dirty="0" err="1" smtClean="0"/>
              <a:t>ефективно</a:t>
            </a:r>
            <a:r>
              <a:rPr lang="ru-RU" dirty="0" smtClean="0"/>
              <a:t> </a:t>
            </a:r>
            <a:r>
              <a:rPr lang="ru-RU" dirty="0" err="1" smtClean="0"/>
              <a:t>використовувати</a:t>
            </a:r>
            <a:r>
              <a:rPr lang="ru-RU" dirty="0" smtClean="0"/>
              <a:t> </a:t>
            </a:r>
            <a:r>
              <a:rPr lang="ru-RU" dirty="0" err="1" smtClean="0"/>
              <a:t>цей</a:t>
            </a:r>
            <a:r>
              <a:rPr lang="ru-RU" dirty="0" smtClean="0"/>
              <a:t> </a:t>
            </a:r>
            <a:r>
              <a:rPr lang="ru-RU" dirty="0" err="1" smtClean="0"/>
              <a:t>інструмент</a:t>
            </a:r>
            <a:r>
              <a:rPr lang="ru-RU" dirty="0" smtClean="0"/>
              <a:t> </a:t>
            </a:r>
            <a:r>
              <a:rPr lang="ru-RU" dirty="0" err="1" smtClean="0"/>
              <a:t>задля</a:t>
            </a:r>
            <a:r>
              <a:rPr lang="ru-RU" dirty="0" smtClean="0"/>
              <a:t> </a:t>
            </a:r>
            <a:r>
              <a:rPr lang="ru-RU" dirty="0" err="1" smtClean="0"/>
              <a:t>покращення</a:t>
            </a:r>
            <a:r>
              <a:rPr lang="ru-RU" dirty="0" smtClean="0"/>
              <a:t> </a:t>
            </a:r>
            <a:r>
              <a:rPr lang="ru-RU" dirty="0" err="1" smtClean="0"/>
              <a:t>клієнтського</a:t>
            </a:r>
            <a:r>
              <a:rPr lang="ru-RU" dirty="0" smtClean="0"/>
              <a:t> </a:t>
            </a:r>
            <a:r>
              <a:rPr lang="ru-RU" dirty="0" err="1" smtClean="0"/>
              <a:t>досвіду</a:t>
            </a:r>
            <a:r>
              <a:rPr lang="ru-RU" dirty="0" smtClean="0"/>
              <a:t> та </a:t>
            </a:r>
            <a:r>
              <a:rPr lang="ru-RU" dirty="0" err="1" smtClean="0"/>
              <a:t>задоволеності</a:t>
            </a:r>
            <a:r>
              <a:rPr lang="ru-RU" dirty="0" smtClean="0"/>
              <a:t>.</a:t>
            </a:r>
          </a:p>
          <a:p>
            <a:endParaRPr lang="ru-RU" dirty="0"/>
          </a:p>
        </p:txBody>
      </p:sp>
    </p:spTree>
    <p:extLst>
      <p:ext uri="{BB962C8B-B14F-4D97-AF65-F5344CB8AC3E}">
        <p14:creationId xmlns:p14="http://schemas.microsoft.com/office/powerpoint/2010/main" val="102419668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4826</Words>
  <Application>Microsoft Office PowerPoint</Application>
  <PresentationFormat>Широкоэкранный</PresentationFormat>
  <Paragraphs>117</Paragraphs>
  <Slides>23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Arial</vt:lpstr>
      <vt:lpstr>Calibri</vt:lpstr>
      <vt:lpstr>Calibri Light</vt:lpstr>
      <vt:lpstr>Times New Roman</vt:lpstr>
      <vt:lpstr>Тема Office</vt:lpstr>
      <vt:lpstr>Персоналізація клієнтського досвіду</vt:lpstr>
      <vt:lpstr>Презентация PowerPoint</vt:lpstr>
      <vt:lpstr>Що потрібно знати перед впровадженням персоналізації</vt:lpstr>
      <vt:lpstr>Що таке «гіперперсоналізація»: виникнення терміну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Персоналізація в реальному часі в дії: випадки використання </vt:lpstr>
      <vt:lpstr>Презентация PowerPoint</vt:lpstr>
      <vt:lpstr>Переваги персоналізації в реальному часі для великих підприємств </vt:lpstr>
      <vt:lpstr>Основні висновки </vt:lpstr>
      <vt:lpstr>Чому споживачі цінують персоналізований досвід </vt:lpstr>
      <vt:lpstr>Презентация PowerPoint</vt:lpstr>
      <vt:lpstr>Історії успіху: компанії, які виділяються завдяки досвіду клієнтів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Персоналізація клієнтського досвіду</dc:title>
  <dc:creator>Valeria Tymoshyk</dc:creator>
  <cp:lastModifiedBy>Valeria Tymoshyk</cp:lastModifiedBy>
  <cp:revision>8</cp:revision>
  <dcterms:created xsi:type="dcterms:W3CDTF">2026-04-21T12:56:14Z</dcterms:created>
  <dcterms:modified xsi:type="dcterms:W3CDTF">2026-04-21T13:54:51Z</dcterms:modified>
</cp:coreProperties>
</file>