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x="18288000" cy="10287000"/>
  <p:notesSz cx="6858000" cy="9144000"/>
  <p:embeddedFontLst>
    <p:embeddedFont>
      <p:font typeface="Crimson Roman Bold" charset="1" panose="02000703000000000000"/>
      <p:regular r:id="rId28"/>
    </p:embeddedFont>
    <p:embeddedFont>
      <p:font typeface="Crimson Roman" charset="1" panose="02030503060406020304"/>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28700" y="2167690"/>
            <a:ext cx="7061551" cy="7061551"/>
          </a:xfrm>
          <a:custGeom>
            <a:avLst/>
            <a:gdLst/>
            <a:ahLst/>
            <a:cxnLst/>
            <a:rect r="r" b="b" t="t" l="l"/>
            <a:pathLst>
              <a:path h="7061551" w="7061551">
                <a:moveTo>
                  <a:pt x="0" y="0"/>
                </a:moveTo>
                <a:lnTo>
                  <a:pt x="7061551" y="0"/>
                </a:lnTo>
                <a:lnTo>
                  <a:pt x="7061551" y="7061551"/>
                </a:lnTo>
                <a:lnTo>
                  <a:pt x="0" y="7061551"/>
                </a:lnTo>
                <a:lnTo>
                  <a:pt x="0" y="0"/>
                </a:lnTo>
                <a:close/>
              </a:path>
            </a:pathLst>
          </a:custGeom>
          <a:blipFill>
            <a:blip r:embed="rId2"/>
            <a:stretch>
              <a:fillRect l="0" t="0" r="0" b="0"/>
            </a:stretch>
          </a:blipFill>
        </p:spPr>
      </p:sp>
      <p:sp>
        <p:nvSpPr>
          <p:cNvPr name="TextBox 3" id="3"/>
          <p:cNvSpPr txBox="true"/>
          <p:nvPr/>
        </p:nvSpPr>
        <p:spPr>
          <a:xfrm rot="0">
            <a:off x="2301263" y="470260"/>
            <a:ext cx="13744017" cy="2964827"/>
          </a:xfrm>
          <a:prstGeom prst="rect">
            <a:avLst/>
          </a:prstGeom>
        </p:spPr>
        <p:txBody>
          <a:bodyPr anchor="t" rtlCol="false" tIns="0" lIns="0" bIns="0" rIns="0">
            <a:spAutoFit/>
          </a:bodyPr>
          <a:lstStyle/>
          <a:p>
            <a:pPr algn="ctr">
              <a:lnSpc>
                <a:spcPts val="4075"/>
              </a:lnSpc>
            </a:pPr>
          </a:p>
          <a:p>
            <a:pPr algn="ctr">
              <a:lnSpc>
                <a:spcPts val="4075"/>
              </a:lnSpc>
            </a:pPr>
            <a:r>
              <a:rPr lang="en-US" b="true" sz="4075" spc="-81">
                <a:solidFill>
                  <a:srgbClr val="393939"/>
                </a:solidFill>
                <a:latin typeface="Crimson Roman Bold"/>
                <a:ea typeface="Crimson Roman Bold"/>
                <a:cs typeface="Crimson Roman Bold"/>
                <a:sym typeface="Crimson Roman Bold"/>
              </a:rPr>
              <a:t>Актуальні напрямки роботи психолога у воєнний та післявоєнний час</a:t>
            </a:r>
          </a:p>
          <a:p>
            <a:pPr algn="ctr">
              <a:lnSpc>
                <a:spcPts val="9475"/>
              </a:lnSpc>
            </a:pPr>
          </a:p>
        </p:txBody>
      </p:sp>
      <p:sp>
        <p:nvSpPr>
          <p:cNvPr name="TextBox 4" id="4"/>
          <p:cNvSpPr txBox="true"/>
          <p:nvPr/>
        </p:nvSpPr>
        <p:spPr>
          <a:xfrm rot="0">
            <a:off x="11995103" y="5546066"/>
            <a:ext cx="4812255" cy="1975485"/>
          </a:xfrm>
          <a:prstGeom prst="rect">
            <a:avLst/>
          </a:prstGeom>
        </p:spPr>
        <p:txBody>
          <a:bodyPr anchor="t" rtlCol="false" tIns="0" lIns="0" bIns="0" rIns="0">
            <a:spAutoFit/>
          </a:bodyPr>
          <a:lstStyle/>
          <a:p>
            <a:pPr algn="r">
              <a:lnSpc>
                <a:spcPts val="5040"/>
              </a:lnSpc>
            </a:pPr>
            <a:r>
              <a:rPr lang="en-US" sz="3600" spc="72">
                <a:solidFill>
                  <a:srgbClr val="393939"/>
                </a:solidFill>
                <a:latin typeface="Crimson Roman"/>
                <a:ea typeface="Crimson Roman"/>
                <a:cs typeface="Crimson Roman"/>
                <a:sym typeface="Crimson Roman"/>
              </a:rPr>
              <a:t>ВИКЛАДАЧ</a:t>
            </a:r>
          </a:p>
          <a:p>
            <a:pPr algn="r">
              <a:lnSpc>
                <a:spcPts val="5040"/>
              </a:lnSpc>
            </a:pPr>
            <a:r>
              <a:rPr lang="en-US" sz="3600" spc="72">
                <a:solidFill>
                  <a:srgbClr val="393939"/>
                </a:solidFill>
                <a:latin typeface="Crimson Roman"/>
                <a:ea typeface="Crimson Roman"/>
                <a:cs typeface="Crimson Roman"/>
                <a:sym typeface="Crimson Roman"/>
              </a:rPr>
              <a:t>ДОКТОР ФІЛОСОФІЇ</a:t>
            </a:r>
          </a:p>
          <a:p>
            <a:pPr algn="r">
              <a:lnSpc>
                <a:spcPts val="5040"/>
              </a:lnSpc>
              <a:spcBef>
                <a:spcPct val="0"/>
              </a:spcBef>
            </a:pPr>
            <a:r>
              <a:rPr lang="en-US" sz="3600" spc="72">
                <a:solidFill>
                  <a:srgbClr val="393939"/>
                </a:solidFill>
                <a:latin typeface="Crimson Roman"/>
                <a:ea typeface="Crimson Roman"/>
                <a:cs typeface="Crimson Roman"/>
                <a:sym typeface="Crimson Roman"/>
              </a:rPr>
              <a:t>ОЛЕНА ОКОЛОВИЧ</a:t>
            </a:r>
          </a:p>
        </p:txBody>
      </p:sp>
    </p:spTree>
  </p:cSld>
  <p:clrMapOvr>
    <a:masterClrMapping/>
  </p:clrMapOvr>
</p:sld>
</file>

<file path=ppt/slides/slide1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2222558" y="2081768"/>
            <a:ext cx="5834012" cy="2036826"/>
            <a:chOff x="0" y="0"/>
            <a:chExt cx="1200414" cy="419100"/>
          </a:xfrm>
        </p:grpSpPr>
        <p:sp>
          <p:nvSpPr>
            <p:cNvPr name="Freeform 3" id="3"/>
            <p:cNvSpPr/>
            <p:nvPr/>
          </p:nvSpPr>
          <p:spPr>
            <a:xfrm flipH="false" flipV="false" rot="0">
              <a:off x="0" y="0"/>
              <a:ext cx="1200414" cy="419100"/>
            </a:xfrm>
            <a:custGeom>
              <a:avLst/>
              <a:gdLst/>
              <a:ahLst/>
              <a:cxnLst/>
              <a:rect r="r" b="b" t="t" l="l"/>
              <a:pathLst>
                <a:path h="419100" w="1200414">
                  <a:moveTo>
                    <a:pt x="25919" y="0"/>
                  </a:moveTo>
                  <a:lnTo>
                    <a:pt x="1174495" y="0"/>
                  </a:lnTo>
                  <a:cubicBezTo>
                    <a:pt x="1188810" y="0"/>
                    <a:pt x="1200414" y="11604"/>
                    <a:pt x="1200414" y="25919"/>
                  </a:cubicBezTo>
                  <a:lnTo>
                    <a:pt x="1200414" y="393181"/>
                  </a:lnTo>
                  <a:cubicBezTo>
                    <a:pt x="1200414" y="400055"/>
                    <a:pt x="1197683" y="406648"/>
                    <a:pt x="1192823" y="411509"/>
                  </a:cubicBezTo>
                  <a:cubicBezTo>
                    <a:pt x="1187962" y="416369"/>
                    <a:pt x="1181369" y="419100"/>
                    <a:pt x="1174495" y="419100"/>
                  </a:cubicBezTo>
                  <a:lnTo>
                    <a:pt x="25919" y="419100"/>
                  </a:lnTo>
                  <a:cubicBezTo>
                    <a:pt x="11604" y="419100"/>
                    <a:pt x="0" y="407496"/>
                    <a:pt x="0" y="393181"/>
                  </a:cubicBezTo>
                  <a:lnTo>
                    <a:pt x="0" y="25919"/>
                  </a:lnTo>
                  <a:cubicBezTo>
                    <a:pt x="0" y="11604"/>
                    <a:pt x="11604" y="0"/>
                    <a:pt x="25919" y="0"/>
                  </a:cubicBezTo>
                  <a:close/>
                </a:path>
              </a:pathLst>
            </a:custGeom>
            <a:solidFill>
              <a:srgbClr val="D9D9D9"/>
            </a:solidFill>
          </p:spPr>
        </p:sp>
        <p:sp>
          <p:nvSpPr>
            <p:cNvPr name="TextBox 4" id="4"/>
            <p:cNvSpPr txBox="true"/>
            <p:nvPr/>
          </p:nvSpPr>
          <p:spPr>
            <a:xfrm>
              <a:off x="0" y="-114300"/>
              <a:ext cx="1200414" cy="533400"/>
            </a:xfrm>
            <a:prstGeom prst="rect">
              <a:avLst/>
            </a:prstGeom>
          </p:spPr>
          <p:txBody>
            <a:bodyPr anchor="ctr" rtlCol="false" tIns="50800" lIns="50800" bIns="50800" rIns="50800"/>
            <a:lstStyle/>
            <a:p>
              <a:pPr algn="ctr">
                <a:lnSpc>
                  <a:spcPts val="3640"/>
                </a:lnSpc>
              </a:pPr>
            </a:p>
          </p:txBody>
        </p:sp>
      </p:grpSp>
      <p:grpSp>
        <p:nvGrpSpPr>
          <p:cNvPr name="Group 5" id="5"/>
          <p:cNvGrpSpPr/>
          <p:nvPr/>
        </p:nvGrpSpPr>
        <p:grpSpPr>
          <a:xfrm rot="0">
            <a:off x="10289884" y="2081768"/>
            <a:ext cx="5834012" cy="2036826"/>
            <a:chOff x="0" y="0"/>
            <a:chExt cx="1200414" cy="419100"/>
          </a:xfrm>
        </p:grpSpPr>
        <p:sp>
          <p:nvSpPr>
            <p:cNvPr name="Freeform 6" id="6"/>
            <p:cNvSpPr/>
            <p:nvPr/>
          </p:nvSpPr>
          <p:spPr>
            <a:xfrm flipH="false" flipV="false" rot="0">
              <a:off x="0" y="0"/>
              <a:ext cx="1200414" cy="419100"/>
            </a:xfrm>
            <a:custGeom>
              <a:avLst/>
              <a:gdLst/>
              <a:ahLst/>
              <a:cxnLst/>
              <a:rect r="r" b="b" t="t" l="l"/>
              <a:pathLst>
                <a:path h="419100" w="1200414">
                  <a:moveTo>
                    <a:pt x="25919" y="0"/>
                  </a:moveTo>
                  <a:lnTo>
                    <a:pt x="1174495" y="0"/>
                  </a:lnTo>
                  <a:cubicBezTo>
                    <a:pt x="1188810" y="0"/>
                    <a:pt x="1200414" y="11604"/>
                    <a:pt x="1200414" y="25919"/>
                  </a:cubicBezTo>
                  <a:lnTo>
                    <a:pt x="1200414" y="393181"/>
                  </a:lnTo>
                  <a:cubicBezTo>
                    <a:pt x="1200414" y="400055"/>
                    <a:pt x="1197683" y="406648"/>
                    <a:pt x="1192823" y="411509"/>
                  </a:cubicBezTo>
                  <a:cubicBezTo>
                    <a:pt x="1187962" y="416369"/>
                    <a:pt x="1181369" y="419100"/>
                    <a:pt x="1174495" y="419100"/>
                  </a:cubicBezTo>
                  <a:lnTo>
                    <a:pt x="25919" y="419100"/>
                  </a:lnTo>
                  <a:cubicBezTo>
                    <a:pt x="11604" y="419100"/>
                    <a:pt x="0" y="407496"/>
                    <a:pt x="0" y="393181"/>
                  </a:cubicBezTo>
                  <a:lnTo>
                    <a:pt x="0" y="25919"/>
                  </a:lnTo>
                  <a:cubicBezTo>
                    <a:pt x="0" y="11604"/>
                    <a:pt x="11604" y="0"/>
                    <a:pt x="25919" y="0"/>
                  </a:cubicBezTo>
                  <a:close/>
                </a:path>
              </a:pathLst>
            </a:custGeom>
            <a:solidFill>
              <a:srgbClr val="D9D9D9"/>
            </a:solidFill>
          </p:spPr>
        </p:sp>
        <p:sp>
          <p:nvSpPr>
            <p:cNvPr name="TextBox 7" id="7"/>
            <p:cNvSpPr txBox="true"/>
            <p:nvPr/>
          </p:nvSpPr>
          <p:spPr>
            <a:xfrm>
              <a:off x="0" y="-114300"/>
              <a:ext cx="1200414" cy="533400"/>
            </a:xfrm>
            <a:prstGeom prst="rect">
              <a:avLst/>
            </a:prstGeom>
          </p:spPr>
          <p:txBody>
            <a:bodyPr anchor="ctr" rtlCol="false" tIns="50800" lIns="50800" bIns="50800" rIns="50800"/>
            <a:lstStyle/>
            <a:p>
              <a:pPr algn="ctr">
                <a:lnSpc>
                  <a:spcPts val="3640"/>
                </a:lnSpc>
              </a:pPr>
            </a:p>
          </p:txBody>
        </p:sp>
      </p:grpSp>
      <p:grpSp>
        <p:nvGrpSpPr>
          <p:cNvPr name="Group 8" id="8"/>
          <p:cNvGrpSpPr/>
          <p:nvPr/>
        </p:nvGrpSpPr>
        <p:grpSpPr>
          <a:xfrm rot="0">
            <a:off x="2222558" y="4766294"/>
            <a:ext cx="5834012" cy="1214801"/>
            <a:chOff x="0" y="0"/>
            <a:chExt cx="1200414" cy="249959"/>
          </a:xfrm>
        </p:grpSpPr>
        <p:sp>
          <p:nvSpPr>
            <p:cNvPr name="Freeform 9" id="9"/>
            <p:cNvSpPr/>
            <p:nvPr/>
          </p:nvSpPr>
          <p:spPr>
            <a:xfrm flipH="false" flipV="false" rot="0">
              <a:off x="0" y="0"/>
              <a:ext cx="1200414" cy="249959"/>
            </a:xfrm>
            <a:custGeom>
              <a:avLst/>
              <a:gdLst/>
              <a:ahLst/>
              <a:cxnLst/>
              <a:rect r="r" b="b" t="t" l="l"/>
              <a:pathLst>
                <a:path h="249959" w="1200414">
                  <a:moveTo>
                    <a:pt x="25919" y="0"/>
                  </a:moveTo>
                  <a:lnTo>
                    <a:pt x="1174495" y="0"/>
                  </a:lnTo>
                  <a:cubicBezTo>
                    <a:pt x="1188810" y="0"/>
                    <a:pt x="1200414" y="11604"/>
                    <a:pt x="1200414" y="25919"/>
                  </a:cubicBezTo>
                  <a:lnTo>
                    <a:pt x="1200414" y="224040"/>
                  </a:lnTo>
                  <a:cubicBezTo>
                    <a:pt x="1200414" y="238355"/>
                    <a:pt x="1188810" y="249959"/>
                    <a:pt x="1174495" y="249959"/>
                  </a:cubicBezTo>
                  <a:lnTo>
                    <a:pt x="25919" y="249959"/>
                  </a:lnTo>
                  <a:cubicBezTo>
                    <a:pt x="19045" y="249959"/>
                    <a:pt x="12452" y="247228"/>
                    <a:pt x="7591" y="242368"/>
                  </a:cubicBezTo>
                  <a:cubicBezTo>
                    <a:pt x="2731" y="237507"/>
                    <a:pt x="0" y="230915"/>
                    <a:pt x="0" y="224040"/>
                  </a:cubicBezTo>
                  <a:lnTo>
                    <a:pt x="0" y="25919"/>
                  </a:lnTo>
                  <a:cubicBezTo>
                    <a:pt x="0" y="11604"/>
                    <a:pt x="11604" y="0"/>
                    <a:pt x="25919" y="0"/>
                  </a:cubicBezTo>
                  <a:close/>
                </a:path>
              </a:pathLst>
            </a:custGeom>
            <a:solidFill>
              <a:srgbClr val="D9D9D9"/>
            </a:solidFill>
          </p:spPr>
        </p:sp>
        <p:sp>
          <p:nvSpPr>
            <p:cNvPr name="TextBox 10" id="10"/>
            <p:cNvSpPr txBox="true"/>
            <p:nvPr/>
          </p:nvSpPr>
          <p:spPr>
            <a:xfrm>
              <a:off x="0" y="-114300"/>
              <a:ext cx="1200414" cy="364259"/>
            </a:xfrm>
            <a:prstGeom prst="rect">
              <a:avLst/>
            </a:prstGeom>
          </p:spPr>
          <p:txBody>
            <a:bodyPr anchor="ctr" rtlCol="false" tIns="50800" lIns="50800" bIns="50800" rIns="50800"/>
            <a:lstStyle/>
            <a:p>
              <a:pPr algn="ctr">
                <a:lnSpc>
                  <a:spcPts val="3640"/>
                </a:lnSpc>
              </a:pPr>
            </a:p>
          </p:txBody>
        </p:sp>
      </p:grpSp>
      <p:sp>
        <p:nvSpPr>
          <p:cNvPr name="TextBox 11" id="11"/>
          <p:cNvSpPr txBox="true"/>
          <p:nvPr/>
        </p:nvSpPr>
        <p:spPr>
          <a:xfrm rot="0">
            <a:off x="3494067" y="914400"/>
            <a:ext cx="10219491" cy="520699"/>
          </a:xfrm>
          <a:prstGeom prst="rect">
            <a:avLst/>
          </a:prstGeom>
        </p:spPr>
        <p:txBody>
          <a:bodyPr anchor="t" rtlCol="false" tIns="0" lIns="0" bIns="0" rIns="0">
            <a:spAutoFit/>
          </a:bodyPr>
          <a:lstStyle/>
          <a:p>
            <a:pPr algn="ctr">
              <a:lnSpc>
                <a:spcPts val="3640"/>
              </a:lnSpc>
              <a:spcBef>
                <a:spcPct val="0"/>
              </a:spcBef>
            </a:pPr>
            <a:r>
              <a:rPr lang="en-US" b="true" sz="2600" spc="52">
                <a:solidFill>
                  <a:srgbClr val="000000"/>
                </a:solidFill>
                <a:latin typeface="Crimson Roman Bold"/>
                <a:ea typeface="Crimson Roman Bold"/>
                <a:cs typeface="Crimson Roman Bold"/>
                <a:sym typeface="Crimson Roman Bold"/>
              </a:rPr>
              <a:t>Підходи українських науковців до травматичного стресу</a:t>
            </a:r>
          </a:p>
        </p:txBody>
      </p:sp>
      <p:grpSp>
        <p:nvGrpSpPr>
          <p:cNvPr name="Group 12" id="12"/>
          <p:cNvGrpSpPr/>
          <p:nvPr/>
        </p:nvGrpSpPr>
        <p:grpSpPr>
          <a:xfrm rot="0">
            <a:off x="2222558" y="6327879"/>
            <a:ext cx="5834012" cy="1214801"/>
            <a:chOff x="0" y="0"/>
            <a:chExt cx="1200414" cy="249959"/>
          </a:xfrm>
        </p:grpSpPr>
        <p:sp>
          <p:nvSpPr>
            <p:cNvPr name="Freeform 13" id="13"/>
            <p:cNvSpPr/>
            <p:nvPr/>
          </p:nvSpPr>
          <p:spPr>
            <a:xfrm flipH="false" flipV="false" rot="0">
              <a:off x="0" y="0"/>
              <a:ext cx="1200414" cy="249959"/>
            </a:xfrm>
            <a:custGeom>
              <a:avLst/>
              <a:gdLst/>
              <a:ahLst/>
              <a:cxnLst/>
              <a:rect r="r" b="b" t="t" l="l"/>
              <a:pathLst>
                <a:path h="249959" w="1200414">
                  <a:moveTo>
                    <a:pt x="25919" y="0"/>
                  </a:moveTo>
                  <a:lnTo>
                    <a:pt x="1174495" y="0"/>
                  </a:lnTo>
                  <a:cubicBezTo>
                    <a:pt x="1188810" y="0"/>
                    <a:pt x="1200414" y="11604"/>
                    <a:pt x="1200414" y="25919"/>
                  </a:cubicBezTo>
                  <a:lnTo>
                    <a:pt x="1200414" y="224040"/>
                  </a:lnTo>
                  <a:cubicBezTo>
                    <a:pt x="1200414" y="238355"/>
                    <a:pt x="1188810" y="249959"/>
                    <a:pt x="1174495" y="249959"/>
                  </a:cubicBezTo>
                  <a:lnTo>
                    <a:pt x="25919" y="249959"/>
                  </a:lnTo>
                  <a:cubicBezTo>
                    <a:pt x="19045" y="249959"/>
                    <a:pt x="12452" y="247228"/>
                    <a:pt x="7591" y="242368"/>
                  </a:cubicBezTo>
                  <a:cubicBezTo>
                    <a:pt x="2731" y="237507"/>
                    <a:pt x="0" y="230915"/>
                    <a:pt x="0" y="224040"/>
                  </a:cubicBezTo>
                  <a:lnTo>
                    <a:pt x="0" y="25919"/>
                  </a:lnTo>
                  <a:cubicBezTo>
                    <a:pt x="0" y="11604"/>
                    <a:pt x="11604" y="0"/>
                    <a:pt x="25919" y="0"/>
                  </a:cubicBezTo>
                  <a:close/>
                </a:path>
              </a:pathLst>
            </a:custGeom>
            <a:solidFill>
              <a:srgbClr val="D9D9D9"/>
            </a:solidFill>
          </p:spPr>
        </p:sp>
        <p:sp>
          <p:nvSpPr>
            <p:cNvPr name="TextBox 14" id="14"/>
            <p:cNvSpPr txBox="true"/>
            <p:nvPr/>
          </p:nvSpPr>
          <p:spPr>
            <a:xfrm>
              <a:off x="0" y="-114300"/>
              <a:ext cx="1200414" cy="364259"/>
            </a:xfrm>
            <a:prstGeom prst="rect">
              <a:avLst/>
            </a:prstGeom>
          </p:spPr>
          <p:txBody>
            <a:bodyPr anchor="ctr" rtlCol="false" tIns="50800" lIns="50800" bIns="50800" rIns="50800"/>
            <a:lstStyle/>
            <a:p>
              <a:pPr algn="ctr">
                <a:lnSpc>
                  <a:spcPts val="3640"/>
                </a:lnSpc>
              </a:pPr>
            </a:p>
          </p:txBody>
        </p:sp>
      </p:grpSp>
      <p:grpSp>
        <p:nvGrpSpPr>
          <p:cNvPr name="Group 15" id="15"/>
          <p:cNvGrpSpPr/>
          <p:nvPr/>
        </p:nvGrpSpPr>
        <p:grpSpPr>
          <a:xfrm rot="0">
            <a:off x="2222558" y="7889465"/>
            <a:ext cx="5834012" cy="1368835"/>
            <a:chOff x="0" y="0"/>
            <a:chExt cx="1200414" cy="281653"/>
          </a:xfrm>
        </p:grpSpPr>
        <p:sp>
          <p:nvSpPr>
            <p:cNvPr name="Freeform 16" id="16"/>
            <p:cNvSpPr/>
            <p:nvPr/>
          </p:nvSpPr>
          <p:spPr>
            <a:xfrm flipH="false" flipV="false" rot="0">
              <a:off x="0" y="0"/>
              <a:ext cx="1200414" cy="281653"/>
            </a:xfrm>
            <a:custGeom>
              <a:avLst/>
              <a:gdLst/>
              <a:ahLst/>
              <a:cxnLst/>
              <a:rect r="r" b="b" t="t" l="l"/>
              <a:pathLst>
                <a:path h="281653" w="1200414">
                  <a:moveTo>
                    <a:pt x="25919" y="0"/>
                  </a:moveTo>
                  <a:lnTo>
                    <a:pt x="1174495" y="0"/>
                  </a:lnTo>
                  <a:cubicBezTo>
                    <a:pt x="1188810" y="0"/>
                    <a:pt x="1200414" y="11604"/>
                    <a:pt x="1200414" y="25919"/>
                  </a:cubicBezTo>
                  <a:lnTo>
                    <a:pt x="1200414" y="255735"/>
                  </a:lnTo>
                  <a:cubicBezTo>
                    <a:pt x="1200414" y="262609"/>
                    <a:pt x="1197683" y="269201"/>
                    <a:pt x="1192823" y="274062"/>
                  </a:cubicBezTo>
                  <a:cubicBezTo>
                    <a:pt x="1187962" y="278923"/>
                    <a:pt x="1181369" y="281653"/>
                    <a:pt x="1174495" y="281653"/>
                  </a:cubicBezTo>
                  <a:lnTo>
                    <a:pt x="25919" y="281653"/>
                  </a:lnTo>
                  <a:cubicBezTo>
                    <a:pt x="11604" y="281653"/>
                    <a:pt x="0" y="270049"/>
                    <a:pt x="0" y="255735"/>
                  </a:cubicBezTo>
                  <a:lnTo>
                    <a:pt x="0" y="25919"/>
                  </a:lnTo>
                  <a:cubicBezTo>
                    <a:pt x="0" y="11604"/>
                    <a:pt x="11604" y="0"/>
                    <a:pt x="25919" y="0"/>
                  </a:cubicBezTo>
                  <a:close/>
                </a:path>
              </a:pathLst>
            </a:custGeom>
            <a:solidFill>
              <a:srgbClr val="D9D9D9"/>
            </a:solidFill>
          </p:spPr>
        </p:sp>
        <p:sp>
          <p:nvSpPr>
            <p:cNvPr name="TextBox 17" id="17"/>
            <p:cNvSpPr txBox="true"/>
            <p:nvPr/>
          </p:nvSpPr>
          <p:spPr>
            <a:xfrm>
              <a:off x="0" y="-114300"/>
              <a:ext cx="1200414" cy="395953"/>
            </a:xfrm>
            <a:prstGeom prst="rect">
              <a:avLst/>
            </a:prstGeom>
          </p:spPr>
          <p:txBody>
            <a:bodyPr anchor="ctr" rtlCol="false" tIns="50800" lIns="50800" bIns="50800" rIns="50800"/>
            <a:lstStyle/>
            <a:p>
              <a:pPr algn="ctr">
                <a:lnSpc>
                  <a:spcPts val="3640"/>
                </a:lnSpc>
              </a:pPr>
            </a:p>
          </p:txBody>
        </p:sp>
      </p:grpSp>
      <p:sp>
        <p:nvSpPr>
          <p:cNvPr name="TextBox 18" id="18"/>
          <p:cNvSpPr txBox="true"/>
          <p:nvPr/>
        </p:nvSpPr>
        <p:spPr>
          <a:xfrm rot="0">
            <a:off x="2222558" y="2134905"/>
            <a:ext cx="5834012" cy="478154"/>
          </a:xfrm>
          <a:prstGeom prst="rect">
            <a:avLst/>
          </a:prstGeom>
        </p:spPr>
        <p:txBody>
          <a:bodyPr anchor="t" rtlCol="false" tIns="0" lIns="0" bIns="0" rIns="0">
            <a:spAutoFit/>
          </a:bodyPr>
          <a:lstStyle/>
          <a:p>
            <a:pPr algn="ctr">
              <a:lnSpc>
                <a:spcPts val="3360"/>
              </a:lnSpc>
              <a:spcBef>
                <a:spcPct val="0"/>
              </a:spcBef>
            </a:pPr>
            <a:r>
              <a:rPr lang="en-US" b="true" sz="2400" spc="48">
                <a:solidFill>
                  <a:srgbClr val="000000"/>
                </a:solidFill>
                <a:latin typeface="Crimson Roman Bold"/>
                <a:ea typeface="Crimson Roman Bold"/>
                <a:cs typeface="Crimson Roman Bold"/>
                <a:sym typeface="Crimson Roman Bold"/>
              </a:rPr>
              <a:t>Підхід Людмили Карамушки</a:t>
            </a:r>
          </a:p>
        </p:txBody>
      </p:sp>
      <p:sp>
        <p:nvSpPr>
          <p:cNvPr name="TextBox 19" id="19"/>
          <p:cNvSpPr txBox="true"/>
          <p:nvPr/>
        </p:nvSpPr>
        <p:spPr>
          <a:xfrm rot="0">
            <a:off x="2445680" y="2995406"/>
            <a:ext cx="5387770" cy="912494"/>
          </a:xfrm>
          <a:prstGeom prst="rect">
            <a:avLst/>
          </a:prstGeom>
        </p:spPr>
        <p:txBody>
          <a:bodyPr anchor="t" rtlCol="false" tIns="0" lIns="0" bIns="0" rIns="0">
            <a:spAutoFit/>
          </a:bodyPr>
          <a:lstStyle/>
          <a:p>
            <a:pPr algn="ctr">
              <a:lnSpc>
                <a:spcPts val="3360"/>
              </a:lnSpc>
              <a:spcBef>
                <a:spcPct val="0"/>
              </a:spcBef>
            </a:pPr>
            <a:r>
              <a:rPr lang="en-US" b="true" sz="2400" spc="48">
                <a:solidFill>
                  <a:srgbClr val="000000"/>
                </a:solidFill>
                <a:latin typeface="Crimson Roman Bold"/>
                <a:ea typeface="Crimson Roman Bold"/>
                <a:cs typeface="Crimson Roman Bold"/>
                <a:sym typeface="Crimson Roman Bold"/>
              </a:rPr>
              <a:t>Ключові положення:</a:t>
            </a:r>
          </a:p>
          <a:p>
            <a:pPr algn="ctr">
              <a:lnSpc>
                <a:spcPts val="3360"/>
              </a:lnSpc>
              <a:spcBef>
                <a:spcPct val="0"/>
              </a:spcBef>
            </a:pPr>
            <a:r>
              <a:rPr lang="en-US" b="true" sz="2400" spc="48">
                <a:solidFill>
                  <a:srgbClr val="000000"/>
                </a:solidFill>
                <a:latin typeface="Crimson Roman Bold"/>
                <a:ea typeface="Crimson Roman Bold"/>
                <a:cs typeface="Crimson Roman Bold"/>
                <a:sym typeface="Crimson Roman Bold"/>
              </a:rPr>
              <a:t>· травма посилюється в умовах: </a:t>
            </a:r>
          </a:p>
        </p:txBody>
      </p:sp>
      <p:sp>
        <p:nvSpPr>
          <p:cNvPr name="TextBox 20" id="20"/>
          <p:cNvSpPr txBox="true"/>
          <p:nvPr/>
        </p:nvSpPr>
        <p:spPr>
          <a:xfrm rot="0">
            <a:off x="2334119" y="4915262"/>
            <a:ext cx="5610891" cy="462914"/>
          </a:xfrm>
          <a:prstGeom prst="rect">
            <a:avLst/>
          </a:prstGeom>
        </p:spPr>
        <p:txBody>
          <a:bodyPr anchor="t" rtlCol="false" tIns="0" lIns="0" bIns="0" rIns="0">
            <a:spAutoFit/>
          </a:bodyPr>
          <a:lstStyle/>
          <a:p>
            <a:pPr algn="ctr">
              <a:lnSpc>
                <a:spcPts val="3360"/>
              </a:lnSpc>
              <a:spcBef>
                <a:spcPct val="0"/>
              </a:spcBef>
            </a:pPr>
            <a:r>
              <a:rPr lang="en-US" sz="2400" spc="48">
                <a:solidFill>
                  <a:srgbClr val="000000"/>
                </a:solidFill>
                <a:latin typeface="Crimson Roman"/>
                <a:ea typeface="Crimson Roman"/>
                <a:cs typeface="Crimson Roman"/>
                <a:sym typeface="Crimson Roman"/>
              </a:rPr>
              <a:t>втрати соціальної підтримки</a:t>
            </a:r>
          </a:p>
        </p:txBody>
      </p:sp>
      <p:sp>
        <p:nvSpPr>
          <p:cNvPr name="TextBox 21" id="21"/>
          <p:cNvSpPr txBox="true"/>
          <p:nvPr/>
        </p:nvSpPr>
        <p:spPr>
          <a:xfrm rot="0">
            <a:off x="2551368" y="6627305"/>
            <a:ext cx="5176392" cy="462914"/>
          </a:xfrm>
          <a:prstGeom prst="rect">
            <a:avLst/>
          </a:prstGeom>
        </p:spPr>
        <p:txBody>
          <a:bodyPr anchor="t" rtlCol="false" tIns="0" lIns="0" bIns="0" rIns="0">
            <a:spAutoFit/>
          </a:bodyPr>
          <a:lstStyle/>
          <a:p>
            <a:pPr algn="ctr">
              <a:lnSpc>
                <a:spcPts val="3360"/>
              </a:lnSpc>
              <a:spcBef>
                <a:spcPct val="0"/>
              </a:spcBef>
            </a:pPr>
            <a:r>
              <a:rPr lang="en-US" sz="2400" spc="48">
                <a:solidFill>
                  <a:srgbClr val="000000"/>
                </a:solidFill>
                <a:latin typeface="Crimson Roman"/>
                <a:ea typeface="Crimson Roman"/>
                <a:cs typeface="Crimson Roman"/>
                <a:sym typeface="Crimson Roman"/>
              </a:rPr>
              <a:t>нестабільності середовища</a:t>
            </a:r>
          </a:p>
        </p:txBody>
      </p:sp>
      <p:sp>
        <p:nvSpPr>
          <p:cNvPr name="TextBox 22" id="22"/>
          <p:cNvSpPr txBox="true"/>
          <p:nvPr/>
        </p:nvSpPr>
        <p:spPr>
          <a:xfrm rot="0">
            <a:off x="2222558" y="7848078"/>
            <a:ext cx="5610891" cy="1301114"/>
          </a:xfrm>
          <a:prstGeom prst="rect">
            <a:avLst/>
          </a:prstGeom>
        </p:spPr>
        <p:txBody>
          <a:bodyPr anchor="t" rtlCol="false" tIns="0" lIns="0" bIns="0" rIns="0">
            <a:spAutoFit/>
          </a:bodyPr>
          <a:lstStyle/>
          <a:p>
            <a:pPr algn="ctr">
              <a:lnSpc>
                <a:spcPts val="3360"/>
              </a:lnSpc>
              <a:spcBef>
                <a:spcPct val="0"/>
              </a:spcBef>
            </a:pPr>
            <a:r>
              <a:rPr lang="en-US" sz="2400" spc="48">
                <a:solidFill>
                  <a:srgbClr val="000000"/>
                </a:solidFill>
                <a:latin typeface="Crimson Roman"/>
                <a:ea typeface="Crimson Roman"/>
                <a:cs typeface="Crimson Roman"/>
                <a:sym typeface="Crimson Roman"/>
              </a:rPr>
              <a:t>· важливим є не лише переживання події, а й: </a:t>
            </a:r>
          </a:p>
          <a:p>
            <a:pPr algn="ctr">
              <a:lnSpc>
                <a:spcPts val="3360"/>
              </a:lnSpc>
              <a:spcBef>
                <a:spcPct val="0"/>
              </a:spcBef>
            </a:pPr>
            <a:r>
              <a:rPr lang="en-US" sz="2400" spc="48">
                <a:solidFill>
                  <a:srgbClr val="000000"/>
                </a:solidFill>
                <a:latin typeface="Crimson Roman"/>
                <a:ea typeface="Crimson Roman"/>
                <a:cs typeface="Crimson Roman"/>
                <a:sym typeface="Crimson Roman"/>
              </a:rPr>
              <a:t>наявність ресурсів для її подолання</a:t>
            </a:r>
          </a:p>
        </p:txBody>
      </p:sp>
      <p:grpSp>
        <p:nvGrpSpPr>
          <p:cNvPr name="Group 23" id="23"/>
          <p:cNvGrpSpPr/>
          <p:nvPr/>
        </p:nvGrpSpPr>
        <p:grpSpPr>
          <a:xfrm rot="0">
            <a:off x="10289884" y="4770776"/>
            <a:ext cx="5834012" cy="1214801"/>
            <a:chOff x="0" y="0"/>
            <a:chExt cx="1200414" cy="249959"/>
          </a:xfrm>
        </p:grpSpPr>
        <p:sp>
          <p:nvSpPr>
            <p:cNvPr name="Freeform 24" id="24"/>
            <p:cNvSpPr/>
            <p:nvPr/>
          </p:nvSpPr>
          <p:spPr>
            <a:xfrm flipH="false" flipV="false" rot="0">
              <a:off x="0" y="0"/>
              <a:ext cx="1200414" cy="249959"/>
            </a:xfrm>
            <a:custGeom>
              <a:avLst/>
              <a:gdLst/>
              <a:ahLst/>
              <a:cxnLst/>
              <a:rect r="r" b="b" t="t" l="l"/>
              <a:pathLst>
                <a:path h="249959" w="1200414">
                  <a:moveTo>
                    <a:pt x="25919" y="0"/>
                  </a:moveTo>
                  <a:lnTo>
                    <a:pt x="1174495" y="0"/>
                  </a:lnTo>
                  <a:cubicBezTo>
                    <a:pt x="1188810" y="0"/>
                    <a:pt x="1200414" y="11604"/>
                    <a:pt x="1200414" y="25919"/>
                  </a:cubicBezTo>
                  <a:lnTo>
                    <a:pt x="1200414" y="224040"/>
                  </a:lnTo>
                  <a:cubicBezTo>
                    <a:pt x="1200414" y="238355"/>
                    <a:pt x="1188810" y="249959"/>
                    <a:pt x="1174495" y="249959"/>
                  </a:cubicBezTo>
                  <a:lnTo>
                    <a:pt x="25919" y="249959"/>
                  </a:lnTo>
                  <a:cubicBezTo>
                    <a:pt x="19045" y="249959"/>
                    <a:pt x="12452" y="247228"/>
                    <a:pt x="7591" y="242368"/>
                  </a:cubicBezTo>
                  <a:cubicBezTo>
                    <a:pt x="2731" y="237507"/>
                    <a:pt x="0" y="230915"/>
                    <a:pt x="0" y="224040"/>
                  </a:cubicBezTo>
                  <a:lnTo>
                    <a:pt x="0" y="25919"/>
                  </a:lnTo>
                  <a:cubicBezTo>
                    <a:pt x="0" y="11604"/>
                    <a:pt x="11604" y="0"/>
                    <a:pt x="25919" y="0"/>
                  </a:cubicBezTo>
                  <a:close/>
                </a:path>
              </a:pathLst>
            </a:custGeom>
            <a:solidFill>
              <a:srgbClr val="D9D9D9"/>
            </a:solidFill>
          </p:spPr>
        </p:sp>
        <p:sp>
          <p:nvSpPr>
            <p:cNvPr name="TextBox 25" id="25"/>
            <p:cNvSpPr txBox="true"/>
            <p:nvPr/>
          </p:nvSpPr>
          <p:spPr>
            <a:xfrm>
              <a:off x="0" y="-114300"/>
              <a:ext cx="1200414" cy="364259"/>
            </a:xfrm>
            <a:prstGeom prst="rect">
              <a:avLst/>
            </a:prstGeom>
          </p:spPr>
          <p:txBody>
            <a:bodyPr anchor="ctr" rtlCol="false" tIns="50800" lIns="50800" bIns="50800" rIns="50800"/>
            <a:lstStyle/>
            <a:p>
              <a:pPr algn="ctr">
                <a:lnSpc>
                  <a:spcPts val="3640"/>
                </a:lnSpc>
              </a:pPr>
            </a:p>
          </p:txBody>
        </p:sp>
      </p:grpSp>
      <p:grpSp>
        <p:nvGrpSpPr>
          <p:cNvPr name="Group 26" id="26"/>
          <p:cNvGrpSpPr/>
          <p:nvPr/>
        </p:nvGrpSpPr>
        <p:grpSpPr>
          <a:xfrm rot="0">
            <a:off x="10289884" y="6327879"/>
            <a:ext cx="5834012" cy="1214801"/>
            <a:chOff x="0" y="0"/>
            <a:chExt cx="1200414" cy="249959"/>
          </a:xfrm>
        </p:grpSpPr>
        <p:sp>
          <p:nvSpPr>
            <p:cNvPr name="Freeform 27" id="27"/>
            <p:cNvSpPr/>
            <p:nvPr/>
          </p:nvSpPr>
          <p:spPr>
            <a:xfrm flipH="false" flipV="false" rot="0">
              <a:off x="0" y="0"/>
              <a:ext cx="1200414" cy="249959"/>
            </a:xfrm>
            <a:custGeom>
              <a:avLst/>
              <a:gdLst/>
              <a:ahLst/>
              <a:cxnLst/>
              <a:rect r="r" b="b" t="t" l="l"/>
              <a:pathLst>
                <a:path h="249959" w="1200414">
                  <a:moveTo>
                    <a:pt x="25919" y="0"/>
                  </a:moveTo>
                  <a:lnTo>
                    <a:pt x="1174495" y="0"/>
                  </a:lnTo>
                  <a:cubicBezTo>
                    <a:pt x="1188810" y="0"/>
                    <a:pt x="1200414" y="11604"/>
                    <a:pt x="1200414" y="25919"/>
                  </a:cubicBezTo>
                  <a:lnTo>
                    <a:pt x="1200414" y="224040"/>
                  </a:lnTo>
                  <a:cubicBezTo>
                    <a:pt x="1200414" y="238355"/>
                    <a:pt x="1188810" y="249959"/>
                    <a:pt x="1174495" y="249959"/>
                  </a:cubicBezTo>
                  <a:lnTo>
                    <a:pt x="25919" y="249959"/>
                  </a:lnTo>
                  <a:cubicBezTo>
                    <a:pt x="19045" y="249959"/>
                    <a:pt x="12452" y="247228"/>
                    <a:pt x="7591" y="242368"/>
                  </a:cubicBezTo>
                  <a:cubicBezTo>
                    <a:pt x="2731" y="237507"/>
                    <a:pt x="0" y="230915"/>
                    <a:pt x="0" y="224040"/>
                  </a:cubicBezTo>
                  <a:lnTo>
                    <a:pt x="0" y="25919"/>
                  </a:lnTo>
                  <a:cubicBezTo>
                    <a:pt x="0" y="11604"/>
                    <a:pt x="11604" y="0"/>
                    <a:pt x="25919" y="0"/>
                  </a:cubicBezTo>
                  <a:close/>
                </a:path>
              </a:pathLst>
            </a:custGeom>
            <a:solidFill>
              <a:srgbClr val="D9D9D9"/>
            </a:solidFill>
          </p:spPr>
        </p:sp>
        <p:sp>
          <p:nvSpPr>
            <p:cNvPr name="TextBox 28" id="28"/>
            <p:cNvSpPr txBox="true"/>
            <p:nvPr/>
          </p:nvSpPr>
          <p:spPr>
            <a:xfrm>
              <a:off x="0" y="-114300"/>
              <a:ext cx="1200414" cy="364259"/>
            </a:xfrm>
            <a:prstGeom prst="rect">
              <a:avLst/>
            </a:prstGeom>
          </p:spPr>
          <p:txBody>
            <a:bodyPr anchor="ctr" rtlCol="false" tIns="50800" lIns="50800" bIns="50800" rIns="50800"/>
            <a:lstStyle/>
            <a:p>
              <a:pPr algn="ctr">
                <a:lnSpc>
                  <a:spcPts val="3640"/>
                </a:lnSpc>
              </a:pPr>
            </a:p>
          </p:txBody>
        </p:sp>
      </p:grpSp>
      <p:grpSp>
        <p:nvGrpSpPr>
          <p:cNvPr name="Group 29" id="29"/>
          <p:cNvGrpSpPr/>
          <p:nvPr/>
        </p:nvGrpSpPr>
        <p:grpSpPr>
          <a:xfrm rot="0">
            <a:off x="10289884" y="7884983"/>
            <a:ext cx="5834012" cy="1214801"/>
            <a:chOff x="0" y="0"/>
            <a:chExt cx="1200414" cy="249959"/>
          </a:xfrm>
        </p:grpSpPr>
        <p:sp>
          <p:nvSpPr>
            <p:cNvPr name="Freeform 30" id="30"/>
            <p:cNvSpPr/>
            <p:nvPr/>
          </p:nvSpPr>
          <p:spPr>
            <a:xfrm flipH="false" flipV="false" rot="0">
              <a:off x="0" y="0"/>
              <a:ext cx="1200414" cy="249959"/>
            </a:xfrm>
            <a:custGeom>
              <a:avLst/>
              <a:gdLst/>
              <a:ahLst/>
              <a:cxnLst/>
              <a:rect r="r" b="b" t="t" l="l"/>
              <a:pathLst>
                <a:path h="249959" w="1200414">
                  <a:moveTo>
                    <a:pt x="25919" y="0"/>
                  </a:moveTo>
                  <a:lnTo>
                    <a:pt x="1174495" y="0"/>
                  </a:lnTo>
                  <a:cubicBezTo>
                    <a:pt x="1188810" y="0"/>
                    <a:pt x="1200414" y="11604"/>
                    <a:pt x="1200414" y="25919"/>
                  </a:cubicBezTo>
                  <a:lnTo>
                    <a:pt x="1200414" y="224040"/>
                  </a:lnTo>
                  <a:cubicBezTo>
                    <a:pt x="1200414" y="238355"/>
                    <a:pt x="1188810" y="249959"/>
                    <a:pt x="1174495" y="249959"/>
                  </a:cubicBezTo>
                  <a:lnTo>
                    <a:pt x="25919" y="249959"/>
                  </a:lnTo>
                  <a:cubicBezTo>
                    <a:pt x="19045" y="249959"/>
                    <a:pt x="12452" y="247228"/>
                    <a:pt x="7591" y="242368"/>
                  </a:cubicBezTo>
                  <a:cubicBezTo>
                    <a:pt x="2731" y="237507"/>
                    <a:pt x="0" y="230915"/>
                    <a:pt x="0" y="224040"/>
                  </a:cubicBezTo>
                  <a:lnTo>
                    <a:pt x="0" y="25919"/>
                  </a:lnTo>
                  <a:cubicBezTo>
                    <a:pt x="0" y="11604"/>
                    <a:pt x="11604" y="0"/>
                    <a:pt x="25919" y="0"/>
                  </a:cubicBezTo>
                  <a:close/>
                </a:path>
              </a:pathLst>
            </a:custGeom>
            <a:solidFill>
              <a:srgbClr val="D9D9D9"/>
            </a:solidFill>
          </p:spPr>
        </p:sp>
        <p:sp>
          <p:nvSpPr>
            <p:cNvPr name="TextBox 31" id="31"/>
            <p:cNvSpPr txBox="true"/>
            <p:nvPr/>
          </p:nvSpPr>
          <p:spPr>
            <a:xfrm>
              <a:off x="0" y="-114300"/>
              <a:ext cx="1200414" cy="364259"/>
            </a:xfrm>
            <a:prstGeom prst="rect">
              <a:avLst/>
            </a:prstGeom>
          </p:spPr>
          <p:txBody>
            <a:bodyPr anchor="ctr" rtlCol="false" tIns="50800" lIns="50800" bIns="50800" rIns="50800"/>
            <a:lstStyle/>
            <a:p>
              <a:pPr algn="ctr">
                <a:lnSpc>
                  <a:spcPts val="3640"/>
                </a:lnSpc>
              </a:pPr>
            </a:p>
          </p:txBody>
        </p:sp>
      </p:grpSp>
      <p:sp>
        <p:nvSpPr>
          <p:cNvPr name="TextBox 32" id="32"/>
          <p:cNvSpPr txBox="true"/>
          <p:nvPr/>
        </p:nvSpPr>
        <p:spPr>
          <a:xfrm rot="0">
            <a:off x="10630437" y="2295559"/>
            <a:ext cx="5152905" cy="520699"/>
          </a:xfrm>
          <a:prstGeom prst="rect">
            <a:avLst/>
          </a:prstGeom>
        </p:spPr>
        <p:txBody>
          <a:bodyPr anchor="t" rtlCol="false" tIns="0" lIns="0" bIns="0" rIns="0">
            <a:spAutoFit/>
          </a:bodyPr>
          <a:lstStyle/>
          <a:p>
            <a:pPr algn="ctr">
              <a:lnSpc>
                <a:spcPts val="3640"/>
              </a:lnSpc>
              <a:spcBef>
                <a:spcPct val="0"/>
              </a:spcBef>
            </a:pPr>
            <a:r>
              <a:rPr lang="en-US" b="true" sz="2600" spc="52">
                <a:solidFill>
                  <a:srgbClr val="000000"/>
                </a:solidFill>
                <a:latin typeface="Crimson Roman Bold"/>
                <a:ea typeface="Crimson Roman Bold"/>
                <a:cs typeface="Crimson Roman Bold"/>
                <a:sym typeface="Crimson Roman Bold"/>
              </a:rPr>
              <a:t>Підхід Олени Бондарчук</a:t>
            </a:r>
          </a:p>
        </p:txBody>
      </p:sp>
      <p:sp>
        <p:nvSpPr>
          <p:cNvPr name="TextBox 33" id="33"/>
          <p:cNvSpPr txBox="true"/>
          <p:nvPr/>
        </p:nvSpPr>
        <p:spPr>
          <a:xfrm rot="0">
            <a:off x="10783099" y="4849222"/>
            <a:ext cx="5152905" cy="882014"/>
          </a:xfrm>
          <a:prstGeom prst="rect">
            <a:avLst/>
          </a:prstGeom>
        </p:spPr>
        <p:txBody>
          <a:bodyPr anchor="t" rtlCol="false" tIns="0" lIns="0" bIns="0" rIns="0">
            <a:spAutoFit/>
          </a:bodyPr>
          <a:lstStyle/>
          <a:p>
            <a:pPr algn="ctr">
              <a:lnSpc>
                <a:spcPts val="3360"/>
              </a:lnSpc>
              <a:spcBef>
                <a:spcPct val="0"/>
              </a:spcBef>
            </a:pPr>
            <a:r>
              <a:rPr lang="en-US" sz="2400" spc="48">
                <a:solidFill>
                  <a:srgbClr val="000000"/>
                </a:solidFill>
                <a:latin typeface="Crimson Roman"/>
                <a:ea typeface="Crimson Roman"/>
                <a:cs typeface="Crimson Roman"/>
                <a:sym typeface="Crimson Roman"/>
              </a:rPr>
              <a:t>· травма — це не тільки подія, а: </a:t>
            </a:r>
          </a:p>
          <a:p>
            <a:pPr algn="ctr">
              <a:lnSpc>
                <a:spcPts val="3360"/>
              </a:lnSpc>
              <a:spcBef>
                <a:spcPct val="0"/>
              </a:spcBef>
            </a:pPr>
            <a:r>
              <a:rPr lang="en-US" sz="2400" spc="48">
                <a:solidFill>
                  <a:srgbClr val="000000"/>
                </a:solidFill>
                <a:latin typeface="Crimson Roman"/>
                <a:ea typeface="Crimson Roman"/>
                <a:cs typeface="Crimson Roman"/>
                <a:sym typeface="Crimson Roman"/>
              </a:rPr>
              <a:t>її інтерпретація особистістю</a:t>
            </a:r>
          </a:p>
        </p:txBody>
      </p:sp>
      <p:sp>
        <p:nvSpPr>
          <p:cNvPr name="TextBox 34" id="34"/>
          <p:cNvSpPr txBox="true"/>
          <p:nvPr/>
        </p:nvSpPr>
        <p:spPr>
          <a:xfrm rot="0">
            <a:off x="11041450" y="6439346"/>
            <a:ext cx="3978584" cy="462914"/>
          </a:xfrm>
          <a:prstGeom prst="rect">
            <a:avLst/>
          </a:prstGeom>
        </p:spPr>
        <p:txBody>
          <a:bodyPr anchor="t" rtlCol="false" tIns="0" lIns="0" bIns="0" rIns="0">
            <a:spAutoFit/>
          </a:bodyPr>
          <a:lstStyle/>
          <a:p>
            <a:pPr algn="ctr">
              <a:lnSpc>
                <a:spcPts val="3360"/>
              </a:lnSpc>
              <a:spcBef>
                <a:spcPct val="0"/>
              </a:spcBef>
            </a:pPr>
            <a:r>
              <a:rPr lang="en-US" sz="2400" spc="48">
                <a:solidFill>
                  <a:srgbClr val="000000"/>
                </a:solidFill>
                <a:latin typeface="Crimson Roman"/>
                <a:ea typeface="Crimson Roman"/>
                <a:cs typeface="Crimson Roman"/>
                <a:sym typeface="Crimson Roman"/>
              </a:rPr>
              <a:t>рефлексія</a:t>
            </a:r>
          </a:p>
        </p:txBody>
      </p:sp>
      <p:sp>
        <p:nvSpPr>
          <p:cNvPr name="TextBox 35" id="35"/>
          <p:cNvSpPr txBox="true"/>
          <p:nvPr/>
        </p:nvSpPr>
        <p:spPr>
          <a:xfrm rot="0">
            <a:off x="11318905" y="8208539"/>
            <a:ext cx="3423674" cy="462914"/>
          </a:xfrm>
          <a:prstGeom prst="rect">
            <a:avLst/>
          </a:prstGeom>
        </p:spPr>
        <p:txBody>
          <a:bodyPr anchor="t" rtlCol="false" tIns="0" lIns="0" bIns="0" rIns="0">
            <a:spAutoFit/>
          </a:bodyPr>
          <a:lstStyle/>
          <a:p>
            <a:pPr algn="ctr">
              <a:lnSpc>
                <a:spcPts val="3360"/>
              </a:lnSpc>
              <a:spcBef>
                <a:spcPct val="0"/>
              </a:spcBef>
            </a:pPr>
            <a:r>
              <a:rPr lang="en-US" sz="2400" spc="48">
                <a:solidFill>
                  <a:srgbClr val="000000"/>
                </a:solidFill>
                <a:latin typeface="Crimson Roman"/>
                <a:ea typeface="Crimson Roman"/>
                <a:cs typeface="Crimson Roman"/>
                <a:sym typeface="Crimson Roman"/>
              </a:rPr>
              <a:t>смислотворення</a:t>
            </a:r>
          </a:p>
        </p:txBody>
      </p:sp>
      <p:sp>
        <p:nvSpPr>
          <p:cNvPr name="TextBox 36" id="36"/>
          <p:cNvSpPr txBox="true"/>
          <p:nvPr/>
        </p:nvSpPr>
        <p:spPr>
          <a:xfrm rot="0">
            <a:off x="10841815" y="3212576"/>
            <a:ext cx="4730150" cy="478154"/>
          </a:xfrm>
          <a:prstGeom prst="rect">
            <a:avLst/>
          </a:prstGeom>
        </p:spPr>
        <p:txBody>
          <a:bodyPr anchor="t" rtlCol="false" tIns="0" lIns="0" bIns="0" rIns="0">
            <a:spAutoFit/>
          </a:bodyPr>
          <a:lstStyle/>
          <a:p>
            <a:pPr algn="ctr">
              <a:lnSpc>
                <a:spcPts val="3360"/>
              </a:lnSpc>
              <a:spcBef>
                <a:spcPct val="0"/>
              </a:spcBef>
            </a:pPr>
            <a:r>
              <a:rPr lang="en-US" b="true" sz="2400" spc="48">
                <a:solidFill>
                  <a:srgbClr val="000000"/>
                </a:solidFill>
                <a:latin typeface="Crimson Roman Bold"/>
                <a:ea typeface="Crimson Roman Bold"/>
                <a:cs typeface="Crimson Roman Bold"/>
                <a:sym typeface="Crimson Roman Bold"/>
              </a:rPr>
              <a:t>Ключові положення:</a:t>
            </a:r>
          </a:p>
        </p:txBody>
      </p:sp>
    </p:spTree>
  </p:cSld>
  <p:clrMapOvr>
    <a:masterClrMapping/>
  </p:clrMapOvr>
</p:sld>
</file>

<file path=ppt/slides/slide1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860346" y="1737968"/>
            <a:ext cx="5998417" cy="2184238"/>
            <a:chOff x="0" y="0"/>
            <a:chExt cx="1234242" cy="449432"/>
          </a:xfrm>
        </p:grpSpPr>
        <p:sp>
          <p:nvSpPr>
            <p:cNvPr name="Freeform 3" id="3"/>
            <p:cNvSpPr/>
            <p:nvPr/>
          </p:nvSpPr>
          <p:spPr>
            <a:xfrm flipH="false" flipV="false" rot="0">
              <a:off x="0" y="0"/>
              <a:ext cx="1234242" cy="449432"/>
            </a:xfrm>
            <a:custGeom>
              <a:avLst/>
              <a:gdLst/>
              <a:ahLst/>
              <a:cxnLst/>
              <a:rect r="r" b="b" t="t" l="l"/>
              <a:pathLst>
                <a:path h="449432" w="1234242">
                  <a:moveTo>
                    <a:pt x="25208" y="0"/>
                  </a:moveTo>
                  <a:lnTo>
                    <a:pt x="1209034" y="0"/>
                  </a:lnTo>
                  <a:cubicBezTo>
                    <a:pt x="1222956" y="0"/>
                    <a:pt x="1234242" y="11286"/>
                    <a:pt x="1234242" y="25208"/>
                  </a:cubicBezTo>
                  <a:lnTo>
                    <a:pt x="1234242" y="424223"/>
                  </a:lnTo>
                  <a:cubicBezTo>
                    <a:pt x="1234242" y="430909"/>
                    <a:pt x="1231586" y="437321"/>
                    <a:pt x="1226859" y="442048"/>
                  </a:cubicBezTo>
                  <a:cubicBezTo>
                    <a:pt x="1222131" y="446776"/>
                    <a:pt x="1215719" y="449432"/>
                    <a:pt x="1209034" y="449432"/>
                  </a:cubicBezTo>
                  <a:lnTo>
                    <a:pt x="25208" y="449432"/>
                  </a:lnTo>
                  <a:cubicBezTo>
                    <a:pt x="18523" y="449432"/>
                    <a:pt x="12111" y="446776"/>
                    <a:pt x="7383" y="442048"/>
                  </a:cubicBezTo>
                  <a:cubicBezTo>
                    <a:pt x="2656" y="437321"/>
                    <a:pt x="0" y="430909"/>
                    <a:pt x="0" y="424223"/>
                  </a:cubicBezTo>
                  <a:lnTo>
                    <a:pt x="0" y="25208"/>
                  </a:lnTo>
                  <a:cubicBezTo>
                    <a:pt x="0" y="18523"/>
                    <a:pt x="2656" y="12111"/>
                    <a:pt x="7383" y="7383"/>
                  </a:cubicBezTo>
                  <a:cubicBezTo>
                    <a:pt x="12111" y="2656"/>
                    <a:pt x="18523" y="0"/>
                    <a:pt x="25208" y="0"/>
                  </a:cubicBezTo>
                  <a:close/>
                </a:path>
              </a:pathLst>
            </a:custGeom>
            <a:solidFill>
              <a:srgbClr val="D9D9D9"/>
            </a:solidFill>
          </p:spPr>
        </p:sp>
        <p:sp>
          <p:nvSpPr>
            <p:cNvPr name="TextBox 4" id="4"/>
            <p:cNvSpPr txBox="true"/>
            <p:nvPr/>
          </p:nvSpPr>
          <p:spPr>
            <a:xfrm>
              <a:off x="0" y="-114300"/>
              <a:ext cx="1234242" cy="563732"/>
            </a:xfrm>
            <a:prstGeom prst="rect">
              <a:avLst/>
            </a:prstGeom>
          </p:spPr>
          <p:txBody>
            <a:bodyPr anchor="ctr" rtlCol="false" tIns="50800" lIns="50800" bIns="50800" rIns="50800"/>
            <a:lstStyle/>
            <a:p>
              <a:pPr algn="ctr">
                <a:lnSpc>
                  <a:spcPts val="3640"/>
                </a:lnSpc>
              </a:pPr>
            </a:p>
          </p:txBody>
        </p:sp>
      </p:grpSp>
      <p:grpSp>
        <p:nvGrpSpPr>
          <p:cNvPr name="Group 5" id="5"/>
          <p:cNvGrpSpPr/>
          <p:nvPr/>
        </p:nvGrpSpPr>
        <p:grpSpPr>
          <a:xfrm rot="0">
            <a:off x="860346" y="5745650"/>
            <a:ext cx="5790619" cy="1355720"/>
            <a:chOff x="0" y="0"/>
            <a:chExt cx="1191485" cy="278955"/>
          </a:xfrm>
        </p:grpSpPr>
        <p:sp>
          <p:nvSpPr>
            <p:cNvPr name="Freeform 6" id="6"/>
            <p:cNvSpPr/>
            <p:nvPr/>
          </p:nvSpPr>
          <p:spPr>
            <a:xfrm flipH="false" flipV="false" rot="0">
              <a:off x="0" y="0"/>
              <a:ext cx="1191485" cy="278955"/>
            </a:xfrm>
            <a:custGeom>
              <a:avLst/>
              <a:gdLst/>
              <a:ahLst/>
              <a:cxnLst/>
              <a:rect r="r" b="b" t="t" l="l"/>
              <a:pathLst>
                <a:path h="278955" w="1191485">
                  <a:moveTo>
                    <a:pt x="26113" y="0"/>
                  </a:moveTo>
                  <a:lnTo>
                    <a:pt x="1165373" y="0"/>
                  </a:lnTo>
                  <a:cubicBezTo>
                    <a:pt x="1179794" y="0"/>
                    <a:pt x="1191485" y="11691"/>
                    <a:pt x="1191485" y="26113"/>
                  </a:cubicBezTo>
                  <a:lnTo>
                    <a:pt x="1191485" y="252842"/>
                  </a:lnTo>
                  <a:cubicBezTo>
                    <a:pt x="1191485" y="267264"/>
                    <a:pt x="1179794" y="278955"/>
                    <a:pt x="1165373" y="278955"/>
                  </a:cubicBezTo>
                  <a:lnTo>
                    <a:pt x="26113" y="278955"/>
                  </a:lnTo>
                  <a:cubicBezTo>
                    <a:pt x="11691" y="278955"/>
                    <a:pt x="0" y="267264"/>
                    <a:pt x="0" y="252842"/>
                  </a:cubicBezTo>
                  <a:lnTo>
                    <a:pt x="0" y="26113"/>
                  </a:lnTo>
                  <a:cubicBezTo>
                    <a:pt x="0" y="11691"/>
                    <a:pt x="11691" y="0"/>
                    <a:pt x="26113" y="0"/>
                  </a:cubicBezTo>
                  <a:close/>
                </a:path>
              </a:pathLst>
            </a:custGeom>
            <a:solidFill>
              <a:srgbClr val="D9D9D9"/>
            </a:solidFill>
          </p:spPr>
        </p:sp>
        <p:sp>
          <p:nvSpPr>
            <p:cNvPr name="TextBox 7" id="7"/>
            <p:cNvSpPr txBox="true"/>
            <p:nvPr/>
          </p:nvSpPr>
          <p:spPr>
            <a:xfrm>
              <a:off x="0" y="-114300"/>
              <a:ext cx="1191485" cy="393255"/>
            </a:xfrm>
            <a:prstGeom prst="rect">
              <a:avLst/>
            </a:prstGeom>
          </p:spPr>
          <p:txBody>
            <a:bodyPr anchor="ctr" rtlCol="false" tIns="50800" lIns="50800" bIns="50800" rIns="50800"/>
            <a:lstStyle/>
            <a:p>
              <a:pPr algn="ctr">
                <a:lnSpc>
                  <a:spcPts val="3640"/>
                </a:lnSpc>
              </a:pPr>
            </a:p>
          </p:txBody>
        </p:sp>
      </p:grpSp>
      <p:sp>
        <p:nvSpPr>
          <p:cNvPr name="TextBox 8" id="8"/>
          <p:cNvSpPr txBox="true"/>
          <p:nvPr/>
        </p:nvSpPr>
        <p:spPr>
          <a:xfrm rot="0">
            <a:off x="5523616" y="1115145"/>
            <a:ext cx="6536174" cy="520699"/>
          </a:xfrm>
          <a:prstGeom prst="rect">
            <a:avLst/>
          </a:prstGeom>
        </p:spPr>
        <p:txBody>
          <a:bodyPr anchor="t" rtlCol="false" tIns="0" lIns="0" bIns="0" rIns="0">
            <a:spAutoFit/>
          </a:bodyPr>
          <a:lstStyle/>
          <a:p>
            <a:pPr algn="ctr">
              <a:lnSpc>
                <a:spcPts val="3640"/>
              </a:lnSpc>
              <a:spcBef>
                <a:spcPct val="0"/>
              </a:spcBef>
            </a:pPr>
            <a:r>
              <a:rPr lang="en-US" b="true" sz="2600" spc="52">
                <a:solidFill>
                  <a:srgbClr val="000000"/>
                </a:solidFill>
                <a:latin typeface="Crimson Roman Bold"/>
                <a:ea typeface="Crimson Roman Bold"/>
                <a:cs typeface="Crimson Roman Bold"/>
                <a:sym typeface="Crimson Roman Bold"/>
              </a:rPr>
              <a:t>Теорія психологічної резилієнтності </a:t>
            </a:r>
          </a:p>
        </p:txBody>
      </p:sp>
      <p:sp>
        <p:nvSpPr>
          <p:cNvPr name="TextBox 9" id="9"/>
          <p:cNvSpPr txBox="true"/>
          <p:nvPr/>
        </p:nvSpPr>
        <p:spPr>
          <a:xfrm rot="0">
            <a:off x="1625445" y="1829581"/>
            <a:ext cx="4260421" cy="1346834"/>
          </a:xfrm>
          <a:prstGeom prst="rect">
            <a:avLst/>
          </a:prstGeom>
        </p:spPr>
        <p:txBody>
          <a:bodyPr anchor="t" rtlCol="false" tIns="0" lIns="0" bIns="0" rIns="0">
            <a:spAutoFit/>
          </a:bodyPr>
          <a:lstStyle/>
          <a:p>
            <a:pPr algn="ctr">
              <a:lnSpc>
                <a:spcPts val="3360"/>
              </a:lnSpc>
              <a:spcBef>
                <a:spcPct val="0"/>
              </a:spcBef>
            </a:pPr>
            <a:r>
              <a:rPr lang="en-US" b="true" sz="2400" spc="48">
                <a:solidFill>
                  <a:srgbClr val="000000"/>
                </a:solidFill>
                <a:latin typeface="Crimson Roman Bold"/>
                <a:ea typeface="Crimson Roman Bold"/>
                <a:cs typeface="Crimson Roman Bold"/>
                <a:sym typeface="Crimson Roman Bold"/>
              </a:rPr>
              <a:t>Підхід Людмили Карамушки: ресурсна модель резилієнтності</a:t>
            </a:r>
          </a:p>
        </p:txBody>
      </p:sp>
      <p:grpSp>
        <p:nvGrpSpPr>
          <p:cNvPr name="Group 10" id="10"/>
          <p:cNvGrpSpPr/>
          <p:nvPr/>
        </p:nvGrpSpPr>
        <p:grpSpPr>
          <a:xfrm rot="0">
            <a:off x="860346" y="7339495"/>
            <a:ext cx="5790619" cy="1332233"/>
            <a:chOff x="0" y="0"/>
            <a:chExt cx="1191485" cy="274122"/>
          </a:xfrm>
        </p:grpSpPr>
        <p:sp>
          <p:nvSpPr>
            <p:cNvPr name="Freeform 11" id="11"/>
            <p:cNvSpPr/>
            <p:nvPr/>
          </p:nvSpPr>
          <p:spPr>
            <a:xfrm flipH="false" flipV="false" rot="0">
              <a:off x="0" y="0"/>
              <a:ext cx="1191485" cy="274122"/>
            </a:xfrm>
            <a:custGeom>
              <a:avLst/>
              <a:gdLst/>
              <a:ahLst/>
              <a:cxnLst/>
              <a:rect r="r" b="b" t="t" l="l"/>
              <a:pathLst>
                <a:path h="274122" w="1191485">
                  <a:moveTo>
                    <a:pt x="26113" y="0"/>
                  </a:moveTo>
                  <a:lnTo>
                    <a:pt x="1165373" y="0"/>
                  </a:lnTo>
                  <a:cubicBezTo>
                    <a:pt x="1179794" y="0"/>
                    <a:pt x="1191485" y="11691"/>
                    <a:pt x="1191485" y="26113"/>
                  </a:cubicBezTo>
                  <a:lnTo>
                    <a:pt x="1191485" y="248009"/>
                  </a:lnTo>
                  <a:cubicBezTo>
                    <a:pt x="1191485" y="262431"/>
                    <a:pt x="1179794" y="274122"/>
                    <a:pt x="1165373" y="274122"/>
                  </a:cubicBezTo>
                  <a:lnTo>
                    <a:pt x="26113" y="274122"/>
                  </a:lnTo>
                  <a:cubicBezTo>
                    <a:pt x="11691" y="274122"/>
                    <a:pt x="0" y="262431"/>
                    <a:pt x="0" y="248009"/>
                  </a:cubicBezTo>
                  <a:lnTo>
                    <a:pt x="0" y="26113"/>
                  </a:lnTo>
                  <a:cubicBezTo>
                    <a:pt x="0" y="11691"/>
                    <a:pt x="11691" y="0"/>
                    <a:pt x="26113" y="0"/>
                  </a:cubicBezTo>
                  <a:close/>
                </a:path>
              </a:pathLst>
            </a:custGeom>
            <a:solidFill>
              <a:srgbClr val="D9D9D9"/>
            </a:solidFill>
          </p:spPr>
        </p:sp>
        <p:sp>
          <p:nvSpPr>
            <p:cNvPr name="TextBox 12" id="12"/>
            <p:cNvSpPr txBox="true"/>
            <p:nvPr/>
          </p:nvSpPr>
          <p:spPr>
            <a:xfrm>
              <a:off x="0" y="-114300"/>
              <a:ext cx="1191485" cy="388422"/>
            </a:xfrm>
            <a:prstGeom prst="rect">
              <a:avLst/>
            </a:prstGeom>
          </p:spPr>
          <p:txBody>
            <a:bodyPr anchor="ctr" rtlCol="false" tIns="50800" lIns="50800" bIns="50800" rIns="50800"/>
            <a:lstStyle/>
            <a:p>
              <a:pPr algn="ctr">
                <a:lnSpc>
                  <a:spcPts val="3640"/>
                </a:lnSpc>
              </a:pPr>
            </a:p>
          </p:txBody>
        </p:sp>
      </p:grpSp>
      <p:grpSp>
        <p:nvGrpSpPr>
          <p:cNvPr name="Group 13" id="13"/>
          <p:cNvGrpSpPr/>
          <p:nvPr/>
        </p:nvGrpSpPr>
        <p:grpSpPr>
          <a:xfrm rot="0">
            <a:off x="860346" y="4156068"/>
            <a:ext cx="5790619" cy="1355720"/>
            <a:chOff x="0" y="0"/>
            <a:chExt cx="1191485" cy="278955"/>
          </a:xfrm>
        </p:grpSpPr>
        <p:sp>
          <p:nvSpPr>
            <p:cNvPr name="Freeform 14" id="14"/>
            <p:cNvSpPr/>
            <p:nvPr/>
          </p:nvSpPr>
          <p:spPr>
            <a:xfrm flipH="false" flipV="false" rot="0">
              <a:off x="0" y="0"/>
              <a:ext cx="1191485" cy="278955"/>
            </a:xfrm>
            <a:custGeom>
              <a:avLst/>
              <a:gdLst/>
              <a:ahLst/>
              <a:cxnLst/>
              <a:rect r="r" b="b" t="t" l="l"/>
              <a:pathLst>
                <a:path h="278955" w="1191485">
                  <a:moveTo>
                    <a:pt x="26113" y="0"/>
                  </a:moveTo>
                  <a:lnTo>
                    <a:pt x="1165373" y="0"/>
                  </a:lnTo>
                  <a:cubicBezTo>
                    <a:pt x="1179794" y="0"/>
                    <a:pt x="1191485" y="11691"/>
                    <a:pt x="1191485" y="26113"/>
                  </a:cubicBezTo>
                  <a:lnTo>
                    <a:pt x="1191485" y="252842"/>
                  </a:lnTo>
                  <a:cubicBezTo>
                    <a:pt x="1191485" y="267264"/>
                    <a:pt x="1179794" y="278955"/>
                    <a:pt x="1165373" y="278955"/>
                  </a:cubicBezTo>
                  <a:lnTo>
                    <a:pt x="26113" y="278955"/>
                  </a:lnTo>
                  <a:cubicBezTo>
                    <a:pt x="11691" y="278955"/>
                    <a:pt x="0" y="267264"/>
                    <a:pt x="0" y="252842"/>
                  </a:cubicBezTo>
                  <a:lnTo>
                    <a:pt x="0" y="26113"/>
                  </a:lnTo>
                  <a:cubicBezTo>
                    <a:pt x="0" y="11691"/>
                    <a:pt x="11691" y="0"/>
                    <a:pt x="26113" y="0"/>
                  </a:cubicBezTo>
                  <a:close/>
                </a:path>
              </a:pathLst>
            </a:custGeom>
            <a:solidFill>
              <a:srgbClr val="D9D9D9"/>
            </a:solidFill>
          </p:spPr>
        </p:sp>
        <p:sp>
          <p:nvSpPr>
            <p:cNvPr name="TextBox 15" id="15"/>
            <p:cNvSpPr txBox="true"/>
            <p:nvPr/>
          </p:nvSpPr>
          <p:spPr>
            <a:xfrm>
              <a:off x="0" y="-114300"/>
              <a:ext cx="1191485" cy="393255"/>
            </a:xfrm>
            <a:prstGeom prst="rect">
              <a:avLst/>
            </a:prstGeom>
          </p:spPr>
          <p:txBody>
            <a:bodyPr anchor="ctr" rtlCol="false" tIns="50800" lIns="50800" bIns="50800" rIns="50800"/>
            <a:lstStyle/>
            <a:p>
              <a:pPr algn="ctr">
                <a:lnSpc>
                  <a:spcPts val="3640"/>
                </a:lnSpc>
              </a:pPr>
            </a:p>
          </p:txBody>
        </p:sp>
      </p:grpSp>
      <p:sp>
        <p:nvSpPr>
          <p:cNvPr name="TextBox 16" id="16"/>
          <p:cNvSpPr txBox="true"/>
          <p:nvPr/>
        </p:nvSpPr>
        <p:spPr>
          <a:xfrm rot="0">
            <a:off x="1083467" y="3366916"/>
            <a:ext cx="5344377" cy="462914"/>
          </a:xfrm>
          <a:prstGeom prst="rect">
            <a:avLst/>
          </a:prstGeom>
        </p:spPr>
        <p:txBody>
          <a:bodyPr anchor="t" rtlCol="false" tIns="0" lIns="0" bIns="0" rIns="0">
            <a:spAutoFit/>
          </a:bodyPr>
          <a:lstStyle/>
          <a:p>
            <a:pPr algn="ctr">
              <a:lnSpc>
                <a:spcPts val="3360"/>
              </a:lnSpc>
              <a:spcBef>
                <a:spcPct val="0"/>
              </a:spcBef>
            </a:pPr>
            <a:r>
              <a:rPr lang="en-US" sz="2400" spc="48">
                <a:solidFill>
                  <a:srgbClr val="000000"/>
                </a:solidFill>
                <a:latin typeface="Crimson Roman"/>
                <a:ea typeface="Crimson Roman"/>
                <a:cs typeface="Crimson Roman"/>
                <a:sym typeface="Crimson Roman"/>
              </a:rPr>
              <a:t>психологічна стійкість залежить від:</a:t>
            </a:r>
          </a:p>
        </p:txBody>
      </p:sp>
      <p:sp>
        <p:nvSpPr>
          <p:cNvPr name="TextBox 17" id="17"/>
          <p:cNvSpPr txBox="true"/>
          <p:nvPr/>
        </p:nvSpPr>
        <p:spPr>
          <a:xfrm rot="0">
            <a:off x="1312459" y="4550084"/>
            <a:ext cx="4886392" cy="462914"/>
          </a:xfrm>
          <a:prstGeom prst="rect">
            <a:avLst/>
          </a:prstGeom>
        </p:spPr>
        <p:txBody>
          <a:bodyPr anchor="t" rtlCol="false" tIns="0" lIns="0" bIns="0" rIns="0">
            <a:spAutoFit/>
          </a:bodyPr>
          <a:lstStyle/>
          <a:p>
            <a:pPr algn="ctr">
              <a:lnSpc>
                <a:spcPts val="3360"/>
              </a:lnSpc>
              <a:spcBef>
                <a:spcPct val="0"/>
              </a:spcBef>
            </a:pPr>
            <a:r>
              <a:rPr lang="en-US" sz="2400" spc="48">
                <a:solidFill>
                  <a:srgbClr val="000000"/>
                </a:solidFill>
                <a:latin typeface="Crimson Roman"/>
                <a:ea typeface="Crimson Roman"/>
                <a:cs typeface="Crimson Roman"/>
                <a:sym typeface="Crimson Roman"/>
              </a:rPr>
              <a:t>внутрішніх та зовнішніхресурсів</a:t>
            </a:r>
          </a:p>
        </p:txBody>
      </p:sp>
      <p:sp>
        <p:nvSpPr>
          <p:cNvPr name="TextBox 18" id="18"/>
          <p:cNvSpPr txBox="true"/>
          <p:nvPr/>
        </p:nvSpPr>
        <p:spPr>
          <a:xfrm rot="0">
            <a:off x="1786269" y="6139666"/>
            <a:ext cx="4146569" cy="462914"/>
          </a:xfrm>
          <a:prstGeom prst="rect">
            <a:avLst/>
          </a:prstGeom>
        </p:spPr>
        <p:txBody>
          <a:bodyPr anchor="t" rtlCol="false" tIns="0" lIns="0" bIns="0" rIns="0">
            <a:spAutoFit/>
          </a:bodyPr>
          <a:lstStyle/>
          <a:p>
            <a:pPr algn="ctr">
              <a:lnSpc>
                <a:spcPts val="3360"/>
              </a:lnSpc>
              <a:spcBef>
                <a:spcPct val="0"/>
              </a:spcBef>
            </a:pPr>
            <a:r>
              <a:rPr lang="en-US" sz="2400" spc="48">
                <a:solidFill>
                  <a:srgbClr val="000000"/>
                </a:solidFill>
                <a:latin typeface="Crimson Roman"/>
                <a:ea typeface="Crimson Roman"/>
                <a:cs typeface="Crimson Roman"/>
                <a:sym typeface="Crimson Roman"/>
              </a:rPr>
              <a:t> стабільністі організацій</a:t>
            </a:r>
          </a:p>
        </p:txBody>
      </p:sp>
      <p:sp>
        <p:nvSpPr>
          <p:cNvPr name="TextBox 19" id="19"/>
          <p:cNvSpPr txBox="true"/>
          <p:nvPr/>
        </p:nvSpPr>
        <p:spPr>
          <a:xfrm rot="0">
            <a:off x="1893748" y="7542697"/>
            <a:ext cx="3629868" cy="462914"/>
          </a:xfrm>
          <a:prstGeom prst="rect">
            <a:avLst/>
          </a:prstGeom>
        </p:spPr>
        <p:txBody>
          <a:bodyPr anchor="t" rtlCol="false" tIns="0" lIns="0" bIns="0" rIns="0">
            <a:spAutoFit/>
          </a:bodyPr>
          <a:lstStyle/>
          <a:p>
            <a:pPr algn="ctr">
              <a:lnSpc>
                <a:spcPts val="3360"/>
              </a:lnSpc>
              <a:spcBef>
                <a:spcPct val="0"/>
              </a:spcBef>
            </a:pPr>
            <a:r>
              <a:rPr lang="en-US" sz="2400" spc="48">
                <a:solidFill>
                  <a:srgbClr val="000000"/>
                </a:solidFill>
                <a:latin typeface="Crimson Roman"/>
                <a:ea typeface="Crimson Roman"/>
                <a:cs typeface="Crimson Roman"/>
                <a:sym typeface="Crimson Roman"/>
              </a:rPr>
              <a:t>підтримка в колективі</a:t>
            </a:r>
          </a:p>
        </p:txBody>
      </p:sp>
      <p:grpSp>
        <p:nvGrpSpPr>
          <p:cNvPr name="Group 20" id="20"/>
          <p:cNvGrpSpPr/>
          <p:nvPr/>
        </p:nvGrpSpPr>
        <p:grpSpPr>
          <a:xfrm rot="0">
            <a:off x="10548235" y="1737968"/>
            <a:ext cx="5998417" cy="2184238"/>
            <a:chOff x="0" y="0"/>
            <a:chExt cx="1234242" cy="449432"/>
          </a:xfrm>
        </p:grpSpPr>
        <p:sp>
          <p:nvSpPr>
            <p:cNvPr name="Freeform 21" id="21"/>
            <p:cNvSpPr/>
            <p:nvPr/>
          </p:nvSpPr>
          <p:spPr>
            <a:xfrm flipH="false" flipV="false" rot="0">
              <a:off x="0" y="0"/>
              <a:ext cx="1234242" cy="449432"/>
            </a:xfrm>
            <a:custGeom>
              <a:avLst/>
              <a:gdLst/>
              <a:ahLst/>
              <a:cxnLst/>
              <a:rect r="r" b="b" t="t" l="l"/>
              <a:pathLst>
                <a:path h="449432" w="1234242">
                  <a:moveTo>
                    <a:pt x="25208" y="0"/>
                  </a:moveTo>
                  <a:lnTo>
                    <a:pt x="1209034" y="0"/>
                  </a:lnTo>
                  <a:cubicBezTo>
                    <a:pt x="1222956" y="0"/>
                    <a:pt x="1234242" y="11286"/>
                    <a:pt x="1234242" y="25208"/>
                  </a:cubicBezTo>
                  <a:lnTo>
                    <a:pt x="1234242" y="424223"/>
                  </a:lnTo>
                  <a:cubicBezTo>
                    <a:pt x="1234242" y="430909"/>
                    <a:pt x="1231586" y="437321"/>
                    <a:pt x="1226859" y="442048"/>
                  </a:cubicBezTo>
                  <a:cubicBezTo>
                    <a:pt x="1222131" y="446776"/>
                    <a:pt x="1215719" y="449432"/>
                    <a:pt x="1209034" y="449432"/>
                  </a:cubicBezTo>
                  <a:lnTo>
                    <a:pt x="25208" y="449432"/>
                  </a:lnTo>
                  <a:cubicBezTo>
                    <a:pt x="18523" y="449432"/>
                    <a:pt x="12111" y="446776"/>
                    <a:pt x="7383" y="442048"/>
                  </a:cubicBezTo>
                  <a:cubicBezTo>
                    <a:pt x="2656" y="437321"/>
                    <a:pt x="0" y="430909"/>
                    <a:pt x="0" y="424223"/>
                  </a:cubicBezTo>
                  <a:lnTo>
                    <a:pt x="0" y="25208"/>
                  </a:lnTo>
                  <a:cubicBezTo>
                    <a:pt x="0" y="18523"/>
                    <a:pt x="2656" y="12111"/>
                    <a:pt x="7383" y="7383"/>
                  </a:cubicBezTo>
                  <a:cubicBezTo>
                    <a:pt x="12111" y="2656"/>
                    <a:pt x="18523" y="0"/>
                    <a:pt x="25208" y="0"/>
                  </a:cubicBezTo>
                  <a:close/>
                </a:path>
              </a:pathLst>
            </a:custGeom>
            <a:solidFill>
              <a:srgbClr val="D9D9D9"/>
            </a:solidFill>
          </p:spPr>
        </p:sp>
        <p:sp>
          <p:nvSpPr>
            <p:cNvPr name="TextBox 22" id="22"/>
            <p:cNvSpPr txBox="true"/>
            <p:nvPr/>
          </p:nvSpPr>
          <p:spPr>
            <a:xfrm>
              <a:off x="0" y="-114300"/>
              <a:ext cx="1234242" cy="563732"/>
            </a:xfrm>
            <a:prstGeom prst="rect">
              <a:avLst/>
            </a:prstGeom>
          </p:spPr>
          <p:txBody>
            <a:bodyPr anchor="ctr" rtlCol="false" tIns="50800" lIns="50800" bIns="50800" rIns="50800"/>
            <a:lstStyle/>
            <a:p>
              <a:pPr algn="ctr">
                <a:lnSpc>
                  <a:spcPts val="3640"/>
                </a:lnSpc>
              </a:pPr>
            </a:p>
          </p:txBody>
        </p:sp>
      </p:grpSp>
      <p:sp>
        <p:nvSpPr>
          <p:cNvPr name="TextBox 23" id="23"/>
          <p:cNvSpPr txBox="true"/>
          <p:nvPr/>
        </p:nvSpPr>
        <p:spPr>
          <a:xfrm rot="0">
            <a:off x="10806585" y="1829581"/>
            <a:ext cx="5481715" cy="1346834"/>
          </a:xfrm>
          <a:prstGeom prst="rect">
            <a:avLst/>
          </a:prstGeom>
        </p:spPr>
        <p:txBody>
          <a:bodyPr anchor="t" rtlCol="false" tIns="0" lIns="0" bIns="0" rIns="0">
            <a:spAutoFit/>
          </a:bodyPr>
          <a:lstStyle/>
          <a:p>
            <a:pPr algn="ctr">
              <a:lnSpc>
                <a:spcPts val="3360"/>
              </a:lnSpc>
              <a:spcBef>
                <a:spcPct val="0"/>
              </a:spcBef>
            </a:pPr>
            <a:r>
              <a:rPr lang="en-US" b="true" sz="2400" spc="48">
                <a:solidFill>
                  <a:srgbClr val="000000"/>
                </a:solidFill>
                <a:latin typeface="Crimson Roman Bold"/>
                <a:ea typeface="Crimson Roman Bold"/>
                <a:cs typeface="Crimson Roman Bold"/>
                <a:sym typeface="Crimson Roman Bold"/>
              </a:rPr>
              <a:t> Підхід Олени Бондарчук: смисловий і суб’єктний вимір резилієнтності</a:t>
            </a:r>
          </a:p>
        </p:txBody>
      </p:sp>
      <p:sp>
        <p:nvSpPr>
          <p:cNvPr name="TextBox 24" id="24"/>
          <p:cNvSpPr txBox="true"/>
          <p:nvPr/>
        </p:nvSpPr>
        <p:spPr>
          <a:xfrm rot="0">
            <a:off x="10806585" y="3071641"/>
            <a:ext cx="5340797" cy="462914"/>
          </a:xfrm>
          <a:prstGeom prst="rect">
            <a:avLst/>
          </a:prstGeom>
        </p:spPr>
        <p:txBody>
          <a:bodyPr anchor="t" rtlCol="false" tIns="0" lIns="0" bIns="0" rIns="0">
            <a:spAutoFit/>
          </a:bodyPr>
          <a:lstStyle/>
          <a:p>
            <a:pPr algn="ctr">
              <a:lnSpc>
                <a:spcPts val="3360"/>
              </a:lnSpc>
              <a:spcBef>
                <a:spcPct val="0"/>
              </a:spcBef>
            </a:pPr>
            <a:r>
              <a:rPr lang="en-US" sz="2400" spc="48">
                <a:solidFill>
                  <a:srgbClr val="000000"/>
                </a:solidFill>
                <a:latin typeface="Crimson Roman"/>
                <a:ea typeface="Crimson Roman"/>
                <a:cs typeface="Crimson Roman"/>
                <a:sym typeface="Crimson Roman"/>
              </a:rPr>
              <a:t>· резилієнтність пов’язана зі здатністю: </a:t>
            </a:r>
          </a:p>
        </p:txBody>
      </p:sp>
      <p:grpSp>
        <p:nvGrpSpPr>
          <p:cNvPr name="Group 25" id="25"/>
          <p:cNvGrpSpPr/>
          <p:nvPr/>
        </p:nvGrpSpPr>
        <p:grpSpPr>
          <a:xfrm rot="0">
            <a:off x="10652134" y="4156068"/>
            <a:ext cx="5790619" cy="1355720"/>
            <a:chOff x="0" y="0"/>
            <a:chExt cx="1191485" cy="278955"/>
          </a:xfrm>
        </p:grpSpPr>
        <p:sp>
          <p:nvSpPr>
            <p:cNvPr name="Freeform 26" id="26"/>
            <p:cNvSpPr/>
            <p:nvPr/>
          </p:nvSpPr>
          <p:spPr>
            <a:xfrm flipH="false" flipV="false" rot="0">
              <a:off x="0" y="0"/>
              <a:ext cx="1191485" cy="278955"/>
            </a:xfrm>
            <a:custGeom>
              <a:avLst/>
              <a:gdLst/>
              <a:ahLst/>
              <a:cxnLst/>
              <a:rect r="r" b="b" t="t" l="l"/>
              <a:pathLst>
                <a:path h="278955" w="1191485">
                  <a:moveTo>
                    <a:pt x="26113" y="0"/>
                  </a:moveTo>
                  <a:lnTo>
                    <a:pt x="1165373" y="0"/>
                  </a:lnTo>
                  <a:cubicBezTo>
                    <a:pt x="1179794" y="0"/>
                    <a:pt x="1191485" y="11691"/>
                    <a:pt x="1191485" y="26113"/>
                  </a:cubicBezTo>
                  <a:lnTo>
                    <a:pt x="1191485" y="252842"/>
                  </a:lnTo>
                  <a:cubicBezTo>
                    <a:pt x="1191485" y="267264"/>
                    <a:pt x="1179794" y="278955"/>
                    <a:pt x="1165373" y="278955"/>
                  </a:cubicBezTo>
                  <a:lnTo>
                    <a:pt x="26113" y="278955"/>
                  </a:lnTo>
                  <a:cubicBezTo>
                    <a:pt x="11691" y="278955"/>
                    <a:pt x="0" y="267264"/>
                    <a:pt x="0" y="252842"/>
                  </a:cubicBezTo>
                  <a:lnTo>
                    <a:pt x="0" y="26113"/>
                  </a:lnTo>
                  <a:cubicBezTo>
                    <a:pt x="0" y="11691"/>
                    <a:pt x="11691" y="0"/>
                    <a:pt x="26113" y="0"/>
                  </a:cubicBezTo>
                  <a:close/>
                </a:path>
              </a:pathLst>
            </a:custGeom>
            <a:solidFill>
              <a:srgbClr val="D9D9D9"/>
            </a:solidFill>
          </p:spPr>
        </p:sp>
        <p:sp>
          <p:nvSpPr>
            <p:cNvPr name="TextBox 27" id="27"/>
            <p:cNvSpPr txBox="true"/>
            <p:nvPr/>
          </p:nvSpPr>
          <p:spPr>
            <a:xfrm>
              <a:off x="0" y="-114300"/>
              <a:ext cx="1191485" cy="393255"/>
            </a:xfrm>
            <a:prstGeom prst="rect">
              <a:avLst/>
            </a:prstGeom>
          </p:spPr>
          <p:txBody>
            <a:bodyPr anchor="ctr" rtlCol="false" tIns="50800" lIns="50800" bIns="50800" rIns="50800"/>
            <a:lstStyle/>
            <a:p>
              <a:pPr algn="ctr">
                <a:lnSpc>
                  <a:spcPts val="3640"/>
                </a:lnSpc>
              </a:pPr>
            </a:p>
          </p:txBody>
        </p:sp>
      </p:grpSp>
      <p:grpSp>
        <p:nvGrpSpPr>
          <p:cNvPr name="Group 28" id="28"/>
          <p:cNvGrpSpPr/>
          <p:nvPr/>
        </p:nvGrpSpPr>
        <p:grpSpPr>
          <a:xfrm rot="0">
            <a:off x="10756032" y="5807063"/>
            <a:ext cx="5790619" cy="1355720"/>
            <a:chOff x="0" y="0"/>
            <a:chExt cx="1191485" cy="278955"/>
          </a:xfrm>
        </p:grpSpPr>
        <p:sp>
          <p:nvSpPr>
            <p:cNvPr name="Freeform 29" id="29"/>
            <p:cNvSpPr/>
            <p:nvPr/>
          </p:nvSpPr>
          <p:spPr>
            <a:xfrm flipH="false" flipV="false" rot="0">
              <a:off x="0" y="0"/>
              <a:ext cx="1191485" cy="278955"/>
            </a:xfrm>
            <a:custGeom>
              <a:avLst/>
              <a:gdLst/>
              <a:ahLst/>
              <a:cxnLst/>
              <a:rect r="r" b="b" t="t" l="l"/>
              <a:pathLst>
                <a:path h="278955" w="1191485">
                  <a:moveTo>
                    <a:pt x="26113" y="0"/>
                  </a:moveTo>
                  <a:lnTo>
                    <a:pt x="1165373" y="0"/>
                  </a:lnTo>
                  <a:cubicBezTo>
                    <a:pt x="1179794" y="0"/>
                    <a:pt x="1191485" y="11691"/>
                    <a:pt x="1191485" y="26113"/>
                  </a:cubicBezTo>
                  <a:lnTo>
                    <a:pt x="1191485" y="252842"/>
                  </a:lnTo>
                  <a:cubicBezTo>
                    <a:pt x="1191485" y="267264"/>
                    <a:pt x="1179794" y="278955"/>
                    <a:pt x="1165373" y="278955"/>
                  </a:cubicBezTo>
                  <a:lnTo>
                    <a:pt x="26113" y="278955"/>
                  </a:lnTo>
                  <a:cubicBezTo>
                    <a:pt x="11691" y="278955"/>
                    <a:pt x="0" y="267264"/>
                    <a:pt x="0" y="252842"/>
                  </a:cubicBezTo>
                  <a:lnTo>
                    <a:pt x="0" y="26113"/>
                  </a:lnTo>
                  <a:cubicBezTo>
                    <a:pt x="0" y="11691"/>
                    <a:pt x="11691" y="0"/>
                    <a:pt x="26113" y="0"/>
                  </a:cubicBezTo>
                  <a:close/>
                </a:path>
              </a:pathLst>
            </a:custGeom>
            <a:solidFill>
              <a:srgbClr val="D9D9D9"/>
            </a:solidFill>
          </p:spPr>
        </p:sp>
        <p:sp>
          <p:nvSpPr>
            <p:cNvPr name="TextBox 30" id="30"/>
            <p:cNvSpPr txBox="true"/>
            <p:nvPr/>
          </p:nvSpPr>
          <p:spPr>
            <a:xfrm>
              <a:off x="0" y="-114300"/>
              <a:ext cx="1191485" cy="393255"/>
            </a:xfrm>
            <a:prstGeom prst="rect">
              <a:avLst/>
            </a:prstGeom>
          </p:spPr>
          <p:txBody>
            <a:bodyPr anchor="ctr" rtlCol="false" tIns="50800" lIns="50800" bIns="50800" rIns="50800"/>
            <a:lstStyle/>
            <a:p>
              <a:pPr algn="ctr">
                <a:lnSpc>
                  <a:spcPts val="3640"/>
                </a:lnSpc>
              </a:pPr>
            </a:p>
          </p:txBody>
        </p:sp>
      </p:grpSp>
      <p:grpSp>
        <p:nvGrpSpPr>
          <p:cNvPr name="Group 31" id="31"/>
          <p:cNvGrpSpPr/>
          <p:nvPr/>
        </p:nvGrpSpPr>
        <p:grpSpPr>
          <a:xfrm rot="0">
            <a:off x="10806585" y="7458058"/>
            <a:ext cx="5790619" cy="1355720"/>
            <a:chOff x="0" y="0"/>
            <a:chExt cx="1191485" cy="278955"/>
          </a:xfrm>
        </p:grpSpPr>
        <p:sp>
          <p:nvSpPr>
            <p:cNvPr name="Freeform 32" id="32"/>
            <p:cNvSpPr/>
            <p:nvPr/>
          </p:nvSpPr>
          <p:spPr>
            <a:xfrm flipH="false" flipV="false" rot="0">
              <a:off x="0" y="0"/>
              <a:ext cx="1191485" cy="278955"/>
            </a:xfrm>
            <a:custGeom>
              <a:avLst/>
              <a:gdLst/>
              <a:ahLst/>
              <a:cxnLst/>
              <a:rect r="r" b="b" t="t" l="l"/>
              <a:pathLst>
                <a:path h="278955" w="1191485">
                  <a:moveTo>
                    <a:pt x="26113" y="0"/>
                  </a:moveTo>
                  <a:lnTo>
                    <a:pt x="1165373" y="0"/>
                  </a:lnTo>
                  <a:cubicBezTo>
                    <a:pt x="1179794" y="0"/>
                    <a:pt x="1191485" y="11691"/>
                    <a:pt x="1191485" y="26113"/>
                  </a:cubicBezTo>
                  <a:lnTo>
                    <a:pt x="1191485" y="252842"/>
                  </a:lnTo>
                  <a:cubicBezTo>
                    <a:pt x="1191485" y="267264"/>
                    <a:pt x="1179794" y="278955"/>
                    <a:pt x="1165373" y="278955"/>
                  </a:cubicBezTo>
                  <a:lnTo>
                    <a:pt x="26113" y="278955"/>
                  </a:lnTo>
                  <a:cubicBezTo>
                    <a:pt x="11691" y="278955"/>
                    <a:pt x="0" y="267264"/>
                    <a:pt x="0" y="252842"/>
                  </a:cubicBezTo>
                  <a:lnTo>
                    <a:pt x="0" y="26113"/>
                  </a:lnTo>
                  <a:cubicBezTo>
                    <a:pt x="0" y="11691"/>
                    <a:pt x="11691" y="0"/>
                    <a:pt x="26113" y="0"/>
                  </a:cubicBezTo>
                  <a:close/>
                </a:path>
              </a:pathLst>
            </a:custGeom>
            <a:solidFill>
              <a:srgbClr val="D9D9D9"/>
            </a:solidFill>
          </p:spPr>
        </p:sp>
        <p:sp>
          <p:nvSpPr>
            <p:cNvPr name="TextBox 33" id="33"/>
            <p:cNvSpPr txBox="true"/>
            <p:nvPr/>
          </p:nvSpPr>
          <p:spPr>
            <a:xfrm>
              <a:off x="0" y="-114300"/>
              <a:ext cx="1191485" cy="393255"/>
            </a:xfrm>
            <a:prstGeom prst="rect">
              <a:avLst/>
            </a:prstGeom>
          </p:spPr>
          <p:txBody>
            <a:bodyPr anchor="ctr" rtlCol="false" tIns="50800" lIns="50800" bIns="50800" rIns="50800"/>
            <a:lstStyle/>
            <a:p>
              <a:pPr algn="ctr">
                <a:lnSpc>
                  <a:spcPts val="3640"/>
                </a:lnSpc>
              </a:pPr>
            </a:p>
          </p:txBody>
        </p:sp>
      </p:grpSp>
      <p:sp>
        <p:nvSpPr>
          <p:cNvPr name="TextBox 34" id="34"/>
          <p:cNvSpPr txBox="true"/>
          <p:nvPr/>
        </p:nvSpPr>
        <p:spPr>
          <a:xfrm rot="0">
            <a:off x="11298010" y="4550084"/>
            <a:ext cx="4498866" cy="462914"/>
          </a:xfrm>
          <a:prstGeom prst="rect">
            <a:avLst/>
          </a:prstGeom>
        </p:spPr>
        <p:txBody>
          <a:bodyPr anchor="t" rtlCol="false" tIns="0" lIns="0" bIns="0" rIns="0">
            <a:spAutoFit/>
          </a:bodyPr>
          <a:lstStyle/>
          <a:p>
            <a:pPr algn="ctr">
              <a:lnSpc>
                <a:spcPts val="3360"/>
              </a:lnSpc>
              <a:spcBef>
                <a:spcPct val="0"/>
              </a:spcBef>
            </a:pPr>
            <a:r>
              <a:rPr lang="en-US" sz="2400" spc="48">
                <a:solidFill>
                  <a:srgbClr val="000000"/>
                </a:solidFill>
                <a:latin typeface="Crimson Roman"/>
                <a:ea typeface="Crimson Roman"/>
                <a:cs typeface="Crimson Roman"/>
                <a:sym typeface="Crimson Roman"/>
              </a:rPr>
              <a:t>осмислювати досвід</a:t>
            </a:r>
          </a:p>
        </p:txBody>
      </p:sp>
      <p:sp>
        <p:nvSpPr>
          <p:cNvPr name="TextBox 35" id="35"/>
          <p:cNvSpPr txBox="true"/>
          <p:nvPr/>
        </p:nvSpPr>
        <p:spPr>
          <a:xfrm rot="0">
            <a:off x="11660260" y="6139666"/>
            <a:ext cx="3982164" cy="462914"/>
          </a:xfrm>
          <a:prstGeom prst="rect">
            <a:avLst/>
          </a:prstGeom>
        </p:spPr>
        <p:txBody>
          <a:bodyPr anchor="t" rtlCol="false" tIns="0" lIns="0" bIns="0" rIns="0">
            <a:spAutoFit/>
          </a:bodyPr>
          <a:lstStyle/>
          <a:p>
            <a:pPr algn="ctr">
              <a:lnSpc>
                <a:spcPts val="3360"/>
              </a:lnSpc>
              <a:spcBef>
                <a:spcPct val="0"/>
              </a:spcBef>
            </a:pPr>
            <a:r>
              <a:rPr lang="en-US" sz="2400" spc="48">
                <a:solidFill>
                  <a:srgbClr val="000000"/>
                </a:solidFill>
                <a:latin typeface="Crimson Roman"/>
                <a:ea typeface="Crimson Roman"/>
                <a:cs typeface="Crimson Roman"/>
                <a:sym typeface="Crimson Roman"/>
              </a:rPr>
              <a:t>інтегрувати травму</a:t>
            </a:r>
          </a:p>
        </p:txBody>
      </p:sp>
      <p:sp>
        <p:nvSpPr>
          <p:cNvPr name="TextBox 36" id="36"/>
          <p:cNvSpPr txBox="true"/>
          <p:nvPr/>
        </p:nvSpPr>
        <p:spPr>
          <a:xfrm rot="0">
            <a:off x="11311544" y="7677133"/>
            <a:ext cx="4835839" cy="882014"/>
          </a:xfrm>
          <a:prstGeom prst="rect">
            <a:avLst/>
          </a:prstGeom>
        </p:spPr>
        <p:txBody>
          <a:bodyPr anchor="t" rtlCol="false" tIns="0" lIns="0" bIns="0" rIns="0">
            <a:spAutoFit/>
          </a:bodyPr>
          <a:lstStyle/>
          <a:p>
            <a:pPr algn="ctr">
              <a:lnSpc>
                <a:spcPts val="3360"/>
              </a:lnSpc>
              <a:spcBef>
                <a:spcPct val="0"/>
              </a:spcBef>
            </a:pPr>
            <a:r>
              <a:rPr lang="en-US" sz="2400" spc="48">
                <a:solidFill>
                  <a:srgbClr val="000000"/>
                </a:solidFill>
                <a:latin typeface="Crimson Roman"/>
                <a:ea typeface="Crimson Roman"/>
                <a:cs typeface="Crimson Roman"/>
                <a:sym typeface="Crimson Roman"/>
              </a:rPr>
              <a:t>· центральним механізмом є </a:t>
            </a:r>
          </a:p>
          <a:p>
            <a:pPr algn="ctr">
              <a:lnSpc>
                <a:spcPts val="3360"/>
              </a:lnSpc>
              <a:spcBef>
                <a:spcPct val="0"/>
              </a:spcBef>
            </a:pPr>
            <a:r>
              <a:rPr lang="en-US" sz="2400" spc="48">
                <a:solidFill>
                  <a:srgbClr val="000000"/>
                </a:solidFill>
                <a:latin typeface="Crimson Roman"/>
                <a:ea typeface="Crimson Roman"/>
                <a:cs typeface="Crimson Roman"/>
                <a:sym typeface="Crimson Roman"/>
              </a:rPr>
              <a:t>смислотворення</a:t>
            </a:r>
          </a:p>
        </p:txBody>
      </p:sp>
    </p:spTree>
  </p:cSld>
  <p:clrMapOvr>
    <a:masterClrMapping/>
  </p:clrMapOvr>
</p:sld>
</file>

<file path=ppt/slides/slide1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33232" y="2664442"/>
            <a:ext cx="3086100" cy="3086100"/>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9D9D9"/>
            </a:solidFill>
          </p:spPr>
        </p:sp>
        <p:sp>
          <p:nvSpPr>
            <p:cNvPr name="TextBox 4" id="4"/>
            <p:cNvSpPr txBox="true"/>
            <p:nvPr/>
          </p:nvSpPr>
          <p:spPr>
            <a:xfrm>
              <a:off x="76200" y="-38100"/>
              <a:ext cx="660400" cy="774700"/>
            </a:xfrm>
            <a:prstGeom prst="rect">
              <a:avLst/>
            </a:prstGeom>
          </p:spPr>
          <p:txBody>
            <a:bodyPr anchor="ctr" rtlCol="false" tIns="50800" lIns="50800" bIns="50800" rIns="50800"/>
            <a:lstStyle/>
            <a:p>
              <a:pPr algn="ctr">
                <a:lnSpc>
                  <a:spcPts val="3640"/>
                </a:lnSpc>
              </a:pPr>
            </a:p>
          </p:txBody>
        </p:sp>
      </p:grpSp>
      <p:sp>
        <p:nvSpPr>
          <p:cNvPr name="TextBox 5" id="5"/>
          <p:cNvSpPr txBox="true"/>
          <p:nvPr/>
        </p:nvSpPr>
        <p:spPr>
          <a:xfrm rot="0">
            <a:off x="2212003" y="1068172"/>
            <a:ext cx="13863994" cy="520699"/>
          </a:xfrm>
          <a:prstGeom prst="rect">
            <a:avLst/>
          </a:prstGeom>
        </p:spPr>
        <p:txBody>
          <a:bodyPr anchor="t" rtlCol="false" tIns="0" lIns="0" bIns="0" rIns="0">
            <a:spAutoFit/>
          </a:bodyPr>
          <a:lstStyle/>
          <a:p>
            <a:pPr algn="ctr">
              <a:lnSpc>
                <a:spcPts val="3640"/>
              </a:lnSpc>
              <a:spcBef>
                <a:spcPct val="0"/>
              </a:spcBef>
            </a:pPr>
            <a:r>
              <a:rPr lang="en-US" b="true" sz="2600" spc="52">
                <a:solidFill>
                  <a:srgbClr val="000000"/>
                </a:solidFill>
                <a:latin typeface="Crimson Roman Bold"/>
                <a:ea typeface="Crimson Roman Bold"/>
                <a:cs typeface="Crimson Roman Bold"/>
                <a:sym typeface="Crimson Roman Bold"/>
              </a:rPr>
              <a:t>Екологічний підхід (системна модель) у психологічній допомозі під час війни</a:t>
            </a:r>
          </a:p>
        </p:txBody>
      </p:sp>
      <p:sp>
        <p:nvSpPr>
          <p:cNvPr name="TextBox 6" id="6"/>
          <p:cNvSpPr txBox="true"/>
          <p:nvPr/>
        </p:nvSpPr>
        <p:spPr>
          <a:xfrm rot="0">
            <a:off x="6229641" y="1819738"/>
            <a:ext cx="4560451" cy="520699"/>
          </a:xfrm>
          <a:prstGeom prst="rect">
            <a:avLst/>
          </a:prstGeom>
        </p:spPr>
        <p:txBody>
          <a:bodyPr anchor="t" rtlCol="false" tIns="0" lIns="0" bIns="0" rIns="0">
            <a:spAutoFit/>
          </a:bodyPr>
          <a:lstStyle/>
          <a:p>
            <a:pPr algn="ctr">
              <a:lnSpc>
                <a:spcPts val="3640"/>
              </a:lnSpc>
              <a:spcBef>
                <a:spcPct val="0"/>
              </a:spcBef>
            </a:pPr>
            <a:r>
              <a:rPr lang="en-US" b="true" sz="2600" spc="52">
                <a:solidFill>
                  <a:srgbClr val="000000"/>
                </a:solidFill>
                <a:latin typeface="Crimson Roman Bold"/>
                <a:ea typeface="Crimson Roman Bold"/>
                <a:cs typeface="Crimson Roman Bold"/>
                <a:sym typeface="Crimson Roman Bold"/>
              </a:rPr>
              <a:t>Рівні системної взаємодії</a:t>
            </a:r>
          </a:p>
        </p:txBody>
      </p:sp>
      <p:grpSp>
        <p:nvGrpSpPr>
          <p:cNvPr name="Group 7" id="7"/>
          <p:cNvGrpSpPr/>
          <p:nvPr/>
        </p:nvGrpSpPr>
        <p:grpSpPr>
          <a:xfrm rot="0">
            <a:off x="9662744" y="2683337"/>
            <a:ext cx="3086100" cy="3086100"/>
            <a:chOff x="0" y="0"/>
            <a:chExt cx="812800" cy="812800"/>
          </a:xfrm>
        </p:grpSpPr>
        <p:sp>
          <p:nvSpPr>
            <p:cNvPr name="Freeform 8" id="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9D9D9"/>
            </a:solidFill>
          </p:spPr>
        </p:sp>
        <p:sp>
          <p:nvSpPr>
            <p:cNvPr name="TextBox 9" id="9"/>
            <p:cNvSpPr txBox="true"/>
            <p:nvPr/>
          </p:nvSpPr>
          <p:spPr>
            <a:xfrm>
              <a:off x="76200" y="-38100"/>
              <a:ext cx="660400" cy="774700"/>
            </a:xfrm>
            <a:prstGeom prst="rect">
              <a:avLst/>
            </a:prstGeom>
          </p:spPr>
          <p:txBody>
            <a:bodyPr anchor="ctr" rtlCol="false" tIns="50800" lIns="50800" bIns="50800" rIns="50800"/>
            <a:lstStyle/>
            <a:p>
              <a:pPr algn="ctr">
                <a:lnSpc>
                  <a:spcPts val="3640"/>
                </a:lnSpc>
              </a:pPr>
            </a:p>
          </p:txBody>
        </p:sp>
      </p:grpSp>
      <p:grpSp>
        <p:nvGrpSpPr>
          <p:cNvPr name="Group 10" id="10"/>
          <p:cNvGrpSpPr/>
          <p:nvPr/>
        </p:nvGrpSpPr>
        <p:grpSpPr>
          <a:xfrm rot="0">
            <a:off x="9780176" y="6172200"/>
            <a:ext cx="3086100" cy="3086100"/>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9D9D9"/>
            </a:solidFill>
          </p:spPr>
        </p:sp>
        <p:sp>
          <p:nvSpPr>
            <p:cNvPr name="TextBox 12" id="12"/>
            <p:cNvSpPr txBox="true"/>
            <p:nvPr/>
          </p:nvSpPr>
          <p:spPr>
            <a:xfrm>
              <a:off x="76200" y="-38100"/>
              <a:ext cx="660400" cy="774700"/>
            </a:xfrm>
            <a:prstGeom prst="rect">
              <a:avLst/>
            </a:prstGeom>
          </p:spPr>
          <p:txBody>
            <a:bodyPr anchor="ctr" rtlCol="false" tIns="50800" lIns="50800" bIns="50800" rIns="50800"/>
            <a:lstStyle/>
            <a:p>
              <a:pPr algn="ctr">
                <a:lnSpc>
                  <a:spcPts val="3640"/>
                </a:lnSpc>
              </a:pPr>
            </a:p>
          </p:txBody>
        </p:sp>
      </p:grpSp>
      <p:grpSp>
        <p:nvGrpSpPr>
          <p:cNvPr name="Group 13" id="13"/>
          <p:cNvGrpSpPr/>
          <p:nvPr/>
        </p:nvGrpSpPr>
        <p:grpSpPr>
          <a:xfrm rot="0">
            <a:off x="4333232" y="6074548"/>
            <a:ext cx="3086100" cy="3086100"/>
            <a:chOff x="0" y="0"/>
            <a:chExt cx="812800" cy="812800"/>
          </a:xfrm>
        </p:grpSpPr>
        <p:sp>
          <p:nvSpPr>
            <p:cNvPr name="Freeform 14" id="1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9D9D9"/>
            </a:solidFill>
          </p:spPr>
        </p:sp>
        <p:sp>
          <p:nvSpPr>
            <p:cNvPr name="TextBox 15" id="15"/>
            <p:cNvSpPr txBox="true"/>
            <p:nvPr/>
          </p:nvSpPr>
          <p:spPr>
            <a:xfrm>
              <a:off x="76200" y="-38100"/>
              <a:ext cx="660400" cy="774700"/>
            </a:xfrm>
            <a:prstGeom prst="rect">
              <a:avLst/>
            </a:prstGeom>
          </p:spPr>
          <p:txBody>
            <a:bodyPr anchor="ctr" rtlCol="false" tIns="50800" lIns="50800" bIns="50800" rIns="50800"/>
            <a:lstStyle/>
            <a:p>
              <a:pPr algn="ctr">
                <a:lnSpc>
                  <a:spcPts val="3640"/>
                </a:lnSpc>
              </a:pPr>
            </a:p>
          </p:txBody>
        </p:sp>
      </p:grpSp>
      <p:sp>
        <p:nvSpPr>
          <p:cNvPr name="TextBox 16" id="16"/>
          <p:cNvSpPr txBox="true"/>
          <p:nvPr/>
        </p:nvSpPr>
        <p:spPr>
          <a:xfrm rot="0">
            <a:off x="4532867" y="3504548"/>
            <a:ext cx="2686831" cy="1301114"/>
          </a:xfrm>
          <a:prstGeom prst="rect">
            <a:avLst/>
          </a:prstGeom>
        </p:spPr>
        <p:txBody>
          <a:bodyPr anchor="t" rtlCol="false" tIns="0" lIns="0" bIns="0" rIns="0">
            <a:spAutoFit/>
          </a:bodyPr>
          <a:lstStyle/>
          <a:p>
            <a:pPr algn="ctr">
              <a:lnSpc>
                <a:spcPts val="3360"/>
              </a:lnSpc>
              <a:spcBef>
                <a:spcPct val="0"/>
              </a:spcBef>
            </a:pPr>
            <a:r>
              <a:rPr lang="en-US" sz="2400" spc="48">
                <a:solidFill>
                  <a:srgbClr val="000000"/>
                </a:solidFill>
                <a:latin typeface="Crimson Roman"/>
                <a:ea typeface="Crimson Roman"/>
                <a:cs typeface="Crimson Roman"/>
                <a:sym typeface="Crimson Roman"/>
              </a:rPr>
              <a:t>Мікрорівень (індивідуально-сімейний)</a:t>
            </a:r>
          </a:p>
        </p:txBody>
      </p:sp>
      <p:sp>
        <p:nvSpPr>
          <p:cNvPr name="TextBox 17" id="17"/>
          <p:cNvSpPr txBox="true"/>
          <p:nvPr/>
        </p:nvSpPr>
        <p:spPr>
          <a:xfrm rot="0">
            <a:off x="9956324" y="3523443"/>
            <a:ext cx="2475453" cy="1301114"/>
          </a:xfrm>
          <a:prstGeom prst="rect">
            <a:avLst/>
          </a:prstGeom>
        </p:spPr>
        <p:txBody>
          <a:bodyPr anchor="t" rtlCol="false" tIns="0" lIns="0" bIns="0" rIns="0">
            <a:spAutoFit/>
          </a:bodyPr>
          <a:lstStyle/>
          <a:p>
            <a:pPr algn="ctr">
              <a:lnSpc>
                <a:spcPts val="3360"/>
              </a:lnSpc>
              <a:spcBef>
                <a:spcPct val="0"/>
              </a:spcBef>
            </a:pPr>
            <a:r>
              <a:rPr lang="en-US" sz="2400" spc="48">
                <a:solidFill>
                  <a:srgbClr val="000000"/>
                </a:solidFill>
                <a:latin typeface="Crimson Roman"/>
                <a:ea typeface="Crimson Roman"/>
                <a:cs typeface="Crimson Roman"/>
                <a:sym typeface="Crimson Roman"/>
              </a:rPr>
              <a:t>Мезорівень (соціальні інституції)</a:t>
            </a:r>
          </a:p>
        </p:txBody>
      </p:sp>
      <p:sp>
        <p:nvSpPr>
          <p:cNvPr name="TextBox 18" id="18"/>
          <p:cNvSpPr txBox="true"/>
          <p:nvPr/>
        </p:nvSpPr>
        <p:spPr>
          <a:xfrm rot="0">
            <a:off x="10214675" y="7012305"/>
            <a:ext cx="2217102" cy="1301114"/>
          </a:xfrm>
          <a:prstGeom prst="rect">
            <a:avLst/>
          </a:prstGeom>
        </p:spPr>
        <p:txBody>
          <a:bodyPr anchor="t" rtlCol="false" tIns="0" lIns="0" bIns="0" rIns="0">
            <a:spAutoFit/>
          </a:bodyPr>
          <a:lstStyle/>
          <a:p>
            <a:pPr algn="ctr">
              <a:lnSpc>
                <a:spcPts val="3360"/>
              </a:lnSpc>
              <a:spcBef>
                <a:spcPct val="0"/>
              </a:spcBef>
            </a:pPr>
            <a:r>
              <a:rPr lang="en-US" sz="2400" spc="48">
                <a:solidFill>
                  <a:srgbClr val="000000"/>
                </a:solidFill>
                <a:latin typeface="Crimson Roman"/>
                <a:ea typeface="Crimson Roman"/>
                <a:cs typeface="Crimson Roman"/>
                <a:sym typeface="Crimson Roman"/>
              </a:rPr>
              <a:t>Макрорівень (суспільство і держава)</a:t>
            </a:r>
          </a:p>
        </p:txBody>
      </p:sp>
      <p:sp>
        <p:nvSpPr>
          <p:cNvPr name="TextBox 19" id="19"/>
          <p:cNvSpPr txBox="true"/>
          <p:nvPr/>
        </p:nvSpPr>
        <p:spPr>
          <a:xfrm rot="0">
            <a:off x="4720975" y="6912592"/>
            <a:ext cx="2310613" cy="1301114"/>
          </a:xfrm>
          <a:prstGeom prst="rect">
            <a:avLst/>
          </a:prstGeom>
        </p:spPr>
        <p:txBody>
          <a:bodyPr anchor="t" rtlCol="false" tIns="0" lIns="0" bIns="0" rIns="0">
            <a:spAutoFit/>
          </a:bodyPr>
          <a:lstStyle/>
          <a:p>
            <a:pPr algn="ctr">
              <a:lnSpc>
                <a:spcPts val="3360"/>
              </a:lnSpc>
              <a:spcBef>
                <a:spcPct val="0"/>
              </a:spcBef>
            </a:pPr>
            <a:r>
              <a:rPr lang="en-US" sz="2400" spc="48">
                <a:solidFill>
                  <a:srgbClr val="000000"/>
                </a:solidFill>
                <a:latin typeface="Crimson Roman"/>
                <a:ea typeface="Crimson Roman"/>
                <a:cs typeface="Crimson Roman"/>
                <a:sym typeface="Crimson Roman"/>
              </a:rPr>
              <a:t>Специфічний рівень воєнного контексту</a:t>
            </a:r>
          </a:p>
        </p:txBody>
      </p:sp>
    </p:spTree>
  </p:cSld>
  <p:clrMapOvr>
    <a:masterClrMapping/>
  </p:clrMapOvr>
</p:sld>
</file>

<file path=ppt/slides/slide1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1400534" y="2739388"/>
            <a:ext cx="6609064" cy="3680876"/>
            <a:chOff x="0" y="0"/>
            <a:chExt cx="1359890" cy="757382"/>
          </a:xfrm>
        </p:grpSpPr>
        <p:sp>
          <p:nvSpPr>
            <p:cNvPr name="Freeform 3" id="3"/>
            <p:cNvSpPr/>
            <p:nvPr/>
          </p:nvSpPr>
          <p:spPr>
            <a:xfrm flipH="false" flipV="false" rot="0">
              <a:off x="0" y="0"/>
              <a:ext cx="1359890" cy="757382"/>
            </a:xfrm>
            <a:custGeom>
              <a:avLst/>
              <a:gdLst/>
              <a:ahLst/>
              <a:cxnLst/>
              <a:rect r="r" b="b" t="t" l="l"/>
              <a:pathLst>
                <a:path h="757382" w="1359890">
                  <a:moveTo>
                    <a:pt x="22879" y="0"/>
                  </a:moveTo>
                  <a:lnTo>
                    <a:pt x="1337011" y="0"/>
                  </a:lnTo>
                  <a:cubicBezTo>
                    <a:pt x="1343078" y="0"/>
                    <a:pt x="1348898" y="2410"/>
                    <a:pt x="1353189" y="6701"/>
                  </a:cubicBezTo>
                  <a:cubicBezTo>
                    <a:pt x="1357479" y="10992"/>
                    <a:pt x="1359890" y="16811"/>
                    <a:pt x="1359890" y="22879"/>
                  </a:cubicBezTo>
                  <a:lnTo>
                    <a:pt x="1359890" y="734503"/>
                  </a:lnTo>
                  <a:cubicBezTo>
                    <a:pt x="1359890" y="747139"/>
                    <a:pt x="1349646" y="757382"/>
                    <a:pt x="1337011" y="757382"/>
                  </a:cubicBezTo>
                  <a:lnTo>
                    <a:pt x="22879" y="757382"/>
                  </a:lnTo>
                  <a:cubicBezTo>
                    <a:pt x="10243" y="757382"/>
                    <a:pt x="0" y="747139"/>
                    <a:pt x="0" y="734503"/>
                  </a:cubicBezTo>
                  <a:lnTo>
                    <a:pt x="0" y="22879"/>
                  </a:lnTo>
                  <a:cubicBezTo>
                    <a:pt x="0" y="10243"/>
                    <a:pt x="10243" y="0"/>
                    <a:pt x="22879" y="0"/>
                  </a:cubicBezTo>
                  <a:close/>
                </a:path>
              </a:pathLst>
            </a:custGeom>
            <a:solidFill>
              <a:srgbClr val="D9D9D9"/>
            </a:solidFill>
          </p:spPr>
        </p:sp>
        <p:sp>
          <p:nvSpPr>
            <p:cNvPr name="TextBox 4" id="4"/>
            <p:cNvSpPr txBox="true"/>
            <p:nvPr/>
          </p:nvSpPr>
          <p:spPr>
            <a:xfrm>
              <a:off x="0" y="-114300"/>
              <a:ext cx="1359890" cy="871682"/>
            </a:xfrm>
            <a:prstGeom prst="rect">
              <a:avLst/>
            </a:prstGeom>
          </p:spPr>
          <p:txBody>
            <a:bodyPr anchor="ctr" rtlCol="false" tIns="50800" lIns="50800" bIns="50800" rIns="50800"/>
            <a:lstStyle/>
            <a:p>
              <a:pPr algn="ctr">
                <a:lnSpc>
                  <a:spcPts val="3640"/>
                </a:lnSpc>
              </a:pPr>
            </a:p>
          </p:txBody>
        </p:sp>
      </p:grpSp>
      <p:grpSp>
        <p:nvGrpSpPr>
          <p:cNvPr name="Group 5" id="5"/>
          <p:cNvGrpSpPr/>
          <p:nvPr/>
        </p:nvGrpSpPr>
        <p:grpSpPr>
          <a:xfrm rot="0">
            <a:off x="9620783" y="2739388"/>
            <a:ext cx="6843928" cy="3680876"/>
            <a:chOff x="0" y="0"/>
            <a:chExt cx="1408216" cy="757382"/>
          </a:xfrm>
        </p:grpSpPr>
        <p:sp>
          <p:nvSpPr>
            <p:cNvPr name="Freeform 6" id="6"/>
            <p:cNvSpPr/>
            <p:nvPr/>
          </p:nvSpPr>
          <p:spPr>
            <a:xfrm flipH="false" flipV="false" rot="0">
              <a:off x="0" y="0"/>
              <a:ext cx="1408216" cy="757382"/>
            </a:xfrm>
            <a:custGeom>
              <a:avLst/>
              <a:gdLst/>
              <a:ahLst/>
              <a:cxnLst/>
              <a:rect r="r" b="b" t="t" l="l"/>
              <a:pathLst>
                <a:path h="757382" w="1408216">
                  <a:moveTo>
                    <a:pt x="22094" y="0"/>
                  </a:moveTo>
                  <a:lnTo>
                    <a:pt x="1386122" y="0"/>
                  </a:lnTo>
                  <a:cubicBezTo>
                    <a:pt x="1391981" y="0"/>
                    <a:pt x="1397601" y="2328"/>
                    <a:pt x="1401745" y="6471"/>
                  </a:cubicBezTo>
                  <a:cubicBezTo>
                    <a:pt x="1405888" y="10615"/>
                    <a:pt x="1408216" y="16234"/>
                    <a:pt x="1408216" y="22094"/>
                  </a:cubicBezTo>
                  <a:lnTo>
                    <a:pt x="1408216" y="735288"/>
                  </a:lnTo>
                  <a:cubicBezTo>
                    <a:pt x="1408216" y="741148"/>
                    <a:pt x="1405888" y="746767"/>
                    <a:pt x="1401745" y="750911"/>
                  </a:cubicBezTo>
                  <a:cubicBezTo>
                    <a:pt x="1397601" y="755054"/>
                    <a:pt x="1391981" y="757382"/>
                    <a:pt x="1386122" y="757382"/>
                  </a:cubicBezTo>
                  <a:lnTo>
                    <a:pt x="22094" y="757382"/>
                  </a:lnTo>
                  <a:cubicBezTo>
                    <a:pt x="9892" y="757382"/>
                    <a:pt x="0" y="747490"/>
                    <a:pt x="0" y="735288"/>
                  </a:cubicBezTo>
                  <a:lnTo>
                    <a:pt x="0" y="22094"/>
                  </a:lnTo>
                  <a:cubicBezTo>
                    <a:pt x="0" y="16234"/>
                    <a:pt x="2328" y="10615"/>
                    <a:pt x="6471" y="6471"/>
                  </a:cubicBezTo>
                  <a:cubicBezTo>
                    <a:pt x="10615" y="2328"/>
                    <a:pt x="16234" y="0"/>
                    <a:pt x="22094" y="0"/>
                  </a:cubicBezTo>
                  <a:close/>
                </a:path>
              </a:pathLst>
            </a:custGeom>
            <a:solidFill>
              <a:srgbClr val="D9D9D9"/>
            </a:solidFill>
          </p:spPr>
        </p:sp>
        <p:sp>
          <p:nvSpPr>
            <p:cNvPr name="TextBox 7" id="7"/>
            <p:cNvSpPr txBox="true"/>
            <p:nvPr/>
          </p:nvSpPr>
          <p:spPr>
            <a:xfrm>
              <a:off x="0" y="-114300"/>
              <a:ext cx="1408216" cy="871682"/>
            </a:xfrm>
            <a:prstGeom prst="rect">
              <a:avLst/>
            </a:prstGeom>
          </p:spPr>
          <p:txBody>
            <a:bodyPr anchor="ctr" rtlCol="false" tIns="50800" lIns="50800" bIns="50800" rIns="50800"/>
            <a:lstStyle/>
            <a:p>
              <a:pPr algn="ctr">
                <a:lnSpc>
                  <a:spcPts val="3640"/>
                </a:lnSpc>
              </a:pPr>
            </a:p>
          </p:txBody>
        </p:sp>
      </p:grpSp>
      <p:sp>
        <p:nvSpPr>
          <p:cNvPr name="TextBox 8" id="8"/>
          <p:cNvSpPr txBox="true"/>
          <p:nvPr/>
        </p:nvSpPr>
        <p:spPr>
          <a:xfrm rot="0">
            <a:off x="4278673" y="914400"/>
            <a:ext cx="9166979" cy="520699"/>
          </a:xfrm>
          <a:prstGeom prst="rect">
            <a:avLst/>
          </a:prstGeom>
        </p:spPr>
        <p:txBody>
          <a:bodyPr anchor="t" rtlCol="false" tIns="0" lIns="0" bIns="0" rIns="0">
            <a:spAutoFit/>
          </a:bodyPr>
          <a:lstStyle/>
          <a:p>
            <a:pPr algn="ctr">
              <a:lnSpc>
                <a:spcPts val="3640"/>
              </a:lnSpc>
              <a:spcBef>
                <a:spcPct val="0"/>
              </a:spcBef>
            </a:pPr>
            <a:r>
              <a:rPr lang="en-US" b="true" sz="2600" spc="52">
                <a:solidFill>
                  <a:srgbClr val="000000"/>
                </a:solidFill>
                <a:latin typeface="Crimson Roman Bold"/>
                <a:ea typeface="Crimson Roman Bold"/>
                <a:cs typeface="Crimson Roman Bold"/>
                <a:sym typeface="Crimson Roman Bold"/>
              </a:rPr>
              <a:t>Основні напрямки роботи психолога у воєнний час</a:t>
            </a:r>
          </a:p>
        </p:txBody>
      </p:sp>
      <p:sp>
        <p:nvSpPr>
          <p:cNvPr name="TextBox 9" id="9"/>
          <p:cNvSpPr txBox="true"/>
          <p:nvPr/>
        </p:nvSpPr>
        <p:spPr>
          <a:xfrm rot="0">
            <a:off x="5346918" y="1320799"/>
            <a:ext cx="7489389" cy="520699"/>
          </a:xfrm>
          <a:prstGeom prst="rect">
            <a:avLst/>
          </a:prstGeom>
        </p:spPr>
        <p:txBody>
          <a:bodyPr anchor="t" rtlCol="false" tIns="0" lIns="0" bIns="0" rIns="0">
            <a:spAutoFit/>
          </a:bodyPr>
          <a:lstStyle/>
          <a:p>
            <a:pPr algn="ctr">
              <a:lnSpc>
                <a:spcPts val="3640"/>
              </a:lnSpc>
              <a:spcBef>
                <a:spcPct val="0"/>
              </a:spcBef>
            </a:pPr>
            <a:r>
              <a:rPr lang="en-US" b="true" sz="2600" spc="52">
                <a:solidFill>
                  <a:srgbClr val="000000"/>
                </a:solidFill>
                <a:latin typeface="Crimson Roman Bold"/>
                <a:ea typeface="Crimson Roman Bold"/>
                <a:cs typeface="Crimson Roman Bold"/>
                <a:sym typeface="Crimson Roman Bold"/>
              </a:rPr>
              <a:t>Психологічне та кризове консультування </a:t>
            </a:r>
          </a:p>
        </p:txBody>
      </p:sp>
      <p:sp>
        <p:nvSpPr>
          <p:cNvPr name="TextBox 10" id="10"/>
          <p:cNvSpPr txBox="true"/>
          <p:nvPr/>
        </p:nvSpPr>
        <p:spPr>
          <a:xfrm rot="0">
            <a:off x="1855160" y="1937170"/>
            <a:ext cx="7594164" cy="520699"/>
          </a:xfrm>
          <a:prstGeom prst="rect">
            <a:avLst/>
          </a:prstGeom>
        </p:spPr>
        <p:txBody>
          <a:bodyPr anchor="t" rtlCol="false" tIns="0" lIns="0" bIns="0" rIns="0">
            <a:spAutoFit/>
          </a:bodyPr>
          <a:lstStyle/>
          <a:p>
            <a:pPr algn="ctr">
              <a:lnSpc>
                <a:spcPts val="3640"/>
              </a:lnSpc>
              <a:spcBef>
                <a:spcPct val="0"/>
              </a:spcBef>
            </a:pPr>
            <a:r>
              <a:rPr lang="en-US" b="true" sz="2600" spc="52">
                <a:solidFill>
                  <a:srgbClr val="000000"/>
                </a:solidFill>
                <a:latin typeface="Crimson Roman Bold"/>
                <a:ea typeface="Crimson Roman Bold"/>
                <a:cs typeface="Crimson Roman Bold"/>
                <a:sym typeface="Crimson Roman Bold"/>
              </a:rPr>
              <a:t>1. Поняття психологічного консультування</a:t>
            </a:r>
          </a:p>
        </p:txBody>
      </p:sp>
      <p:sp>
        <p:nvSpPr>
          <p:cNvPr name="TextBox 11" id="11"/>
          <p:cNvSpPr txBox="true"/>
          <p:nvPr/>
        </p:nvSpPr>
        <p:spPr>
          <a:xfrm rot="0">
            <a:off x="1400534" y="2981744"/>
            <a:ext cx="6609064" cy="2837179"/>
          </a:xfrm>
          <a:prstGeom prst="rect">
            <a:avLst/>
          </a:prstGeom>
        </p:spPr>
        <p:txBody>
          <a:bodyPr anchor="t" rtlCol="false" tIns="0" lIns="0" bIns="0" rIns="0">
            <a:spAutoFit/>
          </a:bodyPr>
          <a:lstStyle/>
          <a:p>
            <a:pPr algn="ctr">
              <a:lnSpc>
                <a:spcPts val="3220"/>
              </a:lnSpc>
              <a:spcBef>
                <a:spcPct val="0"/>
              </a:spcBef>
            </a:pPr>
            <a:r>
              <a:rPr lang="en-US" b="true" sz="2300" spc="46">
                <a:solidFill>
                  <a:srgbClr val="000000"/>
                </a:solidFill>
                <a:latin typeface="Crimson Roman Bold"/>
                <a:ea typeface="Crimson Roman Bold"/>
                <a:cs typeface="Crimson Roman Bold"/>
                <a:sym typeface="Crimson Roman Bold"/>
              </a:rPr>
              <a:t>Термін «консультування» у практиці надання психологічної допомоги застосовується у таких аспектах:</a:t>
            </a:r>
          </a:p>
          <a:p>
            <a:pPr algn="ctr">
              <a:lnSpc>
                <a:spcPts val="3220"/>
              </a:lnSpc>
              <a:spcBef>
                <a:spcPct val="0"/>
              </a:spcBef>
            </a:pPr>
            <a:r>
              <a:rPr lang="en-US" b="true" sz="2300" spc="46">
                <a:solidFill>
                  <a:srgbClr val="000000"/>
                </a:solidFill>
                <a:latin typeface="Crimson Roman Bold"/>
                <a:ea typeface="Crimson Roman Bold"/>
                <a:cs typeface="Crimson Roman Bold"/>
                <a:sym typeface="Crimson Roman Bold"/>
              </a:rPr>
              <a:t>- як особливий вид допомоги, як деякий репертуар можливих дій і як психологічний процес:</a:t>
            </a:r>
          </a:p>
          <a:p>
            <a:pPr algn="ctr">
              <a:lnSpc>
                <a:spcPts val="3220"/>
              </a:lnSpc>
              <a:spcBef>
                <a:spcPct val="0"/>
              </a:spcBef>
            </a:pPr>
            <a:r>
              <a:rPr lang="en-US" b="true" sz="2300" spc="46">
                <a:solidFill>
                  <a:srgbClr val="000000"/>
                </a:solidFill>
                <a:latin typeface="Crimson Roman Bold"/>
                <a:ea typeface="Crimson Roman Bold"/>
                <a:cs typeface="Crimson Roman Bold"/>
                <a:sym typeface="Crimson Roman Bold"/>
              </a:rPr>
              <a:t>як особливий вид допомоги</a:t>
            </a:r>
          </a:p>
        </p:txBody>
      </p:sp>
      <p:sp>
        <p:nvSpPr>
          <p:cNvPr name="TextBox 12" id="12"/>
          <p:cNvSpPr txBox="true"/>
          <p:nvPr/>
        </p:nvSpPr>
        <p:spPr>
          <a:xfrm rot="0">
            <a:off x="9517563" y="2972219"/>
            <a:ext cx="7050368" cy="3161664"/>
          </a:xfrm>
          <a:prstGeom prst="rect">
            <a:avLst/>
          </a:prstGeom>
        </p:spPr>
        <p:txBody>
          <a:bodyPr anchor="t" rtlCol="false" tIns="0" lIns="0" bIns="0" rIns="0">
            <a:spAutoFit/>
          </a:bodyPr>
          <a:lstStyle/>
          <a:p>
            <a:pPr algn="ctr">
              <a:lnSpc>
                <a:spcPts val="3500"/>
              </a:lnSpc>
              <a:spcBef>
                <a:spcPct val="0"/>
              </a:spcBef>
            </a:pPr>
            <a:r>
              <a:rPr lang="en-US" b="true" sz="2500" spc="50">
                <a:solidFill>
                  <a:srgbClr val="000000"/>
                </a:solidFill>
                <a:latin typeface="Crimson Roman Bold"/>
                <a:ea typeface="Crimson Roman Bold"/>
                <a:cs typeface="Crimson Roman Bold"/>
                <a:sym typeface="Crimson Roman Bold"/>
              </a:rPr>
              <a:t>Основна мета психологічного консультування – це надання психологічної допомоги, тобто розмова із психологом повинна допомогти людині у вирішенні її проблем і налагодженні міжособистісних стосунків з оточуючими. </a:t>
            </a:r>
          </a:p>
        </p:txBody>
      </p:sp>
      <p:sp>
        <p:nvSpPr>
          <p:cNvPr name="TextBox 13" id="13"/>
          <p:cNvSpPr txBox="true"/>
          <p:nvPr/>
        </p:nvSpPr>
        <p:spPr>
          <a:xfrm rot="0">
            <a:off x="538708" y="6591714"/>
            <a:ext cx="10171102" cy="1465579"/>
          </a:xfrm>
          <a:prstGeom prst="rect">
            <a:avLst/>
          </a:prstGeom>
        </p:spPr>
        <p:txBody>
          <a:bodyPr anchor="t" rtlCol="false" tIns="0" lIns="0" bIns="0" rIns="0">
            <a:spAutoFit/>
          </a:bodyPr>
          <a:lstStyle/>
          <a:p>
            <a:pPr algn="ctr">
              <a:lnSpc>
                <a:spcPts val="3640"/>
              </a:lnSpc>
              <a:spcBef>
                <a:spcPct val="0"/>
              </a:spcBef>
            </a:pPr>
            <a:r>
              <a:rPr lang="en-US" b="true" sz="2600" spc="52">
                <a:solidFill>
                  <a:srgbClr val="000000"/>
                </a:solidFill>
                <a:latin typeface="Crimson Roman Bold"/>
                <a:ea typeface="Crimson Roman Bold"/>
                <a:cs typeface="Crimson Roman Bold"/>
                <a:sym typeface="Crimson Roman Bold"/>
              </a:rPr>
              <a:t>Завдання консультанта – визначити, які впливи варто застосовувати у кожному конкретному випадку і яка ймовірність їх успіху - як психологічного процесу.</a:t>
            </a:r>
          </a:p>
        </p:txBody>
      </p:sp>
      <p:sp>
        <p:nvSpPr>
          <p:cNvPr name="TextBox 14" id="14"/>
          <p:cNvSpPr txBox="true"/>
          <p:nvPr/>
        </p:nvSpPr>
        <p:spPr>
          <a:xfrm rot="0">
            <a:off x="7966601" y="7952518"/>
            <a:ext cx="9292699" cy="1824354"/>
          </a:xfrm>
          <a:prstGeom prst="rect">
            <a:avLst/>
          </a:prstGeom>
        </p:spPr>
        <p:txBody>
          <a:bodyPr anchor="t" rtlCol="false" tIns="0" lIns="0" bIns="0" rIns="0">
            <a:spAutoFit/>
          </a:bodyPr>
          <a:lstStyle/>
          <a:p>
            <a:pPr algn="ctr">
              <a:lnSpc>
                <a:spcPts val="3500"/>
              </a:lnSpc>
              <a:spcBef>
                <a:spcPct val="0"/>
              </a:spcBef>
            </a:pPr>
            <a:r>
              <a:rPr lang="en-US" b="true" sz="2500" spc="50">
                <a:solidFill>
                  <a:srgbClr val="000000"/>
                </a:solidFill>
                <a:latin typeface="Crimson Roman Bold"/>
                <a:ea typeface="Crimson Roman Bold"/>
                <a:cs typeface="Crimson Roman Bold"/>
                <a:sym typeface="Crimson Roman Bold"/>
              </a:rPr>
              <a:t>П</a:t>
            </a:r>
            <a:r>
              <a:rPr lang="en-US" b="true" sz="2500" spc="50">
                <a:solidFill>
                  <a:srgbClr val="000000"/>
                </a:solidFill>
                <a:latin typeface="Crimson Roman Bold"/>
                <a:ea typeface="Crimson Roman Bold"/>
                <a:cs typeface="Crimson Roman Bold"/>
                <a:sym typeface="Crimson Roman Bold"/>
              </a:rPr>
              <a:t>роцес консультування є психологічним, оскільки має активний характер, передбачає обмін думками між консультантами і клієнтами та розвиток їх розумових процесів.</a:t>
            </a:r>
          </a:p>
        </p:txBody>
      </p:sp>
    </p:spTree>
  </p:cSld>
  <p:clrMapOvr>
    <a:masterClrMapping/>
  </p:clrMapOvr>
</p:sld>
</file>

<file path=ppt/slides/slide1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1729344" y="1799931"/>
            <a:ext cx="8605410" cy="2036826"/>
            <a:chOff x="0" y="0"/>
            <a:chExt cx="1770661" cy="419100"/>
          </a:xfrm>
        </p:grpSpPr>
        <p:sp>
          <p:nvSpPr>
            <p:cNvPr name="Freeform 3" id="3"/>
            <p:cNvSpPr/>
            <p:nvPr/>
          </p:nvSpPr>
          <p:spPr>
            <a:xfrm flipH="false" flipV="false" rot="0">
              <a:off x="0" y="0"/>
              <a:ext cx="1770661" cy="419100"/>
            </a:xfrm>
            <a:custGeom>
              <a:avLst/>
              <a:gdLst/>
              <a:ahLst/>
              <a:cxnLst/>
              <a:rect r="r" b="b" t="t" l="l"/>
              <a:pathLst>
                <a:path h="419100" w="1770661">
                  <a:moveTo>
                    <a:pt x="17571" y="0"/>
                  </a:moveTo>
                  <a:lnTo>
                    <a:pt x="1753089" y="0"/>
                  </a:lnTo>
                  <a:cubicBezTo>
                    <a:pt x="1762794" y="0"/>
                    <a:pt x="1770661" y="7867"/>
                    <a:pt x="1770661" y="17571"/>
                  </a:cubicBezTo>
                  <a:lnTo>
                    <a:pt x="1770661" y="401529"/>
                  </a:lnTo>
                  <a:cubicBezTo>
                    <a:pt x="1770661" y="406189"/>
                    <a:pt x="1768809" y="410658"/>
                    <a:pt x="1765514" y="413953"/>
                  </a:cubicBezTo>
                  <a:cubicBezTo>
                    <a:pt x="1762219" y="417249"/>
                    <a:pt x="1757749" y="419100"/>
                    <a:pt x="1753089" y="419100"/>
                  </a:cubicBezTo>
                  <a:lnTo>
                    <a:pt x="17571" y="419100"/>
                  </a:lnTo>
                  <a:cubicBezTo>
                    <a:pt x="12911" y="419100"/>
                    <a:pt x="8442" y="417249"/>
                    <a:pt x="5147" y="413953"/>
                  </a:cubicBezTo>
                  <a:cubicBezTo>
                    <a:pt x="1851" y="410658"/>
                    <a:pt x="0" y="406189"/>
                    <a:pt x="0" y="401529"/>
                  </a:cubicBezTo>
                  <a:lnTo>
                    <a:pt x="0" y="17571"/>
                  </a:lnTo>
                  <a:cubicBezTo>
                    <a:pt x="0" y="12911"/>
                    <a:pt x="1851" y="8442"/>
                    <a:pt x="5147" y="5147"/>
                  </a:cubicBezTo>
                  <a:cubicBezTo>
                    <a:pt x="8442" y="1851"/>
                    <a:pt x="12911" y="0"/>
                    <a:pt x="17571" y="0"/>
                  </a:cubicBezTo>
                  <a:close/>
                </a:path>
              </a:pathLst>
            </a:custGeom>
            <a:solidFill>
              <a:srgbClr val="D9D9D9"/>
            </a:solidFill>
          </p:spPr>
        </p:sp>
        <p:sp>
          <p:nvSpPr>
            <p:cNvPr name="TextBox 4" id="4"/>
            <p:cNvSpPr txBox="true"/>
            <p:nvPr/>
          </p:nvSpPr>
          <p:spPr>
            <a:xfrm>
              <a:off x="0" y="-114300"/>
              <a:ext cx="1770661" cy="533400"/>
            </a:xfrm>
            <a:prstGeom prst="rect">
              <a:avLst/>
            </a:prstGeom>
          </p:spPr>
          <p:txBody>
            <a:bodyPr anchor="ctr" rtlCol="false" tIns="50800" lIns="50800" bIns="50800" rIns="50800"/>
            <a:lstStyle/>
            <a:p>
              <a:pPr algn="ctr">
                <a:lnSpc>
                  <a:spcPts val="3640"/>
                </a:lnSpc>
              </a:pPr>
            </a:p>
          </p:txBody>
        </p:sp>
      </p:grpSp>
      <p:sp>
        <p:nvSpPr>
          <p:cNvPr name="TextBox 5" id="5"/>
          <p:cNvSpPr txBox="true"/>
          <p:nvPr/>
        </p:nvSpPr>
        <p:spPr>
          <a:xfrm rot="0">
            <a:off x="4089520" y="914400"/>
            <a:ext cx="9780151" cy="520699"/>
          </a:xfrm>
          <a:prstGeom prst="rect">
            <a:avLst/>
          </a:prstGeom>
        </p:spPr>
        <p:txBody>
          <a:bodyPr anchor="t" rtlCol="false" tIns="0" lIns="0" bIns="0" rIns="0">
            <a:spAutoFit/>
          </a:bodyPr>
          <a:lstStyle/>
          <a:p>
            <a:pPr algn="ctr">
              <a:lnSpc>
                <a:spcPts val="3640"/>
              </a:lnSpc>
              <a:spcBef>
                <a:spcPct val="0"/>
              </a:spcBef>
            </a:pPr>
            <a:r>
              <a:rPr lang="en-US" b="true" sz="2600" spc="52">
                <a:solidFill>
                  <a:srgbClr val="000000"/>
                </a:solidFill>
                <a:latin typeface="Crimson Roman Bold"/>
                <a:ea typeface="Crimson Roman Bold"/>
                <a:cs typeface="Crimson Roman Bold"/>
                <a:sym typeface="Crimson Roman Bold"/>
              </a:rPr>
              <a:t>Т</a:t>
            </a:r>
            <a:r>
              <a:rPr lang="en-US" b="true" sz="2600" spc="52">
                <a:solidFill>
                  <a:srgbClr val="000000"/>
                </a:solidFill>
                <a:latin typeface="Crimson Roman Bold"/>
                <a:ea typeface="Crimson Roman Bold"/>
                <a:cs typeface="Crimson Roman Bold"/>
                <a:sym typeface="Crimson Roman Bold"/>
              </a:rPr>
              <a:t>ри основні напрямки психологічного консультування</a:t>
            </a:r>
          </a:p>
        </p:txBody>
      </p:sp>
      <p:grpSp>
        <p:nvGrpSpPr>
          <p:cNvPr name="Group 6" id="6"/>
          <p:cNvGrpSpPr/>
          <p:nvPr/>
        </p:nvGrpSpPr>
        <p:grpSpPr>
          <a:xfrm rot="0">
            <a:off x="4347818" y="4606297"/>
            <a:ext cx="8605410" cy="2036826"/>
            <a:chOff x="0" y="0"/>
            <a:chExt cx="1770661" cy="419100"/>
          </a:xfrm>
        </p:grpSpPr>
        <p:sp>
          <p:nvSpPr>
            <p:cNvPr name="Freeform 7" id="7"/>
            <p:cNvSpPr/>
            <p:nvPr/>
          </p:nvSpPr>
          <p:spPr>
            <a:xfrm flipH="false" flipV="false" rot="0">
              <a:off x="0" y="0"/>
              <a:ext cx="1770661" cy="419100"/>
            </a:xfrm>
            <a:custGeom>
              <a:avLst/>
              <a:gdLst/>
              <a:ahLst/>
              <a:cxnLst/>
              <a:rect r="r" b="b" t="t" l="l"/>
              <a:pathLst>
                <a:path h="419100" w="1770661">
                  <a:moveTo>
                    <a:pt x="17571" y="0"/>
                  </a:moveTo>
                  <a:lnTo>
                    <a:pt x="1753089" y="0"/>
                  </a:lnTo>
                  <a:cubicBezTo>
                    <a:pt x="1762794" y="0"/>
                    <a:pt x="1770661" y="7867"/>
                    <a:pt x="1770661" y="17571"/>
                  </a:cubicBezTo>
                  <a:lnTo>
                    <a:pt x="1770661" y="401529"/>
                  </a:lnTo>
                  <a:cubicBezTo>
                    <a:pt x="1770661" y="406189"/>
                    <a:pt x="1768809" y="410658"/>
                    <a:pt x="1765514" y="413953"/>
                  </a:cubicBezTo>
                  <a:cubicBezTo>
                    <a:pt x="1762219" y="417249"/>
                    <a:pt x="1757749" y="419100"/>
                    <a:pt x="1753089" y="419100"/>
                  </a:cubicBezTo>
                  <a:lnTo>
                    <a:pt x="17571" y="419100"/>
                  </a:lnTo>
                  <a:cubicBezTo>
                    <a:pt x="12911" y="419100"/>
                    <a:pt x="8442" y="417249"/>
                    <a:pt x="5147" y="413953"/>
                  </a:cubicBezTo>
                  <a:cubicBezTo>
                    <a:pt x="1851" y="410658"/>
                    <a:pt x="0" y="406189"/>
                    <a:pt x="0" y="401529"/>
                  </a:cubicBezTo>
                  <a:lnTo>
                    <a:pt x="0" y="17571"/>
                  </a:lnTo>
                  <a:cubicBezTo>
                    <a:pt x="0" y="12911"/>
                    <a:pt x="1851" y="8442"/>
                    <a:pt x="5147" y="5147"/>
                  </a:cubicBezTo>
                  <a:cubicBezTo>
                    <a:pt x="8442" y="1851"/>
                    <a:pt x="12911" y="0"/>
                    <a:pt x="17571" y="0"/>
                  </a:cubicBezTo>
                  <a:close/>
                </a:path>
              </a:pathLst>
            </a:custGeom>
            <a:solidFill>
              <a:srgbClr val="D9D9D9"/>
            </a:solidFill>
          </p:spPr>
        </p:sp>
        <p:sp>
          <p:nvSpPr>
            <p:cNvPr name="TextBox 8" id="8"/>
            <p:cNvSpPr txBox="true"/>
            <p:nvPr/>
          </p:nvSpPr>
          <p:spPr>
            <a:xfrm>
              <a:off x="0" y="-114300"/>
              <a:ext cx="1770661" cy="533400"/>
            </a:xfrm>
            <a:prstGeom prst="rect">
              <a:avLst/>
            </a:prstGeom>
          </p:spPr>
          <p:txBody>
            <a:bodyPr anchor="ctr" rtlCol="false" tIns="50800" lIns="50800" bIns="50800" rIns="50800"/>
            <a:lstStyle/>
            <a:p>
              <a:pPr algn="ctr">
                <a:lnSpc>
                  <a:spcPts val="3640"/>
                </a:lnSpc>
              </a:pPr>
            </a:p>
          </p:txBody>
        </p:sp>
      </p:grpSp>
      <p:grpSp>
        <p:nvGrpSpPr>
          <p:cNvPr name="Group 9" id="9"/>
          <p:cNvGrpSpPr/>
          <p:nvPr/>
        </p:nvGrpSpPr>
        <p:grpSpPr>
          <a:xfrm rot="0">
            <a:off x="6966293" y="7412663"/>
            <a:ext cx="8605410" cy="2036826"/>
            <a:chOff x="0" y="0"/>
            <a:chExt cx="1770661" cy="419100"/>
          </a:xfrm>
        </p:grpSpPr>
        <p:sp>
          <p:nvSpPr>
            <p:cNvPr name="Freeform 10" id="10"/>
            <p:cNvSpPr/>
            <p:nvPr/>
          </p:nvSpPr>
          <p:spPr>
            <a:xfrm flipH="false" flipV="false" rot="0">
              <a:off x="0" y="0"/>
              <a:ext cx="1770661" cy="419100"/>
            </a:xfrm>
            <a:custGeom>
              <a:avLst/>
              <a:gdLst/>
              <a:ahLst/>
              <a:cxnLst/>
              <a:rect r="r" b="b" t="t" l="l"/>
              <a:pathLst>
                <a:path h="419100" w="1770661">
                  <a:moveTo>
                    <a:pt x="17571" y="0"/>
                  </a:moveTo>
                  <a:lnTo>
                    <a:pt x="1753089" y="0"/>
                  </a:lnTo>
                  <a:cubicBezTo>
                    <a:pt x="1762794" y="0"/>
                    <a:pt x="1770661" y="7867"/>
                    <a:pt x="1770661" y="17571"/>
                  </a:cubicBezTo>
                  <a:lnTo>
                    <a:pt x="1770661" y="401529"/>
                  </a:lnTo>
                  <a:cubicBezTo>
                    <a:pt x="1770661" y="406189"/>
                    <a:pt x="1768809" y="410658"/>
                    <a:pt x="1765514" y="413953"/>
                  </a:cubicBezTo>
                  <a:cubicBezTo>
                    <a:pt x="1762219" y="417249"/>
                    <a:pt x="1757749" y="419100"/>
                    <a:pt x="1753089" y="419100"/>
                  </a:cubicBezTo>
                  <a:lnTo>
                    <a:pt x="17571" y="419100"/>
                  </a:lnTo>
                  <a:cubicBezTo>
                    <a:pt x="12911" y="419100"/>
                    <a:pt x="8442" y="417249"/>
                    <a:pt x="5147" y="413953"/>
                  </a:cubicBezTo>
                  <a:cubicBezTo>
                    <a:pt x="1851" y="410658"/>
                    <a:pt x="0" y="406189"/>
                    <a:pt x="0" y="401529"/>
                  </a:cubicBezTo>
                  <a:lnTo>
                    <a:pt x="0" y="17571"/>
                  </a:lnTo>
                  <a:cubicBezTo>
                    <a:pt x="0" y="12911"/>
                    <a:pt x="1851" y="8442"/>
                    <a:pt x="5147" y="5147"/>
                  </a:cubicBezTo>
                  <a:cubicBezTo>
                    <a:pt x="8442" y="1851"/>
                    <a:pt x="12911" y="0"/>
                    <a:pt x="17571" y="0"/>
                  </a:cubicBezTo>
                  <a:close/>
                </a:path>
              </a:pathLst>
            </a:custGeom>
            <a:solidFill>
              <a:srgbClr val="D9D9D9"/>
            </a:solidFill>
          </p:spPr>
        </p:sp>
        <p:sp>
          <p:nvSpPr>
            <p:cNvPr name="TextBox 11" id="11"/>
            <p:cNvSpPr txBox="true"/>
            <p:nvPr/>
          </p:nvSpPr>
          <p:spPr>
            <a:xfrm>
              <a:off x="0" y="-114300"/>
              <a:ext cx="1770661" cy="533400"/>
            </a:xfrm>
            <a:prstGeom prst="rect">
              <a:avLst/>
            </a:prstGeom>
          </p:spPr>
          <p:txBody>
            <a:bodyPr anchor="ctr" rtlCol="false" tIns="50800" lIns="50800" bIns="50800" rIns="50800"/>
            <a:lstStyle/>
            <a:p>
              <a:pPr algn="ctr">
                <a:lnSpc>
                  <a:spcPts val="3640"/>
                </a:lnSpc>
              </a:pPr>
            </a:p>
          </p:txBody>
        </p:sp>
      </p:grpSp>
      <p:sp>
        <p:nvSpPr>
          <p:cNvPr name="TextBox 12" id="12"/>
          <p:cNvSpPr txBox="true"/>
          <p:nvPr/>
        </p:nvSpPr>
        <p:spPr>
          <a:xfrm rot="0">
            <a:off x="2324720" y="2500844"/>
            <a:ext cx="7414656" cy="520699"/>
          </a:xfrm>
          <a:prstGeom prst="rect">
            <a:avLst/>
          </a:prstGeom>
        </p:spPr>
        <p:txBody>
          <a:bodyPr anchor="t" rtlCol="false" tIns="0" lIns="0" bIns="0" rIns="0">
            <a:spAutoFit/>
          </a:bodyPr>
          <a:lstStyle/>
          <a:p>
            <a:pPr algn="ctr">
              <a:lnSpc>
                <a:spcPts val="3640"/>
              </a:lnSpc>
              <a:spcBef>
                <a:spcPct val="0"/>
              </a:spcBef>
            </a:pPr>
            <a:r>
              <a:rPr lang="en-US" b="true" sz="2600" spc="52">
                <a:solidFill>
                  <a:srgbClr val="000000"/>
                </a:solidFill>
                <a:latin typeface="Crimson Roman Bold"/>
                <a:ea typeface="Crimson Roman Bold"/>
                <a:cs typeface="Crimson Roman Bold"/>
                <a:sym typeface="Crimson Roman Bold"/>
              </a:rPr>
              <a:t>проблемно-орієнтоване консультування</a:t>
            </a:r>
          </a:p>
        </p:txBody>
      </p:sp>
      <p:sp>
        <p:nvSpPr>
          <p:cNvPr name="TextBox 13" id="13"/>
          <p:cNvSpPr txBox="true"/>
          <p:nvPr/>
        </p:nvSpPr>
        <p:spPr>
          <a:xfrm rot="0">
            <a:off x="5205335" y="5307210"/>
            <a:ext cx="7548521" cy="520699"/>
          </a:xfrm>
          <a:prstGeom prst="rect">
            <a:avLst/>
          </a:prstGeom>
        </p:spPr>
        <p:txBody>
          <a:bodyPr anchor="t" rtlCol="false" tIns="0" lIns="0" bIns="0" rIns="0">
            <a:spAutoFit/>
          </a:bodyPr>
          <a:lstStyle/>
          <a:p>
            <a:pPr algn="ctr">
              <a:lnSpc>
                <a:spcPts val="3640"/>
              </a:lnSpc>
              <a:spcBef>
                <a:spcPct val="0"/>
              </a:spcBef>
            </a:pPr>
            <a:r>
              <a:rPr lang="en-US" b="true" sz="2600" spc="52">
                <a:solidFill>
                  <a:srgbClr val="000000"/>
                </a:solidFill>
                <a:latin typeface="Crimson Roman Bold"/>
                <a:ea typeface="Crimson Roman Bold"/>
                <a:cs typeface="Crimson Roman Bold"/>
                <a:sym typeface="Crimson Roman Bold"/>
              </a:rPr>
              <a:t>особистісно-орієнтоване консультування</a:t>
            </a:r>
          </a:p>
        </p:txBody>
      </p:sp>
      <p:sp>
        <p:nvSpPr>
          <p:cNvPr name="TextBox 14" id="14"/>
          <p:cNvSpPr txBox="true"/>
          <p:nvPr/>
        </p:nvSpPr>
        <p:spPr>
          <a:xfrm rot="0">
            <a:off x="6966293" y="7641136"/>
            <a:ext cx="8431843" cy="1465579"/>
          </a:xfrm>
          <a:prstGeom prst="rect">
            <a:avLst/>
          </a:prstGeom>
        </p:spPr>
        <p:txBody>
          <a:bodyPr anchor="t" rtlCol="false" tIns="0" lIns="0" bIns="0" rIns="0">
            <a:spAutoFit/>
          </a:bodyPr>
          <a:lstStyle/>
          <a:p>
            <a:pPr algn="ctr">
              <a:lnSpc>
                <a:spcPts val="3640"/>
              </a:lnSpc>
              <a:spcBef>
                <a:spcPct val="0"/>
              </a:spcBef>
            </a:pPr>
            <a:r>
              <a:rPr lang="en-US" b="true" sz="2600" spc="52">
                <a:solidFill>
                  <a:srgbClr val="000000"/>
                </a:solidFill>
                <a:latin typeface="Crimson Roman Bold"/>
                <a:ea typeface="Crimson Roman Bold"/>
                <a:cs typeface="Crimson Roman Bold"/>
                <a:sym typeface="Crimson Roman Bold"/>
              </a:rPr>
              <a:t>консультування, орієнтоване на рішення, спрямоване на виявлення ресурсів для розв’язання психологічної проблеми </a:t>
            </a:r>
          </a:p>
        </p:txBody>
      </p:sp>
    </p:spTree>
  </p:cSld>
  <p:clrMapOvr>
    <a:masterClrMapping/>
  </p:clrMapOvr>
</p:sld>
</file>

<file path=ppt/slides/slide1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81530" y="2128741"/>
            <a:ext cx="5528688" cy="909478"/>
            <a:chOff x="0" y="0"/>
            <a:chExt cx="1137590" cy="187135"/>
          </a:xfrm>
        </p:grpSpPr>
        <p:sp>
          <p:nvSpPr>
            <p:cNvPr name="Freeform 3" id="3"/>
            <p:cNvSpPr/>
            <p:nvPr/>
          </p:nvSpPr>
          <p:spPr>
            <a:xfrm flipH="false" flipV="false" rot="0">
              <a:off x="0" y="0"/>
              <a:ext cx="1137590" cy="187135"/>
            </a:xfrm>
            <a:custGeom>
              <a:avLst/>
              <a:gdLst/>
              <a:ahLst/>
              <a:cxnLst/>
              <a:rect r="r" b="b" t="t" l="l"/>
              <a:pathLst>
                <a:path h="187135" w="1137590">
                  <a:moveTo>
                    <a:pt x="27350" y="0"/>
                  </a:moveTo>
                  <a:lnTo>
                    <a:pt x="1110240" y="0"/>
                  </a:lnTo>
                  <a:cubicBezTo>
                    <a:pt x="1117494" y="0"/>
                    <a:pt x="1124450" y="2882"/>
                    <a:pt x="1129580" y="8011"/>
                  </a:cubicBezTo>
                  <a:cubicBezTo>
                    <a:pt x="1134709" y="13140"/>
                    <a:pt x="1137590" y="20096"/>
                    <a:pt x="1137590" y="27350"/>
                  </a:cubicBezTo>
                  <a:lnTo>
                    <a:pt x="1137590" y="159785"/>
                  </a:lnTo>
                  <a:cubicBezTo>
                    <a:pt x="1137590" y="174890"/>
                    <a:pt x="1125345" y="187135"/>
                    <a:pt x="1110240" y="187135"/>
                  </a:cubicBezTo>
                  <a:lnTo>
                    <a:pt x="27350" y="187135"/>
                  </a:lnTo>
                  <a:cubicBezTo>
                    <a:pt x="12245" y="187135"/>
                    <a:pt x="0" y="174890"/>
                    <a:pt x="0" y="159785"/>
                  </a:cubicBezTo>
                  <a:lnTo>
                    <a:pt x="0" y="27350"/>
                  </a:lnTo>
                  <a:cubicBezTo>
                    <a:pt x="0" y="12245"/>
                    <a:pt x="12245" y="0"/>
                    <a:pt x="27350" y="0"/>
                  </a:cubicBezTo>
                  <a:close/>
                </a:path>
              </a:pathLst>
            </a:custGeom>
            <a:solidFill>
              <a:srgbClr val="D9D9D9"/>
            </a:solidFill>
          </p:spPr>
        </p:sp>
        <p:sp>
          <p:nvSpPr>
            <p:cNvPr name="TextBox 4" id="4"/>
            <p:cNvSpPr txBox="true"/>
            <p:nvPr/>
          </p:nvSpPr>
          <p:spPr>
            <a:xfrm>
              <a:off x="0" y="-114300"/>
              <a:ext cx="1137590" cy="301435"/>
            </a:xfrm>
            <a:prstGeom prst="rect">
              <a:avLst/>
            </a:prstGeom>
          </p:spPr>
          <p:txBody>
            <a:bodyPr anchor="ctr" rtlCol="false" tIns="50800" lIns="50800" bIns="50800" rIns="50800"/>
            <a:lstStyle/>
            <a:p>
              <a:pPr algn="ctr">
                <a:lnSpc>
                  <a:spcPts val="3640"/>
                </a:lnSpc>
              </a:pPr>
            </a:p>
          </p:txBody>
        </p:sp>
      </p:grpSp>
      <p:sp>
        <p:nvSpPr>
          <p:cNvPr name="TextBox 5" id="5"/>
          <p:cNvSpPr txBox="true"/>
          <p:nvPr/>
        </p:nvSpPr>
        <p:spPr>
          <a:xfrm rot="0">
            <a:off x="3865296" y="1320799"/>
            <a:ext cx="10275570" cy="520699"/>
          </a:xfrm>
          <a:prstGeom prst="rect">
            <a:avLst/>
          </a:prstGeom>
        </p:spPr>
        <p:txBody>
          <a:bodyPr anchor="t" rtlCol="false" tIns="0" lIns="0" bIns="0" rIns="0">
            <a:spAutoFit/>
          </a:bodyPr>
          <a:lstStyle/>
          <a:p>
            <a:pPr algn="ctr">
              <a:lnSpc>
                <a:spcPts val="3640"/>
              </a:lnSpc>
              <a:spcBef>
                <a:spcPct val="0"/>
              </a:spcBef>
            </a:pPr>
            <a:r>
              <a:rPr lang="en-US" b="true" sz="2600" spc="52">
                <a:solidFill>
                  <a:srgbClr val="000000"/>
                </a:solidFill>
                <a:latin typeface="Crimson Roman Bold"/>
                <a:ea typeface="Crimson Roman Bold"/>
                <a:cs typeface="Crimson Roman Bold"/>
                <a:sym typeface="Crimson Roman Bold"/>
              </a:rPr>
              <a:t>Сферами застосування психологічного консультування є:</a:t>
            </a:r>
          </a:p>
        </p:txBody>
      </p:sp>
      <p:grpSp>
        <p:nvGrpSpPr>
          <p:cNvPr name="Group 6" id="6"/>
          <p:cNvGrpSpPr/>
          <p:nvPr/>
        </p:nvGrpSpPr>
        <p:grpSpPr>
          <a:xfrm rot="0">
            <a:off x="6505536" y="2128741"/>
            <a:ext cx="5528688" cy="909478"/>
            <a:chOff x="0" y="0"/>
            <a:chExt cx="1137590" cy="187135"/>
          </a:xfrm>
        </p:grpSpPr>
        <p:sp>
          <p:nvSpPr>
            <p:cNvPr name="Freeform 7" id="7"/>
            <p:cNvSpPr/>
            <p:nvPr/>
          </p:nvSpPr>
          <p:spPr>
            <a:xfrm flipH="false" flipV="false" rot="0">
              <a:off x="0" y="0"/>
              <a:ext cx="1137590" cy="187135"/>
            </a:xfrm>
            <a:custGeom>
              <a:avLst/>
              <a:gdLst/>
              <a:ahLst/>
              <a:cxnLst/>
              <a:rect r="r" b="b" t="t" l="l"/>
              <a:pathLst>
                <a:path h="187135" w="1137590">
                  <a:moveTo>
                    <a:pt x="27350" y="0"/>
                  </a:moveTo>
                  <a:lnTo>
                    <a:pt x="1110240" y="0"/>
                  </a:lnTo>
                  <a:cubicBezTo>
                    <a:pt x="1117494" y="0"/>
                    <a:pt x="1124450" y="2882"/>
                    <a:pt x="1129580" y="8011"/>
                  </a:cubicBezTo>
                  <a:cubicBezTo>
                    <a:pt x="1134709" y="13140"/>
                    <a:pt x="1137590" y="20096"/>
                    <a:pt x="1137590" y="27350"/>
                  </a:cubicBezTo>
                  <a:lnTo>
                    <a:pt x="1137590" y="159785"/>
                  </a:lnTo>
                  <a:cubicBezTo>
                    <a:pt x="1137590" y="174890"/>
                    <a:pt x="1125345" y="187135"/>
                    <a:pt x="1110240" y="187135"/>
                  </a:cubicBezTo>
                  <a:lnTo>
                    <a:pt x="27350" y="187135"/>
                  </a:lnTo>
                  <a:cubicBezTo>
                    <a:pt x="12245" y="187135"/>
                    <a:pt x="0" y="174890"/>
                    <a:pt x="0" y="159785"/>
                  </a:cubicBezTo>
                  <a:lnTo>
                    <a:pt x="0" y="27350"/>
                  </a:lnTo>
                  <a:cubicBezTo>
                    <a:pt x="0" y="12245"/>
                    <a:pt x="12245" y="0"/>
                    <a:pt x="27350" y="0"/>
                  </a:cubicBezTo>
                  <a:close/>
                </a:path>
              </a:pathLst>
            </a:custGeom>
            <a:solidFill>
              <a:srgbClr val="D9D9D9"/>
            </a:solidFill>
          </p:spPr>
        </p:sp>
        <p:sp>
          <p:nvSpPr>
            <p:cNvPr name="TextBox 8" id="8"/>
            <p:cNvSpPr txBox="true"/>
            <p:nvPr/>
          </p:nvSpPr>
          <p:spPr>
            <a:xfrm>
              <a:off x="0" y="-114300"/>
              <a:ext cx="1137590" cy="301435"/>
            </a:xfrm>
            <a:prstGeom prst="rect">
              <a:avLst/>
            </a:prstGeom>
          </p:spPr>
          <p:txBody>
            <a:bodyPr anchor="ctr" rtlCol="false" tIns="50800" lIns="50800" bIns="50800" rIns="50800"/>
            <a:lstStyle/>
            <a:p>
              <a:pPr algn="ctr">
                <a:lnSpc>
                  <a:spcPts val="3640"/>
                </a:lnSpc>
              </a:pPr>
            </a:p>
          </p:txBody>
        </p:sp>
      </p:grpSp>
      <p:grpSp>
        <p:nvGrpSpPr>
          <p:cNvPr name="Group 9" id="9"/>
          <p:cNvGrpSpPr/>
          <p:nvPr/>
        </p:nvGrpSpPr>
        <p:grpSpPr>
          <a:xfrm rot="0">
            <a:off x="12529543" y="2128741"/>
            <a:ext cx="5528688" cy="909478"/>
            <a:chOff x="0" y="0"/>
            <a:chExt cx="1137590" cy="187135"/>
          </a:xfrm>
        </p:grpSpPr>
        <p:sp>
          <p:nvSpPr>
            <p:cNvPr name="Freeform 10" id="10"/>
            <p:cNvSpPr/>
            <p:nvPr/>
          </p:nvSpPr>
          <p:spPr>
            <a:xfrm flipH="false" flipV="false" rot="0">
              <a:off x="0" y="0"/>
              <a:ext cx="1137590" cy="187135"/>
            </a:xfrm>
            <a:custGeom>
              <a:avLst/>
              <a:gdLst/>
              <a:ahLst/>
              <a:cxnLst/>
              <a:rect r="r" b="b" t="t" l="l"/>
              <a:pathLst>
                <a:path h="187135" w="1137590">
                  <a:moveTo>
                    <a:pt x="27350" y="0"/>
                  </a:moveTo>
                  <a:lnTo>
                    <a:pt x="1110240" y="0"/>
                  </a:lnTo>
                  <a:cubicBezTo>
                    <a:pt x="1117494" y="0"/>
                    <a:pt x="1124450" y="2882"/>
                    <a:pt x="1129580" y="8011"/>
                  </a:cubicBezTo>
                  <a:cubicBezTo>
                    <a:pt x="1134709" y="13140"/>
                    <a:pt x="1137590" y="20096"/>
                    <a:pt x="1137590" y="27350"/>
                  </a:cubicBezTo>
                  <a:lnTo>
                    <a:pt x="1137590" y="159785"/>
                  </a:lnTo>
                  <a:cubicBezTo>
                    <a:pt x="1137590" y="174890"/>
                    <a:pt x="1125345" y="187135"/>
                    <a:pt x="1110240" y="187135"/>
                  </a:cubicBezTo>
                  <a:lnTo>
                    <a:pt x="27350" y="187135"/>
                  </a:lnTo>
                  <a:cubicBezTo>
                    <a:pt x="12245" y="187135"/>
                    <a:pt x="0" y="174890"/>
                    <a:pt x="0" y="159785"/>
                  </a:cubicBezTo>
                  <a:lnTo>
                    <a:pt x="0" y="27350"/>
                  </a:lnTo>
                  <a:cubicBezTo>
                    <a:pt x="0" y="12245"/>
                    <a:pt x="12245" y="0"/>
                    <a:pt x="27350" y="0"/>
                  </a:cubicBezTo>
                  <a:close/>
                </a:path>
              </a:pathLst>
            </a:custGeom>
            <a:solidFill>
              <a:srgbClr val="D9D9D9"/>
            </a:solidFill>
          </p:spPr>
        </p:sp>
        <p:sp>
          <p:nvSpPr>
            <p:cNvPr name="TextBox 11" id="11"/>
            <p:cNvSpPr txBox="true"/>
            <p:nvPr/>
          </p:nvSpPr>
          <p:spPr>
            <a:xfrm>
              <a:off x="0" y="-114300"/>
              <a:ext cx="1137590" cy="301435"/>
            </a:xfrm>
            <a:prstGeom prst="rect">
              <a:avLst/>
            </a:prstGeom>
          </p:spPr>
          <p:txBody>
            <a:bodyPr anchor="ctr" rtlCol="false" tIns="50800" lIns="50800" bIns="50800" rIns="50800"/>
            <a:lstStyle/>
            <a:p>
              <a:pPr algn="ctr">
                <a:lnSpc>
                  <a:spcPts val="3640"/>
                </a:lnSpc>
              </a:pPr>
            </a:p>
          </p:txBody>
        </p:sp>
      </p:grpSp>
      <p:sp>
        <p:nvSpPr>
          <p:cNvPr name="TextBox 12" id="12"/>
          <p:cNvSpPr txBox="true"/>
          <p:nvPr/>
        </p:nvSpPr>
        <p:spPr>
          <a:xfrm rot="0">
            <a:off x="481530" y="2299635"/>
            <a:ext cx="5528688" cy="462914"/>
          </a:xfrm>
          <a:prstGeom prst="rect">
            <a:avLst/>
          </a:prstGeom>
        </p:spPr>
        <p:txBody>
          <a:bodyPr anchor="t" rtlCol="false" tIns="0" lIns="0" bIns="0" rIns="0">
            <a:spAutoFit/>
          </a:bodyPr>
          <a:lstStyle/>
          <a:p>
            <a:pPr algn="ctr">
              <a:lnSpc>
                <a:spcPts val="3360"/>
              </a:lnSpc>
              <a:spcBef>
                <a:spcPct val="0"/>
              </a:spcBef>
            </a:pPr>
            <a:r>
              <a:rPr lang="en-US" sz="2400" spc="48">
                <a:solidFill>
                  <a:srgbClr val="000000"/>
                </a:solidFill>
                <a:latin typeface="Crimson Roman"/>
                <a:ea typeface="Crimson Roman"/>
                <a:cs typeface="Crimson Roman"/>
                <a:sym typeface="Crimson Roman"/>
              </a:rPr>
              <a:t>Психічний та духовний розвиток дитини</a:t>
            </a:r>
          </a:p>
        </p:txBody>
      </p:sp>
      <p:sp>
        <p:nvSpPr>
          <p:cNvPr name="TextBox 13" id="13"/>
          <p:cNvSpPr txBox="true"/>
          <p:nvPr/>
        </p:nvSpPr>
        <p:spPr>
          <a:xfrm rot="0">
            <a:off x="6505536" y="2156204"/>
            <a:ext cx="5528688" cy="882014"/>
          </a:xfrm>
          <a:prstGeom prst="rect">
            <a:avLst/>
          </a:prstGeom>
        </p:spPr>
        <p:txBody>
          <a:bodyPr anchor="t" rtlCol="false" tIns="0" lIns="0" bIns="0" rIns="0">
            <a:spAutoFit/>
          </a:bodyPr>
          <a:lstStyle/>
          <a:p>
            <a:pPr algn="ctr">
              <a:lnSpc>
                <a:spcPts val="3360"/>
              </a:lnSpc>
              <a:spcBef>
                <a:spcPct val="0"/>
              </a:spcBef>
            </a:pPr>
            <a:r>
              <a:rPr lang="en-US" sz="2400" spc="48">
                <a:solidFill>
                  <a:srgbClr val="000000"/>
                </a:solidFill>
                <a:latin typeface="Crimson Roman"/>
                <a:ea typeface="Crimson Roman"/>
                <a:cs typeface="Crimson Roman"/>
                <a:sym typeface="Crimson Roman"/>
              </a:rPr>
              <a:t>Екзистенційні та особистісні проблеми підлітка</a:t>
            </a:r>
          </a:p>
        </p:txBody>
      </p:sp>
      <p:sp>
        <p:nvSpPr>
          <p:cNvPr name="TextBox 14" id="14"/>
          <p:cNvSpPr txBox="true"/>
          <p:nvPr/>
        </p:nvSpPr>
        <p:spPr>
          <a:xfrm rot="0">
            <a:off x="13586432" y="2365754"/>
            <a:ext cx="3414910" cy="462914"/>
          </a:xfrm>
          <a:prstGeom prst="rect">
            <a:avLst/>
          </a:prstGeom>
        </p:spPr>
        <p:txBody>
          <a:bodyPr anchor="t" rtlCol="false" tIns="0" lIns="0" bIns="0" rIns="0">
            <a:spAutoFit/>
          </a:bodyPr>
          <a:lstStyle/>
          <a:p>
            <a:pPr algn="ctr">
              <a:lnSpc>
                <a:spcPts val="3360"/>
              </a:lnSpc>
              <a:spcBef>
                <a:spcPct val="0"/>
              </a:spcBef>
            </a:pPr>
            <a:r>
              <a:rPr lang="en-US" sz="2400" spc="48">
                <a:solidFill>
                  <a:srgbClr val="000000"/>
                </a:solidFill>
                <a:latin typeface="Crimson Roman"/>
                <a:ea typeface="Crimson Roman"/>
                <a:cs typeface="Crimson Roman"/>
                <a:sym typeface="Crimson Roman"/>
              </a:rPr>
              <a:t>Шлюб та сім’я</a:t>
            </a:r>
          </a:p>
        </p:txBody>
      </p:sp>
      <p:grpSp>
        <p:nvGrpSpPr>
          <p:cNvPr name="Group 15" id="15"/>
          <p:cNvGrpSpPr/>
          <p:nvPr/>
        </p:nvGrpSpPr>
        <p:grpSpPr>
          <a:xfrm rot="0">
            <a:off x="481530" y="3733543"/>
            <a:ext cx="5528688" cy="909478"/>
            <a:chOff x="0" y="0"/>
            <a:chExt cx="1137590" cy="187135"/>
          </a:xfrm>
        </p:grpSpPr>
        <p:sp>
          <p:nvSpPr>
            <p:cNvPr name="Freeform 16" id="16"/>
            <p:cNvSpPr/>
            <p:nvPr/>
          </p:nvSpPr>
          <p:spPr>
            <a:xfrm flipH="false" flipV="false" rot="0">
              <a:off x="0" y="0"/>
              <a:ext cx="1137590" cy="187135"/>
            </a:xfrm>
            <a:custGeom>
              <a:avLst/>
              <a:gdLst/>
              <a:ahLst/>
              <a:cxnLst/>
              <a:rect r="r" b="b" t="t" l="l"/>
              <a:pathLst>
                <a:path h="187135" w="1137590">
                  <a:moveTo>
                    <a:pt x="27350" y="0"/>
                  </a:moveTo>
                  <a:lnTo>
                    <a:pt x="1110240" y="0"/>
                  </a:lnTo>
                  <a:cubicBezTo>
                    <a:pt x="1117494" y="0"/>
                    <a:pt x="1124450" y="2882"/>
                    <a:pt x="1129580" y="8011"/>
                  </a:cubicBezTo>
                  <a:cubicBezTo>
                    <a:pt x="1134709" y="13140"/>
                    <a:pt x="1137590" y="20096"/>
                    <a:pt x="1137590" y="27350"/>
                  </a:cubicBezTo>
                  <a:lnTo>
                    <a:pt x="1137590" y="159785"/>
                  </a:lnTo>
                  <a:cubicBezTo>
                    <a:pt x="1137590" y="174890"/>
                    <a:pt x="1125345" y="187135"/>
                    <a:pt x="1110240" y="187135"/>
                  </a:cubicBezTo>
                  <a:lnTo>
                    <a:pt x="27350" y="187135"/>
                  </a:lnTo>
                  <a:cubicBezTo>
                    <a:pt x="12245" y="187135"/>
                    <a:pt x="0" y="174890"/>
                    <a:pt x="0" y="159785"/>
                  </a:cubicBezTo>
                  <a:lnTo>
                    <a:pt x="0" y="27350"/>
                  </a:lnTo>
                  <a:cubicBezTo>
                    <a:pt x="0" y="12245"/>
                    <a:pt x="12245" y="0"/>
                    <a:pt x="27350" y="0"/>
                  </a:cubicBezTo>
                  <a:close/>
                </a:path>
              </a:pathLst>
            </a:custGeom>
            <a:solidFill>
              <a:srgbClr val="D9D9D9"/>
            </a:solidFill>
          </p:spPr>
        </p:sp>
        <p:sp>
          <p:nvSpPr>
            <p:cNvPr name="TextBox 17" id="17"/>
            <p:cNvSpPr txBox="true"/>
            <p:nvPr/>
          </p:nvSpPr>
          <p:spPr>
            <a:xfrm>
              <a:off x="0" y="-114300"/>
              <a:ext cx="1137590" cy="301435"/>
            </a:xfrm>
            <a:prstGeom prst="rect">
              <a:avLst/>
            </a:prstGeom>
          </p:spPr>
          <p:txBody>
            <a:bodyPr anchor="ctr" rtlCol="false" tIns="50800" lIns="50800" bIns="50800" rIns="50800"/>
            <a:lstStyle/>
            <a:p>
              <a:pPr algn="ctr">
                <a:lnSpc>
                  <a:spcPts val="3640"/>
                </a:lnSpc>
              </a:pPr>
            </a:p>
          </p:txBody>
        </p:sp>
      </p:grpSp>
      <p:grpSp>
        <p:nvGrpSpPr>
          <p:cNvPr name="Group 18" id="18"/>
          <p:cNvGrpSpPr/>
          <p:nvPr/>
        </p:nvGrpSpPr>
        <p:grpSpPr>
          <a:xfrm rot="0">
            <a:off x="481530" y="5143500"/>
            <a:ext cx="5528688" cy="909478"/>
            <a:chOff x="0" y="0"/>
            <a:chExt cx="1137590" cy="187135"/>
          </a:xfrm>
        </p:grpSpPr>
        <p:sp>
          <p:nvSpPr>
            <p:cNvPr name="Freeform 19" id="19"/>
            <p:cNvSpPr/>
            <p:nvPr/>
          </p:nvSpPr>
          <p:spPr>
            <a:xfrm flipH="false" flipV="false" rot="0">
              <a:off x="0" y="0"/>
              <a:ext cx="1137590" cy="187135"/>
            </a:xfrm>
            <a:custGeom>
              <a:avLst/>
              <a:gdLst/>
              <a:ahLst/>
              <a:cxnLst/>
              <a:rect r="r" b="b" t="t" l="l"/>
              <a:pathLst>
                <a:path h="187135" w="1137590">
                  <a:moveTo>
                    <a:pt x="27350" y="0"/>
                  </a:moveTo>
                  <a:lnTo>
                    <a:pt x="1110240" y="0"/>
                  </a:lnTo>
                  <a:cubicBezTo>
                    <a:pt x="1117494" y="0"/>
                    <a:pt x="1124450" y="2882"/>
                    <a:pt x="1129580" y="8011"/>
                  </a:cubicBezTo>
                  <a:cubicBezTo>
                    <a:pt x="1134709" y="13140"/>
                    <a:pt x="1137590" y="20096"/>
                    <a:pt x="1137590" y="27350"/>
                  </a:cubicBezTo>
                  <a:lnTo>
                    <a:pt x="1137590" y="159785"/>
                  </a:lnTo>
                  <a:cubicBezTo>
                    <a:pt x="1137590" y="174890"/>
                    <a:pt x="1125345" y="187135"/>
                    <a:pt x="1110240" y="187135"/>
                  </a:cubicBezTo>
                  <a:lnTo>
                    <a:pt x="27350" y="187135"/>
                  </a:lnTo>
                  <a:cubicBezTo>
                    <a:pt x="12245" y="187135"/>
                    <a:pt x="0" y="174890"/>
                    <a:pt x="0" y="159785"/>
                  </a:cubicBezTo>
                  <a:lnTo>
                    <a:pt x="0" y="27350"/>
                  </a:lnTo>
                  <a:cubicBezTo>
                    <a:pt x="0" y="12245"/>
                    <a:pt x="12245" y="0"/>
                    <a:pt x="27350" y="0"/>
                  </a:cubicBezTo>
                  <a:close/>
                </a:path>
              </a:pathLst>
            </a:custGeom>
            <a:solidFill>
              <a:srgbClr val="D9D9D9"/>
            </a:solidFill>
          </p:spPr>
        </p:sp>
        <p:sp>
          <p:nvSpPr>
            <p:cNvPr name="TextBox 20" id="20"/>
            <p:cNvSpPr txBox="true"/>
            <p:nvPr/>
          </p:nvSpPr>
          <p:spPr>
            <a:xfrm>
              <a:off x="0" y="-114300"/>
              <a:ext cx="1137590" cy="301435"/>
            </a:xfrm>
            <a:prstGeom prst="rect">
              <a:avLst/>
            </a:prstGeom>
          </p:spPr>
          <p:txBody>
            <a:bodyPr anchor="ctr" rtlCol="false" tIns="50800" lIns="50800" bIns="50800" rIns="50800"/>
            <a:lstStyle/>
            <a:p>
              <a:pPr algn="ctr">
                <a:lnSpc>
                  <a:spcPts val="3640"/>
                </a:lnSpc>
              </a:pPr>
            </a:p>
          </p:txBody>
        </p:sp>
      </p:grpSp>
      <p:grpSp>
        <p:nvGrpSpPr>
          <p:cNvPr name="Group 21" id="21"/>
          <p:cNvGrpSpPr/>
          <p:nvPr/>
        </p:nvGrpSpPr>
        <p:grpSpPr>
          <a:xfrm rot="0">
            <a:off x="481548" y="6819323"/>
            <a:ext cx="5528688" cy="1285260"/>
            <a:chOff x="0" y="0"/>
            <a:chExt cx="1137590" cy="264457"/>
          </a:xfrm>
        </p:grpSpPr>
        <p:sp>
          <p:nvSpPr>
            <p:cNvPr name="Freeform 22" id="22"/>
            <p:cNvSpPr/>
            <p:nvPr/>
          </p:nvSpPr>
          <p:spPr>
            <a:xfrm flipH="false" flipV="false" rot="0">
              <a:off x="0" y="0"/>
              <a:ext cx="1137590" cy="264457"/>
            </a:xfrm>
            <a:custGeom>
              <a:avLst/>
              <a:gdLst/>
              <a:ahLst/>
              <a:cxnLst/>
              <a:rect r="r" b="b" t="t" l="l"/>
              <a:pathLst>
                <a:path h="264457" w="1137590">
                  <a:moveTo>
                    <a:pt x="27350" y="0"/>
                  </a:moveTo>
                  <a:lnTo>
                    <a:pt x="1110240" y="0"/>
                  </a:lnTo>
                  <a:cubicBezTo>
                    <a:pt x="1117494" y="0"/>
                    <a:pt x="1124450" y="2882"/>
                    <a:pt x="1129580" y="8011"/>
                  </a:cubicBezTo>
                  <a:cubicBezTo>
                    <a:pt x="1134709" y="13140"/>
                    <a:pt x="1137590" y="20096"/>
                    <a:pt x="1137590" y="27350"/>
                  </a:cubicBezTo>
                  <a:lnTo>
                    <a:pt x="1137590" y="237107"/>
                  </a:lnTo>
                  <a:cubicBezTo>
                    <a:pt x="1137590" y="252212"/>
                    <a:pt x="1125345" y="264457"/>
                    <a:pt x="1110240" y="264457"/>
                  </a:cubicBezTo>
                  <a:lnTo>
                    <a:pt x="27350" y="264457"/>
                  </a:lnTo>
                  <a:cubicBezTo>
                    <a:pt x="12245" y="264457"/>
                    <a:pt x="0" y="252212"/>
                    <a:pt x="0" y="237107"/>
                  </a:cubicBezTo>
                  <a:lnTo>
                    <a:pt x="0" y="27350"/>
                  </a:lnTo>
                  <a:cubicBezTo>
                    <a:pt x="0" y="12245"/>
                    <a:pt x="12245" y="0"/>
                    <a:pt x="27350" y="0"/>
                  </a:cubicBezTo>
                  <a:close/>
                </a:path>
              </a:pathLst>
            </a:custGeom>
            <a:solidFill>
              <a:srgbClr val="D9D9D9"/>
            </a:solidFill>
          </p:spPr>
        </p:sp>
        <p:sp>
          <p:nvSpPr>
            <p:cNvPr name="TextBox 23" id="23"/>
            <p:cNvSpPr txBox="true"/>
            <p:nvPr/>
          </p:nvSpPr>
          <p:spPr>
            <a:xfrm>
              <a:off x="0" y="-114300"/>
              <a:ext cx="1137590" cy="378757"/>
            </a:xfrm>
            <a:prstGeom prst="rect">
              <a:avLst/>
            </a:prstGeom>
          </p:spPr>
          <p:txBody>
            <a:bodyPr anchor="ctr" rtlCol="false" tIns="50800" lIns="50800" bIns="50800" rIns="50800"/>
            <a:lstStyle/>
            <a:p>
              <a:pPr algn="ctr">
                <a:lnSpc>
                  <a:spcPts val="3640"/>
                </a:lnSpc>
              </a:pPr>
            </a:p>
          </p:txBody>
        </p:sp>
      </p:grpSp>
      <p:grpSp>
        <p:nvGrpSpPr>
          <p:cNvPr name="Group 24" id="24"/>
          <p:cNvGrpSpPr/>
          <p:nvPr/>
        </p:nvGrpSpPr>
        <p:grpSpPr>
          <a:xfrm rot="0">
            <a:off x="6505536" y="3733543"/>
            <a:ext cx="5528688" cy="909478"/>
            <a:chOff x="0" y="0"/>
            <a:chExt cx="1137590" cy="187135"/>
          </a:xfrm>
        </p:grpSpPr>
        <p:sp>
          <p:nvSpPr>
            <p:cNvPr name="Freeform 25" id="25"/>
            <p:cNvSpPr/>
            <p:nvPr/>
          </p:nvSpPr>
          <p:spPr>
            <a:xfrm flipH="false" flipV="false" rot="0">
              <a:off x="0" y="0"/>
              <a:ext cx="1137590" cy="187135"/>
            </a:xfrm>
            <a:custGeom>
              <a:avLst/>
              <a:gdLst/>
              <a:ahLst/>
              <a:cxnLst/>
              <a:rect r="r" b="b" t="t" l="l"/>
              <a:pathLst>
                <a:path h="187135" w="1137590">
                  <a:moveTo>
                    <a:pt x="27350" y="0"/>
                  </a:moveTo>
                  <a:lnTo>
                    <a:pt x="1110240" y="0"/>
                  </a:lnTo>
                  <a:cubicBezTo>
                    <a:pt x="1117494" y="0"/>
                    <a:pt x="1124450" y="2882"/>
                    <a:pt x="1129580" y="8011"/>
                  </a:cubicBezTo>
                  <a:cubicBezTo>
                    <a:pt x="1134709" y="13140"/>
                    <a:pt x="1137590" y="20096"/>
                    <a:pt x="1137590" y="27350"/>
                  </a:cubicBezTo>
                  <a:lnTo>
                    <a:pt x="1137590" y="159785"/>
                  </a:lnTo>
                  <a:cubicBezTo>
                    <a:pt x="1137590" y="174890"/>
                    <a:pt x="1125345" y="187135"/>
                    <a:pt x="1110240" y="187135"/>
                  </a:cubicBezTo>
                  <a:lnTo>
                    <a:pt x="27350" y="187135"/>
                  </a:lnTo>
                  <a:cubicBezTo>
                    <a:pt x="12245" y="187135"/>
                    <a:pt x="0" y="174890"/>
                    <a:pt x="0" y="159785"/>
                  </a:cubicBezTo>
                  <a:lnTo>
                    <a:pt x="0" y="27350"/>
                  </a:lnTo>
                  <a:cubicBezTo>
                    <a:pt x="0" y="12245"/>
                    <a:pt x="12245" y="0"/>
                    <a:pt x="27350" y="0"/>
                  </a:cubicBezTo>
                  <a:close/>
                </a:path>
              </a:pathLst>
            </a:custGeom>
            <a:solidFill>
              <a:srgbClr val="D9D9D9"/>
            </a:solidFill>
          </p:spPr>
        </p:sp>
        <p:sp>
          <p:nvSpPr>
            <p:cNvPr name="TextBox 26" id="26"/>
            <p:cNvSpPr txBox="true"/>
            <p:nvPr/>
          </p:nvSpPr>
          <p:spPr>
            <a:xfrm>
              <a:off x="0" y="-114300"/>
              <a:ext cx="1137590" cy="301435"/>
            </a:xfrm>
            <a:prstGeom prst="rect">
              <a:avLst/>
            </a:prstGeom>
          </p:spPr>
          <p:txBody>
            <a:bodyPr anchor="ctr" rtlCol="false" tIns="50800" lIns="50800" bIns="50800" rIns="50800"/>
            <a:lstStyle/>
            <a:p>
              <a:pPr algn="ctr">
                <a:lnSpc>
                  <a:spcPts val="3640"/>
                </a:lnSpc>
              </a:pPr>
            </a:p>
          </p:txBody>
        </p:sp>
      </p:grpSp>
      <p:grpSp>
        <p:nvGrpSpPr>
          <p:cNvPr name="Group 27" id="27"/>
          <p:cNvGrpSpPr/>
          <p:nvPr/>
        </p:nvGrpSpPr>
        <p:grpSpPr>
          <a:xfrm rot="0">
            <a:off x="12529543" y="3733543"/>
            <a:ext cx="5528688" cy="909478"/>
            <a:chOff x="0" y="0"/>
            <a:chExt cx="1137590" cy="187135"/>
          </a:xfrm>
        </p:grpSpPr>
        <p:sp>
          <p:nvSpPr>
            <p:cNvPr name="Freeform 28" id="28"/>
            <p:cNvSpPr/>
            <p:nvPr/>
          </p:nvSpPr>
          <p:spPr>
            <a:xfrm flipH="false" flipV="false" rot="0">
              <a:off x="0" y="0"/>
              <a:ext cx="1137590" cy="187135"/>
            </a:xfrm>
            <a:custGeom>
              <a:avLst/>
              <a:gdLst/>
              <a:ahLst/>
              <a:cxnLst/>
              <a:rect r="r" b="b" t="t" l="l"/>
              <a:pathLst>
                <a:path h="187135" w="1137590">
                  <a:moveTo>
                    <a:pt x="27350" y="0"/>
                  </a:moveTo>
                  <a:lnTo>
                    <a:pt x="1110240" y="0"/>
                  </a:lnTo>
                  <a:cubicBezTo>
                    <a:pt x="1117494" y="0"/>
                    <a:pt x="1124450" y="2882"/>
                    <a:pt x="1129580" y="8011"/>
                  </a:cubicBezTo>
                  <a:cubicBezTo>
                    <a:pt x="1134709" y="13140"/>
                    <a:pt x="1137590" y="20096"/>
                    <a:pt x="1137590" y="27350"/>
                  </a:cubicBezTo>
                  <a:lnTo>
                    <a:pt x="1137590" y="159785"/>
                  </a:lnTo>
                  <a:cubicBezTo>
                    <a:pt x="1137590" y="174890"/>
                    <a:pt x="1125345" y="187135"/>
                    <a:pt x="1110240" y="187135"/>
                  </a:cubicBezTo>
                  <a:lnTo>
                    <a:pt x="27350" y="187135"/>
                  </a:lnTo>
                  <a:cubicBezTo>
                    <a:pt x="12245" y="187135"/>
                    <a:pt x="0" y="174890"/>
                    <a:pt x="0" y="159785"/>
                  </a:cubicBezTo>
                  <a:lnTo>
                    <a:pt x="0" y="27350"/>
                  </a:lnTo>
                  <a:cubicBezTo>
                    <a:pt x="0" y="12245"/>
                    <a:pt x="12245" y="0"/>
                    <a:pt x="27350" y="0"/>
                  </a:cubicBezTo>
                  <a:close/>
                </a:path>
              </a:pathLst>
            </a:custGeom>
            <a:solidFill>
              <a:srgbClr val="D9D9D9"/>
            </a:solidFill>
          </p:spPr>
        </p:sp>
        <p:sp>
          <p:nvSpPr>
            <p:cNvPr name="TextBox 29" id="29"/>
            <p:cNvSpPr txBox="true"/>
            <p:nvPr/>
          </p:nvSpPr>
          <p:spPr>
            <a:xfrm>
              <a:off x="0" y="-114300"/>
              <a:ext cx="1137590" cy="301435"/>
            </a:xfrm>
            <a:prstGeom prst="rect">
              <a:avLst/>
            </a:prstGeom>
          </p:spPr>
          <p:txBody>
            <a:bodyPr anchor="ctr" rtlCol="false" tIns="50800" lIns="50800" bIns="50800" rIns="50800"/>
            <a:lstStyle/>
            <a:p>
              <a:pPr algn="ctr">
                <a:lnSpc>
                  <a:spcPts val="3640"/>
                </a:lnSpc>
              </a:pPr>
            </a:p>
          </p:txBody>
        </p:sp>
      </p:grpSp>
      <p:grpSp>
        <p:nvGrpSpPr>
          <p:cNvPr name="Group 30" id="30"/>
          <p:cNvGrpSpPr/>
          <p:nvPr/>
        </p:nvGrpSpPr>
        <p:grpSpPr>
          <a:xfrm rot="0">
            <a:off x="6505536" y="5143500"/>
            <a:ext cx="5528688" cy="909478"/>
            <a:chOff x="0" y="0"/>
            <a:chExt cx="1137590" cy="187135"/>
          </a:xfrm>
        </p:grpSpPr>
        <p:sp>
          <p:nvSpPr>
            <p:cNvPr name="Freeform 31" id="31"/>
            <p:cNvSpPr/>
            <p:nvPr/>
          </p:nvSpPr>
          <p:spPr>
            <a:xfrm flipH="false" flipV="false" rot="0">
              <a:off x="0" y="0"/>
              <a:ext cx="1137590" cy="187135"/>
            </a:xfrm>
            <a:custGeom>
              <a:avLst/>
              <a:gdLst/>
              <a:ahLst/>
              <a:cxnLst/>
              <a:rect r="r" b="b" t="t" l="l"/>
              <a:pathLst>
                <a:path h="187135" w="1137590">
                  <a:moveTo>
                    <a:pt x="27350" y="0"/>
                  </a:moveTo>
                  <a:lnTo>
                    <a:pt x="1110240" y="0"/>
                  </a:lnTo>
                  <a:cubicBezTo>
                    <a:pt x="1117494" y="0"/>
                    <a:pt x="1124450" y="2882"/>
                    <a:pt x="1129580" y="8011"/>
                  </a:cubicBezTo>
                  <a:cubicBezTo>
                    <a:pt x="1134709" y="13140"/>
                    <a:pt x="1137590" y="20096"/>
                    <a:pt x="1137590" y="27350"/>
                  </a:cubicBezTo>
                  <a:lnTo>
                    <a:pt x="1137590" y="159785"/>
                  </a:lnTo>
                  <a:cubicBezTo>
                    <a:pt x="1137590" y="174890"/>
                    <a:pt x="1125345" y="187135"/>
                    <a:pt x="1110240" y="187135"/>
                  </a:cubicBezTo>
                  <a:lnTo>
                    <a:pt x="27350" y="187135"/>
                  </a:lnTo>
                  <a:cubicBezTo>
                    <a:pt x="12245" y="187135"/>
                    <a:pt x="0" y="174890"/>
                    <a:pt x="0" y="159785"/>
                  </a:cubicBezTo>
                  <a:lnTo>
                    <a:pt x="0" y="27350"/>
                  </a:lnTo>
                  <a:cubicBezTo>
                    <a:pt x="0" y="12245"/>
                    <a:pt x="12245" y="0"/>
                    <a:pt x="27350" y="0"/>
                  </a:cubicBezTo>
                  <a:close/>
                </a:path>
              </a:pathLst>
            </a:custGeom>
            <a:solidFill>
              <a:srgbClr val="D9D9D9"/>
            </a:solidFill>
          </p:spPr>
        </p:sp>
        <p:sp>
          <p:nvSpPr>
            <p:cNvPr name="TextBox 32" id="32"/>
            <p:cNvSpPr txBox="true"/>
            <p:nvPr/>
          </p:nvSpPr>
          <p:spPr>
            <a:xfrm>
              <a:off x="0" y="-114300"/>
              <a:ext cx="1137590" cy="301435"/>
            </a:xfrm>
            <a:prstGeom prst="rect">
              <a:avLst/>
            </a:prstGeom>
          </p:spPr>
          <p:txBody>
            <a:bodyPr anchor="ctr" rtlCol="false" tIns="50800" lIns="50800" bIns="50800" rIns="50800"/>
            <a:lstStyle/>
            <a:p>
              <a:pPr algn="ctr">
                <a:lnSpc>
                  <a:spcPts val="3640"/>
                </a:lnSpc>
              </a:pPr>
            </a:p>
          </p:txBody>
        </p:sp>
      </p:grpSp>
      <p:grpSp>
        <p:nvGrpSpPr>
          <p:cNvPr name="Group 33" id="33"/>
          <p:cNvGrpSpPr/>
          <p:nvPr/>
        </p:nvGrpSpPr>
        <p:grpSpPr>
          <a:xfrm rot="0">
            <a:off x="6379656" y="6894374"/>
            <a:ext cx="5528688" cy="1210210"/>
            <a:chOff x="0" y="0"/>
            <a:chExt cx="1137590" cy="249014"/>
          </a:xfrm>
        </p:grpSpPr>
        <p:sp>
          <p:nvSpPr>
            <p:cNvPr name="Freeform 34" id="34"/>
            <p:cNvSpPr/>
            <p:nvPr/>
          </p:nvSpPr>
          <p:spPr>
            <a:xfrm flipH="false" flipV="false" rot="0">
              <a:off x="0" y="0"/>
              <a:ext cx="1137590" cy="249014"/>
            </a:xfrm>
            <a:custGeom>
              <a:avLst/>
              <a:gdLst/>
              <a:ahLst/>
              <a:cxnLst/>
              <a:rect r="r" b="b" t="t" l="l"/>
              <a:pathLst>
                <a:path h="249014" w="1137590">
                  <a:moveTo>
                    <a:pt x="27350" y="0"/>
                  </a:moveTo>
                  <a:lnTo>
                    <a:pt x="1110240" y="0"/>
                  </a:lnTo>
                  <a:cubicBezTo>
                    <a:pt x="1117494" y="0"/>
                    <a:pt x="1124450" y="2882"/>
                    <a:pt x="1129580" y="8011"/>
                  </a:cubicBezTo>
                  <a:cubicBezTo>
                    <a:pt x="1134709" y="13140"/>
                    <a:pt x="1137590" y="20096"/>
                    <a:pt x="1137590" y="27350"/>
                  </a:cubicBezTo>
                  <a:lnTo>
                    <a:pt x="1137590" y="221664"/>
                  </a:lnTo>
                  <a:cubicBezTo>
                    <a:pt x="1137590" y="236769"/>
                    <a:pt x="1125345" y="249014"/>
                    <a:pt x="1110240" y="249014"/>
                  </a:cubicBezTo>
                  <a:lnTo>
                    <a:pt x="27350" y="249014"/>
                  </a:lnTo>
                  <a:cubicBezTo>
                    <a:pt x="12245" y="249014"/>
                    <a:pt x="0" y="236769"/>
                    <a:pt x="0" y="221664"/>
                  </a:cubicBezTo>
                  <a:lnTo>
                    <a:pt x="0" y="27350"/>
                  </a:lnTo>
                  <a:cubicBezTo>
                    <a:pt x="0" y="12245"/>
                    <a:pt x="12245" y="0"/>
                    <a:pt x="27350" y="0"/>
                  </a:cubicBezTo>
                  <a:close/>
                </a:path>
              </a:pathLst>
            </a:custGeom>
            <a:solidFill>
              <a:srgbClr val="D9D9D9"/>
            </a:solidFill>
          </p:spPr>
        </p:sp>
        <p:sp>
          <p:nvSpPr>
            <p:cNvPr name="TextBox 35" id="35"/>
            <p:cNvSpPr txBox="true"/>
            <p:nvPr/>
          </p:nvSpPr>
          <p:spPr>
            <a:xfrm>
              <a:off x="0" y="-114300"/>
              <a:ext cx="1137590" cy="363314"/>
            </a:xfrm>
            <a:prstGeom prst="rect">
              <a:avLst/>
            </a:prstGeom>
          </p:spPr>
          <p:txBody>
            <a:bodyPr anchor="ctr" rtlCol="false" tIns="50800" lIns="50800" bIns="50800" rIns="50800"/>
            <a:lstStyle/>
            <a:p>
              <a:pPr algn="ctr">
                <a:lnSpc>
                  <a:spcPts val="3640"/>
                </a:lnSpc>
              </a:pPr>
            </a:p>
          </p:txBody>
        </p:sp>
      </p:grpSp>
      <p:grpSp>
        <p:nvGrpSpPr>
          <p:cNvPr name="Group 36" id="36"/>
          <p:cNvGrpSpPr/>
          <p:nvPr/>
        </p:nvGrpSpPr>
        <p:grpSpPr>
          <a:xfrm rot="0">
            <a:off x="12529525" y="5143500"/>
            <a:ext cx="5528688" cy="909478"/>
            <a:chOff x="0" y="0"/>
            <a:chExt cx="1137590" cy="187135"/>
          </a:xfrm>
        </p:grpSpPr>
        <p:sp>
          <p:nvSpPr>
            <p:cNvPr name="Freeform 37" id="37"/>
            <p:cNvSpPr/>
            <p:nvPr/>
          </p:nvSpPr>
          <p:spPr>
            <a:xfrm flipH="false" flipV="false" rot="0">
              <a:off x="0" y="0"/>
              <a:ext cx="1137590" cy="187135"/>
            </a:xfrm>
            <a:custGeom>
              <a:avLst/>
              <a:gdLst/>
              <a:ahLst/>
              <a:cxnLst/>
              <a:rect r="r" b="b" t="t" l="l"/>
              <a:pathLst>
                <a:path h="187135" w="1137590">
                  <a:moveTo>
                    <a:pt x="27350" y="0"/>
                  </a:moveTo>
                  <a:lnTo>
                    <a:pt x="1110240" y="0"/>
                  </a:lnTo>
                  <a:cubicBezTo>
                    <a:pt x="1117494" y="0"/>
                    <a:pt x="1124450" y="2882"/>
                    <a:pt x="1129580" y="8011"/>
                  </a:cubicBezTo>
                  <a:cubicBezTo>
                    <a:pt x="1134709" y="13140"/>
                    <a:pt x="1137590" y="20096"/>
                    <a:pt x="1137590" y="27350"/>
                  </a:cubicBezTo>
                  <a:lnTo>
                    <a:pt x="1137590" y="159785"/>
                  </a:lnTo>
                  <a:cubicBezTo>
                    <a:pt x="1137590" y="174890"/>
                    <a:pt x="1125345" y="187135"/>
                    <a:pt x="1110240" y="187135"/>
                  </a:cubicBezTo>
                  <a:lnTo>
                    <a:pt x="27350" y="187135"/>
                  </a:lnTo>
                  <a:cubicBezTo>
                    <a:pt x="12245" y="187135"/>
                    <a:pt x="0" y="174890"/>
                    <a:pt x="0" y="159785"/>
                  </a:cubicBezTo>
                  <a:lnTo>
                    <a:pt x="0" y="27350"/>
                  </a:lnTo>
                  <a:cubicBezTo>
                    <a:pt x="0" y="12245"/>
                    <a:pt x="12245" y="0"/>
                    <a:pt x="27350" y="0"/>
                  </a:cubicBezTo>
                  <a:close/>
                </a:path>
              </a:pathLst>
            </a:custGeom>
            <a:solidFill>
              <a:srgbClr val="D9D9D9"/>
            </a:solidFill>
          </p:spPr>
        </p:sp>
        <p:sp>
          <p:nvSpPr>
            <p:cNvPr name="TextBox 38" id="38"/>
            <p:cNvSpPr txBox="true"/>
            <p:nvPr/>
          </p:nvSpPr>
          <p:spPr>
            <a:xfrm>
              <a:off x="0" y="-114300"/>
              <a:ext cx="1137590" cy="301435"/>
            </a:xfrm>
            <a:prstGeom prst="rect">
              <a:avLst/>
            </a:prstGeom>
          </p:spPr>
          <p:txBody>
            <a:bodyPr anchor="ctr" rtlCol="false" tIns="50800" lIns="50800" bIns="50800" rIns="50800"/>
            <a:lstStyle/>
            <a:p>
              <a:pPr algn="ctr">
                <a:lnSpc>
                  <a:spcPts val="3640"/>
                </a:lnSpc>
              </a:pPr>
            </a:p>
          </p:txBody>
        </p:sp>
      </p:grpSp>
      <p:grpSp>
        <p:nvGrpSpPr>
          <p:cNvPr name="Group 39" id="39"/>
          <p:cNvGrpSpPr/>
          <p:nvPr/>
        </p:nvGrpSpPr>
        <p:grpSpPr>
          <a:xfrm rot="0">
            <a:off x="12474198" y="6891178"/>
            <a:ext cx="5528688" cy="1410235"/>
            <a:chOff x="0" y="0"/>
            <a:chExt cx="1137590" cy="290172"/>
          </a:xfrm>
        </p:grpSpPr>
        <p:sp>
          <p:nvSpPr>
            <p:cNvPr name="Freeform 40" id="40"/>
            <p:cNvSpPr/>
            <p:nvPr/>
          </p:nvSpPr>
          <p:spPr>
            <a:xfrm flipH="false" flipV="false" rot="0">
              <a:off x="0" y="0"/>
              <a:ext cx="1137590" cy="290172"/>
            </a:xfrm>
            <a:custGeom>
              <a:avLst/>
              <a:gdLst/>
              <a:ahLst/>
              <a:cxnLst/>
              <a:rect r="r" b="b" t="t" l="l"/>
              <a:pathLst>
                <a:path h="290172" w="1137590">
                  <a:moveTo>
                    <a:pt x="27350" y="0"/>
                  </a:moveTo>
                  <a:lnTo>
                    <a:pt x="1110240" y="0"/>
                  </a:lnTo>
                  <a:cubicBezTo>
                    <a:pt x="1117494" y="0"/>
                    <a:pt x="1124450" y="2882"/>
                    <a:pt x="1129580" y="8011"/>
                  </a:cubicBezTo>
                  <a:cubicBezTo>
                    <a:pt x="1134709" y="13140"/>
                    <a:pt x="1137590" y="20096"/>
                    <a:pt x="1137590" y="27350"/>
                  </a:cubicBezTo>
                  <a:lnTo>
                    <a:pt x="1137590" y="262822"/>
                  </a:lnTo>
                  <a:cubicBezTo>
                    <a:pt x="1137590" y="277927"/>
                    <a:pt x="1125345" y="290172"/>
                    <a:pt x="1110240" y="290172"/>
                  </a:cubicBezTo>
                  <a:lnTo>
                    <a:pt x="27350" y="290172"/>
                  </a:lnTo>
                  <a:cubicBezTo>
                    <a:pt x="12245" y="290172"/>
                    <a:pt x="0" y="277927"/>
                    <a:pt x="0" y="262822"/>
                  </a:cubicBezTo>
                  <a:lnTo>
                    <a:pt x="0" y="27350"/>
                  </a:lnTo>
                  <a:cubicBezTo>
                    <a:pt x="0" y="12245"/>
                    <a:pt x="12245" y="0"/>
                    <a:pt x="27350" y="0"/>
                  </a:cubicBezTo>
                  <a:close/>
                </a:path>
              </a:pathLst>
            </a:custGeom>
            <a:solidFill>
              <a:srgbClr val="D9D9D9"/>
            </a:solidFill>
          </p:spPr>
        </p:sp>
        <p:sp>
          <p:nvSpPr>
            <p:cNvPr name="TextBox 41" id="41"/>
            <p:cNvSpPr txBox="true"/>
            <p:nvPr/>
          </p:nvSpPr>
          <p:spPr>
            <a:xfrm>
              <a:off x="0" y="-114300"/>
              <a:ext cx="1137590" cy="404472"/>
            </a:xfrm>
            <a:prstGeom prst="rect">
              <a:avLst/>
            </a:prstGeom>
          </p:spPr>
          <p:txBody>
            <a:bodyPr anchor="ctr" rtlCol="false" tIns="50800" lIns="50800" bIns="50800" rIns="50800"/>
            <a:lstStyle/>
            <a:p>
              <a:pPr algn="ctr">
                <a:lnSpc>
                  <a:spcPts val="3640"/>
                </a:lnSpc>
              </a:pPr>
            </a:p>
          </p:txBody>
        </p:sp>
      </p:grpSp>
      <p:sp>
        <p:nvSpPr>
          <p:cNvPr name="TextBox 42" id="42"/>
          <p:cNvSpPr txBox="true"/>
          <p:nvPr/>
        </p:nvSpPr>
        <p:spPr>
          <a:xfrm rot="0">
            <a:off x="810340" y="3694888"/>
            <a:ext cx="4542258" cy="882014"/>
          </a:xfrm>
          <a:prstGeom prst="rect">
            <a:avLst/>
          </a:prstGeom>
        </p:spPr>
        <p:txBody>
          <a:bodyPr anchor="t" rtlCol="false" tIns="0" lIns="0" bIns="0" rIns="0">
            <a:spAutoFit/>
          </a:bodyPr>
          <a:lstStyle/>
          <a:p>
            <a:pPr algn="ctr">
              <a:lnSpc>
                <a:spcPts val="3360"/>
              </a:lnSpc>
              <a:spcBef>
                <a:spcPct val="0"/>
              </a:spcBef>
            </a:pPr>
            <a:r>
              <a:rPr lang="en-US" sz="2400" spc="48">
                <a:solidFill>
                  <a:srgbClr val="000000"/>
                </a:solidFill>
                <a:latin typeface="Crimson Roman"/>
                <a:ea typeface="Crimson Roman"/>
                <a:cs typeface="Crimson Roman"/>
                <a:sym typeface="Crimson Roman"/>
              </a:rPr>
              <a:t>Проблематика психічного та особистісного здоров’я</a:t>
            </a:r>
          </a:p>
        </p:txBody>
      </p:sp>
      <p:sp>
        <p:nvSpPr>
          <p:cNvPr name="TextBox 43" id="43"/>
          <p:cNvSpPr txBox="true"/>
          <p:nvPr/>
        </p:nvSpPr>
        <p:spPr>
          <a:xfrm rot="0">
            <a:off x="7456737" y="3904438"/>
            <a:ext cx="3626288" cy="462914"/>
          </a:xfrm>
          <a:prstGeom prst="rect">
            <a:avLst/>
          </a:prstGeom>
        </p:spPr>
        <p:txBody>
          <a:bodyPr anchor="t" rtlCol="false" tIns="0" lIns="0" bIns="0" rIns="0">
            <a:spAutoFit/>
          </a:bodyPr>
          <a:lstStyle/>
          <a:p>
            <a:pPr algn="ctr">
              <a:lnSpc>
                <a:spcPts val="3360"/>
              </a:lnSpc>
              <a:spcBef>
                <a:spcPct val="0"/>
              </a:spcBef>
            </a:pPr>
            <a:r>
              <a:rPr lang="en-US" sz="2400" spc="48">
                <a:solidFill>
                  <a:srgbClr val="000000"/>
                </a:solidFill>
                <a:latin typeface="Crimson Roman"/>
                <a:ea typeface="Crimson Roman"/>
                <a:cs typeface="Crimson Roman"/>
                <a:sym typeface="Crimson Roman"/>
              </a:rPr>
              <a:t>Проблеми похилого віку</a:t>
            </a:r>
          </a:p>
        </p:txBody>
      </p:sp>
      <p:sp>
        <p:nvSpPr>
          <p:cNvPr name="TextBox 44" id="44"/>
          <p:cNvSpPr txBox="true"/>
          <p:nvPr/>
        </p:nvSpPr>
        <p:spPr>
          <a:xfrm rot="0">
            <a:off x="12929008" y="3694888"/>
            <a:ext cx="4729757" cy="882014"/>
          </a:xfrm>
          <a:prstGeom prst="rect">
            <a:avLst/>
          </a:prstGeom>
        </p:spPr>
        <p:txBody>
          <a:bodyPr anchor="t" rtlCol="false" tIns="0" lIns="0" bIns="0" rIns="0">
            <a:spAutoFit/>
          </a:bodyPr>
          <a:lstStyle/>
          <a:p>
            <a:pPr algn="ctr">
              <a:lnSpc>
                <a:spcPts val="3360"/>
              </a:lnSpc>
              <a:spcBef>
                <a:spcPct val="0"/>
              </a:spcBef>
            </a:pPr>
            <a:r>
              <a:rPr lang="en-US" sz="2400" spc="48">
                <a:solidFill>
                  <a:srgbClr val="000000"/>
                </a:solidFill>
                <a:latin typeface="Crimson Roman"/>
                <a:ea typeface="Crimson Roman"/>
                <a:cs typeface="Crimson Roman"/>
                <a:sym typeface="Crimson Roman"/>
              </a:rPr>
              <a:t>Місця ув’язнення, лікарні, казарми, студентські містечка </a:t>
            </a:r>
          </a:p>
        </p:txBody>
      </p:sp>
      <p:sp>
        <p:nvSpPr>
          <p:cNvPr name="TextBox 45" id="45"/>
          <p:cNvSpPr txBox="true"/>
          <p:nvPr/>
        </p:nvSpPr>
        <p:spPr>
          <a:xfrm rot="0">
            <a:off x="974745" y="5104844"/>
            <a:ext cx="4542258" cy="882014"/>
          </a:xfrm>
          <a:prstGeom prst="rect">
            <a:avLst/>
          </a:prstGeom>
        </p:spPr>
        <p:txBody>
          <a:bodyPr anchor="t" rtlCol="false" tIns="0" lIns="0" bIns="0" rIns="0">
            <a:spAutoFit/>
          </a:bodyPr>
          <a:lstStyle/>
          <a:p>
            <a:pPr algn="ctr">
              <a:lnSpc>
                <a:spcPts val="3360"/>
              </a:lnSpc>
              <a:spcBef>
                <a:spcPct val="0"/>
              </a:spcBef>
            </a:pPr>
            <a:r>
              <a:rPr lang="en-US" sz="2400" spc="48">
                <a:solidFill>
                  <a:srgbClr val="000000"/>
                </a:solidFill>
                <a:latin typeface="Crimson Roman"/>
                <a:ea typeface="Crimson Roman"/>
                <a:cs typeface="Crimson Roman"/>
                <a:sym typeface="Crimson Roman"/>
              </a:rPr>
              <a:t>Психологічна допомога та підтримка в кризових ситуаціях </a:t>
            </a:r>
          </a:p>
        </p:txBody>
      </p:sp>
      <p:sp>
        <p:nvSpPr>
          <p:cNvPr name="TextBox 46" id="46"/>
          <p:cNvSpPr txBox="true"/>
          <p:nvPr/>
        </p:nvSpPr>
        <p:spPr>
          <a:xfrm rot="0">
            <a:off x="7092688" y="5314394"/>
            <a:ext cx="4354367" cy="462914"/>
          </a:xfrm>
          <a:prstGeom prst="rect">
            <a:avLst/>
          </a:prstGeom>
        </p:spPr>
        <p:txBody>
          <a:bodyPr anchor="t" rtlCol="false" tIns="0" lIns="0" bIns="0" rIns="0">
            <a:spAutoFit/>
          </a:bodyPr>
          <a:lstStyle/>
          <a:p>
            <a:pPr algn="ctr">
              <a:lnSpc>
                <a:spcPts val="3360"/>
              </a:lnSpc>
              <a:spcBef>
                <a:spcPct val="0"/>
              </a:spcBef>
            </a:pPr>
            <a:r>
              <a:rPr lang="en-US" sz="2400" spc="48">
                <a:solidFill>
                  <a:srgbClr val="000000"/>
                </a:solidFill>
                <a:latin typeface="Crimson Roman"/>
                <a:ea typeface="Crimson Roman"/>
                <a:cs typeface="Crimson Roman"/>
                <a:sym typeface="Crimson Roman"/>
              </a:rPr>
              <a:t>Шкільне консультування</a:t>
            </a:r>
          </a:p>
        </p:txBody>
      </p:sp>
      <p:sp>
        <p:nvSpPr>
          <p:cNvPr name="TextBox 47" id="47"/>
          <p:cNvSpPr txBox="true"/>
          <p:nvPr/>
        </p:nvSpPr>
        <p:spPr>
          <a:xfrm rot="0">
            <a:off x="13120075" y="5314394"/>
            <a:ext cx="4236935" cy="462914"/>
          </a:xfrm>
          <a:prstGeom prst="rect">
            <a:avLst/>
          </a:prstGeom>
        </p:spPr>
        <p:txBody>
          <a:bodyPr anchor="t" rtlCol="false" tIns="0" lIns="0" bIns="0" rIns="0">
            <a:spAutoFit/>
          </a:bodyPr>
          <a:lstStyle/>
          <a:p>
            <a:pPr algn="ctr">
              <a:lnSpc>
                <a:spcPts val="3360"/>
              </a:lnSpc>
              <a:spcBef>
                <a:spcPct val="0"/>
              </a:spcBef>
            </a:pPr>
            <a:r>
              <a:rPr lang="en-US" sz="2400" spc="48">
                <a:solidFill>
                  <a:srgbClr val="000000"/>
                </a:solidFill>
                <a:latin typeface="Crimson Roman"/>
                <a:ea typeface="Crimson Roman"/>
                <a:cs typeface="Crimson Roman"/>
                <a:sym typeface="Crimson Roman"/>
              </a:rPr>
              <a:t>Професійне консультування </a:t>
            </a:r>
          </a:p>
        </p:txBody>
      </p:sp>
      <p:sp>
        <p:nvSpPr>
          <p:cNvPr name="TextBox 48" id="48"/>
          <p:cNvSpPr txBox="true"/>
          <p:nvPr/>
        </p:nvSpPr>
        <p:spPr>
          <a:xfrm rot="0">
            <a:off x="810340" y="6710203"/>
            <a:ext cx="5035455" cy="1301114"/>
          </a:xfrm>
          <a:prstGeom prst="rect">
            <a:avLst/>
          </a:prstGeom>
        </p:spPr>
        <p:txBody>
          <a:bodyPr anchor="t" rtlCol="false" tIns="0" lIns="0" bIns="0" rIns="0">
            <a:spAutoFit/>
          </a:bodyPr>
          <a:lstStyle/>
          <a:p>
            <a:pPr algn="ctr">
              <a:lnSpc>
                <a:spcPts val="3360"/>
              </a:lnSpc>
              <a:spcBef>
                <a:spcPct val="0"/>
              </a:spcBef>
            </a:pPr>
            <a:r>
              <a:rPr lang="en-US" sz="2400" spc="48">
                <a:solidFill>
                  <a:srgbClr val="000000"/>
                </a:solidFill>
                <a:latin typeface="Crimson Roman"/>
                <a:ea typeface="Crimson Roman"/>
                <a:cs typeface="Crimson Roman"/>
                <a:sym typeface="Crimson Roman"/>
              </a:rPr>
              <a:t>Психологічна допомога, що стосується крос-культурної проблематики</a:t>
            </a:r>
          </a:p>
        </p:txBody>
      </p:sp>
      <p:sp>
        <p:nvSpPr>
          <p:cNvPr name="TextBox 49" id="49"/>
          <p:cNvSpPr txBox="true"/>
          <p:nvPr/>
        </p:nvSpPr>
        <p:spPr>
          <a:xfrm rot="0">
            <a:off x="6673241" y="6995953"/>
            <a:ext cx="4941519" cy="882014"/>
          </a:xfrm>
          <a:prstGeom prst="rect">
            <a:avLst/>
          </a:prstGeom>
        </p:spPr>
        <p:txBody>
          <a:bodyPr anchor="t" rtlCol="false" tIns="0" lIns="0" bIns="0" rIns="0">
            <a:spAutoFit/>
          </a:bodyPr>
          <a:lstStyle/>
          <a:p>
            <a:pPr algn="ctr">
              <a:lnSpc>
                <a:spcPts val="3360"/>
              </a:lnSpc>
              <a:spcBef>
                <a:spcPct val="0"/>
              </a:spcBef>
            </a:pPr>
            <a:r>
              <a:rPr lang="en-US" sz="2400" spc="48">
                <a:solidFill>
                  <a:srgbClr val="000000"/>
                </a:solidFill>
                <a:latin typeface="Crimson Roman"/>
                <a:ea typeface="Crimson Roman"/>
                <a:cs typeface="Crimson Roman"/>
                <a:sym typeface="Crimson Roman"/>
              </a:rPr>
              <a:t>Управлінське консультування (консультування в організаціях)</a:t>
            </a:r>
          </a:p>
        </p:txBody>
      </p:sp>
      <p:sp>
        <p:nvSpPr>
          <p:cNvPr name="TextBox 50" id="50"/>
          <p:cNvSpPr txBox="true"/>
          <p:nvPr/>
        </p:nvSpPr>
        <p:spPr>
          <a:xfrm rot="0">
            <a:off x="12796225" y="6893351"/>
            <a:ext cx="5035473" cy="1301114"/>
          </a:xfrm>
          <a:prstGeom prst="rect">
            <a:avLst/>
          </a:prstGeom>
        </p:spPr>
        <p:txBody>
          <a:bodyPr anchor="t" rtlCol="false" tIns="0" lIns="0" bIns="0" rIns="0">
            <a:spAutoFit/>
          </a:bodyPr>
          <a:lstStyle/>
          <a:p>
            <a:pPr algn="ctr">
              <a:lnSpc>
                <a:spcPts val="3360"/>
              </a:lnSpc>
              <a:spcBef>
                <a:spcPct val="0"/>
              </a:spcBef>
            </a:pPr>
            <a:r>
              <a:rPr lang="en-US" sz="2400" spc="48">
                <a:solidFill>
                  <a:srgbClr val="000000"/>
                </a:solidFill>
                <a:latin typeface="Crimson Roman"/>
                <a:ea typeface="Crimson Roman"/>
                <a:cs typeface="Crimson Roman"/>
                <a:sym typeface="Crimson Roman"/>
              </a:rPr>
              <a:t>психологічна допомога помираючому та психотерапія непоправного лиха</a:t>
            </a:r>
          </a:p>
        </p:txBody>
      </p:sp>
    </p:spTree>
  </p:cSld>
  <p:clrMapOvr>
    <a:masterClrMapping/>
  </p:clrMapOvr>
</p:sld>
</file>

<file path=ppt/slides/slide1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1523502" y="1840477"/>
            <a:ext cx="6491632" cy="990509"/>
            <a:chOff x="0" y="0"/>
            <a:chExt cx="1335727" cy="203808"/>
          </a:xfrm>
        </p:grpSpPr>
        <p:sp>
          <p:nvSpPr>
            <p:cNvPr name="Freeform 3" id="3"/>
            <p:cNvSpPr/>
            <p:nvPr/>
          </p:nvSpPr>
          <p:spPr>
            <a:xfrm flipH="false" flipV="false" rot="0">
              <a:off x="0" y="0"/>
              <a:ext cx="1335727" cy="203808"/>
            </a:xfrm>
            <a:custGeom>
              <a:avLst/>
              <a:gdLst/>
              <a:ahLst/>
              <a:cxnLst/>
              <a:rect r="r" b="b" t="t" l="l"/>
              <a:pathLst>
                <a:path h="203808" w="1335727">
                  <a:moveTo>
                    <a:pt x="23293" y="0"/>
                  </a:moveTo>
                  <a:lnTo>
                    <a:pt x="1312434" y="0"/>
                  </a:lnTo>
                  <a:cubicBezTo>
                    <a:pt x="1318611" y="0"/>
                    <a:pt x="1324536" y="2454"/>
                    <a:pt x="1328904" y="6822"/>
                  </a:cubicBezTo>
                  <a:cubicBezTo>
                    <a:pt x="1333273" y="11191"/>
                    <a:pt x="1335727" y="17115"/>
                    <a:pt x="1335727" y="23293"/>
                  </a:cubicBezTo>
                  <a:lnTo>
                    <a:pt x="1335727" y="180515"/>
                  </a:lnTo>
                  <a:cubicBezTo>
                    <a:pt x="1335727" y="193380"/>
                    <a:pt x="1325298" y="203808"/>
                    <a:pt x="1312434" y="203808"/>
                  </a:cubicBezTo>
                  <a:lnTo>
                    <a:pt x="23293" y="203808"/>
                  </a:lnTo>
                  <a:cubicBezTo>
                    <a:pt x="10429" y="203808"/>
                    <a:pt x="0" y="193380"/>
                    <a:pt x="0" y="180515"/>
                  </a:cubicBezTo>
                  <a:lnTo>
                    <a:pt x="0" y="23293"/>
                  </a:lnTo>
                  <a:cubicBezTo>
                    <a:pt x="0" y="10429"/>
                    <a:pt x="10429" y="0"/>
                    <a:pt x="23293" y="0"/>
                  </a:cubicBezTo>
                  <a:close/>
                </a:path>
              </a:pathLst>
            </a:custGeom>
            <a:solidFill>
              <a:srgbClr val="D9D9D9"/>
            </a:solidFill>
          </p:spPr>
        </p:sp>
        <p:sp>
          <p:nvSpPr>
            <p:cNvPr name="TextBox 4" id="4"/>
            <p:cNvSpPr txBox="true"/>
            <p:nvPr/>
          </p:nvSpPr>
          <p:spPr>
            <a:xfrm>
              <a:off x="0" y="-114300"/>
              <a:ext cx="1335727" cy="318108"/>
            </a:xfrm>
            <a:prstGeom prst="rect">
              <a:avLst/>
            </a:prstGeom>
          </p:spPr>
          <p:txBody>
            <a:bodyPr anchor="ctr" rtlCol="false" tIns="50800" lIns="50800" bIns="50800" rIns="50800"/>
            <a:lstStyle/>
            <a:p>
              <a:pPr algn="ctr">
                <a:lnSpc>
                  <a:spcPts val="3640"/>
                </a:lnSpc>
              </a:pPr>
            </a:p>
          </p:txBody>
        </p:sp>
      </p:grpSp>
      <p:grpSp>
        <p:nvGrpSpPr>
          <p:cNvPr name="Group 5" id="5"/>
          <p:cNvGrpSpPr/>
          <p:nvPr/>
        </p:nvGrpSpPr>
        <p:grpSpPr>
          <a:xfrm rot="0">
            <a:off x="1934486" y="2973324"/>
            <a:ext cx="5552175" cy="1018413"/>
            <a:chOff x="0" y="0"/>
            <a:chExt cx="1142423" cy="209550"/>
          </a:xfrm>
        </p:grpSpPr>
        <p:sp>
          <p:nvSpPr>
            <p:cNvPr name="Freeform 6" id="6"/>
            <p:cNvSpPr/>
            <p:nvPr/>
          </p:nvSpPr>
          <p:spPr>
            <a:xfrm flipH="false" flipV="false" rot="0">
              <a:off x="0" y="0"/>
              <a:ext cx="1142423" cy="209550"/>
            </a:xfrm>
            <a:custGeom>
              <a:avLst/>
              <a:gdLst/>
              <a:ahLst/>
              <a:cxnLst/>
              <a:rect r="r" b="b" t="t" l="l"/>
              <a:pathLst>
                <a:path h="209550" w="1142423">
                  <a:moveTo>
                    <a:pt x="27234" y="0"/>
                  </a:moveTo>
                  <a:lnTo>
                    <a:pt x="1115189" y="0"/>
                  </a:lnTo>
                  <a:cubicBezTo>
                    <a:pt x="1122412" y="0"/>
                    <a:pt x="1129339" y="2869"/>
                    <a:pt x="1134446" y="7977"/>
                  </a:cubicBezTo>
                  <a:cubicBezTo>
                    <a:pt x="1139554" y="13084"/>
                    <a:pt x="1142423" y="20011"/>
                    <a:pt x="1142423" y="27234"/>
                  </a:cubicBezTo>
                  <a:lnTo>
                    <a:pt x="1142423" y="182316"/>
                  </a:lnTo>
                  <a:cubicBezTo>
                    <a:pt x="1142423" y="189539"/>
                    <a:pt x="1139554" y="196466"/>
                    <a:pt x="1134446" y="201573"/>
                  </a:cubicBezTo>
                  <a:cubicBezTo>
                    <a:pt x="1129339" y="206681"/>
                    <a:pt x="1122412" y="209550"/>
                    <a:pt x="1115189" y="209550"/>
                  </a:cubicBezTo>
                  <a:lnTo>
                    <a:pt x="27234" y="209550"/>
                  </a:lnTo>
                  <a:cubicBezTo>
                    <a:pt x="20011" y="209550"/>
                    <a:pt x="13084" y="206681"/>
                    <a:pt x="7977" y="201573"/>
                  </a:cubicBezTo>
                  <a:cubicBezTo>
                    <a:pt x="2869" y="196466"/>
                    <a:pt x="0" y="189539"/>
                    <a:pt x="0" y="182316"/>
                  </a:cubicBezTo>
                  <a:lnTo>
                    <a:pt x="0" y="27234"/>
                  </a:lnTo>
                  <a:cubicBezTo>
                    <a:pt x="0" y="20011"/>
                    <a:pt x="2869" y="13084"/>
                    <a:pt x="7977" y="7977"/>
                  </a:cubicBezTo>
                  <a:cubicBezTo>
                    <a:pt x="13084" y="2869"/>
                    <a:pt x="20011" y="0"/>
                    <a:pt x="27234" y="0"/>
                  </a:cubicBezTo>
                  <a:close/>
                </a:path>
              </a:pathLst>
            </a:custGeom>
            <a:solidFill>
              <a:srgbClr val="D9D9D9"/>
            </a:solidFill>
          </p:spPr>
        </p:sp>
        <p:sp>
          <p:nvSpPr>
            <p:cNvPr name="TextBox 7" id="7"/>
            <p:cNvSpPr txBox="true"/>
            <p:nvPr/>
          </p:nvSpPr>
          <p:spPr>
            <a:xfrm>
              <a:off x="0" y="-114300"/>
              <a:ext cx="1142423" cy="323850"/>
            </a:xfrm>
            <a:prstGeom prst="rect">
              <a:avLst/>
            </a:prstGeom>
          </p:spPr>
          <p:txBody>
            <a:bodyPr anchor="ctr" rtlCol="false" tIns="50800" lIns="50800" bIns="50800" rIns="50800"/>
            <a:lstStyle/>
            <a:p>
              <a:pPr algn="ctr">
                <a:lnSpc>
                  <a:spcPts val="3640"/>
                </a:lnSpc>
              </a:pPr>
            </a:p>
          </p:txBody>
        </p:sp>
      </p:grpSp>
      <p:sp>
        <p:nvSpPr>
          <p:cNvPr name="TextBox 8" id="8"/>
          <p:cNvSpPr txBox="true"/>
          <p:nvPr/>
        </p:nvSpPr>
        <p:spPr>
          <a:xfrm rot="0">
            <a:off x="4710574" y="914400"/>
            <a:ext cx="9383554" cy="520699"/>
          </a:xfrm>
          <a:prstGeom prst="rect">
            <a:avLst/>
          </a:prstGeom>
        </p:spPr>
        <p:txBody>
          <a:bodyPr anchor="t" rtlCol="false" tIns="0" lIns="0" bIns="0" rIns="0">
            <a:spAutoFit/>
          </a:bodyPr>
          <a:lstStyle/>
          <a:p>
            <a:pPr algn="ctr">
              <a:lnSpc>
                <a:spcPts val="3640"/>
              </a:lnSpc>
              <a:spcBef>
                <a:spcPct val="0"/>
              </a:spcBef>
            </a:pPr>
            <a:r>
              <a:rPr lang="en-US" b="true" sz="2600" spc="52">
                <a:solidFill>
                  <a:srgbClr val="000000"/>
                </a:solidFill>
                <a:latin typeface="Crimson Roman Bold"/>
                <a:ea typeface="Crimson Roman Bold"/>
                <a:cs typeface="Crimson Roman Bold"/>
                <a:sym typeface="Crimson Roman Bold"/>
              </a:rPr>
              <a:t>Принципи та умови психологічного консультування</a:t>
            </a:r>
          </a:p>
        </p:txBody>
      </p:sp>
      <p:sp>
        <p:nvSpPr>
          <p:cNvPr name="TextBox 9" id="9"/>
          <p:cNvSpPr txBox="true"/>
          <p:nvPr/>
        </p:nvSpPr>
        <p:spPr>
          <a:xfrm rot="0">
            <a:off x="3730379" y="2115580"/>
            <a:ext cx="2077879" cy="520699"/>
          </a:xfrm>
          <a:prstGeom prst="rect">
            <a:avLst/>
          </a:prstGeom>
        </p:spPr>
        <p:txBody>
          <a:bodyPr anchor="t" rtlCol="false" tIns="0" lIns="0" bIns="0" rIns="0">
            <a:spAutoFit/>
          </a:bodyPr>
          <a:lstStyle/>
          <a:p>
            <a:pPr algn="ctr">
              <a:lnSpc>
                <a:spcPts val="3640"/>
              </a:lnSpc>
              <a:spcBef>
                <a:spcPct val="0"/>
              </a:spcBef>
            </a:pPr>
            <a:r>
              <a:rPr lang="en-US" b="true" sz="2600" spc="52">
                <a:solidFill>
                  <a:srgbClr val="000000"/>
                </a:solidFill>
                <a:latin typeface="Crimson Roman Bold"/>
                <a:ea typeface="Crimson Roman Bold"/>
                <a:cs typeface="Crimson Roman Bold"/>
                <a:sym typeface="Crimson Roman Bold"/>
              </a:rPr>
              <a:t>ПРИНЦИПИ</a:t>
            </a:r>
          </a:p>
        </p:txBody>
      </p:sp>
      <p:grpSp>
        <p:nvGrpSpPr>
          <p:cNvPr name="Group 10" id="10"/>
          <p:cNvGrpSpPr/>
          <p:nvPr/>
        </p:nvGrpSpPr>
        <p:grpSpPr>
          <a:xfrm rot="0">
            <a:off x="1993231" y="4125087"/>
            <a:ext cx="5552175" cy="1018413"/>
            <a:chOff x="0" y="0"/>
            <a:chExt cx="1142423" cy="209550"/>
          </a:xfrm>
        </p:grpSpPr>
        <p:sp>
          <p:nvSpPr>
            <p:cNvPr name="Freeform 11" id="11"/>
            <p:cNvSpPr/>
            <p:nvPr/>
          </p:nvSpPr>
          <p:spPr>
            <a:xfrm flipH="false" flipV="false" rot="0">
              <a:off x="0" y="0"/>
              <a:ext cx="1142423" cy="209550"/>
            </a:xfrm>
            <a:custGeom>
              <a:avLst/>
              <a:gdLst/>
              <a:ahLst/>
              <a:cxnLst/>
              <a:rect r="r" b="b" t="t" l="l"/>
              <a:pathLst>
                <a:path h="209550" w="1142423">
                  <a:moveTo>
                    <a:pt x="27234" y="0"/>
                  </a:moveTo>
                  <a:lnTo>
                    <a:pt x="1115189" y="0"/>
                  </a:lnTo>
                  <a:cubicBezTo>
                    <a:pt x="1122412" y="0"/>
                    <a:pt x="1129339" y="2869"/>
                    <a:pt x="1134446" y="7977"/>
                  </a:cubicBezTo>
                  <a:cubicBezTo>
                    <a:pt x="1139554" y="13084"/>
                    <a:pt x="1142423" y="20011"/>
                    <a:pt x="1142423" y="27234"/>
                  </a:cubicBezTo>
                  <a:lnTo>
                    <a:pt x="1142423" y="182316"/>
                  </a:lnTo>
                  <a:cubicBezTo>
                    <a:pt x="1142423" y="189539"/>
                    <a:pt x="1139554" y="196466"/>
                    <a:pt x="1134446" y="201573"/>
                  </a:cubicBezTo>
                  <a:cubicBezTo>
                    <a:pt x="1129339" y="206681"/>
                    <a:pt x="1122412" y="209550"/>
                    <a:pt x="1115189" y="209550"/>
                  </a:cubicBezTo>
                  <a:lnTo>
                    <a:pt x="27234" y="209550"/>
                  </a:lnTo>
                  <a:cubicBezTo>
                    <a:pt x="20011" y="209550"/>
                    <a:pt x="13084" y="206681"/>
                    <a:pt x="7977" y="201573"/>
                  </a:cubicBezTo>
                  <a:cubicBezTo>
                    <a:pt x="2869" y="196466"/>
                    <a:pt x="0" y="189539"/>
                    <a:pt x="0" y="182316"/>
                  </a:cubicBezTo>
                  <a:lnTo>
                    <a:pt x="0" y="27234"/>
                  </a:lnTo>
                  <a:cubicBezTo>
                    <a:pt x="0" y="20011"/>
                    <a:pt x="2869" y="13084"/>
                    <a:pt x="7977" y="7977"/>
                  </a:cubicBezTo>
                  <a:cubicBezTo>
                    <a:pt x="13084" y="2869"/>
                    <a:pt x="20011" y="0"/>
                    <a:pt x="27234" y="0"/>
                  </a:cubicBezTo>
                  <a:close/>
                </a:path>
              </a:pathLst>
            </a:custGeom>
            <a:solidFill>
              <a:srgbClr val="D9D9D9"/>
            </a:solidFill>
          </p:spPr>
        </p:sp>
        <p:sp>
          <p:nvSpPr>
            <p:cNvPr name="TextBox 12" id="12"/>
            <p:cNvSpPr txBox="true"/>
            <p:nvPr/>
          </p:nvSpPr>
          <p:spPr>
            <a:xfrm>
              <a:off x="0" y="-114300"/>
              <a:ext cx="1142423" cy="323850"/>
            </a:xfrm>
            <a:prstGeom prst="rect">
              <a:avLst/>
            </a:prstGeom>
          </p:spPr>
          <p:txBody>
            <a:bodyPr anchor="ctr" rtlCol="false" tIns="50800" lIns="50800" bIns="50800" rIns="50800"/>
            <a:lstStyle/>
            <a:p>
              <a:pPr algn="ctr">
                <a:lnSpc>
                  <a:spcPts val="3640"/>
                </a:lnSpc>
              </a:pPr>
            </a:p>
          </p:txBody>
        </p:sp>
      </p:grpSp>
      <p:grpSp>
        <p:nvGrpSpPr>
          <p:cNvPr name="Group 13" id="13"/>
          <p:cNvGrpSpPr/>
          <p:nvPr/>
        </p:nvGrpSpPr>
        <p:grpSpPr>
          <a:xfrm rot="0">
            <a:off x="1993231" y="5280833"/>
            <a:ext cx="5552175" cy="1018413"/>
            <a:chOff x="0" y="0"/>
            <a:chExt cx="1142423" cy="209550"/>
          </a:xfrm>
        </p:grpSpPr>
        <p:sp>
          <p:nvSpPr>
            <p:cNvPr name="Freeform 14" id="14"/>
            <p:cNvSpPr/>
            <p:nvPr/>
          </p:nvSpPr>
          <p:spPr>
            <a:xfrm flipH="false" flipV="false" rot="0">
              <a:off x="0" y="0"/>
              <a:ext cx="1142423" cy="209550"/>
            </a:xfrm>
            <a:custGeom>
              <a:avLst/>
              <a:gdLst/>
              <a:ahLst/>
              <a:cxnLst/>
              <a:rect r="r" b="b" t="t" l="l"/>
              <a:pathLst>
                <a:path h="209550" w="1142423">
                  <a:moveTo>
                    <a:pt x="27234" y="0"/>
                  </a:moveTo>
                  <a:lnTo>
                    <a:pt x="1115189" y="0"/>
                  </a:lnTo>
                  <a:cubicBezTo>
                    <a:pt x="1122412" y="0"/>
                    <a:pt x="1129339" y="2869"/>
                    <a:pt x="1134446" y="7977"/>
                  </a:cubicBezTo>
                  <a:cubicBezTo>
                    <a:pt x="1139554" y="13084"/>
                    <a:pt x="1142423" y="20011"/>
                    <a:pt x="1142423" y="27234"/>
                  </a:cubicBezTo>
                  <a:lnTo>
                    <a:pt x="1142423" y="182316"/>
                  </a:lnTo>
                  <a:cubicBezTo>
                    <a:pt x="1142423" y="189539"/>
                    <a:pt x="1139554" y="196466"/>
                    <a:pt x="1134446" y="201573"/>
                  </a:cubicBezTo>
                  <a:cubicBezTo>
                    <a:pt x="1129339" y="206681"/>
                    <a:pt x="1122412" y="209550"/>
                    <a:pt x="1115189" y="209550"/>
                  </a:cubicBezTo>
                  <a:lnTo>
                    <a:pt x="27234" y="209550"/>
                  </a:lnTo>
                  <a:cubicBezTo>
                    <a:pt x="20011" y="209550"/>
                    <a:pt x="13084" y="206681"/>
                    <a:pt x="7977" y="201573"/>
                  </a:cubicBezTo>
                  <a:cubicBezTo>
                    <a:pt x="2869" y="196466"/>
                    <a:pt x="0" y="189539"/>
                    <a:pt x="0" y="182316"/>
                  </a:cubicBezTo>
                  <a:lnTo>
                    <a:pt x="0" y="27234"/>
                  </a:lnTo>
                  <a:cubicBezTo>
                    <a:pt x="0" y="20011"/>
                    <a:pt x="2869" y="13084"/>
                    <a:pt x="7977" y="7977"/>
                  </a:cubicBezTo>
                  <a:cubicBezTo>
                    <a:pt x="13084" y="2869"/>
                    <a:pt x="20011" y="0"/>
                    <a:pt x="27234" y="0"/>
                  </a:cubicBezTo>
                  <a:close/>
                </a:path>
              </a:pathLst>
            </a:custGeom>
            <a:solidFill>
              <a:srgbClr val="D9D9D9"/>
            </a:solidFill>
          </p:spPr>
        </p:sp>
        <p:sp>
          <p:nvSpPr>
            <p:cNvPr name="TextBox 15" id="15"/>
            <p:cNvSpPr txBox="true"/>
            <p:nvPr/>
          </p:nvSpPr>
          <p:spPr>
            <a:xfrm>
              <a:off x="0" y="-114300"/>
              <a:ext cx="1142423" cy="323850"/>
            </a:xfrm>
            <a:prstGeom prst="rect">
              <a:avLst/>
            </a:prstGeom>
          </p:spPr>
          <p:txBody>
            <a:bodyPr anchor="ctr" rtlCol="false" tIns="50800" lIns="50800" bIns="50800" rIns="50800"/>
            <a:lstStyle/>
            <a:p>
              <a:pPr algn="ctr">
                <a:lnSpc>
                  <a:spcPts val="3640"/>
                </a:lnSpc>
              </a:pPr>
            </a:p>
          </p:txBody>
        </p:sp>
      </p:grpSp>
      <p:grpSp>
        <p:nvGrpSpPr>
          <p:cNvPr name="Group 16" id="16"/>
          <p:cNvGrpSpPr/>
          <p:nvPr/>
        </p:nvGrpSpPr>
        <p:grpSpPr>
          <a:xfrm rot="0">
            <a:off x="1934486" y="6432596"/>
            <a:ext cx="5552175" cy="1018413"/>
            <a:chOff x="0" y="0"/>
            <a:chExt cx="1142423" cy="209550"/>
          </a:xfrm>
        </p:grpSpPr>
        <p:sp>
          <p:nvSpPr>
            <p:cNvPr name="Freeform 17" id="17"/>
            <p:cNvSpPr/>
            <p:nvPr/>
          </p:nvSpPr>
          <p:spPr>
            <a:xfrm flipH="false" flipV="false" rot="0">
              <a:off x="0" y="0"/>
              <a:ext cx="1142423" cy="209550"/>
            </a:xfrm>
            <a:custGeom>
              <a:avLst/>
              <a:gdLst/>
              <a:ahLst/>
              <a:cxnLst/>
              <a:rect r="r" b="b" t="t" l="l"/>
              <a:pathLst>
                <a:path h="209550" w="1142423">
                  <a:moveTo>
                    <a:pt x="27234" y="0"/>
                  </a:moveTo>
                  <a:lnTo>
                    <a:pt x="1115189" y="0"/>
                  </a:lnTo>
                  <a:cubicBezTo>
                    <a:pt x="1122412" y="0"/>
                    <a:pt x="1129339" y="2869"/>
                    <a:pt x="1134446" y="7977"/>
                  </a:cubicBezTo>
                  <a:cubicBezTo>
                    <a:pt x="1139554" y="13084"/>
                    <a:pt x="1142423" y="20011"/>
                    <a:pt x="1142423" y="27234"/>
                  </a:cubicBezTo>
                  <a:lnTo>
                    <a:pt x="1142423" y="182316"/>
                  </a:lnTo>
                  <a:cubicBezTo>
                    <a:pt x="1142423" y="189539"/>
                    <a:pt x="1139554" y="196466"/>
                    <a:pt x="1134446" y="201573"/>
                  </a:cubicBezTo>
                  <a:cubicBezTo>
                    <a:pt x="1129339" y="206681"/>
                    <a:pt x="1122412" y="209550"/>
                    <a:pt x="1115189" y="209550"/>
                  </a:cubicBezTo>
                  <a:lnTo>
                    <a:pt x="27234" y="209550"/>
                  </a:lnTo>
                  <a:cubicBezTo>
                    <a:pt x="20011" y="209550"/>
                    <a:pt x="13084" y="206681"/>
                    <a:pt x="7977" y="201573"/>
                  </a:cubicBezTo>
                  <a:cubicBezTo>
                    <a:pt x="2869" y="196466"/>
                    <a:pt x="0" y="189539"/>
                    <a:pt x="0" y="182316"/>
                  </a:cubicBezTo>
                  <a:lnTo>
                    <a:pt x="0" y="27234"/>
                  </a:lnTo>
                  <a:cubicBezTo>
                    <a:pt x="0" y="20011"/>
                    <a:pt x="2869" y="13084"/>
                    <a:pt x="7977" y="7977"/>
                  </a:cubicBezTo>
                  <a:cubicBezTo>
                    <a:pt x="13084" y="2869"/>
                    <a:pt x="20011" y="0"/>
                    <a:pt x="27234" y="0"/>
                  </a:cubicBezTo>
                  <a:close/>
                </a:path>
              </a:pathLst>
            </a:custGeom>
            <a:solidFill>
              <a:srgbClr val="D9D9D9"/>
            </a:solidFill>
          </p:spPr>
        </p:sp>
        <p:sp>
          <p:nvSpPr>
            <p:cNvPr name="TextBox 18" id="18"/>
            <p:cNvSpPr txBox="true"/>
            <p:nvPr/>
          </p:nvSpPr>
          <p:spPr>
            <a:xfrm>
              <a:off x="0" y="-114300"/>
              <a:ext cx="1142423" cy="323850"/>
            </a:xfrm>
            <a:prstGeom prst="rect">
              <a:avLst/>
            </a:prstGeom>
          </p:spPr>
          <p:txBody>
            <a:bodyPr anchor="ctr" rtlCol="false" tIns="50800" lIns="50800" bIns="50800" rIns="50800"/>
            <a:lstStyle/>
            <a:p>
              <a:pPr algn="ctr">
                <a:lnSpc>
                  <a:spcPts val="3640"/>
                </a:lnSpc>
              </a:pPr>
            </a:p>
          </p:txBody>
        </p:sp>
      </p:grpSp>
      <p:grpSp>
        <p:nvGrpSpPr>
          <p:cNvPr name="Group 19" id="19"/>
          <p:cNvGrpSpPr/>
          <p:nvPr/>
        </p:nvGrpSpPr>
        <p:grpSpPr>
          <a:xfrm rot="0">
            <a:off x="1934486" y="8749094"/>
            <a:ext cx="5552175" cy="1018413"/>
            <a:chOff x="0" y="0"/>
            <a:chExt cx="1142423" cy="209550"/>
          </a:xfrm>
        </p:grpSpPr>
        <p:sp>
          <p:nvSpPr>
            <p:cNvPr name="Freeform 20" id="20"/>
            <p:cNvSpPr/>
            <p:nvPr/>
          </p:nvSpPr>
          <p:spPr>
            <a:xfrm flipH="false" flipV="false" rot="0">
              <a:off x="0" y="0"/>
              <a:ext cx="1142423" cy="209550"/>
            </a:xfrm>
            <a:custGeom>
              <a:avLst/>
              <a:gdLst/>
              <a:ahLst/>
              <a:cxnLst/>
              <a:rect r="r" b="b" t="t" l="l"/>
              <a:pathLst>
                <a:path h="209550" w="1142423">
                  <a:moveTo>
                    <a:pt x="27234" y="0"/>
                  </a:moveTo>
                  <a:lnTo>
                    <a:pt x="1115189" y="0"/>
                  </a:lnTo>
                  <a:cubicBezTo>
                    <a:pt x="1122412" y="0"/>
                    <a:pt x="1129339" y="2869"/>
                    <a:pt x="1134446" y="7977"/>
                  </a:cubicBezTo>
                  <a:cubicBezTo>
                    <a:pt x="1139554" y="13084"/>
                    <a:pt x="1142423" y="20011"/>
                    <a:pt x="1142423" y="27234"/>
                  </a:cubicBezTo>
                  <a:lnTo>
                    <a:pt x="1142423" y="182316"/>
                  </a:lnTo>
                  <a:cubicBezTo>
                    <a:pt x="1142423" y="189539"/>
                    <a:pt x="1139554" y="196466"/>
                    <a:pt x="1134446" y="201573"/>
                  </a:cubicBezTo>
                  <a:cubicBezTo>
                    <a:pt x="1129339" y="206681"/>
                    <a:pt x="1122412" y="209550"/>
                    <a:pt x="1115189" y="209550"/>
                  </a:cubicBezTo>
                  <a:lnTo>
                    <a:pt x="27234" y="209550"/>
                  </a:lnTo>
                  <a:cubicBezTo>
                    <a:pt x="20011" y="209550"/>
                    <a:pt x="13084" y="206681"/>
                    <a:pt x="7977" y="201573"/>
                  </a:cubicBezTo>
                  <a:cubicBezTo>
                    <a:pt x="2869" y="196466"/>
                    <a:pt x="0" y="189539"/>
                    <a:pt x="0" y="182316"/>
                  </a:cubicBezTo>
                  <a:lnTo>
                    <a:pt x="0" y="27234"/>
                  </a:lnTo>
                  <a:cubicBezTo>
                    <a:pt x="0" y="20011"/>
                    <a:pt x="2869" y="13084"/>
                    <a:pt x="7977" y="7977"/>
                  </a:cubicBezTo>
                  <a:cubicBezTo>
                    <a:pt x="13084" y="2869"/>
                    <a:pt x="20011" y="0"/>
                    <a:pt x="27234" y="0"/>
                  </a:cubicBezTo>
                  <a:close/>
                </a:path>
              </a:pathLst>
            </a:custGeom>
            <a:solidFill>
              <a:srgbClr val="D9D9D9"/>
            </a:solidFill>
          </p:spPr>
        </p:sp>
        <p:sp>
          <p:nvSpPr>
            <p:cNvPr name="TextBox 21" id="21"/>
            <p:cNvSpPr txBox="true"/>
            <p:nvPr/>
          </p:nvSpPr>
          <p:spPr>
            <a:xfrm>
              <a:off x="0" y="-114300"/>
              <a:ext cx="1142423" cy="323850"/>
            </a:xfrm>
            <a:prstGeom prst="rect">
              <a:avLst/>
            </a:prstGeom>
          </p:spPr>
          <p:txBody>
            <a:bodyPr anchor="ctr" rtlCol="false" tIns="50800" lIns="50800" bIns="50800" rIns="50800"/>
            <a:lstStyle/>
            <a:p>
              <a:pPr algn="ctr">
                <a:lnSpc>
                  <a:spcPts val="3640"/>
                </a:lnSpc>
              </a:pPr>
            </a:p>
          </p:txBody>
        </p:sp>
      </p:grpSp>
      <p:grpSp>
        <p:nvGrpSpPr>
          <p:cNvPr name="Group 22" id="22"/>
          <p:cNvGrpSpPr/>
          <p:nvPr/>
        </p:nvGrpSpPr>
        <p:grpSpPr>
          <a:xfrm rot="0">
            <a:off x="1934486" y="7641509"/>
            <a:ext cx="5552175" cy="1018413"/>
            <a:chOff x="0" y="0"/>
            <a:chExt cx="1142423" cy="209550"/>
          </a:xfrm>
        </p:grpSpPr>
        <p:sp>
          <p:nvSpPr>
            <p:cNvPr name="Freeform 23" id="23"/>
            <p:cNvSpPr/>
            <p:nvPr/>
          </p:nvSpPr>
          <p:spPr>
            <a:xfrm flipH="false" flipV="false" rot="0">
              <a:off x="0" y="0"/>
              <a:ext cx="1142423" cy="209550"/>
            </a:xfrm>
            <a:custGeom>
              <a:avLst/>
              <a:gdLst/>
              <a:ahLst/>
              <a:cxnLst/>
              <a:rect r="r" b="b" t="t" l="l"/>
              <a:pathLst>
                <a:path h="209550" w="1142423">
                  <a:moveTo>
                    <a:pt x="27234" y="0"/>
                  </a:moveTo>
                  <a:lnTo>
                    <a:pt x="1115189" y="0"/>
                  </a:lnTo>
                  <a:cubicBezTo>
                    <a:pt x="1122412" y="0"/>
                    <a:pt x="1129339" y="2869"/>
                    <a:pt x="1134446" y="7977"/>
                  </a:cubicBezTo>
                  <a:cubicBezTo>
                    <a:pt x="1139554" y="13084"/>
                    <a:pt x="1142423" y="20011"/>
                    <a:pt x="1142423" y="27234"/>
                  </a:cubicBezTo>
                  <a:lnTo>
                    <a:pt x="1142423" y="182316"/>
                  </a:lnTo>
                  <a:cubicBezTo>
                    <a:pt x="1142423" y="189539"/>
                    <a:pt x="1139554" y="196466"/>
                    <a:pt x="1134446" y="201573"/>
                  </a:cubicBezTo>
                  <a:cubicBezTo>
                    <a:pt x="1129339" y="206681"/>
                    <a:pt x="1122412" y="209550"/>
                    <a:pt x="1115189" y="209550"/>
                  </a:cubicBezTo>
                  <a:lnTo>
                    <a:pt x="27234" y="209550"/>
                  </a:lnTo>
                  <a:cubicBezTo>
                    <a:pt x="20011" y="209550"/>
                    <a:pt x="13084" y="206681"/>
                    <a:pt x="7977" y="201573"/>
                  </a:cubicBezTo>
                  <a:cubicBezTo>
                    <a:pt x="2869" y="196466"/>
                    <a:pt x="0" y="189539"/>
                    <a:pt x="0" y="182316"/>
                  </a:cubicBezTo>
                  <a:lnTo>
                    <a:pt x="0" y="27234"/>
                  </a:lnTo>
                  <a:cubicBezTo>
                    <a:pt x="0" y="20011"/>
                    <a:pt x="2869" y="13084"/>
                    <a:pt x="7977" y="7977"/>
                  </a:cubicBezTo>
                  <a:cubicBezTo>
                    <a:pt x="13084" y="2869"/>
                    <a:pt x="20011" y="0"/>
                    <a:pt x="27234" y="0"/>
                  </a:cubicBezTo>
                  <a:close/>
                </a:path>
              </a:pathLst>
            </a:custGeom>
            <a:solidFill>
              <a:srgbClr val="D9D9D9"/>
            </a:solidFill>
          </p:spPr>
        </p:sp>
        <p:sp>
          <p:nvSpPr>
            <p:cNvPr name="TextBox 24" id="24"/>
            <p:cNvSpPr txBox="true"/>
            <p:nvPr/>
          </p:nvSpPr>
          <p:spPr>
            <a:xfrm>
              <a:off x="0" y="-114300"/>
              <a:ext cx="1142423" cy="323850"/>
            </a:xfrm>
            <a:prstGeom prst="rect">
              <a:avLst/>
            </a:prstGeom>
          </p:spPr>
          <p:txBody>
            <a:bodyPr anchor="ctr" rtlCol="false" tIns="50800" lIns="50800" bIns="50800" rIns="50800"/>
            <a:lstStyle/>
            <a:p>
              <a:pPr algn="ctr">
                <a:lnSpc>
                  <a:spcPts val="3640"/>
                </a:lnSpc>
              </a:pPr>
            </a:p>
          </p:txBody>
        </p:sp>
      </p:grpSp>
      <p:grpSp>
        <p:nvGrpSpPr>
          <p:cNvPr name="Group 25" id="25"/>
          <p:cNvGrpSpPr/>
          <p:nvPr/>
        </p:nvGrpSpPr>
        <p:grpSpPr>
          <a:xfrm rot="0">
            <a:off x="10013584" y="1840477"/>
            <a:ext cx="6491632" cy="990509"/>
            <a:chOff x="0" y="0"/>
            <a:chExt cx="1335727" cy="203808"/>
          </a:xfrm>
        </p:grpSpPr>
        <p:sp>
          <p:nvSpPr>
            <p:cNvPr name="Freeform 26" id="26"/>
            <p:cNvSpPr/>
            <p:nvPr/>
          </p:nvSpPr>
          <p:spPr>
            <a:xfrm flipH="false" flipV="false" rot="0">
              <a:off x="0" y="0"/>
              <a:ext cx="1335727" cy="203808"/>
            </a:xfrm>
            <a:custGeom>
              <a:avLst/>
              <a:gdLst/>
              <a:ahLst/>
              <a:cxnLst/>
              <a:rect r="r" b="b" t="t" l="l"/>
              <a:pathLst>
                <a:path h="203808" w="1335727">
                  <a:moveTo>
                    <a:pt x="23293" y="0"/>
                  </a:moveTo>
                  <a:lnTo>
                    <a:pt x="1312434" y="0"/>
                  </a:lnTo>
                  <a:cubicBezTo>
                    <a:pt x="1318611" y="0"/>
                    <a:pt x="1324536" y="2454"/>
                    <a:pt x="1328904" y="6822"/>
                  </a:cubicBezTo>
                  <a:cubicBezTo>
                    <a:pt x="1333273" y="11191"/>
                    <a:pt x="1335727" y="17115"/>
                    <a:pt x="1335727" y="23293"/>
                  </a:cubicBezTo>
                  <a:lnTo>
                    <a:pt x="1335727" y="180515"/>
                  </a:lnTo>
                  <a:cubicBezTo>
                    <a:pt x="1335727" y="193380"/>
                    <a:pt x="1325298" y="203808"/>
                    <a:pt x="1312434" y="203808"/>
                  </a:cubicBezTo>
                  <a:lnTo>
                    <a:pt x="23293" y="203808"/>
                  </a:lnTo>
                  <a:cubicBezTo>
                    <a:pt x="10429" y="203808"/>
                    <a:pt x="0" y="193380"/>
                    <a:pt x="0" y="180515"/>
                  </a:cubicBezTo>
                  <a:lnTo>
                    <a:pt x="0" y="23293"/>
                  </a:lnTo>
                  <a:cubicBezTo>
                    <a:pt x="0" y="10429"/>
                    <a:pt x="10429" y="0"/>
                    <a:pt x="23293" y="0"/>
                  </a:cubicBezTo>
                  <a:close/>
                </a:path>
              </a:pathLst>
            </a:custGeom>
            <a:solidFill>
              <a:srgbClr val="D9D9D9"/>
            </a:solidFill>
          </p:spPr>
        </p:sp>
        <p:sp>
          <p:nvSpPr>
            <p:cNvPr name="TextBox 27" id="27"/>
            <p:cNvSpPr txBox="true"/>
            <p:nvPr/>
          </p:nvSpPr>
          <p:spPr>
            <a:xfrm>
              <a:off x="0" y="-114300"/>
              <a:ext cx="1335727" cy="318108"/>
            </a:xfrm>
            <a:prstGeom prst="rect">
              <a:avLst/>
            </a:prstGeom>
          </p:spPr>
          <p:txBody>
            <a:bodyPr anchor="ctr" rtlCol="false" tIns="50800" lIns="50800" bIns="50800" rIns="50800"/>
            <a:lstStyle/>
            <a:p>
              <a:pPr algn="ctr">
                <a:lnSpc>
                  <a:spcPts val="3640"/>
                </a:lnSpc>
              </a:pPr>
            </a:p>
          </p:txBody>
        </p:sp>
      </p:grpSp>
      <p:sp>
        <p:nvSpPr>
          <p:cNvPr name="TextBox 28" id="28"/>
          <p:cNvSpPr txBox="true"/>
          <p:nvPr/>
        </p:nvSpPr>
        <p:spPr>
          <a:xfrm rot="0">
            <a:off x="12599496" y="1912381"/>
            <a:ext cx="1319808" cy="520699"/>
          </a:xfrm>
          <a:prstGeom prst="rect">
            <a:avLst/>
          </a:prstGeom>
        </p:spPr>
        <p:txBody>
          <a:bodyPr anchor="t" rtlCol="false" tIns="0" lIns="0" bIns="0" rIns="0">
            <a:spAutoFit/>
          </a:bodyPr>
          <a:lstStyle/>
          <a:p>
            <a:pPr algn="ctr">
              <a:lnSpc>
                <a:spcPts val="3640"/>
              </a:lnSpc>
              <a:spcBef>
                <a:spcPct val="0"/>
              </a:spcBef>
            </a:pPr>
            <a:r>
              <a:rPr lang="en-US" b="true" sz="2600" spc="52">
                <a:solidFill>
                  <a:srgbClr val="000000"/>
                </a:solidFill>
                <a:latin typeface="Crimson Roman Bold"/>
                <a:ea typeface="Crimson Roman Bold"/>
                <a:cs typeface="Crimson Roman Bold"/>
                <a:sym typeface="Crimson Roman Bold"/>
              </a:rPr>
              <a:t>УМОВИ</a:t>
            </a:r>
          </a:p>
        </p:txBody>
      </p:sp>
      <p:sp>
        <p:nvSpPr>
          <p:cNvPr name="TextBox 29" id="29"/>
          <p:cNvSpPr txBox="true"/>
          <p:nvPr/>
        </p:nvSpPr>
        <p:spPr>
          <a:xfrm rot="0">
            <a:off x="1993231" y="3016441"/>
            <a:ext cx="5293824" cy="836929"/>
          </a:xfrm>
          <a:prstGeom prst="rect">
            <a:avLst/>
          </a:prstGeom>
        </p:spPr>
        <p:txBody>
          <a:bodyPr anchor="t" rtlCol="false" tIns="0" lIns="0" bIns="0" rIns="0">
            <a:spAutoFit/>
          </a:bodyPr>
          <a:lstStyle/>
          <a:p>
            <a:pPr algn="ctr">
              <a:lnSpc>
                <a:spcPts val="3220"/>
              </a:lnSpc>
              <a:spcBef>
                <a:spcPct val="0"/>
              </a:spcBef>
            </a:pPr>
            <a:r>
              <a:rPr lang="en-US" sz="2300" spc="46">
                <a:solidFill>
                  <a:srgbClr val="000000"/>
                </a:solidFill>
                <a:latin typeface="Crimson Roman"/>
                <a:ea typeface="Crimson Roman"/>
                <a:cs typeface="Crimson Roman"/>
                <a:sym typeface="Crimson Roman"/>
              </a:rPr>
              <a:t>принцип доброзичливого й безоцінного ставлення до клієнта</a:t>
            </a:r>
          </a:p>
        </p:txBody>
      </p:sp>
      <p:sp>
        <p:nvSpPr>
          <p:cNvPr name="TextBox 30" id="30"/>
          <p:cNvSpPr txBox="true"/>
          <p:nvPr/>
        </p:nvSpPr>
        <p:spPr>
          <a:xfrm rot="0">
            <a:off x="2369014" y="4140899"/>
            <a:ext cx="4800609" cy="882014"/>
          </a:xfrm>
          <a:prstGeom prst="rect">
            <a:avLst/>
          </a:prstGeom>
        </p:spPr>
        <p:txBody>
          <a:bodyPr anchor="t" rtlCol="false" tIns="0" lIns="0" bIns="0" rIns="0">
            <a:spAutoFit/>
          </a:bodyPr>
          <a:lstStyle/>
          <a:p>
            <a:pPr algn="ctr">
              <a:lnSpc>
                <a:spcPts val="3360"/>
              </a:lnSpc>
              <a:spcBef>
                <a:spcPct val="0"/>
              </a:spcBef>
            </a:pPr>
            <a:r>
              <a:rPr lang="en-US" sz="2400" spc="48">
                <a:solidFill>
                  <a:srgbClr val="000000"/>
                </a:solidFill>
                <a:latin typeface="Crimson Roman"/>
                <a:ea typeface="Crimson Roman"/>
                <a:cs typeface="Crimson Roman"/>
                <a:sym typeface="Crimson Roman"/>
              </a:rPr>
              <a:t>принцип забезпечення конфіденційності зустрічі</a:t>
            </a:r>
          </a:p>
        </p:txBody>
      </p:sp>
      <p:sp>
        <p:nvSpPr>
          <p:cNvPr name="TextBox 31" id="31"/>
          <p:cNvSpPr txBox="true"/>
          <p:nvPr/>
        </p:nvSpPr>
        <p:spPr>
          <a:xfrm rot="0">
            <a:off x="2580392" y="5496583"/>
            <a:ext cx="4377853" cy="462914"/>
          </a:xfrm>
          <a:prstGeom prst="rect">
            <a:avLst/>
          </a:prstGeom>
        </p:spPr>
        <p:txBody>
          <a:bodyPr anchor="t" rtlCol="false" tIns="0" lIns="0" bIns="0" rIns="0">
            <a:spAutoFit/>
          </a:bodyPr>
          <a:lstStyle/>
          <a:p>
            <a:pPr algn="ctr">
              <a:lnSpc>
                <a:spcPts val="3360"/>
              </a:lnSpc>
              <a:spcBef>
                <a:spcPct val="0"/>
              </a:spcBef>
            </a:pPr>
            <a:r>
              <a:rPr lang="en-US" sz="2400" spc="48">
                <a:solidFill>
                  <a:srgbClr val="000000"/>
                </a:solidFill>
                <a:latin typeface="Crimson Roman"/>
                <a:ea typeface="Crimson Roman"/>
                <a:cs typeface="Crimson Roman"/>
                <a:sym typeface="Crimson Roman"/>
              </a:rPr>
              <a:t>принцип добровільності</a:t>
            </a:r>
          </a:p>
        </p:txBody>
      </p:sp>
      <p:sp>
        <p:nvSpPr>
          <p:cNvPr name="TextBox 32" id="32"/>
          <p:cNvSpPr txBox="true"/>
          <p:nvPr/>
        </p:nvSpPr>
        <p:spPr>
          <a:xfrm rot="0">
            <a:off x="2204609" y="6448408"/>
            <a:ext cx="4871068" cy="882014"/>
          </a:xfrm>
          <a:prstGeom prst="rect">
            <a:avLst/>
          </a:prstGeom>
        </p:spPr>
        <p:txBody>
          <a:bodyPr anchor="t" rtlCol="false" tIns="0" lIns="0" bIns="0" rIns="0">
            <a:spAutoFit/>
          </a:bodyPr>
          <a:lstStyle/>
          <a:p>
            <a:pPr algn="ctr">
              <a:lnSpc>
                <a:spcPts val="3360"/>
              </a:lnSpc>
              <a:spcBef>
                <a:spcPct val="0"/>
              </a:spcBef>
            </a:pPr>
            <a:r>
              <a:rPr lang="en-US" sz="2400" spc="48">
                <a:solidFill>
                  <a:srgbClr val="000000"/>
                </a:solidFill>
                <a:latin typeface="Crimson Roman"/>
                <a:ea typeface="Crimson Roman"/>
                <a:cs typeface="Crimson Roman"/>
                <a:sym typeface="Crimson Roman"/>
              </a:rPr>
              <a:t>принцип професійної мотивованості консультанта </a:t>
            </a:r>
          </a:p>
        </p:txBody>
      </p:sp>
      <p:sp>
        <p:nvSpPr>
          <p:cNvPr name="TextBox 33" id="33"/>
          <p:cNvSpPr txBox="true"/>
          <p:nvPr/>
        </p:nvSpPr>
        <p:spPr>
          <a:xfrm rot="0">
            <a:off x="2509932" y="7679609"/>
            <a:ext cx="4448313" cy="882014"/>
          </a:xfrm>
          <a:prstGeom prst="rect">
            <a:avLst/>
          </a:prstGeom>
        </p:spPr>
        <p:txBody>
          <a:bodyPr anchor="t" rtlCol="false" tIns="0" lIns="0" bIns="0" rIns="0">
            <a:spAutoFit/>
          </a:bodyPr>
          <a:lstStyle/>
          <a:p>
            <a:pPr algn="ctr">
              <a:lnSpc>
                <a:spcPts val="3360"/>
              </a:lnSpc>
              <a:spcBef>
                <a:spcPct val="0"/>
              </a:spcBef>
            </a:pPr>
            <a:r>
              <a:rPr lang="en-US" sz="2400" spc="48">
                <a:solidFill>
                  <a:srgbClr val="000000"/>
                </a:solidFill>
                <a:latin typeface="Crimson Roman"/>
                <a:ea typeface="Crimson Roman"/>
                <a:cs typeface="Crimson Roman"/>
                <a:sym typeface="Crimson Roman"/>
              </a:rPr>
              <a:t>принцип відмови психолога від порад чи рецептів</a:t>
            </a:r>
          </a:p>
        </p:txBody>
      </p:sp>
      <p:sp>
        <p:nvSpPr>
          <p:cNvPr name="TextBox 34" id="34"/>
          <p:cNvSpPr txBox="true"/>
          <p:nvPr/>
        </p:nvSpPr>
        <p:spPr>
          <a:xfrm rot="0">
            <a:off x="1993231" y="8745647"/>
            <a:ext cx="5065378" cy="882014"/>
          </a:xfrm>
          <a:prstGeom prst="rect">
            <a:avLst/>
          </a:prstGeom>
        </p:spPr>
        <p:txBody>
          <a:bodyPr anchor="t" rtlCol="false" tIns="0" lIns="0" bIns="0" rIns="0">
            <a:spAutoFit/>
          </a:bodyPr>
          <a:lstStyle/>
          <a:p>
            <a:pPr algn="ctr">
              <a:lnSpc>
                <a:spcPts val="3360"/>
              </a:lnSpc>
              <a:spcBef>
                <a:spcPct val="0"/>
              </a:spcBef>
            </a:pPr>
            <a:r>
              <a:rPr lang="en-US" sz="2400" spc="48">
                <a:solidFill>
                  <a:srgbClr val="000000"/>
                </a:solidFill>
                <a:latin typeface="Crimson Roman"/>
                <a:ea typeface="Crimson Roman"/>
                <a:cs typeface="Crimson Roman"/>
                <a:sym typeface="Crimson Roman"/>
              </a:rPr>
              <a:t>принцип розмежування особистих і професійних відносин </a:t>
            </a:r>
          </a:p>
        </p:txBody>
      </p:sp>
      <p:grpSp>
        <p:nvGrpSpPr>
          <p:cNvPr name="Group 35" id="35"/>
          <p:cNvGrpSpPr/>
          <p:nvPr/>
        </p:nvGrpSpPr>
        <p:grpSpPr>
          <a:xfrm rot="0">
            <a:off x="10483312" y="2973324"/>
            <a:ext cx="5552175" cy="1018413"/>
            <a:chOff x="0" y="0"/>
            <a:chExt cx="1142423" cy="209550"/>
          </a:xfrm>
        </p:grpSpPr>
        <p:sp>
          <p:nvSpPr>
            <p:cNvPr name="Freeform 36" id="36"/>
            <p:cNvSpPr/>
            <p:nvPr/>
          </p:nvSpPr>
          <p:spPr>
            <a:xfrm flipH="false" flipV="false" rot="0">
              <a:off x="0" y="0"/>
              <a:ext cx="1142423" cy="209550"/>
            </a:xfrm>
            <a:custGeom>
              <a:avLst/>
              <a:gdLst/>
              <a:ahLst/>
              <a:cxnLst/>
              <a:rect r="r" b="b" t="t" l="l"/>
              <a:pathLst>
                <a:path h="209550" w="1142423">
                  <a:moveTo>
                    <a:pt x="27234" y="0"/>
                  </a:moveTo>
                  <a:lnTo>
                    <a:pt x="1115189" y="0"/>
                  </a:lnTo>
                  <a:cubicBezTo>
                    <a:pt x="1122412" y="0"/>
                    <a:pt x="1129339" y="2869"/>
                    <a:pt x="1134446" y="7977"/>
                  </a:cubicBezTo>
                  <a:cubicBezTo>
                    <a:pt x="1139554" y="13084"/>
                    <a:pt x="1142423" y="20011"/>
                    <a:pt x="1142423" y="27234"/>
                  </a:cubicBezTo>
                  <a:lnTo>
                    <a:pt x="1142423" y="182316"/>
                  </a:lnTo>
                  <a:cubicBezTo>
                    <a:pt x="1142423" y="189539"/>
                    <a:pt x="1139554" y="196466"/>
                    <a:pt x="1134446" y="201573"/>
                  </a:cubicBezTo>
                  <a:cubicBezTo>
                    <a:pt x="1129339" y="206681"/>
                    <a:pt x="1122412" y="209550"/>
                    <a:pt x="1115189" y="209550"/>
                  </a:cubicBezTo>
                  <a:lnTo>
                    <a:pt x="27234" y="209550"/>
                  </a:lnTo>
                  <a:cubicBezTo>
                    <a:pt x="20011" y="209550"/>
                    <a:pt x="13084" y="206681"/>
                    <a:pt x="7977" y="201573"/>
                  </a:cubicBezTo>
                  <a:cubicBezTo>
                    <a:pt x="2869" y="196466"/>
                    <a:pt x="0" y="189539"/>
                    <a:pt x="0" y="182316"/>
                  </a:cubicBezTo>
                  <a:lnTo>
                    <a:pt x="0" y="27234"/>
                  </a:lnTo>
                  <a:cubicBezTo>
                    <a:pt x="0" y="20011"/>
                    <a:pt x="2869" y="13084"/>
                    <a:pt x="7977" y="7977"/>
                  </a:cubicBezTo>
                  <a:cubicBezTo>
                    <a:pt x="13084" y="2869"/>
                    <a:pt x="20011" y="0"/>
                    <a:pt x="27234" y="0"/>
                  </a:cubicBezTo>
                  <a:close/>
                </a:path>
              </a:pathLst>
            </a:custGeom>
            <a:solidFill>
              <a:srgbClr val="D9D9D9"/>
            </a:solidFill>
          </p:spPr>
        </p:sp>
        <p:sp>
          <p:nvSpPr>
            <p:cNvPr name="TextBox 37" id="37"/>
            <p:cNvSpPr txBox="true"/>
            <p:nvPr/>
          </p:nvSpPr>
          <p:spPr>
            <a:xfrm>
              <a:off x="0" y="-114300"/>
              <a:ext cx="1142423" cy="323850"/>
            </a:xfrm>
            <a:prstGeom prst="rect">
              <a:avLst/>
            </a:prstGeom>
          </p:spPr>
          <p:txBody>
            <a:bodyPr anchor="ctr" rtlCol="false" tIns="50800" lIns="50800" bIns="50800" rIns="50800"/>
            <a:lstStyle/>
            <a:p>
              <a:pPr algn="ctr">
                <a:lnSpc>
                  <a:spcPts val="3640"/>
                </a:lnSpc>
              </a:pPr>
            </a:p>
          </p:txBody>
        </p:sp>
      </p:grpSp>
      <p:grpSp>
        <p:nvGrpSpPr>
          <p:cNvPr name="Group 38" id="38"/>
          <p:cNvGrpSpPr/>
          <p:nvPr/>
        </p:nvGrpSpPr>
        <p:grpSpPr>
          <a:xfrm rot="0">
            <a:off x="10483312" y="4245674"/>
            <a:ext cx="5552175" cy="1018413"/>
            <a:chOff x="0" y="0"/>
            <a:chExt cx="1142423" cy="209550"/>
          </a:xfrm>
        </p:grpSpPr>
        <p:sp>
          <p:nvSpPr>
            <p:cNvPr name="Freeform 39" id="39"/>
            <p:cNvSpPr/>
            <p:nvPr/>
          </p:nvSpPr>
          <p:spPr>
            <a:xfrm flipH="false" flipV="false" rot="0">
              <a:off x="0" y="0"/>
              <a:ext cx="1142423" cy="209550"/>
            </a:xfrm>
            <a:custGeom>
              <a:avLst/>
              <a:gdLst/>
              <a:ahLst/>
              <a:cxnLst/>
              <a:rect r="r" b="b" t="t" l="l"/>
              <a:pathLst>
                <a:path h="209550" w="1142423">
                  <a:moveTo>
                    <a:pt x="27234" y="0"/>
                  </a:moveTo>
                  <a:lnTo>
                    <a:pt x="1115189" y="0"/>
                  </a:lnTo>
                  <a:cubicBezTo>
                    <a:pt x="1122412" y="0"/>
                    <a:pt x="1129339" y="2869"/>
                    <a:pt x="1134446" y="7977"/>
                  </a:cubicBezTo>
                  <a:cubicBezTo>
                    <a:pt x="1139554" y="13084"/>
                    <a:pt x="1142423" y="20011"/>
                    <a:pt x="1142423" y="27234"/>
                  </a:cubicBezTo>
                  <a:lnTo>
                    <a:pt x="1142423" y="182316"/>
                  </a:lnTo>
                  <a:cubicBezTo>
                    <a:pt x="1142423" y="189539"/>
                    <a:pt x="1139554" y="196466"/>
                    <a:pt x="1134446" y="201573"/>
                  </a:cubicBezTo>
                  <a:cubicBezTo>
                    <a:pt x="1129339" y="206681"/>
                    <a:pt x="1122412" y="209550"/>
                    <a:pt x="1115189" y="209550"/>
                  </a:cubicBezTo>
                  <a:lnTo>
                    <a:pt x="27234" y="209550"/>
                  </a:lnTo>
                  <a:cubicBezTo>
                    <a:pt x="20011" y="209550"/>
                    <a:pt x="13084" y="206681"/>
                    <a:pt x="7977" y="201573"/>
                  </a:cubicBezTo>
                  <a:cubicBezTo>
                    <a:pt x="2869" y="196466"/>
                    <a:pt x="0" y="189539"/>
                    <a:pt x="0" y="182316"/>
                  </a:cubicBezTo>
                  <a:lnTo>
                    <a:pt x="0" y="27234"/>
                  </a:lnTo>
                  <a:cubicBezTo>
                    <a:pt x="0" y="20011"/>
                    <a:pt x="2869" y="13084"/>
                    <a:pt x="7977" y="7977"/>
                  </a:cubicBezTo>
                  <a:cubicBezTo>
                    <a:pt x="13084" y="2869"/>
                    <a:pt x="20011" y="0"/>
                    <a:pt x="27234" y="0"/>
                  </a:cubicBezTo>
                  <a:close/>
                </a:path>
              </a:pathLst>
            </a:custGeom>
            <a:solidFill>
              <a:srgbClr val="D9D9D9"/>
            </a:solidFill>
          </p:spPr>
        </p:sp>
        <p:sp>
          <p:nvSpPr>
            <p:cNvPr name="TextBox 40" id="40"/>
            <p:cNvSpPr txBox="true"/>
            <p:nvPr/>
          </p:nvSpPr>
          <p:spPr>
            <a:xfrm>
              <a:off x="0" y="-114300"/>
              <a:ext cx="1142423" cy="323850"/>
            </a:xfrm>
            <a:prstGeom prst="rect">
              <a:avLst/>
            </a:prstGeom>
          </p:spPr>
          <p:txBody>
            <a:bodyPr anchor="ctr" rtlCol="false" tIns="50800" lIns="50800" bIns="50800" rIns="50800"/>
            <a:lstStyle/>
            <a:p>
              <a:pPr algn="ctr">
                <a:lnSpc>
                  <a:spcPts val="3640"/>
                </a:lnSpc>
              </a:pPr>
            </a:p>
          </p:txBody>
        </p:sp>
      </p:grpSp>
      <p:grpSp>
        <p:nvGrpSpPr>
          <p:cNvPr name="Group 41" id="41"/>
          <p:cNvGrpSpPr/>
          <p:nvPr/>
        </p:nvGrpSpPr>
        <p:grpSpPr>
          <a:xfrm rot="0">
            <a:off x="10483312" y="5518024"/>
            <a:ext cx="5552175" cy="1018413"/>
            <a:chOff x="0" y="0"/>
            <a:chExt cx="1142423" cy="209550"/>
          </a:xfrm>
        </p:grpSpPr>
        <p:sp>
          <p:nvSpPr>
            <p:cNvPr name="Freeform 42" id="42"/>
            <p:cNvSpPr/>
            <p:nvPr/>
          </p:nvSpPr>
          <p:spPr>
            <a:xfrm flipH="false" flipV="false" rot="0">
              <a:off x="0" y="0"/>
              <a:ext cx="1142423" cy="209550"/>
            </a:xfrm>
            <a:custGeom>
              <a:avLst/>
              <a:gdLst/>
              <a:ahLst/>
              <a:cxnLst/>
              <a:rect r="r" b="b" t="t" l="l"/>
              <a:pathLst>
                <a:path h="209550" w="1142423">
                  <a:moveTo>
                    <a:pt x="27234" y="0"/>
                  </a:moveTo>
                  <a:lnTo>
                    <a:pt x="1115189" y="0"/>
                  </a:lnTo>
                  <a:cubicBezTo>
                    <a:pt x="1122412" y="0"/>
                    <a:pt x="1129339" y="2869"/>
                    <a:pt x="1134446" y="7977"/>
                  </a:cubicBezTo>
                  <a:cubicBezTo>
                    <a:pt x="1139554" y="13084"/>
                    <a:pt x="1142423" y="20011"/>
                    <a:pt x="1142423" y="27234"/>
                  </a:cubicBezTo>
                  <a:lnTo>
                    <a:pt x="1142423" y="182316"/>
                  </a:lnTo>
                  <a:cubicBezTo>
                    <a:pt x="1142423" y="189539"/>
                    <a:pt x="1139554" y="196466"/>
                    <a:pt x="1134446" y="201573"/>
                  </a:cubicBezTo>
                  <a:cubicBezTo>
                    <a:pt x="1129339" y="206681"/>
                    <a:pt x="1122412" y="209550"/>
                    <a:pt x="1115189" y="209550"/>
                  </a:cubicBezTo>
                  <a:lnTo>
                    <a:pt x="27234" y="209550"/>
                  </a:lnTo>
                  <a:cubicBezTo>
                    <a:pt x="20011" y="209550"/>
                    <a:pt x="13084" y="206681"/>
                    <a:pt x="7977" y="201573"/>
                  </a:cubicBezTo>
                  <a:cubicBezTo>
                    <a:pt x="2869" y="196466"/>
                    <a:pt x="0" y="189539"/>
                    <a:pt x="0" y="182316"/>
                  </a:cubicBezTo>
                  <a:lnTo>
                    <a:pt x="0" y="27234"/>
                  </a:lnTo>
                  <a:cubicBezTo>
                    <a:pt x="0" y="20011"/>
                    <a:pt x="2869" y="13084"/>
                    <a:pt x="7977" y="7977"/>
                  </a:cubicBezTo>
                  <a:cubicBezTo>
                    <a:pt x="13084" y="2869"/>
                    <a:pt x="20011" y="0"/>
                    <a:pt x="27234" y="0"/>
                  </a:cubicBezTo>
                  <a:close/>
                </a:path>
              </a:pathLst>
            </a:custGeom>
            <a:solidFill>
              <a:srgbClr val="D9D9D9"/>
            </a:solidFill>
          </p:spPr>
        </p:sp>
        <p:sp>
          <p:nvSpPr>
            <p:cNvPr name="TextBox 43" id="43"/>
            <p:cNvSpPr txBox="true"/>
            <p:nvPr/>
          </p:nvSpPr>
          <p:spPr>
            <a:xfrm>
              <a:off x="0" y="-114300"/>
              <a:ext cx="1142423" cy="323850"/>
            </a:xfrm>
            <a:prstGeom prst="rect">
              <a:avLst/>
            </a:prstGeom>
          </p:spPr>
          <p:txBody>
            <a:bodyPr anchor="ctr" rtlCol="false" tIns="50800" lIns="50800" bIns="50800" rIns="50800"/>
            <a:lstStyle/>
            <a:p>
              <a:pPr algn="ctr">
                <a:lnSpc>
                  <a:spcPts val="3640"/>
                </a:lnSpc>
              </a:pPr>
            </a:p>
          </p:txBody>
        </p:sp>
      </p:grpSp>
      <p:grpSp>
        <p:nvGrpSpPr>
          <p:cNvPr name="Group 44" id="44"/>
          <p:cNvGrpSpPr/>
          <p:nvPr/>
        </p:nvGrpSpPr>
        <p:grpSpPr>
          <a:xfrm rot="0">
            <a:off x="10483312" y="6790374"/>
            <a:ext cx="5552175" cy="1018413"/>
            <a:chOff x="0" y="0"/>
            <a:chExt cx="1142423" cy="209550"/>
          </a:xfrm>
        </p:grpSpPr>
        <p:sp>
          <p:nvSpPr>
            <p:cNvPr name="Freeform 45" id="45"/>
            <p:cNvSpPr/>
            <p:nvPr/>
          </p:nvSpPr>
          <p:spPr>
            <a:xfrm flipH="false" flipV="false" rot="0">
              <a:off x="0" y="0"/>
              <a:ext cx="1142423" cy="209550"/>
            </a:xfrm>
            <a:custGeom>
              <a:avLst/>
              <a:gdLst/>
              <a:ahLst/>
              <a:cxnLst/>
              <a:rect r="r" b="b" t="t" l="l"/>
              <a:pathLst>
                <a:path h="209550" w="1142423">
                  <a:moveTo>
                    <a:pt x="27234" y="0"/>
                  </a:moveTo>
                  <a:lnTo>
                    <a:pt x="1115189" y="0"/>
                  </a:lnTo>
                  <a:cubicBezTo>
                    <a:pt x="1122412" y="0"/>
                    <a:pt x="1129339" y="2869"/>
                    <a:pt x="1134446" y="7977"/>
                  </a:cubicBezTo>
                  <a:cubicBezTo>
                    <a:pt x="1139554" y="13084"/>
                    <a:pt x="1142423" y="20011"/>
                    <a:pt x="1142423" y="27234"/>
                  </a:cubicBezTo>
                  <a:lnTo>
                    <a:pt x="1142423" y="182316"/>
                  </a:lnTo>
                  <a:cubicBezTo>
                    <a:pt x="1142423" y="189539"/>
                    <a:pt x="1139554" y="196466"/>
                    <a:pt x="1134446" y="201573"/>
                  </a:cubicBezTo>
                  <a:cubicBezTo>
                    <a:pt x="1129339" y="206681"/>
                    <a:pt x="1122412" y="209550"/>
                    <a:pt x="1115189" y="209550"/>
                  </a:cubicBezTo>
                  <a:lnTo>
                    <a:pt x="27234" y="209550"/>
                  </a:lnTo>
                  <a:cubicBezTo>
                    <a:pt x="20011" y="209550"/>
                    <a:pt x="13084" y="206681"/>
                    <a:pt x="7977" y="201573"/>
                  </a:cubicBezTo>
                  <a:cubicBezTo>
                    <a:pt x="2869" y="196466"/>
                    <a:pt x="0" y="189539"/>
                    <a:pt x="0" y="182316"/>
                  </a:cubicBezTo>
                  <a:lnTo>
                    <a:pt x="0" y="27234"/>
                  </a:lnTo>
                  <a:cubicBezTo>
                    <a:pt x="0" y="20011"/>
                    <a:pt x="2869" y="13084"/>
                    <a:pt x="7977" y="7977"/>
                  </a:cubicBezTo>
                  <a:cubicBezTo>
                    <a:pt x="13084" y="2869"/>
                    <a:pt x="20011" y="0"/>
                    <a:pt x="27234" y="0"/>
                  </a:cubicBezTo>
                  <a:close/>
                </a:path>
              </a:pathLst>
            </a:custGeom>
            <a:solidFill>
              <a:srgbClr val="D9D9D9"/>
            </a:solidFill>
          </p:spPr>
        </p:sp>
        <p:sp>
          <p:nvSpPr>
            <p:cNvPr name="TextBox 46" id="46"/>
            <p:cNvSpPr txBox="true"/>
            <p:nvPr/>
          </p:nvSpPr>
          <p:spPr>
            <a:xfrm>
              <a:off x="0" y="-114300"/>
              <a:ext cx="1142423" cy="323850"/>
            </a:xfrm>
            <a:prstGeom prst="rect">
              <a:avLst/>
            </a:prstGeom>
          </p:spPr>
          <p:txBody>
            <a:bodyPr anchor="ctr" rtlCol="false" tIns="50800" lIns="50800" bIns="50800" rIns="50800"/>
            <a:lstStyle/>
            <a:p>
              <a:pPr algn="ctr">
                <a:lnSpc>
                  <a:spcPts val="3640"/>
                </a:lnSpc>
              </a:pPr>
            </a:p>
          </p:txBody>
        </p:sp>
      </p:grpSp>
      <p:grpSp>
        <p:nvGrpSpPr>
          <p:cNvPr name="Group 47" id="47"/>
          <p:cNvGrpSpPr/>
          <p:nvPr/>
        </p:nvGrpSpPr>
        <p:grpSpPr>
          <a:xfrm rot="0">
            <a:off x="10483312" y="8062724"/>
            <a:ext cx="5552175" cy="1018413"/>
            <a:chOff x="0" y="0"/>
            <a:chExt cx="1142423" cy="209550"/>
          </a:xfrm>
        </p:grpSpPr>
        <p:sp>
          <p:nvSpPr>
            <p:cNvPr name="Freeform 48" id="48"/>
            <p:cNvSpPr/>
            <p:nvPr/>
          </p:nvSpPr>
          <p:spPr>
            <a:xfrm flipH="false" flipV="false" rot="0">
              <a:off x="0" y="0"/>
              <a:ext cx="1142423" cy="209550"/>
            </a:xfrm>
            <a:custGeom>
              <a:avLst/>
              <a:gdLst/>
              <a:ahLst/>
              <a:cxnLst/>
              <a:rect r="r" b="b" t="t" l="l"/>
              <a:pathLst>
                <a:path h="209550" w="1142423">
                  <a:moveTo>
                    <a:pt x="27234" y="0"/>
                  </a:moveTo>
                  <a:lnTo>
                    <a:pt x="1115189" y="0"/>
                  </a:lnTo>
                  <a:cubicBezTo>
                    <a:pt x="1122412" y="0"/>
                    <a:pt x="1129339" y="2869"/>
                    <a:pt x="1134446" y="7977"/>
                  </a:cubicBezTo>
                  <a:cubicBezTo>
                    <a:pt x="1139554" y="13084"/>
                    <a:pt x="1142423" y="20011"/>
                    <a:pt x="1142423" y="27234"/>
                  </a:cubicBezTo>
                  <a:lnTo>
                    <a:pt x="1142423" y="182316"/>
                  </a:lnTo>
                  <a:cubicBezTo>
                    <a:pt x="1142423" y="189539"/>
                    <a:pt x="1139554" y="196466"/>
                    <a:pt x="1134446" y="201573"/>
                  </a:cubicBezTo>
                  <a:cubicBezTo>
                    <a:pt x="1129339" y="206681"/>
                    <a:pt x="1122412" y="209550"/>
                    <a:pt x="1115189" y="209550"/>
                  </a:cubicBezTo>
                  <a:lnTo>
                    <a:pt x="27234" y="209550"/>
                  </a:lnTo>
                  <a:cubicBezTo>
                    <a:pt x="20011" y="209550"/>
                    <a:pt x="13084" y="206681"/>
                    <a:pt x="7977" y="201573"/>
                  </a:cubicBezTo>
                  <a:cubicBezTo>
                    <a:pt x="2869" y="196466"/>
                    <a:pt x="0" y="189539"/>
                    <a:pt x="0" y="182316"/>
                  </a:cubicBezTo>
                  <a:lnTo>
                    <a:pt x="0" y="27234"/>
                  </a:lnTo>
                  <a:cubicBezTo>
                    <a:pt x="0" y="20011"/>
                    <a:pt x="2869" y="13084"/>
                    <a:pt x="7977" y="7977"/>
                  </a:cubicBezTo>
                  <a:cubicBezTo>
                    <a:pt x="13084" y="2869"/>
                    <a:pt x="20011" y="0"/>
                    <a:pt x="27234" y="0"/>
                  </a:cubicBezTo>
                  <a:close/>
                </a:path>
              </a:pathLst>
            </a:custGeom>
            <a:solidFill>
              <a:srgbClr val="D9D9D9"/>
            </a:solidFill>
          </p:spPr>
        </p:sp>
        <p:sp>
          <p:nvSpPr>
            <p:cNvPr name="TextBox 49" id="49"/>
            <p:cNvSpPr txBox="true"/>
            <p:nvPr/>
          </p:nvSpPr>
          <p:spPr>
            <a:xfrm>
              <a:off x="0" y="-114300"/>
              <a:ext cx="1142423" cy="323850"/>
            </a:xfrm>
            <a:prstGeom prst="rect">
              <a:avLst/>
            </a:prstGeom>
          </p:spPr>
          <p:txBody>
            <a:bodyPr anchor="ctr" rtlCol="false" tIns="50800" lIns="50800" bIns="50800" rIns="50800"/>
            <a:lstStyle/>
            <a:p>
              <a:pPr algn="ctr">
                <a:lnSpc>
                  <a:spcPts val="3640"/>
                </a:lnSpc>
              </a:pPr>
            </a:p>
          </p:txBody>
        </p:sp>
      </p:grpSp>
      <p:sp>
        <p:nvSpPr>
          <p:cNvPr name="TextBox 50" id="50"/>
          <p:cNvSpPr txBox="true"/>
          <p:nvPr/>
        </p:nvSpPr>
        <p:spPr>
          <a:xfrm rot="0">
            <a:off x="10988270" y="3006916"/>
            <a:ext cx="4542258" cy="882014"/>
          </a:xfrm>
          <a:prstGeom prst="rect">
            <a:avLst/>
          </a:prstGeom>
        </p:spPr>
        <p:txBody>
          <a:bodyPr anchor="t" rtlCol="false" tIns="0" lIns="0" bIns="0" rIns="0">
            <a:spAutoFit/>
          </a:bodyPr>
          <a:lstStyle/>
          <a:p>
            <a:pPr algn="ctr">
              <a:lnSpc>
                <a:spcPts val="3360"/>
              </a:lnSpc>
              <a:spcBef>
                <a:spcPct val="0"/>
              </a:spcBef>
            </a:pPr>
            <a:r>
              <a:rPr lang="en-US" sz="2400" spc="48">
                <a:solidFill>
                  <a:srgbClr val="000000"/>
                </a:solidFill>
                <a:latin typeface="Crimson Roman"/>
                <a:ea typeface="Crimson Roman"/>
                <a:cs typeface="Crimson Roman"/>
                <a:sym typeface="Crimson Roman"/>
              </a:rPr>
              <a:t>реальна проблему психологічного характеру</a:t>
            </a:r>
          </a:p>
        </p:txBody>
      </p:sp>
      <p:sp>
        <p:nvSpPr>
          <p:cNvPr name="TextBox 51" id="51"/>
          <p:cNvSpPr txBox="true"/>
          <p:nvPr/>
        </p:nvSpPr>
        <p:spPr>
          <a:xfrm rot="0">
            <a:off x="11164418" y="4261486"/>
            <a:ext cx="4189962" cy="882014"/>
          </a:xfrm>
          <a:prstGeom prst="rect">
            <a:avLst/>
          </a:prstGeom>
        </p:spPr>
        <p:txBody>
          <a:bodyPr anchor="t" rtlCol="false" tIns="0" lIns="0" bIns="0" rIns="0">
            <a:spAutoFit/>
          </a:bodyPr>
          <a:lstStyle/>
          <a:p>
            <a:pPr algn="ctr">
              <a:lnSpc>
                <a:spcPts val="3360"/>
              </a:lnSpc>
              <a:spcBef>
                <a:spcPct val="0"/>
              </a:spcBef>
            </a:pPr>
            <a:r>
              <a:rPr lang="en-US" sz="2400" spc="48">
                <a:solidFill>
                  <a:srgbClr val="000000"/>
                </a:solidFill>
                <a:latin typeface="Crimson Roman"/>
                <a:ea typeface="Crimson Roman"/>
                <a:cs typeface="Crimson Roman"/>
                <a:sym typeface="Crimson Roman"/>
              </a:rPr>
              <a:t>досвід психологічного консультування </a:t>
            </a:r>
          </a:p>
        </p:txBody>
      </p:sp>
      <p:sp>
        <p:nvSpPr>
          <p:cNvPr name="TextBox 52" id="52"/>
          <p:cNvSpPr txBox="true"/>
          <p:nvPr/>
        </p:nvSpPr>
        <p:spPr>
          <a:xfrm rot="0">
            <a:off x="10659460" y="5511737"/>
            <a:ext cx="4871068" cy="882014"/>
          </a:xfrm>
          <a:prstGeom prst="rect">
            <a:avLst/>
          </a:prstGeom>
        </p:spPr>
        <p:txBody>
          <a:bodyPr anchor="t" rtlCol="false" tIns="0" lIns="0" bIns="0" rIns="0">
            <a:spAutoFit/>
          </a:bodyPr>
          <a:lstStyle/>
          <a:p>
            <a:pPr algn="ctr">
              <a:lnSpc>
                <a:spcPts val="3360"/>
              </a:lnSpc>
              <a:spcBef>
                <a:spcPct val="0"/>
              </a:spcBef>
            </a:pPr>
            <a:r>
              <a:rPr lang="en-US" sz="2400" spc="48">
                <a:solidFill>
                  <a:srgbClr val="000000"/>
                </a:solidFill>
                <a:latin typeface="Crimson Roman"/>
                <a:ea typeface="Crimson Roman"/>
                <a:cs typeface="Crimson Roman"/>
                <a:sym typeface="Crimson Roman"/>
              </a:rPr>
              <a:t>в</a:t>
            </a:r>
            <a:r>
              <a:rPr lang="en-US" sz="2400" spc="48">
                <a:solidFill>
                  <a:srgbClr val="000000"/>
                </a:solidFill>
                <a:latin typeface="Crimson Roman"/>
                <a:ea typeface="Crimson Roman"/>
                <a:cs typeface="Crimson Roman"/>
                <a:sym typeface="Crimson Roman"/>
              </a:rPr>
              <a:t>итрати часу на консультування повинні бути достатніми</a:t>
            </a:r>
          </a:p>
        </p:txBody>
      </p:sp>
      <p:sp>
        <p:nvSpPr>
          <p:cNvPr name="TextBox 53" id="53"/>
          <p:cNvSpPr txBox="true"/>
          <p:nvPr/>
        </p:nvSpPr>
        <p:spPr>
          <a:xfrm rot="0">
            <a:off x="10988270" y="6806186"/>
            <a:ext cx="4142989" cy="882014"/>
          </a:xfrm>
          <a:prstGeom prst="rect">
            <a:avLst/>
          </a:prstGeom>
        </p:spPr>
        <p:txBody>
          <a:bodyPr anchor="t" rtlCol="false" tIns="0" lIns="0" bIns="0" rIns="0">
            <a:spAutoFit/>
          </a:bodyPr>
          <a:lstStyle/>
          <a:p>
            <a:pPr algn="ctr">
              <a:lnSpc>
                <a:spcPts val="3360"/>
              </a:lnSpc>
              <a:spcBef>
                <a:spcPct val="0"/>
              </a:spcBef>
            </a:pPr>
            <a:r>
              <a:rPr lang="en-US" sz="2400" spc="48">
                <a:solidFill>
                  <a:srgbClr val="000000"/>
                </a:solidFill>
                <a:latin typeface="Crimson Roman"/>
                <a:ea typeface="Crimson Roman"/>
                <a:cs typeface="Crimson Roman"/>
                <a:sym typeface="Crimson Roman"/>
              </a:rPr>
              <a:t>дотримання клієнтом наданих рекомендацій</a:t>
            </a:r>
          </a:p>
        </p:txBody>
      </p:sp>
      <p:sp>
        <p:nvSpPr>
          <p:cNvPr name="TextBox 54" id="54"/>
          <p:cNvSpPr txBox="true"/>
          <p:nvPr/>
        </p:nvSpPr>
        <p:spPr>
          <a:xfrm rot="0">
            <a:off x="11164418" y="8104062"/>
            <a:ext cx="4072530" cy="882014"/>
          </a:xfrm>
          <a:prstGeom prst="rect">
            <a:avLst/>
          </a:prstGeom>
        </p:spPr>
        <p:txBody>
          <a:bodyPr anchor="t" rtlCol="false" tIns="0" lIns="0" bIns="0" rIns="0">
            <a:spAutoFit/>
          </a:bodyPr>
          <a:lstStyle/>
          <a:p>
            <a:pPr algn="ctr">
              <a:lnSpc>
                <a:spcPts val="3360"/>
              </a:lnSpc>
              <a:spcBef>
                <a:spcPct val="0"/>
              </a:spcBef>
            </a:pPr>
            <a:r>
              <a:rPr lang="en-US" sz="2400" spc="48">
                <a:solidFill>
                  <a:srgbClr val="000000"/>
                </a:solidFill>
                <a:latin typeface="Crimson Roman"/>
                <a:ea typeface="Crimson Roman"/>
                <a:cs typeface="Crimson Roman"/>
                <a:sym typeface="Crimson Roman"/>
              </a:rPr>
              <a:t>сприятливий психологічний клімат</a:t>
            </a:r>
          </a:p>
        </p:txBody>
      </p:sp>
    </p:spTree>
  </p:cSld>
  <p:clrMapOvr>
    <a:masterClrMapping/>
  </p:clrMapOvr>
</p:sld>
</file>

<file path=ppt/slides/slide1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2621828" y="1435099"/>
            <a:ext cx="3086100" cy="3086100"/>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9D9D9"/>
            </a:solidFill>
          </p:spPr>
        </p:sp>
        <p:sp>
          <p:nvSpPr>
            <p:cNvPr name="TextBox 4" id="4"/>
            <p:cNvSpPr txBox="true"/>
            <p:nvPr/>
          </p:nvSpPr>
          <p:spPr>
            <a:xfrm>
              <a:off x="76200" y="-38100"/>
              <a:ext cx="660400" cy="774700"/>
            </a:xfrm>
            <a:prstGeom prst="rect">
              <a:avLst/>
            </a:prstGeom>
          </p:spPr>
          <p:txBody>
            <a:bodyPr anchor="ctr" rtlCol="false" tIns="50800" lIns="50800" bIns="50800" rIns="50800"/>
            <a:lstStyle/>
            <a:p>
              <a:pPr algn="ctr">
                <a:lnSpc>
                  <a:spcPts val="3640"/>
                </a:lnSpc>
              </a:pPr>
            </a:p>
          </p:txBody>
        </p:sp>
      </p:grpSp>
      <p:grpSp>
        <p:nvGrpSpPr>
          <p:cNvPr name="Group 5" id="5"/>
          <p:cNvGrpSpPr/>
          <p:nvPr/>
        </p:nvGrpSpPr>
        <p:grpSpPr>
          <a:xfrm rot="0">
            <a:off x="9796669" y="1435099"/>
            <a:ext cx="3086100" cy="3086100"/>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9D9D9"/>
            </a:solidFill>
          </p:spPr>
        </p:sp>
        <p:sp>
          <p:nvSpPr>
            <p:cNvPr name="TextBox 7" id="7"/>
            <p:cNvSpPr txBox="true"/>
            <p:nvPr/>
          </p:nvSpPr>
          <p:spPr>
            <a:xfrm>
              <a:off x="76200" y="-38100"/>
              <a:ext cx="660400" cy="774700"/>
            </a:xfrm>
            <a:prstGeom prst="rect">
              <a:avLst/>
            </a:prstGeom>
          </p:spPr>
          <p:txBody>
            <a:bodyPr anchor="ctr" rtlCol="false" tIns="50800" lIns="50800" bIns="50800" rIns="50800"/>
            <a:lstStyle/>
            <a:p>
              <a:pPr algn="ctr">
                <a:lnSpc>
                  <a:spcPts val="3640"/>
                </a:lnSpc>
              </a:pPr>
            </a:p>
          </p:txBody>
        </p:sp>
      </p:grpSp>
      <p:grpSp>
        <p:nvGrpSpPr>
          <p:cNvPr name="Group 8" id="8"/>
          <p:cNvGrpSpPr/>
          <p:nvPr/>
        </p:nvGrpSpPr>
        <p:grpSpPr>
          <a:xfrm rot="0">
            <a:off x="9608778" y="6472848"/>
            <a:ext cx="3086100" cy="3086100"/>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9D9D9"/>
            </a:solidFill>
          </p:spPr>
        </p:sp>
        <p:sp>
          <p:nvSpPr>
            <p:cNvPr name="TextBox 10" id="10"/>
            <p:cNvSpPr txBox="true"/>
            <p:nvPr/>
          </p:nvSpPr>
          <p:spPr>
            <a:xfrm>
              <a:off x="76200" y="-38100"/>
              <a:ext cx="660400" cy="774700"/>
            </a:xfrm>
            <a:prstGeom prst="rect">
              <a:avLst/>
            </a:prstGeom>
          </p:spPr>
          <p:txBody>
            <a:bodyPr anchor="ctr" rtlCol="false" tIns="50800" lIns="50800" bIns="50800" rIns="50800"/>
            <a:lstStyle/>
            <a:p>
              <a:pPr algn="ctr">
                <a:lnSpc>
                  <a:spcPts val="3640"/>
                </a:lnSpc>
              </a:pPr>
            </a:p>
          </p:txBody>
        </p:sp>
      </p:grpSp>
      <p:grpSp>
        <p:nvGrpSpPr>
          <p:cNvPr name="Group 11" id="11"/>
          <p:cNvGrpSpPr/>
          <p:nvPr/>
        </p:nvGrpSpPr>
        <p:grpSpPr>
          <a:xfrm rot="0">
            <a:off x="2621828" y="6277612"/>
            <a:ext cx="3086100" cy="3086100"/>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9D9D9"/>
            </a:solidFill>
          </p:spPr>
        </p:sp>
        <p:sp>
          <p:nvSpPr>
            <p:cNvPr name="TextBox 13" id="13"/>
            <p:cNvSpPr txBox="true"/>
            <p:nvPr/>
          </p:nvSpPr>
          <p:spPr>
            <a:xfrm>
              <a:off x="76200" y="-38100"/>
              <a:ext cx="660400" cy="774700"/>
            </a:xfrm>
            <a:prstGeom prst="rect">
              <a:avLst/>
            </a:prstGeom>
          </p:spPr>
          <p:txBody>
            <a:bodyPr anchor="ctr" rtlCol="false" tIns="50800" lIns="50800" bIns="50800" rIns="50800"/>
            <a:lstStyle/>
            <a:p>
              <a:pPr algn="ctr">
                <a:lnSpc>
                  <a:spcPts val="3640"/>
                </a:lnSpc>
              </a:pPr>
            </a:p>
          </p:txBody>
        </p:sp>
      </p:grpSp>
      <p:grpSp>
        <p:nvGrpSpPr>
          <p:cNvPr name="Group 14" id="14"/>
          <p:cNvGrpSpPr/>
          <p:nvPr/>
        </p:nvGrpSpPr>
        <p:grpSpPr>
          <a:xfrm rot="-10800000">
            <a:off x="6057900" y="1787396"/>
            <a:ext cx="3086100" cy="2381507"/>
            <a:chOff x="0" y="0"/>
            <a:chExt cx="812800" cy="627228"/>
          </a:xfrm>
        </p:grpSpPr>
        <p:sp>
          <p:nvSpPr>
            <p:cNvPr name="Freeform 15" id="15"/>
            <p:cNvSpPr/>
            <p:nvPr/>
          </p:nvSpPr>
          <p:spPr>
            <a:xfrm flipH="false" flipV="false" rot="0">
              <a:off x="0" y="0"/>
              <a:ext cx="812800" cy="627228"/>
            </a:xfrm>
            <a:custGeom>
              <a:avLst/>
              <a:gdLst/>
              <a:ahLst/>
              <a:cxnLst/>
              <a:rect r="r" b="b" t="t" l="l"/>
              <a:pathLst>
                <a:path h="627228" w="812800">
                  <a:moveTo>
                    <a:pt x="0" y="313614"/>
                  </a:moveTo>
                  <a:lnTo>
                    <a:pt x="406400" y="0"/>
                  </a:lnTo>
                  <a:lnTo>
                    <a:pt x="406400" y="203200"/>
                  </a:lnTo>
                  <a:lnTo>
                    <a:pt x="812800" y="203200"/>
                  </a:lnTo>
                  <a:lnTo>
                    <a:pt x="812800" y="424028"/>
                  </a:lnTo>
                  <a:lnTo>
                    <a:pt x="406400" y="424028"/>
                  </a:lnTo>
                  <a:lnTo>
                    <a:pt x="406400" y="627228"/>
                  </a:lnTo>
                  <a:lnTo>
                    <a:pt x="0" y="313614"/>
                  </a:lnTo>
                  <a:close/>
                </a:path>
              </a:pathLst>
            </a:custGeom>
            <a:solidFill>
              <a:srgbClr val="D9D9D9"/>
            </a:solidFill>
          </p:spPr>
        </p:sp>
        <p:sp>
          <p:nvSpPr>
            <p:cNvPr name="TextBox 16" id="16"/>
            <p:cNvSpPr txBox="true"/>
            <p:nvPr/>
          </p:nvSpPr>
          <p:spPr>
            <a:xfrm>
              <a:off x="101600" y="88900"/>
              <a:ext cx="711200" cy="335128"/>
            </a:xfrm>
            <a:prstGeom prst="rect">
              <a:avLst/>
            </a:prstGeom>
          </p:spPr>
          <p:txBody>
            <a:bodyPr anchor="ctr" rtlCol="false" tIns="50800" lIns="50800" bIns="50800" rIns="50800"/>
            <a:lstStyle/>
            <a:p>
              <a:pPr algn="ctr">
                <a:lnSpc>
                  <a:spcPts val="3640"/>
                </a:lnSpc>
              </a:pPr>
            </a:p>
          </p:txBody>
        </p:sp>
      </p:grpSp>
      <p:grpSp>
        <p:nvGrpSpPr>
          <p:cNvPr name="Group 17" id="17"/>
          <p:cNvGrpSpPr/>
          <p:nvPr/>
        </p:nvGrpSpPr>
        <p:grpSpPr>
          <a:xfrm rot="0">
            <a:off x="6115303" y="6801658"/>
            <a:ext cx="3086100" cy="2428480"/>
            <a:chOff x="0" y="0"/>
            <a:chExt cx="812800" cy="639600"/>
          </a:xfrm>
        </p:grpSpPr>
        <p:sp>
          <p:nvSpPr>
            <p:cNvPr name="Freeform 18" id="18"/>
            <p:cNvSpPr/>
            <p:nvPr/>
          </p:nvSpPr>
          <p:spPr>
            <a:xfrm flipH="false" flipV="false" rot="0">
              <a:off x="0" y="0"/>
              <a:ext cx="812800" cy="639600"/>
            </a:xfrm>
            <a:custGeom>
              <a:avLst/>
              <a:gdLst/>
              <a:ahLst/>
              <a:cxnLst/>
              <a:rect r="r" b="b" t="t" l="l"/>
              <a:pathLst>
                <a:path h="639600" w="812800">
                  <a:moveTo>
                    <a:pt x="0" y="319800"/>
                  </a:moveTo>
                  <a:lnTo>
                    <a:pt x="406400" y="0"/>
                  </a:lnTo>
                  <a:lnTo>
                    <a:pt x="406400" y="203200"/>
                  </a:lnTo>
                  <a:lnTo>
                    <a:pt x="812800" y="203200"/>
                  </a:lnTo>
                  <a:lnTo>
                    <a:pt x="812800" y="436400"/>
                  </a:lnTo>
                  <a:lnTo>
                    <a:pt x="406400" y="436400"/>
                  </a:lnTo>
                  <a:lnTo>
                    <a:pt x="406400" y="639600"/>
                  </a:lnTo>
                  <a:lnTo>
                    <a:pt x="0" y="319800"/>
                  </a:lnTo>
                  <a:close/>
                </a:path>
              </a:pathLst>
            </a:custGeom>
            <a:solidFill>
              <a:srgbClr val="D9D9D9"/>
            </a:solidFill>
          </p:spPr>
        </p:sp>
        <p:sp>
          <p:nvSpPr>
            <p:cNvPr name="TextBox 19" id="19"/>
            <p:cNvSpPr txBox="true"/>
            <p:nvPr/>
          </p:nvSpPr>
          <p:spPr>
            <a:xfrm>
              <a:off x="101600" y="88900"/>
              <a:ext cx="711200" cy="347500"/>
            </a:xfrm>
            <a:prstGeom prst="rect">
              <a:avLst/>
            </a:prstGeom>
          </p:spPr>
          <p:txBody>
            <a:bodyPr anchor="ctr" rtlCol="false" tIns="50800" lIns="50800" bIns="50800" rIns="50800"/>
            <a:lstStyle/>
            <a:p>
              <a:pPr algn="ctr">
                <a:lnSpc>
                  <a:spcPts val="3640"/>
                </a:lnSpc>
              </a:pPr>
            </a:p>
          </p:txBody>
        </p:sp>
      </p:grpSp>
      <p:sp>
        <p:nvSpPr>
          <p:cNvPr name="TextBox 20" id="20"/>
          <p:cNvSpPr txBox="true"/>
          <p:nvPr/>
        </p:nvSpPr>
        <p:spPr>
          <a:xfrm rot="0">
            <a:off x="1774269" y="914400"/>
            <a:ext cx="14739462" cy="520699"/>
          </a:xfrm>
          <a:prstGeom prst="rect">
            <a:avLst/>
          </a:prstGeom>
        </p:spPr>
        <p:txBody>
          <a:bodyPr anchor="t" rtlCol="false" tIns="0" lIns="0" bIns="0" rIns="0">
            <a:spAutoFit/>
          </a:bodyPr>
          <a:lstStyle/>
          <a:p>
            <a:pPr algn="ctr">
              <a:lnSpc>
                <a:spcPts val="3640"/>
              </a:lnSpc>
              <a:spcBef>
                <a:spcPct val="0"/>
              </a:spcBef>
            </a:pPr>
            <a:r>
              <a:rPr lang="en-US" b="true" sz="2600" spc="52">
                <a:solidFill>
                  <a:srgbClr val="000000"/>
                </a:solidFill>
                <a:latin typeface="Crimson Roman Bold"/>
                <a:ea typeface="Crimson Roman Bold"/>
                <a:cs typeface="Crimson Roman Bold"/>
                <a:sym typeface="Crimson Roman Bold"/>
              </a:rPr>
              <a:t>У процесі консультування психолог використовує арсенал психологічних впливів:</a:t>
            </a:r>
          </a:p>
        </p:txBody>
      </p:sp>
      <p:grpSp>
        <p:nvGrpSpPr>
          <p:cNvPr name="Group 21" id="21"/>
          <p:cNvGrpSpPr/>
          <p:nvPr/>
        </p:nvGrpSpPr>
        <p:grpSpPr>
          <a:xfrm rot="-5400000">
            <a:off x="10363895" y="4579587"/>
            <a:ext cx="1951649" cy="1834874"/>
            <a:chOff x="0" y="0"/>
            <a:chExt cx="812800" cy="764167"/>
          </a:xfrm>
        </p:grpSpPr>
        <p:sp>
          <p:nvSpPr>
            <p:cNvPr name="Freeform 22" id="22"/>
            <p:cNvSpPr/>
            <p:nvPr/>
          </p:nvSpPr>
          <p:spPr>
            <a:xfrm flipH="false" flipV="false" rot="0">
              <a:off x="0" y="0"/>
              <a:ext cx="812800" cy="764167"/>
            </a:xfrm>
            <a:custGeom>
              <a:avLst/>
              <a:gdLst/>
              <a:ahLst/>
              <a:cxnLst/>
              <a:rect r="r" b="b" t="t" l="l"/>
              <a:pathLst>
                <a:path h="764167" w="812800">
                  <a:moveTo>
                    <a:pt x="0" y="382084"/>
                  </a:moveTo>
                  <a:lnTo>
                    <a:pt x="406400" y="0"/>
                  </a:lnTo>
                  <a:lnTo>
                    <a:pt x="406400" y="203200"/>
                  </a:lnTo>
                  <a:lnTo>
                    <a:pt x="812800" y="203200"/>
                  </a:lnTo>
                  <a:lnTo>
                    <a:pt x="812800" y="560967"/>
                  </a:lnTo>
                  <a:lnTo>
                    <a:pt x="406400" y="560967"/>
                  </a:lnTo>
                  <a:lnTo>
                    <a:pt x="406400" y="764167"/>
                  </a:lnTo>
                  <a:lnTo>
                    <a:pt x="0" y="382084"/>
                  </a:lnTo>
                  <a:close/>
                </a:path>
              </a:pathLst>
            </a:custGeom>
            <a:solidFill>
              <a:srgbClr val="D9D9D9"/>
            </a:solidFill>
          </p:spPr>
        </p:sp>
        <p:sp>
          <p:nvSpPr>
            <p:cNvPr name="TextBox 23" id="23"/>
            <p:cNvSpPr txBox="true"/>
            <p:nvPr/>
          </p:nvSpPr>
          <p:spPr>
            <a:xfrm>
              <a:off x="101600" y="88900"/>
              <a:ext cx="711200" cy="472067"/>
            </a:xfrm>
            <a:prstGeom prst="rect">
              <a:avLst/>
            </a:prstGeom>
          </p:spPr>
          <p:txBody>
            <a:bodyPr anchor="ctr" rtlCol="false" tIns="50800" lIns="50800" bIns="50800" rIns="50800"/>
            <a:lstStyle/>
            <a:p>
              <a:pPr algn="ctr">
                <a:lnSpc>
                  <a:spcPts val="3640"/>
                </a:lnSpc>
              </a:pPr>
            </a:p>
          </p:txBody>
        </p:sp>
      </p:grpSp>
      <p:grpSp>
        <p:nvGrpSpPr>
          <p:cNvPr name="Group 24" id="24"/>
          <p:cNvGrpSpPr/>
          <p:nvPr/>
        </p:nvGrpSpPr>
        <p:grpSpPr>
          <a:xfrm rot="5400000">
            <a:off x="3286672" y="4555675"/>
            <a:ext cx="1756412" cy="1687460"/>
            <a:chOff x="0" y="0"/>
            <a:chExt cx="812800" cy="780892"/>
          </a:xfrm>
        </p:grpSpPr>
        <p:sp>
          <p:nvSpPr>
            <p:cNvPr name="Freeform 25" id="25"/>
            <p:cNvSpPr/>
            <p:nvPr/>
          </p:nvSpPr>
          <p:spPr>
            <a:xfrm flipH="false" flipV="false" rot="0">
              <a:off x="0" y="0"/>
              <a:ext cx="812800" cy="780892"/>
            </a:xfrm>
            <a:custGeom>
              <a:avLst/>
              <a:gdLst/>
              <a:ahLst/>
              <a:cxnLst/>
              <a:rect r="r" b="b" t="t" l="l"/>
              <a:pathLst>
                <a:path h="780892" w="812800">
                  <a:moveTo>
                    <a:pt x="0" y="390446"/>
                  </a:moveTo>
                  <a:lnTo>
                    <a:pt x="406400" y="0"/>
                  </a:lnTo>
                  <a:lnTo>
                    <a:pt x="406400" y="203200"/>
                  </a:lnTo>
                  <a:lnTo>
                    <a:pt x="812800" y="203200"/>
                  </a:lnTo>
                  <a:lnTo>
                    <a:pt x="812800" y="577692"/>
                  </a:lnTo>
                  <a:lnTo>
                    <a:pt x="406400" y="577692"/>
                  </a:lnTo>
                  <a:lnTo>
                    <a:pt x="406400" y="780892"/>
                  </a:lnTo>
                  <a:lnTo>
                    <a:pt x="0" y="390446"/>
                  </a:lnTo>
                  <a:close/>
                </a:path>
              </a:pathLst>
            </a:custGeom>
            <a:solidFill>
              <a:srgbClr val="D9D9D9"/>
            </a:solidFill>
          </p:spPr>
        </p:sp>
        <p:sp>
          <p:nvSpPr>
            <p:cNvPr name="TextBox 26" id="26"/>
            <p:cNvSpPr txBox="true"/>
            <p:nvPr/>
          </p:nvSpPr>
          <p:spPr>
            <a:xfrm>
              <a:off x="101600" y="88900"/>
              <a:ext cx="711200" cy="488792"/>
            </a:xfrm>
            <a:prstGeom prst="rect">
              <a:avLst/>
            </a:prstGeom>
          </p:spPr>
          <p:txBody>
            <a:bodyPr anchor="ctr" rtlCol="false" tIns="50800" lIns="50800" bIns="50800" rIns="50800"/>
            <a:lstStyle/>
            <a:p>
              <a:pPr algn="ctr">
                <a:lnSpc>
                  <a:spcPts val="3640"/>
                </a:lnSpc>
              </a:pPr>
            </a:p>
          </p:txBody>
        </p:sp>
      </p:grpSp>
      <p:sp>
        <p:nvSpPr>
          <p:cNvPr name="TextBox 27" id="27"/>
          <p:cNvSpPr txBox="true"/>
          <p:nvPr/>
        </p:nvSpPr>
        <p:spPr>
          <a:xfrm rot="0">
            <a:off x="3321148" y="2660650"/>
            <a:ext cx="1982238" cy="520699"/>
          </a:xfrm>
          <a:prstGeom prst="rect">
            <a:avLst/>
          </a:prstGeom>
        </p:spPr>
        <p:txBody>
          <a:bodyPr anchor="t" rtlCol="false" tIns="0" lIns="0" bIns="0" rIns="0">
            <a:spAutoFit/>
          </a:bodyPr>
          <a:lstStyle/>
          <a:p>
            <a:pPr algn="ctr">
              <a:lnSpc>
                <a:spcPts val="3640"/>
              </a:lnSpc>
              <a:spcBef>
                <a:spcPct val="0"/>
              </a:spcBef>
            </a:pPr>
            <a:r>
              <a:rPr lang="en-US" b="true" sz="2600" spc="52">
                <a:solidFill>
                  <a:srgbClr val="000000"/>
                </a:solidFill>
                <a:latin typeface="Crimson Roman Bold"/>
                <a:ea typeface="Crimson Roman Bold"/>
                <a:cs typeface="Crimson Roman Bold"/>
                <a:sym typeface="Crimson Roman Bold"/>
              </a:rPr>
              <a:t>Емпатія</a:t>
            </a:r>
          </a:p>
        </p:txBody>
      </p:sp>
      <p:sp>
        <p:nvSpPr>
          <p:cNvPr name="TextBox 28" id="28"/>
          <p:cNvSpPr txBox="true"/>
          <p:nvPr/>
        </p:nvSpPr>
        <p:spPr>
          <a:xfrm rot="0">
            <a:off x="9984560" y="2424430"/>
            <a:ext cx="2710317" cy="993139"/>
          </a:xfrm>
          <a:prstGeom prst="rect">
            <a:avLst/>
          </a:prstGeom>
        </p:spPr>
        <p:txBody>
          <a:bodyPr anchor="t" rtlCol="false" tIns="0" lIns="0" bIns="0" rIns="0">
            <a:spAutoFit/>
          </a:bodyPr>
          <a:lstStyle/>
          <a:p>
            <a:pPr algn="ctr">
              <a:lnSpc>
                <a:spcPts val="3640"/>
              </a:lnSpc>
              <a:spcBef>
                <a:spcPct val="0"/>
              </a:spcBef>
            </a:pPr>
            <a:r>
              <a:rPr lang="en-US" b="true" sz="2600" spc="52">
                <a:solidFill>
                  <a:srgbClr val="000000"/>
                </a:solidFill>
                <a:latin typeface="Crimson Roman Bold"/>
                <a:ea typeface="Crimson Roman Bold"/>
                <a:cs typeface="Crimson Roman Bold"/>
                <a:sym typeface="Crimson Roman Bold"/>
              </a:rPr>
              <a:t>Передача думок</a:t>
            </a:r>
          </a:p>
        </p:txBody>
      </p:sp>
      <p:sp>
        <p:nvSpPr>
          <p:cNvPr name="TextBox 29" id="29"/>
          <p:cNvSpPr txBox="true"/>
          <p:nvPr/>
        </p:nvSpPr>
        <p:spPr>
          <a:xfrm rot="0">
            <a:off x="10148965" y="7698398"/>
            <a:ext cx="2005724" cy="520699"/>
          </a:xfrm>
          <a:prstGeom prst="rect">
            <a:avLst/>
          </a:prstGeom>
        </p:spPr>
        <p:txBody>
          <a:bodyPr anchor="t" rtlCol="false" tIns="0" lIns="0" bIns="0" rIns="0">
            <a:spAutoFit/>
          </a:bodyPr>
          <a:lstStyle/>
          <a:p>
            <a:pPr algn="ctr">
              <a:lnSpc>
                <a:spcPts val="3640"/>
              </a:lnSpc>
              <a:spcBef>
                <a:spcPct val="0"/>
              </a:spcBef>
            </a:pPr>
            <a:r>
              <a:rPr lang="en-US" b="true" sz="2600" spc="52">
                <a:solidFill>
                  <a:srgbClr val="000000"/>
                </a:solidFill>
                <a:latin typeface="Crimson Roman Bold"/>
                <a:ea typeface="Crimson Roman Bold"/>
                <a:cs typeface="Crimson Roman Bold"/>
                <a:sym typeface="Crimson Roman Bold"/>
              </a:rPr>
              <a:t>Щирість</a:t>
            </a:r>
          </a:p>
        </p:txBody>
      </p:sp>
      <p:sp>
        <p:nvSpPr>
          <p:cNvPr name="TextBox 30" id="30"/>
          <p:cNvSpPr txBox="true"/>
          <p:nvPr/>
        </p:nvSpPr>
        <p:spPr>
          <a:xfrm rot="0">
            <a:off x="2619628" y="7266942"/>
            <a:ext cx="3086100" cy="993139"/>
          </a:xfrm>
          <a:prstGeom prst="rect">
            <a:avLst/>
          </a:prstGeom>
        </p:spPr>
        <p:txBody>
          <a:bodyPr anchor="t" rtlCol="false" tIns="0" lIns="0" bIns="0" rIns="0">
            <a:spAutoFit/>
          </a:bodyPr>
          <a:lstStyle/>
          <a:p>
            <a:pPr algn="ctr">
              <a:lnSpc>
                <a:spcPts val="3640"/>
              </a:lnSpc>
              <a:spcBef>
                <a:spcPct val="0"/>
              </a:spcBef>
            </a:pPr>
            <a:r>
              <a:rPr lang="en-US" b="true" sz="2600" spc="52">
                <a:solidFill>
                  <a:srgbClr val="000000"/>
                </a:solidFill>
                <a:latin typeface="Crimson Roman Bold"/>
                <a:ea typeface="Crimson Roman Bold"/>
                <a:cs typeface="Crimson Roman Bold"/>
                <a:sym typeface="Crimson Roman Bold"/>
              </a:rPr>
              <a:t>Таємниця впливів</a:t>
            </a:r>
          </a:p>
        </p:txBody>
      </p:sp>
    </p:spTree>
  </p:cSld>
  <p:clrMapOvr>
    <a:masterClrMapping/>
  </p:clrMapOvr>
</p:sld>
</file>

<file path=ppt/slides/slide1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1377047" y="1659012"/>
            <a:ext cx="12809480" cy="2506555"/>
            <a:chOff x="0" y="0"/>
            <a:chExt cx="2635696" cy="515752"/>
          </a:xfrm>
        </p:grpSpPr>
        <p:sp>
          <p:nvSpPr>
            <p:cNvPr name="Freeform 3" id="3"/>
            <p:cNvSpPr/>
            <p:nvPr/>
          </p:nvSpPr>
          <p:spPr>
            <a:xfrm flipH="false" flipV="false" rot="0">
              <a:off x="0" y="0"/>
              <a:ext cx="2635696" cy="515752"/>
            </a:xfrm>
            <a:custGeom>
              <a:avLst/>
              <a:gdLst/>
              <a:ahLst/>
              <a:cxnLst/>
              <a:rect r="r" b="b" t="t" l="l"/>
              <a:pathLst>
                <a:path h="515752" w="2635696">
                  <a:moveTo>
                    <a:pt x="11804" y="0"/>
                  </a:moveTo>
                  <a:lnTo>
                    <a:pt x="2623891" y="0"/>
                  </a:lnTo>
                  <a:cubicBezTo>
                    <a:pt x="2627022" y="0"/>
                    <a:pt x="2630024" y="1244"/>
                    <a:pt x="2632238" y="3457"/>
                  </a:cubicBezTo>
                  <a:cubicBezTo>
                    <a:pt x="2634452" y="5671"/>
                    <a:pt x="2635696" y="8674"/>
                    <a:pt x="2635696" y="11804"/>
                  </a:cubicBezTo>
                  <a:lnTo>
                    <a:pt x="2635696" y="503947"/>
                  </a:lnTo>
                  <a:cubicBezTo>
                    <a:pt x="2635696" y="507078"/>
                    <a:pt x="2634452" y="510081"/>
                    <a:pt x="2632238" y="512295"/>
                  </a:cubicBezTo>
                  <a:cubicBezTo>
                    <a:pt x="2630024" y="514508"/>
                    <a:pt x="2627022" y="515752"/>
                    <a:pt x="2623891" y="515752"/>
                  </a:cubicBezTo>
                  <a:lnTo>
                    <a:pt x="11804" y="515752"/>
                  </a:lnTo>
                  <a:cubicBezTo>
                    <a:pt x="8674" y="515752"/>
                    <a:pt x="5671" y="514508"/>
                    <a:pt x="3457" y="512295"/>
                  </a:cubicBezTo>
                  <a:cubicBezTo>
                    <a:pt x="1244" y="510081"/>
                    <a:pt x="0" y="507078"/>
                    <a:pt x="0" y="503947"/>
                  </a:cubicBezTo>
                  <a:lnTo>
                    <a:pt x="0" y="11804"/>
                  </a:lnTo>
                  <a:cubicBezTo>
                    <a:pt x="0" y="8674"/>
                    <a:pt x="1244" y="5671"/>
                    <a:pt x="3457" y="3457"/>
                  </a:cubicBezTo>
                  <a:cubicBezTo>
                    <a:pt x="5671" y="1244"/>
                    <a:pt x="8674" y="0"/>
                    <a:pt x="11804" y="0"/>
                  </a:cubicBezTo>
                  <a:close/>
                </a:path>
              </a:pathLst>
            </a:custGeom>
            <a:solidFill>
              <a:srgbClr val="D9D9D9"/>
            </a:solidFill>
          </p:spPr>
        </p:sp>
        <p:sp>
          <p:nvSpPr>
            <p:cNvPr name="TextBox 4" id="4"/>
            <p:cNvSpPr txBox="true"/>
            <p:nvPr/>
          </p:nvSpPr>
          <p:spPr>
            <a:xfrm>
              <a:off x="0" y="-114300"/>
              <a:ext cx="2635696" cy="630052"/>
            </a:xfrm>
            <a:prstGeom prst="rect">
              <a:avLst/>
            </a:prstGeom>
          </p:spPr>
          <p:txBody>
            <a:bodyPr anchor="ctr" rtlCol="false" tIns="50800" lIns="50800" bIns="50800" rIns="50800"/>
            <a:lstStyle/>
            <a:p>
              <a:pPr algn="ctr">
                <a:lnSpc>
                  <a:spcPts val="3640"/>
                </a:lnSpc>
              </a:pPr>
            </a:p>
          </p:txBody>
        </p:sp>
      </p:grpSp>
      <p:grpSp>
        <p:nvGrpSpPr>
          <p:cNvPr name="Group 5" id="5"/>
          <p:cNvGrpSpPr/>
          <p:nvPr/>
        </p:nvGrpSpPr>
        <p:grpSpPr>
          <a:xfrm rot="0">
            <a:off x="2246045" y="5369868"/>
            <a:ext cx="13701965" cy="3422525"/>
            <a:chOff x="0" y="0"/>
            <a:chExt cx="2819334" cy="704223"/>
          </a:xfrm>
        </p:grpSpPr>
        <p:sp>
          <p:nvSpPr>
            <p:cNvPr name="Freeform 6" id="6"/>
            <p:cNvSpPr/>
            <p:nvPr/>
          </p:nvSpPr>
          <p:spPr>
            <a:xfrm flipH="false" flipV="false" rot="0">
              <a:off x="0" y="0"/>
              <a:ext cx="2819334" cy="704223"/>
            </a:xfrm>
            <a:custGeom>
              <a:avLst/>
              <a:gdLst/>
              <a:ahLst/>
              <a:cxnLst/>
              <a:rect r="r" b="b" t="t" l="l"/>
              <a:pathLst>
                <a:path h="704223" w="2819334">
                  <a:moveTo>
                    <a:pt x="11036" y="0"/>
                  </a:moveTo>
                  <a:lnTo>
                    <a:pt x="2808299" y="0"/>
                  </a:lnTo>
                  <a:cubicBezTo>
                    <a:pt x="2814394" y="0"/>
                    <a:pt x="2819334" y="4941"/>
                    <a:pt x="2819334" y="11036"/>
                  </a:cubicBezTo>
                  <a:lnTo>
                    <a:pt x="2819334" y="693188"/>
                  </a:lnTo>
                  <a:cubicBezTo>
                    <a:pt x="2819334" y="696115"/>
                    <a:pt x="2818172" y="698921"/>
                    <a:pt x="2816102" y="700991"/>
                  </a:cubicBezTo>
                  <a:cubicBezTo>
                    <a:pt x="2814032" y="703061"/>
                    <a:pt x="2811225" y="704223"/>
                    <a:pt x="2808299" y="704223"/>
                  </a:cubicBezTo>
                  <a:lnTo>
                    <a:pt x="11036" y="704223"/>
                  </a:lnTo>
                  <a:cubicBezTo>
                    <a:pt x="4941" y="704223"/>
                    <a:pt x="0" y="699283"/>
                    <a:pt x="0" y="693188"/>
                  </a:cubicBezTo>
                  <a:lnTo>
                    <a:pt x="0" y="11036"/>
                  </a:lnTo>
                  <a:cubicBezTo>
                    <a:pt x="0" y="4941"/>
                    <a:pt x="4941" y="0"/>
                    <a:pt x="11036" y="0"/>
                  </a:cubicBezTo>
                  <a:close/>
                </a:path>
              </a:pathLst>
            </a:custGeom>
            <a:solidFill>
              <a:srgbClr val="D9D9D9"/>
            </a:solidFill>
          </p:spPr>
        </p:sp>
        <p:sp>
          <p:nvSpPr>
            <p:cNvPr name="TextBox 7" id="7"/>
            <p:cNvSpPr txBox="true"/>
            <p:nvPr/>
          </p:nvSpPr>
          <p:spPr>
            <a:xfrm>
              <a:off x="0" y="-114300"/>
              <a:ext cx="2819334" cy="818523"/>
            </a:xfrm>
            <a:prstGeom prst="rect">
              <a:avLst/>
            </a:prstGeom>
          </p:spPr>
          <p:txBody>
            <a:bodyPr anchor="ctr" rtlCol="false" tIns="50800" lIns="50800" bIns="50800" rIns="50800"/>
            <a:lstStyle/>
            <a:p>
              <a:pPr algn="ctr">
                <a:lnSpc>
                  <a:spcPts val="3640"/>
                </a:lnSpc>
              </a:pPr>
            </a:p>
          </p:txBody>
        </p:sp>
      </p:grpSp>
      <p:sp>
        <p:nvSpPr>
          <p:cNvPr name="TextBox 8" id="8"/>
          <p:cNvSpPr txBox="true"/>
          <p:nvPr/>
        </p:nvSpPr>
        <p:spPr>
          <a:xfrm rot="0">
            <a:off x="3160169" y="914400"/>
            <a:ext cx="11357015" cy="520699"/>
          </a:xfrm>
          <a:prstGeom prst="rect">
            <a:avLst/>
          </a:prstGeom>
        </p:spPr>
        <p:txBody>
          <a:bodyPr anchor="t" rtlCol="false" tIns="0" lIns="0" bIns="0" rIns="0">
            <a:spAutoFit/>
          </a:bodyPr>
          <a:lstStyle/>
          <a:p>
            <a:pPr algn="ctr">
              <a:lnSpc>
                <a:spcPts val="3640"/>
              </a:lnSpc>
              <a:spcBef>
                <a:spcPct val="0"/>
              </a:spcBef>
            </a:pPr>
            <a:r>
              <a:rPr lang="en-US" b="true" sz="2600" spc="52">
                <a:solidFill>
                  <a:srgbClr val="000000"/>
                </a:solidFill>
                <a:latin typeface="Crimson Roman Bold"/>
                <a:ea typeface="Crimson Roman Bold"/>
                <a:cs typeface="Crimson Roman Bold"/>
                <a:sym typeface="Crimson Roman Bold"/>
              </a:rPr>
              <a:t>Види психологічного консультування. Кризове консультування</a:t>
            </a:r>
          </a:p>
        </p:txBody>
      </p:sp>
      <p:sp>
        <p:nvSpPr>
          <p:cNvPr name="TextBox 9" id="9"/>
          <p:cNvSpPr txBox="true"/>
          <p:nvPr/>
        </p:nvSpPr>
        <p:spPr>
          <a:xfrm rot="0">
            <a:off x="1611911" y="1688010"/>
            <a:ext cx="12010942" cy="2334259"/>
          </a:xfrm>
          <a:prstGeom prst="rect">
            <a:avLst/>
          </a:prstGeom>
        </p:spPr>
        <p:txBody>
          <a:bodyPr anchor="t" rtlCol="false" tIns="0" lIns="0" bIns="0" rIns="0">
            <a:spAutoFit/>
          </a:bodyPr>
          <a:lstStyle/>
          <a:p>
            <a:pPr algn="ctr">
              <a:lnSpc>
                <a:spcPts val="3640"/>
              </a:lnSpc>
              <a:spcBef>
                <a:spcPct val="0"/>
              </a:spcBef>
            </a:pPr>
            <a:r>
              <a:rPr lang="en-US" sz="2600" spc="52">
                <a:solidFill>
                  <a:srgbClr val="000000"/>
                </a:solidFill>
                <a:latin typeface="Crimson Roman"/>
                <a:ea typeface="Crimson Roman"/>
                <a:cs typeface="Crimson Roman"/>
                <a:sym typeface="Crimson Roman"/>
              </a:rPr>
              <a:t>Кризове консультування – консультування, спрямоване на полегшення вираження афекту (сильної негативної емоції), налагодження спілкування, досягнення розуміння клієнтом його проблем і відчуттів, демонстрацію турботи й емпатії, підвищення самооцінки, підтримку поведінки, зорієнтованої на подолання його проблем</a:t>
            </a:r>
          </a:p>
        </p:txBody>
      </p:sp>
      <p:sp>
        <p:nvSpPr>
          <p:cNvPr name="TextBox 10" id="10"/>
          <p:cNvSpPr txBox="true"/>
          <p:nvPr/>
        </p:nvSpPr>
        <p:spPr>
          <a:xfrm rot="0">
            <a:off x="2818371" y="5749536"/>
            <a:ext cx="12651258" cy="2558414"/>
          </a:xfrm>
          <a:prstGeom prst="rect">
            <a:avLst/>
          </a:prstGeom>
        </p:spPr>
        <p:txBody>
          <a:bodyPr anchor="t" rtlCol="false" tIns="0" lIns="0" bIns="0" rIns="0">
            <a:spAutoFit/>
          </a:bodyPr>
          <a:lstStyle/>
          <a:p>
            <a:pPr algn="ctr">
              <a:lnSpc>
                <a:spcPts val="3360"/>
              </a:lnSpc>
              <a:spcBef>
                <a:spcPct val="0"/>
              </a:spcBef>
            </a:pPr>
            <a:r>
              <a:rPr lang="en-US" sz="2400" spc="48">
                <a:solidFill>
                  <a:srgbClr val="000000"/>
                </a:solidFill>
                <a:latin typeface="Crimson Roman"/>
                <a:ea typeface="Crimson Roman"/>
                <a:cs typeface="Crimson Roman"/>
                <a:sym typeface="Crimson Roman"/>
              </a:rPr>
              <a:t>Кризове консультування  застосовується у разі необхідності надання отримувачам соціальної послуги, які перебувають у стані кризи, термінової допомоги, спрямованої на емоційну підтримку й увагу до їхніх переживань, усвідомлення впливу кризової ситуації, розширення свідомості та підвищення психологічної компетентності, зміну ставлення до проблеми (від «глухого кута» до «вибору рішення»), підвищення стресової та кризової толерантності, відповідальності отримувача, засвоєння нових моделей поведінки</a:t>
            </a:r>
          </a:p>
        </p:txBody>
      </p:sp>
    </p:spTree>
  </p:cSld>
  <p:clrMapOvr>
    <a:masterClrMapping/>
  </p:clrMapOvr>
</p:sld>
</file>

<file path=ppt/slides/slide1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1028700" y="1212770"/>
            <a:ext cx="7360630" cy="2036826"/>
            <a:chOff x="0" y="0"/>
            <a:chExt cx="1514533" cy="419100"/>
          </a:xfrm>
        </p:grpSpPr>
        <p:sp>
          <p:nvSpPr>
            <p:cNvPr name="Freeform 3" id="3"/>
            <p:cNvSpPr/>
            <p:nvPr/>
          </p:nvSpPr>
          <p:spPr>
            <a:xfrm flipH="false" flipV="false" rot="0">
              <a:off x="0" y="0"/>
              <a:ext cx="1514533" cy="419100"/>
            </a:xfrm>
            <a:custGeom>
              <a:avLst/>
              <a:gdLst/>
              <a:ahLst/>
              <a:cxnLst/>
              <a:rect r="r" b="b" t="t" l="l"/>
              <a:pathLst>
                <a:path h="419100" w="1514533">
                  <a:moveTo>
                    <a:pt x="20543" y="0"/>
                  </a:moveTo>
                  <a:lnTo>
                    <a:pt x="1493990" y="0"/>
                  </a:lnTo>
                  <a:cubicBezTo>
                    <a:pt x="1505335" y="0"/>
                    <a:pt x="1514533" y="9197"/>
                    <a:pt x="1514533" y="20543"/>
                  </a:cubicBezTo>
                  <a:lnTo>
                    <a:pt x="1514533" y="398557"/>
                  </a:lnTo>
                  <a:cubicBezTo>
                    <a:pt x="1514533" y="409903"/>
                    <a:pt x="1505335" y="419100"/>
                    <a:pt x="1493990" y="419100"/>
                  </a:cubicBezTo>
                  <a:lnTo>
                    <a:pt x="20543" y="419100"/>
                  </a:lnTo>
                  <a:cubicBezTo>
                    <a:pt x="9197" y="419100"/>
                    <a:pt x="0" y="409903"/>
                    <a:pt x="0" y="398557"/>
                  </a:cubicBezTo>
                  <a:lnTo>
                    <a:pt x="0" y="20543"/>
                  </a:lnTo>
                  <a:cubicBezTo>
                    <a:pt x="0" y="9197"/>
                    <a:pt x="9197" y="0"/>
                    <a:pt x="20543" y="0"/>
                  </a:cubicBezTo>
                  <a:close/>
                </a:path>
              </a:pathLst>
            </a:custGeom>
            <a:solidFill>
              <a:srgbClr val="D9D9D9"/>
            </a:solidFill>
          </p:spPr>
        </p:sp>
        <p:sp>
          <p:nvSpPr>
            <p:cNvPr name="TextBox 4" id="4"/>
            <p:cNvSpPr txBox="true"/>
            <p:nvPr/>
          </p:nvSpPr>
          <p:spPr>
            <a:xfrm>
              <a:off x="0" y="-114300"/>
              <a:ext cx="1514533" cy="533400"/>
            </a:xfrm>
            <a:prstGeom prst="rect">
              <a:avLst/>
            </a:prstGeom>
          </p:spPr>
          <p:txBody>
            <a:bodyPr anchor="ctr" rtlCol="false" tIns="50800" lIns="50800" bIns="50800" rIns="50800"/>
            <a:lstStyle/>
            <a:p>
              <a:pPr algn="ctr">
                <a:lnSpc>
                  <a:spcPts val="3640"/>
                </a:lnSpc>
              </a:pPr>
            </a:p>
          </p:txBody>
        </p:sp>
      </p:grpSp>
      <p:grpSp>
        <p:nvGrpSpPr>
          <p:cNvPr name="Group 5" id="5"/>
          <p:cNvGrpSpPr/>
          <p:nvPr/>
        </p:nvGrpSpPr>
        <p:grpSpPr>
          <a:xfrm rot="0">
            <a:off x="10207943" y="1182290"/>
            <a:ext cx="6233281" cy="2036826"/>
            <a:chOff x="0" y="0"/>
            <a:chExt cx="1282568" cy="419100"/>
          </a:xfrm>
        </p:grpSpPr>
        <p:sp>
          <p:nvSpPr>
            <p:cNvPr name="Freeform 6" id="6"/>
            <p:cNvSpPr/>
            <p:nvPr/>
          </p:nvSpPr>
          <p:spPr>
            <a:xfrm flipH="false" flipV="false" rot="0">
              <a:off x="0" y="0"/>
              <a:ext cx="1282568" cy="419100"/>
            </a:xfrm>
            <a:custGeom>
              <a:avLst/>
              <a:gdLst/>
              <a:ahLst/>
              <a:cxnLst/>
              <a:rect r="r" b="b" t="t" l="l"/>
              <a:pathLst>
                <a:path h="419100" w="1282568">
                  <a:moveTo>
                    <a:pt x="24258" y="0"/>
                  </a:moveTo>
                  <a:lnTo>
                    <a:pt x="1258310" y="0"/>
                  </a:lnTo>
                  <a:cubicBezTo>
                    <a:pt x="1271707" y="0"/>
                    <a:pt x="1282568" y="10861"/>
                    <a:pt x="1282568" y="24258"/>
                  </a:cubicBezTo>
                  <a:lnTo>
                    <a:pt x="1282568" y="394842"/>
                  </a:lnTo>
                  <a:cubicBezTo>
                    <a:pt x="1282568" y="408239"/>
                    <a:pt x="1271707" y="419100"/>
                    <a:pt x="1258310" y="419100"/>
                  </a:cubicBezTo>
                  <a:lnTo>
                    <a:pt x="24258" y="419100"/>
                  </a:lnTo>
                  <a:cubicBezTo>
                    <a:pt x="10861" y="419100"/>
                    <a:pt x="0" y="408239"/>
                    <a:pt x="0" y="394842"/>
                  </a:cubicBezTo>
                  <a:lnTo>
                    <a:pt x="0" y="24258"/>
                  </a:lnTo>
                  <a:cubicBezTo>
                    <a:pt x="0" y="10861"/>
                    <a:pt x="10861" y="0"/>
                    <a:pt x="24258" y="0"/>
                  </a:cubicBezTo>
                  <a:close/>
                </a:path>
              </a:pathLst>
            </a:custGeom>
            <a:solidFill>
              <a:srgbClr val="D9D9D9"/>
            </a:solidFill>
          </p:spPr>
        </p:sp>
        <p:sp>
          <p:nvSpPr>
            <p:cNvPr name="TextBox 7" id="7"/>
            <p:cNvSpPr txBox="true"/>
            <p:nvPr/>
          </p:nvSpPr>
          <p:spPr>
            <a:xfrm>
              <a:off x="0" y="-114300"/>
              <a:ext cx="1282568" cy="533400"/>
            </a:xfrm>
            <a:prstGeom prst="rect">
              <a:avLst/>
            </a:prstGeom>
          </p:spPr>
          <p:txBody>
            <a:bodyPr anchor="ctr" rtlCol="false" tIns="50800" lIns="50800" bIns="50800" rIns="50800"/>
            <a:lstStyle/>
            <a:p>
              <a:pPr algn="ctr">
                <a:lnSpc>
                  <a:spcPts val="3640"/>
                </a:lnSpc>
              </a:pPr>
            </a:p>
          </p:txBody>
        </p:sp>
      </p:grpSp>
      <p:grpSp>
        <p:nvGrpSpPr>
          <p:cNvPr name="Group 8" id="8"/>
          <p:cNvGrpSpPr/>
          <p:nvPr/>
        </p:nvGrpSpPr>
        <p:grpSpPr>
          <a:xfrm rot="0">
            <a:off x="1287051" y="6161913"/>
            <a:ext cx="6139335" cy="2036826"/>
            <a:chOff x="0" y="0"/>
            <a:chExt cx="1263238" cy="419100"/>
          </a:xfrm>
        </p:grpSpPr>
        <p:sp>
          <p:nvSpPr>
            <p:cNvPr name="Freeform 9" id="9"/>
            <p:cNvSpPr/>
            <p:nvPr/>
          </p:nvSpPr>
          <p:spPr>
            <a:xfrm flipH="false" flipV="false" rot="0">
              <a:off x="0" y="0"/>
              <a:ext cx="1263238" cy="419100"/>
            </a:xfrm>
            <a:custGeom>
              <a:avLst/>
              <a:gdLst/>
              <a:ahLst/>
              <a:cxnLst/>
              <a:rect r="r" b="b" t="t" l="l"/>
              <a:pathLst>
                <a:path h="419100" w="1263238">
                  <a:moveTo>
                    <a:pt x="24630" y="0"/>
                  </a:moveTo>
                  <a:lnTo>
                    <a:pt x="1238608" y="0"/>
                  </a:lnTo>
                  <a:cubicBezTo>
                    <a:pt x="1245140" y="0"/>
                    <a:pt x="1251405" y="2595"/>
                    <a:pt x="1256024" y="7214"/>
                  </a:cubicBezTo>
                  <a:cubicBezTo>
                    <a:pt x="1260643" y="11833"/>
                    <a:pt x="1263238" y="18097"/>
                    <a:pt x="1263238" y="24630"/>
                  </a:cubicBezTo>
                  <a:lnTo>
                    <a:pt x="1263238" y="394470"/>
                  </a:lnTo>
                  <a:cubicBezTo>
                    <a:pt x="1263238" y="408073"/>
                    <a:pt x="1252211" y="419100"/>
                    <a:pt x="1238608" y="419100"/>
                  </a:cubicBezTo>
                  <a:lnTo>
                    <a:pt x="24630" y="419100"/>
                  </a:lnTo>
                  <a:cubicBezTo>
                    <a:pt x="11027" y="419100"/>
                    <a:pt x="0" y="408073"/>
                    <a:pt x="0" y="394470"/>
                  </a:cubicBezTo>
                  <a:lnTo>
                    <a:pt x="0" y="24630"/>
                  </a:lnTo>
                  <a:cubicBezTo>
                    <a:pt x="0" y="11027"/>
                    <a:pt x="11027" y="0"/>
                    <a:pt x="24630" y="0"/>
                  </a:cubicBezTo>
                  <a:close/>
                </a:path>
              </a:pathLst>
            </a:custGeom>
            <a:solidFill>
              <a:srgbClr val="D9D9D9"/>
            </a:solidFill>
          </p:spPr>
        </p:sp>
        <p:sp>
          <p:nvSpPr>
            <p:cNvPr name="TextBox 10" id="10"/>
            <p:cNvSpPr txBox="true"/>
            <p:nvPr/>
          </p:nvSpPr>
          <p:spPr>
            <a:xfrm>
              <a:off x="0" y="-114300"/>
              <a:ext cx="1263238" cy="533400"/>
            </a:xfrm>
            <a:prstGeom prst="rect">
              <a:avLst/>
            </a:prstGeom>
          </p:spPr>
          <p:txBody>
            <a:bodyPr anchor="ctr" rtlCol="false" tIns="50800" lIns="50800" bIns="50800" rIns="50800"/>
            <a:lstStyle/>
            <a:p>
              <a:pPr algn="ctr">
                <a:lnSpc>
                  <a:spcPts val="3640"/>
                </a:lnSpc>
              </a:pPr>
            </a:p>
          </p:txBody>
        </p:sp>
      </p:grpSp>
      <p:grpSp>
        <p:nvGrpSpPr>
          <p:cNvPr name="Group 11" id="11"/>
          <p:cNvGrpSpPr/>
          <p:nvPr/>
        </p:nvGrpSpPr>
        <p:grpSpPr>
          <a:xfrm rot="-5400000">
            <a:off x="4356718" y="4384661"/>
            <a:ext cx="1777252" cy="1777252"/>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0" y="406400"/>
                  </a:moveTo>
                  <a:lnTo>
                    <a:pt x="406400" y="0"/>
                  </a:lnTo>
                  <a:lnTo>
                    <a:pt x="406400" y="203200"/>
                  </a:lnTo>
                  <a:lnTo>
                    <a:pt x="812800" y="203200"/>
                  </a:lnTo>
                  <a:lnTo>
                    <a:pt x="812800" y="609600"/>
                  </a:lnTo>
                  <a:lnTo>
                    <a:pt x="406400" y="609600"/>
                  </a:lnTo>
                  <a:lnTo>
                    <a:pt x="406400" y="812800"/>
                  </a:lnTo>
                  <a:lnTo>
                    <a:pt x="0" y="406400"/>
                  </a:lnTo>
                  <a:close/>
                </a:path>
              </a:pathLst>
            </a:custGeom>
            <a:solidFill>
              <a:srgbClr val="D9D9D9"/>
            </a:solidFill>
          </p:spPr>
        </p:sp>
        <p:sp>
          <p:nvSpPr>
            <p:cNvPr name="TextBox 13" id="13"/>
            <p:cNvSpPr txBox="true"/>
            <p:nvPr/>
          </p:nvSpPr>
          <p:spPr>
            <a:xfrm>
              <a:off x="101600" y="88900"/>
              <a:ext cx="711200" cy="520700"/>
            </a:xfrm>
            <a:prstGeom prst="rect">
              <a:avLst/>
            </a:prstGeom>
          </p:spPr>
          <p:txBody>
            <a:bodyPr anchor="ctr" rtlCol="false" tIns="50800" lIns="50800" bIns="50800" rIns="50800"/>
            <a:lstStyle/>
            <a:p>
              <a:pPr algn="ctr">
                <a:lnSpc>
                  <a:spcPts val="3640"/>
                </a:lnSpc>
              </a:pPr>
            </a:p>
          </p:txBody>
        </p:sp>
      </p:grpSp>
      <p:sp>
        <p:nvSpPr>
          <p:cNvPr name="TextBox 14" id="14"/>
          <p:cNvSpPr txBox="true"/>
          <p:nvPr/>
        </p:nvSpPr>
        <p:spPr>
          <a:xfrm rot="0">
            <a:off x="1287051" y="1288209"/>
            <a:ext cx="6660739" cy="1720214"/>
          </a:xfrm>
          <a:prstGeom prst="rect">
            <a:avLst/>
          </a:prstGeom>
        </p:spPr>
        <p:txBody>
          <a:bodyPr anchor="t" rtlCol="false" tIns="0" lIns="0" bIns="0" rIns="0">
            <a:spAutoFit/>
          </a:bodyPr>
          <a:lstStyle/>
          <a:p>
            <a:pPr algn="ctr">
              <a:lnSpc>
                <a:spcPts val="3360"/>
              </a:lnSpc>
              <a:spcBef>
                <a:spcPct val="0"/>
              </a:spcBef>
            </a:pPr>
            <a:r>
              <a:rPr lang="en-US" sz="2400" spc="48">
                <a:solidFill>
                  <a:srgbClr val="000000"/>
                </a:solidFill>
                <a:latin typeface="Crimson Roman"/>
                <a:ea typeface="Crimson Roman"/>
                <a:cs typeface="Crimson Roman"/>
                <a:sym typeface="Crimson Roman"/>
              </a:rPr>
              <a:t>Специфікою кризового консультування є те, що потреба у ньому виникає унаслідок виникнення у людини стрімких, надзвичайно важких, глибоких та неочікуваних проблем</a:t>
            </a:r>
          </a:p>
        </p:txBody>
      </p:sp>
      <p:sp>
        <p:nvSpPr>
          <p:cNvPr name="TextBox 15" id="15"/>
          <p:cNvSpPr txBox="true"/>
          <p:nvPr/>
        </p:nvSpPr>
        <p:spPr>
          <a:xfrm rot="0">
            <a:off x="10149227" y="1318689"/>
            <a:ext cx="6350713" cy="1720214"/>
          </a:xfrm>
          <a:prstGeom prst="rect">
            <a:avLst/>
          </a:prstGeom>
        </p:spPr>
        <p:txBody>
          <a:bodyPr anchor="t" rtlCol="false" tIns="0" lIns="0" bIns="0" rIns="0">
            <a:spAutoFit/>
          </a:bodyPr>
          <a:lstStyle/>
          <a:p>
            <a:pPr algn="ctr">
              <a:lnSpc>
                <a:spcPts val="3360"/>
              </a:lnSpc>
              <a:spcBef>
                <a:spcPct val="0"/>
              </a:spcBef>
            </a:pPr>
            <a:r>
              <a:rPr lang="en-US" sz="2400" spc="48">
                <a:solidFill>
                  <a:srgbClr val="000000"/>
                </a:solidFill>
                <a:latin typeface="Crimson Roman"/>
                <a:ea typeface="Crimson Roman"/>
                <a:cs typeface="Crimson Roman"/>
                <a:sym typeface="Crimson Roman"/>
              </a:rPr>
              <a:t>Кризове консультування – це найчастіше індивідуальне та особистісне консультування, оскільки йдеться про гострі, несподівані колізії в житті клієнта.</a:t>
            </a:r>
          </a:p>
        </p:txBody>
      </p:sp>
      <p:sp>
        <p:nvSpPr>
          <p:cNvPr name="TextBox 16" id="16"/>
          <p:cNvSpPr txBox="true"/>
          <p:nvPr/>
        </p:nvSpPr>
        <p:spPr>
          <a:xfrm rot="0">
            <a:off x="3477791" y="3879048"/>
            <a:ext cx="10486906" cy="520699"/>
          </a:xfrm>
          <a:prstGeom prst="rect">
            <a:avLst/>
          </a:prstGeom>
        </p:spPr>
        <p:txBody>
          <a:bodyPr anchor="t" rtlCol="false" tIns="0" lIns="0" bIns="0" rIns="0">
            <a:spAutoFit/>
          </a:bodyPr>
          <a:lstStyle/>
          <a:p>
            <a:pPr algn="ctr">
              <a:lnSpc>
                <a:spcPts val="3640"/>
              </a:lnSpc>
              <a:spcBef>
                <a:spcPct val="0"/>
              </a:spcBef>
            </a:pPr>
            <a:r>
              <a:rPr lang="en-US" b="true" sz="2600" spc="52">
                <a:solidFill>
                  <a:srgbClr val="000000"/>
                </a:solidFill>
                <a:latin typeface="Crimson Roman Bold"/>
                <a:ea typeface="Crimson Roman Bold"/>
                <a:cs typeface="Crimson Roman Bold"/>
                <a:sym typeface="Crimson Roman Bold"/>
              </a:rPr>
              <a:t>Кризовий психолог працюватиме за такими напрямками:</a:t>
            </a:r>
          </a:p>
        </p:txBody>
      </p:sp>
      <p:sp>
        <p:nvSpPr>
          <p:cNvPr name="TextBox 17" id="17"/>
          <p:cNvSpPr txBox="true"/>
          <p:nvPr/>
        </p:nvSpPr>
        <p:spPr>
          <a:xfrm rot="0">
            <a:off x="1545401" y="6454521"/>
            <a:ext cx="5622634" cy="882014"/>
          </a:xfrm>
          <a:prstGeom prst="rect">
            <a:avLst/>
          </a:prstGeom>
        </p:spPr>
        <p:txBody>
          <a:bodyPr anchor="t" rtlCol="false" tIns="0" lIns="0" bIns="0" rIns="0">
            <a:spAutoFit/>
          </a:bodyPr>
          <a:lstStyle/>
          <a:p>
            <a:pPr algn="ctr">
              <a:lnSpc>
                <a:spcPts val="3360"/>
              </a:lnSpc>
              <a:spcBef>
                <a:spcPct val="0"/>
              </a:spcBef>
            </a:pPr>
            <a:r>
              <a:rPr lang="en-US" sz="2400" spc="48">
                <a:solidFill>
                  <a:srgbClr val="000000"/>
                </a:solidFill>
                <a:latin typeface="Crimson Roman"/>
                <a:ea typeface="Crimson Roman"/>
                <a:cs typeface="Crimson Roman"/>
                <a:sym typeface="Crimson Roman"/>
              </a:rPr>
              <a:t>Надання екстреної професійної допомоги при різноманітних психологічних станах:</a:t>
            </a:r>
          </a:p>
        </p:txBody>
      </p:sp>
      <p:grpSp>
        <p:nvGrpSpPr>
          <p:cNvPr name="Group 18" id="18"/>
          <p:cNvGrpSpPr/>
          <p:nvPr/>
        </p:nvGrpSpPr>
        <p:grpSpPr>
          <a:xfrm rot="0">
            <a:off x="9273787" y="6161913"/>
            <a:ext cx="6139335" cy="2036826"/>
            <a:chOff x="0" y="0"/>
            <a:chExt cx="1263238" cy="419100"/>
          </a:xfrm>
        </p:grpSpPr>
        <p:sp>
          <p:nvSpPr>
            <p:cNvPr name="Freeform 19" id="19"/>
            <p:cNvSpPr/>
            <p:nvPr/>
          </p:nvSpPr>
          <p:spPr>
            <a:xfrm flipH="false" flipV="false" rot="0">
              <a:off x="0" y="0"/>
              <a:ext cx="1263238" cy="419100"/>
            </a:xfrm>
            <a:custGeom>
              <a:avLst/>
              <a:gdLst/>
              <a:ahLst/>
              <a:cxnLst/>
              <a:rect r="r" b="b" t="t" l="l"/>
              <a:pathLst>
                <a:path h="419100" w="1263238">
                  <a:moveTo>
                    <a:pt x="24630" y="0"/>
                  </a:moveTo>
                  <a:lnTo>
                    <a:pt x="1238608" y="0"/>
                  </a:lnTo>
                  <a:cubicBezTo>
                    <a:pt x="1245140" y="0"/>
                    <a:pt x="1251405" y="2595"/>
                    <a:pt x="1256024" y="7214"/>
                  </a:cubicBezTo>
                  <a:cubicBezTo>
                    <a:pt x="1260643" y="11833"/>
                    <a:pt x="1263238" y="18097"/>
                    <a:pt x="1263238" y="24630"/>
                  </a:cubicBezTo>
                  <a:lnTo>
                    <a:pt x="1263238" y="394470"/>
                  </a:lnTo>
                  <a:cubicBezTo>
                    <a:pt x="1263238" y="408073"/>
                    <a:pt x="1252211" y="419100"/>
                    <a:pt x="1238608" y="419100"/>
                  </a:cubicBezTo>
                  <a:lnTo>
                    <a:pt x="24630" y="419100"/>
                  </a:lnTo>
                  <a:cubicBezTo>
                    <a:pt x="11027" y="419100"/>
                    <a:pt x="0" y="408073"/>
                    <a:pt x="0" y="394470"/>
                  </a:cubicBezTo>
                  <a:lnTo>
                    <a:pt x="0" y="24630"/>
                  </a:lnTo>
                  <a:cubicBezTo>
                    <a:pt x="0" y="11027"/>
                    <a:pt x="11027" y="0"/>
                    <a:pt x="24630" y="0"/>
                  </a:cubicBezTo>
                  <a:close/>
                </a:path>
              </a:pathLst>
            </a:custGeom>
            <a:solidFill>
              <a:srgbClr val="D9D9D9"/>
            </a:solidFill>
          </p:spPr>
        </p:sp>
        <p:sp>
          <p:nvSpPr>
            <p:cNvPr name="TextBox 20" id="20"/>
            <p:cNvSpPr txBox="true"/>
            <p:nvPr/>
          </p:nvSpPr>
          <p:spPr>
            <a:xfrm>
              <a:off x="0" y="-114300"/>
              <a:ext cx="1263238" cy="533400"/>
            </a:xfrm>
            <a:prstGeom prst="rect">
              <a:avLst/>
            </a:prstGeom>
          </p:spPr>
          <p:txBody>
            <a:bodyPr anchor="ctr" rtlCol="false" tIns="50800" lIns="50800" bIns="50800" rIns="50800"/>
            <a:lstStyle/>
            <a:p>
              <a:pPr algn="ctr">
                <a:lnSpc>
                  <a:spcPts val="3640"/>
                </a:lnSpc>
              </a:pPr>
            </a:p>
          </p:txBody>
        </p:sp>
      </p:grpSp>
      <p:grpSp>
        <p:nvGrpSpPr>
          <p:cNvPr name="Group 21" id="21"/>
          <p:cNvGrpSpPr/>
          <p:nvPr/>
        </p:nvGrpSpPr>
        <p:grpSpPr>
          <a:xfrm rot="-5400000">
            <a:off x="11454829" y="4384661"/>
            <a:ext cx="1777252" cy="1777252"/>
            <a:chOff x="0" y="0"/>
            <a:chExt cx="812800" cy="812800"/>
          </a:xfrm>
        </p:grpSpPr>
        <p:sp>
          <p:nvSpPr>
            <p:cNvPr name="Freeform 22" id="22"/>
            <p:cNvSpPr/>
            <p:nvPr/>
          </p:nvSpPr>
          <p:spPr>
            <a:xfrm flipH="false" flipV="false" rot="0">
              <a:off x="0" y="0"/>
              <a:ext cx="812800" cy="812800"/>
            </a:xfrm>
            <a:custGeom>
              <a:avLst/>
              <a:gdLst/>
              <a:ahLst/>
              <a:cxnLst/>
              <a:rect r="r" b="b" t="t" l="l"/>
              <a:pathLst>
                <a:path h="812800" w="812800">
                  <a:moveTo>
                    <a:pt x="0" y="406400"/>
                  </a:moveTo>
                  <a:lnTo>
                    <a:pt x="406400" y="0"/>
                  </a:lnTo>
                  <a:lnTo>
                    <a:pt x="406400" y="203200"/>
                  </a:lnTo>
                  <a:lnTo>
                    <a:pt x="812800" y="203200"/>
                  </a:lnTo>
                  <a:lnTo>
                    <a:pt x="812800" y="609600"/>
                  </a:lnTo>
                  <a:lnTo>
                    <a:pt x="406400" y="609600"/>
                  </a:lnTo>
                  <a:lnTo>
                    <a:pt x="406400" y="812800"/>
                  </a:lnTo>
                  <a:lnTo>
                    <a:pt x="0" y="406400"/>
                  </a:lnTo>
                  <a:close/>
                </a:path>
              </a:pathLst>
            </a:custGeom>
            <a:solidFill>
              <a:srgbClr val="D9D9D9"/>
            </a:solidFill>
          </p:spPr>
        </p:sp>
        <p:sp>
          <p:nvSpPr>
            <p:cNvPr name="TextBox 23" id="23"/>
            <p:cNvSpPr txBox="true"/>
            <p:nvPr/>
          </p:nvSpPr>
          <p:spPr>
            <a:xfrm>
              <a:off x="101600" y="88900"/>
              <a:ext cx="711200" cy="520700"/>
            </a:xfrm>
            <a:prstGeom prst="rect">
              <a:avLst/>
            </a:prstGeom>
          </p:spPr>
          <p:txBody>
            <a:bodyPr anchor="ctr" rtlCol="false" tIns="50800" lIns="50800" bIns="50800" rIns="50800"/>
            <a:lstStyle/>
            <a:p>
              <a:pPr algn="ctr">
                <a:lnSpc>
                  <a:spcPts val="3640"/>
                </a:lnSpc>
              </a:pPr>
            </a:p>
          </p:txBody>
        </p:sp>
      </p:grpSp>
      <p:sp>
        <p:nvSpPr>
          <p:cNvPr name="TextBox 24" id="24"/>
          <p:cNvSpPr txBox="true"/>
          <p:nvPr/>
        </p:nvSpPr>
        <p:spPr>
          <a:xfrm rot="0">
            <a:off x="9708286" y="6454521"/>
            <a:ext cx="5270338" cy="1301114"/>
          </a:xfrm>
          <a:prstGeom prst="rect">
            <a:avLst/>
          </a:prstGeom>
        </p:spPr>
        <p:txBody>
          <a:bodyPr anchor="t" rtlCol="false" tIns="0" lIns="0" bIns="0" rIns="0">
            <a:spAutoFit/>
          </a:bodyPr>
          <a:lstStyle/>
          <a:p>
            <a:pPr algn="ctr">
              <a:lnSpc>
                <a:spcPts val="3360"/>
              </a:lnSpc>
              <a:spcBef>
                <a:spcPct val="0"/>
              </a:spcBef>
            </a:pPr>
            <a:r>
              <a:rPr lang="en-US" sz="2400" spc="48">
                <a:solidFill>
                  <a:srgbClr val="000000"/>
                </a:solidFill>
                <a:latin typeface="Crimson Roman"/>
                <a:ea typeface="Crimson Roman"/>
                <a:cs typeface="Crimson Roman"/>
                <a:sym typeface="Crimson Roman"/>
              </a:rPr>
              <a:t>Психологічна допомога постраждалим внаслідок кризових травматичних подій</a:t>
            </a:r>
          </a:p>
        </p:txBody>
      </p:sp>
    </p:spTree>
  </p:cSld>
  <p:clrMapOvr>
    <a:masterClrMapping/>
  </p:clrMapOvr>
</p:sld>
</file>

<file path=ppt/slides/slide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1028700" y="1834369"/>
            <a:ext cx="7903922" cy="2459582"/>
            <a:chOff x="0" y="0"/>
            <a:chExt cx="1626321" cy="506087"/>
          </a:xfrm>
        </p:grpSpPr>
        <p:sp>
          <p:nvSpPr>
            <p:cNvPr name="Freeform 3" id="3"/>
            <p:cNvSpPr/>
            <p:nvPr/>
          </p:nvSpPr>
          <p:spPr>
            <a:xfrm flipH="false" flipV="false" rot="0">
              <a:off x="0" y="0"/>
              <a:ext cx="1626321" cy="506087"/>
            </a:xfrm>
            <a:custGeom>
              <a:avLst/>
              <a:gdLst/>
              <a:ahLst/>
              <a:cxnLst/>
              <a:rect r="r" b="b" t="t" l="l"/>
              <a:pathLst>
                <a:path h="506087" w="1626321">
                  <a:moveTo>
                    <a:pt x="19131" y="0"/>
                  </a:moveTo>
                  <a:lnTo>
                    <a:pt x="1607191" y="0"/>
                  </a:lnTo>
                  <a:cubicBezTo>
                    <a:pt x="1612264" y="0"/>
                    <a:pt x="1617130" y="2016"/>
                    <a:pt x="1620718" y="5603"/>
                  </a:cubicBezTo>
                  <a:cubicBezTo>
                    <a:pt x="1624306" y="9191"/>
                    <a:pt x="1626321" y="14057"/>
                    <a:pt x="1626321" y="19131"/>
                  </a:cubicBezTo>
                  <a:lnTo>
                    <a:pt x="1626321" y="486956"/>
                  </a:lnTo>
                  <a:cubicBezTo>
                    <a:pt x="1626321" y="492030"/>
                    <a:pt x="1624306" y="496896"/>
                    <a:pt x="1620718" y="500483"/>
                  </a:cubicBezTo>
                  <a:cubicBezTo>
                    <a:pt x="1617130" y="504071"/>
                    <a:pt x="1612264" y="506087"/>
                    <a:pt x="1607191" y="506087"/>
                  </a:cubicBezTo>
                  <a:lnTo>
                    <a:pt x="19131" y="506087"/>
                  </a:lnTo>
                  <a:cubicBezTo>
                    <a:pt x="14057" y="506087"/>
                    <a:pt x="9191" y="504071"/>
                    <a:pt x="5603" y="500483"/>
                  </a:cubicBezTo>
                  <a:cubicBezTo>
                    <a:pt x="2016" y="496896"/>
                    <a:pt x="0" y="492030"/>
                    <a:pt x="0" y="486956"/>
                  </a:cubicBezTo>
                  <a:lnTo>
                    <a:pt x="0" y="19131"/>
                  </a:lnTo>
                  <a:cubicBezTo>
                    <a:pt x="0" y="14057"/>
                    <a:pt x="2016" y="9191"/>
                    <a:pt x="5603" y="5603"/>
                  </a:cubicBezTo>
                  <a:cubicBezTo>
                    <a:pt x="9191" y="2016"/>
                    <a:pt x="14057" y="0"/>
                    <a:pt x="19131" y="0"/>
                  </a:cubicBezTo>
                  <a:close/>
                </a:path>
              </a:pathLst>
            </a:custGeom>
            <a:solidFill>
              <a:srgbClr val="D9D9D9"/>
            </a:solidFill>
          </p:spPr>
        </p:sp>
        <p:sp>
          <p:nvSpPr>
            <p:cNvPr name="TextBox 4" id="4"/>
            <p:cNvSpPr txBox="true"/>
            <p:nvPr/>
          </p:nvSpPr>
          <p:spPr>
            <a:xfrm>
              <a:off x="0" y="-114300"/>
              <a:ext cx="1626321" cy="620387"/>
            </a:xfrm>
            <a:prstGeom prst="rect">
              <a:avLst/>
            </a:prstGeom>
          </p:spPr>
          <p:txBody>
            <a:bodyPr anchor="ctr" rtlCol="false" tIns="50800" lIns="50800" bIns="50800" rIns="50800"/>
            <a:lstStyle/>
            <a:p>
              <a:pPr algn="ctr">
                <a:lnSpc>
                  <a:spcPts val="3640"/>
                </a:lnSpc>
              </a:pPr>
            </a:p>
          </p:txBody>
        </p:sp>
      </p:grpSp>
      <p:grpSp>
        <p:nvGrpSpPr>
          <p:cNvPr name="Group 5" id="5"/>
          <p:cNvGrpSpPr/>
          <p:nvPr/>
        </p:nvGrpSpPr>
        <p:grpSpPr>
          <a:xfrm rot="0">
            <a:off x="1509502" y="4700504"/>
            <a:ext cx="12109170" cy="885991"/>
            <a:chOff x="0" y="0"/>
            <a:chExt cx="2491599" cy="182303"/>
          </a:xfrm>
        </p:grpSpPr>
        <p:sp>
          <p:nvSpPr>
            <p:cNvPr name="Freeform 6" id="6"/>
            <p:cNvSpPr/>
            <p:nvPr/>
          </p:nvSpPr>
          <p:spPr>
            <a:xfrm flipH="false" flipV="false" rot="0">
              <a:off x="0" y="0"/>
              <a:ext cx="2491599" cy="182303"/>
            </a:xfrm>
            <a:custGeom>
              <a:avLst/>
              <a:gdLst/>
              <a:ahLst/>
              <a:cxnLst/>
              <a:rect r="r" b="b" t="t" l="l"/>
              <a:pathLst>
                <a:path h="182303" w="2491599">
                  <a:moveTo>
                    <a:pt x="12487" y="0"/>
                  </a:moveTo>
                  <a:lnTo>
                    <a:pt x="2479112" y="0"/>
                  </a:lnTo>
                  <a:cubicBezTo>
                    <a:pt x="2486008" y="0"/>
                    <a:pt x="2491599" y="5591"/>
                    <a:pt x="2491599" y="12487"/>
                  </a:cubicBezTo>
                  <a:lnTo>
                    <a:pt x="2491599" y="169816"/>
                  </a:lnTo>
                  <a:cubicBezTo>
                    <a:pt x="2491599" y="176712"/>
                    <a:pt x="2486008" y="182303"/>
                    <a:pt x="2479112" y="182303"/>
                  </a:cubicBezTo>
                  <a:lnTo>
                    <a:pt x="12487" y="182303"/>
                  </a:lnTo>
                  <a:cubicBezTo>
                    <a:pt x="5591" y="182303"/>
                    <a:pt x="0" y="176712"/>
                    <a:pt x="0" y="169816"/>
                  </a:cubicBezTo>
                  <a:lnTo>
                    <a:pt x="0" y="12487"/>
                  </a:lnTo>
                  <a:cubicBezTo>
                    <a:pt x="0" y="5591"/>
                    <a:pt x="5591" y="0"/>
                    <a:pt x="12487" y="0"/>
                  </a:cubicBezTo>
                  <a:close/>
                </a:path>
              </a:pathLst>
            </a:custGeom>
            <a:solidFill>
              <a:srgbClr val="D9D9D9"/>
            </a:solidFill>
          </p:spPr>
        </p:sp>
        <p:sp>
          <p:nvSpPr>
            <p:cNvPr name="TextBox 7" id="7"/>
            <p:cNvSpPr txBox="true"/>
            <p:nvPr/>
          </p:nvSpPr>
          <p:spPr>
            <a:xfrm>
              <a:off x="0" y="-114300"/>
              <a:ext cx="2491599" cy="296603"/>
            </a:xfrm>
            <a:prstGeom prst="rect">
              <a:avLst/>
            </a:prstGeom>
          </p:spPr>
          <p:txBody>
            <a:bodyPr anchor="ctr" rtlCol="false" tIns="50800" lIns="50800" bIns="50800" rIns="50800"/>
            <a:lstStyle/>
            <a:p>
              <a:pPr algn="ctr">
                <a:lnSpc>
                  <a:spcPts val="3640"/>
                </a:lnSpc>
              </a:pPr>
            </a:p>
          </p:txBody>
        </p:sp>
      </p:grpSp>
      <p:grpSp>
        <p:nvGrpSpPr>
          <p:cNvPr name="Group 8" id="8"/>
          <p:cNvGrpSpPr/>
          <p:nvPr/>
        </p:nvGrpSpPr>
        <p:grpSpPr>
          <a:xfrm rot="-5400000">
            <a:off x="1862098" y="5791849"/>
            <a:ext cx="1989022" cy="1323768"/>
            <a:chOff x="0" y="0"/>
            <a:chExt cx="911963" cy="606945"/>
          </a:xfrm>
        </p:grpSpPr>
        <p:sp>
          <p:nvSpPr>
            <p:cNvPr name="Freeform 9" id="9"/>
            <p:cNvSpPr/>
            <p:nvPr/>
          </p:nvSpPr>
          <p:spPr>
            <a:xfrm flipH="false" flipV="false" rot="0">
              <a:off x="0" y="0"/>
              <a:ext cx="911963" cy="606945"/>
            </a:xfrm>
            <a:custGeom>
              <a:avLst/>
              <a:gdLst/>
              <a:ahLst/>
              <a:cxnLst/>
              <a:rect r="r" b="b" t="t" l="l"/>
              <a:pathLst>
                <a:path h="606945" w="911963">
                  <a:moveTo>
                    <a:pt x="0" y="303473"/>
                  </a:moveTo>
                  <a:lnTo>
                    <a:pt x="406400" y="0"/>
                  </a:lnTo>
                  <a:lnTo>
                    <a:pt x="406400" y="203200"/>
                  </a:lnTo>
                  <a:lnTo>
                    <a:pt x="911963" y="203200"/>
                  </a:lnTo>
                  <a:lnTo>
                    <a:pt x="911963" y="403745"/>
                  </a:lnTo>
                  <a:lnTo>
                    <a:pt x="406400" y="403745"/>
                  </a:lnTo>
                  <a:lnTo>
                    <a:pt x="406400" y="606945"/>
                  </a:lnTo>
                  <a:lnTo>
                    <a:pt x="0" y="303473"/>
                  </a:lnTo>
                  <a:close/>
                </a:path>
              </a:pathLst>
            </a:custGeom>
            <a:solidFill>
              <a:srgbClr val="D9D9D9"/>
            </a:solidFill>
          </p:spPr>
        </p:sp>
        <p:sp>
          <p:nvSpPr>
            <p:cNvPr name="TextBox 10" id="10"/>
            <p:cNvSpPr txBox="true"/>
            <p:nvPr/>
          </p:nvSpPr>
          <p:spPr>
            <a:xfrm>
              <a:off x="101600" y="88900"/>
              <a:ext cx="810363" cy="314845"/>
            </a:xfrm>
            <a:prstGeom prst="rect">
              <a:avLst/>
            </a:prstGeom>
          </p:spPr>
          <p:txBody>
            <a:bodyPr anchor="ctr" rtlCol="false" tIns="50800" lIns="50800" bIns="50800" rIns="50800"/>
            <a:lstStyle/>
            <a:p>
              <a:pPr algn="ctr">
                <a:lnSpc>
                  <a:spcPts val="3640"/>
                </a:lnSpc>
              </a:pPr>
            </a:p>
          </p:txBody>
        </p:sp>
      </p:grpSp>
      <p:grpSp>
        <p:nvGrpSpPr>
          <p:cNvPr name="Group 11" id="11"/>
          <p:cNvGrpSpPr/>
          <p:nvPr/>
        </p:nvGrpSpPr>
        <p:grpSpPr>
          <a:xfrm rot="-5400000">
            <a:off x="6741769" y="5833851"/>
            <a:ext cx="1938585" cy="1290200"/>
            <a:chOff x="0" y="0"/>
            <a:chExt cx="911963" cy="606945"/>
          </a:xfrm>
        </p:grpSpPr>
        <p:sp>
          <p:nvSpPr>
            <p:cNvPr name="Freeform 12" id="12"/>
            <p:cNvSpPr/>
            <p:nvPr/>
          </p:nvSpPr>
          <p:spPr>
            <a:xfrm flipH="false" flipV="false" rot="0">
              <a:off x="0" y="0"/>
              <a:ext cx="911963" cy="606945"/>
            </a:xfrm>
            <a:custGeom>
              <a:avLst/>
              <a:gdLst/>
              <a:ahLst/>
              <a:cxnLst/>
              <a:rect r="r" b="b" t="t" l="l"/>
              <a:pathLst>
                <a:path h="606945" w="911963">
                  <a:moveTo>
                    <a:pt x="0" y="303473"/>
                  </a:moveTo>
                  <a:lnTo>
                    <a:pt x="406400" y="0"/>
                  </a:lnTo>
                  <a:lnTo>
                    <a:pt x="406400" y="203200"/>
                  </a:lnTo>
                  <a:lnTo>
                    <a:pt x="911963" y="203200"/>
                  </a:lnTo>
                  <a:lnTo>
                    <a:pt x="911963" y="403745"/>
                  </a:lnTo>
                  <a:lnTo>
                    <a:pt x="406400" y="403745"/>
                  </a:lnTo>
                  <a:lnTo>
                    <a:pt x="406400" y="606945"/>
                  </a:lnTo>
                  <a:lnTo>
                    <a:pt x="0" y="303473"/>
                  </a:lnTo>
                  <a:close/>
                </a:path>
              </a:pathLst>
            </a:custGeom>
            <a:solidFill>
              <a:srgbClr val="D9D9D9"/>
            </a:solidFill>
          </p:spPr>
        </p:sp>
        <p:sp>
          <p:nvSpPr>
            <p:cNvPr name="TextBox 13" id="13"/>
            <p:cNvSpPr txBox="true"/>
            <p:nvPr/>
          </p:nvSpPr>
          <p:spPr>
            <a:xfrm>
              <a:off x="101600" y="88900"/>
              <a:ext cx="810363" cy="314845"/>
            </a:xfrm>
            <a:prstGeom prst="rect">
              <a:avLst/>
            </a:prstGeom>
          </p:spPr>
          <p:txBody>
            <a:bodyPr anchor="ctr" rtlCol="false" tIns="50800" lIns="50800" bIns="50800" rIns="50800"/>
            <a:lstStyle/>
            <a:p>
              <a:pPr algn="ctr">
                <a:lnSpc>
                  <a:spcPts val="3640"/>
                </a:lnSpc>
              </a:pPr>
            </a:p>
          </p:txBody>
        </p:sp>
      </p:grpSp>
      <p:grpSp>
        <p:nvGrpSpPr>
          <p:cNvPr name="Group 14" id="14"/>
          <p:cNvGrpSpPr/>
          <p:nvPr/>
        </p:nvGrpSpPr>
        <p:grpSpPr>
          <a:xfrm rot="-5400000">
            <a:off x="10881815" y="5817433"/>
            <a:ext cx="1912140" cy="1272600"/>
            <a:chOff x="0" y="0"/>
            <a:chExt cx="911963" cy="606945"/>
          </a:xfrm>
        </p:grpSpPr>
        <p:sp>
          <p:nvSpPr>
            <p:cNvPr name="Freeform 15" id="15"/>
            <p:cNvSpPr/>
            <p:nvPr/>
          </p:nvSpPr>
          <p:spPr>
            <a:xfrm flipH="false" flipV="false" rot="0">
              <a:off x="0" y="0"/>
              <a:ext cx="911963" cy="606945"/>
            </a:xfrm>
            <a:custGeom>
              <a:avLst/>
              <a:gdLst/>
              <a:ahLst/>
              <a:cxnLst/>
              <a:rect r="r" b="b" t="t" l="l"/>
              <a:pathLst>
                <a:path h="606945" w="911963">
                  <a:moveTo>
                    <a:pt x="0" y="303473"/>
                  </a:moveTo>
                  <a:lnTo>
                    <a:pt x="406400" y="0"/>
                  </a:lnTo>
                  <a:lnTo>
                    <a:pt x="406400" y="203200"/>
                  </a:lnTo>
                  <a:lnTo>
                    <a:pt x="911963" y="203200"/>
                  </a:lnTo>
                  <a:lnTo>
                    <a:pt x="911963" y="403745"/>
                  </a:lnTo>
                  <a:lnTo>
                    <a:pt x="406400" y="403745"/>
                  </a:lnTo>
                  <a:lnTo>
                    <a:pt x="406400" y="606945"/>
                  </a:lnTo>
                  <a:lnTo>
                    <a:pt x="0" y="303473"/>
                  </a:lnTo>
                  <a:close/>
                </a:path>
              </a:pathLst>
            </a:custGeom>
            <a:solidFill>
              <a:srgbClr val="D9D9D9"/>
            </a:solidFill>
          </p:spPr>
        </p:sp>
        <p:sp>
          <p:nvSpPr>
            <p:cNvPr name="TextBox 16" id="16"/>
            <p:cNvSpPr txBox="true"/>
            <p:nvPr/>
          </p:nvSpPr>
          <p:spPr>
            <a:xfrm>
              <a:off x="101600" y="88900"/>
              <a:ext cx="810363" cy="314845"/>
            </a:xfrm>
            <a:prstGeom prst="rect">
              <a:avLst/>
            </a:prstGeom>
          </p:spPr>
          <p:txBody>
            <a:bodyPr anchor="ctr" rtlCol="false" tIns="50800" lIns="50800" bIns="50800" rIns="50800"/>
            <a:lstStyle/>
            <a:p>
              <a:pPr algn="ctr">
                <a:lnSpc>
                  <a:spcPts val="3640"/>
                </a:lnSpc>
              </a:pPr>
            </a:p>
          </p:txBody>
        </p:sp>
      </p:grpSp>
      <p:grpSp>
        <p:nvGrpSpPr>
          <p:cNvPr name="Group 17" id="17"/>
          <p:cNvGrpSpPr/>
          <p:nvPr/>
        </p:nvGrpSpPr>
        <p:grpSpPr>
          <a:xfrm rot="0">
            <a:off x="1509502" y="7448244"/>
            <a:ext cx="2977944" cy="2057400"/>
            <a:chOff x="0" y="0"/>
            <a:chExt cx="784314" cy="541867"/>
          </a:xfrm>
        </p:grpSpPr>
        <p:sp>
          <p:nvSpPr>
            <p:cNvPr name="Freeform 18" id="18"/>
            <p:cNvSpPr/>
            <p:nvPr/>
          </p:nvSpPr>
          <p:spPr>
            <a:xfrm flipH="false" flipV="false" rot="0">
              <a:off x="0" y="0"/>
              <a:ext cx="784314" cy="541867"/>
            </a:xfrm>
            <a:custGeom>
              <a:avLst/>
              <a:gdLst/>
              <a:ahLst/>
              <a:cxnLst/>
              <a:rect r="r" b="b" t="t" l="l"/>
              <a:pathLst>
                <a:path h="541867" w="784314">
                  <a:moveTo>
                    <a:pt x="0" y="0"/>
                  </a:moveTo>
                  <a:lnTo>
                    <a:pt x="784314" y="0"/>
                  </a:lnTo>
                  <a:lnTo>
                    <a:pt x="784314" y="541867"/>
                  </a:lnTo>
                  <a:lnTo>
                    <a:pt x="0" y="541867"/>
                  </a:lnTo>
                  <a:close/>
                </a:path>
              </a:pathLst>
            </a:custGeom>
            <a:solidFill>
              <a:srgbClr val="D9D9D9"/>
            </a:solidFill>
          </p:spPr>
        </p:sp>
        <p:sp>
          <p:nvSpPr>
            <p:cNvPr name="TextBox 19" id="19"/>
            <p:cNvSpPr txBox="true"/>
            <p:nvPr/>
          </p:nvSpPr>
          <p:spPr>
            <a:xfrm>
              <a:off x="0" y="-114300"/>
              <a:ext cx="784314" cy="656167"/>
            </a:xfrm>
            <a:prstGeom prst="rect">
              <a:avLst/>
            </a:prstGeom>
          </p:spPr>
          <p:txBody>
            <a:bodyPr anchor="ctr" rtlCol="false" tIns="50800" lIns="50800" bIns="50800" rIns="50800"/>
            <a:lstStyle/>
            <a:p>
              <a:pPr algn="ctr">
                <a:lnSpc>
                  <a:spcPts val="3640"/>
                </a:lnSpc>
              </a:pPr>
            </a:p>
          </p:txBody>
        </p:sp>
      </p:grpSp>
      <p:sp>
        <p:nvSpPr>
          <p:cNvPr name="TextBox 20" id="20"/>
          <p:cNvSpPr txBox="true"/>
          <p:nvPr/>
        </p:nvSpPr>
        <p:spPr>
          <a:xfrm rot="0">
            <a:off x="3518493" y="914400"/>
            <a:ext cx="10828259" cy="520699"/>
          </a:xfrm>
          <a:prstGeom prst="rect">
            <a:avLst/>
          </a:prstGeom>
        </p:spPr>
        <p:txBody>
          <a:bodyPr anchor="t" rtlCol="false" tIns="0" lIns="0" bIns="0" rIns="0">
            <a:spAutoFit/>
          </a:bodyPr>
          <a:lstStyle/>
          <a:p>
            <a:pPr algn="ctr">
              <a:lnSpc>
                <a:spcPts val="3640"/>
              </a:lnSpc>
              <a:spcBef>
                <a:spcPct val="0"/>
              </a:spcBef>
            </a:pPr>
            <a:r>
              <a:rPr lang="en-US" b="true" sz="2600" spc="52">
                <a:solidFill>
                  <a:srgbClr val="000000"/>
                </a:solidFill>
                <a:latin typeface="Crimson Roman Bold"/>
                <a:ea typeface="Crimson Roman Bold"/>
                <a:cs typeface="Crimson Roman Bold"/>
                <a:sym typeface="Crimson Roman Bold"/>
              </a:rPr>
              <a:t> Психологія війни як сучасний науково-практичний напрям </a:t>
            </a:r>
          </a:p>
        </p:txBody>
      </p:sp>
      <p:sp>
        <p:nvSpPr>
          <p:cNvPr name="TextBox 21" id="21"/>
          <p:cNvSpPr txBox="true"/>
          <p:nvPr/>
        </p:nvSpPr>
        <p:spPr>
          <a:xfrm rot="0">
            <a:off x="1803752" y="1895760"/>
            <a:ext cx="6847033" cy="2232024"/>
          </a:xfrm>
          <a:prstGeom prst="rect">
            <a:avLst/>
          </a:prstGeom>
        </p:spPr>
        <p:txBody>
          <a:bodyPr anchor="t" rtlCol="false" tIns="0" lIns="0" bIns="0" rIns="0">
            <a:spAutoFit/>
          </a:bodyPr>
          <a:lstStyle/>
          <a:p>
            <a:pPr algn="just">
              <a:lnSpc>
                <a:spcPts val="3500"/>
              </a:lnSpc>
              <a:spcBef>
                <a:spcPct val="0"/>
              </a:spcBef>
            </a:pPr>
            <a:r>
              <a:rPr lang="en-US" sz="2500" spc="50">
                <a:solidFill>
                  <a:srgbClr val="000000"/>
                </a:solidFill>
                <a:latin typeface="Crimson Roman"/>
                <a:ea typeface="Crimson Roman"/>
                <a:cs typeface="Crimson Roman"/>
                <a:sym typeface="Crimson Roman"/>
              </a:rPr>
              <a:t>Психологія війни досліджує закономірності функціонування психіки людини в умовах екстремального, тривалого та часто неконтрольованого стресу, пов’язаного з військовими діями.</a:t>
            </a:r>
          </a:p>
        </p:txBody>
      </p:sp>
      <p:sp>
        <p:nvSpPr>
          <p:cNvPr name="TextBox 22" id="22"/>
          <p:cNvSpPr txBox="true"/>
          <p:nvPr/>
        </p:nvSpPr>
        <p:spPr>
          <a:xfrm rot="0">
            <a:off x="5623011" y="4826000"/>
            <a:ext cx="4515635" cy="520699"/>
          </a:xfrm>
          <a:prstGeom prst="rect">
            <a:avLst/>
          </a:prstGeom>
        </p:spPr>
        <p:txBody>
          <a:bodyPr anchor="t" rtlCol="false" tIns="0" lIns="0" bIns="0" rIns="0">
            <a:spAutoFit/>
          </a:bodyPr>
          <a:lstStyle/>
          <a:p>
            <a:pPr algn="ctr">
              <a:lnSpc>
                <a:spcPts val="3640"/>
              </a:lnSpc>
              <a:spcBef>
                <a:spcPct val="0"/>
              </a:spcBef>
            </a:pPr>
            <a:r>
              <a:rPr lang="en-US" b="true" sz="2600" spc="52">
                <a:solidFill>
                  <a:srgbClr val="000000"/>
                </a:solidFill>
                <a:latin typeface="Crimson Roman Bold"/>
                <a:ea typeface="Crimson Roman Bold"/>
                <a:cs typeface="Crimson Roman Bold"/>
                <a:sym typeface="Crimson Roman Bold"/>
              </a:rPr>
              <a:t>Психологія війни</a:t>
            </a:r>
          </a:p>
        </p:txBody>
      </p:sp>
      <p:grpSp>
        <p:nvGrpSpPr>
          <p:cNvPr name="Group 23" id="23"/>
          <p:cNvGrpSpPr/>
          <p:nvPr/>
        </p:nvGrpSpPr>
        <p:grpSpPr>
          <a:xfrm rot="0">
            <a:off x="6166056" y="7448244"/>
            <a:ext cx="2977944" cy="2057400"/>
            <a:chOff x="0" y="0"/>
            <a:chExt cx="784314" cy="541867"/>
          </a:xfrm>
        </p:grpSpPr>
        <p:sp>
          <p:nvSpPr>
            <p:cNvPr name="Freeform 24" id="24"/>
            <p:cNvSpPr/>
            <p:nvPr/>
          </p:nvSpPr>
          <p:spPr>
            <a:xfrm flipH="false" flipV="false" rot="0">
              <a:off x="0" y="0"/>
              <a:ext cx="784314" cy="541867"/>
            </a:xfrm>
            <a:custGeom>
              <a:avLst/>
              <a:gdLst/>
              <a:ahLst/>
              <a:cxnLst/>
              <a:rect r="r" b="b" t="t" l="l"/>
              <a:pathLst>
                <a:path h="541867" w="784314">
                  <a:moveTo>
                    <a:pt x="0" y="0"/>
                  </a:moveTo>
                  <a:lnTo>
                    <a:pt x="784314" y="0"/>
                  </a:lnTo>
                  <a:lnTo>
                    <a:pt x="784314" y="541867"/>
                  </a:lnTo>
                  <a:lnTo>
                    <a:pt x="0" y="541867"/>
                  </a:lnTo>
                  <a:close/>
                </a:path>
              </a:pathLst>
            </a:custGeom>
            <a:solidFill>
              <a:srgbClr val="D9D9D9"/>
            </a:solidFill>
          </p:spPr>
        </p:sp>
        <p:sp>
          <p:nvSpPr>
            <p:cNvPr name="TextBox 25" id="25"/>
            <p:cNvSpPr txBox="true"/>
            <p:nvPr/>
          </p:nvSpPr>
          <p:spPr>
            <a:xfrm>
              <a:off x="0" y="-114300"/>
              <a:ext cx="784314" cy="656167"/>
            </a:xfrm>
            <a:prstGeom prst="rect">
              <a:avLst/>
            </a:prstGeom>
          </p:spPr>
          <p:txBody>
            <a:bodyPr anchor="ctr" rtlCol="false" tIns="50800" lIns="50800" bIns="50800" rIns="50800"/>
            <a:lstStyle/>
            <a:p>
              <a:pPr algn="ctr">
                <a:lnSpc>
                  <a:spcPts val="3640"/>
                </a:lnSpc>
              </a:pPr>
            </a:p>
          </p:txBody>
        </p:sp>
      </p:grpSp>
      <p:grpSp>
        <p:nvGrpSpPr>
          <p:cNvPr name="Group 26" id="26"/>
          <p:cNvGrpSpPr/>
          <p:nvPr/>
        </p:nvGrpSpPr>
        <p:grpSpPr>
          <a:xfrm rot="0">
            <a:off x="10348913" y="7448244"/>
            <a:ext cx="2977944" cy="2057400"/>
            <a:chOff x="0" y="0"/>
            <a:chExt cx="784314" cy="541867"/>
          </a:xfrm>
        </p:grpSpPr>
        <p:sp>
          <p:nvSpPr>
            <p:cNvPr name="Freeform 27" id="27"/>
            <p:cNvSpPr/>
            <p:nvPr/>
          </p:nvSpPr>
          <p:spPr>
            <a:xfrm flipH="false" flipV="false" rot="0">
              <a:off x="0" y="0"/>
              <a:ext cx="784314" cy="541867"/>
            </a:xfrm>
            <a:custGeom>
              <a:avLst/>
              <a:gdLst/>
              <a:ahLst/>
              <a:cxnLst/>
              <a:rect r="r" b="b" t="t" l="l"/>
              <a:pathLst>
                <a:path h="541867" w="784314">
                  <a:moveTo>
                    <a:pt x="0" y="0"/>
                  </a:moveTo>
                  <a:lnTo>
                    <a:pt x="784314" y="0"/>
                  </a:lnTo>
                  <a:lnTo>
                    <a:pt x="784314" y="541867"/>
                  </a:lnTo>
                  <a:lnTo>
                    <a:pt x="0" y="541867"/>
                  </a:lnTo>
                  <a:close/>
                </a:path>
              </a:pathLst>
            </a:custGeom>
            <a:solidFill>
              <a:srgbClr val="D9D9D9"/>
            </a:solidFill>
          </p:spPr>
        </p:sp>
        <p:sp>
          <p:nvSpPr>
            <p:cNvPr name="TextBox 28" id="28"/>
            <p:cNvSpPr txBox="true"/>
            <p:nvPr/>
          </p:nvSpPr>
          <p:spPr>
            <a:xfrm>
              <a:off x="0" y="-114300"/>
              <a:ext cx="784314" cy="656167"/>
            </a:xfrm>
            <a:prstGeom prst="rect">
              <a:avLst/>
            </a:prstGeom>
          </p:spPr>
          <p:txBody>
            <a:bodyPr anchor="ctr" rtlCol="false" tIns="50800" lIns="50800" bIns="50800" rIns="50800"/>
            <a:lstStyle/>
            <a:p>
              <a:pPr algn="ctr">
                <a:lnSpc>
                  <a:spcPts val="3640"/>
                </a:lnSpc>
              </a:pPr>
            </a:p>
          </p:txBody>
        </p:sp>
      </p:grpSp>
      <p:sp>
        <p:nvSpPr>
          <p:cNvPr name="TextBox 29" id="29"/>
          <p:cNvSpPr txBox="true"/>
          <p:nvPr/>
        </p:nvSpPr>
        <p:spPr>
          <a:xfrm rot="0">
            <a:off x="1742910" y="7932749"/>
            <a:ext cx="2511128" cy="932814"/>
          </a:xfrm>
          <a:prstGeom prst="rect">
            <a:avLst/>
          </a:prstGeom>
        </p:spPr>
        <p:txBody>
          <a:bodyPr anchor="t" rtlCol="false" tIns="0" lIns="0" bIns="0" rIns="0">
            <a:spAutoFit/>
          </a:bodyPr>
          <a:lstStyle/>
          <a:p>
            <a:pPr algn="ctr">
              <a:lnSpc>
                <a:spcPts val="3500"/>
              </a:lnSpc>
              <a:spcBef>
                <a:spcPct val="0"/>
              </a:spcBef>
            </a:pPr>
            <a:r>
              <a:rPr lang="en-US" b="true" sz="2500" spc="50">
                <a:solidFill>
                  <a:srgbClr val="000000"/>
                </a:solidFill>
                <a:latin typeface="Crimson Roman Bold"/>
                <a:ea typeface="Crimson Roman Bold"/>
                <a:cs typeface="Crimson Roman Bold"/>
                <a:sym typeface="Crimson Roman Bold"/>
              </a:rPr>
              <a:t>теорії стресу і травми</a:t>
            </a:r>
          </a:p>
        </p:txBody>
      </p:sp>
      <p:sp>
        <p:nvSpPr>
          <p:cNvPr name="TextBox 30" id="30"/>
          <p:cNvSpPr txBox="true"/>
          <p:nvPr/>
        </p:nvSpPr>
        <p:spPr>
          <a:xfrm rot="0">
            <a:off x="6408041" y="7753044"/>
            <a:ext cx="2606040" cy="1378584"/>
          </a:xfrm>
          <a:prstGeom prst="rect">
            <a:avLst/>
          </a:prstGeom>
        </p:spPr>
        <p:txBody>
          <a:bodyPr anchor="t" rtlCol="false" tIns="0" lIns="0" bIns="0" rIns="0">
            <a:spAutoFit/>
          </a:bodyPr>
          <a:lstStyle/>
          <a:p>
            <a:pPr algn="ctr">
              <a:lnSpc>
                <a:spcPts val="3500"/>
              </a:lnSpc>
              <a:spcBef>
                <a:spcPct val="0"/>
              </a:spcBef>
            </a:pPr>
            <a:r>
              <a:rPr lang="en-US" b="true" sz="2500" spc="50">
                <a:solidFill>
                  <a:srgbClr val="000000"/>
                </a:solidFill>
                <a:latin typeface="Crimson Roman Bold"/>
                <a:ea typeface="Crimson Roman Bold"/>
                <a:cs typeface="Crimson Roman Bold"/>
                <a:sym typeface="Crimson Roman Bold"/>
              </a:rPr>
              <a:t>моделі кризового втручання</a:t>
            </a:r>
          </a:p>
        </p:txBody>
      </p:sp>
      <p:sp>
        <p:nvSpPr>
          <p:cNvPr name="TextBox 31" id="31"/>
          <p:cNvSpPr txBox="true"/>
          <p:nvPr/>
        </p:nvSpPr>
        <p:spPr>
          <a:xfrm rot="0">
            <a:off x="10435449" y="7735264"/>
            <a:ext cx="2804871" cy="1378584"/>
          </a:xfrm>
          <a:prstGeom prst="rect">
            <a:avLst/>
          </a:prstGeom>
        </p:spPr>
        <p:txBody>
          <a:bodyPr anchor="t" rtlCol="false" tIns="0" lIns="0" bIns="0" rIns="0">
            <a:spAutoFit/>
          </a:bodyPr>
          <a:lstStyle/>
          <a:p>
            <a:pPr algn="ctr">
              <a:lnSpc>
                <a:spcPts val="3500"/>
              </a:lnSpc>
              <a:spcBef>
                <a:spcPct val="0"/>
              </a:spcBef>
            </a:pPr>
            <a:r>
              <a:rPr lang="en-US" b="true" sz="2500" spc="50">
                <a:solidFill>
                  <a:srgbClr val="000000"/>
                </a:solidFill>
                <a:latin typeface="Crimson Roman Bold"/>
                <a:ea typeface="Crimson Roman Bold"/>
                <a:cs typeface="Crimson Roman Bold"/>
                <a:sym typeface="Crimson Roman Bold"/>
              </a:rPr>
              <a:t>практики реабілітації та відновлення</a:t>
            </a:r>
          </a:p>
        </p:txBody>
      </p:sp>
    </p:spTree>
  </p:cSld>
  <p:clrMapOvr>
    <a:masterClrMapping/>
  </p:clrMapOvr>
</p:sld>
</file>

<file path=ppt/slides/slide2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1330074" y="2760816"/>
            <a:ext cx="3132802" cy="2218088"/>
            <a:chOff x="0" y="0"/>
            <a:chExt cx="604960" cy="428324"/>
          </a:xfrm>
        </p:grpSpPr>
        <p:sp>
          <p:nvSpPr>
            <p:cNvPr name="Freeform 3" id="3"/>
            <p:cNvSpPr/>
            <p:nvPr/>
          </p:nvSpPr>
          <p:spPr>
            <a:xfrm flipH="false" flipV="false" rot="0">
              <a:off x="0" y="0"/>
              <a:ext cx="604960" cy="428324"/>
            </a:xfrm>
            <a:custGeom>
              <a:avLst/>
              <a:gdLst/>
              <a:ahLst/>
              <a:cxnLst/>
              <a:rect r="r" b="b" t="t" l="l"/>
              <a:pathLst>
                <a:path h="428324" w="604960">
                  <a:moveTo>
                    <a:pt x="48267" y="0"/>
                  </a:moveTo>
                  <a:lnTo>
                    <a:pt x="556693" y="0"/>
                  </a:lnTo>
                  <a:cubicBezTo>
                    <a:pt x="569494" y="0"/>
                    <a:pt x="581771" y="5085"/>
                    <a:pt x="590823" y="14137"/>
                  </a:cubicBezTo>
                  <a:cubicBezTo>
                    <a:pt x="599874" y="23189"/>
                    <a:pt x="604960" y="35465"/>
                    <a:pt x="604960" y="48267"/>
                  </a:cubicBezTo>
                  <a:lnTo>
                    <a:pt x="604960" y="380057"/>
                  </a:lnTo>
                  <a:cubicBezTo>
                    <a:pt x="604960" y="392858"/>
                    <a:pt x="599874" y="405135"/>
                    <a:pt x="590823" y="414187"/>
                  </a:cubicBezTo>
                  <a:cubicBezTo>
                    <a:pt x="581771" y="423239"/>
                    <a:pt x="569494" y="428324"/>
                    <a:pt x="556693" y="428324"/>
                  </a:cubicBezTo>
                  <a:lnTo>
                    <a:pt x="48267" y="428324"/>
                  </a:lnTo>
                  <a:cubicBezTo>
                    <a:pt x="35465" y="428324"/>
                    <a:pt x="23189" y="423239"/>
                    <a:pt x="14137" y="414187"/>
                  </a:cubicBezTo>
                  <a:cubicBezTo>
                    <a:pt x="5085" y="405135"/>
                    <a:pt x="0" y="392858"/>
                    <a:pt x="0" y="380057"/>
                  </a:cubicBezTo>
                  <a:lnTo>
                    <a:pt x="0" y="48267"/>
                  </a:lnTo>
                  <a:cubicBezTo>
                    <a:pt x="0" y="35465"/>
                    <a:pt x="5085" y="23189"/>
                    <a:pt x="14137" y="14137"/>
                  </a:cubicBezTo>
                  <a:cubicBezTo>
                    <a:pt x="23189" y="5085"/>
                    <a:pt x="35465" y="0"/>
                    <a:pt x="48267" y="0"/>
                  </a:cubicBezTo>
                  <a:close/>
                </a:path>
              </a:pathLst>
            </a:custGeom>
            <a:solidFill>
              <a:srgbClr val="D9D9D9"/>
            </a:solidFill>
          </p:spPr>
        </p:sp>
        <p:sp>
          <p:nvSpPr>
            <p:cNvPr name="TextBox 4" id="4"/>
            <p:cNvSpPr txBox="true"/>
            <p:nvPr/>
          </p:nvSpPr>
          <p:spPr>
            <a:xfrm>
              <a:off x="0" y="-114300"/>
              <a:ext cx="604960" cy="542624"/>
            </a:xfrm>
            <a:prstGeom prst="rect">
              <a:avLst/>
            </a:prstGeom>
          </p:spPr>
          <p:txBody>
            <a:bodyPr anchor="ctr" rtlCol="false" tIns="50800" lIns="50800" bIns="50800" rIns="50800"/>
            <a:lstStyle/>
            <a:p>
              <a:pPr algn="ctr">
                <a:lnSpc>
                  <a:spcPts val="3640"/>
                </a:lnSpc>
              </a:pPr>
            </a:p>
          </p:txBody>
        </p:sp>
      </p:grpSp>
      <p:sp>
        <p:nvSpPr>
          <p:cNvPr name="TextBox 5" id="5"/>
          <p:cNvSpPr txBox="true"/>
          <p:nvPr/>
        </p:nvSpPr>
        <p:spPr>
          <a:xfrm rot="0">
            <a:off x="3919293" y="914400"/>
            <a:ext cx="9181148" cy="520699"/>
          </a:xfrm>
          <a:prstGeom prst="rect">
            <a:avLst/>
          </a:prstGeom>
        </p:spPr>
        <p:txBody>
          <a:bodyPr anchor="t" rtlCol="false" tIns="0" lIns="0" bIns="0" rIns="0">
            <a:spAutoFit/>
          </a:bodyPr>
          <a:lstStyle/>
          <a:p>
            <a:pPr algn="ctr">
              <a:lnSpc>
                <a:spcPts val="3640"/>
              </a:lnSpc>
              <a:spcBef>
                <a:spcPct val="0"/>
              </a:spcBef>
            </a:pPr>
            <a:r>
              <a:rPr lang="en-US" b="true" sz="2600" spc="52">
                <a:solidFill>
                  <a:srgbClr val="000000"/>
                </a:solidFill>
                <a:latin typeface="Crimson Roman Bold"/>
                <a:ea typeface="Crimson Roman Bold"/>
                <a:cs typeface="Crimson Roman Bold"/>
                <a:sym typeface="Crimson Roman Bold"/>
              </a:rPr>
              <a:t>Види та форми кризового та екстреного втручання</a:t>
            </a:r>
          </a:p>
        </p:txBody>
      </p:sp>
      <p:sp>
        <p:nvSpPr>
          <p:cNvPr name="TextBox 6" id="6"/>
          <p:cNvSpPr txBox="true"/>
          <p:nvPr/>
        </p:nvSpPr>
        <p:spPr>
          <a:xfrm rot="0">
            <a:off x="3471288" y="1560031"/>
            <a:ext cx="10077156" cy="962659"/>
          </a:xfrm>
          <a:prstGeom prst="rect">
            <a:avLst/>
          </a:prstGeom>
        </p:spPr>
        <p:txBody>
          <a:bodyPr anchor="t" rtlCol="false" tIns="0" lIns="0" bIns="0" rIns="0">
            <a:spAutoFit/>
          </a:bodyPr>
          <a:lstStyle/>
          <a:p>
            <a:pPr algn="ctr">
              <a:lnSpc>
                <a:spcPts val="3640"/>
              </a:lnSpc>
              <a:spcBef>
                <a:spcPct val="0"/>
              </a:spcBef>
            </a:pPr>
            <a:r>
              <a:rPr lang="en-US" sz="2600" spc="52">
                <a:solidFill>
                  <a:srgbClr val="000000"/>
                </a:solidFill>
                <a:latin typeface="Crimson Roman"/>
                <a:ea typeface="Crimson Roman"/>
                <a:cs typeface="Crimson Roman"/>
                <a:sym typeface="Crimson Roman"/>
              </a:rPr>
              <a:t>Залежно від особливостей кризової ситуації виділяють такі види кризового та екстреного втручання:</a:t>
            </a:r>
          </a:p>
        </p:txBody>
      </p:sp>
      <p:sp>
        <p:nvSpPr>
          <p:cNvPr name="TextBox 7" id="7"/>
          <p:cNvSpPr txBox="true"/>
          <p:nvPr/>
        </p:nvSpPr>
        <p:spPr>
          <a:xfrm rot="0">
            <a:off x="1599428" y="2957365"/>
            <a:ext cx="2319864" cy="1720214"/>
          </a:xfrm>
          <a:prstGeom prst="rect">
            <a:avLst/>
          </a:prstGeom>
        </p:spPr>
        <p:txBody>
          <a:bodyPr anchor="t" rtlCol="false" tIns="0" lIns="0" bIns="0" rIns="0">
            <a:spAutoFit/>
          </a:bodyPr>
          <a:lstStyle/>
          <a:p>
            <a:pPr algn="ctr">
              <a:lnSpc>
                <a:spcPts val="3360"/>
              </a:lnSpc>
              <a:spcBef>
                <a:spcPct val="0"/>
              </a:spcBef>
            </a:pPr>
            <a:r>
              <a:rPr lang="en-US" sz="2400" spc="48">
                <a:solidFill>
                  <a:srgbClr val="000000"/>
                </a:solidFill>
                <a:latin typeface="Crimson Roman"/>
                <a:ea typeface="Crimson Roman"/>
                <a:cs typeface="Crimson Roman"/>
                <a:sym typeface="Crimson Roman"/>
              </a:rPr>
              <a:t>телефонне консультування («гаряча лінія» – за наявності)</a:t>
            </a:r>
          </a:p>
        </p:txBody>
      </p:sp>
      <p:grpSp>
        <p:nvGrpSpPr>
          <p:cNvPr name="Group 8" id="8"/>
          <p:cNvGrpSpPr/>
          <p:nvPr/>
        </p:nvGrpSpPr>
        <p:grpSpPr>
          <a:xfrm rot="0">
            <a:off x="5514594" y="2760816"/>
            <a:ext cx="3038856" cy="2218088"/>
            <a:chOff x="0" y="0"/>
            <a:chExt cx="586818" cy="428324"/>
          </a:xfrm>
        </p:grpSpPr>
        <p:sp>
          <p:nvSpPr>
            <p:cNvPr name="Freeform 9" id="9"/>
            <p:cNvSpPr/>
            <p:nvPr/>
          </p:nvSpPr>
          <p:spPr>
            <a:xfrm flipH="false" flipV="false" rot="0">
              <a:off x="0" y="0"/>
              <a:ext cx="586818" cy="428324"/>
            </a:xfrm>
            <a:custGeom>
              <a:avLst/>
              <a:gdLst/>
              <a:ahLst/>
              <a:cxnLst/>
              <a:rect r="r" b="b" t="t" l="l"/>
              <a:pathLst>
                <a:path h="428324" w="586818">
                  <a:moveTo>
                    <a:pt x="49759" y="0"/>
                  </a:moveTo>
                  <a:lnTo>
                    <a:pt x="537060" y="0"/>
                  </a:lnTo>
                  <a:cubicBezTo>
                    <a:pt x="550256" y="0"/>
                    <a:pt x="562913" y="5242"/>
                    <a:pt x="572244" y="14574"/>
                  </a:cubicBezTo>
                  <a:cubicBezTo>
                    <a:pt x="581576" y="23906"/>
                    <a:pt x="586818" y="36562"/>
                    <a:pt x="586818" y="49759"/>
                  </a:cubicBezTo>
                  <a:lnTo>
                    <a:pt x="586818" y="378565"/>
                  </a:lnTo>
                  <a:cubicBezTo>
                    <a:pt x="586818" y="391762"/>
                    <a:pt x="581576" y="404418"/>
                    <a:pt x="572244" y="413750"/>
                  </a:cubicBezTo>
                  <a:cubicBezTo>
                    <a:pt x="562913" y="423081"/>
                    <a:pt x="550256" y="428324"/>
                    <a:pt x="537060" y="428324"/>
                  </a:cubicBezTo>
                  <a:lnTo>
                    <a:pt x="49759" y="428324"/>
                  </a:lnTo>
                  <a:cubicBezTo>
                    <a:pt x="36562" y="428324"/>
                    <a:pt x="23906" y="423081"/>
                    <a:pt x="14574" y="413750"/>
                  </a:cubicBezTo>
                  <a:cubicBezTo>
                    <a:pt x="5242" y="404418"/>
                    <a:pt x="0" y="391762"/>
                    <a:pt x="0" y="378565"/>
                  </a:cubicBezTo>
                  <a:lnTo>
                    <a:pt x="0" y="49759"/>
                  </a:lnTo>
                  <a:cubicBezTo>
                    <a:pt x="0" y="36562"/>
                    <a:pt x="5242" y="23906"/>
                    <a:pt x="14574" y="14574"/>
                  </a:cubicBezTo>
                  <a:cubicBezTo>
                    <a:pt x="23906" y="5242"/>
                    <a:pt x="36562" y="0"/>
                    <a:pt x="49759" y="0"/>
                  </a:cubicBezTo>
                  <a:close/>
                </a:path>
              </a:pathLst>
            </a:custGeom>
            <a:solidFill>
              <a:srgbClr val="D9D9D9"/>
            </a:solidFill>
          </p:spPr>
        </p:sp>
        <p:sp>
          <p:nvSpPr>
            <p:cNvPr name="TextBox 10" id="10"/>
            <p:cNvSpPr txBox="true"/>
            <p:nvPr/>
          </p:nvSpPr>
          <p:spPr>
            <a:xfrm>
              <a:off x="0" y="-114300"/>
              <a:ext cx="586818" cy="542624"/>
            </a:xfrm>
            <a:prstGeom prst="rect">
              <a:avLst/>
            </a:prstGeom>
          </p:spPr>
          <p:txBody>
            <a:bodyPr anchor="ctr" rtlCol="false" tIns="50800" lIns="50800" bIns="50800" rIns="50800"/>
            <a:lstStyle/>
            <a:p>
              <a:pPr algn="ctr">
                <a:lnSpc>
                  <a:spcPts val="3640"/>
                </a:lnSpc>
              </a:pPr>
            </a:p>
          </p:txBody>
        </p:sp>
      </p:grpSp>
      <p:grpSp>
        <p:nvGrpSpPr>
          <p:cNvPr name="Group 11" id="11"/>
          <p:cNvGrpSpPr/>
          <p:nvPr/>
        </p:nvGrpSpPr>
        <p:grpSpPr>
          <a:xfrm rot="0">
            <a:off x="9461060" y="2760816"/>
            <a:ext cx="3179774" cy="2218088"/>
            <a:chOff x="0" y="0"/>
            <a:chExt cx="614030" cy="428324"/>
          </a:xfrm>
        </p:grpSpPr>
        <p:sp>
          <p:nvSpPr>
            <p:cNvPr name="Freeform 12" id="12"/>
            <p:cNvSpPr/>
            <p:nvPr/>
          </p:nvSpPr>
          <p:spPr>
            <a:xfrm flipH="false" flipV="false" rot="0">
              <a:off x="0" y="0"/>
              <a:ext cx="614030" cy="428324"/>
            </a:xfrm>
            <a:custGeom>
              <a:avLst/>
              <a:gdLst/>
              <a:ahLst/>
              <a:cxnLst/>
              <a:rect r="r" b="b" t="t" l="l"/>
              <a:pathLst>
                <a:path h="428324" w="614030">
                  <a:moveTo>
                    <a:pt x="47553" y="0"/>
                  </a:moveTo>
                  <a:lnTo>
                    <a:pt x="566477" y="0"/>
                  </a:lnTo>
                  <a:cubicBezTo>
                    <a:pt x="579089" y="0"/>
                    <a:pt x="591184" y="5010"/>
                    <a:pt x="600102" y="13928"/>
                  </a:cubicBezTo>
                  <a:cubicBezTo>
                    <a:pt x="609020" y="22846"/>
                    <a:pt x="614030" y="34942"/>
                    <a:pt x="614030" y="47553"/>
                  </a:cubicBezTo>
                  <a:lnTo>
                    <a:pt x="614030" y="380770"/>
                  </a:lnTo>
                  <a:cubicBezTo>
                    <a:pt x="614030" y="407033"/>
                    <a:pt x="592740" y="428324"/>
                    <a:pt x="566477" y="428324"/>
                  </a:cubicBezTo>
                  <a:lnTo>
                    <a:pt x="47553" y="428324"/>
                  </a:lnTo>
                  <a:cubicBezTo>
                    <a:pt x="21290" y="428324"/>
                    <a:pt x="0" y="407033"/>
                    <a:pt x="0" y="380770"/>
                  </a:cubicBezTo>
                  <a:lnTo>
                    <a:pt x="0" y="47553"/>
                  </a:lnTo>
                  <a:cubicBezTo>
                    <a:pt x="0" y="21290"/>
                    <a:pt x="21290" y="0"/>
                    <a:pt x="47553" y="0"/>
                  </a:cubicBezTo>
                  <a:close/>
                </a:path>
              </a:pathLst>
            </a:custGeom>
            <a:solidFill>
              <a:srgbClr val="D9D9D9"/>
            </a:solidFill>
          </p:spPr>
        </p:sp>
        <p:sp>
          <p:nvSpPr>
            <p:cNvPr name="TextBox 13" id="13"/>
            <p:cNvSpPr txBox="true"/>
            <p:nvPr/>
          </p:nvSpPr>
          <p:spPr>
            <a:xfrm>
              <a:off x="0" y="-114300"/>
              <a:ext cx="614030" cy="542624"/>
            </a:xfrm>
            <a:prstGeom prst="rect">
              <a:avLst/>
            </a:prstGeom>
          </p:spPr>
          <p:txBody>
            <a:bodyPr anchor="ctr" rtlCol="false" tIns="50800" lIns="50800" bIns="50800" rIns="50800"/>
            <a:lstStyle/>
            <a:p>
              <a:pPr algn="ctr">
                <a:lnSpc>
                  <a:spcPts val="3640"/>
                </a:lnSpc>
              </a:pPr>
            </a:p>
          </p:txBody>
        </p:sp>
      </p:grpSp>
      <p:grpSp>
        <p:nvGrpSpPr>
          <p:cNvPr name="Group 14" id="14"/>
          <p:cNvGrpSpPr/>
          <p:nvPr/>
        </p:nvGrpSpPr>
        <p:grpSpPr>
          <a:xfrm rot="0">
            <a:off x="13548445" y="2760816"/>
            <a:ext cx="3179774" cy="2218088"/>
            <a:chOff x="0" y="0"/>
            <a:chExt cx="614030" cy="428324"/>
          </a:xfrm>
        </p:grpSpPr>
        <p:sp>
          <p:nvSpPr>
            <p:cNvPr name="Freeform 15" id="15"/>
            <p:cNvSpPr/>
            <p:nvPr/>
          </p:nvSpPr>
          <p:spPr>
            <a:xfrm flipH="false" flipV="false" rot="0">
              <a:off x="0" y="0"/>
              <a:ext cx="614030" cy="428324"/>
            </a:xfrm>
            <a:custGeom>
              <a:avLst/>
              <a:gdLst/>
              <a:ahLst/>
              <a:cxnLst/>
              <a:rect r="r" b="b" t="t" l="l"/>
              <a:pathLst>
                <a:path h="428324" w="614030">
                  <a:moveTo>
                    <a:pt x="47553" y="0"/>
                  </a:moveTo>
                  <a:lnTo>
                    <a:pt x="566477" y="0"/>
                  </a:lnTo>
                  <a:cubicBezTo>
                    <a:pt x="579089" y="0"/>
                    <a:pt x="591184" y="5010"/>
                    <a:pt x="600102" y="13928"/>
                  </a:cubicBezTo>
                  <a:cubicBezTo>
                    <a:pt x="609020" y="22846"/>
                    <a:pt x="614030" y="34942"/>
                    <a:pt x="614030" y="47553"/>
                  </a:cubicBezTo>
                  <a:lnTo>
                    <a:pt x="614030" y="380770"/>
                  </a:lnTo>
                  <a:cubicBezTo>
                    <a:pt x="614030" y="407033"/>
                    <a:pt x="592740" y="428324"/>
                    <a:pt x="566477" y="428324"/>
                  </a:cubicBezTo>
                  <a:lnTo>
                    <a:pt x="47553" y="428324"/>
                  </a:lnTo>
                  <a:cubicBezTo>
                    <a:pt x="21290" y="428324"/>
                    <a:pt x="0" y="407033"/>
                    <a:pt x="0" y="380770"/>
                  </a:cubicBezTo>
                  <a:lnTo>
                    <a:pt x="0" y="47553"/>
                  </a:lnTo>
                  <a:cubicBezTo>
                    <a:pt x="0" y="21290"/>
                    <a:pt x="21290" y="0"/>
                    <a:pt x="47553" y="0"/>
                  </a:cubicBezTo>
                  <a:close/>
                </a:path>
              </a:pathLst>
            </a:custGeom>
            <a:solidFill>
              <a:srgbClr val="D9D9D9"/>
            </a:solidFill>
          </p:spPr>
        </p:sp>
        <p:sp>
          <p:nvSpPr>
            <p:cNvPr name="TextBox 16" id="16"/>
            <p:cNvSpPr txBox="true"/>
            <p:nvPr/>
          </p:nvSpPr>
          <p:spPr>
            <a:xfrm>
              <a:off x="0" y="-114300"/>
              <a:ext cx="614030" cy="542624"/>
            </a:xfrm>
            <a:prstGeom prst="rect">
              <a:avLst/>
            </a:prstGeom>
          </p:spPr>
          <p:txBody>
            <a:bodyPr anchor="ctr" rtlCol="false" tIns="50800" lIns="50800" bIns="50800" rIns="50800"/>
            <a:lstStyle/>
            <a:p>
              <a:pPr algn="ctr">
                <a:lnSpc>
                  <a:spcPts val="3640"/>
                </a:lnSpc>
              </a:pPr>
            </a:p>
          </p:txBody>
        </p:sp>
      </p:grpSp>
      <p:sp>
        <p:nvSpPr>
          <p:cNvPr name="TextBox 17" id="17"/>
          <p:cNvSpPr txBox="true"/>
          <p:nvPr/>
        </p:nvSpPr>
        <p:spPr>
          <a:xfrm rot="0">
            <a:off x="5747864" y="3206592"/>
            <a:ext cx="2428209" cy="882014"/>
          </a:xfrm>
          <a:prstGeom prst="rect">
            <a:avLst/>
          </a:prstGeom>
        </p:spPr>
        <p:txBody>
          <a:bodyPr anchor="t" rtlCol="false" tIns="0" lIns="0" bIns="0" rIns="0">
            <a:spAutoFit/>
          </a:bodyPr>
          <a:lstStyle/>
          <a:p>
            <a:pPr algn="ctr">
              <a:lnSpc>
                <a:spcPts val="3360"/>
              </a:lnSpc>
              <a:spcBef>
                <a:spcPct val="0"/>
              </a:spcBef>
            </a:pPr>
            <a:r>
              <a:rPr lang="en-US" sz="2400" spc="48">
                <a:solidFill>
                  <a:srgbClr val="000000"/>
                </a:solidFill>
                <a:latin typeface="Crimson Roman"/>
                <a:ea typeface="Crimson Roman"/>
                <a:cs typeface="Crimson Roman"/>
                <a:sym typeface="Crimson Roman"/>
              </a:rPr>
              <a:t>екстрена допомога</a:t>
            </a:r>
          </a:p>
        </p:txBody>
      </p:sp>
      <p:sp>
        <p:nvSpPr>
          <p:cNvPr name="TextBox 18" id="18"/>
          <p:cNvSpPr txBox="true"/>
          <p:nvPr/>
        </p:nvSpPr>
        <p:spPr>
          <a:xfrm rot="0">
            <a:off x="9813357" y="3206592"/>
            <a:ext cx="2475182" cy="882014"/>
          </a:xfrm>
          <a:prstGeom prst="rect">
            <a:avLst/>
          </a:prstGeom>
        </p:spPr>
        <p:txBody>
          <a:bodyPr anchor="t" rtlCol="false" tIns="0" lIns="0" bIns="0" rIns="0">
            <a:spAutoFit/>
          </a:bodyPr>
          <a:lstStyle/>
          <a:p>
            <a:pPr algn="ctr">
              <a:lnSpc>
                <a:spcPts val="3360"/>
              </a:lnSpc>
              <a:spcBef>
                <a:spcPct val="0"/>
              </a:spcBef>
            </a:pPr>
            <a:r>
              <a:rPr lang="en-US" sz="2400" spc="48">
                <a:solidFill>
                  <a:srgbClr val="000000"/>
                </a:solidFill>
                <a:latin typeface="Crimson Roman"/>
                <a:ea typeface="Crimson Roman"/>
                <a:cs typeface="Crimson Roman"/>
                <a:sym typeface="Crimson Roman"/>
              </a:rPr>
              <a:t>короткочасна кризова допомога</a:t>
            </a:r>
          </a:p>
        </p:txBody>
      </p:sp>
      <p:sp>
        <p:nvSpPr>
          <p:cNvPr name="TextBox 19" id="19"/>
          <p:cNvSpPr txBox="true"/>
          <p:nvPr/>
        </p:nvSpPr>
        <p:spPr>
          <a:xfrm rot="0">
            <a:off x="13898135" y="3206592"/>
            <a:ext cx="2616100" cy="882014"/>
          </a:xfrm>
          <a:prstGeom prst="rect">
            <a:avLst/>
          </a:prstGeom>
        </p:spPr>
        <p:txBody>
          <a:bodyPr anchor="t" rtlCol="false" tIns="0" lIns="0" bIns="0" rIns="0">
            <a:spAutoFit/>
          </a:bodyPr>
          <a:lstStyle/>
          <a:p>
            <a:pPr algn="ctr">
              <a:lnSpc>
                <a:spcPts val="3360"/>
              </a:lnSpc>
              <a:spcBef>
                <a:spcPct val="0"/>
              </a:spcBef>
            </a:pPr>
            <a:r>
              <a:rPr lang="en-US" sz="2400" spc="48">
                <a:solidFill>
                  <a:srgbClr val="000000"/>
                </a:solidFill>
                <a:latin typeface="Crimson Roman"/>
                <a:ea typeface="Crimson Roman"/>
                <a:cs typeface="Crimson Roman"/>
                <a:sym typeface="Crimson Roman"/>
              </a:rPr>
              <a:t>кризове консультування</a:t>
            </a:r>
          </a:p>
        </p:txBody>
      </p:sp>
      <p:sp>
        <p:nvSpPr>
          <p:cNvPr name="TextBox 20" id="20"/>
          <p:cNvSpPr txBox="true"/>
          <p:nvPr/>
        </p:nvSpPr>
        <p:spPr>
          <a:xfrm rot="0">
            <a:off x="1028700" y="6188579"/>
            <a:ext cx="16230600" cy="1465579"/>
          </a:xfrm>
          <a:prstGeom prst="rect">
            <a:avLst/>
          </a:prstGeom>
        </p:spPr>
        <p:txBody>
          <a:bodyPr anchor="t" rtlCol="false" tIns="0" lIns="0" bIns="0" rIns="0">
            <a:spAutoFit/>
          </a:bodyPr>
          <a:lstStyle/>
          <a:p>
            <a:pPr algn="ctr">
              <a:lnSpc>
                <a:spcPts val="3640"/>
              </a:lnSpc>
              <a:spcBef>
                <a:spcPct val="0"/>
              </a:spcBef>
            </a:pPr>
            <a:r>
              <a:rPr lang="en-US" b="true" sz="2600" spc="52">
                <a:solidFill>
                  <a:srgbClr val="000000"/>
                </a:solidFill>
                <a:latin typeface="Crimson Roman Bold"/>
                <a:ea typeface="Crimson Roman Bold"/>
                <a:cs typeface="Crimson Roman Bold"/>
                <a:sym typeface="Crimson Roman Bold"/>
              </a:rPr>
              <a:t>Завдання кризового консультування – обговорити та узгодити з отримувачем і спрямувати на формування навичок подолання стресу, визначення психологічних механізмів подолання наслідків кризової ситуації тощо.</a:t>
            </a:r>
          </a:p>
        </p:txBody>
      </p:sp>
    </p:spTree>
  </p:cSld>
  <p:clrMapOvr>
    <a:masterClrMapping/>
  </p:clrMapOvr>
</p:sld>
</file>

<file path=ppt/slides/slide2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742914" y="3123667"/>
            <a:ext cx="3086100" cy="2036826"/>
            <a:chOff x="0" y="0"/>
            <a:chExt cx="635000" cy="419100"/>
          </a:xfrm>
        </p:grpSpPr>
        <p:sp>
          <p:nvSpPr>
            <p:cNvPr name="Freeform 3" id="3"/>
            <p:cNvSpPr/>
            <p:nvPr/>
          </p:nvSpPr>
          <p:spPr>
            <a:xfrm flipH="false" flipV="false" rot="0">
              <a:off x="0" y="0"/>
              <a:ext cx="635000" cy="419100"/>
            </a:xfrm>
            <a:custGeom>
              <a:avLst/>
              <a:gdLst/>
              <a:ahLst/>
              <a:cxnLst/>
              <a:rect r="r" b="b" t="t" l="l"/>
              <a:pathLst>
                <a:path h="419100" w="635000">
                  <a:moveTo>
                    <a:pt x="48997" y="0"/>
                  </a:moveTo>
                  <a:lnTo>
                    <a:pt x="586003" y="0"/>
                  </a:lnTo>
                  <a:cubicBezTo>
                    <a:pt x="598998" y="0"/>
                    <a:pt x="611460" y="5162"/>
                    <a:pt x="620649" y="14351"/>
                  </a:cubicBezTo>
                  <a:cubicBezTo>
                    <a:pt x="629838" y="23540"/>
                    <a:pt x="635000" y="36002"/>
                    <a:pt x="635000" y="48997"/>
                  </a:cubicBezTo>
                  <a:lnTo>
                    <a:pt x="635000" y="370103"/>
                  </a:lnTo>
                  <a:cubicBezTo>
                    <a:pt x="635000" y="383098"/>
                    <a:pt x="629838" y="395560"/>
                    <a:pt x="620649" y="404749"/>
                  </a:cubicBezTo>
                  <a:cubicBezTo>
                    <a:pt x="611460" y="413938"/>
                    <a:pt x="598998" y="419100"/>
                    <a:pt x="586003" y="419100"/>
                  </a:cubicBezTo>
                  <a:lnTo>
                    <a:pt x="48997" y="419100"/>
                  </a:lnTo>
                  <a:cubicBezTo>
                    <a:pt x="36002" y="419100"/>
                    <a:pt x="23540" y="413938"/>
                    <a:pt x="14351" y="404749"/>
                  </a:cubicBezTo>
                  <a:cubicBezTo>
                    <a:pt x="5162" y="395560"/>
                    <a:pt x="0" y="383098"/>
                    <a:pt x="0" y="370103"/>
                  </a:cubicBezTo>
                  <a:lnTo>
                    <a:pt x="0" y="48997"/>
                  </a:lnTo>
                  <a:cubicBezTo>
                    <a:pt x="0" y="36002"/>
                    <a:pt x="5162" y="23540"/>
                    <a:pt x="14351" y="14351"/>
                  </a:cubicBezTo>
                  <a:cubicBezTo>
                    <a:pt x="23540" y="5162"/>
                    <a:pt x="36002" y="0"/>
                    <a:pt x="48997" y="0"/>
                  </a:cubicBezTo>
                  <a:close/>
                </a:path>
              </a:pathLst>
            </a:custGeom>
            <a:solidFill>
              <a:srgbClr val="D9D9D9"/>
            </a:solidFill>
          </p:spPr>
        </p:sp>
        <p:sp>
          <p:nvSpPr>
            <p:cNvPr name="TextBox 4" id="4"/>
            <p:cNvSpPr txBox="true"/>
            <p:nvPr/>
          </p:nvSpPr>
          <p:spPr>
            <a:xfrm>
              <a:off x="0" y="-114300"/>
              <a:ext cx="635000" cy="533400"/>
            </a:xfrm>
            <a:prstGeom prst="rect">
              <a:avLst/>
            </a:prstGeom>
          </p:spPr>
          <p:txBody>
            <a:bodyPr anchor="ctr" rtlCol="false" tIns="50800" lIns="50800" bIns="50800" rIns="50800"/>
            <a:lstStyle/>
            <a:p>
              <a:pPr algn="ctr">
                <a:lnSpc>
                  <a:spcPts val="3640"/>
                </a:lnSpc>
              </a:pPr>
            </a:p>
          </p:txBody>
        </p:sp>
      </p:grpSp>
      <p:sp>
        <p:nvSpPr>
          <p:cNvPr name="TextBox 5" id="5"/>
          <p:cNvSpPr txBox="true"/>
          <p:nvPr/>
        </p:nvSpPr>
        <p:spPr>
          <a:xfrm rot="0">
            <a:off x="2571764" y="923925"/>
            <a:ext cx="13144473" cy="912494"/>
          </a:xfrm>
          <a:prstGeom prst="rect">
            <a:avLst/>
          </a:prstGeom>
        </p:spPr>
        <p:txBody>
          <a:bodyPr anchor="t" rtlCol="false" tIns="0" lIns="0" bIns="0" rIns="0">
            <a:spAutoFit/>
          </a:bodyPr>
          <a:lstStyle/>
          <a:p>
            <a:pPr algn="ctr">
              <a:lnSpc>
                <a:spcPts val="3360"/>
              </a:lnSpc>
              <a:spcBef>
                <a:spcPct val="0"/>
              </a:spcBef>
            </a:pPr>
            <a:r>
              <a:rPr lang="en-US" b="true" sz="2400" spc="48">
                <a:solidFill>
                  <a:srgbClr val="000000"/>
                </a:solidFill>
                <a:latin typeface="Crimson Roman Bold"/>
                <a:ea typeface="Crimson Roman Bold"/>
                <a:cs typeface="Crimson Roman Bold"/>
                <a:sym typeface="Crimson Roman Bold"/>
              </a:rPr>
              <a:t>При наданні психологічної допомоги (так званої «кризової інтервенції») психолог повинен керуватися наступними принципами:</a:t>
            </a:r>
          </a:p>
        </p:txBody>
      </p:sp>
      <p:grpSp>
        <p:nvGrpSpPr>
          <p:cNvPr name="Group 6" id="6"/>
          <p:cNvGrpSpPr/>
          <p:nvPr/>
        </p:nvGrpSpPr>
        <p:grpSpPr>
          <a:xfrm rot="0">
            <a:off x="5637376" y="3123667"/>
            <a:ext cx="3086100" cy="2036826"/>
            <a:chOff x="0" y="0"/>
            <a:chExt cx="635000" cy="419100"/>
          </a:xfrm>
        </p:grpSpPr>
        <p:sp>
          <p:nvSpPr>
            <p:cNvPr name="Freeform 7" id="7"/>
            <p:cNvSpPr/>
            <p:nvPr/>
          </p:nvSpPr>
          <p:spPr>
            <a:xfrm flipH="false" flipV="false" rot="0">
              <a:off x="0" y="0"/>
              <a:ext cx="635000" cy="419100"/>
            </a:xfrm>
            <a:custGeom>
              <a:avLst/>
              <a:gdLst/>
              <a:ahLst/>
              <a:cxnLst/>
              <a:rect r="r" b="b" t="t" l="l"/>
              <a:pathLst>
                <a:path h="419100" w="635000">
                  <a:moveTo>
                    <a:pt x="48997" y="0"/>
                  </a:moveTo>
                  <a:lnTo>
                    <a:pt x="586003" y="0"/>
                  </a:lnTo>
                  <a:cubicBezTo>
                    <a:pt x="598998" y="0"/>
                    <a:pt x="611460" y="5162"/>
                    <a:pt x="620649" y="14351"/>
                  </a:cubicBezTo>
                  <a:cubicBezTo>
                    <a:pt x="629838" y="23540"/>
                    <a:pt x="635000" y="36002"/>
                    <a:pt x="635000" y="48997"/>
                  </a:cubicBezTo>
                  <a:lnTo>
                    <a:pt x="635000" y="370103"/>
                  </a:lnTo>
                  <a:cubicBezTo>
                    <a:pt x="635000" y="383098"/>
                    <a:pt x="629838" y="395560"/>
                    <a:pt x="620649" y="404749"/>
                  </a:cubicBezTo>
                  <a:cubicBezTo>
                    <a:pt x="611460" y="413938"/>
                    <a:pt x="598998" y="419100"/>
                    <a:pt x="586003" y="419100"/>
                  </a:cubicBezTo>
                  <a:lnTo>
                    <a:pt x="48997" y="419100"/>
                  </a:lnTo>
                  <a:cubicBezTo>
                    <a:pt x="36002" y="419100"/>
                    <a:pt x="23540" y="413938"/>
                    <a:pt x="14351" y="404749"/>
                  </a:cubicBezTo>
                  <a:cubicBezTo>
                    <a:pt x="5162" y="395560"/>
                    <a:pt x="0" y="383098"/>
                    <a:pt x="0" y="370103"/>
                  </a:cubicBezTo>
                  <a:lnTo>
                    <a:pt x="0" y="48997"/>
                  </a:lnTo>
                  <a:cubicBezTo>
                    <a:pt x="0" y="36002"/>
                    <a:pt x="5162" y="23540"/>
                    <a:pt x="14351" y="14351"/>
                  </a:cubicBezTo>
                  <a:cubicBezTo>
                    <a:pt x="23540" y="5162"/>
                    <a:pt x="36002" y="0"/>
                    <a:pt x="48997" y="0"/>
                  </a:cubicBezTo>
                  <a:close/>
                </a:path>
              </a:pathLst>
            </a:custGeom>
            <a:solidFill>
              <a:srgbClr val="D9D9D9"/>
            </a:solidFill>
          </p:spPr>
        </p:sp>
        <p:sp>
          <p:nvSpPr>
            <p:cNvPr name="TextBox 8" id="8"/>
            <p:cNvSpPr txBox="true"/>
            <p:nvPr/>
          </p:nvSpPr>
          <p:spPr>
            <a:xfrm>
              <a:off x="0" y="-114300"/>
              <a:ext cx="635000" cy="533400"/>
            </a:xfrm>
            <a:prstGeom prst="rect">
              <a:avLst/>
            </a:prstGeom>
          </p:spPr>
          <p:txBody>
            <a:bodyPr anchor="ctr" rtlCol="false" tIns="50800" lIns="50800" bIns="50800" rIns="50800"/>
            <a:lstStyle/>
            <a:p>
              <a:pPr algn="ctr">
                <a:lnSpc>
                  <a:spcPts val="3640"/>
                </a:lnSpc>
              </a:pPr>
            </a:p>
          </p:txBody>
        </p:sp>
      </p:grpSp>
      <p:grpSp>
        <p:nvGrpSpPr>
          <p:cNvPr name="Group 9" id="9"/>
          <p:cNvGrpSpPr/>
          <p:nvPr/>
        </p:nvGrpSpPr>
        <p:grpSpPr>
          <a:xfrm rot="0">
            <a:off x="10230906" y="3106674"/>
            <a:ext cx="3086100" cy="2036826"/>
            <a:chOff x="0" y="0"/>
            <a:chExt cx="635000" cy="419100"/>
          </a:xfrm>
        </p:grpSpPr>
        <p:sp>
          <p:nvSpPr>
            <p:cNvPr name="Freeform 10" id="10"/>
            <p:cNvSpPr/>
            <p:nvPr/>
          </p:nvSpPr>
          <p:spPr>
            <a:xfrm flipH="false" flipV="false" rot="0">
              <a:off x="0" y="0"/>
              <a:ext cx="635000" cy="419100"/>
            </a:xfrm>
            <a:custGeom>
              <a:avLst/>
              <a:gdLst/>
              <a:ahLst/>
              <a:cxnLst/>
              <a:rect r="r" b="b" t="t" l="l"/>
              <a:pathLst>
                <a:path h="419100" w="635000">
                  <a:moveTo>
                    <a:pt x="48997" y="0"/>
                  </a:moveTo>
                  <a:lnTo>
                    <a:pt x="586003" y="0"/>
                  </a:lnTo>
                  <a:cubicBezTo>
                    <a:pt x="598998" y="0"/>
                    <a:pt x="611460" y="5162"/>
                    <a:pt x="620649" y="14351"/>
                  </a:cubicBezTo>
                  <a:cubicBezTo>
                    <a:pt x="629838" y="23540"/>
                    <a:pt x="635000" y="36002"/>
                    <a:pt x="635000" y="48997"/>
                  </a:cubicBezTo>
                  <a:lnTo>
                    <a:pt x="635000" y="370103"/>
                  </a:lnTo>
                  <a:cubicBezTo>
                    <a:pt x="635000" y="383098"/>
                    <a:pt x="629838" y="395560"/>
                    <a:pt x="620649" y="404749"/>
                  </a:cubicBezTo>
                  <a:cubicBezTo>
                    <a:pt x="611460" y="413938"/>
                    <a:pt x="598998" y="419100"/>
                    <a:pt x="586003" y="419100"/>
                  </a:cubicBezTo>
                  <a:lnTo>
                    <a:pt x="48997" y="419100"/>
                  </a:lnTo>
                  <a:cubicBezTo>
                    <a:pt x="36002" y="419100"/>
                    <a:pt x="23540" y="413938"/>
                    <a:pt x="14351" y="404749"/>
                  </a:cubicBezTo>
                  <a:cubicBezTo>
                    <a:pt x="5162" y="395560"/>
                    <a:pt x="0" y="383098"/>
                    <a:pt x="0" y="370103"/>
                  </a:cubicBezTo>
                  <a:lnTo>
                    <a:pt x="0" y="48997"/>
                  </a:lnTo>
                  <a:cubicBezTo>
                    <a:pt x="0" y="36002"/>
                    <a:pt x="5162" y="23540"/>
                    <a:pt x="14351" y="14351"/>
                  </a:cubicBezTo>
                  <a:cubicBezTo>
                    <a:pt x="23540" y="5162"/>
                    <a:pt x="36002" y="0"/>
                    <a:pt x="48997" y="0"/>
                  </a:cubicBezTo>
                  <a:close/>
                </a:path>
              </a:pathLst>
            </a:custGeom>
            <a:solidFill>
              <a:srgbClr val="D9D9D9"/>
            </a:solidFill>
          </p:spPr>
        </p:sp>
        <p:sp>
          <p:nvSpPr>
            <p:cNvPr name="TextBox 11" id="11"/>
            <p:cNvSpPr txBox="true"/>
            <p:nvPr/>
          </p:nvSpPr>
          <p:spPr>
            <a:xfrm>
              <a:off x="0" y="-114300"/>
              <a:ext cx="635000" cy="533400"/>
            </a:xfrm>
            <a:prstGeom prst="rect">
              <a:avLst/>
            </a:prstGeom>
          </p:spPr>
          <p:txBody>
            <a:bodyPr anchor="ctr" rtlCol="false" tIns="50800" lIns="50800" bIns="50800" rIns="50800"/>
            <a:lstStyle/>
            <a:p>
              <a:pPr algn="ctr">
                <a:lnSpc>
                  <a:spcPts val="3640"/>
                </a:lnSpc>
              </a:pPr>
            </a:p>
          </p:txBody>
        </p:sp>
      </p:grpSp>
      <p:grpSp>
        <p:nvGrpSpPr>
          <p:cNvPr name="Group 12" id="12"/>
          <p:cNvGrpSpPr/>
          <p:nvPr/>
        </p:nvGrpSpPr>
        <p:grpSpPr>
          <a:xfrm rot="0">
            <a:off x="14352512" y="3106674"/>
            <a:ext cx="3086100" cy="2036826"/>
            <a:chOff x="0" y="0"/>
            <a:chExt cx="635000" cy="419100"/>
          </a:xfrm>
        </p:grpSpPr>
        <p:sp>
          <p:nvSpPr>
            <p:cNvPr name="Freeform 13" id="13"/>
            <p:cNvSpPr/>
            <p:nvPr/>
          </p:nvSpPr>
          <p:spPr>
            <a:xfrm flipH="false" flipV="false" rot="0">
              <a:off x="0" y="0"/>
              <a:ext cx="635000" cy="419100"/>
            </a:xfrm>
            <a:custGeom>
              <a:avLst/>
              <a:gdLst/>
              <a:ahLst/>
              <a:cxnLst/>
              <a:rect r="r" b="b" t="t" l="l"/>
              <a:pathLst>
                <a:path h="419100" w="635000">
                  <a:moveTo>
                    <a:pt x="48997" y="0"/>
                  </a:moveTo>
                  <a:lnTo>
                    <a:pt x="586003" y="0"/>
                  </a:lnTo>
                  <a:cubicBezTo>
                    <a:pt x="598998" y="0"/>
                    <a:pt x="611460" y="5162"/>
                    <a:pt x="620649" y="14351"/>
                  </a:cubicBezTo>
                  <a:cubicBezTo>
                    <a:pt x="629838" y="23540"/>
                    <a:pt x="635000" y="36002"/>
                    <a:pt x="635000" y="48997"/>
                  </a:cubicBezTo>
                  <a:lnTo>
                    <a:pt x="635000" y="370103"/>
                  </a:lnTo>
                  <a:cubicBezTo>
                    <a:pt x="635000" y="383098"/>
                    <a:pt x="629838" y="395560"/>
                    <a:pt x="620649" y="404749"/>
                  </a:cubicBezTo>
                  <a:cubicBezTo>
                    <a:pt x="611460" y="413938"/>
                    <a:pt x="598998" y="419100"/>
                    <a:pt x="586003" y="419100"/>
                  </a:cubicBezTo>
                  <a:lnTo>
                    <a:pt x="48997" y="419100"/>
                  </a:lnTo>
                  <a:cubicBezTo>
                    <a:pt x="36002" y="419100"/>
                    <a:pt x="23540" y="413938"/>
                    <a:pt x="14351" y="404749"/>
                  </a:cubicBezTo>
                  <a:cubicBezTo>
                    <a:pt x="5162" y="395560"/>
                    <a:pt x="0" y="383098"/>
                    <a:pt x="0" y="370103"/>
                  </a:cubicBezTo>
                  <a:lnTo>
                    <a:pt x="0" y="48997"/>
                  </a:lnTo>
                  <a:cubicBezTo>
                    <a:pt x="0" y="36002"/>
                    <a:pt x="5162" y="23540"/>
                    <a:pt x="14351" y="14351"/>
                  </a:cubicBezTo>
                  <a:cubicBezTo>
                    <a:pt x="23540" y="5162"/>
                    <a:pt x="36002" y="0"/>
                    <a:pt x="48997" y="0"/>
                  </a:cubicBezTo>
                  <a:close/>
                </a:path>
              </a:pathLst>
            </a:custGeom>
            <a:solidFill>
              <a:srgbClr val="D9D9D9"/>
            </a:solidFill>
          </p:spPr>
        </p:sp>
        <p:sp>
          <p:nvSpPr>
            <p:cNvPr name="TextBox 14" id="14"/>
            <p:cNvSpPr txBox="true"/>
            <p:nvPr/>
          </p:nvSpPr>
          <p:spPr>
            <a:xfrm>
              <a:off x="0" y="-114300"/>
              <a:ext cx="635000" cy="533400"/>
            </a:xfrm>
            <a:prstGeom prst="rect">
              <a:avLst/>
            </a:prstGeom>
          </p:spPr>
          <p:txBody>
            <a:bodyPr anchor="ctr" rtlCol="false" tIns="50800" lIns="50800" bIns="50800" rIns="50800"/>
            <a:lstStyle/>
            <a:p>
              <a:pPr algn="ctr">
                <a:lnSpc>
                  <a:spcPts val="3640"/>
                </a:lnSpc>
              </a:pPr>
            </a:p>
          </p:txBody>
        </p:sp>
      </p:grpSp>
      <p:grpSp>
        <p:nvGrpSpPr>
          <p:cNvPr name="Group 15" id="15"/>
          <p:cNvGrpSpPr/>
          <p:nvPr/>
        </p:nvGrpSpPr>
        <p:grpSpPr>
          <a:xfrm rot="0">
            <a:off x="2938633" y="6258843"/>
            <a:ext cx="3086100" cy="2036826"/>
            <a:chOff x="0" y="0"/>
            <a:chExt cx="635000" cy="419100"/>
          </a:xfrm>
        </p:grpSpPr>
        <p:sp>
          <p:nvSpPr>
            <p:cNvPr name="Freeform 16" id="16"/>
            <p:cNvSpPr/>
            <p:nvPr/>
          </p:nvSpPr>
          <p:spPr>
            <a:xfrm flipH="false" flipV="false" rot="0">
              <a:off x="0" y="0"/>
              <a:ext cx="635000" cy="419100"/>
            </a:xfrm>
            <a:custGeom>
              <a:avLst/>
              <a:gdLst/>
              <a:ahLst/>
              <a:cxnLst/>
              <a:rect r="r" b="b" t="t" l="l"/>
              <a:pathLst>
                <a:path h="419100" w="635000">
                  <a:moveTo>
                    <a:pt x="48997" y="0"/>
                  </a:moveTo>
                  <a:lnTo>
                    <a:pt x="586003" y="0"/>
                  </a:lnTo>
                  <a:cubicBezTo>
                    <a:pt x="598998" y="0"/>
                    <a:pt x="611460" y="5162"/>
                    <a:pt x="620649" y="14351"/>
                  </a:cubicBezTo>
                  <a:cubicBezTo>
                    <a:pt x="629838" y="23540"/>
                    <a:pt x="635000" y="36002"/>
                    <a:pt x="635000" y="48997"/>
                  </a:cubicBezTo>
                  <a:lnTo>
                    <a:pt x="635000" y="370103"/>
                  </a:lnTo>
                  <a:cubicBezTo>
                    <a:pt x="635000" y="383098"/>
                    <a:pt x="629838" y="395560"/>
                    <a:pt x="620649" y="404749"/>
                  </a:cubicBezTo>
                  <a:cubicBezTo>
                    <a:pt x="611460" y="413938"/>
                    <a:pt x="598998" y="419100"/>
                    <a:pt x="586003" y="419100"/>
                  </a:cubicBezTo>
                  <a:lnTo>
                    <a:pt x="48997" y="419100"/>
                  </a:lnTo>
                  <a:cubicBezTo>
                    <a:pt x="36002" y="419100"/>
                    <a:pt x="23540" y="413938"/>
                    <a:pt x="14351" y="404749"/>
                  </a:cubicBezTo>
                  <a:cubicBezTo>
                    <a:pt x="5162" y="395560"/>
                    <a:pt x="0" y="383098"/>
                    <a:pt x="0" y="370103"/>
                  </a:cubicBezTo>
                  <a:lnTo>
                    <a:pt x="0" y="48997"/>
                  </a:lnTo>
                  <a:cubicBezTo>
                    <a:pt x="0" y="36002"/>
                    <a:pt x="5162" y="23540"/>
                    <a:pt x="14351" y="14351"/>
                  </a:cubicBezTo>
                  <a:cubicBezTo>
                    <a:pt x="23540" y="5162"/>
                    <a:pt x="36002" y="0"/>
                    <a:pt x="48997" y="0"/>
                  </a:cubicBezTo>
                  <a:close/>
                </a:path>
              </a:pathLst>
            </a:custGeom>
            <a:solidFill>
              <a:srgbClr val="D9D9D9"/>
            </a:solidFill>
          </p:spPr>
        </p:sp>
        <p:sp>
          <p:nvSpPr>
            <p:cNvPr name="TextBox 17" id="17"/>
            <p:cNvSpPr txBox="true"/>
            <p:nvPr/>
          </p:nvSpPr>
          <p:spPr>
            <a:xfrm>
              <a:off x="0" y="-114300"/>
              <a:ext cx="635000" cy="533400"/>
            </a:xfrm>
            <a:prstGeom prst="rect">
              <a:avLst/>
            </a:prstGeom>
          </p:spPr>
          <p:txBody>
            <a:bodyPr anchor="ctr" rtlCol="false" tIns="50800" lIns="50800" bIns="50800" rIns="50800"/>
            <a:lstStyle/>
            <a:p>
              <a:pPr algn="ctr">
                <a:lnSpc>
                  <a:spcPts val="3640"/>
                </a:lnSpc>
              </a:pPr>
            </a:p>
          </p:txBody>
        </p:sp>
      </p:grpSp>
      <p:grpSp>
        <p:nvGrpSpPr>
          <p:cNvPr name="Group 18" id="18"/>
          <p:cNvGrpSpPr/>
          <p:nvPr/>
        </p:nvGrpSpPr>
        <p:grpSpPr>
          <a:xfrm rot="0">
            <a:off x="8070155" y="6258843"/>
            <a:ext cx="3086100" cy="2036826"/>
            <a:chOff x="0" y="0"/>
            <a:chExt cx="635000" cy="419100"/>
          </a:xfrm>
        </p:grpSpPr>
        <p:sp>
          <p:nvSpPr>
            <p:cNvPr name="Freeform 19" id="19"/>
            <p:cNvSpPr/>
            <p:nvPr/>
          </p:nvSpPr>
          <p:spPr>
            <a:xfrm flipH="false" flipV="false" rot="0">
              <a:off x="0" y="0"/>
              <a:ext cx="635000" cy="419100"/>
            </a:xfrm>
            <a:custGeom>
              <a:avLst/>
              <a:gdLst/>
              <a:ahLst/>
              <a:cxnLst/>
              <a:rect r="r" b="b" t="t" l="l"/>
              <a:pathLst>
                <a:path h="419100" w="635000">
                  <a:moveTo>
                    <a:pt x="48997" y="0"/>
                  </a:moveTo>
                  <a:lnTo>
                    <a:pt x="586003" y="0"/>
                  </a:lnTo>
                  <a:cubicBezTo>
                    <a:pt x="598998" y="0"/>
                    <a:pt x="611460" y="5162"/>
                    <a:pt x="620649" y="14351"/>
                  </a:cubicBezTo>
                  <a:cubicBezTo>
                    <a:pt x="629838" y="23540"/>
                    <a:pt x="635000" y="36002"/>
                    <a:pt x="635000" y="48997"/>
                  </a:cubicBezTo>
                  <a:lnTo>
                    <a:pt x="635000" y="370103"/>
                  </a:lnTo>
                  <a:cubicBezTo>
                    <a:pt x="635000" y="383098"/>
                    <a:pt x="629838" y="395560"/>
                    <a:pt x="620649" y="404749"/>
                  </a:cubicBezTo>
                  <a:cubicBezTo>
                    <a:pt x="611460" y="413938"/>
                    <a:pt x="598998" y="419100"/>
                    <a:pt x="586003" y="419100"/>
                  </a:cubicBezTo>
                  <a:lnTo>
                    <a:pt x="48997" y="419100"/>
                  </a:lnTo>
                  <a:cubicBezTo>
                    <a:pt x="36002" y="419100"/>
                    <a:pt x="23540" y="413938"/>
                    <a:pt x="14351" y="404749"/>
                  </a:cubicBezTo>
                  <a:cubicBezTo>
                    <a:pt x="5162" y="395560"/>
                    <a:pt x="0" y="383098"/>
                    <a:pt x="0" y="370103"/>
                  </a:cubicBezTo>
                  <a:lnTo>
                    <a:pt x="0" y="48997"/>
                  </a:lnTo>
                  <a:cubicBezTo>
                    <a:pt x="0" y="36002"/>
                    <a:pt x="5162" y="23540"/>
                    <a:pt x="14351" y="14351"/>
                  </a:cubicBezTo>
                  <a:cubicBezTo>
                    <a:pt x="23540" y="5162"/>
                    <a:pt x="36002" y="0"/>
                    <a:pt x="48997" y="0"/>
                  </a:cubicBezTo>
                  <a:close/>
                </a:path>
              </a:pathLst>
            </a:custGeom>
            <a:solidFill>
              <a:srgbClr val="D9D9D9"/>
            </a:solidFill>
          </p:spPr>
        </p:sp>
        <p:sp>
          <p:nvSpPr>
            <p:cNvPr name="TextBox 20" id="20"/>
            <p:cNvSpPr txBox="true"/>
            <p:nvPr/>
          </p:nvSpPr>
          <p:spPr>
            <a:xfrm>
              <a:off x="0" y="-114300"/>
              <a:ext cx="635000" cy="533400"/>
            </a:xfrm>
            <a:prstGeom prst="rect">
              <a:avLst/>
            </a:prstGeom>
          </p:spPr>
          <p:txBody>
            <a:bodyPr anchor="ctr" rtlCol="false" tIns="50800" lIns="50800" bIns="50800" rIns="50800"/>
            <a:lstStyle/>
            <a:p>
              <a:pPr algn="ctr">
                <a:lnSpc>
                  <a:spcPts val="3640"/>
                </a:lnSpc>
              </a:pPr>
            </a:p>
          </p:txBody>
        </p:sp>
      </p:grpSp>
      <p:grpSp>
        <p:nvGrpSpPr>
          <p:cNvPr name="Group 21" id="21"/>
          <p:cNvGrpSpPr/>
          <p:nvPr/>
        </p:nvGrpSpPr>
        <p:grpSpPr>
          <a:xfrm rot="0">
            <a:off x="13201677" y="6258843"/>
            <a:ext cx="3086100" cy="2036826"/>
            <a:chOff x="0" y="0"/>
            <a:chExt cx="635000" cy="419100"/>
          </a:xfrm>
        </p:grpSpPr>
        <p:sp>
          <p:nvSpPr>
            <p:cNvPr name="Freeform 22" id="22"/>
            <p:cNvSpPr/>
            <p:nvPr/>
          </p:nvSpPr>
          <p:spPr>
            <a:xfrm flipH="false" flipV="false" rot="0">
              <a:off x="0" y="0"/>
              <a:ext cx="635000" cy="419100"/>
            </a:xfrm>
            <a:custGeom>
              <a:avLst/>
              <a:gdLst/>
              <a:ahLst/>
              <a:cxnLst/>
              <a:rect r="r" b="b" t="t" l="l"/>
              <a:pathLst>
                <a:path h="419100" w="635000">
                  <a:moveTo>
                    <a:pt x="48997" y="0"/>
                  </a:moveTo>
                  <a:lnTo>
                    <a:pt x="586003" y="0"/>
                  </a:lnTo>
                  <a:cubicBezTo>
                    <a:pt x="598998" y="0"/>
                    <a:pt x="611460" y="5162"/>
                    <a:pt x="620649" y="14351"/>
                  </a:cubicBezTo>
                  <a:cubicBezTo>
                    <a:pt x="629838" y="23540"/>
                    <a:pt x="635000" y="36002"/>
                    <a:pt x="635000" y="48997"/>
                  </a:cubicBezTo>
                  <a:lnTo>
                    <a:pt x="635000" y="370103"/>
                  </a:lnTo>
                  <a:cubicBezTo>
                    <a:pt x="635000" y="383098"/>
                    <a:pt x="629838" y="395560"/>
                    <a:pt x="620649" y="404749"/>
                  </a:cubicBezTo>
                  <a:cubicBezTo>
                    <a:pt x="611460" y="413938"/>
                    <a:pt x="598998" y="419100"/>
                    <a:pt x="586003" y="419100"/>
                  </a:cubicBezTo>
                  <a:lnTo>
                    <a:pt x="48997" y="419100"/>
                  </a:lnTo>
                  <a:cubicBezTo>
                    <a:pt x="36002" y="419100"/>
                    <a:pt x="23540" y="413938"/>
                    <a:pt x="14351" y="404749"/>
                  </a:cubicBezTo>
                  <a:cubicBezTo>
                    <a:pt x="5162" y="395560"/>
                    <a:pt x="0" y="383098"/>
                    <a:pt x="0" y="370103"/>
                  </a:cubicBezTo>
                  <a:lnTo>
                    <a:pt x="0" y="48997"/>
                  </a:lnTo>
                  <a:cubicBezTo>
                    <a:pt x="0" y="36002"/>
                    <a:pt x="5162" y="23540"/>
                    <a:pt x="14351" y="14351"/>
                  </a:cubicBezTo>
                  <a:cubicBezTo>
                    <a:pt x="23540" y="5162"/>
                    <a:pt x="36002" y="0"/>
                    <a:pt x="48997" y="0"/>
                  </a:cubicBezTo>
                  <a:close/>
                </a:path>
              </a:pathLst>
            </a:custGeom>
            <a:solidFill>
              <a:srgbClr val="D9D9D9"/>
            </a:solidFill>
          </p:spPr>
        </p:sp>
        <p:sp>
          <p:nvSpPr>
            <p:cNvPr name="TextBox 23" id="23"/>
            <p:cNvSpPr txBox="true"/>
            <p:nvPr/>
          </p:nvSpPr>
          <p:spPr>
            <a:xfrm>
              <a:off x="0" y="-114300"/>
              <a:ext cx="635000" cy="533400"/>
            </a:xfrm>
            <a:prstGeom prst="rect">
              <a:avLst/>
            </a:prstGeom>
          </p:spPr>
          <p:txBody>
            <a:bodyPr anchor="ctr" rtlCol="false" tIns="50800" lIns="50800" bIns="50800" rIns="50800"/>
            <a:lstStyle/>
            <a:p>
              <a:pPr algn="ctr">
                <a:lnSpc>
                  <a:spcPts val="3640"/>
                </a:lnSpc>
              </a:pPr>
            </a:p>
          </p:txBody>
        </p:sp>
      </p:grpSp>
      <p:sp>
        <p:nvSpPr>
          <p:cNvPr name="TextBox 24" id="24"/>
          <p:cNvSpPr txBox="true"/>
          <p:nvPr/>
        </p:nvSpPr>
        <p:spPr>
          <a:xfrm rot="0">
            <a:off x="919062" y="3571367"/>
            <a:ext cx="2733804" cy="993139"/>
          </a:xfrm>
          <a:prstGeom prst="rect">
            <a:avLst/>
          </a:prstGeom>
        </p:spPr>
        <p:txBody>
          <a:bodyPr anchor="t" rtlCol="false" tIns="0" lIns="0" bIns="0" rIns="0">
            <a:spAutoFit/>
          </a:bodyPr>
          <a:lstStyle/>
          <a:p>
            <a:pPr algn="ctr">
              <a:lnSpc>
                <a:spcPts val="3640"/>
              </a:lnSpc>
              <a:spcBef>
                <a:spcPct val="0"/>
              </a:spcBef>
            </a:pPr>
            <a:r>
              <a:rPr lang="en-US" b="true" sz="2600" spc="52">
                <a:solidFill>
                  <a:srgbClr val="000000"/>
                </a:solidFill>
                <a:latin typeface="Crimson Roman Bold"/>
                <a:ea typeface="Crimson Roman Bold"/>
                <a:cs typeface="Crimson Roman Bold"/>
                <a:sym typeface="Crimson Roman Bold"/>
              </a:rPr>
              <a:t>Емпатичний контакт</a:t>
            </a:r>
          </a:p>
        </p:txBody>
      </p:sp>
      <p:sp>
        <p:nvSpPr>
          <p:cNvPr name="TextBox 25" id="25"/>
          <p:cNvSpPr txBox="true"/>
          <p:nvPr/>
        </p:nvSpPr>
        <p:spPr>
          <a:xfrm rot="0">
            <a:off x="5637376" y="3824581"/>
            <a:ext cx="3086100" cy="520699"/>
          </a:xfrm>
          <a:prstGeom prst="rect">
            <a:avLst/>
          </a:prstGeom>
        </p:spPr>
        <p:txBody>
          <a:bodyPr anchor="t" rtlCol="false" tIns="0" lIns="0" bIns="0" rIns="0">
            <a:spAutoFit/>
          </a:bodyPr>
          <a:lstStyle/>
          <a:p>
            <a:pPr algn="ctr">
              <a:lnSpc>
                <a:spcPts val="3640"/>
              </a:lnSpc>
              <a:spcBef>
                <a:spcPct val="0"/>
              </a:spcBef>
            </a:pPr>
            <a:r>
              <a:rPr lang="en-US" b="true" sz="2600" spc="52">
                <a:solidFill>
                  <a:srgbClr val="000000"/>
                </a:solidFill>
                <a:latin typeface="Crimson Roman Bold"/>
                <a:ea typeface="Crimson Roman Bold"/>
                <a:cs typeface="Crimson Roman Bold"/>
                <a:sym typeface="Crimson Roman Bold"/>
              </a:rPr>
              <a:t>Невідкладність</a:t>
            </a:r>
          </a:p>
        </p:txBody>
      </p:sp>
      <p:sp>
        <p:nvSpPr>
          <p:cNvPr name="TextBox 26" id="26"/>
          <p:cNvSpPr txBox="true"/>
          <p:nvPr/>
        </p:nvSpPr>
        <p:spPr>
          <a:xfrm rot="0">
            <a:off x="10346235" y="3352141"/>
            <a:ext cx="2970771" cy="1465579"/>
          </a:xfrm>
          <a:prstGeom prst="rect">
            <a:avLst/>
          </a:prstGeom>
        </p:spPr>
        <p:txBody>
          <a:bodyPr anchor="t" rtlCol="false" tIns="0" lIns="0" bIns="0" rIns="0">
            <a:spAutoFit/>
          </a:bodyPr>
          <a:lstStyle/>
          <a:p>
            <a:pPr algn="ctr">
              <a:lnSpc>
                <a:spcPts val="3640"/>
              </a:lnSpc>
              <a:spcBef>
                <a:spcPct val="0"/>
              </a:spcBef>
            </a:pPr>
            <a:r>
              <a:rPr lang="en-US" b="true" sz="2600" spc="52">
                <a:solidFill>
                  <a:srgbClr val="000000"/>
                </a:solidFill>
                <a:latin typeface="Crimson Roman Bold"/>
                <a:ea typeface="Crimson Roman Bold"/>
                <a:cs typeface="Crimson Roman Bold"/>
                <a:sym typeface="Crimson Roman Bold"/>
              </a:rPr>
              <a:t>Високий рівень активності психолога</a:t>
            </a:r>
          </a:p>
        </p:txBody>
      </p:sp>
      <p:sp>
        <p:nvSpPr>
          <p:cNvPr name="TextBox 27" id="27"/>
          <p:cNvSpPr txBox="true"/>
          <p:nvPr/>
        </p:nvSpPr>
        <p:spPr>
          <a:xfrm rot="0">
            <a:off x="14599120" y="3385161"/>
            <a:ext cx="2592885" cy="993139"/>
          </a:xfrm>
          <a:prstGeom prst="rect">
            <a:avLst/>
          </a:prstGeom>
        </p:spPr>
        <p:txBody>
          <a:bodyPr anchor="t" rtlCol="false" tIns="0" lIns="0" bIns="0" rIns="0">
            <a:spAutoFit/>
          </a:bodyPr>
          <a:lstStyle/>
          <a:p>
            <a:pPr algn="ctr">
              <a:lnSpc>
                <a:spcPts val="3640"/>
              </a:lnSpc>
              <a:spcBef>
                <a:spcPct val="0"/>
              </a:spcBef>
            </a:pPr>
            <a:r>
              <a:rPr lang="en-US" b="true" sz="2600" spc="52">
                <a:solidFill>
                  <a:srgbClr val="000000"/>
                </a:solidFill>
                <a:latin typeface="Crimson Roman Bold"/>
                <a:ea typeface="Crimson Roman Bold"/>
                <a:cs typeface="Crimson Roman Bold"/>
                <a:sym typeface="Crimson Roman Bold"/>
              </a:rPr>
              <a:t>Обмеження цілей</a:t>
            </a:r>
          </a:p>
        </p:txBody>
      </p:sp>
      <p:sp>
        <p:nvSpPr>
          <p:cNvPr name="TextBox 28" id="28"/>
          <p:cNvSpPr txBox="true"/>
          <p:nvPr/>
        </p:nvSpPr>
        <p:spPr>
          <a:xfrm rot="0">
            <a:off x="3132311" y="6894043"/>
            <a:ext cx="2698744" cy="520699"/>
          </a:xfrm>
          <a:prstGeom prst="rect">
            <a:avLst/>
          </a:prstGeom>
        </p:spPr>
        <p:txBody>
          <a:bodyPr anchor="t" rtlCol="false" tIns="0" lIns="0" bIns="0" rIns="0">
            <a:spAutoFit/>
          </a:bodyPr>
          <a:lstStyle/>
          <a:p>
            <a:pPr algn="ctr">
              <a:lnSpc>
                <a:spcPts val="3640"/>
              </a:lnSpc>
              <a:spcBef>
                <a:spcPct val="0"/>
              </a:spcBef>
            </a:pPr>
            <a:r>
              <a:rPr lang="en-US" b="true" sz="2600" spc="52">
                <a:solidFill>
                  <a:srgbClr val="000000"/>
                </a:solidFill>
                <a:latin typeface="Crimson Roman Bold"/>
                <a:ea typeface="Crimson Roman Bold"/>
                <a:cs typeface="Crimson Roman Bold"/>
                <a:sym typeface="Crimson Roman Bold"/>
              </a:rPr>
              <a:t>Підтримка</a:t>
            </a:r>
          </a:p>
        </p:txBody>
      </p:sp>
      <p:sp>
        <p:nvSpPr>
          <p:cNvPr name="TextBox 29" id="29"/>
          <p:cNvSpPr txBox="true"/>
          <p:nvPr/>
        </p:nvSpPr>
        <p:spPr>
          <a:xfrm rot="0">
            <a:off x="8140614" y="6487317"/>
            <a:ext cx="2945181" cy="1465579"/>
          </a:xfrm>
          <a:prstGeom prst="rect">
            <a:avLst/>
          </a:prstGeom>
        </p:spPr>
        <p:txBody>
          <a:bodyPr anchor="t" rtlCol="false" tIns="0" lIns="0" bIns="0" rIns="0">
            <a:spAutoFit/>
          </a:bodyPr>
          <a:lstStyle/>
          <a:p>
            <a:pPr algn="ctr">
              <a:lnSpc>
                <a:spcPts val="3640"/>
              </a:lnSpc>
              <a:spcBef>
                <a:spcPct val="0"/>
              </a:spcBef>
            </a:pPr>
            <a:r>
              <a:rPr lang="en-US" b="true" sz="2600" spc="52">
                <a:solidFill>
                  <a:srgbClr val="000000"/>
                </a:solidFill>
                <a:latin typeface="Crimson Roman Bold"/>
                <a:ea typeface="Crimson Roman Bold"/>
                <a:cs typeface="Crimson Roman Bold"/>
                <a:sym typeface="Crimson Roman Bold"/>
              </a:rPr>
              <a:t>Сфокусованість на основній проблемі</a:t>
            </a:r>
          </a:p>
        </p:txBody>
      </p:sp>
      <p:sp>
        <p:nvSpPr>
          <p:cNvPr name="TextBox 30" id="30"/>
          <p:cNvSpPr txBox="true"/>
          <p:nvPr/>
        </p:nvSpPr>
        <p:spPr>
          <a:xfrm rot="0">
            <a:off x="13945376" y="6894043"/>
            <a:ext cx="1770860" cy="520699"/>
          </a:xfrm>
          <a:prstGeom prst="rect">
            <a:avLst/>
          </a:prstGeom>
        </p:spPr>
        <p:txBody>
          <a:bodyPr anchor="t" rtlCol="false" tIns="0" lIns="0" bIns="0" rIns="0">
            <a:spAutoFit/>
          </a:bodyPr>
          <a:lstStyle/>
          <a:p>
            <a:pPr algn="ctr">
              <a:lnSpc>
                <a:spcPts val="3640"/>
              </a:lnSpc>
              <a:spcBef>
                <a:spcPct val="0"/>
              </a:spcBef>
            </a:pPr>
            <a:r>
              <a:rPr lang="en-US" b="true" sz="2600" spc="52">
                <a:solidFill>
                  <a:srgbClr val="000000"/>
                </a:solidFill>
                <a:latin typeface="Crimson Roman Bold"/>
                <a:ea typeface="Crimson Roman Bold"/>
                <a:cs typeface="Crimson Roman Bold"/>
                <a:sym typeface="Crimson Roman Bold"/>
              </a:rPr>
              <a:t>Повага</a:t>
            </a:r>
          </a:p>
        </p:txBody>
      </p:sp>
      <p:sp>
        <p:nvSpPr>
          <p:cNvPr name="TextBox 31" id="31"/>
          <p:cNvSpPr txBox="true"/>
          <p:nvPr/>
        </p:nvSpPr>
        <p:spPr>
          <a:xfrm rot="0">
            <a:off x="1028700" y="8512013"/>
            <a:ext cx="16230600" cy="993139"/>
          </a:xfrm>
          <a:prstGeom prst="rect">
            <a:avLst/>
          </a:prstGeom>
        </p:spPr>
        <p:txBody>
          <a:bodyPr anchor="t" rtlCol="false" tIns="0" lIns="0" bIns="0" rIns="0">
            <a:spAutoFit/>
          </a:bodyPr>
          <a:lstStyle/>
          <a:p>
            <a:pPr algn="ctr">
              <a:lnSpc>
                <a:spcPts val="3640"/>
              </a:lnSpc>
              <a:spcBef>
                <a:spcPct val="0"/>
              </a:spcBef>
            </a:pPr>
            <a:r>
              <a:rPr lang="en-US" b="true" sz="2600" spc="52">
                <a:solidFill>
                  <a:srgbClr val="000000"/>
                </a:solidFill>
                <a:latin typeface="Crimson Roman Bold"/>
                <a:ea typeface="Crimson Roman Bold"/>
                <a:cs typeface="Crimson Roman Bold"/>
                <a:sym typeface="Crimson Roman Bold"/>
              </a:rPr>
              <a:t>Кризова допомога повинна бути реалістичною й цілеспрямованою, тому її загальна стратегія може бути побудована за типом навчання стратегії розв'язання проблем.</a:t>
            </a:r>
          </a:p>
        </p:txBody>
      </p:sp>
    </p:spTree>
  </p:cSld>
  <p:clrMapOvr>
    <a:masterClrMapping/>
  </p:clrMapOvr>
</p:sld>
</file>

<file path=ppt/slides/slide2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4870890" y="1209091"/>
            <a:ext cx="5915739" cy="520699"/>
          </a:xfrm>
          <a:prstGeom prst="rect">
            <a:avLst/>
          </a:prstGeom>
        </p:spPr>
        <p:txBody>
          <a:bodyPr anchor="t" rtlCol="false" tIns="0" lIns="0" bIns="0" rIns="0">
            <a:spAutoFit/>
          </a:bodyPr>
          <a:lstStyle/>
          <a:p>
            <a:pPr algn="ctr">
              <a:lnSpc>
                <a:spcPts val="3640"/>
              </a:lnSpc>
              <a:spcBef>
                <a:spcPct val="0"/>
              </a:spcBef>
            </a:pPr>
            <a:r>
              <a:rPr lang="en-US" b="true" sz="2600" spc="52">
                <a:solidFill>
                  <a:srgbClr val="000000"/>
                </a:solidFill>
                <a:latin typeface="Crimson Roman Bold"/>
                <a:ea typeface="Crimson Roman Bold"/>
                <a:cs typeface="Crimson Roman Bold"/>
                <a:sym typeface="Crimson Roman Bold"/>
              </a:rPr>
              <a:t>СПИСОК ВИКОРИСТАНИХ ДЖЕРЕЛ</a:t>
            </a:r>
          </a:p>
        </p:txBody>
      </p:sp>
      <p:sp>
        <p:nvSpPr>
          <p:cNvPr name="TextBox 3" id="3"/>
          <p:cNvSpPr txBox="true"/>
          <p:nvPr/>
        </p:nvSpPr>
        <p:spPr>
          <a:xfrm rot="0">
            <a:off x="1535818" y="2155678"/>
            <a:ext cx="15380769" cy="993139"/>
          </a:xfrm>
          <a:prstGeom prst="rect">
            <a:avLst/>
          </a:prstGeom>
        </p:spPr>
        <p:txBody>
          <a:bodyPr anchor="t" rtlCol="false" tIns="0" lIns="0" bIns="0" rIns="0">
            <a:spAutoFit/>
          </a:bodyPr>
          <a:lstStyle/>
          <a:p>
            <a:pPr algn="l">
              <a:lnSpc>
                <a:spcPts val="3640"/>
              </a:lnSpc>
              <a:spcBef>
                <a:spcPct val="0"/>
              </a:spcBef>
            </a:pPr>
            <a:r>
              <a:rPr lang="en-US" b="true" sz="2600" spc="52">
                <a:solidFill>
                  <a:srgbClr val="000000"/>
                </a:solidFill>
                <a:latin typeface="Crimson Roman Bold"/>
                <a:ea typeface="Crimson Roman Bold"/>
                <a:cs typeface="Crimson Roman Bold"/>
                <a:sym typeface="Crimson Roman Bold"/>
              </a:rPr>
              <a:t> М.Ю. Заушнікова. Конспект лекцій із навчальної дисципліни “Кризове консультування” . ДПУ. Ірпінь, 2021.</a:t>
            </a:r>
          </a:p>
        </p:txBody>
      </p:sp>
    </p:spTree>
  </p:cSld>
  <p:clrMapOvr>
    <a:masterClrMapping/>
  </p:clrMapOvr>
</p:sld>
</file>

<file path=ppt/slides/slide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907065" y="1659012"/>
            <a:ext cx="6632550" cy="1308747"/>
            <a:chOff x="0" y="0"/>
            <a:chExt cx="1364722" cy="269289"/>
          </a:xfrm>
        </p:grpSpPr>
        <p:sp>
          <p:nvSpPr>
            <p:cNvPr name="Freeform 3" id="3"/>
            <p:cNvSpPr/>
            <p:nvPr/>
          </p:nvSpPr>
          <p:spPr>
            <a:xfrm flipH="false" flipV="false" rot="0">
              <a:off x="0" y="0"/>
              <a:ext cx="1364722" cy="269289"/>
            </a:xfrm>
            <a:custGeom>
              <a:avLst/>
              <a:gdLst/>
              <a:ahLst/>
              <a:cxnLst/>
              <a:rect r="r" b="b" t="t" l="l"/>
              <a:pathLst>
                <a:path h="269289" w="1364722">
                  <a:moveTo>
                    <a:pt x="22798" y="0"/>
                  </a:moveTo>
                  <a:lnTo>
                    <a:pt x="1341924" y="0"/>
                  </a:lnTo>
                  <a:cubicBezTo>
                    <a:pt x="1347971" y="0"/>
                    <a:pt x="1353769" y="2402"/>
                    <a:pt x="1358045" y="6677"/>
                  </a:cubicBezTo>
                  <a:cubicBezTo>
                    <a:pt x="1362320" y="10953"/>
                    <a:pt x="1364722" y="16752"/>
                    <a:pt x="1364722" y="22798"/>
                  </a:cubicBezTo>
                  <a:lnTo>
                    <a:pt x="1364722" y="246491"/>
                  </a:lnTo>
                  <a:cubicBezTo>
                    <a:pt x="1364722" y="259082"/>
                    <a:pt x="1354515" y="269289"/>
                    <a:pt x="1341924" y="269289"/>
                  </a:cubicBezTo>
                  <a:lnTo>
                    <a:pt x="22798" y="269289"/>
                  </a:lnTo>
                  <a:cubicBezTo>
                    <a:pt x="16752" y="269289"/>
                    <a:pt x="10953" y="266888"/>
                    <a:pt x="6677" y="262612"/>
                  </a:cubicBezTo>
                  <a:cubicBezTo>
                    <a:pt x="2402" y="258337"/>
                    <a:pt x="0" y="252538"/>
                    <a:pt x="0" y="246491"/>
                  </a:cubicBezTo>
                  <a:lnTo>
                    <a:pt x="0" y="22798"/>
                  </a:lnTo>
                  <a:cubicBezTo>
                    <a:pt x="0" y="16752"/>
                    <a:pt x="2402" y="10953"/>
                    <a:pt x="6677" y="6677"/>
                  </a:cubicBezTo>
                  <a:cubicBezTo>
                    <a:pt x="10953" y="2402"/>
                    <a:pt x="16752" y="0"/>
                    <a:pt x="22798" y="0"/>
                  </a:cubicBezTo>
                  <a:close/>
                </a:path>
              </a:pathLst>
            </a:custGeom>
            <a:solidFill>
              <a:srgbClr val="D9D9D9"/>
            </a:solidFill>
          </p:spPr>
        </p:sp>
        <p:sp>
          <p:nvSpPr>
            <p:cNvPr name="TextBox 4" id="4"/>
            <p:cNvSpPr txBox="true"/>
            <p:nvPr/>
          </p:nvSpPr>
          <p:spPr>
            <a:xfrm>
              <a:off x="0" y="-114300"/>
              <a:ext cx="1364722" cy="383589"/>
            </a:xfrm>
            <a:prstGeom prst="rect">
              <a:avLst/>
            </a:prstGeom>
          </p:spPr>
          <p:txBody>
            <a:bodyPr anchor="ctr" rtlCol="false" tIns="50800" lIns="50800" bIns="50800" rIns="50800"/>
            <a:lstStyle/>
            <a:p>
              <a:pPr algn="ctr">
                <a:lnSpc>
                  <a:spcPts val="3640"/>
                </a:lnSpc>
              </a:pPr>
            </a:p>
          </p:txBody>
        </p:sp>
      </p:grpSp>
      <p:grpSp>
        <p:nvGrpSpPr>
          <p:cNvPr name="Group 5" id="5"/>
          <p:cNvGrpSpPr/>
          <p:nvPr/>
        </p:nvGrpSpPr>
        <p:grpSpPr>
          <a:xfrm rot="0">
            <a:off x="1290156" y="3397008"/>
            <a:ext cx="3616910" cy="2145761"/>
            <a:chOff x="0" y="0"/>
            <a:chExt cx="744220" cy="441515"/>
          </a:xfrm>
        </p:grpSpPr>
        <p:sp>
          <p:nvSpPr>
            <p:cNvPr name="Freeform 6" id="6"/>
            <p:cNvSpPr/>
            <p:nvPr/>
          </p:nvSpPr>
          <p:spPr>
            <a:xfrm flipH="false" flipV="false" rot="0">
              <a:off x="0" y="0"/>
              <a:ext cx="744220" cy="441515"/>
            </a:xfrm>
            <a:custGeom>
              <a:avLst/>
              <a:gdLst/>
              <a:ahLst/>
              <a:cxnLst/>
              <a:rect r="r" b="b" t="t" l="l"/>
              <a:pathLst>
                <a:path h="441515" w="744220">
                  <a:moveTo>
                    <a:pt x="41806" y="0"/>
                  </a:moveTo>
                  <a:lnTo>
                    <a:pt x="702414" y="0"/>
                  </a:lnTo>
                  <a:cubicBezTo>
                    <a:pt x="725503" y="0"/>
                    <a:pt x="744220" y="18717"/>
                    <a:pt x="744220" y="41806"/>
                  </a:cubicBezTo>
                  <a:lnTo>
                    <a:pt x="744220" y="399708"/>
                  </a:lnTo>
                  <a:cubicBezTo>
                    <a:pt x="744220" y="410796"/>
                    <a:pt x="739816" y="421430"/>
                    <a:pt x="731975" y="429270"/>
                  </a:cubicBezTo>
                  <a:cubicBezTo>
                    <a:pt x="724135" y="437110"/>
                    <a:pt x="713502" y="441515"/>
                    <a:pt x="702414" y="441515"/>
                  </a:cubicBezTo>
                  <a:lnTo>
                    <a:pt x="41806" y="441515"/>
                  </a:lnTo>
                  <a:cubicBezTo>
                    <a:pt x="30719" y="441515"/>
                    <a:pt x="20085" y="437110"/>
                    <a:pt x="12245" y="429270"/>
                  </a:cubicBezTo>
                  <a:cubicBezTo>
                    <a:pt x="4405" y="421430"/>
                    <a:pt x="0" y="410796"/>
                    <a:pt x="0" y="399708"/>
                  </a:cubicBezTo>
                  <a:lnTo>
                    <a:pt x="0" y="41806"/>
                  </a:lnTo>
                  <a:cubicBezTo>
                    <a:pt x="0" y="30719"/>
                    <a:pt x="4405" y="20085"/>
                    <a:pt x="12245" y="12245"/>
                  </a:cubicBezTo>
                  <a:cubicBezTo>
                    <a:pt x="20085" y="4405"/>
                    <a:pt x="30719" y="0"/>
                    <a:pt x="41806" y="0"/>
                  </a:cubicBezTo>
                  <a:close/>
                </a:path>
              </a:pathLst>
            </a:custGeom>
            <a:solidFill>
              <a:srgbClr val="D9D9D9"/>
            </a:solidFill>
          </p:spPr>
        </p:sp>
        <p:sp>
          <p:nvSpPr>
            <p:cNvPr name="TextBox 7" id="7"/>
            <p:cNvSpPr txBox="true"/>
            <p:nvPr/>
          </p:nvSpPr>
          <p:spPr>
            <a:xfrm>
              <a:off x="0" y="-114300"/>
              <a:ext cx="744220" cy="555815"/>
            </a:xfrm>
            <a:prstGeom prst="rect">
              <a:avLst/>
            </a:prstGeom>
          </p:spPr>
          <p:txBody>
            <a:bodyPr anchor="ctr" rtlCol="false" tIns="50800" lIns="50800" bIns="50800" rIns="50800"/>
            <a:lstStyle/>
            <a:p>
              <a:pPr algn="ctr">
                <a:lnSpc>
                  <a:spcPts val="3640"/>
                </a:lnSpc>
              </a:pPr>
            </a:p>
          </p:txBody>
        </p:sp>
      </p:grpSp>
      <p:sp>
        <p:nvSpPr>
          <p:cNvPr name="TextBox 8" id="8"/>
          <p:cNvSpPr txBox="true"/>
          <p:nvPr/>
        </p:nvSpPr>
        <p:spPr>
          <a:xfrm rot="0">
            <a:off x="2395389" y="914400"/>
            <a:ext cx="12463819" cy="520699"/>
          </a:xfrm>
          <a:prstGeom prst="rect">
            <a:avLst/>
          </a:prstGeom>
        </p:spPr>
        <p:txBody>
          <a:bodyPr anchor="t" rtlCol="false" tIns="0" lIns="0" bIns="0" rIns="0">
            <a:spAutoFit/>
          </a:bodyPr>
          <a:lstStyle/>
          <a:p>
            <a:pPr algn="ctr">
              <a:lnSpc>
                <a:spcPts val="3640"/>
              </a:lnSpc>
              <a:spcBef>
                <a:spcPct val="0"/>
              </a:spcBef>
            </a:pPr>
            <a:r>
              <a:rPr lang="en-US" b="true" sz="2600" spc="52">
                <a:solidFill>
                  <a:srgbClr val="000000"/>
                </a:solidFill>
                <a:latin typeface="Crimson Roman Bold"/>
                <a:ea typeface="Crimson Roman Bold"/>
                <a:cs typeface="Crimson Roman Bold"/>
                <a:sym typeface="Crimson Roman Bold"/>
              </a:rPr>
              <a:t>Ключові характеристики психічного функціонування в умовах війни </a:t>
            </a:r>
          </a:p>
        </p:txBody>
      </p:sp>
      <p:sp>
        <p:nvSpPr>
          <p:cNvPr name="TextBox 9" id="9"/>
          <p:cNvSpPr txBox="true"/>
          <p:nvPr/>
        </p:nvSpPr>
        <p:spPr>
          <a:xfrm rot="0">
            <a:off x="5870009" y="1995886"/>
            <a:ext cx="4777123" cy="520699"/>
          </a:xfrm>
          <a:prstGeom prst="rect">
            <a:avLst/>
          </a:prstGeom>
        </p:spPr>
        <p:txBody>
          <a:bodyPr anchor="t" rtlCol="false" tIns="0" lIns="0" bIns="0" rIns="0">
            <a:spAutoFit/>
          </a:bodyPr>
          <a:lstStyle/>
          <a:p>
            <a:pPr algn="ctr">
              <a:lnSpc>
                <a:spcPts val="3640"/>
              </a:lnSpc>
              <a:spcBef>
                <a:spcPct val="0"/>
              </a:spcBef>
            </a:pPr>
            <a:r>
              <a:rPr lang="en-US" b="true" sz="2600" spc="52">
                <a:solidFill>
                  <a:srgbClr val="000000"/>
                </a:solidFill>
                <a:latin typeface="Crimson Roman Bold"/>
                <a:ea typeface="Crimson Roman Bold"/>
                <a:cs typeface="Crimson Roman Bold"/>
                <a:sym typeface="Crimson Roman Bold"/>
              </a:rPr>
              <a:t>ОСНОВНІ ОЗНАКИ</a:t>
            </a:r>
          </a:p>
        </p:txBody>
      </p:sp>
      <p:grpSp>
        <p:nvGrpSpPr>
          <p:cNvPr name="Group 10" id="10"/>
          <p:cNvGrpSpPr/>
          <p:nvPr/>
        </p:nvGrpSpPr>
        <p:grpSpPr>
          <a:xfrm rot="0">
            <a:off x="6450115" y="3397008"/>
            <a:ext cx="3616910" cy="2145761"/>
            <a:chOff x="0" y="0"/>
            <a:chExt cx="744220" cy="441515"/>
          </a:xfrm>
        </p:grpSpPr>
        <p:sp>
          <p:nvSpPr>
            <p:cNvPr name="Freeform 11" id="11"/>
            <p:cNvSpPr/>
            <p:nvPr/>
          </p:nvSpPr>
          <p:spPr>
            <a:xfrm flipH="false" flipV="false" rot="0">
              <a:off x="0" y="0"/>
              <a:ext cx="744220" cy="441515"/>
            </a:xfrm>
            <a:custGeom>
              <a:avLst/>
              <a:gdLst/>
              <a:ahLst/>
              <a:cxnLst/>
              <a:rect r="r" b="b" t="t" l="l"/>
              <a:pathLst>
                <a:path h="441515" w="744220">
                  <a:moveTo>
                    <a:pt x="41806" y="0"/>
                  </a:moveTo>
                  <a:lnTo>
                    <a:pt x="702414" y="0"/>
                  </a:lnTo>
                  <a:cubicBezTo>
                    <a:pt x="725503" y="0"/>
                    <a:pt x="744220" y="18717"/>
                    <a:pt x="744220" y="41806"/>
                  </a:cubicBezTo>
                  <a:lnTo>
                    <a:pt x="744220" y="399708"/>
                  </a:lnTo>
                  <a:cubicBezTo>
                    <a:pt x="744220" y="410796"/>
                    <a:pt x="739816" y="421430"/>
                    <a:pt x="731975" y="429270"/>
                  </a:cubicBezTo>
                  <a:cubicBezTo>
                    <a:pt x="724135" y="437110"/>
                    <a:pt x="713502" y="441515"/>
                    <a:pt x="702414" y="441515"/>
                  </a:cubicBezTo>
                  <a:lnTo>
                    <a:pt x="41806" y="441515"/>
                  </a:lnTo>
                  <a:cubicBezTo>
                    <a:pt x="30719" y="441515"/>
                    <a:pt x="20085" y="437110"/>
                    <a:pt x="12245" y="429270"/>
                  </a:cubicBezTo>
                  <a:cubicBezTo>
                    <a:pt x="4405" y="421430"/>
                    <a:pt x="0" y="410796"/>
                    <a:pt x="0" y="399708"/>
                  </a:cubicBezTo>
                  <a:lnTo>
                    <a:pt x="0" y="41806"/>
                  </a:lnTo>
                  <a:cubicBezTo>
                    <a:pt x="0" y="30719"/>
                    <a:pt x="4405" y="20085"/>
                    <a:pt x="12245" y="12245"/>
                  </a:cubicBezTo>
                  <a:cubicBezTo>
                    <a:pt x="20085" y="4405"/>
                    <a:pt x="30719" y="0"/>
                    <a:pt x="41806" y="0"/>
                  </a:cubicBezTo>
                  <a:close/>
                </a:path>
              </a:pathLst>
            </a:custGeom>
            <a:solidFill>
              <a:srgbClr val="D9D9D9"/>
            </a:solidFill>
          </p:spPr>
        </p:sp>
        <p:sp>
          <p:nvSpPr>
            <p:cNvPr name="TextBox 12" id="12"/>
            <p:cNvSpPr txBox="true"/>
            <p:nvPr/>
          </p:nvSpPr>
          <p:spPr>
            <a:xfrm>
              <a:off x="0" y="-114300"/>
              <a:ext cx="744220" cy="555815"/>
            </a:xfrm>
            <a:prstGeom prst="rect">
              <a:avLst/>
            </a:prstGeom>
          </p:spPr>
          <p:txBody>
            <a:bodyPr anchor="ctr" rtlCol="false" tIns="50800" lIns="50800" bIns="50800" rIns="50800"/>
            <a:lstStyle/>
            <a:p>
              <a:pPr algn="ctr">
                <a:lnSpc>
                  <a:spcPts val="3640"/>
                </a:lnSpc>
              </a:pPr>
            </a:p>
          </p:txBody>
        </p:sp>
      </p:grpSp>
      <p:grpSp>
        <p:nvGrpSpPr>
          <p:cNvPr name="Group 13" id="13"/>
          <p:cNvGrpSpPr/>
          <p:nvPr/>
        </p:nvGrpSpPr>
        <p:grpSpPr>
          <a:xfrm rot="0">
            <a:off x="11952993" y="3537926"/>
            <a:ext cx="3616910" cy="2145761"/>
            <a:chOff x="0" y="0"/>
            <a:chExt cx="744220" cy="441515"/>
          </a:xfrm>
        </p:grpSpPr>
        <p:sp>
          <p:nvSpPr>
            <p:cNvPr name="Freeform 14" id="14"/>
            <p:cNvSpPr/>
            <p:nvPr/>
          </p:nvSpPr>
          <p:spPr>
            <a:xfrm flipH="false" flipV="false" rot="0">
              <a:off x="0" y="0"/>
              <a:ext cx="744220" cy="441515"/>
            </a:xfrm>
            <a:custGeom>
              <a:avLst/>
              <a:gdLst/>
              <a:ahLst/>
              <a:cxnLst/>
              <a:rect r="r" b="b" t="t" l="l"/>
              <a:pathLst>
                <a:path h="441515" w="744220">
                  <a:moveTo>
                    <a:pt x="41806" y="0"/>
                  </a:moveTo>
                  <a:lnTo>
                    <a:pt x="702414" y="0"/>
                  </a:lnTo>
                  <a:cubicBezTo>
                    <a:pt x="725503" y="0"/>
                    <a:pt x="744220" y="18717"/>
                    <a:pt x="744220" y="41806"/>
                  </a:cubicBezTo>
                  <a:lnTo>
                    <a:pt x="744220" y="399708"/>
                  </a:lnTo>
                  <a:cubicBezTo>
                    <a:pt x="744220" y="410796"/>
                    <a:pt x="739816" y="421430"/>
                    <a:pt x="731975" y="429270"/>
                  </a:cubicBezTo>
                  <a:cubicBezTo>
                    <a:pt x="724135" y="437110"/>
                    <a:pt x="713502" y="441515"/>
                    <a:pt x="702414" y="441515"/>
                  </a:cubicBezTo>
                  <a:lnTo>
                    <a:pt x="41806" y="441515"/>
                  </a:lnTo>
                  <a:cubicBezTo>
                    <a:pt x="30719" y="441515"/>
                    <a:pt x="20085" y="437110"/>
                    <a:pt x="12245" y="429270"/>
                  </a:cubicBezTo>
                  <a:cubicBezTo>
                    <a:pt x="4405" y="421430"/>
                    <a:pt x="0" y="410796"/>
                    <a:pt x="0" y="399708"/>
                  </a:cubicBezTo>
                  <a:lnTo>
                    <a:pt x="0" y="41806"/>
                  </a:lnTo>
                  <a:cubicBezTo>
                    <a:pt x="0" y="30719"/>
                    <a:pt x="4405" y="20085"/>
                    <a:pt x="12245" y="12245"/>
                  </a:cubicBezTo>
                  <a:cubicBezTo>
                    <a:pt x="20085" y="4405"/>
                    <a:pt x="30719" y="0"/>
                    <a:pt x="41806" y="0"/>
                  </a:cubicBezTo>
                  <a:close/>
                </a:path>
              </a:pathLst>
            </a:custGeom>
            <a:solidFill>
              <a:srgbClr val="D9D9D9"/>
            </a:solidFill>
          </p:spPr>
        </p:sp>
        <p:sp>
          <p:nvSpPr>
            <p:cNvPr name="TextBox 15" id="15"/>
            <p:cNvSpPr txBox="true"/>
            <p:nvPr/>
          </p:nvSpPr>
          <p:spPr>
            <a:xfrm>
              <a:off x="0" y="-114300"/>
              <a:ext cx="744220" cy="555815"/>
            </a:xfrm>
            <a:prstGeom prst="rect">
              <a:avLst/>
            </a:prstGeom>
          </p:spPr>
          <p:txBody>
            <a:bodyPr anchor="ctr" rtlCol="false" tIns="50800" lIns="50800" bIns="50800" rIns="50800"/>
            <a:lstStyle/>
            <a:p>
              <a:pPr algn="ctr">
                <a:lnSpc>
                  <a:spcPts val="3640"/>
                </a:lnSpc>
              </a:pPr>
            </a:p>
          </p:txBody>
        </p:sp>
      </p:grpSp>
      <p:grpSp>
        <p:nvGrpSpPr>
          <p:cNvPr name="Group 16" id="16"/>
          <p:cNvGrpSpPr/>
          <p:nvPr/>
        </p:nvGrpSpPr>
        <p:grpSpPr>
          <a:xfrm rot="0">
            <a:off x="1290156" y="6767048"/>
            <a:ext cx="3616910" cy="2145761"/>
            <a:chOff x="0" y="0"/>
            <a:chExt cx="744220" cy="441515"/>
          </a:xfrm>
        </p:grpSpPr>
        <p:sp>
          <p:nvSpPr>
            <p:cNvPr name="Freeform 17" id="17"/>
            <p:cNvSpPr/>
            <p:nvPr/>
          </p:nvSpPr>
          <p:spPr>
            <a:xfrm flipH="false" flipV="false" rot="0">
              <a:off x="0" y="0"/>
              <a:ext cx="744220" cy="441515"/>
            </a:xfrm>
            <a:custGeom>
              <a:avLst/>
              <a:gdLst/>
              <a:ahLst/>
              <a:cxnLst/>
              <a:rect r="r" b="b" t="t" l="l"/>
              <a:pathLst>
                <a:path h="441515" w="744220">
                  <a:moveTo>
                    <a:pt x="41806" y="0"/>
                  </a:moveTo>
                  <a:lnTo>
                    <a:pt x="702414" y="0"/>
                  </a:lnTo>
                  <a:cubicBezTo>
                    <a:pt x="725503" y="0"/>
                    <a:pt x="744220" y="18717"/>
                    <a:pt x="744220" y="41806"/>
                  </a:cubicBezTo>
                  <a:lnTo>
                    <a:pt x="744220" y="399708"/>
                  </a:lnTo>
                  <a:cubicBezTo>
                    <a:pt x="744220" y="410796"/>
                    <a:pt x="739816" y="421430"/>
                    <a:pt x="731975" y="429270"/>
                  </a:cubicBezTo>
                  <a:cubicBezTo>
                    <a:pt x="724135" y="437110"/>
                    <a:pt x="713502" y="441515"/>
                    <a:pt x="702414" y="441515"/>
                  </a:cubicBezTo>
                  <a:lnTo>
                    <a:pt x="41806" y="441515"/>
                  </a:lnTo>
                  <a:cubicBezTo>
                    <a:pt x="30719" y="441515"/>
                    <a:pt x="20085" y="437110"/>
                    <a:pt x="12245" y="429270"/>
                  </a:cubicBezTo>
                  <a:cubicBezTo>
                    <a:pt x="4405" y="421430"/>
                    <a:pt x="0" y="410796"/>
                    <a:pt x="0" y="399708"/>
                  </a:cubicBezTo>
                  <a:lnTo>
                    <a:pt x="0" y="41806"/>
                  </a:lnTo>
                  <a:cubicBezTo>
                    <a:pt x="0" y="30719"/>
                    <a:pt x="4405" y="20085"/>
                    <a:pt x="12245" y="12245"/>
                  </a:cubicBezTo>
                  <a:cubicBezTo>
                    <a:pt x="20085" y="4405"/>
                    <a:pt x="30719" y="0"/>
                    <a:pt x="41806" y="0"/>
                  </a:cubicBezTo>
                  <a:close/>
                </a:path>
              </a:pathLst>
            </a:custGeom>
            <a:solidFill>
              <a:srgbClr val="D9D9D9"/>
            </a:solidFill>
          </p:spPr>
        </p:sp>
        <p:sp>
          <p:nvSpPr>
            <p:cNvPr name="TextBox 18" id="18"/>
            <p:cNvSpPr txBox="true"/>
            <p:nvPr/>
          </p:nvSpPr>
          <p:spPr>
            <a:xfrm>
              <a:off x="0" y="-114300"/>
              <a:ext cx="744220" cy="555815"/>
            </a:xfrm>
            <a:prstGeom prst="rect">
              <a:avLst/>
            </a:prstGeom>
          </p:spPr>
          <p:txBody>
            <a:bodyPr anchor="ctr" rtlCol="false" tIns="50800" lIns="50800" bIns="50800" rIns="50800"/>
            <a:lstStyle/>
            <a:p>
              <a:pPr algn="ctr">
                <a:lnSpc>
                  <a:spcPts val="3640"/>
                </a:lnSpc>
              </a:pPr>
            </a:p>
          </p:txBody>
        </p:sp>
      </p:grpSp>
      <p:grpSp>
        <p:nvGrpSpPr>
          <p:cNvPr name="Group 19" id="19"/>
          <p:cNvGrpSpPr/>
          <p:nvPr/>
        </p:nvGrpSpPr>
        <p:grpSpPr>
          <a:xfrm rot="0">
            <a:off x="6450115" y="6628619"/>
            <a:ext cx="3616910" cy="2145761"/>
            <a:chOff x="0" y="0"/>
            <a:chExt cx="744220" cy="441515"/>
          </a:xfrm>
        </p:grpSpPr>
        <p:sp>
          <p:nvSpPr>
            <p:cNvPr name="Freeform 20" id="20"/>
            <p:cNvSpPr/>
            <p:nvPr/>
          </p:nvSpPr>
          <p:spPr>
            <a:xfrm flipH="false" flipV="false" rot="0">
              <a:off x="0" y="0"/>
              <a:ext cx="744220" cy="441515"/>
            </a:xfrm>
            <a:custGeom>
              <a:avLst/>
              <a:gdLst/>
              <a:ahLst/>
              <a:cxnLst/>
              <a:rect r="r" b="b" t="t" l="l"/>
              <a:pathLst>
                <a:path h="441515" w="744220">
                  <a:moveTo>
                    <a:pt x="41806" y="0"/>
                  </a:moveTo>
                  <a:lnTo>
                    <a:pt x="702414" y="0"/>
                  </a:lnTo>
                  <a:cubicBezTo>
                    <a:pt x="725503" y="0"/>
                    <a:pt x="744220" y="18717"/>
                    <a:pt x="744220" y="41806"/>
                  </a:cubicBezTo>
                  <a:lnTo>
                    <a:pt x="744220" y="399708"/>
                  </a:lnTo>
                  <a:cubicBezTo>
                    <a:pt x="744220" y="410796"/>
                    <a:pt x="739816" y="421430"/>
                    <a:pt x="731975" y="429270"/>
                  </a:cubicBezTo>
                  <a:cubicBezTo>
                    <a:pt x="724135" y="437110"/>
                    <a:pt x="713502" y="441515"/>
                    <a:pt x="702414" y="441515"/>
                  </a:cubicBezTo>
                  <a:lnTo>
                    <a:pt x="41806" y="441515"/>
                  </a:lnTo>
                  <a:cubicBezTo>
                    <a:pt x="30719" y="441515"/>
                    <a:pt x="20085" y="437110"/>
                    <a:pt x="12245" y="429270"/>
                  </a:cubicBezTo>
                  <a:cubicBezTo>
                    <a:pt x="4405" y="421430"/>
                    <a:pt x="0" y="410796"/>
                    <a:pt x="0" y="399708"/>
                  </a:cubicBezTo>
                  <a:lnTo>
                    <a:pt x="0" y="41806"/>
                  </a:lnTo>
                  <a:cubicBezTo>
                    <a:pt x="0" y="30719"/>
                    <a:pt x="4405" y="20085"/>
                    <a:pt x="12245" y="12245"/>
                  </a:cubicBezTo>
                  <a:cubicBezTo>
                    <a:pt x="20085" y="4405"/>
                    <a:pt x="30719" y="0"/>
                    <a:pt x="41806" y="0"/>
                  </a:cubicBezTo>
                  <a:close/>
                </a:path>
              </a:pathLst>
            </a:custGeom>
            <a:solidFill>
              <a:srgbClr val="D9D9D9"/>
            </a:solidFill>
          </p:spPr>
        </p:sp>
        <p:sp>
          <p:nvSpPr>
            <p:cNvPr name="TextBox 21" id="21"/>
            <p:cNvSpPr txBox="true"/>
            <p:nvPr/>
          </p:nvSpPr>
          <p:spPr>
            <a:xfrm>
              <a:off x="0" y="-114300"/>
              <a:ext cx="744220" cy="555815"/>
            </a:xfrm>
            <a:prstGeom prst="rect">
              <a:avLst/>
            </a:prstGeom>
          </p:spPr>
          <p:txBody>
            <a:bodyPr anchor="ctr" rtlCol="false" tIns="50800" lIns="50800" bIns="50800" rIns="50800"/>
            <a:lstStyle/>
            <a:p>
              <a:pPr algn="ctr">
                <a:lnSpc>
                  <a:spcPts val="3640"/>
                </a:lnSpc>
              </a:pPr>
            </a:p>
          </p:txBody>
        </p:sp>
      </p:grpSp>
      <p:grpSp>
        <p:nvGrpSpPr>
          <p:cNvPr name="Group 22" id="22"/>
          <p:cNvGrpSpPr/>
          <p:nvPr/>
        </p:nvGrpSpPr>
        <p:grpSpPr>
          <a:xfrm rot="0">
            <a:off x="11952993" y="6628619"/>
            <a:ext cx="3616910" cy="2145761"/>
            <a:chOff x="0" y="0"/>
            <a:chExt cx="744220" cy="441515"/>
          </a:xfrm>
        </p:grpSpPr>
        <p:sp>
          <p:nvSpPr>
            <p:cNvPr name="Freeform 23" id="23"/>
            <p:cNvSpPr/>
            <p:nvPr/>
          </p:nvSpPr>
          <p:spPr>
            <a:xfrm flipH="false" flipV="false" rot="0">
              <a:off x="0" y="0"/>
              <a:ext cx="744220" cy="441515"/>
            </a:xfrm>
            <a:custGeom>
              <a:avLst/>
              <a:gdLst/>
              <a:ahLst/>
              <a:cxnLst/>
              <a:rect r="r" b="b" t="t" l="l"/>
              <a:pathLst>
                <a:path h="441515" w="744220">
                  <a:moveTo>
                    <a:pt x="41806" y="0"/>
                  </a:moveTo>
                  <a:lnTo>
                    <a:pt x="702414" y="0"/>
                  </a:lnTo>
                  <a:cubicBezTo>
                    <a:pt x="725503" y="0"/>
                    <a:pt x="744220" y="18717"/>
                    <a:pt x="744220" y="41806"/>
                  </a:cubicBezTo>
                  <a:lnTo>
                    <a:pt x="744220" y="399708"/>
                  </a:lnTo>
                  <a:cubicBezTo>
                    <a:pt x="744220" y="410796"/>
                    <a:pt x="739816" y="421430"/>
                    <a:pt x="731975" y="429270"/>
                  </a:cubicBezTo>
                  <a:cubicBezTo>
                    <a:pt x="724135" y="437110"/>
                    <a:pt x="713502" y="441515"/>
                    <a:pt x="702414" y="441515"/>
                  </a:cubicBezTo>
                  <a:lnTo>
                    <a:pt x="41806" y="441515"/>
                  </a:lnTo>
                  <a:cubicBezTo>
                    <a:pt x="30719" y="441515"/>
                    <a:pt x="20085" y="437110"/>
                    <a:pt x="12245" y="429270"/>
                  </a:cubicBezTo>
                  <a:cubicBezTo>
                    <a:pt x="4405" y="421430"/>
                    <a:pt x="0" y="410796"/>
                    <a:pt x="0" y="399708"/>
                  </a:cubicBezTo>
                  <a:lnTo>
                    <a:pt x="0" y="41806"/>
                  </a:lnTo>
                  <a:cubicBezTo>
                    <a:pt x="0" y="30719"/>
                    <a:pt x="4405" y="20085"/>
                    <a:pt x="12245" y="12245"/>
                  </a:cubicBezTo>
                  <a:cubicBezTo>
                    <a:pt x="20085" y="4405"/>
                    <a:pt x="30719" y="0"/>
                    <a:pt x="41806" y="0"/>
                  </a:cubicBezTo>
                  <a:close/>
                </a:path>
              </a:pathLst>
            </a:custGeom>
            <a:solidFill>
              <a:srgbClr val="D9D9D9"/>
            </a:solidFill>
          </p:spPr>
        </p:sp>
        <p:sp>
          <p:nvSpPr>
            <p:cNvPr name="TextBox 24" id="24"/>
            <p:cNvSpPr txBox="true"/>
            <p:nvPr/>
          </p:nvSpPr>
          <p:spPr>
            <a:xfrm>
              <a:off x="0" y="-114300"/>
              <a:ext cx="744220" cy="555815"/>
            </a:xfrm>
            <a:prstGeom prst="rect">
              <a:avLst/>
            </a:prstGeom>
          </p:spPr>
          <p:txBody>
            <a:bodyPr anchor="ctr" rtlCol="false" tIns="50800" lIns="50800" bIns="50800" rIns="50800"/>
            <a:lstStyle/>
            <a:p>
              <a:pPr algn="ctr">
                <a:lnSpc>
                  <a:spcPts val="3640"/>
                </a:lnSpc>
              </a:pPr>
            </a:p>
          </p:txBody>
        </p:sp>
      </p:grpSp>
      <p:sp>
        <p:nvSpPr>
          <p:cNvPr name="TextBox 25" id="25"/>
          <p:cNvSpPr txBox="true"/>
          <p:nvPr/>
        </p:nvSpPr>
        <p:spPr>
          <a:xfrm rot="0">
            <a:off x="1571993" y="3764916"/>
            <a:ext cx="3053235" cy="1378584"/>
          </a:xfrm>
          <a:prstGeom prst="rect">
            <a:avLst/>
          </a:prstGeom>
        </p:spPr>
        <p:txBody>
          <a:bodyPr anchor="t" rtlCol="false" tIns="0" lIns="0" bIns="0" rIns="0">
            <a:spAutoFit/>
          </a:bodyPr>
          <a:lstStyle/>
          <a:p>
            <a:pPr algn="ctr">
              <a:lnSpc>
                <a:spcPts val="3500"/>
              </a:lnSpc>
              <a:spcBef>
                <a:spcPct val="0"/>
              </a:spcBef>
            </a:pPr>
            <a:r>
              <a:rPr lang="en-US" b="true" sz="2500" spc="50">
                <a:solidFill>
                  <a:srgbClr val="000000"/>
                </a:solidFill>
                <a:latin typeface="Crimson Roman Bold"/>
                <a:ea typeface="Crimson Roman Bold"/>
                <a:cs typeface="Crimson Roman Bold"/>
                <a:sym typeface="Crimson Roman Bold"/>
              </a:rPr>
              <a:t>Хронічний стрес як базовий фон існування</a:t>
            </a:r>
          </a:p>
        </p:txBody>
      </p:sp>
      <p:sp>
        <p:nvSpPr>
          <p:cNvPr name="TextBox 26" id="26"/>
          <p:cNvSpPr txBox="true"/>
          <p:nvPr/>
        </p:nvSpPr>
        <p:spPr>
          <a:xfrm rot="0">
            <a:off x="6696723" y="3951094"/>
            <a:ext cx="3123695" cy="932814"/>
          </a:xfrm>
          <a:prstGeom prst="rect">
            <a:avLst/>
          </a:prstGeom>
        </p:spPr>
        <p:txBody>
          <a:bodyPr anchor="t" rtlCol="false" tIns="0" lIns="0" bIns="0" rIns="0">
            <a:spAutoFit/>
          </a:bodyPr>
          <a:lstStyle/>
          <a:p>
            <a:pPr algn="ctr">
              <a:lnSpc>
                <a:spcPts val="3500"/>
              </a:lnSpc>
              <a:spcBef>
                <a:spcPct val="0"/>
              </a:spcBef>
            </a:pPr>
            <a:r>
              <a:rPr lang="en-US" b="true" sz="2500" spc="50">
                <a:solidFill>
                  <a:srgbClr val="000000"/>
                </a:solidFill>
                <a:latin typeface="Crimson Roman Bold"/>
                <a:ea typeface="Crimson Roman Bold"/>
                <a:cs typeface="Crimson Roman Bold"/>
                <a:sym typeface="Crimson Roman Bold"/>
              </a:rPr>
              <a:t>Екзистенційна невизначеність</a:t>
            </a:r>
          </a:p>
        </p:txBody>
      </p:sp>
      <p:sp>
        <p:nvSpPr>
          <p:cNvPr name="TextBox 27" id="27"/>
          <p:cNvSpPr txBox="true"/>
          <p:nvPr/>
        </p:nvSpPr>
        <p:spPr>
          <a:xfrm rot="0">
            <a:off x="12176114" y="3987801"/>
            <a:ext cx="3170668" cy="932814"/>
          </a:xfrm>
          <a:prstGeom prst="rect">
            <a:avLst/>
          </a:prstGeom>
        </p:spPr>
        <p:txBody>
          <a:bodyPr anchor="t" rtlCol="false" tIns="0" lIns="0" bIns="0" rIns="0">
            <a:spAutoFit/>
          </a:bodyPr>
          <a:lstStyle/>
          <a:p>
            <a:pPr algn="ctr">
              <a:lnSpc>
                <a:spcPts val="3500"/>
              </a:lnSpc>
              <a:spcBef>
                <a:spcPct val="0"/>
              </a:spcBef>
            </a:pPr>
            <a:r>
              <a:rPr lang="en-US" b="true" sz="2500" spc="50">
                <a:solidFill>
                  <a:srgbClr val="000000"/>
                </a:solidFill>
                <a:latin typeface="Crimson Roman Bold"/>
                <a:ea typeface="Crimson Roman Bold"/>
                <a:cs typeface="Crimson Roman Bold"/>
                <a:sym typeface="Crimson Roman Bold"/>
              </a:rPr>
              <a:t>Постійна загроза життю та безпеці</a:t>
            </a:r>
          </a:p>
        </p:txBody>
      </p:sp>
      <p:sp>
        <p:nvSpPr>
          <p:cNvPr name="TextBox 28" id="28"/>
          <p:cNvSpPr txBox="true"/>
          <p:nvPr/>
        </p:nvSpPr>
        <p:spPr>
          <a:xfrm rot="0">
            <a:off x="1665938" y="7098249"/>
            <a:ext cx="2959290" cy="1378584"/>
          </a:xfrm>
          <a:prstGeom prst="rect">
            <a:avLst/>
          </a:prstGeom>
        </p:spPr>
        <p:txBody>
          <a:bodyPr anchor="t" rtlCol="false" tIns="0" lIns="0" bIns="0" rIns="0">
            <a:spAutoFit/>
          </a:bodyPr>
          <a:lstStyle/>
          <a:p>
            <a:pPr algn="ctr">
              <a:lnSpc>
                <a:spcPts val="3500"/>
              </a:lnSpc>
              <a:spcBef>
                <a:spcPct val="0"/>
              </a:spcBef>
            </a:pPr>
            <a:r>
              <a:rPr lang="en-US" b="true" sz="2500" spc="50">
                <a:solidFill>
                  <a:srgbClr val="000000"/>
                </a:solidFill>
                <a:latin typeface="Crimson Roman Bold"/>
                <a:ea typeface="Crimson Roman Bold"/>
                <a:cs typeface="Crimson Roman Bold"/>
                <a:sym typeface="Crimson Roman Bold"/>
              </a:rPr>
              <a:t>Масова травматизація населення</a:t>
            </a:r>
          </a:p>
        </p:txBody>
      </p:sp>
      <p:sp>
        <p:nvSpPr>
          <p:cNvPr name="TextBox 29" id="29"/>
          <p:cNvSpPr txBox="true"/>
          <p:nvPr/>
        </p:nvSpPr>
        <p:spPr>
          <a:xfrm rot="0">
            <a:off x="6684979" y="6959820"/>
            <a:ext cx="3076722" cy="1378584"/>
          </a:xfrm>
          <a:prstGeom prst="rect">
            <a:avLst/>
          </a:prstGeom>
        </p:spPr>
        <p:txBody>
          <a:bodyPr anchor="t" rtlCol="false" tIns="0" lIns="0" bIns="0" rIns="0">
            <a:spAutoFit/>
          </a:bodyPr>
          <a:lstStyle/>
          <a:p>
            <a:pPr algn="ctr">
              <a:lnSpc>
                <a:spcPts val="3500"/>
              </a:lnSpc>
              <a:spcBef>
                <a:spcPct val="0"/>
              </a:spcBef>
            </a:pPr>
            <a:r>
              <a:rPr lang="en-US" b="true" sz="2500" spc="50">
                <a:solidFill>
                  <a:srgbClr val="000000"/>
                </a:solidFill>
                <a:latin typeface="Crimson Roman Bold"/>
                <a:ea typeface="Crimson Roman Bold"/>
                <a:cs typeface="Crimson Roman Bold"/>
                <a:sym typeface="Crimson Roman Bold"/>
              </a:rPr>
              <a:t>Руйнування соціальних структур і ролей</a:t>
            </a:r>
          </a:p>
        </p:txBody>
      </p:sp>
      <p:sp>
        <p:nvSpPr>
          <p:cNvPr name="TextBox 30" id="30"/>
          <p:cNvSpPr txBox="true"/>
          <p:nvPr/>
        </p:nvSpPr>
        <p:spPr>
          <a:xfrm rot="0">
            <a:off x="12059031" y="6875364"/>
            <a:ext cx="3404834" cy="1824354"/>
          </a:xfrm>
          <a:prstGeom prst="rect">
            <a:avLst/>
          </a:prstGeom>
        </p:spPr>
        <p:txBody>
          <a:bodyPr anchor="t" rtlCol="false" tIns="0" lIns="0" bIns="0" rIns="0">
            <a:spAutoFit/>
          </a:bodyPr>
          <a:lstStyle/>
          <a:p>
            <a:pPr algn="ctr">
              <a:lnSpc>
                <a:spcPts val="3500"/>
              </a:lnSpc>
              <a:spcBef>
                <a:spcPct val="0"/>
              </a:spcBef>
            </a:pPr>
            <a:r>
              <a:rPr lang="en-US" b="true" sz="2500" spc="50">
                <a:solidFill>
                  <a:srgbClr val="000000"/>
                </a:solidFill>
                <a:latin typeface="Crimson Roman Bold"/>
                <a:ea typeface="Crimson Roman Bold"/>
                <a:cs typeface="Crimson Roman Bold"/>
                <a:sym typeface="Crimson Roman Bold"/>
              </a:rPr>
              <a:t>Інформаційне перевантаження та вразливість до пропаганди</a:t>
            </a:r>
          </a:p>
        </p:txBody>
      </p:sp>
    </p:spTree>
  </p:cSld>
  <p:clrMapOvr>
    <a:masterClrMapping/>
  </p:clrMapOvr>
</p:sld>
</file>

<file path=ppt/slides/slide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1028700" y="1435099"/>
            <a:ext cx="3086100" cy="3086100"/>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812800" y="0"/>
                  </a:moveTo>
                  <a:lnTo>
                    <a:pt x="0" y="0"/>
                  </a:lnTo>
                  <a:lnTo>
                    <a:pt x="0" y="624840"/>
                  </a:lnTo>
                  <a:lnTo>
                    <a:pt x="157480" y="624840"/>
                  </a:lnTo>
                  <a:lnTo>
                    <a:pt x="157480" y="812800"/>
                  </a:lnTo>
                  <a:lnTo>
                    <a:pt x="463550" y="624840"/>
                  </a:lnTo>
                  <a:lnTo>
                    <a:pt x="812800" y="624840"/>
                  </a:lnTo>
                  <a:lnTo>
                    <a:pt x="812800" y="0"/>
                  </a:lnTo>
                  <a:close/>
                </a:path>
              </a:pathLst>
            </a:custGeom>
            <a:solidFill>
              <a:srgbClr val="D9D9D9"/>
            </a:solidFill>
          </p:spPr>
        </p:sp>
        <p:sp>
          <p:nvSpPr>
            <p:cNvPr name="TextBox 4" id="4"/>
            <p:cNvSpPr txBox="true"/>
            <p:nvPr/>
          </p:nvSpPr>
          <p:spPr>
            <a:xfrm>
              <a:off x="0" y="-114300"/>
              <a:ext cx="812800" cy="736600"/>
            </a:xfrm>
            <a:prstGeom prst="rect">
              <a:avLst/>
            </a:prstGeom>
          </p:spPr>
          <p:txBody>
            <a:bodyPr anchor="ctr" rtlCol="false" tIns="50800" lIns="50800" bIns="50800" rIns="50800"/>
            <a:lstStyle/>
            <a:p>
              <a:pPr algn="ctr">
                <a:lnSpc>
                  <a:spcPts val="3640"/>
                </a:lnSpc>
              </a:pPr>
            </a:p>
          </p:txBody>
        </p:sp>
      </p:grpSp>
      <p:sp>
        <p:nvSpPr>
          <p:cNvPr name="TextBox 5" id="5"/>
          <p:cNvSpPr txBox="true"/>
          <p:nvPr/>
        </p:nvSpPr>
        <p:spPr>
          <a:xfrm rot="0">
            <a:off x="6367510" y="914400"/>
            <a:ext cx="4096822" cy="520699"/>
          </a:xfrm>
          <a:prstGeom prst="rect">
            <a:avLst/>
          </a:prstGeom>
        </p:spPr>
        <p:txBody>
          <a:bodyPr anchor="t" rtlCol="false" tIns="0" lIns="0" bIns="0" rIns="0">
            <a:spAutoFit/>
          </a:bodyPr>
          <a:lstStyle/>
          <a:p>
            <a:pPr algn="ctr">
              <a:lnSpc>
                <a:spcPts val="3640"/>
              </a:lnSpc>
              <a:spcBef>
                <a:spcPct val="0"/>
              </a:spcBef>
            </a:pPr>
            <a:r>
              <a:rPr lang="en-US" b="true" sz="2600" spc="52">
                <a:solidFill>
                  <a:srgbClr val="000000"/>
                </a:solidFill>
                <a:latin typeface="Crimson Roman Bold"/>
                <a:ea typeface="Crimson Roman Bold"/>
                <a:cs typeface="Crimson Roman Bold"/>
                <a:sym typeface="Crimson Roman Bold"/>
              </a:rPr>
              <a:t>Теоретичне підгрунття</a:t>
            </a:r>
          </a:p>
        </p:txBody>
      </p:sp>
      <p:grpSp>
        <p:nvGrpSpPr>
          <p:cNvPr name="Group 6" id="6"/>
          <p:cNvGrpSpPr/>
          <p:nvPr/>
        </p:nvGrpSpPr>
        <p:grpSpPr>
          <a:xfrm rot="0">
            <a:off x="5329821" y="1435099"/>
            <a:ext cx="3086100" cy="3086100"/>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812800" y="0"/>
                  </a:moveTo>
                  <a:lnTo>
                    <a:pt x="0" y="0"/>
                  </a:lnTo>
                  <a:lnTo>
                    <a:pt x="0" y="624840"/>
                  </a:lnTo>
                  <a:lnTo>
                    <a:pt x="157480" y="624840"/>
                  </a:lnTo>
                  <a:lnTo>
                    <a:pt x="157480" y="812800"/>
                  </a:lnTo>
                  <a:lnTo>
                    <a:pt x="463550" y="624840"/>
                  </a:lnTo>
                  <a:lnTo>
                    <a:pt x="812800" y="624840"/>
                  </a:lnTo>
                  <a:lnTo>
                    <a:pt x="812800" y="0"/>
                  </a:lnTo>
                  <a:close/>
                </a:path>
              </a:pathLst>
            </a:custGeom>
            <a:solidFill>
              <a:srgbClr val="D9D9D9"/>
            </a:solidFill>
          </p:spPr>
        </p:sp>
        <p:sp>
          <p:nvSpPr>
            <p:cNvPr name="TextBox 8" id="8"/>
            <p:cNvSpPr txBox="true"/>
            <p:nvPr/>
          </p:nvSpPr>
          <p:spPr>
            <a:xfrm>
              <a:off x="0" y="-114300"/>
              <a:ext cx="812800" cy="736600"/>
            </a:xfrm>
            <a:prstGeom prst="rect">
              <a:avLst/>
            </a:prstGeom>
          </p:spPr>
          <p:txBody>
            <a:bodyPr anchor="ctr" rtlCol="false" tIns="50800" lIns="50800" bIns="50800" rIns="50800"/>
            <a:lstStyle/>
            <a:p>
              <a:pPr algn="ctr">
                <a:lnSpc>
                  <a:spcPts val="3640"/>
                </a:lnSpc>
              </a:pPr>
            </a:p>
          </p:txBody>
        </p:sp>
      </p:grpSp>
      <p:grpSp>
        <p:nvGrpSpPr>
          <p:cNvPr name="Group 9" id="9"/>
          <p:cNvGrpSpPr/>
          <p:nvPr/>
        </p:nvGrpSpPr>
        <p:grpSpPr>
          <a:xfrm rot="0">
            <a:off x="9747988" y="1435099"/>
            <a:ext cx="3086100" cy="3086100"/>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812800" y="0"/>
                  </a:moveTo>
                  <a:lnTo>
                    <a:pt x="0" y="0"/>
                  </a:lnTo>
                  <a:lnTo>
                    <a:pt x="0" y="624840"/>
                  </a:lnTo>
                  <a:lnTo>
                    <a:pt x="157480" y="624840"/>
                  </a:lnTo>
                  <a:lnTo>
                    <a:pt x="157480" y="812800"/>
                  </a:lnTo>
                  <a:lnTo>
                    <a:pt x="463550" y="624840"/>
                  </a:lnTo>
                  <a:lnTo>
                    <a:pt x="812800" y="624840"/>
                  </a:lnTo>
                  <a:lnTo>
                    <a:pt x="812800" y="0"/>
                  </a:lnTo>
                  <a:close/>
                </a:path>
              </a:pathLst>
            </a:custGeom>
            <a:solidFill>
              <a:srgbClr val="D9D9D9"/>
            </a:solidFill>
          </p:spPr>
        </p:sp>
        <p:sp>
          <p:nvSpPr>
            <p:cNvPr name="TextBox 11" id="11"/>
            <p:cNvSpPr txBox="true"/>
            <p:nvPr/>
          </p:nvSpPr>
          <p:spPr>
            <a:xfrm>
              <a:off x="0" y="-114300"/>
              <a:ext cx="812800" cy="736600"/>
            </a:xfrm>
            <a:prstGeom prst="rect">
              <a:avLst/>
            </a:prstGeom>
          </p:spPr>
          <p:txBody>
            <a:bodyPr anchor="ctr" rtlCol="false" tIns="50800" lIns="50800" bIns="50800" rIns="50800"/>
            <a:lstStyle/>
            <a:p>
              <a:pPr algn="ctr">
                <a:lnSpc>
                  <a:spcPts val="3640"/>
                </a:lnSpc>
              </a:pPr>
            </a:p>
          </p:txBody>
        </p:sp>
      </p:grpSp>
      <p:grpSp>
        <p:nvGrpSpPr>
          <p:cNvPr name="Group 12" id="12"/>
          <p:cNvGrpSpPr/>
          <p:nvPr/>
        </p:nvGrpSpPr>
        <p:grpSpPr>
          <a:xfrm rot="0">
            <a:off x="13846107" y="1435099"/>
            <a:ext cx="3086100" cy="3086100"/>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812800" y="0"/>
                  </a:moveTo>
                  <a:lnTo>
                    <a:pt x="0" y="0"/>
                  </a:lnTo>
                  <a:lnTo>
                    <a:pt x="0" y="624840"/>
                  </a:lnTo>
                  <a:lnTo>
                    <a:pt x="157480" y="624840"/>
                  </a:lnTo>
                  <a:lnTo>
                    <a:pt x="157480" y="812800"/>
                  </a:lnTo>
                  <a:lnTo>
                    <a:pt x="463550" y="624840"/>
                  </a:lnTo>
                  <a:lnTo>
                    <a:pt x="812800" y="624840"/>
                  </a:lnTo>
                  <a:lnTo>
                    <a:pt x="812800" y="0"/>
                  </a:lnTo>
                  <a:close/>
                </a:path>
              </a:pathLst>
            </a:custGeom>
            <a:solidFill>
              <a:srgbClr val="D9D9D9"/>
            </a:solidFill>
          </p:spPr>
        </p:sp>
        <p:sp>
          <p:nvSpPr>
            <p:cNvPr name="TextBox 14" id="14"/>
            <p:cNvSpPr txBox="true"/>
            <p:nvPr/>
          </p:nvSpPr>
          <p:spPr>
            <a:xfrm>
              <a:off x="0" y="-114300"/>
              <a:ext cx="812800" cy="736600"/>
            </a:xfrm>
            <a:prstGeom prst="rect">
              <a:avLst/>
            </a:prstGeom>
          </p:spPr>
          <p:txBody>
            <a:bodyPr anchor="ctr" rtlCol="false" tIns="50800" lIns="50800" bIns="50800" rIns="50800"/>
            <a:lstStyle/>
            <a:p>
              <a:pPr algn="ctr">
                <a:lnSpc>
                  <a:spcPts val="3640"/>
                </a:lnSpc>
              </a:pPr>
            </a:p>
          </p:txBody>
        </p:sp>
      </p:grpSp>
      <p:grpSp>
        <p:nvGrpSpPr>
          <p:cNvPr name="Group 15" id="15"/>
          <p:cNvGrpSpPr/>
          <p:nvPr/>
        </p:nvGrpSpPr>
        <p:grpSpPr>
          <a:xfrm rot="0">
            <a:off x="2851741" y="5298355"/>
            <a:ext cx="3086100" cy="3086100"/>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812800" y="0"/>
                  </a:moveTo>
                  <a:lnTo>
                    <a:pt x="0" y="0"/>
                  </a:lnTo>
                  <a:lnTo>
                    <a:pt x="0" y="624840"/>
                  </a:lnTo>
                  <a:lnTo>
                    <a:pt x="157480" y="624840"/>
                  </a:lnTo>
                  <a:lnTo>
                    <a:pt x="157480" y="812800"/>
                  </a:lnTo>
                  <a:lnTo>
                    <a:pt x="463550" y="624840"/>
                  </a:lnTo>
                  <a:lnTo>
                    <a:pt x="812800" y="624840"/>
                  </a:lnTo>
                  <a:lnTo>
                    <a:pt x="812800" y="0"/>
                  </a:lnTo>
                  <a:close/>
                </a:path>
              </a:pathLst>
            </a:custGeom>
            <a:solidFill>
              <a:srgbClr val="D9D9D9"/>
            </a:solidFill>
          </p:spPr>
        </p:sp>
        <p:sp>
          <p:nvSpPr>
            <p:cNvPr name="TextBox 17" id="17"/>
            <p:cNvSpPr txBox="true"/>
            <p:nvPr/>
          </p:nvSpPr>
          <p:spPr>
            <a:xfrm>
              <a:off x="0" y="-114300"/>
              <a:ext cx="812800" cy="736600"/>
            </a:xfrm>
            <a:prstGeom prst="rect">
              <a:avLst/>
            </a:prstGeom>
          </p:spPr>
          <p:txBody>
            <a:bodyPr anchor="ctr" rtlCol="false" tIns="50800" lIns="50800" bIns="50800" rIns="50800"/>
            <a:lstStyle/>
            <a:p>
              <a:pPr algn="ctr">
                <a:lnSpc>
                  <a:spcPts val="3640"/>
                </a:lnSpc>
              </a:pPr>
            </a:p>
          </p:txBody>
        </p:sp>
      </p:grpSp>
      <p:grpSp>
        <p:nvGrpSpPr>
          <p:cNvPr name="Group 18" id="18"/>
          <p:cNvGrpSpPr/>
          <p:nvPr/>
        </p:nvGrpSpPr>
        <p:grpSpPr>
          <a:xfrm rot="0">
            <a:off x="7600950" y="5298355"/>
            <a:ext cx="3086100" cy="3086100"/>
            <a:chOff x="0" y="0"/>
            <a:chExt cx="812800" cy="812800"/>
          </a:xfrm>
        </p:grpSpPr>
        <p:sp>
          <p:nvSpPr>
            <p:cNvPr name="Freeform 19" id="19"/>
            <p:cNvSpPr/>
            <p:nvPr/>
          </p:nvSpPr>
          <p:spPr>
            <a:xfrm flipH="false" flipV="false" rot="0">
              <a:off x="0" y="0"/>
              <a:ext cx="812800" cy="812800"/>
            </a:xfrm>
            <a:custGeom>
              <a:avLst/>
              <a:gdLst/>
              <a:ahLst/>
              <a:cxnLst/>
              <a:rect r="r" b="b" t="t" l="l"/>
              <a:pathLst>
                <a:path h="812800" w="812800">
                  <a:moveTo>
                    <a:pt x="812800" y="0"/>
                  </a:moveTo>
                  <a:lnTo>
                    <a:pt x="0" y="0"/>
                  </a:lnTo>
                  <a:lnTo>
                    <a:pt x="0" y="624840"/>
                  </a:lnTo>
                  <a:lnTo>
                    <a:pt x="157480" y="624840"/>
                  </a:lnTo>
                  <a:lnTo>
                    <a:pt x="157480" y="812800"/>
                  </a:lnTo>
                  <a:lnTo>
                    <a:pt x="463550" y="624840"/>
                  </a:lnTo>
                  <a:lnTo>
                    <a:pt x="812800" y="624840"/>
                  </a:lnTo>
                  <a:lnTo>
                    <a:pt x="812800" y="0"/>
                  </a:lnTo>
                  <a:close/>
                </a:path>
              </a:pathLst>
            </a:custGeom>
            <a:solidFill>
              <a:srgbClr val="D9D9D9"/>
            </a:solidFill>
          </p:spPr>
        </p:sp>
        <p:sp>
          <p:nvSpPr>
            <p:cNvPr name="TextBox 20" id="20"/>
            <p:cNvSpPr txBox="true"/>
            <p:nvPr/>
          </p:nvSpPr>
          <p:spPr>
            <a:xfrm>
              <a:off x="0" y="-114300"/>
              <a:ext cx="812800" cy="736600"/>
            </a:xfrm>
            <a:prstGeom prst="rect">
              <a:avLst/>
            </a:prstGeom>
          </p:spPr>
          <p:txBody>
            <a:bodyPr anchor="ctr" rtlCol="false" tIns="50800" lIns="50800" bIns="50800" rIns="50800"/>
            <a:lstStyle/>
            <a:p>
              <a:pPr algn="ctr">
                <a:lnSpc>
                  <a:spcPts val="3640"/>
                </a:lnSpc>
              </a:pPr>
            </a:p>
          </p:txBody>
        </p:sp>
      </p:grpSp>
      <p:grpSp>
        <p:nvGrpSpPr>
          <p:cNvPr name="Group 21" id="21"/>
          <p:cNvGrpSpPr/>
          <p:nvPr/>
        </p:nvGrpSpPr>
        <p:grpSpPr>
          <a:xfrm rot="0">
            <a:off x="12350159" y="5298355"/>
            <a:ext cx="3086100" cy="3086100"/>
            <a:chOff x="0" y="0"/>
            <a:chExt cx="812800" cy="812800"/>
          </a:xfrm>
        </p:grpSpPr>
        <p:sp>
          <p:nvSpPr>
            <p:cNvPr name="Freeform 22" id="22"/>
            <p:cNvSpPr/>
            <p:nvPr/>
          </p:nvSpPr>
          <p:spPr>
            <a:xfrm flipH="false" flipV="false" rot="0">
              <a:off x="0" y="0"/>
              <a:ext cx="812800" cy="812800"/>
            </a:xfrm>
            <a:custGeom>
              <a:avLst/>
              <a:gdLst/>
              <a:ahLst/>
              <a:cxnLst/>
              <a:rect r="r" b="b" t="t" l="l"/>
              <a:pathLst>
                <a:path h="812800" w="812800">
                  <a:moveTo>
                    <a:pt x="812800" y="0"/>
                  </a:moveTo>
                  <a:lnTo>
                    <a:pt x="0" y="0"/>
                  </a:lnTo>
                  <a:lnTo>
                    <a:pt x="0" y="624840"/>
                  </a:lnTo>
                  <a:lnTo>
                    <a:pt x="157480" y="624840"/>
                  </a:lnTo>
                  <a:lnTo>
                    <a:pt x="157480" y="812800"/>
                  </a:lnTo>
                  <a:lnTo>
                    <a:pt x="463550" y="624840"/>
                  </a:lnTo>
                  <a:lnTo>
                    <a:pt x="812800" y="624840"/>
                  </a:lnTo>
                  <a:lnTo>
                    <a:pt x="812800" y="0"/>
                  </a:lnTo>
                  <a:close/>
                </a:path>
              </a:pathLst>
            </a:custGeom>
            <a:solidFill>
              <a:srgbClr val="D9D9D9"/>
            </a:solidFill>
          </p:spPr>
        </p:sp>
        <p:sp>
          <p:nvSpPr>
            <p:cNvPr name="TextBox 23" id="23"/>
            <p:cNvSpPr txBox="true"/>
            <p:nvPr/>
          </p:nvSpPr>
          <p:spPr>
            <a:xfrm>
              <a:off x="0" y="-114300"/>
              <a:ext cx="812800" cy="736600"/>
            </a:xfrm>
            <a:prstGeom prst="rect">
              <a:avLst/>
            </a:prstGeom>
          </p:spPr>
          <p:txBody>
            <a:bodyPr anchor="ctr" rtlCol="false" tIns="50800" lIns="50800" bIns="50800" rIns="50800"/>
            <a:lstStyle/>
            <a:p>
              <a:pPr algn="ctr">
                <a:lnSpc>
                  <a:spcPts val="3640"/>
                </a:lnSpc>
              </a:pPr>
            </a:p>
          </p:txBody>
        </p:sp>
      </p:grpSp>
      <p:sp>
        <p:nvSpPr>
          <p:cNvPr name="TextBox 24" id="24"/>
          <p:cNvSpPr txBox="true"/>
          <p:nvPr/>
        </p:nvSpPr>
        <p:spPr>
          <a:xfrm rot="0">
            <a:off x="1147179" y="1645026"/>
            <a:ext cx="2967621" cy="1781174"/>
          </a:xfrm>
          <a:prstGeom prst="rect">
            <a:avLst/>
          </a:prstGeom>
        </p:spPr>
        <p:txBody>
          <a:bodyPr anchor="t" rtlCol="false" tIns="0" lIns="0" bIns="0" rIns="0">
            <a:spAutoFit/>
          </a:bodyPr>
          <a:lstStyle/>
          <a:p>
            <a:pPr algn="ctr">
              <a:lnSpc>
                <a:spcPts val="3360"/>
              </a:lnSpc>
              <a:spcBef>
                <a:spcPct val="0"/>
              </a:spcBef>
            </a:pPr>
            <a:r>
              <a:rPr lang="en-US" b="true" sz="2400" spc="48">
                <a:solidFill>
                  <a:srgbClr val="000000"/>
                </a:solidFill>
                <a:latin typeface="Crimson Roman Bold"/>
                <a:ea typeface="Crimson Roman Bold"/>
                <a:cs typeface="Crimson Roman Bold"/>
                <a:sym typeface="Crimson Roman Bold"/>
              </a:rPr>
              <a:t>Теорія хронічного стресу і алостатичного навантаження</a:t>
            </a:r>
          </a:p>
        </p:txBody>
      </p:sp>
      <p:sp>
        <p:nvSpPr>
          <p:cNvPr name="TextBox 25" id="25"/>
          <p:cNvSpPr txBox="true"/>
          <p:nvPr/>
        </p:nvSpPr>
        <p:spPr>
          <a:xfrm rot="0">
            <a:off x="5329821" y="1856404"/>
            <a:ext cx="3086100" cy="932814"/>
          </a:xfrm>
          <a:prstGeom prst="rect">
            <a:avLst/>
          </a:prstGeom>
        </p:spPr>
        <p:txBody>
          <a:bodyPr anchor="t" rtlCol="false" tIns="0" lIns="0" bIns="0" rIns="0">
            <a:spAutoFit/>
          </a:bodyPr>
          <a:lstStyle/>
          <a:p>
            <a:pPr algn="ctr">
              <a:lnSpc>
                <a:spcPts val="3500"/>
              </a:lnSpc>
              <a:spcBef>
                <a:spcPct val="0"/>
              </a:spcBef>
            </a:pPr>
            <a:r>
              <a:rPr lang="en-US" b="true" sz="2500" spc="50">
                <a:solidFill>
                  <a:srgbClr val="000000"/>
                </a:solidFill>
                <a:latin typeface="Crimson Roman Bold"/>
                <a:ea typeface="Crimson Roman Bold"/>
                <a:cs typeface="Crimson Roman Bold"/>
                <a:sym typeface="Crimson Roman Bold"/>
              </a:rPr>
              <a:t>Теорія втрати ресурсів</a:t>
            </a:r>
          </a:p>
        </p:txBody>
      </p:sp>
      <p:sp>
        <p:nvSpPr>
          <p:cNvPr name="TextBox 26" id="26"/>
          <p:cNvSpPr txBox="true"/>
          <p:nvPr/>
        </p:nvSpPr>
        <p:spPr>
          <a:xfrm rot="0">
            <a:off x="9900650" y="1645026"/>
            <a:ext cx="2780776" cy="1378584"/>
          </a:xfrm>
          <a:prstGeom prst="rect">
            <a:avLst/>
          </a:prstGeom>
        </p:spPr>
        <p:txBody>
          <a:bodyPr anchor="t" rtlCol="false" tIns="0" lIns="0" bIns="0" rIns="0">
            <a:spAutoFit/>
          </a:bodyPr>
          <a:lstStyle/>
          <a:p>
            <a:pPr algn="ctr">
              <a:lnSpc>
                <a:spcPts val="3500"/>
              </a:lnSpc>
              <a:spcBef>
                <a:spcPct val="0"/>
              </a:spcBef>
            </a:pPr>
            <a:r>
              <a:rPr lang="en-US" b="true" sz="2500" spc="50">
                <a:solidFill>
                  <a:srgbClr val="000000"/>
                </a:solidFill>
                <a:latin typeface="Crimson Roman Bold"/>
                <a:ea typeface="Crimson Roman Bold"/>
                <a:cs typeface="Crimson Roman Bold"/>
                <a:sym typeface="Crimson Roman Bold"/>
              </a:rPr>
              <a:t>Теорія травматичного досвіду і ПТСР</a:t>
            </a:r>
          </a:p>
        </p:txBody>
      </p:sp>
      <p:sp>
        <p:nvSpPr>
          <p:cNvPr name="TextBox 27" id="27"/>
          <p:cNvSpPr txBox="true"/>
          <p:nvPr/>
        </p:nvSpPr>
        <p:spPr>
          <a:xfrm rot="0">
            <a:off x="13998898" y="1985010"/>
            <a:ext cx="2874722" cy="993139"/>
          </a:xfrm>
          <a:prstGeom prst="rect">
            <a:avLst/>
          </a:prstGeom>
        </p:spPr>
        <p:txBody>
          <a:bodyPr anchor="t" rtlCol="false" tIns="0" lIns="0" bIns="0" rIns="0">
            <a:spAutoFit/>
          </a:bodyPr>
          <a:lstStyle/>
          <a:p>
            <a:pPr algn="ctr">
              <a:lnSpc>
                <a:spcPts val="3640"/>
              </a:lnSpc>
              <a:spcBef>
                <a:spcPct val="0"/>
              </a:spcBef>
            </a:pPr>
            <a:r>
              <a:rPr lang="en-US" b="true" sz="2600" spc="52">
                <a:solidFill>
                  <a:srgbClr val="000000"/>
                </a:solidFill>
                <a:latin typeface="Crimson Roman Bold"/>
                <a:ea typeface="Crimson Roman Bold"/>
                <a:cs typeface="Crimson Roman Bold"/>
                <a:sym typeface="Crimson Roman Bold"/>
              </a:rPr>
              <a:t>Екзистенційна психологія</a:t>
            </a:r>
          </a:p>
        </p:txBody>
      </p:sp>
      <p:sp>
        <p:nvSpPr>
          <p:cNvPr name="TextBox 28" id="28"/>
          <p:cNvSpPr txBox="true"/>
          <p:nvPr/>
        </p:nvSpPr>
        <p:spPr>
          <a:xfrm rot="0">
            <a:off x="2851741" y="5334498"/>
            <a:ext cx="3020969" cy="2270124"/>
          </a:xfrm>
          <a:prstGeom prst="rect">
            <a:avLst/>
          </a:prstGeom>
        </p:spPr>
        <p:txBody>
          <a:bodyPr anchor="t" rtlCol="false" tIns="0" lIns="0" bIns="0" rIns="0">
            <a:spAutoFit/>
          </a:bodyPr>
          <a:lstStyle/>
          <a:p>
            <a:pPr algn="ctr">
              <a:lnSpc>
                <a:spcPts val="3500"/>
              </a:lnSpc>
              <a:spcBef>
                <a:spcPct val="0"/>
              </a:spcBef>
            </a:pPr>
            <a:r>
              <a:rPr lang="en-US" b="true" sz="2500" spc="50">
                <a:solidFill>
                  <a:srgbClr val="000000"/>
                </a:solidFill>
                <a:latin typeface="Crimson Roman Bold"/>
                <a:ea typeface="Crimson Roman Bold"/>
                <a:cs typeface="Crimson Roman Bold"/>
                <a:sym typeface="Crimson Roman Bold"/>
              </a:rPr>
              <a:t>Соціально-психологічна теорія колективної травми</a:t>
            </a:r>
          </a:p>
        </p:txBody>
      </p:sp>
      <p:sp>
        <p:nvSpPr>
          <p:cNvPr name="TextBox 29" id="29"/>
          <p:cNvSpPr txBox="true"/>
          <p:nvPr/>
        </p:nvSpPr>
        <p:spPr>
          <a:xfrm rot="0">
            <a:off x="7823668" y="5780268"/>
            <a:ext cx="2863382" cy="1378584"/>
          </a:xfrm>
          <a:prstGeom prst="rect">
            <a:avLst/>
          </a:prstGeom>
        </p:spPr>
        <p:txBody>
          <a:bodyPr anchor="t" rtlCol="false" tIns="0" lIns="0" bIns="0" rIns="0">
            <a:spAutoFit/>
          </a:bodyPr>
          <a:lstStyle/>
          <a:p>
            <a:pPr algn="ctr">
              <a:lnSpc>
                <a:spcPts val="3500"/>
              </a:lnSpc>
              <a:spcBef>
                <a:spcPct val="0"/>
              </a:spcBef>
            </a:pPr>
            <a:r>
              <a:rPr lang="en-US" b="true" sz="2500" spc="50">
                <a:solidFill>
                  <a:srgbClr val="000000"/>
                </a:solidFill>
                <a:latin typeface="Crimson Roman Bold"/>
                <a:ea typeface="Crimson Roman Bold"/>
                <a:cs typeface="Crimson Roman Bold"/>
                <a:sym typeface="Crimson Roman Bold"/>
              </a:rPr>
              <a:t>Когнітивна теорія невизначеності</a:t>
            </a:r>
          </a:p>
        </p:txBody>
      </p:sp>
      <p:sp>
        <p:nvSpPr>
          <p:cNvPr name="TextBox 30" id="30"/>
          <p:cNvSpPr txBox="true"/>
          <p:nvPr/>
        </p:nvSpPr>
        <p:spPr>
          <a:xfrm rot="0">
            <a:off x="12350159" y="5780268"/>
            <a:ext cx="3086100" cy="1378584"/>
          </a:xfrm>
          <a:prstGeom prst="rect">
            <a:avLst/>
          </a:prstGeom>
        </p:spPr>
        <p:txBody>
          <a:bodyPr anchor="t" rtlCol="false" tIns="0" lIns="0" bIns="0" rIns="0">
            <a:spAutoFit/>
          </a:bodyPr>
          <a:lstStyle/>
          <a:p>
            <a:pPr algn="ctr">
              <a:lnSpc>
                <a:spcPts val="3500"/>
              </a:lnSpc>
              <a:spcBef>
                <a:spcPct val="0"/>
              </a:spcBef>
            </a:pPr>
            <a:r>
              <a:rPr lang="en-US" b="true" sz="2500" spc="50">
                <a:solidFill>
                  <a:srgbClr val="000000"/>
                </a:solidFill>
                <a:latin typeface="Crimson Roman Bold"/>
                <a:ea typeface="Crimson Roman Bold"/>
                <a:cs typeface="Crimson Roman Bold"/>
                <a:sym typeface="Crimson Roman Bold"/>
              </a:rPr>
              <a:t>Теорія інформаційного стресу</a:t>
            </a:r>
          </a:p>
        </p:txBody>
      </p:sp>
    </p:spTree>
  </p:cSld>
  <p:clrMapOvr>
    <a:masterClrMapping/>
  </p:clrMapOvr>
</p:sld>
</file>

<file path=ppt/slides/slide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7600950" y="3600450"/>
            <a:ext cx="3086100" cy="3086100"/>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ln w="76200" cap="sq">
              <a:solidFill>
                <a:srgbClr val="000000"/>
              </a:solidFill>
              <a:prstDash val="solid"/>
              <a:miter/>
            </a:ln>
          </p:spPr>
        </p:sp>
        <p:sp>
          <p:nvSpPr>
            <p:cNvPr name="TextBox 4" id="4"/>
            <p:cNvSpPr txBox="true"/>
            <p:nvPr/>
          </p:nvSpPr>
          <p:spPr>
            <a:xfrm>
              <a:off x="76200" y="-38100"/>
              <a:ext cx="660400" cy="774700"/>
            </a:xfrm>
            <a:prstGeom prst="rect">
              <a:avLst/>
            </a:prstGeom>
          </p:spPr>
          <p:txBody>
            <a:bodyPr anchor="ctr" rtlCol="false" tIns="50800" lIns="50800" bIns="50800" rIns="50800"/>
            <a:lstStyle/>
            <a:p>
              <a:pPr algn="ctr">
                <a:lnSpc>
                  <a:spcPts val="3640"/>
                </a:lnSpc>
              </a:pPr>
            </a:p>
          </p:txBody>
        </p:sp>
      </p:grpSp>
      <p:grpSp>
        <p:nvGrpSpPr>
          <p:cNvPr name="Group 5" id="5"/>
          <p:cNvGrpSpPr/>
          <p:nvPr/>
        </p:nvGrpSpPr>
        <p:grpSpPr>
          <a:xfrm rot="0">
            <a:off x="6247628" y="4549285"/>
            <a:ext cx="1353322" cy="985030"/>
            <a:chOff x="0" y="0"/>
            <a:chExt cx="812800" cy="591605"/>
          </a:xfrm>
        </p:grpSpPr>
        <p:sp>
          <p:nvSpPr>
            <p:cNvPr name="Freeform 6" id="6"/>
            <p:cNvSpPr/>
            <p:nvPr/>
          </p:nvSpPr>
          <p:spPr>
            <a:xfrm flipH="false" flipV="false" rot="0">
              <a:off x="0" y="0"/>
              <a:ext cx="812800" cy="591605"/>
            </a:xfrm>
            <a:custGeom>
              <a:avLst/>
              <a:gdLst/>
              <a:ahLst/>
              <a:cxnLst/>
              <a:rect r="r" b="b" t="t" l="l"/>
              <a:pathLst>
                <a:path h="591605" w="812800">
                  <a:moveTo>
                    <a:pt x="0" y="295803"/>
                  </a:moveTo>
                  <a:lnTo>
                    <a:pt x="406400" y="0"/>
                  </a:lnTo>
                  <a:lnTo>
                    <a:pt x="406400" y="203200"/>
                  </a:lnTo>
                  <a:lnTo>
                    <a:pt x="812800" y="203200"/>
                  </a:lnTo>
                  <a:lnTo>
                    <a:pt x="812800" y="388405"/>
                  </a:lnTo>
                  <a:lnTo>
                    <a:pt x="406400" y="388405"/>
                  </a:lnTo>
                  <a:lnTo>
                    <a:pt x="406400" y="591605"/>
                  </a:lnTo>
                  <a:lnTo>
                    <a:pt x="0" y="295803"/>
                  </a:lnTo>
                  <a:close/>
                </a:path>
              </a:pathLst>
            </a:custGeom>
            <a:solidFill>
              <a:srgbClr val="D9D9D9"/>
            </a:solidFill>
          </p:spPr>
        </p:sp>
        <p:sp>
          <p:nvSpPr>
            <p:cNvPr name="TextBox 7" id="7"/>
            <p:cNvSpPr txBox="true"/>
            <p:nvPr/>
          </p:nvSpPr>
          <p:spPr>
            <a:xfrm>
              <a:off x="101600" y="88900"/>
              <a:ext cx="711200" cy="299505"/>
            </a:xfrm>
            <a:prstGeom prst="rect">
              <a:avLst/>
            </a:prstGeom>
          </p:spPr>
          <p:txBody>
            <a:bodyPr anchor="ctr" rtlCol="false" tIns="50800" lIns="50800" bIns="50800" rIns="50800"/>
            <a:lstStyle/>
            <a:p>
              <a:pPr algn="ctr">
                <a:lnSpc>
                  <a:spcPts val="3640"/>
                </a:lnSpc>
              </a:pPr>
            </a:p>
          </p:txBody>
        </p:sp>
      </p:grpSp>
      <p:grpSp>
        <p:nvGrpSpPr>
          <p:cNvPr name="Group 8" id="8"/>
          <p:cNvGrpSpPr/>
          <p:nvPr/>
        </p:nvGrpSpPr>
        <p:grpSpPr>
          <a:xfrm rot="-10800000">
            <a:off x="10687050" y="4650985"/>
            <a:ext cx="1353322" cy="985030"/>
            <a:chOff x="0" y="0"/>
            <a:chExt cx="812800" cy="591605"/>
          </a:xfrm>
        </p:grpSpPr>
        <p:sp>
          <p:nvSpPr>
            <p:cNvPr name="Freeform 9" id="9"/>
            <p:cNvSpPr/>
            <p:nvPr/>
          </p:nvSpPr>
          <p:spPr>
            <a:xfrm flipH="false" flipV="false" rot="0">
              <a:off x="0" y="0"/>
              <a:ext cx="812800" cy="591605"/>
            </a:xfrm>
            <a:custGeom>
              <a:avLst/>
              <a:gdLst/>
              <a:ahLst/>
              <a:cxnLst/>
              <a:rect r="r" b="b" t="t" l="l"/>
              <a:pathLst>
                <a:path h="591605" w="812800">
                  <a:moveTo>
                    <a:pt x="0" y="295803"/>
                  </a:moveTo>
                  <a:lnTo>
                    <a:pt x="406400" y="0"/>
                  </a:lnTo>
                  <a:lnTo>
                    <a:pt x="406400" y="203200"/>
                  </a:lnTo>
                  <a:lnTo>
                    <a:pt x="812800" y="203200"/>
                  </a:lnTo>
                  <a:lnTo>
                    <a:pt x="812800" y="388405"/>
                  </a:lnTo>
                  <a:lnTo>
                    <a:pt x="406400" y="388405"/>
                  </a:lnTo>
                  <a:lnTo>
                    <a:pt x="406400" y="591605"/>
                  </a:lnTo>
                  <a:lnTo>
                    <a:pt x="0" y="295803"/>
                  </a:lnTo>
                  <a:close/>
                </a:path>
              </a:pathLst>
            </a:custGeom>
            <a:solidFill>
              <a:srgbClr val="D9D9D9"/>
            </a:solidFill>
          </p:spPr>
        </p:sp>
        <p:sp>
          <p:nvSpPr>
            <p:cNvPr name="TextBox 10" id="10"/>
            <p:cNvSpPr txBox="true"/>
            <p:nvPr/>
          </p:nvSpPr>
          <p:spPr>
            <a:xfrm>
              <a:off x="101600" y="88900"/>
              <a:ext cx="711200" cy="299505"/>
            </a:xfrm>
            <a:prstGeom prst="rect">
              <a:avLst/>
            </a:prstGeom>
          </p:spPr>
          <p:txBody>
            <a:bodyPr anchor="ctr" rtlCol="false" tIns="50800" lIns="50800" bIns="50800" rIns="50800"/>
            <a:lstStyle/>
            <a:p>
              <a:pPr algn="ctr">
                <a:lnSpc>
                  <a:spcPts val="3640"/>
                </a:lnSpc>
              </a:pPr>
            </a:p>
          </p:txBody>
        </p:sp>
      </p:grpSp>
      <p:grpSp>
        <p:nvGrpSpPr>
          <p:cNvPr name="Group 11" id="11"/>
          <p:cNvGrpSpPr/>
          <p:nvPr/>
        </p:nvGrpSpPr>
        <p:grpSpPr>
          <a:xfrm rot="5400000">
            <a:off x="8472787" y="2440688"/>
            <a:ext cx="1342426" cy="977099"/>
            <a:chOff x="0" y="0"/>
            <a:chExt cx="812800" cy="591605"/>
          </a:xfrm>
        </p:grpSpPr>
        <p:sp>
          <p:nvSpPr>
            <p:cNvPr name="Freeform 12" id="12"/>
            <p:cNvSpPr/>
            <p:nvPr/>
          </p:nvSpPr>
          <p:spPr>
            <a:xfrm flipH="false" flipV="false" rot="0">
              <a:off x="0" y="0"/>
              <a:ext cx="812800" cy="591605"/>
            </a:xfrm>
            <a:custGeom>
              <a:avLst/>
              <a:gdLst/>
              <a:ahLst/>
              <a:cxnLst/>
              <a:rect r="r" b="b" t="t" l="l"/>
              <a:pathLst>
                <a:path h="591605" w="812800">
                  <a:moveTo>
                    <a:pt x="0" y="295803"/>
                  </a:moveTo>
                  <a:lnTo>
                    <a:pt x="406400" y="0"/>
                  </a:lnTo>
                  <a:lnTo>
                    <a:pt x="406400" y="203200"/>
                  </a:lnTo>
                  <a:lnTo>
                    <a:pt x="812800" y="203200"/>
                  </a:lnTo>
                  <a:lnTo>
                    <a:pt x="812800" y="388405"/>
                  </a:lnTo>
                  <a:lnTo>
                    <a:pt x="406400" y="388405"/>
                  </a:lnTo>
                  <a:lnTo>
                    <a:pt x="406400" y="591605"/>
                  </a:lnTo>
                  <a:lnTo>
                    <a:pt x="0" y="295803"/>
                  </a:lnTo>
                  <a:close/>
                </a:path>
              </a:pathLst>
            </a:custGeom>
            <a:solidFill>
              <a:srgbClr val="D9D9D9"/>
            </a:solidFill>
          </p:spPr>
        </p:sp>
        <p:sp>
          <p:nvSpPr>
            <p:cNvPr name="TextBox 13" id="13"/>
            <p:cNvSpPr txBox="true"/>
            <p:nvPr/>
          </p:nvSpPr>
          <p:spPr>
            <a:xfrm>
              <a:off x="101600" y="88900"/>
              <a:ext cx="711200" cy="299505"/>
            </a:xfrm>
            <a:prstGeom prst="rect">
              <a:avLst/>
            </a:prstGeom>
          </p:spPr>
          <p:txBody>
            <a:bodyPr anchor="ctr" rtlCol="false" tIns="50800" lIns="50800" bIns="50800" rIns="50800"/>
            <a:lstStyle/>
            <a:p>
              <a:pPr algn="ctr">
                <a:lnSpc>
                  <a:spcPts val="3640"/>
                </a:lnSpc>
              </a:pPr>
            </a:p>
          </p:txBody>
        </p:sp>
      </p:grpSp>
      <p:grpSp>
        <p:nvGrpSpPr>
          <p:cNvPr name="Group 14" id="14"/>
          <p:cNvGrpSpPr/>
          <p:nvPr/>
        </p:nvGrpSpPr>
        <p:grpSpPr>
          <a:xfrm rot="-5400000">
            <a:off x="8471304" y="6870696"/>
            <a:ext cx="1353322" cy="985030"/>
            <a:chOff x="0" y="0"/>
            <a:chExt cx="812800" cy="591605"/>
          </a:xfrm>
        </p:grpSpPr>
        <p:sp>
          <p:nvSpPr>
            <p:cNvPr name="Freeform 15" id="15"/>
            <p:cNvSpPr/>
            <p:nvPr/>
          </p:nvSpPr>
          <p:spPr>
            <a:xfrm flipH="false" flipV="false" rot="0">
              <a:off x="0" y="0"/>
              <a:ext cx="812800" cy="591605"/>
            </a:xfrm>
            <a:custGeom>
              <a:avLst/>
              <a:gdLst/>
              <a:ahLst/>
              <a:cxnLst/>
              <a:rect r="r" b="b" t="t" l="l"/>
              <a:pathLst>
                <a:path h="591605" w="812800">
                  <a:moveTo>
                    <a:pt x="0" y="295803"/>
                  </a:moveTo>
                  <a:lnTo>
                    <a:pt x="406400" y="0"/>
                  </a:lnTo>
                  <a:lnTo>
                    <a:pt x="406400" y="203200"/>
                  </a:lnTo>
                  <a:lnTo>
                    <a:pt x="812800" y="203200"/>
                  </a:lnTo>
                  <a:lnTo>
                    <a:pt x="812800" y="388405"/>
                  </a:lnTo>
                  <a:lnTo>
                    <a:pt x="406400" y="388405"/>
                  </a:lnTo>
                  <a:lnTo>
                    <a:pt x="406400" y="591605"/>
                  </a:lnTo>
                  <a:lnTo>
                    <a:pt x="0" y="295803"/>
                  </a:lnTo>
                  <a:close/>
                </a:path>
              </a:pathLst>
            </a:custGeom>
            <a:solidFill>
              <a:srgbClr val="D9D9D9"/>
            </a:solidFill>
          </p:spPr>
        </p:sp>
        <p:sp>
          <p:nvSpPr>
            <p:cNvPr name="TextBox 16" id="16"/>
            <p:cNvSpPr txBox="true"/>
            <p:nvPr/>
          </p:nvSpPr>
          <p:spPr>
            <a:xfrm>
              <a:off x="101600" y="88900"/>
              <a:ext cx="711200" cy="299505"/>
            </a:xfrm>
            <a:prstGeom prst="rect">
              <a:avLst/>
            </a:prstGeom>
          </p:spPr>
          <p:txBody>
            <a:bodyPr anchor="ctr" rtlCol="false" tIns="50800" lIns="50800" bIns="50800" rIns="50800"/>
            <a:lstStyle/>
            <a:p>
              <a:pPr algn="ctr">
                <a:lnSpc>
                  <a:spcPts val="3640"/>
                </a:lnSpc>
              </a:pPr>
            </a:p>
          </p:txBody>
        </p:sp>
      </p:grpSp>
      <p:grpSp>
        <p:nvGrpSpPr>
          <p:cNvPr name="Group 17" id="17"/>
          <p:cNvGrpSpPr/>
          <p:nvPr/>
        </p:nvGrpSpPr>
        <p:grpSpPr>
          <a:xfrm rot="0">
            <a:off x="7600950" y="230124"/>
            <a:ext cx="3086100" cy="2036826"/>
            <a:chOff x="0" y="0"/>
            <a:chExt cx="635000" cy="419100"/>
          </a:xfrm>
        </p:grpSpPr>
        <p:sp>
          <p:nvSpPr>
            <p:cNvPr name="Freeform 18" id="18"/>
            <p:cNvSpPr/>
            <p:nvPr/>
          </p:nvSpPr>
          <p:spPr>
            <a:xfrm flipH="false" flipV="false" rot="0">
              <a:off x="0" y="0"/>
              <a:ext cx="635000" cy="419100"/>
            </a:xfrm>
            <a:custGeom>
              <a:avLst/>
              <a:gdLst/>
              <a:ahLst/>
              <a:cxnLst/>
              <a:rect r="r" b="b" t="t" l="l"/>
              <a:pathLst>
                <a:path h="419100" w="635000">
                  <a:moveTo>
                    <a:pt x="48997" y="0"/>
                  </a:moveTo>
                  <a:lnTo>
                    <a:pt x="586003" y="0"/>
                  </a:lnTo>
                  <a:cubicBezTo>
                    <a:pt x="598998" y="0"/>
                    <a:pt x="611460" y="5162"/>
                    <a:pt x="620649" y="14351"/>
                  </a:cubicBezTo>
                  <a:cubicBezTo>
                    <a:pt x="629838" y="23540"/>
                    <a:pt x="635000" y="36002"/>
                    <a:pt x="635000" y="48997"/>
                  </a:cubicBezTo>
                  <a:lnTo>
                    <a:pt x="635000" y="370103"/>
                  </a:lnTo>
                  <a:cubicBezTo>
                    <a:pt x="635000" y="383098"/>
                    <a:pt x="629838" y="395560"/>
                    <a:pt x="620649" y="404749"/>
                  </a:cubicBezTo>
                  <a:cubicBezTo>
                    <a:pt x="611460" y="413938"/>
                    <a:pt x="598998" y="419100"/>
                    <a:pt x="586003" y="419100"/>
                  </a:cubicBezTo>
                  <a:lnTo>
                    <a:pt x="48997" y="419100"/>
                  </a:lnTo>
                  <a:cubicBezTo>
                    <a:pt x="36002" y="419100"/>
                    <a:pt x="23540" y="413938"/>
                    <a:pt x="14351" y="404749"/>
                  </a:cubicBezTo>
                  <a:cubicBezTo>
                    <a:pt x="5162" y="395560"/>
                    <a:pt x="0" y="383098"/>
                    <a:pt x="0" y="370103"/>
                  </a:cubicBezTo>
                  <a:lnTo>
                    <a:pt x="0" y="48997"/>
                  </a:lnTo>
                  <a:cubicBezTo>
                    <a:pt x="0" y="36002"/>
                    <a:pt x="5162" y="23540"/>
                    <a:pt x="14351" y="14351"/>
                  </a:cubicBezTo>
                  <a:cubicBezTo>
                    <a:pt x="23540" y="5162"/>
                    <a:pt x="36002" y="0"/>
                    <a:pt x="48997" y="0"/>
                  </a:cubicBezTo>
                  <a:close/>
                </a:path>
              </a:pathLst>
            </a:custGeom>
            <a:solidFill>
              <a:srgbClr val="D9D9D9"/>
            </a:solidFill>
          </p:spPr>
        </p:sp>
        <p:sp>
          <p:nvSpPr>
            <p:cNvPr name="TextBox 19" id="19"/>
            <p:cNvSpPr txBox="true"/>
            <p:nvPr/>
          </p:nvSpPr>
          <p:spPr>
            <a:xfrm>
              <a:off x="0" y="-114300"/>
              <a:ext cx="635000" cy="533400"/>
            </a:xfrm>
            <a:prstGeom prst="rect">
              <a:avLst/>
            </a:prstGeom>
          </p:spPr>
          <p:txBody>
            <a:bodyPr anchor="ctr" rtlCol="false" tIns="50800" lIns="50800" bIns="50800" rIns="50800"/>
            <a:lstStyle/>
            <a:p>
              <a:pPr algn="ctr">
                <a:lnSpc>
                  <a:spcPts val="3640"/>
                </a:lnSpc>
              </a:pPr>
            </a:p>
          </p:txBody>
        </p:sp>
      </p:grpSp>
      <p:sp>
        <p:nvSpPr>
          <p:cNvPr name="TextBox 20" id="20"/>
          <p:cNvSpPr txBox="true"/>
          <p:nvPr/>
        </p:nvSpPr>
        <p:spPr>
          <a:xfrm rot="-1789081">
            <a:off x="128032" y="2144589"/>
            <a:ext cx="6010156" cy="520699"/>
          </a:xfrm>
          <a:prstGeom prst="rect">
            <a:avLst/>
          </a:prstGeom>
        </p:spPr>
        <p:txBody>
          <a:bodyPr anchor="t" rtlCol="false" tIns="0" lIns="0" bIns="0" rIns="0">
            <a:spAutoFit/>
          </a:bodyPr>
          <a:lstStyle/>
          <a:p>
            <a:pPr algn="ctr">
              <a:lnSpc>
                <a:spcPts val="3640"/>
              </a:lnSpc>
              <a:spcBef>
                <a:spcPct val="0"/>
              </a:spcBef>
            </a:pPr>
            <a:r>
              <a:rPr lang="en-US" b="true" sz="2600" spc="52">
                <a:solidFill>
                  <a:srgbClr val="000000"/>
                </a:solidFill>
                <a:latin typeface="Crimson Roman Bold"/>
                <a:ea typeface="Crimson Roman Bold"/>
                <a:cs typeface="Crimson Roman Bold"/>
                <a:sym typeface="Crimson Roman Bold"/>
              </a:rPr>
              <a:t>Б</a:t>
            </a:r>
            <a:r>
              <a:rPr lang="en-US" b="true" sz="2600" spc="52">
                <a:solidFill>
                  <a:srgbClr val="000000"/>
                </a:solidFill>
                <a:latin typeface="Crimson Roman Bold"/>
                <a:ea typeface="Crimson Roman Bold"/>
                <a:cs typeface="Crimson Roman Bold"/>
                <a:sym typeface="Crimson Roman Bold"/>
              </a:rPr>
              <a:t>азові концепції психології війни</a:t>
            </a:r>
          </a:p>
        </p:txBody>
      </p:sp>
      <p:sp>
        <p:nvSpPr>
          <p:cNvPr name="TextBox 21" id="21"/>
          <p:cNvSpPr txBox="true"/>
          <p:nvPr/>
        </p:nvSpPr>
        <p:spPr>
          <a:xfrm rot="0">
            <a:off x="7604915" y="4533165"/>
            <a:ext cx="3086100" cy="912494"/>
          </a:xfrm>
          <a:prstGeom prst="rect">
            <a:avLst/>
          </a:prstGeom>
        </p:spPr>
        <p:txBody>
          <a:bodyPr anchor="t" rtlCol="false" tIns="0" lIns="0" bIns="0" rIns="0">
            <a:spAutoFit/>
          </a:bodyPr>
          <a:lstStyle/>
          <a:p>
            <a:pPr algn="ctr">
              <a:lnSpc>
                <a:spcPts val="3360"/>
              </a:lnSpc>
              <a:spcBef>
                <a:spcPct val="0"/>
              </a:spcBef>
            </a:pPr>
            <a:r>
              <a:rPr lang="en-US" b="true" sz="2400" spc="48">
                <a:solidFill>
                  <a:srgbClr val="000000"/>
                </a:solidFill>
                <a:latin typeface="Crimson Roman Bold"/>
                <a:ea typeface="Crimson Roman Bold"/>
                <a:cs typeface="Crimson Roman Bold"/>
                <a:sym typeface="Crimson Roman Bold"/>
              </a:rPr>
              <a:t>концепції психології війни</a:t>
            </a:r>
          </a:p>
        </p:txBody>
      </p:sp>
      <p:grpSp>
        <p:nvGrpSpPr>
          <p:cNvPr name="Group 22" id="22"/>
          <p:cNvGrpSpPr/>
          <p:nvPr/>
        </p:nvGrpSpPr>
        <p:grpSpPr>
          <a:xfrm rot="0">
            <a:off x="7600950" y="8039872"/>
            <a:ext cx="3086100" cy="2036826"/>
            <a:chOff x="0" y="0"/>
            <a:chExt cx="635000" cy="419100"/>
          </a:xfrm>
        </p:grpSpPr>
        <p:sp>
          <p:nvSpPr>
            <p:cNvPr name="Freeform 23" id="23"/>
            <p:cNvSpPr/>
            <p:nvPr/>
          </p:nvSpPr>
          <p:spPr>
            <a:xfrm flipH="false" flipV="false" rot="0">
              <a:off x="0" y="0"/>
              <a:ext cx="635000" cy="419100"/>
            </a:xfrm>
            <a:custGeom>
              <a:avLst/>
              <a:gdLst/>
              <a:ahLst/>
              <a:cxnLst/>
              <a:rect r="r" b="b" t="t" l="l"/>
              <a:pathLst>
                <a:path h="419100" w="635000">
                  <a:moveTo>
                    <a:pt x="48997" y="0"/>
                  </a:moveTo>
                  <a:lnTo>
                    <a:pt x="586003" y="0"/>
                  </a:lnTo>
                  <a:cubicBezTo>
                    <a:pt x="598998" y="0"/>
                    <a:pt x="611460" y="5162"/>
                    <a:pt x="620649" y="14351"/>
                  </a:cubicBezTo>
                  <a:cubicBezTo>
                    <a:pt x="629838" y="23540"/>
                    <a:pt x="635000" y="36002"/>
                    <a:pt x="635000" y="48997"/>
                  </a:cubicBezTo>
                  <a:lnTo>
                    <a:pt x="635000" y="370103"/>
                  </a:lnTo>
                  <a:cubicBezTo>
                    <a:pt x="635000" y="383098"/>
                    <a:pt x="629838" y="395560"/>
                    <a:pt x="620649" y="404749"/>
                  </a:cubicBezTo>
                  <a:cubicBezTo>
                    <a:pt x="611460" y="413938"/>
                    <a:pt x="598998" y="419100"/>
                    <a:pt x="586003" y="419100"/>
                  </a:cubicBezTo>
                  <a:lnTo>
                    <a:pt x="48997" y="419100"/>
                  </a:lnTo>
                  <a:cubicBezTo>
                    <a:pt x="36002" y="419100"/>
                    <a:pt x="23540" y="413938"/>
                    <a:pt x="14351" y="404749"/>
                  </a:cubicBezTo>
                  <a:cubicBezTo>
                    <a:pt x="5162" y="395560"/>
                    <a:pt x="0" y="383098"/>
                    <a:pt x="0" y="370103"/>
                  </a:cubicBezTo>
                  <a:lnTo>
                    <a:pt x="0" y="48997"/>
                  </a:lnTo>
                  <a:cubicBezTo>
                    <a:pt x="0" y="36002"/>
                    <a:pt x="5162" y="23540"/>
                    <a:pt x="14351" y="14351"/>
                  </a:cubicBezTo>
                  <a:cubicBezTo>
                    <a:pt x="23540" y="5162"/>
                    <a:pt x="36002" y="0"/>
                    <a:pt x="48997" y="0"/>
                  </a:cubicBezTo>
                  <a:close/>
                </a:path>
              </a:pathLst>
            </a:custGeom>
            <a:solidFill>
              <a:srgbClr val="D9D9D9"/>
            </a:solidFill>
          </p:spPr>
        </p:sp>
        <p:sp>
          <p:nvSpPr>
            <p:cNvPr name="TextBox 24" id="24"/>
            <p:cNvSpPr txBox="true"/>
            <p:nvPr/>
          </p:nvSpPr>
          <p:spPr>
            <a:xfrm>
              <a:off x="0" y="-114300"/>
              <a:ext cx="635000" cy="533400"/>
            </a:xfrm>
            <a:prstGeom prst="rect">
              <a:avLst/>
            </a:prstGeom>
          </p:spPr>
          <p:txBody>
            <a:bodyPr anchor="ctr" rtlCol="false" tIns="50800" lIns="50800" bIns="50800" rIns="50800"/>
            <a:lstStyle/>
            <a:p>
              <a:pPr algn="ctr">
                <a:lnSpc>
                  <a:spcPts val="3640"/>
                </a:lnSpc>
              </a:pPr>
            </a:p>
          </p:txBody>
        </p:sp>
      </p:grpSp>
      <p:grpSp>
        <p:nvGrpSpPr>
          <p:cNvPr name="Group 25" id="25"/>
          <p:cNvGrpSpPr/>
          <p:nvPr/>
        </p:nvGrpSpPr>
        <p:grpSpPr>
          <a:xfrm rot="0">
            <a:off x="12040372" y="4125087"/>
            <a:ext cx="3086100" cy="2036826"/>
            <a:chOff x="0" y="0"/>
            <a:chExt cx="635000" cy="419100"/>
          </a:xfrm>
        </p:grpSpPr>
        <p:sp>
          <p:nvSpPr>
            <p:cNvPr name="Freeform 26" id="26"/>
            <p:cNvSpPr/>
            <p:nvPr/>
          </p:nvSpPr>
          <p:spPr>
            <a:xfrm flipH="false" flipV="false" rot="0">
              <a:off x="0" y="0"/>
              <a:ext cx="635000" cy="419100"/>
            </a:xfrm>
            <a:custGeom>
              <a:avLst/>
              <a:gdLst/>
              <a:ahLst/>
              <a:cxnLst/>
              <a:rect r="r" b="b" t="t" l="l"/>
              <a:pathLst>
                <a:path h="419100" w="635000">
                  <a:moveTo>
                    <a:pt x="48997" y="0"/>
                  </a:moveTo>
                  <a:lnTo>
                    <a:pt x="586003" y="0"/>
                  </a:lnTo>
                  <a:cubicBezTo>
                    <a:pt x="598998" y="0"/>
                    <a:pt x="611460" y="5162"/>
                    <a:pt x="620649" y="14351"/>
                  </a:cubicBezTo>
                  <a:cubicBezTo>
                    <a:pt x="629838" y="23540"/>
                    <a:pt x="635000" y="36002"/>
                    <a:pt x="635000" y="48997"/>
                  </a:cubicBezTo>
                  <a:lnTo>
                    <a:pt x="635000" y="370103"/>
                  </a:lnTo>
                  <a:cubicBezTo>
                    <a:pt x="635000" y="383098"/>
                    <a:pt x="629838" y="395560"/>
                    <a:pt x="620649" y="404749"/>
                  </a:cubicBezTo>
                  <a:cubicBezTo>
                    <a:pt x="611460" y="413938"/>
                    <a:pt x="598998" y="419100"/>
                    <a:pt x="586003" y="419100"/>
                  </a:cubicBezTo>
                  <a:lnTo>
                    <a:pt x="48997" y="419100"/>
                  </a:lnTo>
                  <a:cubicBezTo>
                    <a:pt x="36002" y="419100"/>
                    <a:pt x="23540" y="413938"/>
                    <a:pt x="14351" y="404749"/>
                  </a:cubicBezTo>
                  <a:cubicBezTo>
                    <a:pt x="5162" y="395560"/>
                    <a:pt x="0" y="383098"/>
                    <a:pt x="0" y="370103"/>
                  </a:cubicBezTo>
                  <a:lnTo>
                    <a:pt x="0" y="48997"/>
                  </a:lnTo>
                  <a:cubicBezTo>
                    <a:pt x="0" y="36002"/>
                    <a:pt x="5162" y="23540"/>
                    <a:pt x="14351" y="14351"/>
                  </a:cubicBezTo>
                  <a:cubicBezTo>
                    <a:pt x="23540" y="5162"/>
                    <a:pt x="36002" y="0"/>
                    <a:pt x="48997" y="0"/>
                  </a:cubicBezTo>
                  <a:close/>
                </a:path>
              </a:pathLst>
            </a:custGeom>
            <a:solidFill>
              <a:srgbClr val="D9D9D9"/>
            </a:solidFill>
          </p:spPr>
        </p:sp>
        <p:sp>
          <p:nvSpPr>
            <p:cNvPr name="TextBox 27" id="27"/>
            <p:cNvSpPr txBox="true"/>
            <p:nvPr/>
          </p:nvSpPr>
          <p:spPr>
            <a:xfrm>
              <a:off x="0" y="-114300"/>
              <a:ext cx="635000" cy="533400"/>
            </a:xfrm>
            <a:prstGeom prst="rect">
              <a:avLst/>
            </a:prstGeom>
          </p:spPr>
          <p:txBody>
            <a:bodyPr anchor="ctr" rtlCol="false" tIns="50800" lIns="50800" bIns="50800" rIns="50800"/>
            <a:lstStyle/>
            <a:p>
              <a:pPr algn="ctr">
                <a:lnSpc>
                  <a:spcPts val="3640"/>
                </a:lnSpc>
              </a:pPr>
            </a:p>
          </p:txBody>
        </p:sp>
      </p:grpSp>
      <p:grpSp>
        <p:nvGrpSpPr>
          <p:cNvPr name="Group 28" id="28"/>
          <p:cNvGrpSpPr/>
          <p:nvPr/>
        </p:nvGrpSpPr>
        <p:grpSpPr>
          <a:xfrm rot="0">
            <a:off x="3161528" y="3934732"/>
            <a:ext cx="3086100" cy="2036826"/>
            <a:chOff x="0" y="0"/>
            <a:chExt cx="635000" cy="419100"/>
          </a:xfrm>
        </p:grpSpPr>
        <p:sp>
          <p:nvSpPr>
            <p:cNvPr name="Freeform 29" id="29"/>
            <p:cNvSpPr/>
            <p:nvPr/>
          </p:nvSpPr>
          <p:spPr>
            <a:xfrm flipH="false" flipV="false" rot="0">
              <a:off x="0" y="0"/>
              <a:ext cx="635000" cy="419100"/>
            </a:xfrm>
            <a:custGeom>
              <a:avLst/>
              <a:gdLst/>
              <a:ahLst/>
              <a:cxnLst/>
              <a:rect r="r" b="b" t="t" l="l"/>
              <a:pathLst>
                <a:path h="419100" w="635000">
                  <a:moveTo>
                    <a:pt x="48997" y="0"/>
                  </a:moveTo>
                  <a:lnTo>
                    <a:pt x="586003" y="0"/>
                  </a:lnTo>
                  <a:cubicBezTo>
                    <a:pt x="598998" y="0"/>
                    <a:pt x="611460" y="5162"/>
                    <a:pt x="620649" y="14351"/>
                  </a:cubicBezTo>
                  <a:cubicBezTo>
                    <a:pt x="629838" y="23540"/>
                    <a:pt x="635000" y="36002"/>
                    <a:pt x="635000" y="48997"/>
                  </a:cubicBezTo>
                  <a:lnTo>
                    <a:pt x="635000" y="370103"/>
                  </a:lnTo>
                  <a:cubicBezTo>
                    <a:pt x="635000" y="383098"/>
                    <a:pt x="629838" y="395560"/>
                    <a:pt x="620649" y="404749"/>
                  </a:cubicBezTo>
                  <a:cubicBezTo>
                    <a:pt x="611460" y="413938"/>
                    <a:pt x="598998" y="419100"/>
                    <a:pt x="586003" y="419100"/>
                  </a:cubicBezTo>
                  <a:lnTo>
                    <a:pt x="48997" y="419100"/>
                  </a:lnTo>
                  <a:cubicBezTo>
                    <a:pt x="36002" y="419100"/>
                    <a:pt x="23540" y="413938"/>
                    <a:pt x="14351" y="404749"/>
                  </a:cubicBezTo>
                  <a:cubicBezTo>
                    <a:pt x="5162" y="395560"/>
                    <a:pt x="0" y="383098"/>
                    <a:pt x="0" y="370103"/>
                  </a:cubicBezTo>
                  <a:lnTo>
                    <a:pt x="0" y="48997"/>
                  </a:lnTo>
                  <a:cubicBezTo>
                    <a:pt x="0" y="36002"/>
                    <a:pt x="5162" y="23540"/>
                    <a:pt x="14351" y="14351"/>
                  </a:cubicBezTo>
                  <a:cubicBezTo>
                    <a:pt x="23540" y="5162"/>
                    <a:pt x="36002" y="0"/>
                    <a:pt x="48997" y="0"/>
                  </a:cubicBezTo>
                  <a:close/>
                </a:path>
              </a:pathLst>
            </a:custGeom>
            <a:solidFill>
              <a:srgbClr val="D9D9D9"/>
            </a:solidFill>
          </p:spPr>
        </p:sp>
        <p:sp>
          <p:nvSpPr>
            <p:cNvPr name="TextBox 30" id="30"/>
            <p:cNvSpPr txBox="true"/>
            <p:nvPr/>
          </p:nvSpPr>
          <p:spPr>
            <a:xfrm>
              <a:off x="0" y="-114300"/>
              <a:ext cx="635000" cy="533400"/>
            </a:xfrm>
            <a:prstGeom prst="rect">
              <a:avLst/>
            </a:prstGeom>
          </p:spPr>
          <p:txBody>
            <a:bodyPr anchor="ctr" rtlCol="false" tIns="50800" lIns="50800" bIns="50800" rIns="50800"/>
            <a:lstStyle/>
            <a:p>
              <a:pPr algn="ctr">
                <a:lnSpc>
                  <a:spcPts val="3640"/>
                </a:lnSpc>
              </a:pPr>
            </a:p>
          </p:txBody>
        </p:sp>
      </p:grpSp>
      <p:sp>
        <p:nvSpPr>
          <p:cNvPr name="TextBox 31" id="31"/>
          <p:cNvSpPr txBox="true"/>
          <p:nvPr/>
        </p:nvSpPr>
        <p:spPr>
          <a:xfrm rot="0">
            <a:off x="7683152" y="305562"/>
            <a:ext cx="2921695" cy="1781174"/>
          </a:xfrm>
          <a:prstGeom prst="rect">
            <a:avLst/>
          </a:prstGeom>
        </p:spPr>
        <p:txBody>
          <a:bodyPr anchor="t" rtlCol="false" tIns="0" lIns="0" bIns="0" rIns="0">
            <a:spAutoFit/>
          </a:bodyPr>
          <a:lstStyle/>
          <a:p>
            <a:pPr algn="ctr">
              <a:lnSpc>
                <a:spcPts val="3360"/>
              </a:lnSpc>
              <a:spcBef>
                <a:spcPct val="0"/>
              </a:spcBef>
            </a:pPr>
            <a:r>
              <a:rPr lang="en-US" b="true" sz="2400" spc="48">
                <a:solidFill>
                  <a:srgbClr val="000000"/>
                </a:solidFill>
                <a:latin typeface="Crimson Roman Bold"/>
                <a:ea typeface="Crimson Roman Bold"/>
                <a:cs typeface="Crimson Roman Bold"/>
                <a:sym typeface="Crimson Roman Bold"/>
              </a:rPr>
              <a:t>Теорія стресу та загального адаптаційного синдрому</a:t>
            </a:r>
          </a:p>
        </p:txBody>
      </p:sp>
      <p:sp>
        <p:nvSpPr>
          <p:cNvPr name="TextBox 32" id="32"/>
          <p:cNvSpPr txBox="true"/>
          <p:nvPr/>
        </p:nvSpPr>
        <p:spPr>
          <a:xfrm rot="0">
            <a:off x="12181290" y="4852035"/>
            <a:ext cx="2804263" cy="478154"/>
          </a:xfrm>
          <a:prstGeom prst="rect">
            <a:avLst/>
          </a:prstGeom>
        </p:spPr>
        <p:txBody>
          <a:bodyPr anchor="t" rtlCol="false" tIns="0" lIns="0" bIns="0" rIns="0">
            <a:spAutoFit/>
          </a:bodyPr>
          <a:lstStyle/>
          <a:p>
            <a:pPr algn="ctr">
              <a:lnSpc>
                <a:spcPts val="3360"/>
              </a:lnSpc>
              <a:spcBef>
                <a:spcPct val="0"/>
              </a:spcBef>
            </a:pPr>
            <a:r>
              <a:rPr lang="en-US" b="true" sz="2400" spc="48">
                <a:solidFill>
                  <a:srgbClr val="000000"/>
                </a:solidFill>
                <a:latin typeface="Crimson Roman Bold"/>
                <a:ea typeface="Crimson Roman Bold"/>
                <a:cs typeface="Crimson Roman Bold"/>
                <a:sym typeface="Crimson Roman Bold"/>
              </a:rPr>
              <a:t>Теорія травми</a:t>
            </a:r>
          </a:p>
        </p:txBody>
      </p:sp>
      <p:sp>
        <p:nvSpPr>
          <p:cNvPr name="TextBox 33" id="33"/>
          <p:cNvSpPr txBox="true"/>
          <p:nvPr/>
        </p:nvSpPr>
        <p:spPr>
          <a:xfrm rot="0">
            <a:off x="7761472" y="8549650"/>
            <a:ext cx="2772986" cy="912494"/>
          </a:xfrm>
          <a:prstGeom prst="rect">
            <a:avLst/>
          </a:prstGeom>
        </p:spPr>
        <p:txBody>
          <a:bodyPr anchor="t" rtlCol="false" tIns="0" lIns="0" bIns="0" rIns="0">
            <a:spAutoFit/>
          </a:bodyPr>
          <a:lstStyle/>
          <a:p>
            <a:pPr algn="ctr">
              <a:lnSpc>
                <a:spcPts val="3360"/>
              </a:lnSpc>
              <a:spcBef>
                <a:spcPct val="0"/>
              </a:spcBef>
            </a:pPr>
            <a:r>
              <a:rPr lang="en-US" b="true" sz="2400" spc="48">
                <a:solidFill>
                  <a:srgbClr val="000000"/>
                </a:solidFill>
                <a:latin typeface="Crimson Roman Bold"/>
                <a:ea typeface="Crimson Roman Bold"/>
                <a:cs typeface="Crimson Roman Bold"/>
                <a:sym typeface="Crimson Roman Bold"/>
              </a:rPr>
              <a:t>Теорія резилієнтності</a:t>
            </a:r>
          </a:p>
        </p:txBody>
      </p:sp>
      <p:sp>
        <p:nvSpPr>
          <p:cNvPr name="TextBox 34" id="34"/>
          <p:cNvSpPr txBox="true"/>
          <p:nvPr/>
        </p:nvSpPr>
        <p:spPr>
          <a:xfrm rot="0">
            <a:off x="3431622" y="4417695"/>
            <a:ext cx="2545912" cy="912494"/>
          </a:xfrm>
          <a:prstGeom prst="rect">
            <a:avLst/>
          </a:prstGeom>
        </p:spPr>
        <p:txBody>
          <a:bodyPr anchor="t" rtlCol="false" tIns="0" lIns="0" bIns="0" rIns="0">
            <a:spAutoFit/>
          </a:bodyPr>
          <a:lstStyle/>
          <a:p>
            <a:pPr algn="ctr">
              <a:lnSpc>
                <a:spcPts val="3360"/>
              </a:lnSpc>
              <a:spcBef>
                <a:spcPct val="0"/>
              </a:spcBef>
            </a:pPr>
            <a:r>
              <a:rPr lang="en-US" b="true" sz="2400" spc="48">
                <a:solidFill>
                  <a:srgbClr val="000000"/>
                </a:solidFill>
                <a:latin typeface="Crimson Roman Bold"/>
                <a:ea typeface="Crimson Roman Bold"/>
                <a:cs typeface="Crimson Roman Bold"/>
                <a:sym typeface="Crimson Roman Bold"/>
              </a:rPr>
              <a:t>Когнітивна теорія стресу</a:t>
            </a:r>
          </a:p>
        </p:txBody>
      </p:sp>
    </p:spTree>
  </p:cSld>
  <p:clrMapOvr>
    <a:masterClrMapping/>
  </p:clrMapOvr>
</p:sld>
</file>

<file path=ppt/slides/slide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1682371" y="1729472"/>
            <a:ext cx="5411256" cy="1825448"/>
            <a:chOff x="0" y="0"/>
            <a:chExt cx="1113427" cy="375607"/>
          </a:xfrm>
        </p:grpSpPr>
        <p:sp>
          <p:nvSpPr>
            <p:cNvPr name="Freeform 3" id="3"/>
            <p:cNvSpPr/>
            <p:nvPr/>
          </p:nvSpPr>
          <p:spPr>
            <a:xfrm flipH="false" flipV="false" rot="0">
              <a:off x="0" y="0"/>
              <a:ext cx="1113427" cy="375607"/>
            </a:xfrm>
            <a:custGeom>
              <a:avLst/>
              <a:gdLst/>
              <a:ahLst/>
              <a:cxnLst/>
              <a:rect r="r" b="b" t="t" l="l"/>
              <a:pathLst>
                <a:path h="375607" w="1113427">
                  <a:moveTo>
                    <a:pt x="27943" y="0"/>
                  </a:moveTo>
                  <a:lnTo>
                    <a:pt x="1085484" y="0"/>
                  </a:lnTo>
                  <a:cubicBezTo>
                    <a:pt x="1092895" y="0"/>
                    <a:pt x="1100002" y="2944"/>
                    <a:pt x="1105243" y="8184"/>
                  </a:cubicBezTo>
                  <a:cubicBezTo>
                    <a:pt x="1110483" y="13425"/>
                    <a:pt x="1113427" y="20532"/>
                    <a:pt x="1113427" y="27943"/>
                  </a:cubicBezTo>
                  <a:lnTo>
                    <a:pt x="1113427" y="347663"/>
                  </a:lnTo>
                  <a:cubicBezTo>
                    <a:pt x="1113427" y="355074"/>
                    <a:pt x="1110483" y="362182"/>
                    <a:pt x="1105243" y="367422"/>
                  </a:cubicBezTo>
                  <a:cubicBezTo>
                    <a:pt x="1100002" y="372663"/>
                    <a:pt x="1092895" y="375607"/>
                    <a:pt x="1085484" y="375607"/>
                  </a:cubicBezTo>
                  <a:lnTo>
                    <a:pt x="27943" y="375607"/>
                  </a:lnTo>
                  <a:cubicBezTo>
                    <a:pt x="20532" y="375607"/>
                    <a:pt x="13425" y="372663"/>
                    <a:pt x="8184" y="367422"/>
                  </a:cubicBezTo>
                  <a:cubicBezTo>
                    <a:pt x="2944" y="362182"/>
                    <a:pt x="0" y="355074"/>
                    <a:pt x="0" y="347663"/>
                  </a:cubicBezTo>
                  <a:lnTo>
                    <a:pt x="0" y="27943"/>
                  </a:lnTo>
                  <a:cubicBezTo>
                    <a:pt x="0" y="20532"/>
                    <a:pt x="2944" y="13425"/>
                    <a:pt x="8184" y="8184"/>
                  </a:cubicBezTo>
                  <a:cubicBezTo>
                    <a:pt x="13425" y="2944"/>
                    <a:pt x="20532" y="0"/>
                    <a:pt x="27943" y="0"/>
                  </a:cubicBezTo>
                  <a:close/>
                </a:path>
              </a:pathLst>
            </a:custGeom>
            <a:solidFill>
              <a:srgbClr val="D9D9D9"/>
            </a:solidFill>
          </p:spPr>
        </p:sp>
        <p:sp>
          <p:nvSpPr>
            <p:cNvPr name="TextBox 4" id="4"/>
            <p:cNvSpPr txBox="true"/>
            <p:nvPr/>
          </p:nvSpPr>
          <p:spPr>
            <a:xfrm>
              <a:off x="0" y="-114300"/>
              <a:ext cx="1113427" cy="489907"/>
            </a:xfrm>
            <a:prstGeom prst="rect">
              <a:avLst/>
            </a:prstGeom>
          </p:spPr>
          <p:txBody>
            <a:bodyPr anchor="ctr" rtlCol="false" tIns="50800" lIns="50800" bIns="50800" rIns="50800"/>
            <a:lstStyle/>
            <a:p>
              <a:pPr algn="ctr">
                <a:lnSpc>
                  <a:spcPts val="3640"/>
                </a:lnSpc>
              </a:pPr>
            </a:p>
          </p:txBody>
        </p:sp>
      </p:grpSp>
      <p:grpSp>
        <p:nvGrpSpPr>
          <p:cNvPr name="Group 5" id="5"/>
          <p:cNvGrpSpPr/>
          <p:nvPr/>
        </p:nvGrpSpPr>
        <p:grpSpPr>
          <a:xfrm rot="0">
            <a:off x="10618694" y="1729472"/>
            <a:ext cx="5411256" cy="1661043"/>
            <a:chOff x="0" y="0"/>
            <a:chExt cx="1113427" cy="341778"/>
          </a:xfrm>
        </p:grpSpPr>
        <p:sp>
          <p:nvSpPr>
            <p:cNvPr name="Freeform 6" id="6"/>
            <p:cNvSpPr/>
            <p:nvPr/>
          </p:nvSpPr>
          <p:spPr>
            <a:xfrm flipH="false" flipV="false" rot="0">
              <a:off x="0" y="0"/>
              <a:ext cx="1113427" cy="341778"/>
            </a:xfrm>
            <a:custGeom>
              <a:avLst/>
              <a:gdLst/>
              <a:ahLst/>
              <a:cxnLst/>
              <a:rect r="r" b="b" t="t" l="l"/>
              <a:pathLst>
                <a:path h="341778" w="1113427">
                  <a:moveTo>
                    <a:pt x="27943" y="0"/>
                  </a:moveTo>
                  <a:lnTo>
                    <a:pt x="1085484" y="0"/>
                  </a:lnTo>
                  <a:cubicBezTo>
                    <a:pt x="1092895" y="0"/>
                    <a:pt x="1100002" y="2944"/>
                    <a:pt x="1105243" y="8184"/>
                  </a:cubicBezTo>
                  <a:cubicBezTo>
                    <a:pt x="1110483" y="13425"/>
                    <a:pt x="1113427" y="20532"/>
                    <a:pt x="1113427" y="27943"/>
                  </a:cubicBezTo>
                  <a:lnTo>
                    <a:pt x="1113427" y="313835"/>
                  </a:lnTo>
                  <a:cubicBezTo>
                    <a:pt x="1113427" y="321246"/>
                    <a:pt x="1110483" y="328354"/>
                    <a:pt x="1105243" y="333594"/>
                  </a:cubicBezTo>
                  <a:cubicBezTo>
                    <a:pt x="1100002" y="338834"/>
                    <a:pt x="1092895" y="341778"/>
                    <a:pt x="1085484" y="341778"/>
                  </a:cubicBezTo>
                  <a:lnTo>
                    <a:pt x="27943" y="341778"/>
                  </a:lnTo>
                  <a:cubicBezTo>
                    <a:pt x="20532" y="341778"/>
                    <a:pt x="13425" y="338834"/>
                    <a:pt x="8184" y="333594"/>
                  </a:cubicBezTo>
                  <a:cubicBezTo>
                    <a:pt x="2944" y="328354"/>
                    <a:pt x="0" y="321246"/>
                    <a:pt x="0" y="313835"/>
                  </a:cubicBezTo>
                  <a:lnTo>
                    <a:pt x="0" y="27943"/>
                  </a:lnTo>
                  <a:cubicBezTo>
                    <a:pt x="0" y="20532"/>
                    <a:pt x="2944" y="13425"/>
                    <a:pt x="8184" y="8184"/>
                  </a:cubicBezTo>
                  <a:cubicBezTo>
                    <a:pt x="13425" y="2944"/>
                    <a:pt x="20532" y="0"/>
                    <a:pt x="27943" y="0"/>
                  </a:cubicBezTo>
                  <a:close/>
                </a:path>
              </a:pathLst>
            </a:custGeom>
            <a:solidFill>
              <a:srgbClr val="D9D9D9"/>
            </a:solidFill>
          </p:spPr>
        </p:sp>
        <p:sp>
          <p:nvSpPr>
            <p:cNvPr name="TextBox 7" id="7"/>
            <p:cNvSpPr txBox="true"/>
            <p:nvPr/>
          </p:nvSpPr>
          <p:spPr>
            <a:xfrm>
              <a:off x="0" y="-114300"/>
              <a:ext cx="1113427" cy="456078"/>
            </a:xfrm>
            <a:prstGeom prst="rect">
              <a:avLst/>
            </a:prstGeom>
          </p:spPr>
          <p:txBody>
            <a:bodyPr anchor="ctr" rtlCol="false" tIns="50800" lIns="50800" bIns="50800" rIns="50800"/>
            <a:lstStyle/>
            <a:p>
              <a:pPr algn="ctr">
                <a:lnSpc>
                  <a:spcPts val="3640"/>
                </a:lnSpc>
              </a:pPr>
            </a:p>
          </p:txBody>
        </p:sp>
      </p:grpSp>
      <p:grpSp>
        <p:nvGrpSpPr>
          <p:cNvPr name="Group 8" id="8"/>
          <p:cNvGrpSpPr/>
          <p:nvPr/>
        </p:nvGrpSpPr>
        <p:grpSpPr>
          <a:xfrm rot="0">
            <a:off x="1682371" y="3678845"/>
            <a:ext cx="5411256" cy="1464655"/>
            <a:chOff x="0" y="0"/>
            <a:chExt cx="1113427" cy="301369"/>
          </a:xfrm>
        </p:grpSpPr>
        <p:sp>
          <p:nvSpPr>
            <p:cNvPr name="Freeform 9" id="9"/>
            <p:cNvSpPr/>
            <p:nvPr/>
          </p:nvSpPr>
          <p:spPr>
            <a:xfrm flipH="false" flipV="false" rot="0">
              <a:off x="0" y="0"/>
              <a:ext cx="1113427" cy="301369"/>
            </a:xfrm>
            <a:custGeom>
              <a:avLst/>
              <a:gdLst/>
              <a:ahLst/>
              <a:cxnLst/>
              <a:rect r="r" b="b" t="t" l="l"/>
              <a:pathLst>
                <a:path h="301369" w="1113427">
                  <a:moveTo>
                    <a:pt x="27943" y="0"/>
                  </a:moveTo>
                  <a:lnTo>
                    <a:pt x="1085484" y="0"/>
                  </a:lnTo>
                  <a:cubicBezTo>
                    <a:pt x="1092895" y="0"/>
                    <a:pt x="1100002" y="2944"/>
                    <a:pt x="1105243" y="8184"/>
                  </a:cubicBezTo>
                  <a:cubicBezTo>
                    <a:pt x="1110483" y="13425"/>
                    <a:pt x="1113427" y="20532"/>
                    <a:pt x="1113427" y="27943"/>
                  </a:cubicBezTo>
                  <a:lnTo>
                    <a:pt x="1113427" y="273426"/>
                  </a:lnTo>
                  <a:cubicBezTo>
                    <a:pt x="1113427" y="280837"/>
                    <a:pt x="1110483" y="287944"/>
                    <a:pt x="1105243" y="293185"/>
                  </a:cubicBezTo>
                  <a:cubicBezTo>
                    <a:pt x="1100002" y="298425"/>
                    <a:pt x="1092895" y="301369"/>
                    <a:pt x="1085484" y="301369"/>
                  </a:cubicBezTo>
                  <a:lnTo>
                    <a:pt x="27943" y="301369"/>
                  </a:lnTo>
                  <a:cubicBezTo>
                    <a:pt x="20532" y="301369"/>
                    <a:pt x="13425" y="298425"/>
                    <a:pt x="8184" y="293185"/>
                  </a:cubicBezTo>
                  <a:cubicBezTo>
                    <a:pt x="2944" y="287944"/>
                    <a:pt x="0" y="280837"/>
                    <a:pt x="0" y="273426"/>
                  </a:cubicBezTo>
                  <a:lnTo>
                    <a:pt x="0" y="27943"/>
                  </a:lnTo>
                  <a:cubicBezTo>
                    <a:pt x="0" y="20532"/>
                    <a:pt x="2944" y="13425"/>
                    <a:pt x="8184" y="8184"/>
                  </a:cubicBezTo>
                  <a:cubicBezTo>
                    <a:pt x="13425" y="2944"/>
                    <a:pt x="20532" y="0"/>
                    <a:pt x="27943" y="0"/>
                  </a:cubicBezTo>
                  <a:close/>
                </a:path>
              </a:pathLst>
            </a:custGeom>
            <a:ln w="95250" cap="rnd">
              <a:solidFill>
                <a:srgbClr val="000000"/>
              </a:solidFill>
              <a:prstDash val="solid"/>
              <a:round/>
            </a:ln>
          </p:spPr>
        </p:sp>
        <p:sp>
          <p:nvSpPr>
            <p:cNvPr name="TextBox 10" id="10"/>
            <p:cNvSpPr txBox="true"/>
            <p:nvPr/>
          </p:nvSpPr>
          <p:spPr>
            <a:xfrm>
              <a:off x="0" y="-114300"/>
              <a:ext cx="1113427" cy="415669"/>
            </a:xfrm>
            <a:prstGeom prst="rect">
              <a:avLst/>
            </a:prstGeom>
          </p:spPr>
          <p:txBody>
            <a:bodyPr anchor="ctr" rtlCol="false" tIns="50800" lIns="50800" bIns="50800" rIns="50800"/>
            <a:lstStyle/>
            <a:p>
              <a:pPr algn="ctr">
                <a:lnSpc>
                  <a:spcPts val="3640"/>
                </a:lnSpc>
              </a:pPr>
            </a:p>
          </p:txBody>
        </p:sp>
      </p:grpSp>
      <p:sp>
        <p:nvSpPr>
          <p:cNvPr name="TextBox 11" id="11"/>
          <p:cNvSpPr txBox="true"/>
          <p:nvPr/>
        </p:nvSpPr>
        <p:spPr>
          <a:xfrm rot="0">
            <a:off x="5770867" y="914400"/>
            <a:ext cx="5618917" cy="520699"/>
          </a:xfrm>
          <a:prstGeom prst="rect">
            <a:avLst/>
          </a:prstGeom>
        </p:spPr>
        <p:txBody>
          <a:bodyPr anchor="t" rtlCol="false" tIns="0" lIns="0" bIns="0" rIns="0">
            <a:spAutoFit/>
          </a:bodyPr>
          <a:lstStyle/>
          <a:p>
            <a:pPr algn="ctr">
              <a:lnSpc>
                <a:spcPts val="3640"/>
              </a:lnSpc>
              <a:spcBef>
                <a:spcPct val="0"/>
              </a:spcBef>
            </a:pPr>
            <a:r>
              <a:rPr lang="en-US" b="true" sz="2600" spc="52">
                <a:solidFill>
                  <a:srgbClr val="000000"/>
                </a:solidFill>
                <a:latin typeface="Crimson Roman Bold"/>
                <a:ea typeface="Crimson Roman Bold"/>
                <a:cs typeface="Crimson Roman Bold"/>
                <a:sym typeface="Crimson Roman Bold"/>
              </a:rPr>
              <a:t>Підходи українських науковців</a:t>
            </a:r>
          </a:p>
        </p:txBody>
      </p:sp>
      <p:sp>
        <p:nvSpPr>
          <p:cNvPr name="TextBox 12" id="12"/>
          <p:cNvSpPr txBox="true"/>
          <p:nvPr/>
        </p:nvSpPr>
        <p:spPr>
          <a:xfrm rot="0">
            <a:off x="2504396" y="2088476"/>
            <a:ext cx="3767206" cy="993139"/>
          </a:xfrm>
          <a:prstGeom prst="rect">
            <a:avLst/>
          </a:prstGeom>
        </p:spPr>
        <p:txBody>
          <a:bodyPr anchor="t" rtlCol="false" tIns="0" lIns="0" bIns="0" rIns="0">
            <a:spAutoFit/>
          </a:bodyPr>
          <a:lstStyle/>
          <a:p>
            <a:pPr algn="ctr">
              <a:lnSpc>
                <a:spcPts val="3640"/>
              </a:lnSpc>
              <a:spcBef>
                <a:spcPct val="0"/>
              </a:spcBef>
            </a:pPr>
            <a:r>
              <a:rPr lang="en-US" b="true" sz="2600" spc="52">
                <a:solidFill>
                  <a:srgbClr val="000000"/>
                </a:solidFill>
                <a:latin typeface="Crimson Roman Bold"/>
                <a:ea typeface="Crimson Roman Bold"/>
                <a:cs typeface="Crimson Roman Bold"/>
                <a:sym typeface="Crimson Roman Bold"/>
              </a:rPr>
              <a:t>Підхід Людмили Карамушки</a:t>
            </a:r>
          </a:p>
        </p:txBody>
      </p:sp>
      <p:sp>
        <p:nvSpPr>
          <p:cNvPr name="TextBox 13" id="13"/>
          <p:cNvSpPr txBox="true"/>
          <p:nvPr/>
        </p:nvSpPr>
        <p:spPr>
          <a:xfrm rot="0">
            <a:off x="11558151" y="2006273"/>
            <a:ext cx="4142989" cy="993139"/>
          </a:xfrm>
          <a:prstGeom prst="rect">
            <a:avLst/>
          </a:prstGeom>
        </p:spPr>
        <p:txBody>
          <a:bodyPr anchor="t" rtlCol="false" tIns="0" lIns="0" bIns="0" rIns="0">
            <a:spAutoFit/>
          </a:bodyPr>
          <a:lstStyle/>
          <a:p>
            <a:pPr algn="ctr">
              <a:lnSpc>
                <a:spcPts val="3640"/>
              </a:lnSpc>
              <a:spcBef>
                <a:spcPct val="0"/>
              </a:spcBef>
            </a:pPr>
            <a:r>
              <a:rPr lang="en-US" b="true" sz="2600" spc="52">
                <a:solidFill>
                  <a:srgbClr val="000000"/>
                </a:solidFill>
                <a:latin typeface="Crimson Roman Bold"/>
                <a:ea typeface="Crimson Roman Bold"/>
                <a:cs typeface="Crimson Roman Bold"/>
                <a:sym typeface="Crimson Roman Bold"/>
              </a:rPr>
              <a:t>Підхід Олени Бондарчук</a:t>
            </a:r>
          </a:p>
        </p:txBody>
      </p:sp>
      <p:grpSp>
        <p:nvGrpSpPr>
          <p:cNvPr name="Group 14" id="14"/>
          <p:cNvGrpSpPr/>
          <p:nvPr/>
        </p:nvGrpSpPr>
        <p:grpSpPr>
          <a:xfrm rot="0">
            <a:off x="1682371" y="5267325"/>
            <a:ext cx="5411256" cy="1464655"/>
            <a:chOff x="0" y="0"/>
            <a:chExt cx="1113427" cy="301369"/>
          </a:xfrm>
        </p:grpSpPr>
        <p:sp>
          <p:nvSpPr>
            <p:cNvPr name="Freeform 15" id="15"/>
            <p:cNvSpPr/>
            <p:nvPr/>
          </p:nvSpPr>
          <p:spPr>
            <a:xfrm flipH="false" flipV="false" rot="0">
              <a:off x="0" y="0"/>
              <a:ext cx="1113427" cy="301369"/>
            </a:xfrm>
            <a:custGeom>
              <a:avLst/>
              <a:gdLst/>
              <a:ahLst/>
              <a:cxnLst/>
              <a:rect r="r" b="b" t="t" l="l"/>
              <a:pathLst>
                <a:path h="301369" w="1113427">
                  <a:moveTo>
                    <a:pt x="27943" y="0"/>
                  </a:moveTo>
                  <a:lnTo>
                    <a:pt x="1085484" y="0"/>
                  </a:lnTo>
                  <a:cubicBezTo>
                    <a:pt x="1092895" y="0"/>
                    <a:pt x="1100002" y="2944"/>
                    <a:pt x="1105243" y="8184"/>
                  </a:cubicBezTo>
                  <a:cubicBezTo>
                    <a:pt x="1110483" y="13425"/>
                    <a:pt x="1113427" y="20532"/>
                    <a:pt x="1113427" y="27943"/>
                  </a:cubicBezTo>
                  <a:lnTo>
                    <a:pt x="1113427" y="273426"/>
                  </a:lnTo>
                  <a:cubicBezTo>
                    <a:pt x="1113427" y="280837"/>
                    <a:pt x="1110483" y="287944"/>
                    <a:pt x="1105243" y="293185"/>
                  </a:cubicBezTo>
                  <a:cubicBezTo>
                    <a:pt x="1100002" y="298425"/>
                    <a:pt x="1092895" y="301369"/>
                    <a:pt x="1085484" y="301369"/>
                  </a:cubicBezTo>
                  <a:lnTo>
                    <a:pt x="27943" y="301369"/>
                  </a:lnTo>
                  <a:cubicBezTo>
                    <a:pt x="20532" y="301369"/>
                    <a:pt x="13425" y="298425"/>
                    <a:pt x="8184" y="293185"/>
                  </a:cubicBezTo>
                  <a:cubicBezTo>
                    <a:pt x="2944" y="287944"/>
                    <a:pt x="0" y="280837"/>
                    <a:pt x="0" y="273426"/>
                  </a:cubicBezTo>
                  <a:lnTo>
                    <a:pt x="0" y="27943"/>
                  </a:lnTo>
                  <a:cubicBezTo>
                    <a:pt x="0" y="20532"/>
                    <a:pt x="2944" y="13425"/>
                    <a:pt x="8184" y="8184"/>
                  </a:cubicBezTo>
                  <a:cubicBezTo>
                    <a:pt x="13425" y="2944"/>
                    <a:pt x="20532" y="0"/>
                    <a:pt x="27943" y="0"/>
                  </a:cubicBezTo>
                  <a:close/>
                </a:path>
              </a:pathLst>
            </a:custGeom>
            <a:ln w="95250" cap="rnd">
              <a:solidFill>
                <a:srgbClr val="000000"/>
              </a:solidFill>
              <a:prstDash val="solid"/>
              <a:round/>
            </a:ln>
          </p:spPr>
        </p:sp>
        <p:sp>
          <p:nvSpPr>
            <p:cNvPr name="TextBox 16" id="16"/>
            <p:cNvSpPr txBox="true"/>
            <p:nvPr/>
          </p:nvSpPr>
          <p:spPr>
            <a:xfrm>
              <a:off x="0" y="-114300"/>
              <a:ext cx="1113427" cy="415669"/>
            </a:xfrm>
            <a:prstGeom prst="rect">
              <a:avLst/>
            </a:prstGeom>
          </p:spPr>
          <p:txBody>
            <a:bodyPr anchor="ctr" rtlCol="false" tIns="50800" lIns="50800" bIns="50800" rIns="50800"/>
            <a:lstStyle/>
            <a:p>
              <a:pPr algn="ctr">
                <a:lnSpc>
                  <a:spcPts val="3640"/>
                </a:lnSpc>
              </a:pPr>
            </a:p>
          </p:txBody>
        </p:sp>
      </p:grpSp>
      <p:grpSp>
        <p:nvGrpSpPr>
          <p:cNvPr name="Group 17" id="17"/>
          <p:cNvGrpSpPr/>
          <p:nvPr/>
        </p:nvGrpSpPr>
        <p:grpSpPr>
          <a:xfrm rot="0">
            <a:off x="1682371" y="6855805"/>
            <a:ext cx="5411256" cy="1464655"/>
            <a:chOff x="0" y="0"/>
            <a:chExt cx="1113427" cy="301369"/>
          </a:xfrm>
        </p:grpSpPr>
        <p:sp>
          <p:nvSpPr>
            <p:cNvPr name="Freeform 18" id="18"/>
            <p:cNvSpPr/>
            <p:nvPr/>
          </p:nvSpPr>
          <p:spPr>
            <a:xfrm flipH="false" flipV="false" rot="0">
              <a:off x="0" y="0"/>
              <a:ext cx="1113427" cy="301369"/>
            </a:xfrm>
            <a:custGeom>
              <a:avLst/>
              <a:gdLst/>
              <a:ahLst/>
              <a:cxnLst/>
              <a:rect r="r" b="b" t="t" l="l"/>
              <a:pathLst>
                <a:path h="301369" w="1113427">
                  <a:moveTo>
                    <a:pt x="27943" y="0"/>
                  </a:moveTo>
                  <a:lnTo>
                    <a:pt x="1085484" y="0"/>
                  </a:lnTo>
                  <a:cubicBezTo>
                    <a:pt x="1092895" y="0"/>
                    <a:pt x="1100002" y="2944"/>
                    <a:pt x="1105243" y="8184"/>
                  </a:cubicBezTo>
                  <a:cubicBezTo>
                    <a:pt x="1110483" y="13425"/>
                    <a:pt x="1113427" y="20532"/>
                    <a:pt x="1113427" y="27943"/>
                  </a:cubicBezTo>
                  <a:lnTo>
                    <a:pt x="1113427" y="273426"/>
                  </a:lnTo>
                  <a:cubicBezTo>
                    <a:pt x="1113427" y="280837"/>
                    <a:pt x="1110483" y="287944"/>
                    <a:pt x="1105243" y="293185"/>
                  </a:cubicBezTo>
                  <a:cubicBezTo>
                    <a:pt x="1100002" y="298425"/>
                    <a:pt x="1092895" y="301369"/>
                    <a:pt x="1085484" y="301369"/>
                  </a:cubicBezTo>
                  <a:lnTo>
                    <a:pt x="27943" y="301369"/>
                  </a:lnTo>
                  <a:cubicBezTo>
                    <a:pt x="20532" y="301369"/>
                    <a:pt x="13425" y="298425"/>
                    <a:pt x="8184" y="293185"/>
                  </a:cubicBezTo>
                  <a:cubicBezTo>
                    <a:pt x="2944" y="287944"/>
                    <a:pt x="0" y="280837"/>
                    <a:pt x="0" y="273426"/>
                  </a:cubicBezTo>
                  <a:lnTo>
                    <a:pt x="0" y="27943"/>
                  </a:lnTo>
                  <a:cubicBezTo>
                    <a:pt x="0" y="20532"/>
                    <a:pt x="2944" y="13425"/>
                    <a:pt x="8184" y="8184"/>
                  </a:cubicBezTo>
                  <a:cubicBezTo>
                    <a:pt x="13425" y="2944"/>
                    <a:pt x="20532" y="0"/>
                    <a:pt x="27943" y="0"/>
                  </a:cubicBezTo>
                  <a:close/>
                </a:path>
              </a:pathLst>
            </a:custGeom>
            <a:ln w="95250" cap="rnd">
              <a:solidFill>
                <a:srgbClr val="000000"/>
              </a:solidFill>
              <a:prstDash val="solid"/>
              <a:round/>
            </a:ln>
          </p:spPr>
        </p:sp>
        <p:sp>
          <p:nvSpPr>
            <p:cNvPr name="TextBox 19" id="19"/>
            <p:cNvSpPr txBox="true"/>
            <p:nvPr/>
          </p:nvSpPr>
          <p:spPr>
            <a:xfrm>
              <a:off x="0" y="-114300"/>
              <a:ext cx="1113427" cy="415669"/>
            </a:xfrm>
            <a:prstGeom prst="rect">
              <a:avLst/>
            </a:prstGeom>
          </p:spPr>
          <p:txBody>
            <a:bodyPr anchor="ctr" rtlCol="false" tIns="50800" lIns="50800" bIns="50800" rIns="50800"/>
            <a:lstStyle/>
            <a:p>
              <a:pPr algn="ctr">
                <a:lnSpc>
                  <a:spcPts val="3640"/>
                </a:lnSpc>
              </a:pPr>
            </a:p>
          </p:txBody>
        </p:sp>
      </p:grpSp>
      <p:grpSp>
        <p:nvGrpSpPr>
          <p:cNvPr name="Group 20" id="20"/>
          <p:cNvGrpSpPr/>
          <p:nvPr/>
        </p:nvGrpSpPr>
        <p:grpSpPr>
          <a:xfrm rot="0">
            <a:off x="1682371" y="8444285"/>
            <a:ext cx="5411256" cy="1464655"/>
            <a:chOff x="0" y="0"/>
            <a:chExt cx="1113427" cy="301369"/>
          </a:xfrm>
        </p:grpSpPr>
        <p:sp>
          <p:nvSpPr>
            <p:cNvPr name="Freeform 21" id="21"/>
            <p:cNvSpPr/>
            <p:nvPr/>
          </p:nvSpPr>
          <p:spPr>
            <a:xfrm flipH="false" flipV="false" rot="0">
              <a:off x="0" y="0"/>
              <a:ext cx="1113427" cy="301369"/>
            </a:xfrm>
            <a:custGeom>
              <a:avLst/>
              <a:gdLst/>
              <a:ahLst/>
              <a:cxnLst/>
              <a:rect r="r" b="b" t="t" l="l"/>
              <a:pathLst>
                <a:path h="301369" w="1113427">
                  <a:moveTo>
                    <a:pt x="27943" y="0"/>
                  </a:moveTo>
                  <a:lnTo>
                    <a:pt x="1085484" y="0"/>
                  </a:lnTo>
                  <a:cubicBezTo>
                    <a:pt x="1092895" y="0"/>
                    <a:pt x="1100002" y="2944"/>
                    <a:pt x="1105243" y="8184"/>
                  </a:cubicBezTo>
                  <a:cubicBezTo>
                    <a:pt x="1110483" y="13425"/>
                    <a:pt x="1113427" y="20532"/>
                    <a:pt x="1113427" y="27943"/>
                  </a:cubicBezTo>
                  <a:lnTo>
                    <a:pt x="1113427" y="273426"/>
                  </a:lnTo>
                  <a:cubicBezTo>
                    <a:pt x="1113427" y="280837"/>
                    <a:pt x="1110483" y="287944"/>
                    <a:pt x="1105243" y="293185"/>
                  </a:cubicBezTo>
                  <a:cubicBezTo>
                    <a:pt x="1100002" y="298425"/>
                    <a:pt x="1092895" y="301369"/>
                    <a:pt x="1085484" y="301369"/>
                  </a:cubicBezTo>
                  <a:lnTo>
                    <a:pt x="27943" y="301369"/>
                  </a:lnTo>
                  <a:cubicBezTo>
                    <a:pt x="20532" y="301369"/>
                    <a:pt x="13425" y="298425"/>
                    <a:pt x="8184" y="293185"/>
                  </a:cubicBezTo>
                  <a:cubicBezTo>
                    <a:pt x="2944" y="287944"/>
                    <a:pt x="0" y="280837"/>
                    <a:pt x="0" y="273426"/>
                  </a:cubicBezTo>
                  <a:lnTo>
                    <a:pt x="0" y="27943"/>
                  </a:lnTo>
                  <a:cubicBezTo>
                    <a:pt x="0" y="20532"/>
                    <a:pt x="2944" y="13425"/>
                    <a:pt x="8184" y="8184"/>
                  </a:cubicBezTo>
                  <a:cubicBezTo>
                    <a:pt x="13425" y="2944"/>
                    <a:pt x="20532" y="0"/>
                    <a:pt x="27943" y="0"/>
                  </a:cubicBezTo>
                  <a:close/>
                </a:path>
              </a:pathLst>
            </a:custGeom>
            <a:ln w="95250" cap="rnd">
              <a:solidFill>
                <a:srgbClr val="000000"/>
              </a:solidFill>
              <a:prstDash val="solid"/>
              <a:round/>
            </a:ln>
          </p:spPr>
        </p:sp>
        <p:sp>
          <p:nvSpPr>
            <p:cNvPr name="TextBox 22" id="22"/>
            <p:cNvSpPr txBox="true"/>
            <p:nvPr/>
          </p:nvSpPr>
          <p:spPr>
            <a:xfrm>
              <a:off x="0" y="-114300"/>
              <a:ext cx="1113427" cy="415669"/>
            </a:xfrm>
            <a:prstGeom prst="rect">
              <a:avLst/>
            </a:prstGeom>
          </p:spPr>
          <p:txBody>
            <a:bodyPr anchor="ctr" rtlCol="false" tIns="50800" lIns="50800" bIns="50800" rIns="50800"/>
            <a:lstStyle/>
            <a:p>
              <a:pPr algn="ctr">
                <a:lnSpc>
                  <a:spcPts val="3640"/>
                </a:lnSpc>
              </a:pPr>
            </a:p>
          </p:txBody>
        </p:sp>
      </p:grpSp>
      <p:grpSp>
        <p:nvGrpSpPr>
          <p:cNvPr name="Group 23" id="23"/>
          <p:cNvGrpSpPr/>
          <p:nvPr/>
        </p:nvGrpSpPr>
        <p:grpSpPr>
          <a:xfrm rot="0">
            <a:off x="10618694" y="3554920"/>
            <a:ext cx="5411256" cy="1464655"/>
            <a:chOff x="0" y="0"/>
            <a:chExt cx="1113427" cy="301369"/>
          </a:xfrm>
        </p:grpSpPr>
        <p:sp>
          <p:nvSpPr>
            <p:cNvPr name="Freeform 24" id="24"/>
            <p:cNvSpPr/>
            <p:nvPr/>
          </p:nvSpPr>
          <p:spPr>
            <a:xfrm flipH="false" flipV="false" rot="0">
              <a:off x="0" y="0"/>
              <a:ext cx="1113427" cy="301369"/>
            </a:xfrm>
            <a:custGeom>
              <a:avLst/>
              <a:gdLst/>
              <a:ahLst/>
              <a:cxnLst/>
              <a:rect r="r" b="b" t="t" l="l"/>
              <a:pathLst>
                <a:path h="301369" w="1113427">
                  <a:moveTo>
                    <a:pt x="27943" y="0"/>
                  </a:moveTo>
                  <a:lnTo>
                    <a:pt x="1085484" y="0"/>
                  </a:lnTo>
                  <a:cubicBezTo>
                    <a:pt x="1092895" y="0"/>
                    <a:pt x="1100002" y="2944"/>
                    <a:pt x="1105243" y="8184"/>
                  </a:cubicBezTo>
                  <a:cubicBezTo>
                    <a:pt x="1110483" y="13425"/>
                    <a:pt x="1113427" y="20532"/>
                    <a:pt x="1113427" y="27943"/>
                  </a:cubicBezTo>
                  <a:lnTo>
                    <a:pt x="1113427" y="273426"/>
                  </a:lnTo>
                  <a:cubicBezTo>
                    <a:pt x="1113427" y="280837"/>
                    <a:pt x="1110483" y="287944"/>
                    <a:pt x="1105243" y="293185"/>
                  </a:cubicBezTo>
                  <a:cubicBezTo>
                    <a:pt x="1100002" y="298425"/>
                    <a:pt x="1092895" y="301369"/>
                    <a:pt x="1085484" y="301369"/>
                  </a:cubicBezTo>
                  <a:lnTo>
                    <a:pt x="27943" y="301369"/>
                  </a:lnTo>
                  <a:cubicBezTo>
                    <a:pt x="20532" y="301369"/>
                    <a:pt x="13425" y="298425"/>
                    <a:pt x="8184" y="293185"/>
                  </a:cubicBezTo>
                  <a:cubicBezTo>
                    <a:pt x="2944" y="287944"/>
                    <a:pt x="0" y="280837"/>
                    <a:pt x="0" y="273426"/>
                  </a:cubicBezTo>
                  <a:lnTo>
                    <a:pt x="0" y="27943"/>
                  </a:lnTo>
                  <a:cubicBezTo>
                    <a:pt x="0" y="20532"/>
                    <a:pt x="2944" y="13425"/>
                    <a:pt x="8184" y="8184"/>
                  </a:cubicBezTo>
                  <a:cubicBezTo>
                    <a:pt x="13425" y="2944"/>
                    <a:pt x="20532" y="0"/>
                    <a:pt x="27943" y="0"/>
                  </a:cubicBezTo>
                  <a:close/>
                </a:path>
              </a:pathLst>
            </a:custGeom>
            <a:ln w="95250" cap="rnd">
              <a:solidFill>
                <a:srgbClr val="000000"/>
              </a:solidFill>
              <a:prstDash val="solid"/>
              <a:round/>
            </a:ln>
          </p:spPr>
        </p:sp>
        <p:sp>
          <p:nvSpPr>
            <p:cNvPr name="TextBox 25" id="25"/>
            <p:cNvSpPr txBox="true"/>
            <p:nvPr/>
          </p:nvSpPr>
          <p:spPr>
            <a:xfrm>
              <a:off x="0" y="-114300"/>
              <a:ext cx="1113427" cy="415669"/>
            </a:xfrm>
            <a:prstGeom prst="rect">
              <a:avLst/>
            </a:prstGeom>
          </p:spPr>
          <p:txBody>
            <a:bodyPr anchor="ctr" rtlCol="false" tIns="50800" lIns="50800" bIns="50800" rIns="50800"/>
            <a:lstStyle/>
            <a:p>
              <a:pPr algn="ctr">
                <a:lnSpc>
                  <a:spcPts val="3640"/>
                </a:lnSpc>
              </a:pPr>
            </a:p>
          </p:txBody>
        </p:sp>
      </p:grpSp>
      <p:grpSp>
        <p:nvGrpSpPr>
          <p:cNvPr name="Group 26" id="26"/>
          <p:cNvGrpSpPr/>
          <p:nvPr/>
        </p:nvGrpSpPr>
        <p:grpSpPr>
          <a:xfrm rot="0">
            <a:off x="10618694" y="5143500"/>
            <a:ext cx="5411256" cy="1464655"/>
            <a:chOff x="0" y="0"/>
            <a:chExt cx="1113427" cy="301369"/>
          </a:xfrm>
        </p:grpSpPr>
        <p:sp>
          <p:nvSpPr>
            <p:cNvPr name="Freeform 27" id="27"/>
            <p:cNvSpPr/>
            <p:nvPr/>
          </p:nvSpPr>
          <p:spPr>
            <a:xfrm flipH="false" flipV="false" rot="0">
              <a:off x="0" y="0"/>
              <a:ext cx="1113427" cy="301369"/>
            </a:xfrm>
            <a:custGeom>
              <a:avLst/>
              <a:gdLst/>
              <a:ahLst/>
              <a:cxnLst/>
              <a:rect r="r" b="b" t="t" l="l"/>
              <a:pathLst>
                <a:path h="301369" w="1113427">
                  <a:moveTo>
                    <a:pt x="27943" y="0"/>
                  </a:moveTo>
                  <a:lnTo>
                    <a:pt x="1085484" y="0"/>
                  </a:lnTo>
                  <a:cubicBezTo>
                    <a:pt x="1092895" y="0"/>
                    <a:pt x="1100002" y="2944"/>
                    <a:pt x="1105243" y="8184"/>
                  </a:cubicBezTo>
                  <a:cubicBezTo>
                    <a:pt x="1110483" y="13425"/>
                    <a:pt x="1113427" y="20532"/>
                    <a:pt x="1113427" y="27943"/>
                  </a:cubicBezTo>
                  <a:lnTo>
                    <a:pt x="1113427" y="273426"/>
                  </a:lnTo>
                  <a:cubicBezTo>
                    <a:pt x="1113427" y="280837"/>
                    <a:pt x="1110483" y="287944"/>
                    <a:pt x="1105243" y="293185"/>
                  </a:cubicBezTo>
                  <a:cubicBezTo>
                    <a:pt x="1100002" y="298425"/>
                    <a:pt x="1092895" y="301369"/>
                    <a:pt x="1085484" y="301369"/>
                  </a:cubicBezTo>
                  <a:lnTo>
                    <a:pt x="27943" y="301369"/>
                  </a:lnTo>
                  <a:cubicBezTo>
                    <a:pt x="20532" y="301369"/>
                    <a:pt x="13425" y="298425"/>
                    <a:pt x="8184" y="293185"/>
                  </a:cubicBezTo>
                  <a:cubicBezTo>
                    <a:pt x="2944" y="287944"/>
                    <a:pt x="0" y="280837"/>
                    <a:pt x="0" y="273426"/>
                  </a:cubicBezTo>
                  <a:lnTo>
                    <a:pt x="0" y="27943"/>
                  </a:lnTo>
                  <a:cubicBezTo>
                    <a:pt x="0" y="20532"/>
                    <a:pt x="2944" y="13425"/>
                    <a:pt x="8184" y="8184"/>
                  </a:cubicBezTo>
                  <a:cubicBezTo>
                    <a:pt x="13425" y="2944"/>
                    <a:pt x="20532" y="0"/>
                    <a:pt x="27943" y="0"/>
                  </a:cubicBezTo>
                  <a:close/>
                </a:path>
              </a:pathLst>
            </a:custGeom>
            <a:ln w="95250" cap="rnd">
              <a:solidFill>
                <a:srgbClr val="000000"/>
              </a:solidFill>
              <a:prstDash val="solid"/>
              <a:round/>
            </a:ln>
          </p:spPr>
        </p:sp>
        <p:sp>
          <p:nvSpPr>
            <p:cNvPr name="TextBox 28" id="28"/>
            <p:cNvSpPr txBox="true"/>
            <p:nvPr/>
          </p:nvSpPr>
          <p:spPr>
            <a:xfrm>
              <a:off x="0" y="-114300"/>
              <a:ext cx="1113427" cy="415669"/>
            </a:xfrm>
            <a:prstGeom prst="rect">
              <a:avLst/>
            </a:prstGeom>
          </p:spPr>
          <p:txBody>
            <a:bodyPr anchor="ctr" rtlCol="false" tIns="50800" lIns="50800" bIns="50800" rIns="50800"/>
            <a:lstStyle/>
            <a:p>
              <a:pPr algn="ctr">
                <a:lnSpc>
                  <a:spcPts val="3640"/>
                </a:lnSpc>
              </a:pPr>
            </a:p>
          </p:txBody>
        </p:sp>
      </p:grpSp>
      <p:grpSp>
        <p:nvGrpSpPr>
          <p:cNvPr name="Group 29" id="29"/>
          <p:cNvGrpSpPr/>
          <p:nvPr/>
        </p:nvGrpSpPr>
        <p:grpSpPr>
          <a:xfrm rot="0">
            <a:off x="10618694" y="6770080"/>
            <a:ext cx="5411256" cy="1464655"/>
            <a:chOff x="0" y="0"/>
            <a:chExt cx="1113427" cy="301369"/>
          </a:xfrm>
        </p:grpSpPr>
        <p:sp>
          <p:nvSpPr>
            <p:cNvPr name="Freeform 30" id="30"/>
            <p:cNvSpPr/>
            <p:nvPr/>
          </p:nvSpPr>
          <p:spPr>
            <a:xfrm flipH="false" flipV="false" rot="0">
              <a:off x="0" y="0"/>
              <a:ext cx="1113427" cy="301369"/>
            </a:xfrm>
            <a:custGeom>
              <a:avLst/>
              <a:gdLst/>
              <a:ahLst/>
              <a:cxnLst/>
              <a:rect r="r" b="b" t="t" l="l"/>
              <a:pathLst>
                <a:path h="301369" w="1113427">
                  <a:moveTo>
                    <a:pt x="27943" y="0"/>
                  </a:moveTo>
                  <a:lnTo>
                    <a:pt x="1085484" y="0"/>
                  </a:lnTo>
                  <a:cubicBezTo>
                    <a:pt x="1092895" y="0"/>
                    <a:pt x="1100002" y="2944"/>
                    <a:pt x="1105243" y="8184"/>
                  </a:cubicBezTo>
                  <a:cubicBezTo>
                    <a:pt x="1110483" y="13425"/>
                    <a:pt x="1113427" y="20532"/>
                    <a:pt x="1113427" y="27943"/>
                  </a:cubicBezTo>
                  <a:lnTo>
                    <a:pt x="1113427" y="273426"/>
                  </a:lnTo>
                  <a:cubicBezTo>
                    <a:pt x="1113427" y="280837"/>
                    <a:pt x="1110483" y="287944"/>
                    <a:pt x="1105243" y="293185"/>
                  </a:cubicBezTo>
                  <a:cubicBezTo>
                    <a:pt x="1100002" y="298425"/>
                    <a:pt x="1092895" y="301369"/>
                    <a:pt x="1085484" y="301369"/>
                  </a:cubicBezTo>
                  <a:lnTo>
                    <a:pt x="27943" y="301369"/>
                  </a:lnTo>
                  <a:cubicBezTo>
                    <a:pt x="20532" y="301369"/>
                    <a:pt x="13425" y="298425"/>
                    <a:pt x="8184" y="293185"/>
                  </a:cubicBezTo>
                  <a:cubicBezTo>
                    <a:pt x="2944" y="287944"/>
                    <a:pt x="0" y="280837"/>
                    <a:pt x="0" y="273426"/>
                  </a:cubicBezTo>
                  <a:lnTo>
                    <a:pt x="0" y="27943"/>
                  </a:lnTo>
                  <a:cubicBezTo>
                    <a:pt x="0" y="20532"/>
                    <a:pt x="2944" y="13425"/>
                    <a:pt x="8184" y="8184"/>
                  </a:cubicBezTo>
                  <a:cubicBezTo>
                    <a:pt x="13425" y="2944"/>
                    <a:pt x="20532" y="0"/>
                    <a:pt x="27943" y="0"/>
                  </a:cubicBezTo>
                  <a:close/>
                </a:path>
              </a:pathLst>
            </a:custGeom>
            <a:ln w="95250" cap="rnd">
              <a:solidFill>
                <a:srgbClr val="000000"/>
              </a:solidFill>
              <a:prstDash val="solid"/>
              <a:round/>
            </a:ln>
          </p:spPr>
        </p:sp>
        <p:sp>
          <p:nvSpPr>
            <p:cNvPr name="TextBox 31" id="31"/>
            <p:cNvSpPr txBox="true"/>
            <p:nvPr/>
          </p:nvSpPr>
          <p:spPr>
            <a:xfrm>
              <a:off x="0" y="-114300"/>
              <a:ext cx="1113427" cy="415669"/>
            </a:xfrm>
            <a:prstGeom prst="rect">
              <a:avLst/>
            </a:prstGeom>
          </p:spPr>
          <p:txBody>
            <a:bodyPr anchor="ctr" rtlCol="false" tIns="50800" lIns="50800" bIns="50800" rIns="50800"/>
            <a:lstStyle/>
            <a:p>
              <a:pPr algn="ctr">
                <a:lnSpc>
                  <a:spcPts val="3640"/>
                </a:lnSpc>
              </a:pPr>
            </a:p>
          </p:txBody>
        </p:sp>
      </p:grpSp>
      <p:grpSp>
        <p:nvGrpSpPr>
          <p:cNvPr name="Group 32" id="32"/>
          <p:cNvGrpSpPr/>
          <p:nvPr/>
        </p:nvGrpSpPr>
        <p:grpSpPr>
          <a:xfrm rot="0">
            <a:off x="10618694" y="8396660"/>
            <a:ext cx="5411256" cy="1464655"/>
            <a:chOff x="0" y="0"/>
            <a:chExt cx="1113427" cy="301369"/>
          </a:xfrm>
        </p:grpSpPr>
        <p:sp>
          <p:nvSpPr>
            <p:cNvPr name="Freeform 33" id="33"/>
            <p:cNvSpPr/>
            <p:nvPr/>
          </p:nvSpPr>
          <p:spPr>
            <a:xfrm flipH="false" flipV="false" rot="0">
              <a:off x="0" y="0"/>
              <a:ext cx="1113427" cy="301369"/>
            </a:xfrm>
            <a:custGeom>
              <a:avLst/>
              <a:gdLst/>
              <a:ahLst/>
              <a:cxnLst/>
              <a:rect r="r" b="b" t="t" l="l"/>
              <a:pathLst>
                <a:path h="301369" w="1113427">
                  <a:moveTo>
                    <a:pt x="27943" y="0"/>
                  </a:moveTo>
                  <a:lnTo>
                    <a:pt x="1085484" y="0"/>
                  </a:lnTo>
                  <a:cubicBezTo>
                    <a:pt x="1092895" y="0"/>
                    <a:pt x="1100002" y="2944"/>
                    <a:pt x="1105243" y="8184"/>
                  </a:cubicBezTo>
                  <a:cubicBezTo>
                    <a:pt x="1110483" y="13425"/>
                    <a:pt x="1113427" y="20532"/>
                    <a:pt x="1113427" y="27943"/>
                  </a:cubicBezTo>
                  <a:lnTo>
                    <a:pt x="1113427" y="273426"/>
                  </a:lnTo>
                  <a:cubicBezTo>
                    <a:pt x="1113427" y="280837"/>
                    <a:pt x="1110483" y="287944"/>
                    <a:pt x="1105243" y="293185"/>
                  </a:cubicBezTo>
                  <a:cubicBezTo>
                    <a:pt x="1100002" y="298425"/>
                    <a:pt x="1092895" y="301369"/>
                    <a:pt x="1085484" y="301369"/>
                  </a:cubicBezTo>
                  <a:lnTo>
                    <a:pt x="27943" y="301369"/>
                  </a:lnTo>
                  <a:cubicBezTo>
                    <a:pt x="20532" y="301369"/>
                    <a:pt x="13425" y="298425"/>
                    <a:pt x="8184" y="293185"/>
                  </a:cubicBezTo>
                  <a:cubicBezTo>
                    <a:pt x="2944" y="287944"/>
                    <a:pt x="0" y="280837"/>
                    <a:pt x="0" y="273426"/>
                  </a:cubicBezTo>
                  <a:lnTo>
                    <a:pt x="0" y="27943"/>
                  </a:lnTo>
                  <a:cubicBezTo>
                    <a:pt x="0" y="20532"/>
                    <a:pt x="2944" y="13425"/>
                    <a:pt x="8184" y="8184"/>
                  </a:cubicBezTo>
                  <a:cubicBezTo>
                    <a:pt x="13425" y="2944"/>
                    <a:pt x="20532" y="0"/>
                    <a:pt x="27943" y="0"/>
                  </a:cubicBezTo>
                  <a:close/>
                </a:path>
              </a:pathLst>
            </a:custGeom>
            <a:ln w="95250" cap="rnd">
              <a:solidFill>
                <a:srgbClr val="000000"/>
              </a:solidFill>
              <a:prstDash val="solid"/>
              <a:round/>
            </a:ln>
          </p:spPr>
        </p:sp>
        <p:sp>
          <p:nvSpPr>
            <p:cNvPr name="TextBox 34" id="34"/>
            <p:cNvSpPr txBox="true"/>
            <p:nvPr/>
          </p:nvSpPr>
          <p:spPr>
            <a:xfrm>
              <a:off x="0" y="-114300"/>
              <a:ext cx="1113427" cy="415669"/>
            </a:xfrm>
            <a:prstGeom prst="rect">
              <a:avLst/>
            </a:prstGeom>
          </p:spPr>
          <p:txBody>
            <a:bodyPr anchor="ctr" rtlCol="false" tIns="50800" lIns="50800" bIns="50800" rIns="50800"/>
            <a:lstStyle/>
            <a:p>
              <a:pPr algn="ctr">
                <a:lnSpc>
                  <a:spcPts val="3640"/>
                </a:lnSpc>
              </a:pPr>
            </a:p>
          </p:txBody>
        </p:sp>
      </p:grpSp>
      <p:sp>
        <p:nvSpPr>
          <p:cNvPr name="TextBox 35" id="35"/>
          <p:cNvSpPr txBox="true"/>
          <p:nvPr/>
        </p:nvSpPr>
        <p:spPr>
          <a:xfrm rot="0">
            <a:off x="1964208" y="3892378"/>
            <a:ext cx="4847582" cy="932814"/>
          </a:xfrm>
          <a:prstGeom prst="rect">
            <a:avLst/>
          </a:prstGeom>
        </p:spPr>
        <p:txBody>
          <a:bodyPr anchor="t" rtlCol="false" tIns="0" lIns="0" bIns="0" rIns="0">
            <a:spAutoFit/>
          </a:bodyPr>
          <a:lstStyle/>
          <a:p>
            <a:pPr algn="ctr">
              <a:lnSpc>
                <a:spcPts val="3500"/>
              </a:lnSpc>
              <a:spcBef>
                <a:spcPct val="0"/>
              </a:spcBef>
            </a:pPr>
            <a:r>
              <a:rPr lang="en-US" b="true" sz="2500" spc="50">
                <a:solidFill>
                  <a:srgbClr val="000000"/>
                </a:solidFill>
                <a:latin typeface="Crimson Roman Bold"/>
                <a:ea typeface="Crimson Roman Bold"/>
                <a:cs typeface="Crimson Roman Bold"/>
                <a:sym typeface="Crimson Roman Bold"/>
              </a:rPr>
              <a:t> Організаційний контекст психічного здоров’я </a:t>
            </a:r>
          </a:p>
        </p:txBody>
      </p:sp>
      <p:sp>
        <p:nvSpPr>
          <p:cNvPr name="TextBox 36" id="36"/>
          <p:cNvSpPr txBox="true"/>
          <p:nvPr/>
        </p:nvSpPr>
        <p:spPr>
          <a:xfrm rot="0">
            <a:off x="1964208" y="5703743"/>
            <a:ext cx="4753636" cy="487044"/>
          </a:xfrm>
          <a:prstGeom prst="rect">
            <a:avLst/>
          </a:prstGeom>
        </p:spPr>
        <p:txBody>
          <a:bodyPr anchor="t" rtlCol="false" tIns="0" lIns="0" bIns="0" rIns="0">
            <a:spAutoFit/>
          </a:bodyPr>
          <a:lstStyle/>
          <a:p>
            <a:pPr algn="ctr">
              <a:lnSpc>
                <a:spcPts val="3500"/>
              </a:lnSpc>
              <a:spcBef>
                <a:spcPct val="0"/>
              </a:spcBef>
            </a:pPr>
            <a:r>
              <a:rPr lang="en-US" b="true" sz="2500" spc="50">
                <a:solidFill>
                  <a:srgbClr val="000000"/>
                </a:solidFill>
                <a:latin typeface="Crimson Roman Bold"/>
                <a:ea typeface="Crimson Roman Bold"/>
                <a:cs typeface="Crimson Roman Bold"/>
                <a:sym typeface="Crimson Roman Bold"/>
              </a:rPr>
              <a:t> Ресурсний підхід </a:t>
            </a:r>
          </a:p>
        </p:txBody>
      </p:sp>
      <p:sp>
        <p:nvSpPr>
          <p:cNvPr name="TextBox 37" id="37"/>
          <p:cNvSpPr txBox="true"/>
          <p:nvPr/>
        </p:nvSpPr>
        <p:spPr>
          <a:xfrm rot="0">
            <a:off x="1682371" y="6922480"/>
            <a:ext cx="5411256" cy="1824354"/>
          </a:xfrm>
          <a:prstGeom prst="rect">
            <a:avLst/>
          </a:prstGeom>
        </p:spPr>
        <p:txBody>
          <a:bodyPr anchor="t" rtlCol="false" tIns="0" lIns="0" bIns="0" rIns="0">
            <a:spAutoFit/>
          </a:bodyPr>
          <a:lstStyle/>
          <a:p>
            <a:pPr algn="ctr">
              <a:lnSpc>
                <a:spcPts val="3500"/>
              </a:lnSpc>
              <a:spcBef>
                <a:spcPct val="0"/>
              </a:spcBef>
            </a:pPr>
            <a:r>
              <a:rPr lang="en-US" b="true" sz="2500" spc="50">
                <a:solidFill>
                  <a:srgbClr val="000000"/>
                </a:solidFill>
                <a:latin typeface="Crimson Roman Bold"/>
                <a:ea typeface="Crimson Roman Bold"/>
                <a:cs typeface="Crimson Roman Bold"/>
                <a:sym typeface="Crimson Roman Bold"/>
              </a:rPr>
              <a:t>Психологічне благополуччя в умовах війни</a:t>
            </a:r>
          </a:p>
          <a:p>
            <a:pPr algn="ctr">
              <a:lnSpc>
                <a:spcPts val="3500"/>
              </a:lnSpc>
              <a:spcBef>
                <a:spcPct val="0"/>
              </a:spcBef>
            </a:pPr>
            <a:r>
              <a:rPr lang="en-US" b="true" sz="2500" spc="50">
                <a:solidFill>
                  <a:srgbClr val="000000"/>
                </a:solidFill>
                <a:latin typeface="Crimson Roman Bold"/>
                <a:ea typeface="Crimson Roman Bold"/>
                <a:cs typeface="Crimson Roman Bold"/>
                <a:sym typeface="Crimson Roman Bold"/>
              </a:rPr>
              <a:t> </a:t>
            </a:r>
          </a:p>
          <a:p>
            <a:pPr algn="ctr">
              <a:lnSpc>
                <a:spcPts val="3500"/>
              </a:lnSpc>
              <a:spcBef>
                <a:spcPct val="0"/>
              </a:spcBef>
            </a:pPr>
            <a:r>
              <a:rPr lang="en-US" b="true" sz="2500" spc="50">
                <a:solidFill>
                  <a:srgbClr val="000000"/>
                </a:solidFill>
                <a:latin typeface="Crimson Roman Bold"/>
                <a:ea typeface="Crimson Roman Bold"/>
                <a:cs typeface="Crimson Roman Bold"/>
                <a:sym typeface="Crimson Roman Bold"/>
              </a:rPr>
              <a:t> </a:t>
            </a:r>
          </a:p>
        </p:txBody>
      </p:sp>
      <p:sp>
        <p:nvSpPr>
          <p:cNvPr name="TextBox 38" id="38"/>
          <p:cNvSpPr txBox="true"/>
          <p:nvPr/>
        </p:nvSpPr>
        <p:spPr>
          <a:xfrm rot="0">
            <a:off x="2598643" y="8833078"/>
            <a:ext cx="3672959" cy="487044"/>
          </a:xfrm>
          <a:prstGeom prst="rect">
            <a:avLst/>
          </a:prstGeom>
        </p:spPr>
        <p:txBody>
          <a:bodyPr anchor="t" rtlCol="false" tIns="0" lIns="0" bIns="0" rIns="0">
            <a:spAutoFit/>
          </a:bodyPr>
          <a:lstStyle/>
          <a:p>
            <a:pPr algn="ctr">
              <a:lnSpc>
                <a:spcPts val="3500"/>
              </a:lnSpc>
              <a:spcBef>
                <a:spcPct val="0"/>
              </a:spcBef>
            </a:pPr>
            <a:r>
              <a:rPr lang="en-US" b="true" sz="2500" spc="50">
                <a:solidFill>
                  <a:srgbClr val="000000"/>
                </a:solidFill>
                <a:latin typeface="Crimson Roman Bold"/>
                <a:ea typeface="Crimson Roman Bold"/>
                <a:cs typeface="Crimson Roman Bold"/>
                <a:sym typeface="Crimson Roman Bold"/>
              </a:rPr>
              <a:t>Практичне значення </a:t>
            </a:r>
          </a:p>
        </p:txBody>
      </p:sp>
      <p:sp>
        <p:nvSpPr>
          <p:cNvPr name="TextBox 39" id="39"/>
          <p:cNvSpPr txBox="true"/>
          <p:nvPr/>
        </p:nvSpPr>
        <p:spPr>
          <a:xfrm rot="0">
            <a:off x="11299800" y="3748213"/>
            <a:ext cx="4049043" cy="932814"/>
          </a:xfrm>
          <a:prstGeom prst="rect">
            <a:avLst/>
          </a:prstGeom>
        </p:spPr>
        <p:txBody>
          <a:bodyPr anchor="t" rtlCol="false" tIns="0" lIns="0" bIns="0" rIns="0">
            <a:spAutoFit/>
          </a:bodyPr>
          <a:lstStyle/>
          <a:p>
            <a:pPr algn="ctr">
              <a:lnSpc>
                <a:spcPts val="3500"/>
              </a:lnSpc>
              <a:spcBef>
                <a:spcPct val="0"/>
              </a:spcBef>
            </a:pPr>
            <a:r>
              <a:rPr lang="en-US" b="true" sz="2500" spc="50">
                <a:solidFill>
                  <a:srgbClr val="000000"/>
                </a:solidFill>
                <a:latin typeface="Crimson Roman Bold"/>
                <a:ea typeface="Crimson Roman Bold"/>
                <a:cs typeface="Crimson Roman Bold"/>
                <a:sym typeface="Crimson Roman Bold"/>
              </a:rPr>
              <a:t>Людина як суб’єкт переживання </a:t>
            </a:r>
          </a:p>
        </p:txBody>
      </p:sp>
      <p:sp>
        <p:nvSpPr>
          <p:cNvPr name="TextBox 40" id="40"/>
          <p:cNvSpPr txBox="true"/>
          <p:nvPr/>
        </p:nvSpPr>
        <p:spPr>
          <a:xfrm rot="0">
            <a:off x="10806585" y="5134148"/>
            <a:ext cx="4730150" cy="1378584"/>
          </a:xfrm>
          <a:prstGeom prst="rect">
            <a:avLst/>
          </a:prstGeom>
        </p:spPr>
        <p:txBody>
          <a:bodyPr anchor="t" rtlCol="false" tIns="0" lIns="0" bIns="0" rIns="0">
            <a:spAutoFit/>
          </a:bodyPr>
          <a:lstStyle/>
          <a:p>
            <a:pPr algn="ctr">
              <a:lnSpc>
                <a:spcPts val="3500"/>
              </a:lnSpc>
              <a:spcBef>
                <a:spcPct val="0"/>
              </a:spcBef>
            </a:pPr>
            <a:r>
              <a:rPr lang="en-US" b="true" sz="2500" spc="50">
                <a:solidFill>
                  <a:srgbClr val="000000"/>
                </a:solidFill>
                <a:latin typeface="Crimson Roman Bold"/>
                <a:ea typeface="Crimson Roman Bold"/>
                <a:cs typeface="Crimson Roman Bold"/>
                <a:sym typeface="Crimson Roman Bold"/>
              </a:rPr>
              <a:t>Смислотворення як механізм подолання травми </a:t>
            </a:r>
          </a:p>
        </p:txBody>
      </p:sp>
      <p:sp>
        <p:nvSpPr>
          <p:cNvPr name="TextBox 41" id="41"/>
          <p:cNvSpPr txBox="true"/>
          <p:nvPr/>
        </p:nvSpPr>
        <p:spPr>
          <a:xfrm rot="0">
            <a:off x="11276314" y="7206498"/>
            <a:ext cx="4260421" cy="487044"/>
          </a:xfrm>
          <a:prstGeom prst="rect">
            <a:avLst/>
          </a:prstGeom>
        </p:spPr>
        <p:txBody>
          <a:bodyPr anchor="t" rtlCol="false" tIns="0" lIns="0" bIns="0" rIns="0">
            <a:spAutoFit/>
          </a:bodyPr>
          <a:lstStyle/>
          <a:p>
            <a:pPr algn="ctr">
              <a:lnSpc>
                <a:spcPts val="3500"/>
              </a:lnSpc>
              <a:spcBef>
                <a:spcPct val="0"/>
              </a:spcBef>
            </a:pPr>
            <a:r>
              <a:rPr lang="en-US" b="true" sz="2500" spc="50">
                <a:solidFill>
                  <a:srgbClr val="000000"/>
                </a:solidFill>
                <a:latin typeface="Crimson Roman Bold"/>
                <a:ea typeface="Crimson Roman Bold"/>
                <a:cs typeface="Crimson Roman Bold"/>
                <a:sym typeface="Crimson Roman Bold"/>
              </a:rPr>
              <a:t>Розвиток у кризі </a:t>
            </a:r>
          </a:p>
        </p:txBody>
      </p:sp>
      <p:sp>
        <p:nvSpPr>
          <p:cNvPr name="TextBox 42" id="42"/>
          <p:cNvSpPr txBox="true"/>
          <p:nvPr/>
        </p:nvSpPr>
        <p:spPr>
          <a:xfrm rot="0">
            <a:off x="11037480" y="8610193"/>
            <a:ext cx="4738089" cy="932814"/>
          </a:xfrm>
          <a:prstGeom prst="rect">
            <a:avLst/>
          </a:prstGeom>
        </p:spPr>
        <p:txBody>
          <a:bodyPr anchor="t" rtlCol="false" tIns="0" lIns="0" bIns="0" rIns="0">
            <a:spAutoFit/>
          </a:bodyPr>
          <a:lstStyle/>
          <a:p>
            <a:pPr algn="ctr">
              <a:lnSpc>
                <a:spcPts val="3500"/>
              </a:lnSpc>
              <a:spcBef>
                <a:spcPct val="0"/>
              </a:spcBef>
            </a:pPr>
            <a:r>
              <a:rPr lang="en-US" b="true" sz="2500" spc="50">
                <a:solidFill>
                  <a:srgbClr val="000000"/>
                </a:solidFill>
                <a:latin typeface="Crimson Roman Bold"/>
                <a:ea typeface="Crimson Roman Bold"/>
                <a:cs typeface="Crimson Roman Bold"/>
                <a:sym typeface="Crimson Roman Bold"/>
              </a:rPr>
              <a:t> Рефлексія як ключовий механізм </a:t>
            </a:r>
          </a:p>
        </p:txBody>
      </p:sp>
    </p:spTree>
  </p:cSld>
  <p:clrMapOvr>
    <a:masterClrMapping/>
  </p:clrMapOvr>
</p:sld>
</file>

<file path=ppt/slides/slide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916214" y="2367340"/>
            <a:ext cx="4659691" cy="6358328"/>
            <a:chOff x="0" y="0"/>
            <a:chExt cx="958784" cy="1308298"/>
          </a:xfrm>
        </p:grpSpPr>
        <p:sp>
          <p:nvSpPr>
            <p:cNvPr name="Freeform 3" id="3"/>
            <p:cNvSpPr/>
            <p:nvPr/>
          </p:nvSpPr>
          <p:spPr>
            <a:xfrm flipH="false" flipV="false" rot="0">
              <a:off x="0" y="0"/>
              <a:ext cx="958784" cy="1308298"/>
            </a:xfrm>
            <a:custGeom>
              <a:avLst/>
              <a:gdLst/>
              <a:ahLst/>
              <a:cxnLst/>
              <a:rect r="r" b="b" t="t" l="l"/>
              <a:pathLst>
                <a:path h="1308298" w="958784">
                  <a:moveTo>
                    <a:pt x="32451" y="0"/>
                  </a:moveTo>
                  <a:lnTo>
                    <a:pt x="926333" y="0"/>
                  </a:lnTo>
                  <a:cubicBezTo>
                    <a:pt x="934940" y="0"/>
                    <a:pt x="943194" y="3419"/>
                    <a:pt x="949279" y="9505"/>
                  </a:cubicBezTo>
                  <a:cubicBezTo>
                    <a:pt x="955365" y="15590"/>
                    <a:pt x="958784" y="23844"/>
                    <a:pt x="958784" y="32451"/>
                  </a:cubicBezTo>
                  <a:lnTo>
                    <a:pt x="958784" y="1275848"/>
                  </a:lnTo>
                  <a:cubicBezTo>
                    <a:pt x="958784" y="1284454"/>
                    <a:pt x="955365" y="1292708"/>
                    <a:pt x="949279" y="1298793"/>
                  </a:cubicBezTo>
                  <a:cubicBezTo>
                    <a:pt x="943194" y="1304879"/>
                    <a:pt x="934940" y="1308298"/>
                    <a:pt x="926333" y="1308298"/>
                  </a:cubicBezTo>
                  <a:lnTo>
                    <a:pt x="32451" y="1308298"/>
                  </a:lnTo>
                  <a:cubicBezTo>
                    <a:pt x="23844" y="1308298"/>
                    <a:pt x="15590" y="1304879"/>
                    <a:pt x="9505" y="1298793"/>
                  </a:cubicBezTo>
                  <a:cubicBezTo>
                    <a:pt x="3419" y="1292708"/>
                    <a:pt x="0" y="1284454"/>
                    <a:pt x="0" y="1275848"/>
                  </a:cubicBezTo>
                  <a:lnTo>
                    <a:pt x="0" y="32451"/>
                  </a:lnTo>
                  <a:cubicBezTo>
                    <a:pt x="0" y="23844"/>
                    <a:pt x="3419" y="15590"/>
                    <a:pt x="9505" y="9505"/>
                  </a:cubicBezTo>
                  <a:cubicBezTo>
                    <a:pt x="15590" y="3419"/>
                    <a:pt x="23844" y="0"/>
                    <a:pt x="32451" y="0"/>
                  </a:cubicBezTo>
                  <a:close/>
                </a:path>
              </a:pathLst>
            </a:custGeom>
            <a:solidFill>
              <a:srgbClr val="D9D9D9"/>
            </a:solidFill>
          </p:spPr>
        </p:sp>
        <p:sp>
          <p:nvSpPr>
            <p:cNvPr name="TextBox 4" id="4"/>
            <p:cNvSpPr txBox="true"/>
            <p:nvPr/>
          </p:nvSpPr>
          <p:spPr>
            <a:xfrm>
              <a:off x="0" y="-114300"/>
              <a:ext cx="958784" cy="1422598"/>
            </a:xfrm>
            <a:prstGeom prst="rect">
              <a:avLst/>
            </a:prstGeom>
          </p:spPr>
          <p:txBody>
            <a:bodyPr anchor="ctr" rtlCol="false" tIns="50800" lIns="50800" bIns="50800" rIns="50800"/>
            <a:lstStyle/>
            <a:p>
              <a:pPr algn="ctr">
                <a:lnSpc>
                  <a:spcPts val="3640"/>
                </a:lnSpc>
              </a:pPr>
            </a:p>
          </p:txBody>
        </p:sp>
      </p:grpSp>
      <p:grpSp>
        <p:nvGrpSpPr>
          <p:cNvPr name="Group 5" id="5"/>
          <p:cNvGrpSpPr/>
          <p:nvPr/>
        </p:nvGrpSpPr>
        <p:grpSpPr>
          <a:xfrm rot="0">
            <a:off x="6627305" y="2367340"/>
            <a:ext cx="4659691" cy="6358328"/>
            <a:chOff x="0" y="0"/>
            <a:chExt cx="958784" cy="1308298"/>
          </a:xfrm>
        </p:grpSpPr>
        <p:sp>
          <p:nvSpPr>
            <p:cNvPr name="Freeform 6" id="6"/>
            <p:cNvSpPr/>
            <p:nvPr/>
          </p:nvSpPr>
          <p:spPr>
            <a:xfrm flipH="false" flipV="false" rot="0">
              <a:off x="0" y="0"/>
              <a:ext cx="958784" cy="1308298"/>
            </a:xfrm>
            <a:custGeom>
              <a:avLst/>
              <a:gdLst/>
              <a:ahLst/>
              <a:cxnLst/>
              <a:rect r="r" b="b" t="t" l="l"/>
              <a:pathLst>
                <a:path h="1308298" w="958784">
                  <a:moveTo>
                    <a:pt x="32451" y="0"/>
                  </a:moveTo>
                  <a:lnTo>
                    <a:pt x="926333" y="0"/>
                  </a:lnTo>
                  <a:cubicBezTo>
                    <a:pt x="934940" y="0"/>
                    <a:pt x="943194" y="3419"/>
                    <a:pt x="949279" y="9505"/>
                  </a:cubicBezTo>
                  <a:cubicBezTo>
                    <a:pt x="955365" y="15590"/>
                    <a:pt x="958784" y="23844"/>
                    <a:pt x="958784" y="32451"/>
                  </a:cubicBezTo>
                  <a:lnTo>
                    <a:pt x="958784" y="1275848"/>
                  </a:lnTo>
                  <a:cubicBezTo>
                    <a:pt x="958784" y="1284454"/>
                    <a:pt x="955365" y="1292708"/>
                    <a:pt x="949279" y="1298793"/>
                  </a:cubicBezTo>
                  <a:cubicBezTo>
                    <a:pt x="943194" y="1304879"/>
                    <a:pt x="934940" y="1308298"/>
                    <a:pt x="926333" y="1308298"/>
                  </a:cubicBezTo>
                  <a:lnTo>
                    <a:pt x="32451" y="1308298"/>
                  </a:lnTo>
                  <a:cubicBezTo>
                    <a:pt x="23844" y="1308298"/>
                    <a:pt x="15590" y="1304879"/>
                    <a:pt x="9505" y="1298793"/>
                  </a:cubicBezTo>
                  <a:cubicBezTo>
                    <a:pt x="3419" y="1292708"/>
                    <a:pt x="0" y="1284454"/>
                    <a:pt x="0" y="1275848"/>
                  </a:cubicBezTo>
                  <a:lnTo>
                    <a:pt x="0" y="32451"/>
                  </a:lnTo>
                  <a:cubicBezTo>
                    <a:pt x="0" y="23844"/>
                    <a:pt x="3419" y="15590"/>
                    <a:pt x="9505" y="9505"/>
                  </a:cubicBezTo>
                  <a:cubicBezTo>
                    <a:pt x="15590" y="3419"/>
                    <a:pt x="23844" y="0"/>
                    <a:pt x="32451" y="0"/>
                  </a:cubicBezTo>
                  <a:close/>
                </a:path>
              </a:pathLst>
            </a:custGeom>
            <a:solidFill>
              <a:srgbClr val="D9D9D9"/>
            </a:solidFill>
          </p:spPr>
        </p:sp>
        <p:sp>
          <p:nvSpPr>
            <p:cNvPr name="TextBox 7" id="7"/>
            <p:cNvSpPr txBox="true"/>
            <p:nvPr/>
          </p:nvSpPr>
          <p:spPr>
            <a:xfrm>
              <a:off x="0" y="-114300"/>
              <a:ext cx="958784" cy="1422598"/>
            </a:xfrm>
            <a:prstGeom prst="rect">
              <a:avLst/>
            </a:prstGeom>
          </p:spPr>
          <p:txBody>
            <a:bodyPr anchor="ctr" rtlCol="false" tIns="50800" lIns="50800" bIns="50800" rIns="50800"/>
            <a:lstStyle/>
            <a:p>
              <a:pPr algn="ctr">
                <a:lnSpc>
                  <a:spcPts val="3640"/>
                </a:lnSpc>
              </a:pPr>
            </a:p>
          </p:txBody>
        </p:sp>
      </p:grpSp>
      <p:grpSp>
        <p:nvGrpSpPr>
          <p:cNvPr name="Group 8" id="8"/>
          <p:cNvGrpSpPr/>
          <p:nvPr/>
        </p:nvGrpSpPr>
        <p:grpSpPr>
          <a:xfrm rot="0">
            <a:off x="12224095" y="2367340"/>
            <a:ext cx="4659691" cy="6358328"/>
            <a:chOff x="0" y="0"/>
            <a:chExt cx="958784" cy="1308298"/>
          </a:xfrm>
        </p:grpSpPr>
        <p:sp>
          <p:nvSpPr>
            <p:cNvPr name="Freeform 9" id="9"/>
            <p:cNvSpPr/>
            <p:nvPr/>
          </p:nvSpPr>
          <p:spPr>
            <a:xfrm flipH="false" flipV="false" rot="0">
              <a:off x="0" y="0"/>
              <a:ext cx="958784" cy="1308298"/>
            </a:xfrm>
            <a:custGeom>
              <a:avLst/>
              <a:gdLst/>
              <a:ahLst/>
              <a:cxnLst/>
              <a:rect r="r" b="b" t="t" l="l"/>
              <a:pathLst>
                <a:path h="1308298" w="958784">
                  <a:moveTo>
                    <a:pt x="32451" y="0"/>
                  </a:moveTo>
                  <a:lnTo>
                    <a:pt x="926333" y="0"/>
                  </a:lnTo>
                  <a:cubicBezTo>
                    <a:pt x="934940" y="0"/>
                    <a:pt x="943194" y="3419"/>
                    <a:pt x="949279" y="9505"/>
                  </a:cubicBezTo>
                  <a:cubicBezTo>
                    <a:pt x="955365" y="15590"/>
                    <a:pt x="958784" y="23844"/>
                    <a:pt x="958784" y="32451"/>
                  </a:cubicBezTo>
                  <a:lnTo>
                    <a:pt x="958784" y="1275848"/>
                  </a:lnTo>
                  <a:cubicBezTo>
                    <a:pt x="958784" y="1284454"/>
                    <a:pt x="955365" y="1292708"/>
                    <a:pt x="949279" y="1298793"/>
                  </a:cubicBezTo>
                  <a:cubicBezTo>
                    <a:pt x="943194" y="1304879"/>
                    <a:pt x="934940" y="1308298"/>
                    <a:pt x="926333" y="1308298"/>
                  </a:cubicBezTo>
                  <a:lnTo>
                    <a:pt x="32451" y="1308298"/>
                  </a:lnTo>
                  <a:cubicBezTo>
                    <a:pt x="23844" y="1308298"/>
                    <a:pt x="15590" y="1304879"/>
                    <a:pt x="9505" y="1298793"/>
                  </a:cubicBezTo>
                  <a:cubicBezTo>
                    <a:pt x="3419" y="1292708"/>
                    <a:pt x="0" y="1284454"/>
                    <a:pt x="0" y="1275848"/>
                  </a:cubicBezTo>
                  <a:lnTo>
                    <a:pt x="0" y="32451"/>
                  </a:lnTo>
                  <a:cubicBezTo>
                    <a:pt x="0" y="23844"/>
                    <a:pt x="3419" y="15590"/>
                    <a:pt x="9505" y="9505"/>
                  </a:cubicBezTo>
                  <a:cubicBezTo>
                    <a:pt x="15590" y="3419"/>
                    <a:pt x="23844" y="0"/>
                    <a:pt x="32451" y="0"/>
                  </a:cubicBezTo>
                  <a:close/>
                </a:path>
              </a:pathLst>
            </a:custGeom>
            <a:solidFill>
              <a:srgbClr val="D9D9D9"/>
            </a:solidFill>
          </p:spPr>
        </p:sp>
        <p:sp>
          <p:nvSpPr>
            <p:cNvPr name="TextBox 10" id="10"/>
            <p:cNvSpPr txBox="true"/>
            <p:nvPr/>
          </p:nvSpPr>
          <p:spPr>
            <a:xfrm>
              <a:off x="0" y="-114300"/>
              <a:ext cx="958784" cy="1422598"/>
            </a:xfrm>
            <a:prstGeom prst="rect">
              <a:avLst/>
            </a:prstGeom>
          </p:spPr>
          <p:txBody>
            <a:bodyPr anchor="ctr" rtlCol="false" tIns="50800" lIns="50800" bIns="50800" rIns="50800"/>
            <a:lstStyle/>
            <a:p>
              <a:pPr algn="ctr">
                <a:lnSpc>
                  <a:spcPts val="3640"/>
                </a:lnSpc>
              </a:pPr>
            </a:p>
          </p:txBody>
        </p:sp>
      </p:grpSp>
      <p:sp>
        <p:nvSpPr>
          <p:cNvPr name="TextBox 11" id="11"/>
          <p:cNvSpPr txBox="true"/>
          <p:nvPr/>
        </p:nvSpPr>
        <p:spPr>
          <a:xfrm rot="0">
            <a:off x="3702918" y="1068172"/>
            <a:ext cx="10365463" cy="520699"/>
          </a:xfrm>
          <a:prstGeom prst="rect">
            <a:avLst/>
          </a:prstGeom>
        </p:spPr>
        <p:txBody>
          <a:bodyPr anchor="t" rtlCol="false" tIns="0" lIns="0" bIns="0" rIns="0">
            <a:spAutoFit/>
          </a:bodyPr>
          <a:lstStyle/>
          <a:p>
            <a:pPr algn="ctr">
              <a:lnSpc>
                <a:spcPts val="3640"/>
              </a:lnSpc>
              <a:spcBef>
                <a:spcPct val="0"/>
              </a:spcBef>
            </a:pPr>
            <a:r>
              <a:rPr lang="en-US" b="true" sz="2600" spc="52">
                <a:solidFill>
                  <a:srgbClr val="000000"/>
                </a:solidFill>
                <a:latin typeface="Crimson Roman Bold"/>
                <a:ea typeface="Crimson Roman Bold"/>
                <a:cs typeface="Crimson Roman Bold"/>
                <a:sym typeface="Crimson Roman Bold"/>
              </a:rPr>
              <a:t>Теоретичні основи психологічної допомоги у воєнний час</a:t>
            </a:r>
          </a:p>
        </p:txBody>
      </p:sp>
      <p:sp>
        <p:nvSpPr>
          <p:cNvPr name="TextBox 12" id="12"/>
          <p:cNvSpPr txBox="true"/>
          <p:nvPr/>
        </p:nvSpPr>
        <p:spPr>
          <a:xfrm rot="0">
            <a:off x="1028700" y="4319846"/>
            <a:ext cx="4354367" cy="993139"/>
          </a:xfrm>
          <a:prstGeom prst="rect">
            <a:avLst/>
          </a:prstGeom>
        </p:spPr>
        <p:txBody>
          <a:bodyPr anchor="t" rtlCol="false" tIns="0" lIns="0" bIns="0" rIns="0">
            <a:spAutoFit/>
          </a:bodyPr>
          <a:lstStyle/>
          <a:p>
            <a:pPr algn="ctr">
              <a:lnSpc>
                <a:spcPts val="3640"/>
              </a:lnSpc>
              <a:spcBef>
                <a:spcPct val="0"/>
              </a:spcBef>
            </a:pPr>
            <a:r>
              <a:rPr lang="en-US" b="true" sz="2600" spc="52">
                <a:solidFill>
                  <a:srgbClr val="000000"/>
                </a:solidFill>
                <a:latin typeface="Crimson Roman Bold"/>
                <a:ea typeface="Crimson Roman Bold"/>
                <a:cs typeface="Crimson Roman Bold"/>
                <a:sym typeface="Crimson Roman Bold"/>
              </a:rPr>
              <a:t>Концепція травматичного стресу</a:t>
            </a:r>
          </a:p>
        </p:txBody>
      </p:sp>
      <p:sp>
        <p:nvSpPr>
          <p:cNvPr name="TextBox 13" id="13"/>
          <p:cNvSpPr txBox="true"/>
          <p:nvPr/>
        </p:nvSpPr>
        <p:spPr>
          <a:xfrm rot="0">
            <a:off x="6744737" y="4319846"/>
            <a:ext cx="4424826" cy="993139"/>
          </a:xfrm>
          <a:prstGeom prst="rect">
            <a:avLst/>
          </a:prstGeom>
        </p:spPr>
        <p:txBody>
          <a:bodyPr anchor="t" rtlCol="false" tIns="0" lIns="0" bIns="0" rIns="0">
            <a:spAutoFit/>
          </a:bodyPr>
          <a:lstStyle/>
          <a:p>
            <a:pPr algn="ctr">
              <a:lnSpc>
                <a:spcPts val="3640"/>
              </a:lnSpc>
              <a:spcBef>
                <a:spcPct val="0"/>
              </a:spcBef>
            </a:pPr>
            <a:r>
              <a:rPr lang="en-US" b="true" sz="2600" spc="52">
                <a:solidFill>
                  <a:srgbClr val="000000"/>
                </a:solidFill>
                <a:latin typeface="Crimson Roman Bold"/>
                <a:ea typeface="Crimson Roman Bold"/>
                <a:cs typeface="Crimson Roman Bold"/>
                <a:sym typeface="Crimson Roman Bold"/>
              </a:rPr>
              <a:t>Теорія психологічної резилієнтності</a:t>
            </a:r>
          </a:p>
        </p:txBody>
      </p:sp>
      <p:sp>
        <p:nvSpPr>
          <p:cNvPr name="TextBox 14" id="14"/>
          <p:cNvSpPr txBox="true"/>
          <p:nvPr/>
        </p:nvSpPr>
        <p:spPr>
          <a:xfrm rot="0">
            <a:off x="12534770" y="4319846"/>
            <a:ext cx="3861152" cy="993139"/>
          </a:xfrm>
          <a:prstGeom prst="rect">
            <a:avLst/>
          </a:prstGeom>
        </p:spPr>
        <p:txBody>
          <a:bodyPr anchor="t" rtlCol="false" tIns="0" lIns="0" bIns="0" rIns="0">
            <a:spAutoFit/>
          </a:bodyPr>
          <a:lstStyle/>
          <a:p>
            <a:pPr algn="ctr">
              <a:lnSpc>
                <a:spcPts val="3640"/>
              </a:lnSpc>
              <a:spcBef>
                <a:spcPct val="0"/>
              </a:spcBef>
            </a:pPr>
            <a:r>
              <a:rPr lang="en-US" b="true" sz="2600" spc="52">
                <a:solidFill>
                  <a:srgbClr val="000000"/>
                </a:solidFill>
                <a:latin typeface="Crimson Roman Bold"/>
                <a:ea typeface="Crimson Roman Bold"/>
                <a:cs typeface="Crimson Roman Bold"/>
                <a:sym typeface="Crimson Roman Bold"/>
              </a:rPr>
              <a:t>Екологічний підхід (системна модель)</a:t>
            </a:r>
          </a:p>
        </p:txBody>
      </p:sp>
    </p:spTree>
  </p:cSld>
  <p:clrMapOvr>
    <a:masterClrMapping/>
  </p:clrMapOvr>
</p:sld>
</file>

<file path=ppt/slides/slide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1705857" y="2058282"/>
            <a:ext cx="14711881" cy="1434820"/>
            <a:chOff x="0" y="0"/>
            <a:chExt cx="3027136" cy="295231"/>
          </a:xfrm>
        </p:grpSpPr>
        <p:sp>
          <p:nvSpPr>
            <p:cNvPr name="Freeform 3" id="3"/>
            <p:cNvSpPr/>
            <p:nvPr/>
          </p:nvSpPr>
          <p:spPr>
            <a:xfrm flipH="false" flipV="false" rot="0">
              <a:off x="0" y="0"/>
              <a:ext cx="3027136" cy="295231"/>
            </a:xfrm>
            <a:custGeom>
              <a:avLst/>
              <a:gdLst/>
              <a:ahLst/>
              <a:cxnLst/>
              <a:rect r="r" b="b" t="t" l="l"/>
              <a:pathLst>
                <a:path h="295231" w="3027136">
                  <a:moveTo>
                    <a:pt x="10278" y="0"/>
                  </a:moveTo>
                  <a:lnTo>
                    <a:pt x="3016858" y="0"/>
                  </a:lnTo>
                  <a:cubicBezTo>
                    <a:pt x="3019584" y="0"/>
                    <a:pt x="3022198" y="1083"/>
                    <a:pt x="3024126" y="3010"/>
                  </a:cubicBezTo>
                  <a:cubicBezTo>
                    <a:pt x="3026053" y="4938"/>
                    <a:pt x="3027136" y="7552"/>
                    <a:pt x="3027136" y="10278"/>
                  </a:cubicBezTo>
                  <a:lnTo>
                    <a:pt x="3027136" y="284952"/>
                  </a:lnTo>
                  <a:cubicBezTo>
                    <a:pt x="3027136" y="287678"/>
                    <a:pt x="3026053" y="290293"/>
                    <a:pt x="3024126" y="292220"/>
                  </a:cubicBezTo>
                  <a:cubicBezTo>
                    <a:pt x="3022198" y="294148"/>
                    <a:pt x="3019584" y="295231"/>
                    <a:pt x="3016858" y="295231"/>
                  </a:cubicBezTo>
                  <a:lnTo>
                    <a:pt x="10278" y="295231"/>
                  </a:lnTo>
                  <a:cubicBezTo>
                    <a:pt x="7552" y="295231"/>
                    <a:pt x="4938" y="294148"/>
                    <a:pt x="3010" y="292220"/>
                  </a:cubicBezTo>
                  <a:cubicBezTo>
                    <a:pt x="1083" y="290293"/>
                    <a:pt x="0" y="287678"/>
                    <a:pt x="0" y="284952"/>
                  </a:cubicBezTo>
                  <a:lnTo>
                    <a:pt x="0" y="10278"/>
                  </a:lnTo>
                  <a:cubicBezTo>
                    <a:pt x="0" y="7552"/>
                    <a:pt x="1083" y="4938"/>
                    <a:pt x="3010" y="3010"/>
                  </a:cubicBezTo>
                  <a:cubicBezTo>
                    <a:pt x="4938" y="1083"/>
                    <a:pt x="7552" y="0"/>
                    <a:pt x="10278" y="0"/>
                  </a:cubicBezTo>
                  <a:close/>
                </a:path>
              </a:pathLst>
            </a:custGeom>
            <a:solidFill>
              <a:srgbClr val="D9D9D9"/>
            </a:solidFill>
          </p:spPr>
        </p:sp>
        <p:sp>
          <p:nvSpPr>
            <p:cNvPr name="TextBox 4" id="4"/>
            <p:cNvSpPr txBox="true"/>
            <p:nvPr/>
          </p:nvSpPr>
          <p:spPr>
            <a:xfrm>
              <a:off x="0" y="-114300"/>
              <a:ext cx="3027136" cy="409531"/>
            </a:xfrm>
            <a:prstGeom prst="rect">
              <a:avLst/>
            </a:prstGeom>
          </p:spPr>
          <p:txBody>
            <a:bodyPr anchor="ctr" rtlCol="false" tIns="50800" lIns="50800" bIns="50800" rIns="50800"/>
            <a:lstStyle/>
            <a:p>
              <a:pPr algn="ctr">
                <a:lnSpc>
                  <a:spcPts val="3640"/>
                </a:lnSpc>
              </a:pPr>
            </a:p>
          </p:txBody>
        </p:sp>
      </p:grpSp>
      <p:grpSp>
        <p:nvGrpSpPr>
          <p:cNvPr name="Group 5" id="5"/>
          <p:cNvGrpSpPr/>
          <p:nvPr/>
        </p:nvGrpSpPr>
        <p:grpSpPr>
          <a:xfrm rot="0">
            <a:off x="1424020" y="5143500"/>
            <a:ext cx="3086100" cy="2036826"/>
            <a:chOff x="0" y="0"/>
            <a:chExt cx="635000" cy="419100"/>
          </a:xfrm>
        </p:grpSpPr>
        <p:sp>
          <p:nvSpPr>
            <p:cNvPr name="Freeform 6" id="6"/>
            <p:cNvSpPr/>
            <p:nvPr/>
          </p:nvSpPr>
          <p:spPr>
            <a:xfrm flipH="false" flipV="false" rot="0">
              <a:off x="0" y="0"/>
              <a:ext cx="635000" cy="419100"/>
            </a:xfrm>
            <a:custGeom>
              <a:avLst/>
              <a:gdLst/>
              <a:ahLst/>
              <a:cxnLst/>
              <a:rect r="r" b="b" t="t" l="l"/>
              <a:pathLst>
                <a:path h="419100" w="635000">
                  <a:moveTo>
                    <a:pt x="48997" y="0"/>
                  </a:moveTo>
                  <a:lnTo>
                    <a:pt x="586003" y="0"/>
                  </a:lnTo>
                  <a:cubicBezTo>
                    <a:pt x="598998" y="0"/>
                    <a:pt x="611460" y="5162"/>
                    <a:pt x="620649" y="14351"/>
                  </a:cubicBezTo>
                  <a:cubicBezTo>
                    <a:pt x="629838" y="23540"/>
                    <a:pt x="635000" y="36002"/>
                    <a:pt x="635000" y="48997"/>
                  </a:cubicBezTo>
                  <a:lnTo>
                    <a:pt x="635000" y="370103"/>
                  </a:lnTo>
                  <a:cubicBezTo>
                    <a:pt x="635000" y="383098"/>
                    <a:pt x="629838" y="395560"/>
                    <a:pt x="620649" y="404749"/>
                  </a:cubicBezTo>
                  <a:cubicBezTo>
                    <a:pt x="611460" y="413938"/>
                    <a:pt x="598998" y="419100"/>
                    <a:pt x="586003" y="419100"/>
                  </a:cubicBezTo>
                  <a:lnTo>
                    <a:pt x="48997" y="419100"/>
                  </a:lnTo>
                  <a:cubicBezTo>
                    <a:pt x="36002" y="419100"/>
                    <a:pt x="23540" y="413938"/>
                    <a:pt x="14351" y="404749"/>
                  </a:cubicBezTo>
                  <a:cubicBezTo>
                    <a:pt x="5162" y="395560"/>
                    <a:pt x="0" y="383098"/>
                    <a:pt x="0" y="370103"/>
                  </a:cubicBezTo>
                  <a:lnTo>
                    <a:pt x="0" y="48997"/>
                  </a:lnTo>
                  <a:cubicBezTo>
                    <a:pt x="0" y="36002"/>
                    <a:pt x="5162" y="23540"/>
                    <a:pt x="14351" y="14351"/>
                  </a:cubicBezTo>
                  <a:cubicBezTo>
                    <a:pt x="23540" y="5162"/>
                    <a:pt x="36002" y="0"/>
                    <a:pt x="48997" y="0"/>
                  </a:cubicBezTo>
                  <a:close/>
                </a:path>
              </a:pathLst>
            </a:custGeom>
            <a:solidFill>
              <a:srgbClr val="D9D9D9"/>
            </a:solidFill>
          </p:spPr>
        </p:sp>
        <p:sp>
          <p:nvSpPr>
            <p:cNvPr name="TextBox 7" id="7"/>
            <p:cNvSpPr txBox="true"/>
            <p:nvPr/>
          </p:nvSpPr>
          <p:spPr>
            <a:xfrm>
              <a:off x="0" y="-114300"/>
              <a:ext cx="635000" cy="533400"/>
            </a:xfrm>
            <a:prstGeom prst="rect">
              <a:avLst/>
            </a:prstGeom>
          </p:spPr>
          <p:txBody>
            <a:bodyPr anchor="ctr" rtlCol="false" tIns="50800" lIns="50800" bIns="50800" rIns="50800"/>
            <a:lstStyle/>
            <a:p>
              <a:pPr algn="ctr">
                <a:lnSpc>
                  <a:spcPts val="3640"/>
                </a:lnSpc>
              </a:pPr>
            </a:p>
          </p:txBody>
        </p:sp>
      </p:grpSp>
      <p:grpSp>
        <p:nvGrpSpPr>
          <p:cNvPr name="Group 8" id="8"/>
          <p:cNvGrpSpPr/>
          <p:nvPr/>
        </p:nvGrpSpPr>
        <p:grpSpPr>
          <a:xfrm rot="0">
            <a:off x="5564685" y="5143500"/>
            <a:ext cx="3086100" cy="2036826"/>
            <a:chOff x="0" y="0"/>
            <a:chExt cx="635000" cy="419100"/>
          </a:xfrm>
        </p:grpSpPr>
        <p:sp>
          <p:nvSpPr>
            <p:cNvPr name="Freeform 9" id="9"/>
            <p:cNvSpPr/>
            <p:nvPr/>
          </p:nvSpPr>
          <p:spPr>
            <a:xfrm flipH="false" flipV="false" rot="0">
              <a:off x="0" y="0"/>
              <a:ext cx="635000" cy="419100"/>
            </a:xfrm>
            <a:custGeom>
              <a:avLst/>
              <a:gdLst/>
              <a:ahLst/>
              <a:cxnLst/>
              <a:rect r="r" b="b" t="t" l="l"/>
              <a:pathLst>
                <a:path h="419100" w="635000">
                  <a:moveTo>
                    <a:pt x="48997" y="0"/>
                  </a:moveTo>
                  <a:lnTo>
                    <a:pt x="586003" y="0"/>
                  </a:lnTo>
                  <a:cubicBezTo>
                    <a:pt x="598998" y="0"/>
                    <a:pt x="611460" y="5162"/>
                    <a:pt x="620649" y="14351"/>
                  </a:cubicBezTo>
                  <a:cubicBezTo>
                    <a:pt x="629838" y="23540"/>
                    <a:pt x="635000" y="36002"/>
                    <a:pt x="635000" y="48997"/>
                  </a:cubicBezTo>
                  <a:lnTo>
                    <a:pt x="635000" y="370103"/>
                  </a:lnTo>
                  <a:cubicBezTo>
                    <a:pt x="635000" y="383098"/>
                    <a:pt x="629838" y="395560"/>
                    <a:pt x="620649" y="404749"/>
                  </a:cubicBezTo>
                  <a:cubicBezTo>
                    <a:pt x="611460" y="413938"/>
                    <a:pt x="598998" y="419100"/>
                    <a:pt x="586003" y="419100"/>
                  </a:cubicBezTo>
                  <a:lnTo>
                    <a:pt x="48997" y="419100"/>
                  </a:lnTo>
                  <a:cubicBezTo>
                    <a:pt x="36002" y="419100"/>
                    <a:pt x="23540" y="413938"/>
                    <a:pt x="14351" y="404749"/>
                  </a:cubicBezTo>
                  <a:cubicBezTo>
                    <a:pt x="5162" y="395560"/>
                    <a:pt x="0" y="383098"/>
                    <a:pt x="0" y="370103"/>
                  </a:cubicBezTo>
                  <a:lnTo>
                    <a:pt x="0" y="48997"/>
                  </a:lnTo>
                  <a:cubicBezTo>
                    <a:pt x="0" y="36002"/>
                    <a:pt x="5162" y="23540"/>
                    <a:pt x="14351" y="14351"/>
                  </a:cubicBezTo>
                  <a:cubicBezTo>
                    <a:pt x="23540" y="5162"/>
                    <a:pt x="36002" y="0"/>
                    <a:pt x="48997" y="0"/>
                  </a:cubicBezTo>
                  <a:close/>
                </a:path>
              </a:pathLst>
            </a:custGeom>
            <a:solidFill>
              <a:srgbClr val="D9D9D9"/>
            </a:solidFill>
          </p:spPr>
        </p:sp>
        <p:sp>
          <p:nvSpPr>
            <p:cNvPr name="TextBox 10" id="10"/>
            <p:cNvSpPr txBox="true"/>
            <p:nvPr/>
          </p:nvSpPr>
          <p:spPr>
            <a:xfrm>
              <a:off x="0" y="-114300"/>
              <a:ext cx="635000" cy="533400"/>
            </a:xfrm>
            <a:prstGeom prst="rect">
              <a:avLst/>
            </a:prstGeom>
          </p:spPr>
          <p:txBody>
            <a:bodyPr anchor="ctr" rtlCol="false" tIns="50800" lIns="50800" bIns="50800" rIns="50800"/>
            <a:lstStyle/>
            <a:p>
              <a:pPr algn="ctr">
                <a:lnSpc>
                  <a:spcPts val="3640"/>
                </a:lnSpc>
              </a:pPr>
            </a:p>
          </p:txBody>
        </p:sp>
      </p:grpSp>
      <p:grpSp>
        <p:nvGrpSpPr>
          <p:cNvPr name="Group 11" id="11"/>
          <p:cNvGrpSpPr/>
          <p:nvPr/>
        </p:nvGrpSpPr>
        <p:grpSpPr>
          <a:xfrm rot="0">
            <a:off x="9705350" y="5143500"/>
            <a:ext cx="3086100" cy="2036826"/>
            <a:chOff x="0" y="0"/>
            <a:chExt cx="635000" cy="419100"/>
          </a:xfrm>
        </p:grpSpPr>
        <p:sp>
          <p:nvSpPr>
            <p:cNvPr name="Freeform 12" id="12"/>
            <p:cNvSpPr/>
            <p:nvPr/>
          </p:nvSpPr>
          <p:spPr>
            <a:xfrm flipH="false" flipV="false" rot="0">
              <a:off x="0" y="0"/>
              <a:ext cx="635000" cy="419100"/>
            </a:xfrm>
            <a:custGeom>
              <a:avLst/>
              <a:gdLst/>
              <a:ahLst/>
              <a:cxnLst/>
              <a:rect r="r" b="b" t="t" l="l"/>
              <a:pathLst>
                <a:path h="419100" w="635000">
                  <a:moveTo>
                    <a:pt x="48997" y="0"/>
                  </a:moveTo>
                  <a:lnTo>
                    <a:pt x="586003" y="0"/>
                  </a:lnTo>
                  <a:cubicBezTo>
                    <a:pt x="598998" y="0"/>
                    <a:pt x="611460" y="5162"/>
                    <a:pt x="620649" y="14351"/>
                  </a:cubicBezTo>
                  <a:cubicBezTo>
                    <a:pt x="629838" y="23540"/>
                    <a:pt x="635000" y="36002"/>
                    <a:pt x="635000" y="48997"/>
                  </a:cubicBezTo>
                  <a:lnTo>
                    <a:pt x="635000" y="370103"/>
                  </a:lnTo>
                  <a:cubicBezTo>
                    <a:pt x="635000" y="383098"/>
                    <a:pt x="629838" y="395560"/>
                    <a:pt x="620649" y="404749"/>
                  </a:cubicBezTo>
                  <a:cubicBezTo>
                    <a:pt x="611460" y="413938"/>
                    <a:pt x="598998" y="419100"/>
                    <a:pt x="586003" y="419100"/>
                  </a:cubicBezTo>
                  <a:lnTo>
                    <a:pt x="48997" y="419100"/>
                  </a:lnTo>
                  <a:cubicBezTo>
                    <a:pt x="36002" y="419100"/>
                    <a:pt x="23540" y="413938"/>
                    <a:pt x="14351" y="404749"/>
                  </a:cubicBezTo>
                  <a:cubicBezTo>
                    <a:pt x="5162" y="395560"/>
                    <a:pt x="0" y="383098"/>
                    <a:pt x="0" y="370103"/>
                  </a:cubicBezTo>
                  <a:lnTo>
                    <a:pt x="0" y="48997"/>
                  </a:lnTo>
                  <a:cubicBezTo>
                    <a:pt x="0" y="36002"/>
                    <a:pt x="5162" y="23540"/>
                    <a:pt x="14351" y="14351"/>
                  </a:cubicBezTo>
                  <a:cubicBezTo>
                    <a:pt x="23540" y="5162"/>
                    <a:pt x="36002" y="0"/>
                    <a:pt x="48997" y="0"/>
                  </a:cubicBezTo>
                  <a:close/>
                </a:path>
              </a:pathLst>
            </a:custGeom>
            <a:solidFill>
              <a:srgbClr val="D9D9D9"/>
            </a:solidFill>
          </p:spPr>
        </p:sp>
        <p:sp>
          <p:nvSpPr>
            <p:cNvPr name="TextBox 13" id="13"/>
            <p:cNvSpPr txBox="true"/>
            <p:nvPr/>
          </p:nvSpPr>
          <p:spPr>
            <a:xfrm>
              <a:off x="0" y="-114300"/>
              <a:ext cx="635000" cy="533400"/>
            </a:xfrm>
            <a:prstGeom prst="rect">
              <a:avLst/>
            </a:prstGeom>
          </p:spPr>
          <p:txBody>
            <a:bodyPr anchor="ctr" rtlCol="false" tIns="50800" lIns="50800" bIns="50800" rIns="50800"/>
            <a:lstStyle/>
            <a:p>
              <a:pPr algn="ctr">
                <a:lnSpc>
                  <a:spcPts val="3640"/>
                </a:lnSpc>
              </a:pPr>
            </a:p>
          </p:txBody>
        </p:sp>
      </p:grpSp>
      <p:grpSp>
        <p:nvGrpSpPr>
          <p:cNvPr name="Group 14" id="14"/>
          <p:cNvGrpSpPr/>
          <p:nvPr/>
        </p:nvGrpSpPr>
        <p:grpSpPr>
          <a:xfrm rot="0">
            <a:off x="13846015" y="5143500"/>
            <a:ext cx="3086100" cy="2036826"/>
            <a:chOff x="0" y="0"/>
            <a:chExt cx="635000" cy="419100"/>
          </a:xfrm>
        </p:grpSpPr>
        <p:sp>
          <p:nvSpPr>
            <p:cNvPr name="Freeform 15" id="15"/>
            <p:cNvSpPr/>
            <p:nvPr/>
          </p:nvSpPr>
          <p:spPr>
            <a:xfrm flipH="false" flipV="false" rot="0">
              <a:off x="0" y="0"/>
              <a:ext cx="635000" cy="419100"/>
            </a:xfrm>
            <a:custGeom>
              <a:avLst/>
              <a:gdLst/>
              <a:ahLst/>
              <a:cxnLst/>
              <a:rect r="r" b="b" t="t" l="l"/>
              <a:pathLst>
                <a:path h="419100" w="635000">
                  <a:moveTo>
                    <a:pt x="48997" y="0"/>
                  </a:moveTo>
                  <a:lnTo>
                    <a:pt x="586003" y="0"/>
                  </a:lnTo>
                  <a:cubicBezTo>
                    <a:pt x="598998" y="0"/>
                    <a:pt x="611460" y="5162"/>
                    <a:pt x="620649" y="14351"/>
                  </a:cubicBezTo>
                  <a:cubicBezTo>
                    <a:pt x="629838" y="23540"/>
                    <a:pt x="635000" y="36002"/>
                    <a:pt x="635000" y="48997"/>
                  </a:cubicBezTo>
                  <a:lnTo>
                    <a:pt x="635000" y="370103"/>
                  </a:lnTo>
                  <a:cubicBezTo>
                    <a:pt x="635000" y="383098"/>
                    <a:pt x="629838" y="395560"/>
                    <a:pt x="620649" y="404749"/>
                  </a:cubicBezTo>
                  <a:cubicBezTo>
                    <a:pt x="611460" y="413938"/>
                    <a:pt x="598998" y="419100"/>
                    <a:pt x="586003" y="419100"/>
                  </a:cubicBezTo>
                  <a:lnTo>
                    <a:pt x="48997" y="419100"/>
                  </a:lnTo>
                  <a:cubicBezTo>
                    <a:pt x="36002" y="419100"/>
                    <a:pt x="23540" y="413938"/>
                    <a:pt x="14351" y="404749"/>
                  </a:cubicBezTo>
                  <a:cubicBezTo>
                    <a:pt x="5162" y="395560"/>
                    <a:pt x="0" y="383098"/>
                    <a:pt x="0" y="370103"/>
                  </a:cubicBezTo>
                  <a:lnTo>
                    <a:pt x="0" y="48997"/>
                  </a:lnTo>
                  <a:cubicBezTo>
                    <a:pt x="0" y="36002"/>
                    <a:pt x="5162" y="23540"/>
                    <a:pt x="14351" y="14351"/>
                  </a:cubicBezTo>
                  <a:cubicBezTo>
                    <a:pt x="23540" y="5162"/>
                    <a:pt x="36002" y="0"/>
                    <a:pt x="48997" y="0"/>
                  </a:cubicBezTo>
                  <a:close/>
                </a:path>
              </a:pathLst>
            </a:custGeom>
            <a:solidFill>
              <a:srgbClr val="D9D9D9"/>
            </a:solidFill>
          </p:spPr>
        </p:sp>
        <p:sp>
          <p:nvSpPr>
            <p:cNvPr name="TextBox 16" id="16"/>
            <p:cNvSpPr txBox="true"/>
            <p:nvPr/>
          </p:nvSpPr>
          <p:spPr>
            <a:xfrm>
              <a:off x="0" y="-114300"/>
              <a:ext cx="635000" cy="533400"/>
            </a:xfrm>
            <a:prstGeom prst="rect">
              <a:avLst/>
            </a:prstGeom>
          </p:spPr>
          <p:txBody>
            <a:bodyPr anchor="ctr" rtlCol="false" tIns="50800" lIns="50800" bIns="50800" rIns="50800"/>
            <a:lstStyle/>
            <a:p>
              <a:pPr algn="ctr">
                <a:lnSpc>
                  <a:spcPts val="3640"/>
                </a:lnSpc>
              </a:pPr>
            </a:p>
          </p:txBody>
        </p:sp>
      </p:grpSp>
      <p:grpSp>
        <p:nvGrpSpPr>
          <p:cNvPr name="Group 17" id="17"/>
          <p:cNvGrpSpPr/>
          <p:nvPr/>
        </p:nvGrpSpPr>
        <p:grpSpPr>
          <a:xfrm rot="-5400000">
            <a:off x="6192623" y="3513302"/>
            <a:ext cx="1830223" cy="1430173"/>
            <a:chOff x="0" y="0"/>
            <a:chExt cx="1040158" cy="812800"/>
          </a:xfrm>
        </p:grpSpPr>
        <p:sp>
          <p:nvSpPr>
            <p:cNvPr name="Freeform 18" id="18"/>
            <p:cNvSpPr/>
            <p:nvPr/>
          </p:nvSpPr>
          <p:spPr>
            <a:xfrm flipH="false" flipV="false" rot="0">
              <a:off x="0" y="0"/>
              <a:ext cx="1040158" cy="812800"/>
            </a:xfrm>
            <a:custGeom>
              <a:avLst/>
              <a:gdLst/>
              <a:ahLst/>
              <a:cxnLst/>
              <a:rect r="r" b="b" t="t" l="l"/>
              <a:pathLst>
                <a:path h="812800" w="1040158">
                  <a:moveTo>
                    <a:pt x="0" y="406400"/>
                  </a:moveTo>
                  <a:lnTo>
                    <a:pt x="406400" y="0"/>
                  </a:lnTo>
                  <a:lnTo>
                    <a:pt x="406400" y="203200"/>
                  </a:lnTo>
                  <a:lnTo>
                    <a:pt x="1040158" y="203200"/>
                  </a:lnTo>
                  <a:lnTo>
                    <a:pt x="1040158" y="609600"/>
                  </a:lnTo>
                  <a:lnTo>
                    <a:pt x="406400" y="609600"/>
                  </a:lnTo>
                  <a:lnTo>
                    <a:pt x="406400" y="812800"/>
                  </a:lnTo>
                  <a:lnTo>
                    <a:pt x="0" y="406400"/>
                  </a:lnTo>
                  <a:close/>
                </a:path>
              </a:pathLst>
            </a:custGeom>
            <a:solidFill>
              <a:srgbClr val="D9D9D9"/>
            </a:solidFill>
          </p:spPr>
        </p:sp>
        <p:sp>
          <p:nvSpPr>
            <p:cNvPr name="TextBox 19" id="19"/>
            <p:cNvSpPr txBox="true"/>
            <p:nvPr/>
          </p:nvSpPr>
          <p:spPr>
            <a:xfrm>
              <a:off x="101600" y="88900"/>
              <a:ext cx="938558" cy="520700"/>
            </a:xfrm>
            <a:prstGeom prst="rect">
              <a:avLst/>
            </a:prstGeom>
          </p:spPr>
          <p:txBody>
            <a:bodyPr anchor="ctr" rtlCol="false" tIns="50800" lIns="50800" bIns="50800" rIns="50800"/>
            <a:lstStyle/>
            <a:p>
              <a:pPr algn="ctr">
                <a:lnSpc>
                  <a:spcPts val="3640"/>
                </a:lnSpc>
              </a:pPr>
            </a:p>
          </p:txBody>
        </p:sp>
      </p:grpSp>
      <p:sp>
        <p:nvSpPr>
          <p:cNvPr name="TextBox 20" id="20"/>
          <p:cNvSpPr txBox="true"/>
          <p:nvPr/>
        </p:nvSpPr>
        <p:spPr>
          <a:xfrm rot="0">
            <a:off x="5674223" y="1091659"/>
            <a:ext cx="5953125" cy="520699"/>
          </a:xfrm>
          <a:prstGeom prst="rect">
            <a:avLst/>
          </a:prstGeom>
        </p:spPr>
        <p:txBody>
          <a:bodyPr anchor="t" rtlCol="false" tIns="0" lIns="0" bIns="0" rIns="0">
            <a:spAutoFit/>
          </a:bodyPr>
          <a:lstStyle/>
          <a:p>
            <a:pPr algn="ctr">
              <a:lnSpc>
                <a:spcPts val="3640"/>
              </a:lnSpc>
              <a:spcBef>
                <a:spcPct val="0"/>
              </a:spcBef>
            </a:pPr>
            <a:r>
              <a:rPr lang="en-US" b="true" sz="2600" spc="52">
                <a:solidFill>
                  <a:srgbClr val="000000"/>
                </a:solidFill>
                <a:latin typeface="Crimson Roman Bold"/>
                <a:ea typeface="Crimson Roman Bold"/>
                <a:cs typeface="Crimson Roman Bold"/>
                <a:sym typeface="Crimson Roman Bold"/>
              </a:rPr>
              <a:t>Концепція травматичного стресу</a:t>
            </a:r>
          </a:p>
        </p:txBody>
      </p:sp>
      <p:sp>
        <p:nvSpPr>
          <p:cNvPr name="TextBox 21" id="21"/>
          <p:cNvSpPr txBox="true"/>
          <p:nvPr/>
        </p:nvSpPr>
        <p:spPr>
          <a:xfrm rot="0">
            <a:off x="4911754" y="2255099"/>
            <a:ext cx="6515118" cy="1094105"/>
          </a:xfrm>
          <a:prstGeom prst="rect">
            <a:avLst/>
          </a:prstGeom>
        </p:spPr>
        <p:txBody>
          <a:bodyPr anchor="t" rtlCol="false" tIns="0" lIns="0" bIns="0" rIns="0">
            <a:spAutoFit/>
          </a:bodyPr>
          <a:lstStyle/>
          <a:p>
            <a:pPr algn="ctr">
              <a:lnSpc>
                <a:spcPts val="4060"/>
              </a:lnSpc>
              <a:spcBef>
                <a:spcPct val="0"/>
              </a:spcBef>
            </a:pPr>
            <a:r>
              <a:rPr lang="en-US" b="true" sz="2900" spc="58">
                <a:solidFill>
                  <a:srgbClr val="000000"/>
                </a:solidFill>
                <a:latin typeface="Crimson Roman Bold"/>
                <a:ea typeface="Crimson Roman Bold"/>
                <a:cs typeface="Crimson Roman Bold"/>
                <a:sym typeface="Crimson Roman Bold"/>
              </a:rPr>
              <a:t>Основні прояви травматичного стресу</a:t>
            </a:r>
          </a:p>
        </p:txBody>
      </p:sp>
      <p:sp>
        <p:nvSpPr>
          <p:cNvPr name="TextBox 22" id="22"/>
          <p:cNvSpPr txBox="true"/>
          <p:nvPr/>
        </p:nvSpPr>
        <p:spPr>
          <a:xfrm rot="0">
            <a:off x="1421310" y="5844413"/>
            <a:ext cx="3086100" cy="520699"/>
          </a:xfrm>
          <a:prstGeom prst="rect">
            <a:avLst/>
          </a:prstGeom>
        </p:spPr>
        <p:txBody>
          <a:bodyPr anchor="t" rtlCol="false" tIns="0" lIns="0" bIns="0" rIns="0">
            <a:spAutoFit/>
          </a:bodyPr>
          <a:lstStyle/>
          <a:p>
            <a:pPr algn="ctr">
              <a:lnSpc>
                <a:spcPts val="3640"/>
              </a:lnSpc>
              <a:spcBef>
                <a:spcPct val="0"/>
              </a:spcBef>
            </a:pPr>
            <a:r>
              <a:rPr lang="en-US" b="true" sz="2600" spc="52">
                <a:solidFill>
                  <a:srgbClr val="000000"/>
                </a:solidFill>
                <a:latin typeface="Crimson Roman Bold"/>
                <a:ea typeface="Crimson Roman Bold"/>
                <a:cs typeface="Crimson Roman Bold"/>
                <a:sym typeface="Crimson Roman Bold"/>
              </a:rPr>
              <a:t>гіперзбудження </a:t>
            </a:r>
          </a:p>
        </p:txBody>
      </p:sp>
      <p:sp>
        <p:nvSpPr>
          <p:cNvPr name="TextBox 23" id="23"/>
          <p:cNvSpPr txBox="true"/>
          <p:nvPr/>
        </p:nvSpPr>
        <p:spPr>
          <a:xfrm rot="0">
            <a:off x="5805421" y="5844413"/>
            <a:ext cx="2604628" cy="520699"/>
          </a:xfrm>
          <a:prstGeom prst="rect">
            <a:avLst/>
          </a:prstGeom>
        </p:spPr>
        <p:txBody>
          <a:bodyPr anchor="t" rtlCol="false" tIns="0" lIns="0" bIns="0" rIns="0">
            <a:spAutoFit/>
          </a:bodyPr>
          <a:lstStyle/>
          <a:p>
            <a:pPr algn="ctr">
              <a:lnSpc>
                <a:spcPts val="3640"/>
              </a:lnSpc>
              <a:spcBef>
                <a:spcPct val="0"/>
              </a:spcBef>
            </a:pPr>
            <a:r>
              <a:rPr lang="en-US" b="true" sz="2600" spc="52">
                <a:solidFill>
                  <a:srgbClr val="000000"/>
                </a:solidFill>
                <a:latin typeface="Crimson Roman Bold"/>
                <a:ea typeface="Crimson Roman Bold"/>
                <a:cs typeface="Crimson Roman Bold"/>
                <a:sym typeface="Crimson Roman Bold"/>
              </a:rPr>
              <a:t>флешбеки</a:t>
            </a:r>
          </a:p>
        </p:txBody>
      </p:sp>
      <p:sp>
        <p:nvSpPr>
          <p:cNvPr name="TextBox 24" id="24"/>
          <p:cNvSpPr txBox="true"/>
          <p:nvPr/>
        </p:nvSpPr>
        <p:spPr>
          <a:xfrm rot="0">
            <a:off x="9946185" y="5844413"/>
            <a:ext cx="2522426" cy="520699"/>
          </a:xfrm>
          <a:prstGeom prst="rect">
            <a:avLst/>
          </a:prstGeom>
        </p:spPr>
        <p:txBody>
          <a:bodyPr anchor="t" rtlCol="false" tIns="0" lIns="0" bIns="0" rIns="0">
            <a:spAutoFit/>
          </a:bodyPr>
          <a:lstStyle/>
          <a:p>
            <a:pPr algn="ctr">
              <a:lnSpc>
                <a:spcPts val="3640"/>
              </a:lnSpc>
              <a:spcBef>
                <a:spcPct val="0"/>
              </a:spcBef>
            </a:pPr>
            <a:r>
              <a:rPr lang="en-US" b="true" sz="2600" spc="52">
                <a:solidFill>
                  <a:srgbClr val="000000"/>
                </a:solidFill>
                <a:latin typeface="Crimson Roman Bold"/>
                <a:ea typeface="Crimson Roman Bold"/>
                <a:cs typeface="Crimson Roman Bold"/>
                <a:sym typeface="Crimson Roman Bold"/>
              </a:rPr>
              <a:t>уникання </a:t>
            </a:r>
          </a:p>
        </p:txBody>
      </p:sp>
      <p:sp>
        <p:nvSpPr>
          <p:cNvPr name="TextBox 25" id="25"/>
          <p:cNvSpPr txBox="true"/>
          <p:nvPr/>
        </p:nvSpPr>
        <p:spPr>
          <a:xfrm rot="0">
            <a:off x="14092623" y="5608193"/>
            <a:ext cx="2592885" cy="993139"/>
          </a:xfrm>
          <a:prstGeom prst="rect">
            <a:avLst/>
          </a:prstGeom>
        </p:spPr>
        <p:txBody>
          <a:bodyPr anchor="t" rtlCol="false" tIns="0" lIns="0" bIns="0" rIns="0">
            <a:spAutoFit/>
          </a:bodyPr>
          <a:lstStyle/>
          <a:p>
            <a:pPr algn="ctr">
              <a:lnSpc>
                <a:spcPts val="3640"/>
              </a:lnSpc>
              <a:spcBef>
                <a:spcPct val="0"/>
              </a:spcBef>
            </a:pPr>
            <a:r>
              <a:rPr lang="en-US" b="true" sz="2600" spc="52">
                <a:solidFill>
                  <a:srgbClr val="000000"/>
                </a:solidFill>
                <a:latin typeface="Crimson Roman Bold"/>
                <a:ea typeface="Crimson Roman Bold"/>
                <a:cs typeface="Crimson Roman Bold"/>
                <a:sym typeface="Crimson Roman Bold"/>
              </a:rPr>
              <a:t>емоційне «оніміння»</a:t>
            </a:r>
          </a:p>
        </p:txBody>
      </p:sp>
      <p:grpSp>
        <p:nvGrpSpPr>
          <p:cNvPr name="Group 26" id="26"/>
          <p:cNvGrpSpPr/>
          <p:nvPr/>
        </p:nvGrpSpPr>
        <p:grpSpPr>
          <a:xfrm rot="-5400000">
            <a:off x="10364235" y="3621178"/>
            <a:ext cx="1686325" cy="1430173"/>
            <a:chOff x="0" y="0"/>
            <a:chExt cx="958377" cy="812800"/>
          </a:xfrm>
        </p:grpSpPr>
        <p:sp>
          <p:nvSpPr>
            <p:cNvPr name="Freeform 27" id="27"/>
            <p:cNvSpPr/>
            <p:nvPr/>
          </p:nvSpPr>
          <p:spPr>
            <a:xfrm flipH="false" flipV="false" rot="0">
              <a:off x="0" y="0"/>
              <a:ext cx="958377" cy="812800"/>
            </a:xfrm>
            <a:custGeom>
              <a:avLst/>
              <a:gdLst/>
              <a:ahLst/>
              <a:cxnLst/>
              <a:rect r="r" b="b" t="t" l="l"/>
              <a:pathLst>
                <a:path h="812800" w="958377">
                  <a:moveTo>
                    <a:pt x="0" y="406400"/>
                  </a:moveTo>
                  <a:lnTo>
                    <a:pt x="406400" y="0"/>
                  </a:lnTo>
                  <a:lnTo>
                    <a:pt x="406400" y="203200"/>
                  </a:lnTo>
                  <a:lnTo>
                    <a:pt x="958377" y="203200"/>
                  </a:lnTo>
                  <a:lnTo>
                    <a:pt x="958377" y="609600"/>
                  </a:lnTo>
                  <a:lnTo>
                    <a:pt x="406400" y="609600"/>
                  </a:lnTo>
                  <a:lnTo>
                    <a:pt x="406400" y="812800"/>
                  </a:lnTo>
                  <a:lnTo>
                    <a:pt x="0" y="406400"/>
                  </a:lnTo>
                  <a:close/>
                </a:path>
              </a:pathLst>
            </a:custGeom>
            <a:solidFill>
              <a:srgbClr val="D9D9D9"/>
            </a:solidFill>
          </p:spPr>
        </p:sp>
        <p:sp>
          <p:nvSpPr>
            <p:cNvPr name="TextBox 28" id="28"/>
            <p:cNvSpPr txBox="true"/>
            <p:nvPr/>
          </p:nvSpPr>
          <p:spPr>
            <a:xfrm>
              <a:off x="101600" y="88900"/>
              <a:ext cx="856777" cy="520700"/>
            </a:xfrm>
            <a:prstGeom prst="rect">
              <a:avLst/>
            </a:prstGeom>
          </p:spPr>
          <p:txBody>
            <a:bodyPr anchor="ctr" rtlCol="false" tIns="50800" lIns="50800" bIns="50800" rIns="50800"/>
            <a:lstStyle/>
            <a:p>
              <a:pPr algn="ctr">
                <a:lnSpc>
                  <a:spcPts val="3640"/>
                </a:lnSpc>
              </a:pPr>
            </a:p>
          </p:txBody>
        </p:sp>
      </p:grpSp>
      <p:grpSp>
        <p:nvGrpSpPr>
          <p:cNvPr name="Group 29" id="29"/>
          <p:cNvGrpSpPr/>
          <p:nvPr/>
        </p:nvGrpSpPr>
        <p:grpSpPr>
          <a:xfrm rot="-5400000">
            <a:off x="14297950" y="3585251"/>
            <a:ext cx="1686325" cy="1430173"/>
            <a:chOff x="0" y="0"/>
            <a:chExt cx="958377" cy="812800"/>
          </a:xfrm>
        </p:grpSpPr>
        <p:sp>
          <p:nvSpPr>
            <p:cNvPr name="Freeform 30" id="30"/>
            <p:cNvSpPr/>
            <p:nvPr/>
          </p:nvSpPr>
          <p:spPr>
            <a:xfrm flipH="false" flipV="false" rot="0">
              <a:off x="0" y="0"/>
              <a:ext cx="958377" cy="812800"/>
            </a:xfrm>
            <a:custGeom>
              <a:avLst/>
              <a:gdLst/>
              <a:ahLst/>
              <a:cxnLst/>
              <a:rect r="r" b="b" t="t" l="l"/>
              <a:pathLst>
                <a:path h="812800" w="958377">
                  <a:moveTo>
                    <a:pt x="0" y="406400"/>
                  </a:moveTo>
                  <a:lnTo>
                    <a:pt x="406400" y="0"/>
                  </a:lnTo>
                  <a:lnTo>
                    <a:pt x="406400" y="203200"/>
                  </a:lnTo>
                  <a:lnTo>
                    <a:pt x="958377" y="203200"/>
                  </a:lnTo>
                  <a:lnTo>
                    <a:pt x="958377" y="609600"/>
                  </a:lnTo>
                  <a:lnTo>
                    <a:pt x="406400" y="609600"/>
                  </a:lnTo>
                  <a:lnTo>
                    <a:pt x="406400" y="812800"/>
                  </a:lnTo>
                  <a:lnTo>
                    <a:pt x="0" y="406400"/>
                  </a:lnTo>
                  <a:close/>
                </a:path>
              </a:pathLst>
            </a:custGeom>
            <a:solidFill>
              <a:srgbClr val="D9D9D9"/>
            </a:solidFill>
          </p:spPr>
        </p:sp>
        <p:sp>
          <p:nvSpPr>
            <p:cNvPr name="TextBox 31" id="31"/>
            <p:cNvSpPr txBox="true"/>
            <p:nvPr/>
          </p:nvSpPr>
          <p:spPr>
            <a:xfrm>
              <a:off x="101600" y="88900"/>
              <a:ext cx="856777" cy="520700"/>
            </a:xfrm>
            <a:prstGeom prst="rect">
              <a:avLst/>
            </a:prstGeom>
          </p:spPr>
          <p:txBody>
            <a:bodyPr anchor="ctr" rtlCol="false" tIns="50800" lIns="50800" bIns="50800" rIns="50800"/>
            <a:lstStyle/>
            <a:p>
              <a:pPr algn="ctr">
                <a:lnSpc>
                  <a:spcPts val="3640"/>
                </a:lnSpc>
              </a:pPr>
            </a:p>
          </p:txBody>
        </p:sp>
      </p:grpSp>
      <p:grpSp>
        <p:nvGrpSpPr>
          <p:cNvPr name="Group 32" id="32"/>
          <p:cNvGrpSpPr/>
          <p:nvPr/>
        </p:nvGrpSpPr>
        <p:grpSpPr>
          <a:xfrm rot="-5400000">
            <a:off x="2177653" y="3585251"/>
            <a:ext cx="1665818" cy="1430173"/>
            <a:chOff x="0" y="0"/>
            <a:chExt cx="946722" cy="812800"/>
          </a:xfrm>
        </p:grpSpPr>
        <p:sp>
          <p:nvSpPr>
            <p:cNvPr name="Freeform 33" id="33"/>
            <p:cNvSpPr/>
            <p:nvPr/>
          </p:nvSpPr>
          <p:spPr>
            <a:xfrm flipH="false" flipV="false" rot="0">
              <a:off x="0" y="0"/>
              <a:ext cx="946722" cy="812800"/>
            </a:xfrm>
            <a:custGeom>
              <a:avLst/>
              <a:gdLst/>
              <a:ahLst/>
              <a:cxnLst/>
              <a:rect r="r" b="b" t="t" l="l"/>
              <a:pathLst>
                <a:path h="812800" w="946722">
                  <a:moveTo>
                    <a:pt x="0" y="406400"/>
                  </a:moveTo>
                  <a:lnTo>
                    <a:pt x="406400" y="0"/>
                  </a:lnTo>
                  <a:lnTo>
                    <a:pt x="406400" y="203200"/>
                  </a:lnTo>
                  <a:lnTo>
                    <a:pt x="946722" y="203200"/>
                  </a:lnTo>
                  <a:lnTo>
                    <a:pt x="946722" y="609600"/>
                  </a:lnTo>
                  <a:lnTo>
                    <a:pt x="406400" y="609600"/>
                  </a:lnTo>
                  <a:lnTo>
                    <a:pt x="406400" y="812800"/>
                  </a:lnTo>
                  <a:lnTo>
                    <a:pt x="0" y="406400"/>
                  </a:lnTo>
                  <a:close/>
                </a:path>
              </a:pathLst>
            </a:custGeom>
            <a:solidFill>
              <a:srgbClr val="D9D9D9"/>
            </a:solidFill>
          </p:spPr>
        </p:sp>
        <p:sp>
          <p:nvSpPr>
            <p:cNvPr name="TextBox 34" id="34"/>
            <p:cNvSpPr txBox="true"/>
            <p:nvPr/>
          </p:nvSpPr>
          <p:spPr>
            <a:xfrm>
              <a:off x="101600" y="88900"/>
              <a:ext cx="845122" cy="520700"/>
            </a:xfrm>
            <a:prstGeom prst="rect">
              <a:avLst/>
            </a:prstGeom>
          </p:spPr>
          <p:txBody>
            <a:bodyPr anchor="ctr" rtlCol="false" tIns="50800" lIns="50800" bIns="50800" rIns="50800"/>
            <a:lstStyle/>
            <a:p>
              <a:pPr algn="ctr">
                <a:lnSpc>
                  <a:spcPts val="3640"/>
                </a:lnSpc>
              </a:pPr>
            </a:p>
          </p:txBody>
        </p:sp>
      </p:grpSp>
    </p:spTree>
  </p:cSld>
  <p:clrMapOvr>
    <a:masterClrMapping/>
  </p:clrMapOvr>
</p:sld>
</file>

<file path=ppt/slides/slide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746863" y="2997739"/>
            <a:ext cx="3837666" cy="2991273"/>
            <a:chOff x="0" y="0"/>
            <a:chExt cx="789643" cy="615488"/>
          </a:xfrm>
        </p:grpSpPr>
        <p:sp>
          <p:nvSpPr>
            <p:cNvPr name="Freeform 3" id="3"/>
            <p:cNvSpPr/>
            <p:nvPr/>
          </p:nvSpPr>
          <p:spPr>
            <a:xfrm flipH="false" flipV="false" rot="0">
              <a:off x="0" y="0"/>
              <a:ext cx="789643" cy="615488"/>
            </a:xfrm>
            <a:custGeom>
              <a:avLst/>
              <a:gdLst/>
              <a:ahLst/>
              <a:cxnLst/>
              <a:rect r="r" b="b" t="t" l="l"/>
              <a:pathLst>
                <a:path h="615488" w="789643">
                  <a:moveTo>
                    <a:pt x="39401" y="0"/>
                  </a:moveTo>
                  <a:lnTo>
                    <a:pt x="750242" y="0"/>
                  </a:lnTo>
                  <a:cubicBezTo>
                    <a:pt x="772003" y="0"/>
                    <a:pt x="789643" y="17641"/>
                    <a:pt x="789643" y="39401"/>
                  </a:cubicBezTo>
                  <a:lnTo>
                    <a:pt x="789643" y="576087"/>
                  </a:lnTo>
                  <a:cubicBezTo>
                    <a:pt x="789643" y="597848"/>
                    <a:pt x="772003" y="615488"/>
                    <a:pt x="750242" y="615488"/>
                  </a:cubicBezTo>
                  <a:lnTo>
                    <a:pt x="39401" y="615488"/>
                  </a:lnTo>
                  <a:cubicBezTo>
                    <a:pt x="17641" y="615488"/>
                    <a:pt x="0" y="597848"/>
                    <a:pt x="0" y="576087"/>
                  </a:cubicBezTo>
                  <a:lnTo>
                    <a:pt x="0" y="39401"/>
                  </a:lnTo>
                  <a:cubicBezTo>
                    <a:pt x="0" y="17641"/>
                    <a:pt x="17641" y="0"/>
                    <a:pt x="39401" y="0"/>
                  </a:cubicBezTo>
                  <a:close/>
                </a:path>
              </a:pathLst>
            </a:custGeom>
            <a:solidFill>
              <a:srgbClr val="D9D9D9"/>
            </a:solidFill>
          </p:spPr>
        </p:sp>
        <p:sp>
          <p:nvSpPr>
            <p:cNvPr name="TextBox 4" id="4"/>
            <p:cNvSpPr txBox="true"/>
            <p:nvPr/>
          </p:nvSpPr>
          <p:spPr>
            <a:xfrm>
              <a:off x="0" y="-114300"/>
              <a:ext cx="789643" cy="729788"/>
            </a:xfrm>
            <a:prstGeom prst="rect">
              <a:avLst/>
            </a:prstGeom>
          </p:spPr>
          <p:txBody>
            <a:bodyPr anchor="ctr" rtlCol="false" tIns="50800" lIns="50800" bIns="50800" rIns="50800"/>
            <a:lstStyle/>
            <a:p>
              <a:pPr algn="ctr">
                <a:lnSpc>
                  <a:spcPts val="3640"/>
                </a:lnSpc>
              </a:pPr>
            </a:p>
          </p:txBody>
        </p:sp>
      </p:grpSp>
      <p:sp>
        <p:nvSpPr>
          <p:cNvPr name="TextBox 5" id="5"/>
          <p:cNvSpPr txBox="true"/>
          <p:nvPr/>
        </p:nvSpPr>
        <p:spPr>
          <a:xfrm rot="0">
            <a:off x="3847012" y="914400"/>
            <a:ext cx="10030302" cy="520699"/>
          </a:xfrm>
          <a:prstGeom prst="rect">
            <a:avLst/>
          </a:prstGeom>
        </p:spPr>
        <p:txBody>
          <a:bodyPr anchor="t" rtlCol="false" tIns="0" lIns="0" bIns="0" rIns="0">
            <a:spAutoFit/>
          </a:bodyPr>
          <a:lstStyle/>
          <a:p>
            <a:pPr algn="ctr">
              <a:lnSpc>
                <a:spcPts val="3640"/>
              </a:lnSpc>
              <a:spcBef>
                <a:spcPct val="0"/>
              </a:spcBef>
            </a:pPr>
            <a:r>
              <a:rPr lang="en-US" b="true" sz="2600" spc="52">
                <a:solidFill>
                  <a:srgbClr val="000000"/>
                </a:solidFill>
                <a:latin typeface="Crimson Roman Bold"/>
                <a:ea typeface="Crimson Roman Bold"/>
                <a:cs typeface="Crimson Roman Bold"/>
                <a:sym typeface="Crimson Roman Bold"/>
              </a:rPr>
              <a:t>Теоретичні підходи до розуміння травматичного стресу</a:t>
            </a:r>
          </a:p>
        </p:txBody>
      </p:sp>
      <p:grpSp>
        <p:nvGrpSpPr>
          <p:cNvPr name="Group 6" id="6"/>
          <p:cNvGrpSpPr/>
          <p:nvPr/>
        </p:nvGrpSpPr>
        <p:grpSpPr>
          <a:xfrm rot="0">
            <a:off x="5306334" y="2997739"/>
            <a:ext cx="3555829" cy="2991273"/>
            <a:chOff x="0" y="0"/>
            <a:chExt cx="731652" cy="615488"/>
          </a:xfrm>
        </p:grpSpPr>
        <p:sp>
          <p:nvSpPr>
            <p:cNvPr name="Freeform 7" id="7"/>
            <p:cNvSpPr/>
            <p:nvPr/>
          </p:nvSpPr>
          <p:spPr>
            <a:xfrm flipH="false" flipV="false" rot="0">
              <a:off x="0" y="0"/>
              <a:ext cx="731652" cy="615488"/>
            </a:xfrm>
            <a:custGeom>
              <a:avLst/>
              <a:gdLst/>
              <a:ahLst/>
              <a:cxnLst/>
              <a:rect r="r" b="b" t="t" l="l"/>
              <a:pathLst>
                <a:path h="615488" w="731652">
                  <a:moveTo>
                    <a:pt x="42524" y="0"/>
                  </a:moveTo>
                  <a:lnTo>
                    <a:pt x="689128" y="0"/>
                  </a:lnTo>
                  <a:cubicBezTo>
                    <a:pt x="700406" y="0"/>
                    <a:pt x="711222" y="4480"/>
                    <a:pt x="719197" y="12455"/>
                  </a:cubicBezTo>
                  <a:cubicBezTo>
                    <a:pt x="727172" y="20430"/>
                    <a:pt x="731652" y="31246"/>
                    <a:pt x="731652" y="42524"/>
                  </a:cubicBezTo>
                  <a:lnTo>
                    <a:pt x="731652" y="572964"/>
                  </a:lnTo>
                  <a:cubicBezTo>
                    <a:pt x="731652" y="584242"/>
                    <a:pt x="727172" y="595058"/>
                    <a:pt x="719197" y="603033"/>
                  </a:cubicBezTo>
                  <a:cubicBezTo>
                    <a:pt x="711222" y="611008"/>
                    <a:pt x="700406" y="615488"/>
                    <a:pt x="689128" y="615488"/>
                  </a:cubicBezTo>
                  <a:lnTo>
                    <a:pt x="42524" y="615488"/>
                  </a:lnTo>
                  <a:cubicBezTo>
                    <a:pt x="31246" y="615488"/>
                    <a:pt x="20430" y="611008"/>
                    <a:pt x="12455" y="603033"/>
                  </a:cubicBezTo>
                  <a:cubicBezTo>
                    <a:pt x="4480" y="595058"/>
                    <a:pt x="0" y="584242"/>
                    <a:pt x="0" y="572964"/>
                  </a:cubicBezTo>
                  <a:lnTo>
                    <a:pt x="0" y="42524"/>
                  </a:lnTo>
                  <a:cubicBezTo>
                    <a:pt x="0" y="31246"/>
                    <a:pt x="4480" y="20430"/>
                    <a:pt x="12455" y="12455"/>
                  </a:cubicBezTo>
                  <a:cubicBezTo>
                    <a:pt x="20430" y="4480"/>
                    <a:pt x="31246" y="0"/>
                    <a:pt x="42524" y="0"/>
                  </a:cubicBezTo>
                  <a:close/>
                </a:path>
              </a:pathLst>
            </a:custGeom>
            <a:solidFill>
              <a:srgbClr val="D9D9D9"/>
            </a:solidFill>
          </p:spPr>
        </p:sp>
        <p:sp>
          <p:nvSpPr>
            <p:cNvPr name="TextBox 8" id="8"/>
            <p:cNvSpPr txBox="true"/>
            <p:nvPr/>
          </p:nvSpPr>
          <p:spPr>
            <a:xfrm>
              <a:off x="0" y="-114300"/>
              <a:ext cx="731652" cy="729788"/>
            </a:xfrm>
            <a:prstGeom prst="rect">
              <a:avLst/>
            </a:prstGeom>
          </p:spPr>
          <p:txBody>
            <a:bodyPr anchor="ctr" rtlCol="false" tIns="50800" lIns="50800" bIns="50800" rIns="50800"/>
            <a:lstStyle/>
            <a:p>
              <a:pPr algn="ctr">
                <a:lnSpc>
                  <a:spcPts val="3640"/>
                </a:lnSpc>
              </a:pPr>
            </a:p>
          </p:txBody>
        </p:sp>
      </p:grpSp>
      <p:grpSp>
        <p:nvGrpSpPr>
          <p:cNvPr name="Group 9" id="9"/>
          <p:cNvGrpSpPr/>
          <p:nvPr/>
        </p:nvGrpSpPr>
        <p:grpSpPr>
          <a:xfrm rot="0">
            <a:off x="9230921" y="3033299"/>
            <a:ext cx="4067304" cy="2991273"/>
            <a:chOff x="0" y="0"/>
            <a:chExt cx="836894" cy="615488"/>
          </a:xfrm>
        </p:grpSpPr>
        <p:sp>
          <p:nvSpPr>
            <p:cNvPr name="Freeform 10" id="10"/>
            <p:cNvSpPr/>
            <p:nvPr/>
          </p:nvSpPr>
          <p:spPr>
            <a:xfrm flipH="false" flipV="false" rot="0">
              <a:off x="0" y="0"/>
              <a:ext cx="836894" cy="615488"/>
            </a:xfrm>
            <a:custGeom>
              <a:avLst/>
              <a:gdLst/>
              <a:ahLst/>
              <a:cxnLst/>
              <a:rect r="r" b="b" t="t" l="l"/>
              <a:pathLst>
                <a:path h="615488" w="836894">
                  <a:moveTo>
                    <a:pt x="37177" y="0"/>
                  </a:moveTo>
                  <a:lnTo>
                    <a:pt x="799717" y="0"/>
                  </a:lnTo>
                  <a:cubicBezTo>
                    <a:pt x="820249" y="0"/>
                    <a:pt x="836894" y="16645"/>
                    <a:pt x="836894" y="37177"/>
                  </a:cubicBezTo>
                  <a:lnTo>
                    <a:pt x="836894" y="578311"/>
                  </a:lnTo>
                  <a:cubicBezTo>
                    <a:pt x="836894" y="588171"/>
                    <a:pt x="832977" y="597627"/>
                    <a:pt x="826005" y="604599"/>
                  </a:cubicBezTo>
                  <a:cubicBezTo>
                    <a:pt x="819033" y="611571"/>
                    <a:pt x="809577" y="615488"/>
                    <a:pt x="799717" y="615488"/>
                  </a:cubicBezTo>
                  <a:lnTo>
                    <a:pt x="37177" y="615488"/>
                  </a:lnTo>
                  <a:cubicBezTo>
                    <a:pt x="27317" y="615488"/>
                    <a:pt x="17861" y="611571"/>
                    <a:pt x="10889" y="604599"/>
                  </a:cubicBezTo>
                  <a:cubicBezTo>
                    <a:pt x="3917" y="597627"/>
                    <a:pt x="0" y="588171"/>
                    <a:pt x="0" y="578311"/>
                  </a:cubicBezTo>
                  <a:lnTo>
                    <a:pt x="0" y="37177"/>
                  </a:lnTo>
                  <a:cubicBezTo>
                    <a:pt x="0" y="27317"/>
                    <a:pt x="3917" y="17861"/>
                    <a:pt x="10889" y="10889"/>
                  </a:cubicBezTo>
                  <a:cubicBezTo>
                    <a:pt x="17861" y="3917"/>
                    <a:pt x="27317" y="0"/>
                    <a:pt x="37177" y="0"/>
                  </a:cubicBezTo>
                  <a:close/>
                </a:path>
              </a:pathLst>
            </a:custGeom>
            <a:solidFill>
              <a:srgbClr val="D9D9D9"/>
            </a:solidFill>
          </p:spPr>
        </p:sp>
        <p:sp>
          <p:nvSpPr>
            <p:cNvPr name="TextBox 11" id="11"/>
            <p:cNvSpPr txBox="true"/>
            <p:nvPr/>
          </p:nvSpPr>
          <p:spPr>
            <a:xfrm>
              <a:off x="0" y="-114300"/>
              <a:ext cx="836894" cy="729788"/>
            </a:xfrm>
            <a:prstGeom prst="rect">
              <a:avLst/>
            </a:prstGeom>
          </p:spPr>
          <p:txBody>
            <a:bodyPr anchor="ctr" rtlCol="false" tIns="50800" lIns="50800" bIns="50800" rIns="50800"/>
            <a:lstStyle/>
            <a:p>
              <a:pPr algn="ctr">
                <a:lnSpc>
                  <a:spcPts val="3640"/>
                </a:lnSpc>
              </a:pPr>
            </a:p>
          </p:txBody>
        </p:sp>
      </p:grpSp>
      <p:grpSp>
        <p:nvGrpSpPr>
          <p:cNvPr name="Group 12" id="12"/>
          <p:cNvGrpSpPr/>
          <p:nvPr/>
        </p:nvGrpSpPr>
        <p:grpSpPr>
          <a:xfrm rot="0">
            <a:off x="13877314" y="2997739"/>
            <a:ext cx="3555829" cy="2991273"/>
            <a:chOff x="0" y="0"/>
            <a:chExt cx="731652" cy="615488"/>
          </a:xfrm>
        </p:grpSpPr>
        <p:sp>
          <p:nvSpPr>
            <p:cNvPr name="Freeform 13" id="13"/>
            <p:cNvSpPr/>
            <p:nvPr/>
          </p:nvSpPr>
          <p:spPr>
            <a:xfrm flipH="false" flipV="false" rot="0">
              <a:off x="0" y="0"/>
              <a:ext cx="731652" cy="615488"/>
            </a:xfrm>
            <a:custGeom>
              <a:avLst/>
              <a:gdLst/>
              <a:ahLst/>
              <a:cxnLst/>
              <a:rect r="r" b="b" t="t" l="l"/>
              <a:pathLst>
                <a:path h="615488" w="731652">
                  <a:moveTo>
                    <a:pt x="42524" y="0"/>
                  </a:moveTo>
                  <a:lnTo>
                    <a:pt x="689128" y="0"/>
                  </a:lnTo>
                  <a:cubicBezTo>
                    <a:pt x="700406" y="0"/>
                    <a:pt x="711222" y="4480"/>
                    <a:pt x="719197" y="12455"/>
                  </a:cubicBezTo>
                  <a:cubicBezTo>
                    <a:pt x="727172" y="20430"/>
                    <a:pt x="731652" y="31246"/>
                    <a:pt x="731652" y="42524"/>
                  </a:cubicBezTo>
                  <a:lnTo>
                    <a:pt x="731652" y="572964"/>
                  </a:lnTo>
                  <a:cubicBezTo>
                    <a:pt x="731652" y="584242"/>
                    <a:pt x="727172" y="595058"/>
                    <a:pt x="719197" y="603033"/>
                  </a:cubicBezTo>
                  <a:cubicBezTo>
                    <a:pt x="711222" y="611008"/>
                    <a:pt x="700406" y="615488"/>
                    <a:pt x="689128" y="615488"/>
                  </a:cubicBezTo>
                  <a:lnTo>
                    <a:pt x="42524" y="615488"/>
                  </a:lnTo>
                  <a:cubicBezTo>
                    <a:pt x="31246" y="615488"/>
                    <a:pt x="20430" y="611008"/>
                    <a:pt x="12455" y="603033"/>
                  </a:cubicBezTo>
                  <a:cubicBezTo>
                    <a:pt x="4480" y="595058"/>
                    <a:pt x="0" y="584242"/>
                    <a:pt x="0" y="572964"/>
                  </a:cubicBezTo>
                  <a:lnTo>
                    <a:pt x="0" y="42524"/>
                  </a:lnTo>
                  <a:cubicBezTo>
                    <a:pt x="0" y="31246"/>
                    <a:pt x="4480" y="20430"/>
                    <a:pt x="12455" y="12455"/>
                  </a:cubicBezTo>
                  <a:cubicBezTo>
                    <a:pt x="20430" y="4480"/>
                    <a:pt x="31246" y="0"/>
                    <a:pt x="42524" y="0"/>
                  </a:cubicBezTo>
                  <a:close/>
                </a:path>
              </a:pathLst>
            </a:custGeom>
            <a:solidFill>
              <a:srgbClr val="D9D9D9"/>
            </a:solidFill>
          </p:spPr>
        </p:sp>
        <p:sp>
          <p:nvSpPr>
            <p:cNvPr name="TextBox 14" id="14"/>
            <p:cNvSpPr txBox="true"/>
            <p:nvPr/>
          </p:nvSpPr>
          <p:spPr>
            <a:xfrm>
              <a:off x="0" y="-114300"/>
              <a:ext cx="731652" cy="729788"/>
            </a:xfrm>
            <a:prstGeom prst="rect">
              <a:avLst/>
            </a:prstGeom>
          </p:spPr>
          <p:txBody>
            <a:bodyPr anchor="ctr" rtlCol="false" tIns="50800" lIns="50800" bIns="50800" rIns="50800"/>
            <a:lstStyle/>
            <a:p>
              <a:pPr algn="ctr">
                <a:lnSpc>
                  <a:spcPts val="3640"/>
                </a:lnSpc>
              </a:pPr>
            </a:p>
          </p:txBody>
        </p:sp>
      </p:grpSp>
      <p:sp>
        <p:nvSpPr>
          <p:cNvPr name="TextBox 15" id="15"/>
          <p:cNvSpPr txBox="true"/>
          <p:nvPr/>
        </p:nvSpPr>
        <p:spPr>
          <a:xfrm rot="0">
            <a:off x="887781" y="3984740"/>
            <a:ext cx="3555829" cy="912494"/>
          </a:xfrm>
          <a:prstGeom prst="rect">
            <a:avLst/>
          </a:prstGeom>
        </p:spPr>
        <p:txBody>
          <a:bodyPr anchor="t" rtlCol="false" tIns="0" lIns="0" bIns="0" rIns="0">
            <a:spAutoFit/>
          </a:bodyPr>
          <a:lstStyle/>
          <a:p>
            <a:pPr algn="ctr">
              <a:lnSpc>
                <a:spcPts val="3360"/>
              </a:lnSpc>
              <a:spcBef>
                <a:spcPct val="0"/>
              </a:spcBef>
            </a:pPr>
            <a:r>
              <a:rPr lang="en-US" b="true" sz="2400" spc="48">
                <a:solidFill>
                  <a:srgbClr val="000000"/>
                </a:solidFill>
                <a:latin typeface="Crimson Roman Bold"/>
                <a:ea typeface="Crimson Roman Bold"/>
                <a:cs typeface="Crimson Roman Bold"/>
                <a:sym typeface="Crimson Roman Bold"/>
              </a:rPr>
              <a:t>Психодинамічний підхід</a:t>
            </a:r>
          </a:p>
        </p:txBody>
      </p:sp>
      <p:sp>
        <p:nvSpPr>
          <p:cNvPr name="TextBox 16" id="16"/>
          <p:cNvSpPr txBox="true"/>
          <p:nvPr/>
        </p:nvSpPr>
        <p:spPr>
          <a:xfrm rot="0">
            <a:off x="5307381" y="3722485"/>
            <a:ext cx="3555829" cy="836929"/>
          </a:xfrm>
          <a:prstGeom prst="rect">
            <a:avLst/>
          </a:prstGeom>
        </p:spPr>
        <p:txBody>
          <a:bodyPr anchor="t" rtlCol="false" tIns="0" lIns="0" bIns="0" rIns="0">
            <a:spAutoFit/>
          </a:bodyPr>
          <a:lstStyle/>
          <a:p>
            <a:pPr algn="ctr">
              <a:lnSpc>
                <a:spcPts val="3220"/>
              </a:lnSpc>
              <a:spcBef>
                <a:spcPct val="0"/>
              </a:spcBef>
            </a:pPr>
            <a:r>
              <a:rPr lang="en-US" b="true" sz="2300" spc="46">
                <a:solidFill>
                  <a:srgbClr val="000000"/>
                </a:solidFill>
                <a:latin typeface="Crimson Roman Bold"/>
                <a:ea typeface="Crimson Roman Bold"/>
                <a:cs typeface="Crimson Roman Bold"/>
                <a:sym typeface="Crimson Roman Bold"/>
              </a:rPr>
              <a:t>Когнітивно-поведінковий підхід</a:t>
            </a:r>
          </a:p>
        </p:txBody>
      </p:sp>
      <p:sp>
        <p:nvSpPr>
          <p:cNvPr name="TextBox 17" id="17"/>
          <p:cNvSpPr txBox="true"/>
          <p:nvPr/>
        </p:nvSpPr>
        <p:spPr>
          <a:xfrm rot="0">
            <a:off x="9345740" y="3712960"/>
            <a:ext cx="3837666" cy="912494"/>
          </a:xfrm>
          <a:prstGeom prst="rect">
            <a:avLst/>
          </a:prstGeom>
        </p:spPr>
        <p:txBody>
          <a:bodyPr anchor="t" rtlCol="false" tIns="0" lIns="0" bIns="0" rIns="0">
            <a:spAutoFit/>
          </a:bodyPr>
          <a:lstStyle/>
          <a:p>
            <a:pPr algn="ctr">
              <a:lnSpc>
                <a:spcPts val="3360"/>
              </a:lnSpc>
              <a:spcBef>
                <a:spcPct val="0"/>
              </a:spcBef>
            </a:pPr>
            <a:r>
              <a:rPr lang="en-US" b="true" sz="2400" spc="48">
                <a:solidFill>
                  <a:srgbClr val="000000"/>
                </a:solidFill>
                <a:latin typeface="Crimson Roman Bold"/>
                <a:ea typeface="Crimson Roman Bold"/>
                <a:cs typeface="Crimson Roman Bold"/>
                <a:sym typeface="Crimson Roman Bold"/>
              </a:rPr>
              <a:t>Нейропсихологічний підхід</a:t>
            </a:r>
          </a:p>
        </p:txBody>
      </p:sp>
      <p:sp>
        <p:nvSpPr>
          <p:cNvPr name="TextBox 18" id="18"/>
          <p:cNvSpPr txBox="true"/>
          <p:nvPr/>
        </p:nvSpPr>
        <p:spPr>
          <a:xfrm rot="0">
            <a:off x="13877314" y="3984740"/>
            <a:ext cx="3555829" cy="912494"/>
          </a:xfrm>
          <a:prstGeom prst="rect">
            <a:avLst/>
          </a:prstGeom>
        </p:spPr>
        <p:txBody>
          <a:bodyPr anchor="t" rtlCol="false" tIns="0" lIns="0" bIns="0" rIns="0">
            <a:spAutoFit/>
          </a:bodyPr>
          <a:lstStyle/>
          <a:p>
            <a:pPr algn="ctr">
              <a:lnSpc>
                <a:spcPts val="3360"/>
              </a:lnSpc>
              <a:spcBef>
                <a:spcPct val="0"/>
              </a:spcBef>
            </a:pPr>
            <a:r>
              <a:rPr lang="en-US" b="true" sz="2400" spc="48">
                <a:solidFill>
                  <a:srgbClr val="000000"/>
                </a:solidFill>
                <a:latin typeface="Crimson Roman Bold"/>
                <a:ea typeface="Crimson Roman Bold"/>
                <a:cs typeface="Crimson Roman Bold"/>
                <a:sym typeface="Crimson Roman Bold"/>
              </a:rPr>
              <a:t>Екзистенційний підхід</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DAHHNj-dJ6Y</dc:identifier>
  <dcterms:modified xsi:type="dcterms:W3CDTF">2011-08-01T06:04:30Z</dcterms:modified>
  <cp:revision>1</cp:revision>
  <dc:title>Актуальні напрямки роботи психолога у воєнний та післявоєнний час</dc:title>
</cp:coreProperties>
</file>